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9" d="100"/>
          <a:sy n="49" d="100"/>
        </p:scale>
        <p:origin x="840" y="-54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 " userId="200835cacd4e4acc" providerId="LiveId" clId="{394756E4-DBE2-40E7-B795-B8EF1FBE0EA3}"/>
    <pc:docChg chg="modSld">
      <pc:chgData name=" " userId="200835cacd4e4acc" providerId="LiveId" clId="{394756E4-DBE2-40E7-B795-B8EF1FBE0EA3}" dt="2020-04-28T11:22:28.023" v="23" actId="20577"/>
      <pc:docMkLst>
        <pc:docMk/>
      </pc:docMkLst>
      <pc:sldChg chg="modSp">
        <pc:chgData name=" " userId="200835cacd4e4acc" providerId="LiveId" clId="{394756E4-DBE2-40E7-B795-B8EF1FBE0EA3}" dt="2020-04-28T11:22:28.023" v="23" actId="20577"/>
        <pc:sldMkLst>
          <pc:docMk/>
          <pc:sldMk cId="1032727246" sldId="256"/>
        </pc:sldMkLst>
        <pc:spChg chg="mod">
          <ac:chgData name=" " userId="200835cacd4e4acc" providerId="LiveId" clId="{394756E4-DBE2-40E7-B795-B8EF1FBE0EA3}" dt="2020-04-28T11:21:24.531" v="10" actId="1076"/>
          <ac:spMkLst>
            <pc:docMk/>
            <pc:sldMk cId="1032727246" sldId="256"/>
            <ac:spMk id="6" creationId="{00000000-0000-0000-0000-000000000000}"/>
          </ac:spMkLst>
        </pc:spChg>
        <pc:spChg chg="mod">
          <ac:chgData name=" " userId="200835cacd4e4acc" providerId="LiveId" clId="{394756E4-DBE2-40E7-B795-B8EF1FBE0EA3}" dt="2020-04-28T11:22:28.023" v="23" actId="20577"/>
          <ac:spMkLst>
            <pc:docMk/>
            <pc:sldMk cId="1032727246" sldId="256"/>
            <ac:spMk id="9" creationId="{00000000-0000-0000-0000-000000000000}"/>
          </ac:spMkLst>
        </pc:spChg>
        <pc:picChg chg="mod">
          <ac:chgData name=" " userId="200835cacd4e4acc" providerId="LiveId" clId="{394756E4-DBE2-40E7-B795-B8EF1FBE0EA3}" dt="2020-04-28T11:21:20.733" v="9" actId="1076"/>
          <ac:picMkLst>
            <pc:docMk/>
            <pc:sldMk cId="1032727246" sldId="256"/>
            <ac:picMk id="5" creationId="{00000000-0000-0000-0000-000000000000}"/>
          </ac:picMkLst>
        </pc:picChg>
        <pc:picChg chg="mod">
          <ac:chgData name=" " userId="200835cacd4e4acc" providerId="LiveId" clId="{394756E4-DBE2-40E7-B795-B8EF1FBE0EA3}" dt="2020-04-28T11:21:17.396" v="7" actId="1076"/>
          <ac:picMkLst>
            <pc:docMk/>
            <pc:sldMk cId="1032727246" sldId="256"/>
            <ac:picMk id="73" creationId="{AB42F8A5-D099-4FCC-894B-FDB54E2B4AA6}"/>
          </ac:picMkLst>
        </pc:picChg>
        <pc:picChg chg="mod">
          <ac:chgData name=" " userId="200835cacd4e4acc" providerId="LiveId" clId="{394756E4-DBE2-40E7-B795-B8EF1FBE0EA3}" dt="2020-04-28T11:21:18.397" v="8" actId="1076"/>
          <ac:picMkLst>
            <pc:docMk/>
            <pc:sldMk cId="1032727246" sldId="256"/>
            <ac:picMk id="75" creationId="{B07B1B01-F4DF-49FF-B8AC-7ED50C3A803A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200835cacd4e4acc/DISSPORJECT/WORKSHOP/WR250F_DATA_FIL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STANDARD</a:t>
            </a:r>
            <a:r>
              <a:rPr lang="en-US" baseline="0"/>
              <a:t> AIRBOX VS VARIABLE INTAKE AIRBOX</a:t>
            </a:r>
            <a:endParaRPr lang="en-US"/>
          </a:p>
        </c:rich>
      </c:tx>
      <c:layout>
        <c:manualLayout>
          <c:xMode val="edge"/>
          <c:yMode val="edge"/>
          <c:x val="0.23125668453862944"/>
          <c:y val="2.9655958232002858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6.5615038366447095E-2"/>
          <c:y val="6.430710933728663E-2"/>
          <c:w val="0.89799542814818867"/>
          <c:h val="0.85948548519013157"/>
        </c:manualLayout>
      </c:layout>
      <c:scatterChart>
        <c:scatterStyle val="smoothMarker"/>
        <c:varyColors val="0"/>
        <c:ser>
          <c:idx val="0"/>
          <c:order val="0"/>
          <c:tx>
            <c:v>STD AIRBOX POWER</c:v>
          </c:tx>
          <c:spPr>
            <a:ln w="19050" cap="rnd">
              <a:solidFill>
                <a:srgbClr val="92D050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rgbClr val="92D050"/>
              </a:solidFill>
              <a:ln w="9525">
                <a:solidFill>
                  <a:srgbClr val="92D050"/>
                </a:solidFill>
              </a:ln>
              <a:effectLst/>
            </c:spPr>
          </c:marker>
          <c:xVal>
            <c:numRef>
              <c:f>RICARDO!$M$7:$T$7</c:f>
              <c:numCache>
                <c:formatCode>General</c:formatCode>
                <c:ptCount val="8"/>
                <c:pt idx="0">
                  <c:v>5000</c:v>
                </c:pt>
                <c:pt idx="1">
                  <c:v>6000</c:v>
                </c:pt>
                <c:pt idx="2">
                  <c:v>7000</c:v>
                </c:pt>
                <c:pt idx="3">
                  <c:v>8000</c:v>
                </c:pt>
                <c:pt idx="4">
                  <c:v>9000</c:v>
                </c:pt>
                <c:pt idx="5">
                  <c:v>10000</c:v>
                </c:pt>
                <c:pt idx="6">
                  <c:v>11000</c:v>
                </c:pt>
                <c:pt idx="7">
                  <c:v>12000</c:v>
                </c:pt>
              </c:numCache>
            </c:numRef>
          </c:xVal>
          <c:yVal>
            <c:numRef>
              <c:f>RICARDO!$M$8:$T$8</c:f>
              <c:numCache>
                <c:formatCode>0.00</c:formatCode>
                <c:ptCount val="8"/>
                <c:pt idx="0">
                  <c:v>12.116129110200001</c:v>
                </c:pt>
                <c:pt idx="1">
                  <c:v>17.652382668000001</c:v>
                </c:pt>
                <c:pt idx="2">
                  <c:v>21.617242400000002</c:v>
                </c:pt>
                <c:pt idx="3">
                  <c:v>23.981997068000005</c:v>
                </c:pt>
                <c:pt idx="4">
                  <c:v>24.527255799999999</c:v>
                </c:pt>
                <c:pt idx="5">
                  <c:v>23.590955636</c:v>
                </c:pt>
                <c:pt idx="6">
                  <c:v>23.990847800000001</c:v>
                </c:pt>
                <c:pt idx="7">
                  <c:v>22.216141932000003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824-459E-9056-327E3013CCC3}"/>
            </c:ext>
          </c:extLst>
        </c:ser>
        <c:ser>
          <c:idx val="2"/>
          <c:order val="2"/>
          <c:tx>
            <c:v>V.I. AIRBOX POWER</c:v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RICARDO!$M$13:$T$13</c:f>
              <c:numCache>
                <c:formatCode>General</c:formatCode>
                <c:ptCount val="8"/>
                <c:pt idx="0">
                  <c:v>5000</c:v>
                </c:pt>
                <c:pt idx="1">
                  <c:v>6000</c:v>
                </c:pt>
                <c:pt idx="2">
                  <c:v>7000</c:v>
                </c:pt>
                <c:pt idx="3">
                  <c:v>8000</c:v>
                </c:pt>
                <c:pt idx="4">
                  <c:v>9000</c:v>
                </c:pt>
                <c:pt idx="5">
                  <c:v>10000</c:v>
                </c:pt>
                <c:pt idx="6">
                  <c:v>11000</c:v>
                </c:pt>
                <c:pt idx="7">
                  <c:v>12000</c:v>
                </c:pt>
              </c:numCache>
            </c:numRef>
          </c:xVal>
          <c:yVal>
            <c:numRef>
              <c:f>RICARDO!$M$14:$T$14</c:f>
              <c:numCache>
                <c:formatCode>0.00</c:formatCode>
                <c:ptCount val="8"/>
                <c:pt idx="0">
                  <c:v>12.670131292600002</c:v>
                </c:pt>
                <c:pt idx="1">
                  <c:v>17.580772200000002</c:v>
                </c:pt>
                <c:pt idx="2">
                  <c:v>21.617242400000002</c:v>
                </c:pt>
                <c:pt idx="3">
                  <c:v>23.347158200000003</c:v>
                </c:pt>
                <c:pt idx="4">
                  <c:v>23.545629160000001</c:v>
                </c:pt>
                <c:pt idx="5">
                  <c:v>23.007880140000001</c:v>
                </c:pt>
                <c:pt idx="6">
                  <c:v>24.801762594000003</c:v>
                </c:pt>
                <c:pt idx="7">
                  <c:v>25.408440041999999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8824-459E-9056-327E3013CC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8035368"/>
        <c:axId val="818035696"/>
        <c:extLst/>
      </c:scatterChart>
      <c:scatterChart>
        <c:scatterStyle val="smoothMarker"/>
        <c:varyColors val="0"/>
        <c:ser>
          <c:idx val="1"/>
          <c:order val="1"/>
          <c:tx>
            <c:v>STD AIRBOX TORQUE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RICARDO!$M$7:$T$7</c:f>
              <c:numCache>
                <c:formatCode>General</c:formatCode>
                <c:ptCount val="8"/>
                <c:pt idx="0">
                  <c:v>5000</c:v>
                </c:pt>
                <c:pt idx="1">
                  <c:v>6000</c:v>
                </c:pt>
                <c:pt idx="2">
                  <c:v>7000</c:v>
                </c:pt>
                <c:pt idx="3">
                  <c:v>8000</c:v>
                </c:pt>
                <c:pt idx="4">
                  <c:v>9000</c:v>
                </c:pt>
                <c:pt idx="5">
                  <c:v>10000</c:v>
                </c:pt>
                <c:pt idx="6">
                  <c:v>11000</c:v>
                </c:pt>
                <c:pt idx="7">
                  <c:v>12000</c:v>
                </c:pt>
              </c:numCache>
            </c:numRef>
          </c:xVal>
          <c:yVal>
            <c:numRef>
              <c:f>RICARDO!$M$9:$T$9</c:f>
              <c:numCache>
                <c:formatCode>0.00</c:formatCode>
                <c:ptCount val="8"/>
                <c:pt idx="0">
                  <c:v>17.255600000000001</c:v>
                </c:pt>
                <c:pt idx="1">
                  <c:v>20.950199999999999</c:v>
                </c:pt>
                <c:pt idx="2">
                  <c:v>21.8795</c:v>
                </c:pt>
                <c:pt idx="3">
                  <c:v>21.28</c:v>
                </c:pt>
                <c:pt idx="4">
                  <c:v>19.399999999999999</c:v>
                </c:pt>
                <c:pt idx="5">
                  <c:v>16.798999999999999</c:v>
                </c:pt>
                <c:pt idx="6">
                  <c:v>15.536199999999999</c:v>
                </c:pt>
                <c:pt idx="7">
                  <c:v>14.95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8824-459E-9056-327E3013CCC3}"/>
            </c:ext>
          </c:extLst>
        </c:ser>
        <c:ser>
          <c:idx val="3"/>
          <c:order val="3"/>
          <c:tx>
            <c:v>V.I. AIRBOX TORQUE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RICARDO!$M$13:$T$13</c:f>
              <c:numCache>
                <c:formatCode>General</c:formatCode>
                <c:ptCount val="8"/>
                <c:pt idx="0">
                  <c:v>5000</c:v>
                </c:pt>
                <c:pt idx="1">
                  <c:v>6000</c:v>
                </c:pt>
                <c:pt idx="2">
                  <c:v>7000</c:v>
                </c:pt>
                <c:pt idx="3">
                  <c:v>8000</c:v>
                </c:pt>
                <c:pt idx="4">
                  <c:v>9000</c:v>
                </c:pt>
                <c:pt idx="5">
                  <c:v>10000</c:v>
                </c:pt>
                <c:pt idx="6">
                  <c:v>11000</c:v>
                </c:pt>
                <c:pt idx="7">
                  <c:v>12000</c:v>
                </c:pt>
              </c:numCache>
            </c:numRef>
          </c:xVal>
          <c:yVal>
            <c:numRef>
              <c:f>RICARDO!$M$15:$T$15</c:f>
              <c:numCache>
                <c:formatCode>0.00</c:formatCode>
                <c:ptCount val="8"/>
                <c:pt idx="0">
                  <c:v>18.044699999999999</c:v>
                </c:pt>
                <c:pt idx="1">
                  <c:v>20.88</c:v>
                </c:pt>
                <c:pt idx="2">
                  <c:v>22.6</c:v>
                </c:pt>
                <c:pt idx="3">
                  <c:v>20.79</c:v>
                </c:pt>
                <c:pt idx="4">
                  <c:v>18.62</c:v>
                </c:pt>
                <c:pt idx="5">
                  <c:v>16.384</c:v>
                </c:pt>
                <c:pt idx="6">
                  <c:v>16.055700000000002</c:v>
                </c:pt>
                <c:pt idx="7">
                  <c:v>15.0776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8824-459E-9056-327E3013CC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64898608"/>
        <c:axId val="1064901232"/>
      </c:scatterChart>
      <c:valAx>
        <c:axId val="8180353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RPM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8035696"/>
        <c:crosses val="autoZero"/>
        <c:crossBetween val="midCat"/>
      </c:valAx>
      <c:valAx>
        <c:axId val="8180356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POWER [Hp]</a:t>
                </a:r>
              </a:p>
            </c:rich>
          </c:tx>
          <c:layout>
            <c:manualLayout>
              <c:xMode val="edge"/>
              <c:yMode val="edge"/>
              <c:x val="7.0616120359207266E-2"/>
              <c:y val="0.3091297767044778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8035368"/>
        <c:crosses val="autoZero"/>
        <c:crossBetween val="midCat"/>
      </c:valAx>
      <c:valAx>
        <c:axId val="1064901232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TORQUE [N*m]</a:t>
                </a:r>
              </a:p>
            </c:rich>
          </c:tx>
          <c:layout>
            <c:manualLayout>
              <c:xMode val="edge"/>
              <c:yMode val="edge"/>
              <c:x val="0.88210715849749888"/>
              <c:y val="0.2606425060798285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64898608"/>
        <c:crosses val="max"/>
        <c:crossBetween val="midCat"/>
      </c:valAx>
      <c:valAx>
        <c:axId val="1064898608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06490123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7872079085616177"/>
          <c:y val="0.5708001564599241"/>
          <c:w val="0.25372877304584657"/>
          <c:h val="0.3083321712215778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image" Target="../media/image10.tmp"/><Relationship Id="rId18" Type="http://schemas.openxmlformats.org/officeDocument/2006/relationships/image" Target="../media/image15.png"/><Relationship Id="rId3" Type="http://schemas.openxmlformats.org/officeDocument/2006/relationships/image" Target="../media/image2.png"/><Relationship Id="rId21" Type="http://schemas.openxmlformats.org/officeDocument/2006/relationships/image" Target="../media/image18.png"/><Relationship Id="rId7" Type="http://schemas.openxmlformats.org/officeDocument/2006/relationships/image" Target="../media/image5.png"/><Relationship Id="rId12" Type="http://schemas.openxmlformats.org/officeDocument/2006/relationships/chart" Target="../charts/chart1.xml"/><Relationship Id="rId17" Type="http://schemas.openxmlformats.org/officeDocument/2006/relationships/image" Target="../media/image14.tmp"/><Relationship Id="rId2" Type="http://schemas.openxmlformats.org/officeDocument/2006/relationships/image" Target="../media/image1.jpg"/><Relationship Id="rId16" Type="http://schemas.openxmlformats.org/officeDocument/2006/relationships/image" Target="../media/image13.tmp"/><Relationship Id="rId20" Type="http://schemas.openxmlformats.org/officeDocument/2006/relationships/image" Target="../media/image17.jp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9.tmp"/><Relationship Id="rId5" Type="http://schemas.openxmlformats.org/officeDocument/2006/relationships/image" Target="../media/image4.png"/><Relationship Id="rId15" Type="http://schemas.openxmlformats.org/officeDocument/2006/relationships/image" Target="../media/image12.tmp"/><Relationship Id="rId23" Type="http://schemas.openxmlformats.org/officeDocument/2006/relationships/image" Target="../media/image20.jpg"/><Relationship Id="rId10" Type="http://schemas.openxmlformats.org/officeDocument/2006/relationships/image" Target="../media/image8.png"/><Relationship Id="rId19" Type="http://schemas.openxmlformats.org/officeDocument/2006/relationships/image" Target="../media/image16.png"/><Relationship Id="rId4" Type="http://schemas.openxmlformats.org/officeDocument/2006/relationships/image" Target="../media/image3.jpg"/><Relationship Id="rId9" Type="http://schemas.openxmlformats.org/officeDocument/2006/relationships/image" Target="../media/image7.jpg"/><Relationship Id="rId14" Type="http://schemas.openxmlformats.org/officeDocument/2006/relationships/image" Target="../media/image11.tmp"/><Relationship Id="rId22" Type="http://schemas.openxmlformats.org/officeDocument/2006/relationships/image" Target="../media/image1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85126" y="2082586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YAMAHA-WR 250F Variable Intake Design, Simulation and Prototyping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+mn-lt"/>
                <a:ea typeface="Calibri" charset="0"/>
                <a:cs typeface="Calibri" charset="0"/>
              </a:rPr>
              <a:t>DAVID MIGLIORATI N’DOUA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Owen Williams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Motorcycle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-1293" y="5312307"/>
            <a:ext cx="12738821" cy="3658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3200" b="1" dirty="0"/>
              <a:t>INTRODUCTION AND AIMS</a:t>
            </a:r>
          </a:p>
          <a:p>
            <a:pPr>
              <a:spcBef>
                <a:spcPct val="50000"/>
              </a:spcBef>
            </a:pPr>
            <a:r>
              <a:rPr lang="en-AU" altLang="en-US" sz="2600" dirty="0"/>
              <a:t>The project consisted of developing the first variable intake system for an off-road bike, a reverse engineering investigation on the standard  airbox was done followed by engine modelling and CFD analysis. The airbox was prototyped by 3D printing.</a:t>
            </a:r>
          </a:p>
          <a:p>
            <a:pPr>
              <a:spcBef>
                <a:spcPct val="50000"/>
              </a:spcBef>
            </a:pPr>
            <a:endParaRPr lang="en-AU" altLang="en-US" sz="3600" b="1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-1293" y="8659124"/>
            <a:ext cx="10623543" cy="464655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3200" b="1" dirty="0"/>
              <a:t>METHODOLOGY</a:t>
            </a:r>
          </a:p>
          <a:p>
            <a:pPr>
              <a:spcBef>
                <a:spcPct val="20000"/>
              </a:spcBef>
            </a:pPr>
            <a:r>
              <a:rPr lang="en-AU" altLang="en-US" sz="3200" b="1" dirty="0"/>
              <a:t>ENGINE PHYSICAL  MEASUREMENTS INTAKE AND EXHASUT GEOMETRIES INVESTIGATION</a:t>
            </a:r>
          </a:p>
          <a:p>
            <a:pPr>
              <a:spcBef>
                <a:spcPct val="20000"/>
              </a:spcBef>
            </a:pPr>
            <a:r>
              <a:rPr lang="en-AU" altLang="en-US" sz="2600" dirty="0"/>
              <a:t>Flow coefficient data were gathered by flow benching the cylinder head. Airbox and cylinder head ports geometries were acquired by silicone moulding and by 3D scanning.</a:t>
            </a:r>
          </a:p>
          <a:p>
            <a:pPr>
              <a:spcBef>
                <a:spcPct val="20000"/>
              </a:spcBef>
            </a:pPr>
            <a:endParaRPr lang="en-AU" altLang="en-US" sz="3200" b="1" dirty="0"/>
          </a:p>
          <a:p>
            <a:pPr>
              <a:spcBef>
                <a:spcPct val="20000"/>
              </a:spcBef>
            </a:pPr>
            <a:endParaRPr lang="en-AU" altLang="en-US" sz="3600" b="1" dirty="0"/>
          </a:p>
        </p:txBody>
      </p:sp>
      <p:sp>
        <p:nvSpPr>
          <p:cNvPr id="16" name="Text Box 16"/>
          <p:cNvSpPr txBox="1">
            <a:spLocks noChangeArrowheads="1"/>
          </p:cNvSpPr>
          <p:nvPr/>
        </p:nvSpPr>
        <p:spPr bwMode="auto">
          <a:xfrm>
            <a:off x="7666628" y="28422196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airbox design and prototype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14481" y="29055461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23082" y="29530130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/>
          <a:srcRect l="7584" t="7655" r="15814" b="-196"/>
          <a:stretch/>
        </p:blipFill>
        <p:spPr>
          <a:xfrm>
            <a:off x="180000" y="2029781"/>
            <a:ext cx="2939230" cy="35507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4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122126" y="29442919"/>
            <a:ext cx="3563582" cy="759198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2" name="Text Box 6">
                <a:extLst>
                  <a:ext uri="{FF2B5EF4-FFF2-40B4-BE49-F238E27FC236}">
                    <a16:creationId xmlns:a16="http://schemas.microsoft.com/office/drawing/2014/main" id="{0452FDD7-FA20-465B-AC0D-1C97C94E19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034" y="11820911"/>
                <a:ext cx="10269599" cy="56861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square" lIns="264744" tIns="264744" rIns="264744" bIns="264744">
                <a:spAutoFit/>
              </a:bodyPr>
              <a:lstStyle>
                <a:lvl1pPr defTabSz="6731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37931725" indent="-37474525" defTabSz="6731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AU" altLang="en-US" sz="3600" b="1" dirty="0"/>
                  <a:t>RICARDO WAVE, LENGHTS-HARMONICS MODEL and SIMULATION</a:t>
                </a:r>
              </a:p>
              <a:p>
                <a:pPr>
                  <a:spcBef>
                    <a:spcPct val="50000"/>
                  </a:spcBef>
                </a:pPr>
                <a:r>
                  <a:rPr lang="en-AU" altLang="en-US" sz="2600" dirty="0"/>
                  <a:t>The engine model was built on Ricardo Wave and tested, with a lengths and harmonics scientific model was created in Excel.</a:t>
                </a:r>
              </a:p>
              <a:p>
                <a:pPr>
                  <a:spcBef>
                    <a:spcPct val="50000"/>
                  </a:spcBef>
                </a:pPr>
                <a:r>
                  <a:rPr lang="en-AU" altLang="en-US" sz="2600" dirty="0"/>
                  <a:t>The variable intake system was simulated on Ricardo Wave, determining predicted improvements.</a:t>
                </a:r>
              </a:p>
              <a:p>
                <a:pPr>
                  <a:spcBef>
                    <a:spcPct val="50000"/>
                  </a:spcBef>
                </a:pPr>
                <a:endParaRPr lang="en-AU" altLang="en-US" dirty="0"/>
              </a:p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/>
                        <m:t>𝐿</m:t>
                      </m:r>
                      <m:r>
                        <a:rPr lang="en-GB" sz="3200" i="1"/>
                        <m:t>=</m:t>
                      </m:r>
                      <m:f>
                        <m:fPr>
                          <m:ctrlPr>
                            <a:rPr lang="en-GB" sz="3200" i="1"/>
                          </m:ctrlPr>
                        </m:fPr>
                        <m:num>
                          <m:r>
                            <a:rPr lang="en-GB" sz="3200" i="1"/>
                            <m:t>𝐷</m:t>
                          </m:r>
                          <m:r>
                            <a:rPr lang="en-GB" sz="3200" i="1"/>
                            <m:t>°</m:t>
                          </m:r>
                        </m:num>
                        <m:den>
                          <m:r>
                            <a:rPr lang="en-GB" sz="3200" i="1"/>
                            <m:t>360</m:t>
                          </m:r>
                        </m:den>
                      </m:f>
                      <m:r>
                        <a:rPr lang="en-GB" sz="3200" i="1"/>
                        <m:t>∗</m:t>
                      </m:r>
                      <m:f>
                        <m:fPr>
                          <m:ctrlPr>
                            <a:rPr lang="en-GB" sz="3200" i="1"/>
                          </m:ctrlPr>
                        </m:fPr>
                        <m:num>
                          <m:r>
                            <a:rPr lang="en-GB" sz="3200" i="1"/>
                            <m:t>60</m:t>
                          </m:r>
                        </m:num>
                        <m:den>
                          <m:r>
                            <a:rPr lang="en-GB" sz="3200" i="1"/>
                            <m:t>𝑅𝑃𝑀</m:t>
                          </m:r>
                        </m:den>
                      </m:f>
                      <m:r>
                        <a:rPr lang="en-GB" sz="3200" i="1"/>
                        <m:t>∗</m:t>
                      </m:r>
                      <m:f>
                        <m:fPr>
                          <m:ctrlPr>
                            <a:rPr lang="en-GB" sz="3200" i="1"/>
                          </m:ctrlPr>
                        </m:fPr>
                        <m:num>
                          <m:r>
                            <a:rPr lang="en-GB" sz="3200" i="1"/>
                            <m:t>𝑉𝑠𝑜𝑢𝑛𝑑</m:t>
                          </m:r>
                        </m:num>
                        <m:den>
                          <m:r>
                            <a:rPr lang="en-GB" sz="3200" i="1"/>
                            <m:t>2∗</m:t>
                          </m:r>
                          <m:r>
                            <a:rPr lang="en-GB" sz="3200" i="1"/>
                            <m:t>𝑛</m:t>
                          </m:r>
                        </m:den>
                      </m:f>
                      <m:r>
                        <a:rPr lang="en-GB" sz="3200" i="1"/>
                        <m:t> [</m:t>
                      </m:r>
                      <m:r>
                        <a:rPr lang="en-GB" sz="3200" i="1"/>
                        <m:t>𝑚</m:t>
                      </m:r>
                      <m:r>
                        <a:rPr lang="en-GB" sz="3200" i="1"/>
                        <m:t>] </m:t>
                      </m:r>
                    </m:oMath>
                  </m:oMathPara>
                </a14:m>
                <a:endParaRPr lang="en-GB" sz="3200" dirty="0"/>
              </a:p>
              <a:p>
                <a:pPr>
                  <a:spcBef>
                    <a:spcPct val="50000"/>
                  </a:spcBef>
                </a:pPr>
                <a:endParaRPr lang="en-AU" altLang="en-US" dirty="0"/>
              </a:p>
            </p:txBody>
          </p:sp>
        </mc:Choice>
        <mc:Fallback>
          <p:sp>
            <p:nvSpPr>
              <p:cNvPr id="42" name="Text Box 6">
                <a:extLst>
                  <a:ext uri="{FF2B5EF4-FFF2-40B4-BE49-F238E27FC236}">
                    <a16:creationId xmlns:a16="http://schemas.microsoft.com/office/drawing/2014/main" id="{0452FDD7-FA20-465B-AC0D-1C97C94E19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2034" y="11820911"/>
                <a:ext cx="10269599" cy="5686197"/>
              </a:xfrm>
              <a:prstGeom prst="rect">
                <a:avLst/>
              </a:prstGeom>
              <a:blipFill>
                <a:blip r:embed="rId7"/>
                <a:stretch>
                  <a:fillRect l="-119"/>
                </a:stretch>
              </a:blipFill>
              <a:ln w="9525">
                <a:noFill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Text Box 6">
            <a:extLst>
              <a:ext uri="{FF2B5EF4-FFF2-40B4-BE49-F238E27FC236}">
                <a16:creationId xmlns:a16="http://schemas.microsoft.com/office/drawing/2014/main" id="{1A310B1C-2802-464B-B46C-180AB0D0D4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383" y="21841434"/>
            <a:ext cx="7352594" cy="810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3600" b="1" dirty="0"/>
              <a:t>RESULTS </a:t>
            </a:r>
          </a:p>
          <a:p>
            <a:pPr>
              <a:spcBef>
                <a:spcPct val="50000"/>
              </a:spcBef>
            </a:pPr>
            <a:r>
              <a:rPr lang="en-AU" altLang="en-US" sz="3600" b="1" dirty="0"/>
              <a:t>DESIGN FINALIZATION, ACTUATION SYSTEM AND PROTOTYPING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final design was prototyped by 3D printing using PLA and PETG.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An Arduino code was written on the Arduino IDE software and its working was tested by cabling  the servo motor to the Arduino board and to the laptop by USB.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prototype will be tested on the bike doing  dynamometer runs and further development  will follow.</a:t>
            </a:r>
          </a:p>
          <a:p>
            <a:pPr>
              <a:spcBef>
                <a:spcPct val="50000"/>
              </a:spcBef>
            </a:pPr>
            <a:endParaRPr lang="en-AU" altLang="en-US" dirty="0"/>
          </a:p>
        </p:txBody>
      </p:sp>
      <p:sp>
        <p:nvSpPr>
          <p:cNvPr id="44" name="Text Box 6">
            <a:extLst>
              <a:ext uri="{FF2B5EF4-FFF2-40B4-BE49-F238E27FC236}">
                <a16:creationId xmlns:a16="http://schemas.microsoft.com/office/drawing/2014/main" id="{573974F9-D98B-4004-9AD6-2C2637EEF0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9" y="17145058"/>
            <a:ext cx="11318842" cy="6013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DESIGN PROCESS AND CFD SIMULATION</a:t>
            </a:r>
            <a:endParaRPr lang="en-AU" altLang="en-US" sz="3600" dirty="0"/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simulation results acquired were analysed and the trumpet lengths were finalized, a design process analysis was undertaken developing a suitable design.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A steady and unsteady flow simulation study comparation was conducted between standard airbox and new airbox finding discrepancies and possible issues.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design was upgraded multiple times until flow characteristics were suitable with no turbulence issues.</a:t>
            </a:r>
          </a:p>
          <a:p>
            <a:pPr>
              <a:spcBef>
                <a:spcPct val="50000"/>
              </a:spcBef>
            </a:pPr>
            <a:endParaRPr lang="en-AU" altLang="en-US" sz="3600" b="1" dirty="0"/>
          </a:p>
        </p:txBody>
      </p:sp>
      <p:pic>
        <p:nvPicPr>
          <p:cNvPr id="47" name="Picture 46" descr="A close up of an engine&#10;&#10;Description automatically generated">
            <a:extLst>
              <a:ext uri="{FF2B5EF4-FFF2-40B4-BE49-F238E27FC236}">
                <a16:creationId xmlns:a16="http://schemas.microsoft.com/office/drawing/2014/main" id="{38EA3BA3-C93E-4130-874C-57BE451A419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3302" y="4193281"/>
            <a:ext cx="3543592" cy="2861450"/>
          </a:xfrm>
          <a:prstGeom prst="rect">
            <a:avLst/>
          </a:prstGeom>
        </p:spPr>
      </p:pic>
      <p:pic>
        <p:nvPicPr>
          <p:cNvPr id="48" name="Picture 47" descr="A picture containing black, phone, laying, cat&#10;&#10;Description automatically generated">
            <a:extLst>
              <a:ext uri="{FF2B5EF4-FFF2-40B4-BE49-F238E27FC236}">
                <a16:creationId xmlns:a16="http://schemas.microsoft.com/office/drawing/2014/main" id="{D6FDC9E5-6C95-4F87-B5A7-644C39BF2B5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9" t="20647" r="8417" b="13930"/>
          <a:stretch/>
        </p:blipFill>
        <p:spPr>
          <a:xfrm>
            <a:off x="16953329" y="4135581"/>
            <a:ext cx="3836959" cy="2950671"/>
          </a:xfrm>
          <a:prstGeom prst="rect">
            <a:avLst/>
          </a:prstGeom>
        </p:spPr>
      </p:pic>
      <p:pic>
        <p:nvPicPr>
          <p:cNvPr id="51" name="Picture 50" descr="A picture containing building, flying, large, umbrella&#10;&#10;Description automatically generated">
            <a:extLst>
              <a:ext uri="{FF2B5EF4-FFF2-40B4-BE49-F238E27FC236}">
                <a16:creationId xmlns:a16="http://schemas.microsoft.com/office/drawing/2014/main" id="{66CA20CB-FC82-43D7-9B1D-CA10B90F893C}"/>
              </a:ext>
            </a:extLst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4012" y="8423399"/>
            <a:ext cx="4849988" cy="3118163"/>
          </a:xfrm>
          <a:prstGeom prst="rect">
            <a:avLst/>
          </a:prstGeom>
        </p:spPr>
      </p:pic>
      <p:pic>
        <p:nvPicPr>
          <p:cNvPr id="19" name="Picture 18" descr="A close up of a map&#10;&#10;Description automatically generated">
            <a:extLst>
              <a:ext uri="{FF2B5EF4-FFF2-40B4-BE49-F238E27FC236}">
                <a16:creationId xmlns:a16="http://schemas.microsoft.com/office/drawing/2014/main" id="{08F22F2E-A9EA-4F1D-BAFB-209E4B31FF0C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702" t="3043" r="2566"/>
          <a:stretch/>
        </p:blipFill>
        <p:spPr>
          <a:xfrm>
            <a:off x="11211636" y="8758514"/>
            <a:ext cx="4995443" cy="2897871"/>
          </a:xfrm>
          <a:prstGeom prst="rect">
            <a:avLst/>
          </a:prstGeom>
        </p:spPr>
      </p:pic>
      <p:graphicFrame>
        <p:nvGraphicFramePr>
          <p:cNvPr id="56" name="Chart 55">
            <a:extLst>
              <a:ext uri="{FF2B5EF4-FFF2-40B4-BE49-F238E27FC236}">
                <a16:creationId xmlns:a16="http://schemas.microsoft.com/office/drawing/2014/main" id="{316C4364-532B-416E-8910-1D16D54BDB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2173848"/>
              </p:ext>
            </p:extLst>
          </p:nvPr>
        </p:nvGraphicFramePr>
        <p:xfrm>
          <a:off x="15446068" y="12682244"/>
          <a:ext cx="5757932" cy="30182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pic>
        <p:nvPicPr>
          <p:cNvPr id="57" name="Picture 56" descr="A screenshot of a cell phone&#10;&#10;Description automatically generated">
            <a:extLst>
              <a:ext uri="{FF2B5EF4-FFF2-40B4-BE49-F238E27FC236}">
                <a16:creationId xmlns:a16="http://schemas.microsoft.com/office/drawing/2014/main" id="{86431129-9372-401A-9ED6-27F0127855F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590574" y="12425056"/>
            <a:ext cx="3734124" cy="4549534"/>
          </a:xfrm>
          <a:prstGeom prst="rect">
            <a:avLst/>
          </a:prstGeom>
        </p:spPr>
      </p:pic>
      <p:pic>
        <p:nvPicPr>
          <p:cNvPr id="58" name="Picture 57" descr="A close up of a logo&#10;&#10;Description automatically generated">
            <a:extLst>
              <a:ext uri="{FF2B5EF4-FFF2-40B4-BE49-F238E27FC236}">
                <a16:creationId xmlns:a16="http://schemas.microsoft.com/office/drawing/2014/main" id="{55287977-0119-45FD-A334-0F36B301FE56}"/>
              </a:ext>
            </a:extLst>
          </p:cNvPr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86326" y="17681388"/>
            <a:ext cx="4785360" cy="3469005"/>
          </a:xfrm>
          <a:prstGeom prst="rect">
            <a:avLst/>
          </a:prstGeom>
        </p:spPr>
      </p:pic>
      <p:pic>
        <p:nvPicPr>
          <p:cNvPr id="59" name="Picture 58" descr="A screenshot of a cell phone&#10;&#10;Description automatically generated">
            <a:extLst>
              <a:ext uri="{FF2B5EF4-FFF2-40B4-BE49-F238E27FC236}">
                <a16:creationId xmlns:a16="http://schemas.microsoft.com/office/drawing/2014/main" id="{92A92C4C-0BB1-4402-B213-6CC13715D1C5}"/>
              </a:ext>
            </a:extLst>
          </p:cNvPr>
          <p:cNvPicPr/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773"/>
          <a:stretch/>
        </p:blipFill>
        <p:spPr>
          <a:xfrm>
            <a:off x="11890549" y="17298640"/>
            <a:ext cx="4447078" cy="2569019"/>
          </a:xfrm>
          <a:prstGeom prst="rect">
            <a:avLst/>
          </a:prstGeom>
        </p:spPr>
      </p:pic>
      <p:pic>
        <p:nvPicPr>
          <p:cNvPr id="60" name="Picture 59" descr="A screenshot of a cell phone&#10;&#10;Description automatically generated">
            <a:extLst>
              <a:ext uri="{FF2B5EF4-FFF2-40B4-BE49-F238E27FC236}">
                <a16:creationId xmlns:a16="http://schemas.microsoft.com/office/drawing/2014/main" id="{64E4F1EA-55CD-454F-919C-873AA452828A}"/>
              </a:ext>
            </a:extLst>
          </p:cNvPr>
          <p:cNvPicPr/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25" b="20272"/>
          <a:stretch/>
        </p:blipFill>
        <p:spPr>
          <a:xfrm>
            <a:off x="11849193" y="20122938"/>
            <a:ext cx="4224276" cy="2306097"/>
          </a:xfrm>
          <a:prstGeom prst="rect">
            <a:avLst/>
          </a:prstGeom>
        </p:spPr>
      </p:pic>
      <p:pic>
        <p:nvPicPr>
          <p:cNvPr id="62" name="Picture 61" descr="A close up of a logo&#10;&#10;Description automatically generated">
            <a:extLst>
              <a:ext uri="{FF2B5EF4-FFF2-40B4-BE49-F238E27FC236}">
                <a16:creationId xmlns:a16="http://schemas.microsoft.com/office/drawing/2014/main" id="{87BAB930-E2DD-4804-895F-0B86B6A1084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032945" y="23962472"/>
            <a:ext cx="4461253" cy="4501394"/>
          </a:xfrm>
          <a:prstGeom prst="rect">
            <a:avLst/>
          </a:prstGeom>
        </p:spPr>
      </p:pic>
      <p:sp>
        <p:nvSpPr>
          <p:cNvPr id="64" name="Text Box 16">
            <a:extLst>
              <a:ext uri="{FF2B5EF4-FFF2-40B4-BE49-F238E27FC236}">
                <a16:creationId xmlns:a16="http://schemas.microsoft.com/office/drawing/2014/main" id="{DE7D3925-5EA2-4640-8482-8798E051CD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36584" y="21064843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design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65" name="Text Box 16">
            <a:extLst>
              <a:ext uri="{FF2B5EF4-FFF2-40B4-BE49-F238E27FC236}">
                <a16:creationId xmlns:a16="http://schemas.microsoft.com/office/drawing/2014/main" id="{D798B932-E810-4DF0-8A8B-9D5C489B99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90574" y="22440524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Pressure and velocity cut plots CFD flow simulation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66" name="Text Box 16">
            <a:extLst>
              <a:ext uri="{FF2B5EF4-FFF2-40B4-BE49-F238E27FC236}">
                <a16:creationId xmlns:a16="http://schemas.microsoft.com/office/drawing/2014/main" id="{37A7982F-B46A-478F-8C33-BBF5126B39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32791" y="15955222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Ricardo Wave V.I.S simulation data </a:t>
            </a:r>
            <a:endParaRPr lang="en-GB" sz="20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67" name="Text Box 16">
            <a:extLst>
              <a:ext uri="{FF2B5EF4-FFF2-40B4-BE49-F238E27FC236}">
                <a16:creationId xmlns:a16="http://schemas.microsoft.com/office/drawing/2014/main" id="{FCF3AEF5-8EC5-404A-BDB5-56D96309AB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55296" y="11509835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Yamaha internal airbox geometry </a:t>
            </a: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68" name="Text Box 16">
            <a:extLst>
              <a:ext uri="{FF2B5EF4-FFF2-40B4-BE49-F238E27FC236}">
                <a16:creationId xmlns:a16="http://schemas.microsoft.com/office/drawing/2014/main" id="{FFE1D6B5-1927-4267-96E5-9FFF6BD75B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33507" y="6994631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Yamaha GYTR cylinder head and airbox</a:t>
            </a: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69" name="Picture 68" descr="A close up of a sign&#10;&#10;Description automatically generated">
            <a:extLst>
              <a:ext uri="{FF2B5EF4-FFF2-40B4-BE49-F238E27FC236}">
                <a16:creationId xmlns:a16="http://schemas.microsoft.com/office/drawing/2014/main" id="{4B92272C-A116-4FBB-9596-C1775859980D}"/>
              </a:ext>
            </a:extLst>
          </p:cNvPr>
          <p:cNvPicPr/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29140764"/>
            <a:ext cx="1492043" cy="1093428"/>
          </a:xfrm>
          <a:prstGeom prst="rect">
            <a:avLst/>
          </a:prstGeom>
        </p:spPr>
      </p:pic>
      <p:pic>
        <p:nvPicPr>
          <p:cNvPr id="71" name="Picture 70" descr="A close up of a sign&#10;&#10;Description automatically generated">
            <a:extLst>
              <a:ext uri="{FF2B5EF4-FFF2-40B4-BE49-F238E27FC236}">
                <a16:creationId xmlns:a16="http://schemas.microsoft.com/office/drawing/2014/main" id="{B2DD0E63-72B5-4497-89C7-4FA8018DE4D5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559979" y="29167079"/>
            <a:ext cx="2565589" cy="1010469"/>
          </a:xfrm>
          <a:prstGeom prst="rect">
            <a:avLst/>
          </a:prstGeom>
        </p:spPr>
      </p:pic>
      <p:pic>
        <p:nvPicPr>
          <p:cNvPr id="73" name="Picture 72" descr="A close up of a sign&#10;&#10;Description automatically generated">
            <a:extLst>
              <a:ext uri="{FF2B5EF4-FFF2-40B4-BE49-F238E27FC236}">
                <a16:creationId xmlns:a16="http://schemas.microsoft.com/office/drawing/2014/main" id="{AB42F8A5-D099-4FCC-894B-FDB54E2B4AA6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098223" y="29298857"/>
            <a:ext cx="958526" cy="958526"/>
          </a:xfrm>
          <a:prstGeom prst="rect">
            <a:avLst/>
          </a:prstGeom>
        </p:spPr>
      </p:pic>
      <p:pic>
        <p:nvPicPr>
          <p:cNvPr id="75" name="Picture 74" descr="A picture containing drawing&#10;&#10;Description automatically generated">
            <a:extLst>
              <a:ext uri="{FF2B5EF4-FFF2-40B4-BE49-F238E27FC236}">
                <a16:creationId xmlns:a16="http://schemas.microsoft.com/office/drawing/2014/main" id="{B07B1B01-F4DF-49FF-B8AC-7ED50C3A803A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1066409" y="29274351"/>
            <a:ext cx="1492043" cy="996102"/>
          </a:xfrm>
          <a:prstGeom prst="rect">
            <a:avLst/>
          </a:prstGeom>
        </p:spPr>
      </p:pic>
      <p:pic>
        <p:nvPicPr>
          <p:cNvPr id="77" name="Picture 76" descr="A picture containing drawing&#10;&#10;Description automatically generated">
            <a:extLst>
              <a:ext uri="{FF2B5EF4-FFF2-40B4-BE49-F238E27FC236}">
                <a16:creationId xmlns:a16="http://schemas.microsoft.com/office/drawing/2014/main" id="{FDB87410-FE69-4301-B895-2F086F5FD0E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5574141" y="29228417"/>
            <a:ext cx="2866555" cy="910407"/>
          </a:xfrm>
          <a:prstGeom prst="rect">
            <a:avLst/>
          </a:prstGeom>
        </p:spPr>
      </p:pic>
      <p:sp>
        <p:nvSpPr>
          <p:cNvPr id="40" name="Text Box 11">
            <a:extLst>
              <a:ext uri="{FF2B5EF4-FFF2-40B4-BE49-F238E27FC236}">
                <a16:creationId xmlns:a16="http://schemas.microsoft.com/office/drawing/2014/main" id="{13458649-8E35-4C95-ACD9-77A1CCB04A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08884" y="22749139"/>
            <a:ext cx="6415087" cy="60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GB" dirty="0"/>
              <a:t>Branney, C., 2006. </a:t>
            </a:r>
            <a:r>
              <a:rPr lang="en-GB" i="1" dirty="0"/>
              <a:t>Development of Optimization Techniques for the Design of an Internal Combustion Engine Airbox , </a:t>
            </a:r>
            <a:r>
              <a:rPr lang="en-GB" dirty="0"/>
              <a:t>Belfast: Queen’s University Belfast</a:t>
            </a:r>
          </a:p>
          <a:p>
            <a:pPr>
              <a:spcBef>
                <a:spcPct val="50000"/>
              </a:spcBef>
            </a:pPr>
            <a:r>
              <a:rPr lang="en-GB" dirty="0"/>
              <a:t>Blair, G. P., 1999. </a:t>
            </a:r>
            <a:r>
              <a:rPr lang="en-GB" i="1" dirty="0"/>
              <a:t>Design and simulation of four-stroke engines. </a:t>
            </a:r>
            <a:r>
              <a:rPr lang="en-GB" dirty="0"/>
              <a:t>1st ed. s.l.:Warrendale, PA: Society of Automotive Engineers</a:t>
            </a:r>
          </a:p>
          <a:p>
            <a:pPr>
              <a:spcBef>
                <a:spcPct val="50000"/>
              </a:spcBef>
            </a:pPr>
            <a:r>
              <a:rPr lang="en-GB" dirty="0"/>
              <a:t>Kiyip, C., 2013. </a:t>
            </a:r>
            <a:r>
              <a:rPr lang="en-GB" i="1" dirty="0"/>
              <a:t>Comparison of Engine Simulation Software for Development of Control System, </a:t>
            </a:r>
            <a:r>
              <a:rPr lang="en-GB" dirty="0"/>
              <a:t>London: Kingston University</a:t>
            </a:r>
            <a:endParaRPr lang="en-AU" altLang="en-US" sz="3600" b="1" dirty="0">
              <a:ea typeface="Arial" charset="0"/>
              <a:cs typeface="Arial" charset="0"/>
            </a:endParaRPr>
          </a:p>
        </p:txBody>
      </p:sp>
      <p:pic>
        <p:nvPicPr>
          <p:cNvPr id="10" name="Picture 9" descr="A picture containing indoor, desk, table, sitting&#10;&#10;Description automatically generated">
            <a:extLst>
              <a:ext uri="{FF2B5EF4-FFF2-40B4-BE49-F238E27FC236}">
                <a16:creationId xmlns:a16="http://schemas.microsoft.com/office/drawing/2014/main" id="{A0848212-E591-4CEF-A291-56C09A187336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5400000">
            <a:off x="10926757" y="24490326"/>
            <a:ext cx="4665288" cy="3498966"/>
          </a:xfrm>
          <a:prstGeom prst="rect">
            <a:avLst/>
          </a:prstGeom>
        </p:spPr>
      </p:pic>
      <p:sp>
        <p:nvSpPr>
          <p:cNvPr id="45" name="Text Box 16">
            <a:extLst>
              <a:ext uri="{FF2B5EF4-FFF2-40B4-BE49-F238E27FC236}">
                <a16:creationId xmlns:a16="http://schemas.microsoft.com/office/drawing/2014/main" id="{A0C60F68-F4B1-469D-83D0-4DEEB36C4E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3060" y="11417957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Flowbench tests data</a:t>
            </a: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46" name="Text Box 16">
            <a:extLst>
              <a:ext uri="{FF2B5EF4-FFF2-40B4-BE49-F238E27FC236}">
                <a16:creationId xmlns:a16="http://schemas.microsoft.com/office/drawing/2014/main" id="{70A5B13D-8D83-44D8-8856-6EE8CA137B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670" y="16656583"/>
            <a:ext cx="6338400" cy="914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Intake significant length formula</a:t>
            </a:r>
          </a:p>
          <a:p>
            <a:pPr algn="ctr"/>
            <a:endParaRPr lang="en-AU" altLang="en-US" sz="2000" i="1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2374</TotalTime>
  <Words>432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 </cp:lastModifiedBy>
  <cp:revision>70</cp:revision>
  <dcterms:created xsi:type="dcterms:W3CDTF">2016-02-25T08:27:32Z</dcterms:created>
  <dcterms:modified xsi:type="dcterms:W3CDTF">2020-04-28T11:22:36Z</dcterms:modified>
</cp:coreProperties>
</file>