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6" r:id="rId3"/>
    <p:sldId id="287" r:id="rId4"/>
    <p:sldId id="260" r:id="rId5"/>
    <p:sldId id="257" r:id="rId6"/>
    <p:sldId id="259" r:id="rId7"/>
    <p:sldId id="258" r:id="rId8"/>
    <p:sldId id="28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1382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11/03/2020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47943-51A1-42EB-9B97-8D841A8157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905119-44A7-424E-BE82-59F204C92A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614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D0A4471-2002-47E3-9E95-BE29F9E6F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975" y="1056444"/>
            <a:ext cx="7747000" cy="4518734"/>
          </a:xfrm>
        </p:spPr>
        <p:txBody>
          <a:bodyPr>
            <a:normAutofit fontScale="92500" lnSpcReduction="10000"/>
          </a:bodyPr>
          <a:lstStyle/>
          <a:p>
            <a:pPr marL="365760" indent="-365760" algn="ctr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Wherever you quote (copy directly from </a:t>
            </a:r>
          </a:p>
          <a:p>
            <a:pPr marL="365760" indent="-365760" algn="ctr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another author) or use their ideas </a:t>
            </a:r>
          </a:p>
          <a:p>
            <a:pPr marL="365760" indent="-365760" algn="ctr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(paraphrase), you must acknowledge that </a:t>
            </a:r>
          </a:p>
          <a:p>
            <a:pPr marL="365760" indent="-365760" algn="ctr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you have done so. Failure to acknowledge </a:t>
            </a:r>
          </a:p>
          <a:p>
            <a:pPr marL="365760" indent="-365760" algn="ctr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your sources of information may result in </a:t>
            </a:r>
          </a:p>
          <a:p>
            <a:pPr marL="365760" indent="-365760" algn="ctr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your facing charges of plagiarism.</a:t>
            </a:r>
          </a:p>
          <a:p>
            <a:pPr marL="365760" indent="-365760" algn="ctr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b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Remember to:</a:t>
            </a:r>
          </a:p>
          <a:p>
            <a:pPr marL="365760" indent="-365760" algn="ctr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USE YOUR OWN WORDS and GIVE  </a:t>
            </a:r>
          </a:p>
          <a:p>
            <a:pPr marL="365760" indent="-365760" algn="ctr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CREDIT WHERE IT IS DUE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16387" name="Title 2">
            <a:extLst>
              <a:ext uri="{FF2B5EF4-FFF2-40B4-BE49-F238E27FC236}">
                <a16:creationId xmlns:a16="http://schemas.microsoft.com/office/drawing/2014/main" id="{96DEB966-0A54-457A-B443-42EB3E460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7517"/>
          </a:xfrm>
        </p:spPr>
        <p:txBody>
          <a:bodyPr>
            <a:normAutofit/>
          </a:bodyPr>
          <a:lstStyle/>
          <a:p>
            <a:r>
              <a:rPr lang="en-GB" altLang="en-US" sz="3200" b="1" dirty="0">
                <a:latin typeface="Arial" panose="020B0604020202020204" pitchFamily="34" charset="0"/>
              </a:rPr>
              <a:t>Avoiding Plagiarism!</a:t>
            </a:r>
            <a:endParaRPr lang="en-GB" alt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6EDB1-0CD3-4D9E-831D-61E30B5C2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43948"/>
          </a:xfrm>
        </p:spPr>
        <p:txBody>
          <a:bodyPr/>
          <a:lstStyle/>
          <a:p>
            <a:r>
              <a:rPr lang="en-GB" dirty="0"/>
              <a:t>How much referencing?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A76E9-4EBF-46B6-96F0-E27BBED9B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78384"/>
            <a:ext cx="8229600" cy="4238849"/>
          </a:xfrm>
        </p:spPr>
        <p:txBody>
          <a:bodyPr/>
          <a:lstStyle/>
          <a:p>
            <a:r>
              <a:rPr lang="en-GB" dirty="0"/>
              <a:t>Academic skills assignment 1,000 paper asked for 10 reliable sources.</a:t>
            </a:r>
          </a:p>
          <a:p>
            <a:endParaRPr lang="en-GB" dirty="0"/>
          </a:p>
          <a:p>
            <a:r>
              <a:rPr lang="en-GB" dirty="0"/>
              <a:t>200/300 words = 3/5 references /sources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588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F83EC-86CE-4AA7-BE20-C41072C60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Reliable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2ED75-322D-4B8D-AD53-79A622A8BF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library </a:t>
            </a:r>
          </a:p>
          <a:p>
            <a:r>
              <a:rPr lang="en-GB" dirty="0"/>
              <a:t>News papers – Guardian &amp; Times</a:t>
            </a:r>
          </a:p>
          <a:p>
            <a:r>
              <a:rPr lang="en-GB" dirty="0"/>
              <a:t>Journals</a:t>
            </a:r>
          </a:p>
          <a:p>
            <a:r>
              <a:rPr lang="en-GB" dirty="0"/>
              <a:t>Government Papers</a:t>
            </a:r>
          </a:p>
          <a:p>
            <a:r>
              <a:rPr lang="en-GB" dirty="0"/>
              <a:t>No too – Bitesize, Wikipedia, tabloid newspapers, ‘loose women’ programme</a:t>
            </a:r>
          </a:p>
        </p:txBody>
      </p:sp>
    </p:spTree>
    <p:extLst>
      <p:ext uri="{BB962C8B-B14F-4D97-AF65-F5344CB8AC3E}">
        <p14:creationId xmlns:p14="http://schemas.microsoft.com/office/powerpoint/2010/main" val="3683292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0AA32-07AB-4A3C-AC83-513E6ED43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39762"/>
          </a:xfrm>
        </p:spPr>
        <p:txBody>
          <a:bodyPr>
            <a:normAutofit/>
          </a:bodyPr>
          <a:lstStyle/>
          <a:p>
            <a:r>
              <a:rPr lang="en-GB" sz="2800" dirty="0"/>
              <a:t>Referencing Refresher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46386-3A7B-4DE3-8F1F-BDEC9653E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74198"/>
            <a:ext cx="8229600" cy="4443035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Books:</a:t>
            </a:r>
            <a:endParaRPr lang="en-GB" dirty="0"/>
          </a:p>
          <a:p>
            <a:r>
              <a:rPr lang="en-GB" dirty="0"/>
              <a:t>        Author(s) of a book, initials (Year of publication), </a:t>
            </a:r>
            <a:r>
              <a:rPr lang="en-GB" u="sng" dirty="0"/>
              <a:t>Title of book: and sub-title if there is one</a:t>
            </a:r>
            <a:r>
              <a:rPr lang="en-GB" dirty="0"/>
              <a:t> (emphasised), Edition (if not the first), Publisher: Place of publication.</a:t>
            </a:r>
          </a:p>
          <a:p>
            <a:r>
              <a:rPr lang="en-GB" b="1" dirty="0"/>
              <a:t>Websites:</a:t>
            </a:r>
            <a:endParaRPr lang="en-GB" dirty="0"/>
          </a:p>
          <a:p>
            <a:r>
              <a:rPr lang="en-GB" dirty="0"/>
              <a:t>       Surname, initial(s) (year) Title of article, (online) Available at </a:t>
            </a:r>
            <a:r>
              <a:rPr lang="en-GB" u="sng" dirty="0"/>
              <a:t>URL (emphasised)</a:t>
            </a:r>
            <a:r>
              <a:rPr lang="en-GB" dirty="0"/>
              <a:t>, Date of access.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3499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0AA32-07AB-4A3C-AC83-513E6ED43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39762"/>
          </a:xfrm>
        </p:spPr>
        <p:txBody>
          <a:bodyPr>
            <a:normAutofit/>
          </a:bodyPr>
          <a:lstStyle/>
          <a:p>
            <a:r>
              <a:rPr lang="en-GB" sz="2800" dirty="0"/>
              <a:t>Referencing Refresher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46386-3A7B-4DE3-8F1F-BDEC9653E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74198"/>
            <a:ext cx="8229600" cy="4443035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/>
              <a:t>Journals:</a:t>
            </a:r>
            <a:endParaRPr lang="en-GB" dirty="0"/>
          </a:p>
          <a:p>
            <a:r>
              <a:rPr lang="en-GB" dirty="0"/>
              <a:t>        Author(s) of article (surname and initials), (Date of Publication), Title of article, </a:t>
            </a:r>
            <a:r>
              <a:rPr lang="en-GB" u="sng" dirty="0"/>
              <a:t>Title of Journal</a:t>
            </a:r>
            <a:r>
              <a:rPr lang="en-GB" dirty="0"/>
              <a:t> (emphasised), Volume number (and issue number if there is one), Pages covered by article.</a:t>
            </a:r>
          </a:p>
          <a:p>
            <a:r>
              <a:rPr lang="en-GB" b="1" dirty="0"/>
              <a:t>Websites:</a:t>
            </a:r>
            <a:endParaRPr lang="en-GB" dirty="0"/>
          </a:p>
          <a:p>
            <a:r>
              <a:rPr lang="en-GB" dirty="0"/>
              <a:t>        Surname, initial(s) (year) Title of article, (online) Available at </a:t>
            </a:r>
            <a:r>
              <a:rPr lang="en-GB" u="sng" dirty="0"/>
              <a:t>URL (emphasised)</a:t>
            </a:r>
            <a:r>
              <a:rPr lang="en-GB" dirty="0"/>
              <a:t>, Date of access.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818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0AA32-07AB-4A3C-AC83-513E6ED43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0783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46386-3A7B-4DE3-8F1F-BDEC9653E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25118"/>
            <a:ext cx="8229600" cy="4292115"/>
          </a:xfrm>
        </p:spPr>
        <p:txBody>
          <a:bodyPr>
            <a:normAutofit/>
          </a:bodyPr>
          <a:lstStyle/>
          <a:p>
            <a:r>
              <a:rPr lang="en-GB" b="1" dirty="0"/>
              <a:t>Act of Parliament:</a:t>
            </a:r>
            <a:endParaRPr lang="en-GB" dirty="0"/>
          </a:p>
          <a:p>
            <a:r>
              <a:rPr lang="en-GB" dirty="0"/>
              <a:t>        Act of Parliament (1925), Her Majesty’s Stationery Office (The Stationery Office); London.</a:t>
            </a:r>
          </a:p>
          <a:p>
            <a:r>
              <a:rPr lang="en-GB" b="1" dirty="0"/>
              <a:t>Case Law:</a:t>
            </a:r>
            <a:endParaRPr lang="en-GB" dirty="0"/>
          </a:p>
          <a:p>
            <a:r>
              <a:rPr lang="en-GB" dirty="0"/>
              <a:t>        Parties in the case (Year) Abbreviation of law report, Volume number, Page.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2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CFD10-CB9A-40CA-B5FA-7484B11FD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8539"/>
          </a:xfrm>
        </p:spPr>
        <p:txBody>
          <a:bodyPr>
            <a:normAutofit fontScale="90000"/>
          </a:bodyPr>
          <a:lstStyle/>
          <a:p>
            <a:r>
              <a:rPr lang="en-GB" dirty="0"/>
              <a:t>Other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1E745-C9DA-40BB-B874-686913836A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8485"/>
            <a:ext cx="8229600" cy="4318748"/>
          </a:xfrm>
        </p:spPr>
        <p:txBody>
          <a:bodyPr/>
          <a:lstStyle/>
          <a:p>
            <a:r>
              <a:rPr lang="en-GB" dirty="0"/>
              <a:t>Front page with details- question, student number, name, lecturer, module and number</a:t>
            </a:r>
          </a:p>
          <a:p>
            <a:r>
              <a:rPr lang="en-GB" dirty="0"/>
              <a:t>1.5 to double spacing</a:t>
            </a:r>
          </a:p>
          <a:p>
            <a:r>
              <a:rPr lang="en-GB" dirty="0"/>
              <a:t>Quotes in italic, centre, single spacing</a:t>
            </a:r>
          </a:p>
          <a:p>
            <a:r>
              <a:rPr lang="en-GB" dirty="0"/>
              <a:t>(Online) in reference list  - No need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54033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34</TotalTime>
  <Words>385</Words>
  <Application>Microsoft Office PowerPoint</Application>
  <PresentationFormat>On-screen Show (4:3)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Myriad Pro</vt:lpstr>
      <vt:lpstr>Wingdings</vt:lpstr>
      <vt:lpstr>Theme1.thmx first page pp</vt:lpstr>
      <vt:lpstr>PowerPoint Presentation</vt:lpstr>
      <vt:lpstr>Avoiding Plagiarism!</vt:lpstr>
      <vt:lpstr>How much referencing?</vt:lpstr>
      <vt:lpstr>Reliable sources</vt:lpstr>
      <vt:lpstr>Referencing Refresher </vt:lpstr>
      <vt:lpstr>Referencing Refresher </vt:lpstr>
      <vt:lpstr>Referencing</vt:lpstr>
      <vt:lpstr>Other Details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Thomas (1811074)</dc:creator>
  <cp:lastModifiedBy>Alison Thomas (1811074)</cp:lastModifiedBy>
  <cp:revision>3</cp:revision>
  <dcterms:created xsi:type="dcterms:W3CDTF">2020-03-11T09:28:33Z</dcterms:created>
  <dcterms:modified xsi:type="dcterms:W3CDTF">2020-03-11T10:03:19Z</dcterms:modified>
</cp:coreProperties>
</file>