
<file path=[Content_Types].xml><?xml version="1.0" encoding="utf-8"?>
<Types xmlns="http://schemas.openxmlformats.org/package/2006/content-types">
  <Default Extension="xml" ContentType="application/xml"/>
  <Default Extension="bin" ContentType="application/vnd.openxmlformats-officedocument.presentationml.printerSettings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http://customooxmlschemas.google.com/">
      <go:slidesCustomData xmlns:go="http://customooxmlschemas.google.com/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10" roundtripDataSignature="AMtx7mi3JHxUMio+gmTzKikyv6xzR059s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3" d="100"/>
          <a:sy n="63" d="100"/>
        </p:scale>
        <p:origin x="-1120" y="-104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4" Type="http://schemas.openxmlformats.org/officeDocument/2006/relationships/printerSettings" Target="printerSettings/printerSettings1.bin"/><Relationship Id="rId10" Type="http://customschemas.google.com/relationships/presentationmetadata" Target="metadata"/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22010364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6" name="Google Shape;56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" name="Google Shape;57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1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g6173a327a1_0_81"/>
          <p:cNvSpPr txBox="1">
            <a:spLocks noGrp="1"/>
          </p:cNvSpPr>
          <p:nvPr>
            <p:ph type="ctrTitle"/>
          </p:nvPr>
        </p:nvSpPr>
        <p:spPr>
          <a:xfrm>
            <a:off x="415611" y="992767"/>
            <a:ext cx="11360700" cy="27369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1pPr>
            <a:lvl2pPr lvl="1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2pPr>
            <a:lvl3pPr lvl="2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3pPr>
            <a:lvl4pPr lvl="3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4pPr>
            <a:lvl5pPr lvl="4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5pPr>
            <a:lvl6pPr lvl="5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6pPr>
            <a:lvl7pPr lvl="6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7pPr>
            <a:lvl8pPr lvl="7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8pPr>
            <a:lvl9pPr lvl="8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9pPr>
          </a:lstStyle>
          <a:p>
            <a:endParaRPr/>
          </a:p>
        </p:txBody>
      </p:sp>
      <p:sp>
        <p:nvSpPr>
          <p:cNvPr id="15" name="Google Shape;15;g6173a327a1_0_81"/>
          <p:cNvSpPr txBox="1">
            <a:spLocks noGrp="1"/>
          </p:cNvSpPr>
          <p:nvPr>
            <p:ph type="subTitle" idx="1"/>
          </p:nvPr>
        </p:nvSpPr>
        <p:spPr>
          <a:xfrm>
            <a:off x="415600" y="3778833"/>
            <a:ext cx="11360700" cy="105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9pPr>
          </a:lstStyle>
          <a:p>
            <a:endParaRPr/>
          </a:p>
        </p:txBody>
      </p:sp>
      <p:sp>
        <p:nvSpPr>
          <p:cNvPr id="16" name="Google Shape;16;g6173a327a1_0_81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g6173a327a1_0_85"/>
          <p:cNvSpPr txBox="1">
            <a:spLocks noGrp="1"/>
          </p:cNvSpPr>
          <p:nvPr>
            <p:ph type="title"/>
          </p:nvPr>
        </p:nvSpPr>
        <p:spPr>
          <a:xfrm>
            <a:off x="415600" y="2867800"/>
            <a:ext cx="11360700" cy="11223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19" name="Google Shape;19;g6173a327a1_0_85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g6173a327a1_0_88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g6173a327a1_0_88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700" cy="45552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8100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1pPr>
            <a:lvl2pPr marL="914400" lvl="1" indent="-34925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2pPr>
            <a:lvl3pPr marL="1371600" lvl="2" indent="-34925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3pPr>
            <a:lvl4pPr marL="1828800" lvl="3" indent="-34925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4pPr>
            <a:lvl5pPr marL="2286000" lvl="4" indent="-34925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5pPr>
            <a:lvl6pPr marL="2743200" lvl="5" indent="-34925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6pPr>
            <a:lvl7pPr marL="3200400" lvl="6" indent="-34925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7pPr>
            <a:lvl8pPr marL="3657600" lvl="7" indent="-34925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8pPr>
            <a:lvl9pPr marL="4114800" lvl="8" indent="-349250">
              <a:spcBef>
                <a:spcPts val="2100"/>
              </a:spcBef>
              <a:spcAft>
                <a:spcPts val="210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  <p:sp>
        <p:nvSpPr>
          <p:cNvPr id="23" name="Google Shape;23;g6173a327a1_0_88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g6173a327a1_0_92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g6173a327a1_0_92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5333100" cy="45552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49250">
              <a:spcBef>
                <a:spcPts val="0"/>
              </a:spcBef>
              <a:spcAft>
                <a:spcPts val="0"/>
              </a:spcAft>
              <a:buSzPts val="1900"/>
              <a:buChar char="●"/>
              <a:defRPr sz="1900"/>
            </a:lvl1pPr>
            <a:lvl2pPr marL="914400" lvl="1" indent="-3302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>
              <a:spcBef>
                <a:spcPts val="2100"/>
              </a:spcBef>
              <a:spcAft>
                <a:spcPts val="210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27" name="Google Shape;27;g6173a327a1_0_92"/>
          <p:cNvSpPr txBox="1">
            <a:spLocks noGrp="1"/>
          </p:cNvSpPr>
          <p:nvPr>
            <p:ph type="body" idx="2"/>
          </p:nvPr>
        </p:nvSpPr>
        <p:spPr>
          <a:xfrm>
            <a:off x="6443200" y="1536633"/>
            <a:ext cx="5333100" cy="45552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49250">
              <a:spcBef>
                <a:spcPts val="0"/>
              </a:spcBef>
              <a:spcAft>
                <a:spcPts val="0"/>
              </a:spcAft>
              <a:buSzPts val="1900"/>
              <a:buChar char="●"/>
              <a:defRPr sz="1900"/>
            </a:lvl1pPr>
            <a:lvl2pPr marL="914400" lvl="1" indent="-3302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>
              <a:spcBef>
                <a:spcPts val="2100"/>
              </a:spcBef>
              <a:spcAft>
                <a:spcPts val="210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28" name="Google Shape;28;g6173a327a1_0_92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g6173a327a1_0_97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g6173a327a1_0_97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g6173a327a1_0_100"/>
          <p:cNvSpPr txBox="1">
            <a:spLocks noGrp="1"/>
          </p:cNvSpPr>
          <p:nvPr>
            <p:ph type="title"/>
          </p:nvPr>
        </p:nvSpPr>
        <p:spPr>
          <a:xfrm>
            <a:off x="415600" y="740800"/>
            <a:ext cx="3744000" cy="10077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>
            <a:endParaRPr/>
          </a:p>
        </p:txBody>
      </p:sp>
      <p:sp>
        <p:nvSpPr>
          <p:cNvPr id="34" name="Google Shape;34;g6173a327a1_0_100"/>
          <p:cNvSpPr txBox="1">
            <a:spLocks noGrp="1"/>
          </p:cNvSpPr>
          <p:nvPr>
            <p:ph type="body" idx="1"/>
          </p:nvPr>
        </p:nvSpPr>
        <p:spPr>
          <a:xfrm>
            <a:off x="415600" y="1852800"/>
            <a:ext cx="3744000" cy="42393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30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>
              <a:spcBef>
                <a:spcPts val="2100"/>
              </a:spcBef>
              <a:spcAft>
                <a:spcPts val="210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35" name="Google Shape;35;g6173a327a1_0_100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g6173a327a1_0_104"/>
          <p:cNvSpPr txBox="1">
            <a:spLocks noGrp="1"/>
          </p:cNvSpPr>
          <p:nvPr>
            <p:ph type="title"/>
          </p:nvPr>
        </p:nvSpPr>
        <p:spPr>
          <a:xfrm>
            <a:off x="653667" y="600200"/>
            <a:ext cx="8490300" cy="54543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1pPr>
            <a:lvl2pPr lvl="1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2pPr>
            <a:lvl3pPr lvl="2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3pPr>
            <a:lvl4pPr lvl="3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4pPr>
            <a:lvl5pPr lvl="4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5pPr>
            <a:lvl6pPr lvl="5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6pPr>
            <a:lvl7pPr lvl="6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7pPr>
            <a:lvl8pPr lvl="7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8pPr>
            <a:lvl9pPr lvl="8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9pPr>
          </a:lstStyle>
          <a:p>
            <a:endParaRPr/>
          </a:p>
        </p:txBody>
      </p:sp>
      <p:sp>
        <p:nvSpPr>
          <p:cNvPr id="38" name="Google Shape;38;g6173a327a1_0_104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g6173a327a1_0_107"/>
          <p:cNvSpPr/>
          <p:nvPr/>
        </p:nvSpPr>
        <p:spPr>
          <a:xfrm>
            <a:off x="6096000" y="-167"/>
            <a:ext cx="6096000" cy="6858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" name="Google Shape;41;g6173a327a1_0_107"/>
          <p:cNvSpPr txBox="1">
            <a:spLocks noGrp="1"/>
          </p:cNvSpPr>
          <p:nvPr>
            <p:ph type="title"/>
          </p:nvPr>
        </p:nvSpPr>
        <p:spPr>
          <a:xfrm>
            <a:off x="354000" y="1644233"/>
            <a:ext cx="5393700" cy="19764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1pPr>
            <a:lvl2pPr lvl="1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2pPr>
            <a:lvl3pPr lvl="2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3pPr>
            <a:lvl4pPr lvl="3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4pPr>
            <a:lvl5pPr lvl="4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5pPr>
            <a:lvl6pPr lvl="5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6pPr>
            <a:lvl7pPr lvl="6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7pPr>
            <a:lvl8pPr lvl="7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8pPr>
            <a:lvl9pPr lvl="8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9pPr>
          </a:lstStyle>
          <a:p>
            <a:endParaRPr/>
          </a:p>
        </p:txBody>
      </p:sp>
      <p:sp>
        <p:nvSpPr>
          <p:cNvPr id="42" name="Google Shape;42;g6173a327a1_0_107"/>
          <p:cNvSpPr txBox="1">
            <a:spLocks noGrp="1"/>
          </p:cNvSpPr>
          <p:nvPr>
            <p:ph type="subTitle" idx="1"/>
          </p:nvPr>
        </p:nvSpPr>
        <p:spPr>
          <a:xfrm>
            <a:off x="354000" y="3737433"/>
            <a:ext cx="5393700" cy="1646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43" name="Google Shape;43;g6173a327a1_0_107"/>
          <p:cNvSpPr txBox="1">
            <a:spLocks noGrp="1"/>
          </p:cNvSpPr>
          <p:nvPr>
            <p:ph type="body" idx="2"/>
          </p:nvPr>
        </p:nvSpPr>
        <p:spPr>
          <a:xfrm>
            <a:off x="6586000" y="965433"/>
            <a:ext cx="5115900" cy="49269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marL="457200" lvl="0" indent="-38100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1pPr>
            <a:lvl2pPr marL="914400" lvl="1" indent="-34925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2pPr>
            <a:lvl3pPr marL="1371600" lvl="2" indent="-34925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3pPr>
            <a:lvl4pPr marL="1828800" lvl="3" indent="-34925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4pPr>
            <a:lvl5pPr marL="2286000" lvl="4" indent="-34925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5pPr>
            <a:lvl6pPr marL="2743200" lvl="5" indent="-34925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6pPr>
            <a:lvl7pPr marL="3200400" lvl="6" indent="-34925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7pPr>
            <a:lvl8pPr marL="3657600" lvl="7" indent="-34925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8pPr>
            <a:lvl9pPr marL="4114800" lvl="8" indent="-349250">
              <a:spcBef>
                <a:spcPts val="2100"/>
              </a:spcBef>
              <a:spcAft>
                <a:spcPts val="210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  <p:sp>
        <p:nvSpPr>
          <p:cNvPr id="44" name="Google Shape;44;g6173a327a1_0_107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g6173a327a1_0_113"/>
          <p:cNvSpPr txBox="1">
            <a:spLocks noGrp="1"/>
          </p:cNvSpPr>
          <p:nvPr>
            <p:ph type="body" idx="1"/>
          </p:nvPr>
        </p:nvSpPr>
        <p:spPr>
          <a:xfrm>
            <a:off x="415600" y="5640767"/>
            <a:ext cx="7998300" cy="806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</a:lstStyle>
          <a:p>
            <a:endParaRPr/>
          </a:p>
        </p:txBody>
      </p:sp>
      <p:sp>
        <p:nvSpPr>
          <p:cNvPr id="47" name="Google Shape;47;g6173a327a1_0_113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g6173a327a1_0_116"/>
          <p:cNvSpPr txBox="1">
            <a:spLocks noGrp="1"/>
          </p:cNvSpPr>
          <p:nvPr>
            <p:ph type="title" hasCustomPrompt="1"/>
          </p:nvPr>
        </p:nvSpPr>
        <p:spPr>
          <a:xfrm>
            <a:off x="415600" y="1474833"/>
            <a:ext cx="11360700" cy="26181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50" name="Google Shape;50;g6173a327a1_0_116"/>
          <p:cNvSpPr txBox="1">
            <a:spLocks noGrp="1"/>
          </p:cNvSpPr>
          <p:nvPr>
            <p:ph type="body" idx="1"/>
          </p:nvPr>
        </p:nvSpPr>
        <p:spPr>
          <a:xfrm>
            <a:off x="415600" y="4202967"/>
            <a:ext cx="11360700" cy="17343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81000" algn="ctr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1pPr>
            <a:lvl2pPr marL="914400" lvl="1" indent="-349250" algn="ctr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2pPr>
            <a:lvl3pPr marL="1371600" lvl="2" indent="-349250" algn="ctr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3pPr>
            <a:lvl4pPr marL="1828800" lvl="3" indent="-349250" algn="ctr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4pPr>
            <a:lvl5pPr marL="2286000" lvl="4" indent="-349250" algn="ctr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5pPr>
            <a:lvl6pPr marL="2743200" lvl="5" indent="-349250" algn="ctr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6pPr>
            <a:lvl7pPr marL="3200400" lvl="6" indent="-349250" algn="ctr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7pPr>
            <a:lvl8pPr marL="3657600" lvl="7" indent="-349250" algn="ctr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8pPr>
            <a:lvl9pPr marL="4114800" lvl="8" indent="-349250" algn="ctr">
              <a:spcBef>
                <a:spcPts val="2100"/>
              </a:spcBef>
              <a:spcAft>
                <a:spcPts val="210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  <p:sp>
        <p:nvSpPr>
          <p:cNvPr id="51" name="Google Shape;51;g6173a327a1_0_116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g6173a327a1_0_120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Ref idx="1001">
        <a:schemeClr val="bg2"/>
      </p:bgRef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g6173a327a1_0_77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1" name="Google Shape;11;g6173a327a1_0_77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7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81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Char char="●"/>
              <a:defRPr sz="2400">
                <a:solidFill>
                  <a:schemeClr val="dk2"/>
                </a:solidFill>
              </a:defRPr>
            </a:lvl1pPr>
            <a:lvl2pPr marL="914400" lvl="1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Char char="○"/>
              <a:defRPr sz="1900">
                <a:solidFill>
                  <a:schemeClr val="dk2"/>
                </a:solidFill>
              </a:defRPr>
            </a:lvl2pPr>
            <a:lvl3pPr marL="1371600" lvl="2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Char char="■"/>
              <a:defRPr sz="1900">
                <a:solidFill>
                  <a:schemeClr val="dk2"/>
                </a:solidFill>
              </a:defRPr>
            </a:lvl3pPr>
            <a:lvl4pPr marL="1828800" lvl="3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Char char="●"/>
              <a:defRPr sz="1900">
                <a:solidFill>
                  <a:schemeClr val="dk2"/>
                </a:solidFill>
              </a:defRPr>
            </a:lvl4pPr>
            <a:lvl5pPr marL="2286000" lvl="4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Char char="○"/>
              <a:defRPr sz="1900">
                <a:solidFill>
                  <a:schemeClr val="dk2"/>
                </a:solidFill>
              </a:defRPr>
            </a:lvl5pPr>
            <a:lvl6pPr marL="2743200" lvl="5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Char char="■"/>
              <a:defRPr sz="1900">
                <a:solidFill>
                  <a:schemeClr val="dk2"/>
                </a:solidFill>
              </a:defRPr>
            </a:lvl6pPr>
            <a:lvl7pPr marL="3200400" lvl="6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Char char="●"/>
              <a:defRPr sz="1900">
                <a:solidFill>
                  <a:schemeClr val="dk2"/>
                </a:solidFill>
              </a:defRPr>
            </a:lvl7pPr>
            <a:lvl8pPr marL="3657600" lvl="7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Char char="○"/>
              <a:defRPr sz="1900">
                <a:solidFill>
                  <a:schemeClr val="dk2"/>
                </a:solidFill>
              </a:defRPr>
            </a:lvl8pPr>
            <a:lvl9pPr marL="4114800" lvl="8" indent="-349250">
              <a:lnSpc>
                <a:spcPct val="115000"/>
              </a:lnSpc>
              <a:spcBef>
                <a:spcPts val="2100"/>
              </a:spcBef>
              <a:spcAft>
                <a:spcPts val="2100"/>
              </a:spcAft>
              <a:buClr>
                <a:schemeClr val="dk2"/>
              </a:buClr>
              <a:buSzPts val="1900"/>
              <a:buChar char="■"/>
              <a:defRPr sz="19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2" name="Google Shape;12;g6173a327a1_0_77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lvl1pPr lvl="0" algn="r">
              <a:buNone/>
              <a:defRPr sz="1300">
                <a:solidFill>
                  <a:schemeClr val="dk2"/>
                </a:solidFill>
              </a:defRPr>
            </a:lvl1pPr>
            <a:lvl2pPr lvl="1" algn="r">
              <a:buNone/>
              <a:defRPr sz="1300">
                <a:solidFill>
                  <a:schemeClr val="dk2"/>
                </a:solidFill>
              </a:defRPr>
            </a:lvl2pPr>
            <a:lvl3pPr lvl="2" algn="r">
              <a:buNone/>
              <a:defRPr sz="1300">
                <a:solidFill>
                  <a:schemeClr val="dk2"/>
                </a:solidFill>
              </a:defRPr>
            </a:lvl3pPr>
            <a:lvl4pPr lvl="3" algn="r">
              <a:buNone/>
              <a:defRPr sz="1300">
                <a:solidFill>
                  <a:schemeClr val="dk2"/>
                </a:solidFill>
              </a:defRPr>
            </a:lvl4pPr>
            <a:lvl5pPr lvl="4" algn="r">
              <a:buNone/>
              <a:defRPr sz="1300">
                <a:solidFill>
                  <a:schemeClr val="dk2"/>
                </a:solidFill>
              </a:defRPr>
            </a:lvl5pPr>
            <a:lvl6pPr lvl="5" algn="r">
              <a:buNone/>
              <a:defRPr sz="1300">
                <a:solidFill>
                  <a:schemeClr val="dk2"/>
                </a:solidFill>
              </a:defRPr>
            </a:lvl6pPr>
            <a:lvl7pPr lvl="6" algn="r">
              <a:buNone/>
              <a:defRPr sz="1300">
                <a:solidFill>
                  <a:schemeClr val="dk2"/>
                </a:solidFill>
              </a:defRPr>
            </a:lvl7pPr>
            <a:lvl8pPr lvl="7" algn="r">
              <a:buNone/>
              <a:defRPr sz="1300">
                <a:solidFill>
                  <a:schemeClr val="dk2"/>
                </a:solidFill>
              </a:defRPr>
            </a:lvl8pPr>
            <a:lvl9pPr lvl="8" algn="r">
              <a:buNone/>
              <a:defRPr sz="13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"/>
          <p:cNvSpPr txBox="1"/>
          <p:nvPr/>
        </p:nvSpPr>
        <p:spPr>
          <a:xfrm>
            <a:off x="4116813" y="4658287"/>
            <a:ext cx="3488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 i="0" u="sng" strike="noStrike" cap="none" dirty="0" err="1">
                <a:latin typeface="Century Gothic"/>
                <a:ea typeface="Century Gothic"/>
                <a:cs typeface="Century Gothic"/>
                <a:sym typeface="Century Gothic"/>
              </a:rPr>
              <a:t>Amdana</a:t>
            </a:r>
            <a:r>
              <a:rPr lang="en-GB" sz="1400" b="1" i="0" u="sng" strike="noStrike" cap="none" dirty="0"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b="1" i="0" u="sng" strike="noStrike" cap="none" dirty="0" err="1">
                <a:latin typeface="Century Gothic"/>
                <a:ea typeface="Century Gothic"/>
                <a:cs typeface="Century Gothic"/>
                <a:sym typeface="Century Gothic"/>
              </a:rPr>
              <a:t>i</a:t>
            </a:r>
            <a:endParaRPr sz="1400" b="1" i="0" u="sng" strike="noStrike" cap="none" dirty="0"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 i="0" u="sng" strike="noStrike" cap="none" dirty="0">
                <a:latin typeface="Century Gothic"/>
                <a:ea typeface="Century Gothic"/>
                <a:cs typeface="Century Gothic"/>
                <a:sym typeface="Century Gothic"/>
              </a:rPr>
              <a:t>Abo</a:t>
            </a:r>
            <a:r>
              <a:rPr lang="en-GB" b="1" u="sng" dirty="0">
                <a:latin typeface="Century Gothic"/>
                <a:ea typeface="Century Gothic"/>
                <a:cs typeface="Century Gothic"/>
                <a:sym typeface="Century Gothic"/>
              </a:rPr>
              <a:t>ut Me</a:t>
            </a:r>
            <a:endParaRPr sz="1400" b="1" i="0" u="sng" strike="noStrike" cap="none" dirty="0"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1" name="Google Shape;61;p1"/>
          <p:cNvSpPr txBox="1"/>
          <p:nvPr/>
        </p:nvSpPr>
        <p:spPr>
          <a:xfrm>
            <a:off x="307229" y="548811"/>
            <a:ext cx="3488700" cy="28622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 b="1" i="0" u="sng" strike="noStrike" cap="none" dirty="0" err="1">
                <a:latin typeface="Century Gothic"/>
                <a:ea typeface="Century Gothic"/>
                <a:cs typeface="Century Gothic"/>
                <a:sym typeface="Century Gothic"/>
              </a:rPr>
              <a:t>Profiad</a:t>
            </a:r>
            <a:r>
              <a:rPr lang="en-GB" sz="1300" b="1" i="0" u="sng" strike="noStrike" cap="none" dirty="0"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300" b="1" i="0" u="sng" strike="noStrike" cap="none" dirty="0" err="1">
                <a:latin typeface="Century Gothic"/>
                <a:ea typeface="Century Gothic"/>
                <a:cs typeface="Century Gothic"/>
                <a:sym typeface="Century Gothic"/>
              </a:rPr>
              <a:t>addysgu</a:t>
            </a:r>
            <a:r>
              <a:rPr lang="en-GB" sz="1300" b="1" i="0" u="sng" strike="noStrike" cap="none" dirty="0"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300" b="1" i="0" u="sng" strike="noStrike" cap="none" dirty="0" err="1">
                <a:latin typeface="Century Gothic"/>
                <a:ea typeface="Century Gothic"/>
                <a:cs typeface="Century Gothic"/>
                <a:sym typeface="Century Gothic"/>
              </a:rPr>
              <a:t>blaenorol</a:t>
            </a:r>
            <a:endParaRPr sz="1300" b="1" u="sng" dirty="0"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 b="1" u="sng" dirty="0">
                <a:latin typeface="Century Gothic"/>
                <a:ea typeface="Century Gothic"/>
                <a:cs typeface="Century Gothic"/>
                <a:sym typeface="Century Gothic"/>
              </a:rPr>
              <a:t>Previous teaching experiences</a:t>
            </a:r>
            <a:endParaRPr sz="1300" b="1" u="sng" dirty="0"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 smtClean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dirty="0" smtClean="0">
                <a:latin typeface="Century Gothic"/>
                <a:ea typeface="Century Gothic"/>
                <a:cs typeface="Century Gothic"/>
                <a:sym typeface="Century Gothic"/>
              </a:rPr>
              <a:t>I have previously completed an educational research project as a part of my undergraduate degree and also completed outreach for Cardiff </a:t>
            </a:r>
            <a:r>
              <a:rPr lang="en-GB" dirty="0" smtClean="0">
                <a:latin typeface="Century Gothic"/>
                <a:ea typeface="Century Gothic"/>
                <a:cs typeface="Century Gothic"/>
                <a:sym typeface="Century Gothic"/>
              </a:rPr>
              <a:t>University, </a:t>
            </a:r>
            <a:r>
              <a:rPr lang="en-GB" dirty="0" smtClean="0">
                <a:latin typeface="Century Gothic"/>
                <a:ea typeface="Century Gothic"/>
                <a:cs typeface="Century Gothic"/>
                <a:sym typeface="Century Gothic"/>
              </a:rPr>
              <a:t>running space themed workshops for students in year 9. I have previously worked as an Activity Leader at a summer camp for children with ALN</a:t>
            </a:r>
            <a:r>
              <a:rPr lang="en-GB" sz="1200" dirty="0" smtClean="0"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sz="1200" dirty="0"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62" name="Google Shape;62;p1"/>
          <p:cNvSpPr txBox="1"/>
          <p:nvPr/>
        </p:nvSpPr>
        <p:spPr>
          <a:xfrm>
            <a:off x="7903808" y="548811"/>
            <a:ext cx="4016804" cy="24160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 u="sng" dirty="0" err="1">
                <a:latin typeface="Century Gothic"/>
                <a:ea typeface="Century Gothic"/>
                <a:cs typeface="Century Gothic"/>
                <a:sym typeface="Century Gothic"/>
              </a:rPr>
              <a:t>Rhesymau</a:t>
            </a:r>
            <a:r>
              <a:rPr lang="en-GB" sz="1400" b="1" u="sng" dirty="0"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b="1" u="sng" dirty="0" err="1">
                <a:latin typeface="Century Gothic"/>
                <a:ea typeface="Century Gothic"/>
                <a:cs typeface="Century Gothic"/>
                <a:sym typeface="Century Gothic"/>
              </a:rPr>
              <a:t>dros</a:t>
            </a:r>
            <a:r>
              <a:rPr lang="en-GB" sz="1400" b="1" u="sng" dirty="0"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b="1" u="sng" dirty="0" err="1">
                <a:latin typeface="Century Gothic"/>
                <a:ea typeface="Century Gothic"/>
                <a:cs typeface="Century Gothic"/>
                <a:sym typeface="Century Gothic"/>
              </a:rPr>
              <a:t>ddewis</a:t>
            </a:r>
            <a:r>
              <a:rPr lang="en-GB" sz="1400" b="1" u="sng" dirty="0"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b="1" u="sng" dirty="0" err="1">
                <a:latin typeface="Century Gothic"/>
                <a:ea typeface="Century Gothic"/>
                <a:cs typeface="Century Gothic"/>
                <a:sym typeface="Century Gothic"/>
              </a:rPr>
              <a:t>addysgu</a:t>
            </a:r>
            <a:r>
              <a:rPr lang="en-GB" sz="1400" b="1" u="sng" dirty="0"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b="1" u="sng" dirty="0" err="1">
                <a:latin typeface="Century Gothic"/>
                <a:ea typeface="Century Gothic"/>
                <a:cs typeface="Century Gothic"/>
                <a:sym typeface="Century Gothic"/>
              </a:rPr>
              <a:t>fel</a:t>
            </a:r>
            <a:r>
              <a:rPr lang="en-GB" sz="1400" b="1" u="sng" dirty="0"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400" b="1" u="sng" dirty="0" err="1">
                <a:latin typeface="Century Gothic"/>
                <a:ea typeface="Century Gothic"/>
                <a:cs typeface="Century Gothic"/>
                <a:sym typeface="Century Gothic"/>
              </a:rPr>
              <a:t>proffesiwn</a:t>
            </a:r>
            <a:endParaRPr sz="1400" b="1" u="sng" dirty="0"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 u="sng" dirty="0">
                <a:latin typeface="Century Gothic"/>
                <a:ea typeface="Century Gothic"/>
                <a:cs typeface="Century Gothic"/>
                <a:sym typeface="Century Gothic"/>
              </a:rPr>
              <a:t>Reasons for entering the teaching profession 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100" dirty="0" smtClean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 smtClean="0">
                <a:solidFill>
                  <a:schemeClr val="tx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 wanted to enter a career where I felt I was making a real contribution. Some of the amazing teachers I had in school are the main reason that I’ve had any success in life. They helped raise my confidence and aspiration, which is something I hope to do in my career.</a:t>
            </a:r>
            <a:endParaRPr sz="1100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3" name="Google Shape;63;p1"/>
          <p:cNvSpPr txBox="1"/>
          <p:nvPr/>
        </p:nvSpPr>
        <p:spPr>
          <a:xfrm>
            <a:off x="307229" y="3781899"/>
            <a:ext cx="3209100" cy="21851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 b="1" u="sng" dirty="0">
                <a:latin typeface="Century Gothic"/>
                <a:ea typeface="Century Gothic"/>
                <a:cs typeface="Century Gothic"/>
                <a:sym typeface="Century Gothic"/>
              </a:rPr>
              <a:t>Y math o </a:t>
            </a:r>
            <a:r>
              <a:rPr lang="en-GB" sz="1300" b="1" u="sng" dirty="0" err="1">
                <a:latin typeface="Century Gothic"/>
                <a:ea typeface="Century Gothic"/>
                <a:cs typeface="Century Gothic"/>
                <a:sym typeface="Century Gothic"/>
              </a:rPr>
              <a:t>athro</a:t>
            </a:r>
            <a:r>
              <a:rPr lang="en-GB" sz="1300" b="1" u="sng" dirty="0"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300" b="1" u="sng" dirty="0" err="1">
                <a:latin typeface="Century Gothic"/>
                <a:ea typeface="Century Gothic"/>
                <a:cs typeface="Century Gothic"/>
                <a:sym typeface="Century Gothic"/>
              </a:rPr>
              <a:t>hoffaf</a:t>
            </a:r>
            <a:r>
              <a:rPr lang="en-GB" sz="1300" b="1" u="sng" dirty="0">
                <a:latin typeface="Century Gothic"/>
                <a:ea typeface="Century Gothic"/>
                <a:cs typeface="Century Gothic"/>
                <a:sym typeface="Century Gothic"/>
              </a:rPr>
              <a:t> bod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 b="1" u="sng" dirty="0">
                <a:latin typeface="Century Gothic"/>
                <a:ea typeface="Century Gothic"/>
                <a:cs typeface="Century Gothic"/>
                <a:sym typeface="Century Gothic"/>
              </a:rPr>
              <a:t>The kind of teacher I aspire to be</a:t>
            </a:r>
            <a:endParaRPr dirty="0"/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 smtClean="0">
              <a:latin typeface="Century Gothic"/>
              <a:cs typeface="Century Gothic"/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 smtClean="0">
                <a:latin typeface="Century Gothic"/>
                <a:cs typeface="Century Gothic"/>
              </a:rPr>
              <a:t>The </a:t>
            </a:r>
            <a:r>
              <a:rPr lang="en-GB" dirty="0" smtClean="0">
                <a:latin typeface="Century Gothic"/>
                <a:cs typeface="Century Gothic"/>
              </a:rPr>
              <a:t>teacher I want to be is patient and reliable. I would like to make my lessons memorable and fun</a:t>
            </a:r>
            <a:r>
              <a:rPr lang="en-GB" dirty="0" smtClean="0">
                <a:latin typeface="Century Gothic"/>
                <a:cs typeface="Century Gothic"/>
              </a:rPr>
              <a:t>. I’m really enthusiastic about science and I would like to pass that on to my students.  </a:t>
            </a:r>
            <a:endParaRPr dirty="0">
              <a:latin typeface="Century Gothic"/>
              <a:cs typeface="Century Gothic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4" name="Google Shape;64;p1"/>
          <p:cNvSpPr txBox="1"/>
          <p:nvPr/>
        </p:nvSpPr>
        <p:spPr>
          <a:xfrm>
            <a:off x="7903808" y="3084526"/>
            <a:ext cx="4016804" cy="2092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 b="1" u="sng" dirty="0" err="1">
                <a:latin typeface="Century Gothic"/>
                <a:ea typeface="Century Gothic"/>
                <a:cs typeface="Century Gothic"/>
                <a:sym typeface="Century Gothic"/>
              </a:rPr>
              <a:t>Meysydd</a:t>
            </a:r>
            <a:r>
              <a:rPr lang="en-GB" sz="1300" b="1" u="sng" dirty="0">
                <a:latin typeface="Century Gothic"/>
                <a:ea typeface="Century Gothic"/>
                <a:cs typeface="Century Gothic"/>
                <a:sym typeface="Century Gothic"/>
              </a:rPr>
              <a:t> / </a:t>
            </a:r>
            <a:r>
              <a:rPr lang="en-GB" sz="1300" b="1" u="sng" dirty="0" err="1">
                <a:latin typeface="Century Gothic"/>
                <a:ea typeface="Century Gothic"/>
                <a:cs typeface="Century Gothic"/>
                <a:sym typeface="Century Gothic"/>
              </a:rPr>
              <a:t>pynciau</a:t>
            </a:r>
            <a:r>
              <a:rPr lang="en-GB" sz="1300" b="1" u="sng" dirty="0"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300" b="1" u="sng" dirty="0" err="1">
                <a:latin typeface="Century Gothic"/>
                <a:ea typeface="Century Gothic"/>
                <a:cs typeface="Century Gothic"/>
                <a:sym typeface="Century Gothic"/>
              </a:rPr>
              <a:t>medraf</a:t>
            </a:r>
            <a:r>
              <a:rPr lang="en-GB" sz="1300" b="1" u="sng" dirty="0"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300" b="1" u="sng" dirty="0" err="1">
                <a:latin typeface="Century Gothic"/>
                <a:ea typeface="Century Gothic"/>
                <a:cs typeface="Century Gothic"/>
                <a:sym typeface="Century Gothic"/>
              </a:rPr>
              <a:t>eu</a:t>
            </a:r>
            <a:r>
              <a:rPr lang="en-GB" sz="1300" b="1" u="sng" dirty="0"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300" b="1" u="sng" dirty="0" err="1">
                <a:latin typeface="Century Gothic"/>
                <a:ea typeface="Century Gothic"/>
                <a:cs typeface="Century Gothic"/>
                <a:sym typeface="Century Gothic"/>
              </a:rPr>
              <a:t>haddysgu</a:t>
            </a:r>
            <a:endParaRPr sz="1300" b="1" u="sng" dirty="0"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 b="1" u="sng" dirty="0">
                <a:latin typeface="Century Gothic"/>
                <a:ea typeface="Century Gothic"/>
                <a:cs typeface="Century Gothic"/>
                <a:sym typeface="Century Gothic"/>
              </a:rPr>
              <a:t>Areas / subjects I could teach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 b="1" u="sng" dirty="0"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SzPts val="1300"/>
              <a:buFont typeface="Arial"/>
              <a:buChar char="•"/>
            </a:pPr>
            <a:r>
              <a:rPr lang="en-GB" sz="1300" dirty="0">
                <a:latin typeface="Century Gothic"/>
                <a:ea typeface="Century Gothic"/>
                <a:cs typeface="Century Gothic"/>
                <a:sym typeface="Century Gothic"/>
              </a:rPr>
              <a:t>Chemistry</a:t>
            </a:r>
            <a:endParaRPr sz="1300" dirty="0"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SzPts val="1300"/>
              <a:buFont typeface="Arial"/>
              <a:buChar char="•"/>
            </a:pPr>
            <a:r>
              <a:rPr lang="en-GB" sz="1300" dirty="0" smtClean="0">
                <a:latin typeface="Century Gothic"/>
                <a:ea typeface="Century Gothic"/>
                <a:cs typeface="Century Gothic"/>
                <a:sym typeface="Century Gothic"/>
              </a:rPr>
              <a:t>Biology</a:t>
            </a: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SzPts val="1300"/>
              <a:buFont typeface="Arial"/>
              <a:buChar char="•"/>
            </a:pPr>
            <a:r>
              <a:rPr lang="en-GB" sz="1300" smtClean="0">
                <a:latin typeface="Century Gothic"/>
                <a:ea typeface="Century Gothic"/>
                <a:cs typeface="Century Gothic"/>
                <a:sym typeface="Century Gothic"/>
              </a:rPr>
              <a:t>Physics</a:t>
            </a:r>
            <a:endParaRPr lang="en-GB" sz="1300" dirty="0" smtClean="0"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R="0" lvl="0" algn="l" rtl="0">
              <a:spcBef>
                <a:spcPts val="0"/>
              </a:spcBef>
              <a:spcAft>
                <a:spcPts val="0"/>
              </a:spcAft>
              <a:buSzPts val="1300"/>
            </a:pPr>
            <a:endParaRPr dirty="0"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Arial"/>
              <a:buChar char="•"/>
            </a:pP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 u="sng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 u="sng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5" name="Google Shape;65;p1"/>
          <p:cNvSpPr txBox="1"/>
          <p:nvPr/>
        </p:nvSpPr>
        <p:spPr>
          <a:xfrm>
            <a:off x="7903808" y="4872040"/>
            <a:ext cx="3849513" cy="15696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 b="1" u="sng" dirty="0" err="1">
                <a:latin typeface="Century Gothic"/>
                <a:ea typeface="Century Gothic"/>
                <a:cs typeface="Century Gothic"/>
                <a:sym typeface="Century Gothic"/>
              </a:rPr>
              <a:t>Cefndir</a:t>
            </a:r>
            <a:r>
              <a:rPr lang="en-GB" sz="1300" b="1" u="sng" dirty="0"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300" b="1" u="sng" dirty="0" err="1">
                <a:latin typeface="Century Gothic"/>
                <a:ea typeface="Century Gothic"/>
                <a:cs typeface="Century Gothic"/>
                <a:sym typeface="Century Gothic"/>
              </a:rPr>
              <a:t>academaidd</a:t>
            </a:r>
            <a:endParaRPr sz="1300" b="1" u="sng" dirty="0"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 b="1" u="sng" dirty="0">
                <a:latin typeface="Century Gothic"/>
                <a:ea typeface="Century Gothic"/>
                <a:cs typeface="Century Gothic"/>
                <a:sym typeface="Century Gothic"/>
              </a:rPr>
              <a:t>Academic history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 dirty="0"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 dirty="0">
                <a:latin typeface="Century Gothic"/>
                <a:ea typeface="Century Gothic"/>
                <a:cs typeface="Century Gothic"/>
                <a:sym typeface="Century Gothic"/>
              </a:rPr>
              <a:t>I received my </a:t>
            </a:r>
            <a:r>
              <a:rPr lang="en-GB" sz="1300" dirty="0" smtClean="0">
                <a:latin typeface="Century Gothic"/>
                <a:ea typeface="Century Gothic"/>
                <a:cs typeface="Century Gothic"/>
                <a:sym typeface="Century Gothic"/>
              </a:rPr>
              <a:t>undergraduate in Chemistry from Cardiff University. At A Level I studied Biology, Chemistry and Mathematics. 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6" name="Google Shape;66;p1"/>
          <p:cNvSpPr txBox="1"/>
          <p:nvPr/>
        </p:nvSpPr>
        <p:spPr>
          <a:xfrm>
            <a:off x="4047008" y="3674198"/>
            <a:ext cx="3856800" cy="1200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 dirty="0" smtClean="0">
                <a:latin typeface="Century Gothic"/>
                <a:ea typeface="Century Gothic"/>
                <a:cs typeface="Century Gothic"/>
                <a:sym typeface="Century Gothic"/>
              </a:rPr>
              <a:t>Ellie McAdams</a:t>
            </a:r>
            <a:endParaRPr b="1"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 dirty="0">
                <a:latin typeface="Century Gothic"/>
                <a:ea typeface="Century Gothic"/>
                <a:cs typeface="Century Gothic"/>
                <a:sym typeface="Century Gothic"/>
              </a:rPr>
              <a:t>PGCE Secondary (Chemistry)</a:t>
            </a:r>
            <a:endParaRPr b="1"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2" name="Picture 1" descr="60296718_10219214863541221_7192513947990228992_o.jp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04" t="11992" r="8729" b="8218"/>
          <a:stretch/>
        </p:blipFill>
        <p:spPr>
          <a:xfrm>
            <a:off x="4482514" y="1116819"/>
            <a:ext cx="2767677" cy="255737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6813" y="5316025"/>
            <a:ext cx="3786995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Century Gothic"/>
                <a:cs typeface="Century Gothic"/>
              </a:rPr>
              <a:t>I’m originally from Teesside in the North East of England. I came to Wales for my undergraduate course and never left. I enjoy photography, hiking, and buying </a:t>
            </a:r>
            <a:r>
              <a:rPr lang="en-US" dirty="0" smtClean="0">
                <a:latin typeface="Century Gothic"/>
                <a:cs typeface="Century Gothic"/>
              </a:rPr>
              <a:t>plants</a:t>
            </a:r>
            <a:r>
              <a:rPr lang="en-US" dirty="0" smtClean="0"/>
              <a:t>.</a:t>
            </a: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Infusion">
      <a:dk1>
        <a:sysClr val="windowText" lastClr="000000"/>
      </a:dk1>
      <a:lt1>
        <a:sysClr val="window" lastClr="FFFFFF"/>
      </a:lt1>
      <a:dk2>
        <a:srgbClr val="2F1F58"/>
      </a:dk2>
      <a:lt2>
        <a:srgbClr val="B7A9E0"/>
      </a:lt2>
      <a:accent1>
        <a:srgbClr val="8C73D0"/>
      </a:accent1>
      <a:accent2>
        <a:srgbClr val="C2E8C4"/>
      </a:accent2>
      <a:accent3>
        <a:srgbClr val="C5A6E8"/>
      </a:accent3>
      <a:accent4>
        <a:srgbClr val="B45EC7"/>
      </a:accent4>
      <a:accent5>
        <a:srgbClr val="9FDAFB"/>
      </a:accent5>
      <a:accent6>
        <a:srgbClr val="95C5B0"/>
      </a:accent6>
      <a:hlink>
        <a:srgbClr val="744AE0"/>
      </a:hlink>
      <a:folHlink>
        <a:srgbClr val="8D8AD1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913620</TotalTime>
  <Words>263</Words>
  <Application>Microsoft Macintosh PowerPoint</Application>
  <PresentationFormat>Custom</PresentationFormat>
  <Paragraphs>30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Simple Light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Ellie McAdams</cp:lastModifiedBy>
  <cp:revision>8</cp:revision>
  <dcterms:created xsi:type="dcterms:W3CDTF">2019-09-05T20:58:34Z</dcterms:created>
  <dcterms:modified xsi:type="dcterms:W3CDTF">2019-10-02T16:51:13Z</dcterms:modified>
</cp:coreProperties>
</file>