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6" r:id="rId5"/>
    <p:sldId id="268" r:id="rId6"/>
    <p:sldId id="278" r:id="rId7"/>
    <p:sldId id="280" r:id="rId8"/>
    <p:sldId id="331" r:id="rId9"/>
    <p:sldId id="339" r:id="rId10"/>
    <p:sldId id="341" r:id="rId11"/>
    <p:sldId id="321" r:id="rId12"/>
    <p:sldId id="340" r:id="rId13"/>
    <p:sldId id="316" r:id="rId14"/>
    <p:sldId id="335" r:id="rId15"/>
    <p:sldId id="326" r:id="rId16"/>
    <p:sldId id="336" r:id="rId17"/>
    <p:sldId id="319" r:id="rId18"/>
    <p:sldId id="342" r:id="rId19"/>
    <p:sldId id="343" r:id="rId20"/>
    <p:sldId id="344" r:id="rId21"/>
    <p:sldId id="30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adley, Stephanie" initials="BS" lastIdx="1" clrIdx="0">
    <p:extLst>
      <p:ext uri="{19B8F6BF-5375-455C-9EA6-DF929625EA0E}">
        <p15:presenceInfo xmlns:p15="http://schemas.microsoft.com/office/powerpoint/2012/main" userId="S::s.bradley2@exeter.ac.uk::ca2ca656-e3fd-426a-89bc-218f0ebfef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8"/>
    <p:restoredTop sz="86442"/>
  </p:normalViewPr>
  <p:slideViewPr>
    <p:cSldViewPr>
      <p:cViewPr varScale="1">
        <p:scale>
          <a:sx n="64" d="100"/>
          <a:sy n="64" d="100"/>
        </p:scale>
        <p:origin x="45" y="627"/>
      </p:cViewPr>
      <p:guideLst>
        <p:guide orient="horz" pos="2160"/>
        <p:guide pos="2880"/>
      </p:guideLst>
    </p:cSldViewPr>
  </p:slideViewPr>
  <p:outlineViewPr>
    <p:cViewPr>
      <p:scale>
        <a:sx n="33" d="100"/>
        <a:sy n="33" d="100"/>
      </p:scale>
      <p:origin x="0" y="-5120"/>
    </p:cViewPr>
  </p:outlineViewPr>
  <p:notesTextViewPr>
    <p:cViewPr>
      <p:scale>
        <a:sx n="1" d="1"/>
        <a:sy n="1" d="1"/>
      </p:scale>
      <p:origin x="0" y="0"/>
    </p:cViewPr>
  </p:notesTextViewPr>
  <p:sorterViewPr>
    <p:cViewPr varScale="1">
      <p:scale>
        <a:sx n="100" d="100"/>
        <a:sy n="100" d="100"/>
      </p:scale>
      <p:origin x="0" y="-10830"/>
    </p:cViewPr>
  </p:sorterViewPr>
  <p:notesViewPr>
    <p:cSldViewPr>
      <p:cViewPr varScale="1">
        <p:scale>
          <a:sx n="69" d="100"/>
          <a:sy n="69" d="100"/>
        </p:scale>
        <p:origin x="1197" y="27"/>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26/06/2021</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FCE13B-0AC1-BF4E-AE78-6C47F85A992E}" type="datetimeFigureOut">
              <a:rPr lang="en-GB" smtClean="0"/>
              <a:t>26/06/2021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369AD6-FE78-FF43-93CF-C55F4AFE2516}" type="slidenum">
              <a:rPr lang="en-GB" smtClean="0"/>
              <a:t>‹#›</a:t>
            </a:fld>
            <a:endParaRPr lang="en-GB"/>
          </a:p>
        </p:txBody>
      </p:sp>
    </p:spTree>
    <p:extLst>
      <p:ext uri="{BB962C8B-B14F-4D97-AF65-F5344CB8AC3E}">
        <p14:creationId xmlns:p14="http://schemas.microsoft.com/office/powerpoint/2010/main" val="1480179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369AD6-FE78-FF43-93CF-C55F4AFE2516}" type="slidenum">
              <a:rPr lang="en-GB" smtClean="0"/>
              <a:t>1</a:t>
            </a:fld>
            <a:endParaRPr lang="en-GB"/>
          </a:p>
        </p:txBody>
      </p:sp>
    </p:spTree>
    <p:extLst>
      <p:ext uri="{BB962C8B-B14F-4D97-AF65-F5344CB8AC3E}">
        <p14:creationId xmlns:p14="http://schemas.microsoft.com/office/powerpoint/2010/main" val="691955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3369AD6-FE78-FF43-93CF-C55F4AFE2516}" type="slidenum">
              <a:rPr lang="en-GB" smtClean="0"/>
              <a:t>2</a:t>
            </a:fld>
            <a:endParaRPr lang="en-GB"/>
          </a:p>
        </p:txBody>
      </p:sp>
    </p:spTree>
    <p:extLst>
      <p:ext uri="{BB962C8B-B14F-4D97-AF65-F5344CB8AC3E}">
        <p14:creationId xmlns:p14="http://schemas.microsoft.com/office/powerpoint/2010/main" val="1681543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Engage the students in providing examples and explanations for these points.</a:t>
            </a:r>
            <a:endParaRPr lang="en-GB" dirty="0"/>
          </a:p>
        </p:txBody>
      </p:sp>
      <p:sp>
        <p:nvSpPr>
          <p:cNvPr id="4" name="Slide Number Placeholder 3"/>
          <p:cNvSpPr>
            <a:spLocks noGrp="1"/>
          </p:cNvSpPr>
          <p:nvPr>
            <p:ph type="sldNum" sz="quarter" idx="10"/>
          </p:nvPr>
        </p:nvSpPr>
        <p:spPr/>
        <p:txBody>
          <a:bodyPr/>
          <a:lstStyle/>
          <a:p>
            <a:fld id="{13369AD6-FE78-FF43-93CF-C55F4AFE2516}" type="slidenum">
              <a:rPr lang="en-GB" smtClean="0"/>
              <a:t>11</a:t>
            </a:fld>
            <a:endParaRPr lang="en-GB"/>
          </a:p>
        </p:txBody>
      </p:sp>
    </p:spTree>
    <p:extLst>
      <p:ext uri="{BB962C8B-B14F-4D97-AF65-F5344CB8AC3E}">
        <p14:creationId xmlns:p14="http://schemas.microsoft.com/office/powerpoint/2010/main" val="243125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Engage the students in providing examples and explanations for these points.</a:t>
            </a:r>
            <a:endParaRPr lang="en-GB" dirty="0"/>
          </a:p>
        </p:txBody>
      </p:sp>
      <p:sp>
        <p:nvSpPr>
          <p:cNvPr id="4" name="Slide Number Placeholder 3"/>
          <p:cNvSpPr>
            <a:spLocks noGrp="1"/>
          </p:cNvSpPr>
          <p:nvPr>
            <p:ph type="sldNum" sz="quarter" idx="10"/>
          </p:nvPr>
        </p:nvSpPr>
        <p:spPr/>
        <p:txBody>
          <a:bodyPr/>
          <a:lstStyle/>
          <a:p>
            <a:fld id="{13369AD6-FE78-FF43-93CF-C55F4AFE2516}" type="slidenum">
              <a:rPr lang="en-GB" smtClean="0"/>
              <a:t>13</a:t>
            </a:fld>
            <a:endParaRPr lang="en-GB"/>
          </a:p>
        </p:txBody>
      </p:sp>
    </p:spTree>
    <p:extLst>
      <p:ext uri="{BB962C8B-B14F-4D97-AF65-F5344CB8AC3E}">
        <p14:creationId xmlns:p14="http://schemas.microsoft.com/office/powerpoint/2010/main" val="39699020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26/06/2021</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26/06/2021</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26/06/2021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students.unimelb.edu.au/academic-skills/explore-our-resources/essay-writing/improving-cohesion" TargetMode="Externa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hyperlink" Target="https://www.phrasebank.manchester.ac.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phrasebank.manchester.ac.uk/" TargetMode="External"/><Relationship Id="rId2" Type="http://schemas.openxmlformats.org/officeDocument/2006/relationships/hyperlink" Target="https://www.scribbr.co.uk/thesis-dissertation/literature-review/" TargetMode="External"/><Relationship Id="rId1" Type="http://schemas.openxmlformats.org/officeDocument/2006/relationships/slideLayout" Target="../slideLayouts/slideLayout2.xml"/><Relationship Id="rId6" Type="http://schemas.openxmlformats.org/officeDocument/2006/relationships/hyperlink" Target="https://www.scribbr.co.uk/" TargetMode="External"/><Relationship Id="rId5" Type="http://schemas.openxmlformats.org/officeDocument/2006/relationships/hyperlink" Target="https://writingcenter.unc.edu/esl/resources/academic-reading-strategies/" TargetMode="External"/><Relationship Id="rId4" Type="http://schemas.openxmlformats.org/officeDocument/2006/relationships/hyperlink" Target="https://students.unimelb.edu.au/academic-skills/explore-our-resources/essay-writing/improving-cohes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861048"/>
            <a:ext cx="7992888" cy="605929"/>
          </a:xfrm>
        </p:spPr>
        <p:txBody>
          <a:bodyPr>
            <a:noAutofit/>
          </a:bodyPr>
          <a:lstStyle/>
          <a:p>
            <a:r>
              <a:rPr lang="en-GB" b="1" i="1" dirty="0">
                <a:solidFill>
                  <a:schemeClr val="bg1"/>
                </a:solidFill>
              </a:rPr>
              <a:t/>
            </a:r>
            <a:br>
              <a:rPr lang="en-GB" b="1" i="1" dirty="0">
                <a:solidFill>
                  <a:schemeClr val="bg1"/>
                </a:solidFill>
              </a:rPr>
            </a:br>
            <a:r>
              <a:rPr lang="en-GB" b="1" i="1" dirty="0" smtClean="0">
                <a:solidFill>
                  <a:schemeClr val="bg1"/>
                </a:solidFill>
              </a:rPr>
              <a:t>International Pre-Masters Course 2021/22</a:t>
            </a:r>
            <a:br>
              <a:rPr lang="en-GB" b="1" i="1" dirty="0" smtClean="0">
                <a:solidFill>
                  <a:schemeClr val="bg1"/>
                </a:solidFill>
              </a:rPr>
            </a:br>
            <a:r>
              <a:rPr lang="en-GB" sz="4000" dirty="0">
                <a:solidFill>
                  <a:schemeClr val="bg1"/>
                </a:solidFill>
              </a:rPr>
              <a:t>Academic Practice for International Postgraduate </a:t>
            </a:r>
            <a:r>
              <a:rPr lang="en-GB" sz="4000" dirty="0" smtClean="0">
                <a:solidFill>
                  <a:schemeClr val="bg1"/>
                </a:solidFill>
              </a:rPr>
              <a:t>Study</a:t>
            </a:r>
            <a:br>
              <a:rPr lang="en-GB" sz="4000" dirty="0" smtClean="0">
                <a:solidFill>
                  <a:schemeClr val="bg1"/>
                </a:solidFill>
              </a:rPr>
            </a:br>
            <a:r>
              <a:rPr lang="en-GB" dirty="0">
                <a:solidFill>
                  <a:schemeClr val="bg1"/>
                </a:solidFill>
              </a:rPr>
              <a:t>WGPM6003</a:t>
            </a:r>
            <a:r>
              <a:rPr lang="en-GB" b="1" i="1" dirty="0">
                <a:solidFill>
                  <a:schemeClr val="bg1"/>
                </a:solidFill>
              </a:rPr>
              <a:t/>
            </a:r>
            <a:br>
              <a:rPr lang="en-GB" b="1" i="1" dirty="0">
                <a:solidFill>
                  <a:schemeClr val="bg1"/>
                </a:solidFill>
              </a:rPr>
            </a:br>
            <a:r>
              <a:rPr lang="en-GB" b="1" i="1" dirty="0">
                <a:solidFill>
                  <a:schemeClr val="bg1"/>
                </a:solidFill>
              </a:rPr>
              <a:t/>
            </a:r>
            <a:br>
              <a:rPr lang="en-GB" b="1" i="1" dirty="0">
                <a:solidFill>
                  <a:schemeClr val="bg1"/>
                </a:solidFill>
              </a:rPr>
            </a:br>
            <a:r>
              <a:rPr lang="en-GB" b="1" i="1" dirty="0">
                <a:solidFill>
                  <a:schemeClr val="bg1"/>
                </a:solidFill>
              </a:rPr>
              <a:t/>
            </a:r>
            <a:br>
              <a:rPr lang="en-GB" b="1" i="1" dirty="0">
                <a:solidFill>
                  <a:schemeClr val="bg1"/>
                </a:solidFill>
              </a:rPr>
            </a:br>
            <a:endParaRPr lang="en-GB" b="1" dirty="0">
              <a:solidFill>
                <a:schemeClr val="bg1"/>
              </a:solidFill>
            </a:endParaRPr>
          </a:p>
        </p:txBody>
      </p:sp>
      <p:sp>
        <p:nvSpPr>
          <p:cNvPr id="4" name="Rectangle 2"/>
          <p:cNvSpPr>
            <a:spLocks noChangeArrowheads="1"/>
          </p:cNvSpPr>
          <p:nvPr/>
        </p:nvSpPr>
        <p:spPr bwMode="auto">
          <a:xfrm>
            <a:off x="0" y="98113"/>
            <a:ext cx="65" cy="26097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7935" rIns="0" bIns="-793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29EA7-7342-7A49-B755-8A5CD823666B}"/>
              </a:ext>
            </a:extLst>
          </p:cNvPr>
          <p:cNvSpPr>
            <a:spLocks noGrp="1"/>
          </p:cNvSpPr>
          <p:nvPr>
            <p:ph type="title"/>
          </p:nvPr>
        </p:nvSpPr>
        <p:spPr/>
        <p:txBody>
          <a:bodyPr/>
          <a:lstStyle/>
          <a:p>
            <a:r>
              <a:rPr lang="en-GB" dirty="0"/>
              <a:t>Online Etiquette</a:t>
            </a:r>
          </a:p>
        </p:txBody>
      </p:sp>
      <p:sp>
        <p:nvSpPr>
          <p:cNvPr id="3" name="Content Placeholder 2">
            <a:extLst>
              <a:ext uri="{FF2B5EF4-FFF2-40B4-BE49-F238E27FC236}">
                <a16:creationId xmlns:a16="http://schemas.microsoft.com/office/drawing/2014/main" id="{227F75B8-2B0C-A34A-833B-9A4DDE3EBCA4}"/>
              </a:ext>
            </a:extLst>
          </p:cNvPr>
          <p:cNvSpPr>
            <a:spLocks noGrp="1"/>
          </p:cNvSpPr>
          <p:nvPr>
            <p:ph idx="1"/>
          </p:nvPr>
        </p:nvSpPr>
        <p:spPr/>
        <p:txBody>
          <a:bodyPr>
            <a:normAutofit fontScale="92500" lnSpcReduction="20000"/>
          </a:bodyPr>
          <a:lstStyle/>
          <a:p>
            <a:pPr marL="0" indent="0">
              <a:buNone/>
            </a:pPr>
            <a:endParaRPr lang="en-GB" dirty="0"/>
          </a:p>
          <a:p>
            <a:r>
              <a:rPr lang="en-GB" dirty="0"/>
              <a:t>Punctuality (arrive before the tutor)</a:t>
            </a:r>
          </a:p>
          <a:p>
            <a:r>
              <a:rPr lang="en-GB" dirty="0"/>
              <a:t>Check audio (is your mic working?)</a:t>
            </a:r>
          </a:p>
          <a:p>
            <a:r>
              <a:rPr lang="en-GB" dirty="0"/>
              <a:t>Background (set a neutral background)</a:t>
            </a:r>
          </a:p>
          <a:p>
            <a:r>
              <a:rPr lang="en-GB" dirty="0"/>
              <a:t>Camera On (can we see you?)</a:t>
            </a:r>
          </a:p>
          <a:p>
            <a:r>
              <a:rPr lang="en-GB" dirty="0"/>
              <a:t>Participate (ask and answer questions) </a:t>
            </a:r>
          </a:p>
          <a:p>
            <a:r>
              <a:rPr lang="en-GB" dirty="0"/>
              <a:t>Listen to others (we learn from one another)</a:t>
            </a:r>
          </a:p>
          <a:p>
            <a:r>
              <a:rPr lang="en-GB" dirty="0"/>
              <a:t>Have fun! </a:t>
            </a:r>
            <a:r>
              <a:rPr lang="en-GB" dirty="0" smtClean="0"/>
              <a:t>Relax and join in.</a:t>
            </a:r>
            <a:endParaRPr lang="en-GB" dirty="0"/>
          </a:p>
        </p:txBody>
      </p:sp>
    </p:spTree>
    <p:extLst>
      <p:ext uri="{BB962C8B-B14F-4D97-AF65-F5344CB8AC3E}">
        <p14:creationId xmlns:p14="http://schemas.microsoft.com/office/powerpoint/2010/main" val="3372743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dirty="0" smtClean="0"/>
              <a:t>Module Introduction – </a:t>
            </a:r>
            <a:br>
              <a:rPr lang="en-GB" sz="2800" dirty="0" smtClean="0"/>
            </a:br>
            <a:r>
              <a:rPr lang="en-GB" sz="2800" dirty="0" smtClean="0"/>
              <a:t>Academic </a:t>
            </a:r>
            <a:r>
              <a:rPr lang="en-GB" sz="2800" dirty="0"/>
              <a:t>Practice for International Postgraduate </a:t>
            </a:r>
            <a:r>
              <a:rPr lang="en-GB" sz="2800" dirty="0" smtClean="0"/>
              <a:t>Study</a:t>
            </a:r>
            <a:endParaRPr lang="en-GB" sz="2800" dirty="0"/>
          </a:p>
        </p:txBody>
      </p:sp>
      <p:sp>
        <p:nvSpPr>
          <p:cNvPr id="3" name="Content Placeholder 2"/>
          <p:cNvSpPr>
            <a:spLocks noGrp="1"/>
          </p:cNvSpPr>
          <p:nvPr>
            <p:ph idx="1"/>
          </p:nvPr>
        </p:nvSpPr>
        <p:spPr/>
        <p:txBody>
          <a:bodyPr>
            <a:normAutofit/>
          </a:bodyPr>
          <a:lstStyle/>
          <a:p>
            <a:pPr marL="0" indent="0">
              <a:buNone/>
            </a:pPr>
            <a:r>
              <a:rPr lang="en-GB" sz="2400" dirty="0" smtClean="0"/>
              <a:t>Aims</a:t>
            </a:r>
            <a:endParaRPr lang="en-GB" sz="2400" dirty="0"/>
          </a:p>
          <a:p>
            <a:r>
              <a:rPr lang="en-GB" sz="2400" dirty="0" smtClean="0"/>
              <a:t>To </a:t>
            </a:r>
            <a:r>
              <a:rPr lang="en-GB" sz="2400" dirty="0"/>
              <a:t>recognise good academic practice and apply skills necessary for Postgraduate study in the educational context of the UK. </a:t>
            </a:r>
            <a:endParaRPr lang="en-GB" sz="2400" dirty="0" smtClean="0"/>
          </a:p>
          <a:p>
            <a:r>
              <a:rPr lang="en-GB" sz="2400" dirty="0" smtClean="0"/>
              <a:t>The </a:t>
            </a:r>
            <a:r>
              <a:rPr lang="en-GB" sz="2400" dirty="0"/>
              <a:t>focus will be on areas related to identifying and following appropriate academic practices and conventions and developing reflective writing skills</a:t>
            </a:r>
          </a:p>
          <a:p>
            <a:pPr marL="0" indent="0">
              <a:buNone/>
            </a:pPr>
            <a:endParaRPr lang="en-GB" dirty="0"/>
          </a:p>
        </p:txBody>
      </p:sp>
    </p:spTree>
    <p:extLst>
      <p:ext uri="{BB962C8B-B14F-4D97-AF65-F5344CB8AC3E}">
        <p14:creationId xmlns:p14="http://schemas.microsoft.com/office/powerpoint/2010/main" val="1988078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Content</a:t>
            </a:r>
            <a:endParaRPr lang="en-GB" dirty="0"/>
          </a:p>
        </p:txBody>
      </p:sp>
      <p:sp>
        <p:nvSpPr>
          <p:cNvPr id="3" name="Content Placeholder 2"/>
          <p:cNvSpPr>
            <a:spLocks noGrp="1"/>
          </p:cNvSpPr>
          <p:nvPr>
            <p:ph idx="1"/>
          </p:nvPr>
        </p:nvSpPr>
        <p:spPr/>
        <p:txBody>
          <a:bodyPr>
            <a:normAutofit fontScale="40000" lnSpcReduction="20000"/>
          </a:bodyPr>
          <a:lstStyle/>
          <a:p>
            <a:pPr lvl="0" hangingPunct="0"/>
            <a:endParaRPr lang="en-GB" dirty="0" smtClean="0"/>
          </a:p>
          <a:p>
            <a:pPr marL="0" lvl="0" indent="0" hangingPunct="0">
              <a:buNone/>
            </a:pPr>
            <a:r>
              <a:rPr lang="en-GB" dirty="0" smtClean="0"/>
              <a:t>TIME MANAGEMENT, MOTIVATION, UNDERSTANDING TURNITIN</a:t>
            </a:r>
            <a:endParaRPr lang="en-GB" dirty="0"/>
          </a:p>
          <a:p>
            <a:pPr lvl="0" hangingPunct="0"/>
            <a:r>
              <a:rPr lang="en-GB" dirty="0"/>
              <a:t>Demonstrating an awareness of assessment deadlines and preparation using </a:t>
            </a:r>
            <a:r>
              <a:rPr lang="en-GB" dirty="0" err="1" smtClean="0"/>
              <a:t>Turnitin</a:t>
            </a:r>
            <a:endParaRPr lang="en-GB" dirty="0" smtClean="0"/>
          </a:p>
          <a:p>
            <a:pPr marL="0" lvl="0" indent="0" hangingPunct="0">
              <a:buNone/>
            </a:pPr>
            <a:endParaRPr lang="en-GB" dirty="0" smtClean="0"/>
          </a:p>
          <a:p>
            <a:pPr marL="0" indent="0" hangingPunct="0">
              <a:buNone/>
            </a:pPr>
            <a:r>
              <a:rPr lang="en-GB" dirty="0"/>
              <a:t>REFERENCING, PARAPHRASING , QUOTATIONS</a:t>
            </a:r>
          </a:p>
          <a:p>
            <a:pPr lvl="0" hangingPunct="0"/>
            <a:r>
              <a:rPr lang="en-GB" dirty="0"/>
              <a:t>Utilising citation and referencing appropriately</a:t>
            </a:r>
          </a:p>
          <a:p>
            <a:pPr marL="0" lvl="0" indent="0" hangingPunct="0">
              <a:buNone/>
            </a:pPr>
            <a:endParaRPr lang="en-GB" b="1" dirty="0"/>
          </a:p>
          <a:p>
            <a:pPr marL="0" lvl="0" indent="0" hangingPunct="0">
              <a:buNone/>
            </a:pPr>
            <a:r>
              <a:rPr lang="en-GB" dirty="0" smtClean="0"/>
              <a:t>PREPARATION FOR OUTPUT, READING AND NOTE TAKING</a:t>
            </a:r>
            <a:r>
              <a:rPr lang="en-GB" dirty="0"/>
              <a:t> </a:t>
            </a:r>
            <a:endParaRPr lang="en-GB" dirty="0" smtClean="0"/>
          </a:p>
          <a:p>
            <a:pPr hangingPunct="0"/>
            <a:r>
              <a:rPr lang="en-GB" dirty="0"/>
              <a:t>Accessing all library provision </a:t>
            </a:r>
            <a:r>
              <a:rPr lang="en-GB" dirty="0" smtClean="0"/>
              <a:t>effectively</a:t>
            </a:r>
            <a:endParaRPr lang="en-GB" dirty="0"/>
          </a:p>
          <a:p>
            <a:pPr lvl="0" hangingPunct="0"/>
            <a:r>
              <a:rPr lang="en-GB" dirty="0"/>
              <a:t>Developing reading comprehension strategies in conjunction with </a:t>
            </a:r>
            <a:r>
              <a:rPr lang="en-GB" dirty="0" smtClean="0"/>
              <a:t>note-taking</a:t>
            </a:r>
            <a:endParaRPr lang="en-GB" dirty="0"/>
          </a:p>
          <a:p>
            <a:pPr lvl="0" hangingPunct="0"/>
            <a:r>
              <a:rPr lang="en-GB" dirty="0"/>
              <a:t>Improving reading fluency and </a:t>
            </a:r>
            <a:r>
              <a:rPr lang="en-GB" dirty="0" smtClean="0"/>
              <a:t>speed</a:t>
            </a:r>
          </a:p>
          <a:p>
            <a:pPr marL="0" lvl="0" indent="0" hangingPunct="0">
              <a:buNone/>
            </a:pPr>
            <a:endParaRPr lang="en-GB" dirty="0" smtClean="0"/>
          </a:p>
          <a:p>
            <a:pPr marL="0" lvl="0" indent="0" hangingPunct="0">
              <a:buNone/>
            </a:pPr>
            <a:r>
              <a:rPr lang="en-GB" b="1" dirty="0" smtClean="0"/>
              <a:t>OUTPUT, ACADEMIC WRITING </a:t>
            </a:r>
            <a:endParaRPr lang="en-GB" b="1" dirty="0"/>
          </a:p>
          <a:p>
            <a:pPr hangingPunct="0"/>
            <a:r>
              <a:rPr lang="en-GB" b="1" dirty="0" smtClean="0"/>
              <a:t>Producing </a:t>
            </a:r>
            <a:r>
              <a:rPr lang="en-GB" b="1" dirty="0"/>
              <a:t>summaries of extended </a:t>
            </a:r>
            <a:r>
              <a:rPr lang="en-GB" b="1" dirty="0" smtClean="0"/>
              <a:t>texts</a:t>
            </a:r>
            <a:endParaRPr lang="en-GB" b="1" dirty="0"/>
          </a:p>
          <a:p>
            <a:pPr lvl="0" hangingPunct="0"/>
            <a:r>
              <a:rPr lang="en-GB" b="1" dirty="0"/>
              <a:t>Examine paragraph structure and cohesion between </a:t>
            </a:r>
            <a:r>
              <a:rPr lang="en-GB" b="1" dirty="0" smtClean="0"/>
              <a:t>paragraphs</a:t>
            </a:r>
            <a:endParaRPr lang="en-GB" b="1" dirty="0"/>
          </a:p>
          <a:p>
            <a:pPr lvl="0" hangingPunct="0"/>
            <a:r>
              <a:rPr lang="en-GB" b="1" dirty="0"/>
              <a:t>P</a:t>
            </a:r>
            <a:r>
              <a:rPr lang="en-GB" b="1" dirty="0" smtClean="0"/>
              <a:t>roofreading </a:t>
            </a:r>
            <a:r>
              <a:rPr lang="en-GB" b="1" dirty="0"/>
              <a:t>and editing skills</a:t>
            </a:r>
          </a:p>
          <a:p>
            <a:pPr marL="0" indent="0" hangingPunct="0">
              <a:buNone/>
            </a:pPr>
            <a:r>
              <a:rPr lang="en-GB" dirty="0"/>
              <a:t> </a:t>
            </a:r>
            <a:endParaRPr lang="en-GB" b="1" dirty="0"/>
          </a:p>
          <a:p>
            <a:pPr marL="0" indent="0" hangingPunct="0">
              <a:buNone/>
            </a:pPr>
            <a:r>
              <a:rPr lang="en-GB" b="1" dirty="0"/>
              <a:t> </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3789040"/>
            <a:ext cx="3315922" cy="1865759"/>
          </a:xfrm>
          <a:prstGeom prst="rect">
            <a:avLst/>
          </a:prstGeom>
        </p:spPr>
      </p:pic>
    </p:spTree>
    <p:extLst>
      <p:ext uri="{BB962C8B-B14F-4D97-AF65-F5344CB8AC3E}">
        <p14:creationId xmlns:p14="http://schemas.microsoft.com/office/powerpoint/2010/main" val="27407498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08504" cy="1143000"/>
          </a:xfrm>
        </p:spPr>
        <p:txBody>
          <a:bodyPr>
            <a:noAutofit/>
          </a:bodyPr>
          <a:lstStyle/>
          <a:p>
            <a:pPr algn="l"/>
            <a:r>
              <a:rPr lang="en-GB" sz="2800" dirty="0" smtClean="0"/>
              <a:t>From last week: Step 4 and 5: </a:t>
            </a:r>
            <a:r>
              <a:rPr lang="en-GB" sz="2800" dirty="0"/>
              <a:t>Outline your literature review’s </a:t>
            </a:r>
            <a:r>
              <a:rPr lang="en-GB" sz="2800" dirty="0" smtClean="0"/>
              <a:t>structure, Writing your literature review and other academic writing</a:t>
            </a:r>
            <a:endParaRPr lang="en-GB" sz="2800" dirty="0"/>
          </a:p>
        </p:txBody>
      </p:sp>
      <p:pic>
        <p:nvPicPr>
          <p:cNvPr id="8" name="Content Placeholder 7" descr="Today - Highway Sign image"/>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31052" y="3126873"/>
            <a:ext cx="3589020" cy="2389690"/>
          </a:xfrm>
        </p:spPr>
      </p:pic>
    </p:spTree>
    <p:extLst>
      <p:ext uri="{BB962C8B-B14F-4D97-AF65-F5344CB8AC3E}">
        <p14:creationId xmlns:p14="http://schemas.microsoft.com/office/powerpoint/2010/main" val="3326752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Today: Short Lecture, Group tutorials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endParaRPr lang="en-GB" dirty="0" smtClean="0"/>
          </a:p>
          <a:p>
            <a:r>
              <a:rPr lang="en-GB" dirty="0" smtClean="0"/>
              <a:t>There will be a short lecture in the beginning, then</a:t>
            </a:r>
          </a:p>
          <a:p>
            <a:r>
              <a:rPr lang="en-GB" dirty="0" smtClean="0"/>
              <a:t>Your lecturer will put you into DIFFERENT groups of three and allocate time slots for each of the groups to spend time with the lecturer.</a:t>
            </a:r>
          </a:p>
          <a:p>
            <a:r>
              <a:rPr lang="en-GB" dirty="0" smtClean="0"/>
              <a:t>The rest of your time you will work in your new groups without the lecturer present.</a:t>
            </a:r>
            <a:endParaRPr lang="en-GB" dirty="0"/>
          </a:p>
        </p:txBody>
      </p:sp>
    </p:spTree>
    <p:extLst>
      <p:ext uri="{BB962C8B-B14F-4D97-AF65-F5344CB8AC3E}">
        <p14:creationId xmlns:p14="http://schemas.microsoft.com/office/powerpoint/2010/main" val="3551572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Before you start</a:t>
            </a:r>
            <a:endParaRPr lang="en-GB" dirty="0"/>
          </a:p>
        </p:txBody>
      </p:sp>
      <p:sp>
        <p:nvSpPr>
          <p:cNvPr id="3" name="Content Placeholder 2"/>
          <p:cNvSpPr>
            <a:spLocks noGrp="1"/>
          </p:cNvSpPr>
          <p:nvPr>
            <p:ph idx="1"/>
          </p:nvPr>
        </p:nvSpPr>
        <p:spPr/>
        <p:txBody>
          <a:bodyPr/>
          <a:lstStyle/>
          <a:p>
            <a:r>
              <a:rPr lang="en-GB" dirty="0" smtClean="0"/>
              <a:t>Look at the following slides and resources as they will help you with the task of creating a structure for your literature review or other writing.</a:t>
            </a:r>
            <a:endParaRPr lang="en-GB" dirty="0"/>
          </a:p>
        </p:txBody>
      </p:sp>
      <p:pic>
        <p:nvPicPr>
          <p:cNvPr id="4" name="Picture 3" descr="Ready, Steady, Go! | yeah! do things! | Tnarik Innael | Flick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3212976"/>
            <a:ext cx="2765292" cy="2073969"/>
          </a:xfrm>
          <a:prstGeom prst="rect">
            <a:avLst/>
          </a:prstGeom>
        </p:spPr>
      </p:pic>
    </p:spTree>
    <p:extLst>
      <p:ext uri="{BB962C8B-B14F-4D97-AF65-F5344CB8AC3E}">
        <p14:creationId xmlns:p14="http://schemas.microsoft.com/office/powerpoint/2010/main" val="3311810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 to Output</a:t>
            </a:r>
            <a:endParaRPr lang="en-GB" dirty="0"/>
          </a:p>
        </p:txBody>
      </p:sp>
      <p:sp>
        <p:nvSpPr>
          <p:cNvPr id="7" name="Content Placeholder 6"/>
          <p:cNvSpPr>
            <a:spLocks noGrp="1"/>
          </p:cNvSpPr>
          <p:nvPr>
            <p:ph sz="half" idx="2"/>
          </p:nvPr>
        </p:nvSpPr>
        <p:spPr/>
        <p:txBody>
          <a:bodyPr>
            <a:normAutofit/>
          </a:bodyPr>
          <a:lstStyle/>
          <a:p>
            <a:r>
              <a:rPr lang="en-GB" dirty="0" smtClean="0"/>
              <a:t>Watch the video about the elements of academic writing, pause and discuss each element</a:t>
            </a:r>
          </a:p>
          <a:p>
            <a:endParaRPr lang="en-GB" dirty="0"/>
          </a:p>
        </p:txBody>
      </p:sp>
      <p:sp>
        <p:nvSpPr>
          <p:cNvPr id="8" name="Left Arrow 7"/>
          <p:cNvSpPr/>
          <p:nvPr/>
        </p:nvSpPr>
        <p:spPr>
          <a:xfrm>
            <a:off x="2843808" y="2204864"/>
            <a:ext cx="1944216" cy="36004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ction Button: Movie 12">
            <a:hlinkClick r:id="rId2" highlightClick="1"/>
          </p:cNvPr>
          <p:cNvSpPr/>
          <p:nvPr/>
        </p:nvSpPr>
        <p:spPr>
          <a:xfrm>
            <a:off x="1187624" y="1700808"/>
            <a:ext cx="1224136" cy="158417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15722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Academic </a:t>
            </a:r>
            <a:r>
              <a:rPr lang="en-GB" dirty="0" err="1" smtClean="0"/>
              <a:t>Phrasebank</a:t>
            </a:r>
            <a:endParaRPr lang="en-GB" dirty="0"/>
          </a:p>
        </p:txBody>
      </p:sp>
      <p:sp>
        <p:nvSpPr>
          <p:cNvPr id="3" name="Content Placeholder 2"/>
          <p:cNvSpPr>
            <a:spLocks noGrp="1"/>
          </p:cNvSpPr>
          <p:nvPr>
            <p:ph idx="1"/>
          </p:nvPr>
        </p:nvSpPr>
        <p:spPr>
          <a:xfrm>
            <a:off x="251520" y="1600201"/>
            <a:ext cx="8435280" cy="3917032"/>
          </a:xfrm>
        </p:spPr>
        <p:txBody>
          <a:bodyPr/>
          <a:lstStyle/>
          <a:p>
            <a:r>
              <a:rPr lang="en-GB" dirty="0">
                <a:hlinkClick r:id="rId2"/>
              </a:rPr>
              <a:t>https://www.phrasebank.manchester.ac.uk</a:t>
            </a:r>
            <a:r>
              <a:rPr lang="en-GB" dirty="0" smtClean="0">
                <a:hlinkClick r:id="rId2"/>
              </a:rPr>
              <a:t>/</a:t>
            </a:r>
            <a:endParaRPr lang="en-GB" dirty="0" smtClean="0"/>
          </a:p>
          <a:p>
            <a:endParaRPr lang="en-GB" dirty="0"/>
          </a:p>
          <a:p>
            <a:r>
              <a:rPr lang="en-GB" dirty="0" smtClean="0"/>
              <a:t>This will be a valuable language resource for your writing.</a:t>
            </a:r>
            <a:endParaRPr lang="en-GB" dirty="0"/>
          </a:p>
        </p:txBody>
      </p:sp>
    </p:spTree>
    <p:extLst>
      <p:ext uri="{BB962C8B-B14F-4D97-AF65-F5344CB8AC3E}">
        <p14:creationId xmlns:p14="http://schemas.microsoft.com/office/powerpoint/2010/main" val="13578139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sz="3600" dirty="0" smtClean="0"/>
              <a:t>After reading your articles and last week you will have</a:t>
            </a:r>
            <a:endParaRPr lang="en-GB" sz="3600" dirty="0"/>
          </a:p>
        </p:txBody>
      </p:sp>
      <p:sp>
        <p:nvSpPr>
          <p:cNvPr id="3" name="Content Placeholder 2"/>
          <p:cNvSpPr>
            <a:spLocks noGrp="1"/>
          </p:cNvSpPr>
          <p:nvPr>
            <p:ph idx="1"/>
          </p:nvPr>
        </p:nvSpPr>
        <p:spPr/>
        <p:txBody>
          <a:bodyPr>
            <a:normAutofit/>
          </a:bodyPr>
          <a:lstStyle/>
          <a:p>
            <a:r>
              <a:rPr lang="en-GB" sz="2600" dirty="0" smtClean="0"/>
              <a:t>Summarised some texts </a:t>
            </a:r>
            <a:r>
              <a:rPr lang="en-GB" sz="2600" dirty="0"/>
              <a:t>in your own words </a:t>
            </a:r>
            <a:r>
              <a:rPr lang="en-GB" sz="2600" dirty="0" smtClean="0"/>
              <a:t>in </a:t>
            </a:r>
            <a:r>
              <a:rPr lang="en-GB" sz="2600" dirty="0"/>
              <a:t>an outline, concept map, or matrix (for several texts)</a:t>
            </a:r>
          </a:p>
          <a:p>
            <a:r>
              <a:rPr lang="en-GB" sz="2600" dirty="0" smtClean="0"/>
              <a:t>Talked </a:t>
            </a:r>
            <a:r>
              <a:rPr lang="en-GB" sz="2600" dirty="0"/>
              <a:t>to someone about the author’s ideas to check your comprehension</a:t>
            </a:r>
          </a:p>
          <a:p>
            <a:r>
              <a:rPr lang="en-GB" sz="2600" dirty="0" smtClean="0"/>
              <a:t>Identified </a:t>
            </a:r>
            <a:r>
              <a:rPr lang="en-GB" sz="2600" dirty="0"/>
              <a:t>and reread difficult parts of the </a:t>
            </a:r>
            <a:r>
              <a:rPr lang="en-GB" sz="2600" dirty="0" smtClean="0"/>
              <a:t>text </a:t>
            </a:r>
            <a:endParaRPr lang="en-GB" sz="2600" dirty="0"/>
          </a:p>
          <a:p>
            <a:r>
              <a:rPr lang="en-GB" sz="2600" dirty="0" smtClean="0"/>
              <a:t>Defined </a:t>
            </a:r>
            <a:r>
              <a:rPr lang="en-GB" sz="2600" dirty="0"/>
              <a:t>words on your vocabulary list </a:t>
            </a:r>
            <a:r>
              <a:rPr lang="en-GB" sz="2600" dirty="0" smtClean="0"/>
              <a:t>and practiced </a:t>
            </a:r>
            <a:r>
              <a:rPr lang="en-GB" sz="2600" dirty="0"/>
              <a:t>using them</a:t>
            </a:r>
          </a:p>
          <a:p>
            <a:endParaRPr lang="en-GB" dirty="0"/>
          </a:p>
        </p:txBody>
      </p:sp>
      <p:sp>
        <p:nvSpPr>
          <p:cNvPr id="4" name="TextBox 3"/>
          <p:cNvSpPr txBox="1"/>
          <p:nvPr/>
        </p:nvSpPr>
        <p:spPr>
          <a:xfrm>
            <a:off x="683568" y="5373216"/>
            <a:ext cx="5616624" cy="369332"/>
          </a:xfrm>
          <a:prstGeom prst="rect">
            <a:avLst/>
          </a:prstGeom>
          <a:noFill/>
        </p:spPr>
        <p:txBody>
          <a:bodyPr wrap="square" rtlCol="0">
            <a:spAutoFit/>
          </a:bodyPr>
          <a:lstStyle/>
          <a:p>
            <a:r>
              <a:rPr lang="en-GB" dirty="0" smtClean="0"/>
              <a:t>(</a:t>
            </a:r>
            <a:r>
              <a:rPr lang="en-GB" dirty="0" err="1" smtClean="0"/>
              <a:t>Grabe</a:t>
            </a:r>
            <a:r>
              <a:rPr lang="en-GB" dirty="0" smtClean="0"/>
              <a:t> </a:t>
            </a:r>
            <a:r>
              <a:rPr lang="en-GB" dirty="0"/>
              <a:t>&amp; </a:t>
            </a:r>
            <a:r>
              <a:rPr lang="en-GB" dirty="0" err="1"/>
              <a:t>Stoller</a:t>
            </a:r>
            <a:r>
              <a:rPr lang="en-GB" dirty="0"/>
              <a:t>, </a:t>
            </a:r>
            <a:r>
              <a:rPr lang="en-GB" dirty="0" smtClean="0"/>
              <a:t>2002; </a:t>
            </a:r>
            <a:r>
              <a:rPr lang="en-GB" dirty="0"/>
              <a:t>The Writing </a:t>
            </a:r>
            <a:r>
              <a:rPr lang="en-GB" dirty="0" smtClean="0"/>
              <a:t>Centre, 2021</a:t>
            </a:r>
            <a:r>
              <a:rPr lang="en-GB" dirty="0"/>
              <a:t>) </a:t>
            </a:r>
          </a:p>
        </p:txBody>
      </p:sp>
    </p:spTree>
    <p:extLst>
      <p:ext uri="{BB962C8B-B14F-4D97-AF65-F5344CB8AC3E}">
        <p14:creationId xmlns:p14="http://schemas.microsoft.com/office/powerpoint/2010/main" val="42796407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764704"/>
            <a:ext cx="8856984" cy="144016"/>
          </a:xfrm>
        </p:spPr>
        <p:txBody>
          <a:bodyPr>
            <a:noAutofit/>
          </a:bodyPr>
          <a:lstStyle/>
          <a:p>
            <a:r>
              <a:rPr lang="en-GB" sz="2800" dirty="0"/>
              <a:t>Step </a:t>
            </a:r>
            <a:r>
              <a:rPr lang="en-GB" sz="2800" dirty="0" smtClean="0"/>
              <a:t>3 (recap): </a:t>
            </a:r>
            <a:r>
              <a:rPr lang="en-GB" sz="2800" dirty="0"/>
              <a:t>Identify themes, debates and gaps</a:t>
            </a:r>
            <a:r>
              <a:rPr lang="en-GB" sz="2800" b="1" dirty="0"/>
              <a:t/>
            </a:r>
            <a:br>
              <a:rPr lang="en-GB" sz="2800" b="1" dirty="0"/>
            </a:br>
            <a:endParaRPr lang="en-GB" sz="2800" dirty="0"/>
          </a:p>
        </p:txBody>
      </p:sp>
      <p:sp>
        <p:nvSpPr>
          <p:cNvPr id="3" name="Content Placeholder 2"/>
          <p:cNvSpPr>
            <a:spLocks noGrp="1"/>
          </p:cNvSpPr>
          <p:nvPr>
            <p:ph idx="1"/>
          </p:nvPr>
        </p:nvSpPr>
        <p:spPr>
          <a:xfrm>
            <a:off x="179512" y="908720"/>
            <a:ext cx="8507288" cy="4608513"/>
          </a:xfrm>
        </p:spPr>
        <p:txBody>
          <a:bodyPr>
            <a:normAutofit fontScale="62500" lnSpcReduction="20000"/>
          </a:bodyPr>
          <a:lstStyle/>
          <a:p>
            <a:pPr marL="0" indent="0">
              <a:buNone/>
            </a:pPr>
            <a:r>
              <a:rPr lang="en-GB" dirty="0" smtClean="0"/>
              <a:t>To </a:t>
            </a:r>
            <a:r>
              <a:rPr lang="en-GB" dirty="0"/>
              <a:t>begin organising your literature review’s argument and structure, you need to understand the connections and relationships between the sources you’ve read. Based on your reading and notes, you can look for</a:t>
            </a:r>
            <a:r>
              <a:rPr lang="en-GB" dirty="0" smtClean="0"/>
              <a:t>:</a:t>
            </a:r>
          </a:p>
          <a:p>
            <a:pPr marL="0" indent="0">
              <a:buNone/>
            </a:pPr>
            <a:endParaRPr lang="en-GB" dirty="0"/>
          </a:p>
          <a:p>
            <a:r>
              <a:rPr lang="en-GB" b="1" dirty="0"/>
              <a:t>Trends and patterns (in theory, method or results):</a:t>
            </a:r>
            <a:r>
              <a:rPr lang="en-GB" dirty="0"/>
              <a:t> do certain approaches become more or less popular over time?</a:t>
            </a:r>
          </a:p>
          <a:p>
            <a:r>
              <a:rPr lang="en-GB" b="1" dirty="0"/>
              <a:t>Themes:</a:t>
            </a:r>
            <a:r>
              <a:rPr lang="en-GB" dirty="0"/>
              <a:t> what questions or concepts recur across the literature?</a:t>
            </a:r>
          </a:p>
          <a:p>
            <a:r>
              <a:rPr lang="en-GB" b="1" dirty="0"/>
              <a:t>Debates, conflicts and contradictions:</a:t>
            </a:r>
            <a:r>
              <a:rPr lang="en-GB" dirty="0"/>
              <a:t> where do sources disagree?</a:t>
            </a:r>
          </a:p>
          <a:p>
            <a:r>
              <a:rPr lang="en-GB" b="1" dirty="0"/>
              <a:t>Pivotal publications:</a:t>
            </a:r>
            <a:r>
              <a:rPr lang="en-GB" dirty="0"/>
              <a:t> are there any influential theories or studies that changed the direction of the field?</a:t>
            </a:r>
          </a:p>
          <a:p>
            <a:r>
              <a:rPr lang="en-GB" b="1" dirty="0"/>
              <a:t>Gaps:</a:t>
            </a:r>
            <a:r>
              <a:rPr lang="en-GB" dirty="0"/>
              <a:t> what is missing from the literature? Are there weaknesses that need to be addressed</a:t>
            </a:r>
            <a:r>
              <a:rPr lang="en-GB" dirty="0" smtClean="0"/>
              <a:t>?</a:t>
            </a:r>
          </a:p>
          <a:p>
            <a:pPr marL="0" indent="0">
              <a:buNone/>
            </a:pPr>
            <a:endParaRPr lang="en-GB" dirty="0"/>
          </a:p>
          <a:p>
            <a:pPr marL="0" indent="0">
              <a:buNone/>
            </a:pPr>
            <a:r>
              <a:rPr lang="en-GB" dirty="0"/>
              <a:t>This step will help you work out the structure of your literature review and (if applicable) show how your own research will contribute to existing knowledge.</a:t>
            </a:r>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3197628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Academic Writing - the process</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a:t>There are five main steps in the process of </a:t>
            </a:r>
            <a:r>
              <a:rPr lang="en-GB" dirty="0" smtClean="0"/>
              <a:t>writing a literature review and other output:</a:t>
            </a:r>
            <a:endParaRPr lang="en-GB" dirty="0"/>
          </a:p>
          <a:p>
            <a:r>
              <a:rPr lang="en-GB" b="1" dirty="0" smtClean="0"/>
              <a:t>Step 1: Search</a:t>
            </a:r>
            <a:r>
              <a:rPr lang="en-GB" dirty="0"/>
              <a:t> for relevant literature</a:t>
            </a:r>
          </a:p>
          <a:p>
            <a:r>
              <a:rPr lang="en-GB" b="1" dirty="0" smtClean="0"/>
              <a:t>Step 2: Evaluate</a:t>
            </a:r>
            <a:r>
              <a:rPr lang="en-GB" dirty="0"/>
              <a:t> sources</a:t>
            </a:r>
          </a:p>
          <a:p>
            <a:r>
              <a:rPr lang="en-GB" b="1" dirty="0" smtClean="0"/>
              <a:t>Step 3: Identify</a:t>
            </a:r>
            <a:r>
              <a:rPr lang="en-GB" dirty="0"/>
              <a:t> themes, debates and gaps</a:t>
            </a:r>
          </a:p>
          <a:p>
            <a:r>
              <a:rPr lang="en-GB" b="1" dirty="0" smtClean="0"/>
              <a:t>Step 4: Outline</a:t>
            </a:r>
            <a:r>
              <a:rPr lang="en-GB" dirty="0"/>
              <a:t> the structure</a:t>
            </a:r>
          </a:p>
          <a:p>
            <a:r>
              <a:rPr lang="en-GB" b="1" dirty="0" smtClean="0"/>
              <a:t>Step 5: Write</a:t>
            </a:r>
            <a:r>
              <a:rPr lang="en-GB" dirty="0"/>
              <a:t> your literature review</a:t>
            </a:r>
          </a:p>
          <a:p>
            <a:endParaRPr lang="en-GB" dirty="0"/>
          </a:p>
        </p:txBody>
      </p:sp>
      <p:sp>
        <p:nvSpPr>
          <p:cNvPr id="4" name="TextBox 3"/>
          <p:cNvSpPr txBox="1"/>
          <p:nvPr/>
        </p:nvSpPr>
        <p:spPr>
          <a:xfrm>
            <a:off x="3419872" y="5157192"/>
            <a:ext cx="3096344"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1912777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32656"/>
            <a:ext cx="8856984" cy="360040"/>
          </a:xfrm>
        </p:spPr>
        <p:txBody>
          <a:bodyPr>
            <a:noAutofit/>
          </a:bodyPr>
          <a:lstStyle/>
          <a:p>
            <a:r>
              <a:rPr lang="en-GB" sz="3200" dirty="0"/>
              <a:t>Step 4: </a:t>
            </a:r>
            <a:r>
              <a:rPr lang="en-GB" sz="3200" dirty="0" smtClean="0"/>
              <a:t>Outline </a:t>
            </a:r>
            <a:r>
              <a:rPr lang="en-GB" sz="3200" dirty="0"/>
              <a:t>your literature review’s structure</a:t>
            </a:r>
            <a:br>
              <a:rPr lang="en-GB" sz="3200" dirty="0"/>
            </a:br>
            <a:endParaRPr lang="en-GB" sz="3200" dirty="0"/>
          </a:p>
        </p:txBody>
      </p:sp>
      <p:sp>
        <p:nvSpPr>
          <p:cNvPr id="3" name="Content Placeholder 2"/>
          <p:cNvSpPr>
            <a:spLocks noGrp="1"/>
          </p:cNvSpPr>
          <p:nvPr>
            <p:ph idx="1"/>
          </p:nvPr>
        </p:nvSpPr>
        <p:spPr>
          <a:xfrm>
            <a:off x="0" y="620688"/>
            <a:ext cx="8964488" cy="5256584"/>
          </a:xfrm>
        </p:spPr>
        <p:txBody>
          <a:bodyPr>
            <a:normAutofit fontScale="47500" lnSpcReduction="20000"/>
          </a:bodyPr>
          <a:lstStyle/>
          <a:p>
            <a:pPr marL="0" indent="0">
              <a:buNone/>
            </a:pPr>
            <a:r>
              <a:rPr lang="en-GB" dirty="0" smtClean="0"/>
              <a:t>There </a:t>
            </a:r>
            <a:r>
              <a:rPr lang="en-GB" dirty="0"/>
              <a:t>are various approaches to organising the body of a literature review. You should have a rough idea of your strategy before you start writing</a:t>
            </a:r>
            <a:r>
              <a:rPr lang="en-GB" dirty="0" smtClean="0"/>
              <a:t>.</a:t>
            </a:r>
          </a:p>
          <a:p>
            <a:pPr marL="0" indent="0">
              <a:buNone/>
            </a:pPr>
            <a:endParaRPr lang="en-GB" dirty="0"/>
          </a:p>
          <a:p>
            <a:r>
              <a:rPr lang="en-GB" sz="2900" b="1" dirty="0" smtClean="0"/>
              <a:t>Chronological</a:t>
            </a:r>
            <a:endParaRPr lang="en-GB" sz="2900" b="1" dirty="0"/>
          </a:p>
          <a:p>
            <a:pPr marL="400050" lvl="1" indent="0">
              <a:buNone/>
            </a:pPr>
            <a:r>
              <a:rPr lang="en-GB" sz="2900" dirty="0"/>
              <a:t>The simplest approach is to trace the development of the topic over time. However, if you choose this strategy, be careful to avoid simply listing and summarising sources in order.</a:t>
            </a:r>
          </a:p>
          <a:p>
            <a:pPr marL="400050" lvl="1" indent="0">
              <a:buNone/>
            </a:pPr>
            <a:r>
              <a:rPr lang="en-GB" sz="2900" dirty="0"/>
              <a:t>Try to analyse patterns, turning points and key debates that have shaped the direction of the field. </a:t>
            </a:r>
          </a:p>
          <a:p>
            <a:r>
              <a:rPr lang="en-GB" sz="2900" b="1" dirty="0"/>
              <a:t>Thematic</a:t>
            </a:r>
          </a:p>
          <a:p>
            <a:pPr marL="400050" lvl="1" indent="0">
              <a:buNone/>
            </a:pPr>
            <a:r>
              <a:rPr lang="en-GB" sz="2900" dirty="0"/>
              <a:t>If you have found some recurring central themes, you can organise your literature review into subsections that address different aspects of the topic.</a:t>
            </a:r>
          </a:p>
          <a:p>
            <a:r>
              <a:rPr lang="en-GB" sz="2900" b="1" dirty="0" smtClean="0"/>
              <a:t>Methodological</a:t>
            </a:r>
            <a:endParaRPr lang="en-GB" sz="2900" b="1" dirty="0"/>
          </a:p>
          <a:p>
            <a:pPr marL="400050" lvl="1" indent="0">
              <a:buNone/>
            </a:pPr>
            <a:r>
              <a:rPr lang="en-GB" sz="2900" dirty="0"/>
              <a:t>If you draw your sources from different disciplines or fields that use a variety of research methods, you might want to compare the results and conclusions that emerge from different approaches. </a:t>
            </a:r>
            <a:endParaRPr lang="en-GB" sz="2900" dirty="0" smtClean="0"/>
          </a:p>
          <a:p>
            <a:pPr marL="342900" lvl="1" indent="-342900">
              <a:buFont typeface="Arial" pitchFamily="34" charset="0"/>
              <a:buChar char="•"/>
            </a:pPr>
            <a:r>
              <a:rPr lang="en-GB" sz="2900" b="1" dirty="0"/>
              <a:t>Theoretical</a:t>
            </a:r>
            <a:endParaRPr lang="en-GB" sz="2900" b="1" dirty="0"/>
          </a:p>
          <a:p>
            <a:pPr marL="400050" lvl="1" indent="0">
              <a:buNone/>
            </a:pPr>
            <a:r>
              <a:rPr lang="en-GB" sz="2900" dirty="0"/>
              <a:t>A literature review is often the foundation for a theoretical framework. You can use it to discuss various theories, models, and definitions of key concepts.</a:t>
            </a:r>
          </a:p>
          <a:p>
            <a:pPr marL="400050" lvl="1" indent="0">
              <a:buNone/>
            </a:pPr>
            <a:r>
              <a:rPr lang="en-GB" sz="2900" dirty="0"/>
              <a:t>You might argue for the relevance of a specific theoretical approach, or combine various theoretical concepts to create a framework for your research</a:t>
            </a:r>
            <a:r>
              <a:rPr lang="en-GB" sz="2900" dirty="0" smtClean="0"/>
              <a:t>.</a:t>
            </a:r>
          </a:p>
          <a:p>
            <a:pPr marL="400050" lvl="1" indent="0">
              <a:buNone/>
            </a:pPr>
            <a:endParaRPr lang="en-GB" dirty="0"/>
          </a:p>
          <a:p>
            <a:pPr marL="400050" lvl="1" indent="0">
              <a:buNone/>
            </a:pPr>
            <a:endParaRPr lang="en-GB" dirty="0" smtClean="0"/>
          </a:p>
          <a:p>
            <a:pPr marL="0" indent="0">
              <a:buNone/>
            </a:pPr>
            <a:r>
              <a:rPr lang="en-GB" dirty="0"/>
              <a:t>Depending on the length of your literature review, you can combine several of these strategies (for example, your overall structure might be thematic, but each theme is discussed chronologically).</a:t>
            </a:r>
          </a:p>
          <a:p>
            <a:pPr marL="400050" lvl="1" indent="0">
              <a:buNone/>
            </a:pPr>
            <a:endParaRPr lang="en-GB" dirty="0"/>
          </a:p>
          <a:p>
            <a:endParaRPr lang="en-GB" dirty="0"/>
          </a:p>
        </p:txBody>
      </p:sp>
      <p:sp>
        <p:nvSpPr>
          <p:cNvPr id="4" name="TextBox 3"/>
          <p:cNvSpPr txBox="1"/>
          <p:nvPr/>
        </p:nvSpPr>
        <p:spPr>
          <a:xfrm>
            <a:off x="6372200" y="5194067"/>
            <a:ext cx="3312368" cy="646331"/>
          </a:xfrm>
          <a:prstGeom prst="rect">
            <a:avLst/>
          </a:prstGeom>
          <a:noFill/>
        </p:spPr>
        <p:txBody>
          <a:bodyPr wrap="square" rtlCol="0">
            <a:spAutoFit/>
          </a:bodyPr>
          <a:lstStyle/>
          <a:p>
            <a:r>
              <a:rPr lang="en-GB" dirty="0"/>
              <a:t>(Mc </a:t>
            </a:r>
            <a:r>
              <a:rPr lang="en-GB" dirty="0" smtClean="0"/>
              <a:t>Combes</a:t>
            </a:r>
            <a:r>
              <a:rPr lang="en-GB" dirty="0"/>
              <a:t>, 2021)</a:t>
            </a:r>
          </a:p>
          <a:p>
            <a:endParaRPr lang="en-GB" dirty="0"/>
          </a:p>
        </p:txBody>
      </p:sp>
    </p:spTree>
    <p:extLst>
      <p:ext uri="{BB962C8B-B14F-4D97-AF65-F5344CB8AC3E}">
        <p14:creationId xmlns:p14="http://schemas.microsoft.com/office/powerpoint/2010/main" val="1725815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descr="Free stock photo of break time"/>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46895" y="274638"/>
            <a:ext cx="7647864" cy="5098577"/>
          </a:xfrm>
        </p:spPr>
      </p:pic>
    </p:spTree>
    <p:extLst>
      <p:ext uri="{BB962C8B-B14F-4D97-AF65-F5344CB8AC3E}">
        <p14:creationId xmlns:p14="http://schemas.microsoft.com/office/powerpoint/2010/main" val="4285011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Get into your groups. Task:</a:t>
            </a:r>
            <a:endParaRPr lang="en-GB" dirty="0"/>
          </a:p>
        </p:txBody>
      </p:sp>
      <p:sp>
        <p:nvSpPr>
          <p:cNvPr id="3" name="Content Placeholder 2"/>
          <p:cNvSpPr>
            <a:spLocks noGrp="1"/>
          </p:cNvSpPr>
          <p:nvPr>
            <p:ph idx="1"/>
          </p:nvPr>
        </p:nvSpPr>
        <p:spPr/>
        <p:txBody>
          <a:bodyPr>
            <a:normAutofit lnSpcReduction="10000"/>
          </a:bodyPr>
          <a:lstStyle/>
          <a:p>
            <a:r>
              <a:rPr lang="en-GB" dirty="0" smtClean="0"/>
              <a:t>Identify key themes, trends and gaps from your literature review matrixes and report to your peers</a:t>
            </a:r>
          </a:p>
          <a:p>
            <a:r>
              <a:rPr lang="en-GB" dirty="0" smtClean="0"/>
              <a:t>Discuss which structure you want to use</a:t>
            </a:r>
          </a:p>
          <a:p>
            <a:r>
              <a:rPr lang="en-GB" dirty="0" smtClean="0"/>
              <a:t>Using the </a:t>
            </a:r>
            <a:r>
              <a:rPr lang="en-GB" dirty="0" err="1" smtClean="0"/>
              <a:t>phrasebank</a:t>
            </a:r>
            <a:r>
              <a:rPr lang="en-GB" dirty="0" smtClean="0"/>
              <a:t> start identifying contrasts, similarities, arguments and ways of engaging with the literature and critiquing it. </a:t>
            </a:r>
          </a:p>
          <a:p>
            <a:endParaRPr lang="en-GB" dirty="0"/>
          </a:p>
        </p:txBody>
      </p:sp>
    </p:spTree>
    <p:extLst>
      <p:ext uri="{BB962C8B-B14F-4D97-AF65-F5344CB8AC3E}">
        <p14:creationId xmlns:p14="http://schemas.microsoft.com/office/powerpoint/2010/main" val="3967972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task continued</a:t>
            </a:r>
            <a:endParaRPr lang="en-GB" dirty="0"/>
          </a:p>
        </p:txBody>
      </p:sp>
      <p:sp>
        <p:nvSpPr>
          <p:cNvPr id="3" name="Content Placeholder 2"/>
          <p:cNvSpPr>
            <a:spLocks noGrp="1"/>
          </p:cNvSpPr>
          <p:nvPr>
            <p:ph idx="1"/>
          </p:nvPr>
        </p:nvSpPr>
        <p:spPr/>
        <p:txBody>
          <a:bodyPr/>
          <a:lstStyle/>
          <a:p>
            <a:r>
              <a:rPr lang="en-GB" dirty="0" smtClean="0"/>
              <a:t>Decide what structure you are going to use</a:t>
            </a:r>
          </a:p>
          <a:p>
            <a:r>
              <a:rPr lang="en-GB" dirty="0" smtClean="0"/>
              <a:t>Make an outline plan </a:t>
            </a:r>
          </a:p>
          <a:p>
            <a:r>
              <a:rPr lang="en-GB" dirty="0" smtClean="0"/>
              <a:t>Start writing about chosen articles/sources</a:t>
            </a:r>
            <a:endParaRPr lang="en-GB" dirty="0"/>
          </a:p>
        </p:txBody>
      </p:sp>
    </p:spTree>
    <p:extLst>
      <p:ext uri="{BB962C8B-B14F-4D97-AF65-F5344CB8AC3E}">
        <p14:creationId xmlns:p14="http://schemas.microsoft.com/office/powerpoint/2010/main" val="29874042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Directed study</a:t>
            </a:r>
            <a:endParaRPr lang="en-GB" dirty="0"/>
          </a:p>
        </p:txBody>
      </p:sp>
      <p:sp>
        <p:nvSpPr>
          <p:cNvPr id="3" name="Content Placeholder 2"/>
          <p:cNvSpPr>
            <a:spLocks noGrp="1"/>
          </p:cNvSpPr>
          <p:nvPr>
            <p:ph idx="1"/>
          </p:nvPr>
        </p:nvSpPr>
        <p:spPr/>
        <p:txBody>
          <a:bodyPr/>
          <a:lstStyle/>
          <a:p>
            <a:r>
              <a:rPr lang="en-GB" dirty="0" smtClean="0"/>
              <a:t>Continue to read and evaluate sources</a:t>
            </a:r>
          </a:p>
          <a:p>
            <a:r>
              <a:rPr lang="en-GB" dirty="0" smtClean="0"/>
              <a:t>And add them to your literature review</a:t>
            </a:r>
          </a:p>
          <a:p>
            <a:endParaRPr lang="en-GB" dirty="0"/>
          </a:p>
        </p:txBody>
      </p:sp>
      <p:pic>
        <p:nvPicPr>
          <p:cNvPr id="4" name="Picture 3" descr="Do the best you can until you | Vegan Post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5777" y="2924944"/>
            <a:ext cx="3846092" cy="2721110"/>
          </a:xfrm>
          <a:prstGeom prst="rect">
            <a:avLst/>
          </a:prstGeom>
        </p:spPr>
      </p:pic>
    </p:spTree>
    <p:extLst>
      <p:ext uri="{BB962C8B-B14F-4D97-AF65-F5344CB8AC3E}">
        <p14:creationId xmlns:p14="http://schemas.microsoft.com/office/powerpoint/2010/main" val="2733928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457200" y="1196752"/>
            <a:ext cx="8229600" cy="4320481"/>
          </a:xfrm>
        </p:spPr>
        <p:txBody>
          <a:bodyPr>
            <a:normAutofit fontScale="40000" lnSpcReduction="20000"/>
          </a:bodyPr>
          <a:lstStyle/>
          <a:p>
            <a:pPr marL="0" indent="0">
              <a:buNone/>
            </a:pPr>
            <a:endParaRPr lang="en-GB" dirty="0"/>
          </a:p>
          <a:p>
            <a:pPr marL="0" indent="0">
              <a:buNone/>
            </a:pPr>
            <a:r>
              <a:rPr lang="en-GB" dirty="0" err="1"/>
              <a:t>Grabe</a:t>
            </a:r>
            <a:r>
              <a:rPr lang="en-GB" dirty="0"/>
              <a:t>, W., &amp; </a:t>
            </a:r>
            <a:r>
              <a:rPr lang="en-GB" dirty="0" err="1"/>
              <a:t>Stoller</a:t>
            </a:r>
            <a:r>
              <a:rPr lang="en-GB" dirty="0"/>
              <a:t>, F. L. (2002). Teaching and researching reading. Harlow: Longman</a:t>
            </a:r>
          </a:p>
          <a:p>
            <a:pPr marL="0" indent="0">
              <a:buNone/>
            </a:pPr>
            <a:r>
              <a:rPr lang="en-GB" dirty="0"/>
              <a:t/>
            </a:r>
            <a:br>
              <a:rPr lang="en-GB" dirty="0"/>
            </a:br>
            <a:endParaRPr lang="en-GB" dirty="0" smtClean="0"/>
          </a:p>
          <a:p>
            <a:pPr marL="0" indent="0">
              <a:buNone/>
            </a:pPr>
            <a:r>
              <a:rPr lang="en-GB" dirty="0" err="1" smtClean="0"/>
              <a:t>McCombes</a:t>
            </a:r>
            <a:r>
              <a:rPr lang="en-GB" dirty="0" smtClean="0"/>
              <a:t>, S. (2021). </a:t>
            </a:r>
            <a:r>
              <a:rPr lang="en-GB" dirty="0"/>
              <a:t>How to write a literature </a:t>
            </a:r>
            <a:r>
              <a:rPr lang="en-GB" dirty="0" smtClean="0"/>
              <a:t>review. </a:t>
            </a:r>
            <a:r>
              <a:rPr lang="en-GB" dirty="0" err="1" smtClean="0"/>
              <a:t>Scribbr</a:t>
            </a:r>
            <a:r>
              <a:rPr lang="en-GB" dirty="0" smtClean="0"/>
              <a:t>. </a:t>
            </a:r>
            <a:r>
              <a:rPr lang="en-GB" dirty="0">
                <a:hlinkClick r:id="rId2"/>
              </a:rPr>
              <a:t>https://www.scribbr.co.uk/thesis-dissertation/literature-review</a:t>
            </a:r>
            <a:r>
              <a:rPr lang="en-GB" dirty="0" smtClean="0">
                <a:hlinkClick r:id="rId2"/>
              </a:rPr>
              <a:t>/</a:t>
            </a:r>
            <a:endParaRPr lang="en-GB" dirty="0" smtClean="0"/>
          </a:p>
          <a:p>
            <a:pPr marL="0" indent="0">
              <a:buNone/>
            </a:pPr>
            <a:endParaRPr lang="en-GB" dirty="0" smtClean="0"/>
          </a:p>
          <a:p>
            <a:pPr marL="0" indent="0">
              <a:buNone/>
            </a:pPr>
            <a:r>
              <a:rPr lang="en-GB" dirty="0" smtClean="0"/>
              <a:t>The University of Manchester (2021). Academic </a:t>
            </a:r>
            <a:r>
              <a:rPr lang="en-GB" dirty="0" err="1" smtClean="0"/>
              <a:t>Phrasebank</a:t>
            </a:r>
            <a:r>
              <a:rPr lang="en-GB" dirty="0" smtClean="0"/>
              <a:t>. </a:t>
            </a:r>
            <a:r>
              <a:rPr lang="en-GB" dirty="0" smtClean="0">
                <a:hlinkClick r:id="rId3"/>
              </a:rPr>
              <a:t>https</a:t>
            </a:r>
            <a:r>
              <a:rPr lang="en-GB" dirty="0">
                <a:hlinkClick r:id="rId3"/>
              </a:rPr>
              <a:t>://www.phrasebank.manchester.ac.uk</a:t>
            </a:r>
            <a:r>
              <a:rPr lang="en-GB" dirty="0" smtClean="0">
                <a:hlinkClick r:id="rId3"/>
              </a:rPr>
              <a:t>/</a:t>
            </a:r>
            <a:endParaRPr lang="en-GB" dirty="0" smtClean="0"/>
          </a:p>
          <a:p>
            <a:pPr marL="0" indent="0">
              <a:buNone/>
            </a:pPr>
            <a:endParaRPr lang="en-GB" dirty="0"/>
          </a:p>
          <a:p>
            <a:pPr marL="0" indent="0">
              <a:buNone/>
            </a:pPr>
            <a:r>
              <a:rPr lang="en-GB" dirty="0" smtClean="0"/>
              <a:t>The University of Melbourne (n. d.) </a:t>
            </a:r>
            <a:r>
              <a:rPr lang="en-GB" i="1" dirty="0"/>
              <a:t>C</a:t>
            </a:r>
            <a:r>
              <a:rPr lang="en-GB" i="1" dirty="0" smtClean="0"/>
              <a:t>ohesive</a:t>
            </a:r>
            <a:r>
              <a:rPr lang="en-GB" i="1" dirty="0"/>
              <a:t>, critical and interpretive </a:t>
            </a:r>
            <a:r>
              <a:rPr lang="en-GB" i="1" dirty="0" smtClean="0"/>
              <a:t>writing. </a:t>
            </a:r>
            <a:r>
              <a:rPr lang="en-GB" dirty="0" smtClean="0">
                <a:hlinkClick r:id="rId4"/>
              </a:rPr>
              <a:t>https</a:t>
            </a:r>
            <a:r>
              <a:rPr lang="en-GB" dirty="0">
                <a:hlinkClick r:id="rId4"/>
              </a:rPr>
              <a:t>://</a:t>
            </a:r>
            <a:r>
              <a:rPr lang="en-GB" dirty="0" smtClean="0">
                <a:hlinkClick r:id="rId4"/>
              </a:rPr>
              <a:t>students.unimelb.edu.au/academic-skills/explore-our-resources/essay-writing/improving-cohesion</a:t>
            </a:r>
            <a:endParaRPr lang="en-GB" dirty="0" smtClean="0"/>
          </a:p>
          <a:p>
            <a:pPr marL="0" indent="0">
              <a:buNone/>
            </a:pPr>
            <a:endParaRPr lang="en-GB" dirty="0"/>
          </a:p>
          <a:p>
            <a:pPr marL="0" indent="0">
              <a:buNone/>
            </a:pPr>
            <a:r>
              <a:rPr lang="en-GB" dirty="0"/>
              <a:t>The Writing Centre. (2021) Academic Reading Strategies. University of North Carolina at Chapel Hill</a:t>
            </a:r>
          </a:p>
          <a:p>
            <a:pPr marL="0" indent="0">
              <a:buNone/>
            </a:pPr>
            <a:r>
              <a:rPr lang="en-GB" dirty="0">
                <a:hlinkClick r:id="rId5"/>
              </a:rPr>
              <a:t>https://writingcenter.unc.edu/esl/resources/academic-reading-strategies/</a:t>
            </a:r>
            <a:endParaRPr lang="en-GB" dirty="0"/>
          </a:p>
          <a:p>
            <a:pPr marL="0" indent="0">
              <a:buNone/>
            </a:pPr>
            <a:endParaRPr lang="en-GB" dirty="0" smtClean="0"/>
          </a:p>
          <a:p>
            <a:pPr marL="0" indent="0">
              <a:buNone/>
            </a:pPr>
            <a:endParaRPr lang="en-GB" dirty="0" smtClean="0"/>
          </a:p>
          <a:p>
            <a:pPr marL="0" indent="0">
              <a:buNone/>
            </a:pPr>
            <a:r>
              <a:rPr lang="en-GB" dirty="0" smtClean="0"/>
              <a:t>Woolley</a:t>
            </a:r>
            <a:r>
              <a:rPr lang="en-GB" dirty="0" smtClean="0"/>
              <a:t>, G. (2013) </a:t>
            </a:r>
            <a:r>
              <a:rPr lang="en-GB" dirty="0"/>
              <a:t>Reading Comprehension. http://reading4meaning.blogspot.com/2013/04/cor-literacy-framework-part-1.html</a:t>
            </a:r>
            <a:endParaRPr lang="en-GB" dirty="0" smtClean="0"/>
          </a:p>
        </p:txBody>
      </p:sp>
      <p:sp>
        <p:nvSpPr>
          <p:cNvPr id="4" name="AutoShape 2" descr="Scribbr - Scriptie laten nakijken">
            <a:hlinkClick r:id="rId6"/>
          </p:cNvPr>
          <p:cNvSpPr>
            <a:spLocks noChangeAspect="1" noChangeArrowheads="1"/>
          </p:cNvSpPr>
          <p:nvPr/>
        </p:nvSpPr>
        <p:spPr bwMode="auto">
          <a:xfrm>
            <a:off x="134938" y="-273050"/>
            <a:ext cx="1771650" cy="381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826543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211f9404-bca0-4bcf-9c1d-965ccb6f8d2d"/>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7700</TotalTime>
  <Words>1136</Words>
  <Application>Microsoft Office PowerPoint</Application>
  <PresentationFormat>On-screen Show (4:3)</PresentationFormat>
  <Paragraphs>121</Paragraphs>
  <Slides>18</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Myriad Pro</vt:lpstr>
      <vt:lpstr>20140311PresentationUWTSDTemplate</vt:lpstr>
      <vt:lpstr> International Pre-Masters Course 2021/22 Academic Practice for International Postgraduate Study WGPM6003   </vt:lpstr>
      <vt:lpstr>Online Etiquette</vt:lpstr>
      <vt:lpstr>Module Introduction –  Academic Practice for International Postgraduate Study</vt:lpstr>
      <vt:lpstr>Module Content</vt:lpstr>
      <vt:lpstr>From last week: Step 4 and 5: Outline your literature review’s structure, Writing your literature review and other academic writing</vt:lpstr>
      <vt:lpstr>Today: Short Lecture, Group tutorials</vt:lpstr>
      <vt:lpstr>Before you start</vt:lpstr>
      <vt:lpstr>Introduction to Output</vt:lpstr>
      <vt:lpstr>Academic Phrasebank</vt:lpstr>
      <vt:lpstr> After reading your articles and last week you will have</vt:lpstr>
      <vt:lpstr>Step 3 (recap): Identify themes, debates and gaps </vt:lpstr>
      <vt:lpstr>Academic Writing - the process</vt:lpstr>
      <vt:lpstr>Step 4: Outline your literature review’s structure </vt:lpstr>
      <vt:lpstr>PowerPoint Presentation</vt:lpstr>
      <vt:lpstr>Get into your groups. Task:</vt:lpstr>
      <vt:lpstr>Group task continued</vt:lpstr>
      <vt:lpstr>Directed study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Heike Griffiths</cp:lastModifiedBy>
  <cp:revision>117</cp:revision>
  <dcterms:created xsi:type="dcterms:W3CDTF">2015-04-14T15:21:28Z</dcterms:created>
  <dcterms:modified xsi:type="dcterms:W3CDTF">2021-06-28T18:20:55Z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