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66" r:id="rId5"/>
    <p:sldId id="308" r:id="rId6"/>
    <p:sldId id="310" r:id="rId7"/>
    <p:sldId id="311" r:id="rId8"/>
    <p:sldId id="314" r:id="rId9"/>
    <p:sldId id="312" r:id="rId10"/>
    <p:sldId id="309" r:id="rId11"/>
    <p:sldId id="315" r:id="rId12"/>
    <p:sldId id="316" r:id="rId13"/>
    <p:sldId id="31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E82A9B-BD50-4EEE-AD12-DAB727DA4A7C}" v="16" dt="2022-09-28T21:13:23.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63704" autoAdjust="0"/>
  </p:normalViewPr>
  <p:slideViewPr>
    <p:cSldViewPr snapToGrid="0">
      <p:cViewPr>
        <p:scale>
          <a:sx n="62" d="100"/>
          <a:sy n="62" d="100"/>
        </p:scale>
        <p:origin x="2358"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AAE82A9B-BD50-4EEE-AD12-DAB727DA4A7C}"/>
    <pc:docChg chg="custSel addSld modSld sldOrd">
      <pc:chgData name="Rebecca Stewart" userId="e4dbdf3f-b99f-4ed4-aef6-c26f104e6967" providerId="ADAL" clId="{AAE82A9B-BD50-4EEE-AD12-DAB727DA4A7C}" dt="2022-09-28T21:17:53.055" v="762" actId="20577"/>
      <pc:docMkLst>
        <pc:docMk/>
      </pc:docMkLst>
      <pc:sldChg chg="modNotesTx">
        <pc:chgData name="Rebecca Stewart" userId="e4dbdf3f-b99f-4ed4-aef6-c26f104e6967" providerId="ADAL" clId="{AAE82A9B-BD50-4EEE-AD12-DAB727DA4A7C}" dt="2022-09-28T21:17:53.055" v="762" actId="20577"/>
        <pc:sldMkLst>
          <pc:docMk/>
          <pc:sldMk cId="510443414" sldId="309"/>
        </pc:sldMkLst>
      </pc:sldChg>
      <pc:sldChg chg="modNotesTx">
        <pc:chgData name="Rebecca Stewart" userId="e4dbdf3f-b99f-4ed4-aef6-c26f104e6967" providerId="ADAL" clId="{AAE82A9B-BD50-4EEE-AD12-DAB727DA4A7C}" dt="2022-09-28T21:15:37.636" v="401" actId="20577"/>
        <pc:sldMkLst>
          <pc:docMk/>
          <pc:sldMk cId="1717654557" sldId="314"/>
        </pc:sldMkLst>
      </pc:sldChg>
      <pc:sldChg chg="addSp delSp modSp mod modAnim modNotesTx">
        <pc:chgData name="Rebecca Stewart" userId="e4dbdf3f-b99f-4ed4-aef6-c26f104e6967" providerId="ADAL" clId="{AAE82A9B-BD50-4EEE-AD12-DAB727DA4A7C}" dt="2022-09-28T21:17:30.837" v="720" actId="20577"/>
        <pc:sldMkLst>
          <pc:docMk/>
          <pc:sldMk cId="1125698540" sldId="315"/>
        </pc:sldMkLst>
        <pc:spChg chg="del mod">
          <ac:chgData name="Rebecca Stewart" userId="e4dbdf3f-b99f-4ed4-aef6-c26f104e6967" providerId="ADAL" clId="{AAE82A9B-BD50-4EEE-AD12-DAB727DA4A7C}" dt="2022-09-28T21:10:12.254" v="15" actId="478"/>
          <ac:spMkLst>
            <pc:docMk/>
            <pc:sldMk cId="1125698540" sldId="315"/>
            <ac:spMk id="3" creationId="{ED2CC398-E392-4452-AF12-4F4ACE0D4B12}"/>
          </ac:spMkLst>
        </pc:spChg>
        <pc:spChg chg="mod topLvl">
          <ac:chgData name="Rebecca Stewart" userId="e4dbdf3f-b99f-4ed4-aef6-c26f104e6967" providerId="ADAL" clId="{AAE82A9B-BD50-4EEE-AD12-DAB727DA4A7C}" dt="2022-09-28T21:11:21.456" v="29" actId="20577"/>
          <ac:spMkLst>
            <pc:docMk/>
            <pc:sldMk cId="1125698540" sldId="315"/>
            <ac:spMk id="6" creationId="{EF8B7D96-27E9-4F46-B890-D33F8C2EAC34}"/>
          </ac:spMkLst>
        </pc:spChg>
        <pc:spChg chg="mod topLvl">
          <ac:chgData name="Rebecca Stewart" userId="e4dbdf3f-b99f-4ed4-aef6-c26f104e6967" providerId="ADAL" clId="{AAE82A9B-BD50-4EEE-AD12-DAB727DA4A7C}" dt="2022-09-28T21:10:43.905" v="20" actId="164"/>
          <ac:spMkLst>
            <pc:docMk/>
            <pc:sldMk cId="1125698540" sldId="315"/>
            <ac:spMk id="7" creationId="{FBA15184-CBEA-48F6-9479-A83DC8B6F5CF}"/>
          </ac:spMkLst>
        </pc:spChg>
        <pc:spChg chg="mod topLvl">
          <ac:chgData name="Rebecca Stewart" userId="e4dbdf3f-b99f-4ed4-aef6-c26f104e6967" providerId="ADAL" clId="{AAE82A9B-BD50-4EEE-AD12-DAB727DA4A7C}" dt="2022-09-28T21:10:50.888" v="21" actId="164"/>
          <ac:spMkLst>
            <pc:docMk/>
            <pc:sldMk cId="1125698540" sldId="315"/>
            <ac:spMk id="8" creationId="{046EA41F-121F-4EB0-A7F3-C5A9C1DF9ADC}"/>
          </ac:spMkLst>
        </pc:spChg>
        <pc:spChg chg="mod topLvl">
          <ac:chgData name="Rebecca Stewart" userId="e4dbdf3f-b99f-4ed4-aef6-c26f104e6967" providerId="ADAL" clId="{AAE82A9B-BD50-4EEE-AD12-DAB727DA4A7C}" dt="2022-09-28T21:10:50.888" v="21" actId="164"/>
          <ac:spMkLst>
            <pc:docMk/>
            <pc:sldMk cId="1125698540" sldId="315"/>
            <ac:spMk id="9" creationId="{9E12E18F-C3B9-471D-80A6-916065FDFCAD}"/>
          </ac:spMkLst>
        </pc:spChg>
        <pc:grpChg chg="del mod">
          <ac:chgData name="Rebecca Stewart" userId="e4dbdf3f-b99f-4ed4-aef6-c26f104e6967" providerId="ADAL" clId="{AAE82A9B-BD50-4EEE-AD12-DAB727DA4A7C}" dt="2022-09-28T21:10:37.198" v="19" actId="165"/>
          <ac:grpSpMkLst>
            <pc:docMk/>
            <pc:sldMk cId="1125698540" sldId="315"/>
            <ac:grpSpMk id="5" creationId="{89AA7F0E-5C03-4950-847E-4FCD7361B499}"/>
          </ac:grpSpMkLst>
        </pc:grpChg>
        <pc:grpChg chg="add mod">
          <ac:chgData name="Rebecca Stewart" userId="e4dbdf3f-b99f-4ed4-aef6-c26f104e6967" providerId="ADAL" clId="{AAE82A9B-BD50-4EEE-AD12-DAB727DA4A7C}" dt="2022-09-28T21:11:08.517" v="23" actId="14100"/>
          <ac:grpSpMkLst>
            <pc:docMk/>
            <pc:sldMk cId="1125698540" sldId="315"/>
            <ac:grpSpMk id="10" creationId="{5F87B59F-6ABE-4FA1-AE41-F8544EAB9E7D}"/>
          </ac:grpSpMkLst>
        </pc:grpChg>
        <pc:grpChg chg="add mod">
          <ac:chgData name="Rebecca Stewart" userId="e4dbdf3f-b99f-4ed4-aef6-c26f104e6967" providerId="ADAL" clId="{AAE82A9B-BD50-4EEE-AD12-DAB727DA4A7C}" dt="2022-09-28T21:11:28.854" v="30" actId="14100"/>
          <ac:grpSpMkLst>
            <pc:docMk/>
            <pc:sldMk cId="1125698540" sldId="315"/>
            <ac:grpSpMk id="11" creationId="{D5273B04-C382-4FC4-A4F2-0AD75FE74E45}"/>
          </ac:grpSpMkLst>
        </pc:grpChg>
        <pc:graphicFrameChg chg="add del mod modGraphic">
          <ac:chgData name="Rebecca Stewart" userId="e4dbdf3f-b99f-4ed4-aef6-c26f104e6967" providerId="ADAL" clId="{AAE82A9B-BD50-4EEE-AD12-DAB727DA4A7C}" dt="2022-09-28T21:10:31.282" v="18" actId="18245"/>
          <ac:graphicFrameMkLst>
            <pc:docMk/>
            <pc:sldMk cId="1125698540" sldId="315"/>
            <ac:graphicFrameMk id="4" creationId="{C51EF6D1-6FC6-4880-B2F4-C3F2CE649678}"/>
          </ac:graphicFrameMkLst>
        </pc:graphicFrameChg>
      </pc:sldChg>
      <pc:sldChg chg="modSp new mod ord modAnim">
        <pc:chgData name="Rebecca Stewart" userId="e4dbdf3f-b99f-4ed4-aef6-c26f104e6967" providerId="ADAL" clId="{AAE82A9B-BD50-4EEE-AD12-DAB727DA4A7C}" dt="2022-09-28T21:13:29.809" v="160"/>
        <pc:sldMkLst>
          <pc:docMk/>
          <pc:sldMk cId="2827558147" sldId="316"/>
        </pc:sldMkLst>
        <pc:spChg chg="mod">
          <ac:chgData name="Rebecca Stewart" userId="e4dbdf3f-b99f-4ed4-aef6-c26f104e6967" providerId="ADAL" clId="{AAE82A9B-BD50-4EEE-AD12-DAB727DA4A7C}" dt="2022-09-28T21:11:45.511" v="39" actId="20577"/>
          <ac:spMkLst>
            <pc:docMk/>
            <pc:sldMk cId="2827558147" sldId="316"/>
            <ac:spMk id="2" creationId="{2A7E99EF-62E3-4F93-A5FA-422F43696B24}"/>
          </ac:spMkLst>
        </pc:spChg>
        <pc:spChg chg="mod">
          <ac:chgData name="Rebecca Stewart" userId="e4dbdf3f-b99f-4ed4-aef6-c26f104e6967" providerId="ADAL" clId="{AAE82A9B-BD50-4EEE-AD12-DAB727DA4A7C}" dt="2022-09-28T21:13:00.738" v="155" actId="403"/>
          <ac:spMkLst>
            <pc:docMk/>
            <pc:sldMk cId="2827558147" sldId="316"/>
            <ac:spMk id="3" creationId="{C25A59DB-C41B-4902-AB0C-910653E5FC4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5E3305-3A0D-4202-88D7-FCF963A1CBDA}" type="datetimeFigureOut">
              <a:rPr lang="en-GB" smtClean="0"/>
              <a:t>28/09/2022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F8C9AE-6229-4793-9440-478465707484}" type="slidenum">
              <a:rPr lang="en-GB" smtClean="0"/>
              <a:t>‹#›</a:t>
            </a:fld>
            <a:endParaRPr lang="en-GB"/>
          </a:p>
        </p:txBody>
      </p:sp>
    </p:spTree>
    <p:extLst>
      <p:ext uri="{BB962C8B-B14F-4D97-AF65-F5344CB8AC3E}">
        <p14:creationId xmlns:p14="http://schemas.microsoft.com/office/powerpoint/2010/main" val="590521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on the link prior to the lecture to cue up the LinkedIn learning platform – you will be prompted to log in – do this with your usual UWTSD log on details. </a:t>
            </a:r>
          </a:p>
          <a:p>
            <a:endParaRPr lang="en-GB" dirty="0"/>
          </a:p>
          <a:p>
            <a:r>
              <a:rPr lang="en-GB" dirty="0"/>
              <a:t>As a class, watch the first three videos “The Importance of critical thinking” – 1m 35secs, “Distinguishing causes vs consequences” 3m 53m “Break big problems into small ones” 2m 36secs. </a:t>
            </a:r>
          </a:p>
          <a:p>
            <a:endParaRPr lang="en-GB" dirty="0"/>
          </a:p>
          <a:p>
            <a:endParaRPr lang="en-GB" dirty="0"/>
          </a:p>
        </p:txBody>
      </p:sp>
      <p:sp>
        <p:nvSpPr>
          <p:cNvPr id="4" name="Slide Number Placeholder 3"/>
          <p:cNvSpPr>
            <a:spLocks noGrp="1"/>
          </p:cNvSpPr>
          <p:nvPr>
            <p:ph type="sldNum" sz="quarter" idx="5"/>
          </p:nvPr>
        </p:nvSpPr>
        <p:spPr/>
        <p:txBody>
          <a:bodyPr/>
          <a:lstStyle/>
          <a:p>
            <a:fld id="{A5F8C9AE-6229-4793-9440-478465707484}" type="slidenum">
              <a:rPr lang="en-GB" smtClean="0"/>
              <a:t>3</a:t>
            </a:fld>
            <a:endParaRPr lang="en-GB"/>
          </a:p>
        </p:txBody>
      </p:sp>
    </p:spTree>
    <p:extLst>
      <p:ext uri="{BB962C8B-B14F-4D97-AF65-F5344CB8AC3E}">
        <p14:creationId xmlns:p14="http://schemas.microsoft.com/office/powerpoint/2010/main" val="3757684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latin typeface="KsxpmgAdvTTeeee58d9.B"/>
              </a:rPr>
              <a:t>Process</a:t>
            </a:r>
          </a:p>
          <a:p>
            <a:pPr algn="l"/>
            <a:r>
              <a:rPr lang="en-GB" sz="1800" b="0" i="0" u="none" strike="noStrike" baseline="0" dirty="0">
                <a:latin typeface="VffkrpAdvTT5ada87cc"/>
              </a:rPr>
              <a:t>The Five-Whys exercise is vastly improved when applied by a team and there are</a:t>
            </a:r>
          </a:p>
          <a:p>
            <a:pPr algn="l"/>
            <a:r>
              <a:rPr lang="en-GB" sz="1800" b="0" i="0" u="none" strike="noStrike" baseline="0" dirty="0">
                <a:latin typeface="DdmndbAdvTT5ada87cc+fb"/>
              </a:rPr>
              <a:t>fi</a:t>
            </a:r>
            <a:r>
              <a:rPr lang="en-GB" sz="1800" b="0" i="0" u="none" strike="noStrike" baseline="0" dirty="0">
                <a:latin typeface="VffkrpAdvTT5ada87cc"/>
              </a:rPr>
              <a:t>ve basic steps to conducting it:</a:t>
            </a:r>
          </a:p>
          <a:p>
            <a:pPr algn="l"/>
            <a:r>
              <a:rPr lang="en-GB" sz="1800" b="0" i="0" u="none" strike="noStrike" baseline="0" dirty="0">
                <a:latin typeface="YsynwpAdvPSSym"/>
              </a:rPr>
              <a:t>• </a:t>
            </a:r>
            <a:r>
              <a:rPr lang="en-GB" sz="1800" b="0" i="0" u="none" strike="noStrike" baseline="0" dirty="0">
                <a:latin typeface="VffkrpAdvTT5ada87cc"/>
              </a:rPr>
              <a:t>Gather a team and develop the problem statement in agreement. After this is done, decide whether or not additional individuals are needed to resolve the problem.</a:t>
            </a:r>
          </a:p>
          <a:p>
            <a:pPr algn="l"/>
            <a:r>
              <a:rPr lang="en-GB" sz="1800" b="0" i="0" u="none" strike="noStrike" baseline="0" dirty="0">
                <a:latin typeface="YsynwpAdvPSSym"/>
              </a:rPr>
              <a:t>• </a:t>
            </a:r>
            <a:r>
              <a:rPr lang="en-GB" sz="1800" b="0" i="0" u="none" strike="noStrike" baseline="0" dirty="0">
                <a:latin typeface="VffkrpAdvTT5ada87cc"/>
              </a:rPr>
              <a:t>Ask the </a:t>
            </a:r>
            <a:r>
              <a:rPr lang="en-GB" sz="1800" b="0" i="0" u="none" strike="noStrike" baseline="0" dirty="0">
                <a:latin typeface="DdmndbAdvTT5ada87cc+fb"/>
              </a:rPr>
              <a:t>fi</a:t>
            </a:r>
            <a:r>
              <a:rPr lang="en-GB" sz="1800" b="0" i="0" u="none" strike="noStrike" baseline="0" dirty="0">
                <a:latin typeface="VffkrpAdvTT5ada87cc"/>
              </a:rPr>
              <a:t>rst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of the team: why is this or that problem taking place? There will probably be three or four sensible answers: record them all on a </a:t>
            </a:r>
            <a:r>
              <a:rPr lang="en-GB" sz="1800" b="0" i="0" u="none" strike="noStrike" baseline="0" dirty="0">
                <a:latin typeface="GhschlAdvGTIMES-R"/>
              </a:rPr>
              <a:t>fl</a:t>
            </a:r>
            <a:r>
              <a:rPr lang="en-GB" sz="1800" b="0" i="0" u="none" strike="noStrike" baseline="0" dirty="0">
                <a:latin typeface="VffkrpAdvTT5ada87cc"/>
              </a:rPr>
              <a:t>ip chart or whiteboard, or use index cards taped to a wall.</a:t>
            </a:r>
          </a:p>
          <a:p>
            <a:pPr algn="l"/>
            <a:r>
              <a:rPr lang="en-GB" sz="1800" b="0" i="0" u="none" strike="noStrike" baseline="0" dirty="0">
                <a:latin typeface="YsynwpAdvPSSym"/>
              </a:rPr>
              <a:t>• </a:t>
            </a:r>
            <a:r>
              <a:rPr lang="en-GB" sz="1800" b="0" i="0" u="none" strike="noStrike" baseline="0" dirty="0">
                <a:latin typeface="VffkrpAdvTT5ada87cc"/>
              </a:rPr>
              <a:t>Ask four more successive </a:t>
            </a:r>
            <a:r>
              <a:rPr lang="en-GB" sz="1800" b="0" i="0" u="none" strike="noStrike" baseline="0" dirty="0">
                <a:latin typeface="HxhvhrAdvTT3713a231+20"/>
              </a:rPr>
              <a:t>“</a:t>
            </a:r>
            <a:r>
              <a:rPr lang="en-GB" sz="1800" b="0" i="0" u="none" strike="noStrike" baseline="0" dirty="0">
                <a:latin typeface="VffkrpAdvTT5ada87cc"/>
              </a:rPr>
              <a:t>whys,</a:t>
            </a:r>
            <a:r>
              <a:rPr lang="en-GB" sz="1800" b="0" i="0" u="none" strike="noStrike" baseline="0" dirty="0">
                <a:latin typeface="HxhvhrAdvTT3713a231+20"/>
              </a:rPr>
              <a:t>” </a:t>
            </a:r>
            <a:r>
              <a:rPr lang="en-GB" sz="1800" b="0" i="0" u="none" strike="noStrike" baseline="0" dirty="0">
                <a:latin typeface="VffkrpAdvTT5ada87cc"/>
              </a:rPr>
              <a:t>repeating the process for every statement on the </a:t>
            </a:r>
            <a:r>
              <a:rPr lang="en-GB" sz="1800" b="0" i="0" u="none" strike="noStrike" baseline="0" dirty="0">
                <a:latin typeface="GhschlAdvGTIMES-R"/>
              </a:rPr>
              <a:t>fl</a:t>
            </a:r>
            <a:r>
              <a:rPr lang="en-GB" sz="1800" b="0" i="0" u="none" strike="noStrike" baseline="0" dirty="0">
                <a:latin typeface="VffkrpAdvTT5ada87cc"/>
              </a:rPr>
              <a:t>ip chart, whiteboard, or index cards. Post each answer near its </a:t>
            </a:r>
            <a:r>
              <a:rPr lang="en-GB" sz="1800" b="0" i="0" u="none" strike="noStrike" baseline="0" dirty="0">
                <a:latin typeface="HxhvhrAdvTT3713a231+20"/>
              </a:rPr>
              <a:t>“</a:t>
            </a:r>
            <a:r>
              <a:rPr lang="en-GB" sz="1800" b="0" i="0" u="none" strike="noStrike" baseline="0" dirty="0">
                <a:latin typeface="VffkrpAdvTT5ada87cc"/>
              </a:rPr>
              <a:t>parent</a:t>
            </a:r>
            <a:r>
              <a:rPr lang="en-GB" sz="1800" b="0" i="0" u="none" strike="noStrike" baseline="0" dirty="0">
                <a:latin typeface="HxhvhrAdvTT3713a231+20"/>
              </a:rPr>
              <a:t>”</a:t>
            </a:r>
            <a:r>
              <a:rPr lang="en-GB" sz="1800" b="0" i="0" u="none" strike="noStrike" baseline="0" dirty="0">
                <a:latin typeface="VffkrpAdvTT5ada87cc"/>
              </a:rPr>
              <a:t>. Follow up on all plausible answers. You will have identi</a:t>
            </a:r>
            <a:r>
              <a:rPr lang="en-GB" sz="1800" b="0" i="0" u="none" strike="noStrike" baseline="0" dirty="0">
                <a:latin typeface="DdmndbAdvTT5ada87cc+fb"/>
              </a:rPr>
              <a:t>fi</a:t>
            </a:r>
            <a:r>
              <a:rPr lang="en-GB" sz="1800" b="0" i="0" u="none" strike="noStrike" baseline="0" dirty="0">
                <a:latin typeface="VffkrpAdvTT5ada87cc"/>
              </a:rPr>
              <a:t>ed the root cause when asking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yields no further useful information. (If necessary, continue to ask questions beyond the arbitrary </a:t>
            </a:r>
            <a:r>
              <a:rPr lang="en-GB" sz="1800" b="0" i="0" u="none" strike="noStrike" baseline="0" dirty="0">
                <a:latin typeface="DdmndbAdvTT5ada87cc+fb"/>
              </a:rPr>
              <a:t>fi</a:t>
            </a:r>
            <a:r>
              <a:rPr lang="en-GB" sz="1800" b="0" i="0" u="none" strike="noStrike" baseline="0" dirty="0">
                <a:latin typeface="VffkrpAdvTT5ada87cc"/>
              </a:rPr>
              <a:t>ve layers to get to the root cause.)</a:t>
            </a:r>
          </a:p>
          <a:p>
            <a:pPr algn="l"/>
            <a:r>
              <a:rPr lang="en-GB" sz="1800" b="0" i="0" u="none" strike="noStrike" baseline="0" dirty="0">
                <a:latin typeface="YsynwpAdvPSSym"/>
              </a:rPr>
              <a:t>• </a:t>
            </a:r>
            <a:r>
              <a:rPr lang="en-GB" sz="1800" b="0" i="0" u="none" strike="noStrike" baseline="0" dirty="0">
                <a:latin typeface="VffkrpAdvTT5ada87cc"/>
              </a:rPr>
              <a:t>Among the dozen or so answers to the last asked </a:t>
            </a:r>
            <a:r>
              <a:rPr lang="en-GB" sz="1800" b="0" i="0" u="none" strike="noStrike" baseline="0" dirty="0">
                <a:latin typeface="HxhvhrAdvTT3713a231+20"/>
              </a:rPr>
              <a:t>“</a:t>
            </a:r>
            <a:r>
              <a:rPr lang="en-GB" sz="1800" b="0" i="0" u="none" strike="noStrike" baseline="0" dirty="0">
                <a:latin typeface="VffkrpAdvTT5ada87cc"/>
              </a:rPr>
              <a:t>why</a:t>
            </a:r>
            <a:r>
              <a:rPr lang="en-GB" sz="1800" b="0" i="0" u="none" strike="noStrike" baseline="0" dirty="0">
                <a:latin typeface="HxhvhrAdvTT3713a231+20"/>
              </a:rPr>
              <a:t>” </a:t>
            </a:r>
            <a:r>
              <a:rPr lang="en-GB" sz="1800" b="0" i="0" u="none" strike="noStrike" baseline="0" dirty="0">
                <a:latin typeface="VffkrpAdvTT5ada87cc"/>
              </a:rPr>
              <a:t>look for systemic causes of the problem. Discuss these and settle on the most likely systemic cause. Follow the team session with a debrie</a:t>
            </a:r>
            <a:r>
              <a:rPr lang="en-GB" sz="1800" b="0" i="0" u="none" strike="noStrike" baseline="0" dirty="0">
                <a:latin typeface="DdmndbAdvTT5ada87cc+fb"/>
              </a:rPr>
              <a:t>fi</a:t>
            </a:r>
            <a:r>
              <a:rPr lang="en-GB" sz="1800" b="0" i="0" u="none" strike="noStrike" baseline="0" dirty="0">
                <a:latin typeface="VffkrpAdvTT5ada87cc"/>
              </a:rPr>
              <a:t>ng and show the product to others to con</a:t>
            </a:r>
            <a:r>
              <a:rPr lang="en-GB" sz="1800" b="0" i="0" u="none" strike="noStrike" baseline="0" dirty="0">
                <a:latin typeface="DdmndbAdvTT5ada87cc+fb"/>
              </a:rPr>
              <a:t>fi</a:t>
            </a:r>
            <a:r>
              <a:rPr lang="en-GB" sz="1800" b="0" i="0" u="none" strike="noStrike" baseline="0" dirty="0">
                <a:latin typeface="VffkrpAdvTT5ada87cc"/>
              </a:rPr>
              <a:t>rm that they see logic in the analysis.</a:t>
            </a:r>
          </a:p>
          <a:p>
            <a:pPr algn="l"/>
            <a:r>
              <a:rPr lang="en-GB" sz="1800" b="0" i="0" u="none" strike="noStrike" baseline="0" dirty="0">
                <a:latin typeface="YsynwpAdvPSSym"/>
              </a:rPr>
              <a:t>• </a:t>
            </a:r>
            <a:r>
              <a:rPr lang="en-GB" sz="1800" b="0" i="0" u="none" strike="noStrike" baseline="0" dirty="0">
                <a:latin typeface="VffkrpAdvTT5ada87cc"/>
              </a:rPr>
              <a:t>After settling on the most probable root cause of the problem and obtaining con</a:t>
            </a:r>
            <a:r>
              <a:rPr lang="en-GB" sz="1800" b="0" i="0" u="none" strike="noStrike" baseline="0" dirty="0">
                <a:latin typeface="DdmndbAdvTT5ada87cc+fb"/>
              </a:rPr>
              <a:t>fi</a:t>
            </a:r>
            <a:r>
              <a:rPr lang="en-GB" sz="1800" b="0" i="0" u="none" strike="noStrike" baseline="0" dirty="0">
                <a:latin typeface="VffkrpAdvTT5ada87cc"/>
              </a:rPr>
              <a:t>rmation of the logic behind the analysis, develop appropriate corrective actions to remove the root cause from the system. The actions can (as the case demands) be undertaken by others but planning and implementation will bene</a:t>
            </a:r>
            <a:r>
              <a:rPr lang="en-GB" sz="1800" b="0" i="0" u="none" strike="noStrike" baseline="0" dirty="0">
                <a:latin typeface="DdmndbAdvTT5ada87cc+fb"/>
              </a:rPr>
              <a:t>fi</a:t>
            </a:r>
            <a:r>
              <a:rPr lang="en-GB" sz="1800" b="0" i="0" u="none" strike="noStrike" baseline="0" dirty="0">
                <a:latin typeface="VffkrpAdvTT5ada87cc"/>
              </a:rPr>
              <a:t>t from team inputs.</a:t>
            </a:r>
          </a:p>
          <a:p>
            <a:pPr algn="l"/>
            <a:endParaRPr lang="en-GB" sz="1800" b="0" i="0" u="none" strike="noStrike" baseline="0" dirty="0">
              <a:latin typeface="VffkrpAdvTT5ada87cc"/>
            </a:endParaRPr>
          </a:p>
          <a:p>
            <a:pPr algn="l"/>
            <a:r>
              <a:rPr lang="en-GB" sz="1800" b="0" i="0" u="none" strike="noStrike" baseline="0" dirty="0">
                <a:latin typeface="TimesNewRomanPSMT"/>
              </a:rPr>
              <a:t>The Five Whys technique has been </a:t>
            </a:r>
            <a:r>
              <a:rPr lang="en-GB" sz="1800" b="1" i="0" u="none" strike="noStrike" baseline="0" dirty="0">
                <a:latin typeface="TimesNewRomanPSMT"/>
              </a:rPr>
              <a:t>criticized</a:t>
            </a:r>
            <a:r>
              <a:rPr lang="en-GB" sz="1800" b="0" i="0" u="none" strike="noStrike" baseline="0" dirty="0">
                <a:latin typeface="TimesNewRomanPSMT"/>
              </a:rPr>
              <a:t> as too basic a tool to </a:t>
            </a:r>
            <a:r>
              <a:rPr lang="en-GB" sz="1800" b="0" i="0" u="none" strike="noStrike" baseline="0" dirty="0" err="1">
                <a:latin typeface="TimesNewRomanPSMT"/>
              </a:rPr>
              <a:t>analyze</a:t>
            </a:r>
            <a:r>
              <a:rPr lang="en-GB" sz="1800" b="0" i="0" u="none" strike="noStrike" baseline="0" dirty="0">
                <a:latin typeface="TimesNewRomanPSMT"/>
              </a:rPr>
              <a:t> root causes to the depth required to ensure that the causes are fixed. The reasons for this criticism include</a:t>
            </a:r>
          </a:p>
          <a:p>
            <a:pPr algn="l"/>
            <a:r>
              <a:rPr lang="en-GB" sz="1800" b="0" i="0" u="none" strike="noStrike" baseline="0" dirty="0">
                <a:latin typeface="TimesNewRomanPSMT"/>
              </a:rPr>
              <a:t>• the tendency of investigators to stop at symptoms, and not proceed to lower-level root causes;</a:t>
            </a:r>
          </a:p>
          <a:p>
            <a:pPr algn="l"/>
            <a:r>
              <a:rPr lang="en-GB" sz="1800" b="0" i="0" u="none" strike="noStrike" baseline="0" dirty="0">
                <a:latin typeface="TimesNewRomanPSMT"/>
              </a:rPr>
              <a:t>• the inability of investigators to cast their minds beyond current information and knowledge;</a:t>
            </a:r>
          </a:p>
          <a:p>
            <a:pPr algn="l"/>
            <a:r>
              <a:rPr lang="en-GB" sz="1800" b="0" i="0" u="none" strike="noStrike" baseline="0" dirty="0">
                <a:latin typeface="TimesNewRomanPSMT"/>
              </a:rPr>
              <a:t>• lack of facilitation and support to help investigators ask the right questions;</a:t>
            </a:r>
          </a:p>
          <a:p>
            <a:pPr algn="l"/>
            <a:r>
              <a:rPr lang="en-GB" sz="1800" b="0" i="0" u="none" strike="noStrike" baseline="0" dirty="0">
                <a:latin typeface="TimesNewRomanPSMT"/>
              </a:rPr>
              <a:t>• the low repeat rate of results: different teams using the Five Whys technique have been known to come up with different causes for the same problem.</a:t>
            </a:r>
            <a:endParaRPr lang="en-GB" dirty="0"/>
          </a:p>
        </p:txBody>
      </p:sp>
      <p:sp>
        <p:nvSpPr>
          <p:cNvPr id="4" name="Slide Number Placeholder 3"/>
          <p:cNvSpPr>
            <a:spLocks noGrp="1"/>
          </p:cNvSpPr>
          <p:nvPr>
            <p:ph type="sldNum" sz="quarter" idx="5"/>
          </p:nvPr>
        </p:nvSpPr>
        <p:spPr/>
        <p:txBody>
          <a:bodyPr/>
          <a:lstStyle/>
          <a:p>
            <a:fld id="{A5F8C9AE-6229-4793-9440-478465707484}" type="slidenum">
              <a:rPr lang="en-GB" smtClean="0"/>
              <a:t>4</a:t>
            </a:fld>
            <a:endParaRPr lang="en-GB"/>
          </a:p>
        </p:txBody>
      </p:sp>
    </p:spTree>
    <p:extLst>
      <p:ext uri="{BB962C8B-B14F-4D97-AF65-F5344CB8AC3E}">
        <p14:creationId xmlns:p14="http://schemas.microsoft.com/office/powerpoint/2010/main" val="1783598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example, this demonstrates a minor issue with a minor intervention but could have prevented a major health and safety issue long term but will have incurred a cost for purchasing additional tables. </a:t>
            </a:r>
          </a:p>
        </p:txBody>
      </p:sp>
      <p:sp>
        <p:nvSpPr>
          <p:cNvPr id="4" name="Slide Number Placeholder 3"/>
          <p:cNvSpPr>
            <a:spLocks noGrp="1"/>
          </p:cNvSpPr>
          <p:nvPr>
            <p:ph type="sldNum" sz="quarter" idx="5"/>
          </p:nvPr>
        </p:nvSpPr>
        <p:spPr/>
        <p:txBody>
          <a:bodyPr/>
          <a:lstStyle/>
          <a:p>
            <a:fld id="{A5F8C9AE-6229-4793-9440-478465707484}" type="slidenum">
              <a:rPr lang="en-GB" smtClean="0"/>
              <a:t>5</a:t>
            </a:fld>
            <a:endParaRPr lang="en-GB"/>
          </a:p>
        </p:txBody>
      </p:sp>
    </p:spTree>
    <p:extLst>
      <p:ext uri="{BB962C8B-B14F-4D97-AF65-F5344CB8AC3E}">
        <p14:creationId xmlns:p14="http://schemas.microsoft.com/office/powerpoint/2010/main" val="1952998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apple-system"/>
              </a:rPr>
              <a:t>https://www.linkedin.com/learning-login/share?account=77966930&amp;forceAccount=false&amp;redirect=https%3A%2F%2Fwww.linkedin.com%2Flearning%2Fcritical-thinking%2Fanswer-the-seven-so-whats%3Ftrk%3Dshare_video_url%26shareId%3DQxZD4cgBRwquvdL8ABtONA%253D%253D </a:t>
            </a:r>
          </a:p>
          <a:p>
            <a:endParaRPr lang="en-GB" b="0" i="0" dirty="0">
              <a:effectLst/>
              <a:latin typeface="-apple-system"/>
            </a:endParaRPr>
          </a:p>
          <a:p>
            <a:r>
              <a:rPr lang="en-GB" b="0" i="0" dirty="0">
                <a:effectLst/>
                <a:latin typeface="-apple-system"/>
              </a:rPr>
              <a:t>Explain that each recommendation or action will have a set of positive or negative consequences – watch the 7 so-</a:t>
            </a:r>
            <a:r>
              <a:rPr lang="en-GB" b="0" i="0" dirty="0" err="1">
                <a:effectLst/>
                <a:latin typeface="-apple-system"/>
              </a:rPr>
              <a:t>whats</a:t>
            </a:r>
            <a:r>
              <a:rPr lang="en-GB" b="0" i="0" dirty="0">
                <a:effectLst/>
                <a:latin typeface="-apple-system"/>
              </a:rPr>
              <a:t>? Video. Click the hyperlink in the slide to link to it – if you are logged into LinkedIn learning with your UWTSD log on it will launch straight away. </a:t>
            </a:r>
            <a:endParaRPr lang="en-GB" dirty="0"/>
          </a:p>
        </p:txBody>
      </p:sp>
      <p:sp>
        <p:nvSpPr>
          <p:cNvPr id="4" name="Slide Number Placeholder 3"/>
          <p:cNvSpPr>
            <a:spLocks noGrp="1"/>
          </p:cNvSpPr>
          <p:nvPr>
            <p:ph type="sldNum" sz="quarter" idx="5"/>
          </p:nvPr>
        </p:nvSpPr>
        <p:spPr/>
        <p:txBody>
          <a:bodyPr/>
          <a:lstStyle/>
          <a:p>
            <a:fld id="{A5F8C9AE-6229-4793-9440-478465707484}" type="slidenum">
              <a:rPr lang="en-GB" smtClean="0"/>
              <a:t>6</a:t>
            </a:fld>
            <a:endParaRPr lang="en-GB"/>
          </a:p>
        </p:txBody>
      </p:sp>
    </p:spTree>
    <p:extLst>
      <p:ext uri="{BB962C8B-B14F-4D97-AF65-F5344CB8AC3E}">
        <p14:creationId xmlns:p14="http://schemas.microsoft.com/office/powerpoint/2010/main" val="3219794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Divide the class into four groups and assign one issue to each – ask the groups to use flip chart paper to do the 5 why is determine the root cause of issues and create one or two recommendations for each company boss. </a:t>
            </a:r>
          </a:p>
          <a:p>
            <a:endParaRPr lang="en-GB" dirty="0"/>
          </a:p>
          <a:p>
            <a:r>
              <a:rPr lang="en-GB" dirty="0"/>
              <a:t>Include the seven so-</a:t>
            </a:r>
            <a:r>
              <a:rPr lang="en-GB" dirty="0" err="1"/>
              <a:t>whats</a:t>
            </a:r>
            <a:r>
              <a:rPr lang="en-GB" dirty="0"/>
              <a:t>? – What are the possible consequences to your recommendations (positive or negative). </a:t>
            </a:r>
          </a:p>
          <a:p>
            <a:endParaRPr lang="en-GB" dirty="0"/>
          </a:p>
          <a:p>
            <a:r>
              <a:rPr lang="en-GB" dirty="0"/>
              <a:t>Clearly state the amount of time the groups have to work on the issues. (about 25 – 35mins should </a:t>
            </a:r>
            <a:r>
              <a:rPr lang="en-GB"/>
              <a:t>be ample) </a:t>
            </a:r>
            <a:endParaRPr lang="en-GB" dirty="0"/>
          </a:p>
        </p:txBody>
      </p:sp>
      <p:sp>
        <p:nvSpPr>
          <p:cNvPr id="4" name="Slide Number Placeholder 3"/>
          <p:cNvSpPr>
            <a:spLocks noGrp="1"/>
          </p:cNvSpPr>
          <p:nvPr>
            <p:ph type="sldNum" sz="quarter" idx="5"/>
          </p:nvPr>
        </p:nvSpPr>
        <p:spPr/>
        <p:txBody>
          <a:bodyPr/>
          <a:lstStyle/>
          <a:p>
            <a:fld id="{A5F8C9AE-6229-4793-9440-478465707484}" type="slidenum">
              <a:rPr lang="en-GB" smtClean="0"/>
              <a:t>7</a:t>
            </a:fld>
            <a:endParaRPr lang="en-GB"/>
          </a:p>
        </p:txBody>
      </p:sp>
    </p:spTree>
    <p:extLst>
      <p:ext uri="{BB962C8B-B14F-4D97-AF65-F5344CB8AC3E}">
        <p14:creationId xmlns:p14="http://schemas.microsoft.com/office/powerpoint/2010/main" val="778175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groups a short amount of time to present </a:t>
            </a:r>
            <a:r>
              <a:rPr lang="en-GB" dirty="0" err="1"/>
              <a:t>infront</a:t>
            </a:r>
            <a:r>
              <a:rPr lang="en-GB" dirty="0"/>
              <a:t> of class or from their seats – low-tech – hold up flipchart papers – allow brief input from peers. </a:t>
            </a:r>
          </a:p>
          <a:p>
            <a:endParaRPr lang="en-GB" dirty="0"/>
          </a:p>
          <a:p>
            <a:r>
              <a:rPr lang="en-GB" dirty="0"/>
              <a:t>Ensure all groups get opportunity to speak. </a:t>
            </a:r>
          </a:p>
        </p:txBody>
      </p:sp>
      <p:sp>
        <p:nvSpPr>
          <p:cNvPr id="4" name="Slide Number Placeholder 3"/>
          <p:cNvSpPr>
            <a:spLocks noGrp="1"/>
          </p:cNvSpPr>
          <p:nvPr>
            <p:ph type="sldNum" sz="quarter" idx="5"/>
          </p:nvPr>
        </p:nvSpPr>
        <p:spPr/>
        <p:txBody>
          <a:bodyPr/>
          <a:lstStyle/>
          <a:p>
            <a:fld id="{A5F8C9AE-6229-4793-9440-478465707484}" type="slidenum">
              <a:rPr lang="en-GB" smtClean="0"/>
              <a:t>8</a:t>
            </a:fld>
            <a:endParaRPr lang="en-GB"/>
          </a:p>
        </p:txBody>
      </p:sp>
    </p:spTree>
    <p:extLst>
      <p:ext uri="{BB962C8B-B14F-4D97-AF65-F5344CB8AC3E}">
        <p14:creationId xmlns:p14="http://schemas.microsoft.com/office/powerpoint/2010/main" val="3556292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9/28/2022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9/28/2022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9/28/2022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9/28/2022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9/28/2022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9/28/2022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9/28/2022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9/28/2022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9/28/2022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9/28/2022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hyperlink" Target="https://www.linkedin.com/learning-login/share?account=77966930&amp;forceAccount=false&amp;redirect=https%3A%2F%2Fwww.linkedin.com%2Flearning%2Fcritical-thinking%2Fthe-importance-of-critical-thinking-2%3Ftrk%3Dshare_video_url%26shareId%3DQxZD4cgBRwquvdL8ABtONA%253D%253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linkedin.com/learning-login/share?account=77966930&amp;forceAccount=false&amp;redirect=https%3A%2F%2Fwww.linkedin.com%2Flearning%2Fcritical-thinking%2Fanswer-the-seven-so-whats%3Ftrk%3Dshare_video_url%26shareId%3DQxZD4cgBRwquvdL8ABtONA%253D%253D"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latin typeface="Arial" panose="020B0604020202020204" pitchFamily="34" charset="0"/>
                <a:cs typeface="Arial" panose="020B0604020202020204" pitchFamily="34" charset="0"/>
              </a:rPr>
              <a:t>Critical Thinking </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281531" y="4455620"/>
            <a:ext cx="5277570" cy="1388587"/>
          </a:xfrm>
        </p:spPr>
        <p:txBody>
          <a:bodyPr>
            <a:normAutofit fontScale="92500"/>
          </a:bodyPr>
          <a:lstStyle/>
          <a:p>
            <a:r>
              <a:rPr lang="en-US" dirty="0">
                <a:latin typeface="Arial" panose="020B0604020202020204" pitchFamily="34" charset="0"/>
                <a:cs typeface="Arial" panose="020B0604020202020204" pitchFamily="34" charset="0"/>
              </a:rPr>
              <a:t>The 5 whys and 7 So </a:t>
            </a:r>
            <a:r>
              <a:rPr lang="en-US" dirty="0" err="1">
                <a:latin typeface="Arial" panose="020B0604020202020204" pitchFamily="34" charset="0"/>
                <a:cs typeface="Arial" panose="020B0604020202020204" pitchFamily="34" charset="0"/>
              </a:rPr>
              <a:t>whats</a:t>
            </a:r>
            <a:r>
              <a:rPr lang="en-US" dirty="0">
                <a:latin typeface="Arial" panose="020B0604020202020204" pitchFamily="34" charset="0"/>
                <a:cs typeface="Arial" panose="020B0604020202020204" pitchFamily="34" charset="0"/>
              </a:rPr>
              <a:t>? </a:t>
            </a:r>
          </a:p>
          <a:p>
            <a:r>
              <a:rPr lang="en-US" sz="1800" dirty="0">
                <a:latin typeface="Arial" panose="020B0604020202020204" pitchFamily="34" charset="0"/>
                <a:cs typeface="Arial" panose="020B0604020202020204" pitchFamily="34" charset="0"/>
              </a:rPr>
              <a:t>BMSW5101 Week 3 – Developing Workplace Critical Thinking</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In this session..</a:t>
            </a:r>
          </a:p>
        </p:txBody>
      </p:sp>
      <p:grpSp>
        <p:nvGrpSpPr>
          <p:cNvPr id="24" name="Group 23">
            <a:extLst>
              <a:ext uri="{FF2B5EF4-FFF2-40B4-BE49-F238E27FC236}">
                <a16:creationId xmlns:a16="http://schemas.microsoft.com/office/drawing/2014/main" id="{AFBD5439-6603-465A-AEB1-F56AF7BFC942}"/>
              </a:ext>
            </a:extLst>
          </p:cNvPr>
          <p:cNvGrpSpPr/>
          <p:nvPr/>
        </p:nvGrpSpPr>
        <p:grpSpPr>
          <a:xfrm>
            <a:off x="1132569" y="2439054"/>
            <a:ext cx="2981250" cy="3105001"/>
            <a:chOff x="1132569" y="2439054"/>
            <a:chExt cx="2981250" cy="3105001"/>
          </a:xfrm>
        </p:grpSpPr>
        <p:sp>
          <p:nvSpPr>
            <p:cNvPr id="15" name="Oval 14">
              <a:extLst>
                <a:ext uri="{FF2B5EF4-FFF2-40B4-BE49-F238E27FC236}">
                  <a16:creationId xmlns:a16="http://schemas.microsoft.com/office/drawing/2014/main" id="{1C6EC33C-162D-4062-9659-1746FAF14088}"/>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Head with Gears">
              <a:extLst>
                <a:ext uri="{FF2B5EF4-FFF2-40B4-BE49-F238E27FC236}">
                  <a16:creationId xmlns:a16="http://schemas.microsoft.com/office/drawing/2014/main" id="{C6C53A45-F078-4D31-BDA8-7BF23DE6145E}"/>
                </a:ext>
              </a:extLst>
            </p:cNvPr>
            <p:cNvSpPr/>
            <p:nvPr/>
          </p:nvSpPr>
          <p:spPr>
            <a:xfrm>
              <a:off x="2101475" y="2826617"/>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517C8B8B-7869-4282-B049-017E4457A7F0}"/>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Develop</a:t>
              </a:r>
              <a:r>
                <a:rPr lang="en-US" sz="1600" kern="1200" baseline="0" dirty="0"/>
                <a:t> Workplace Critical Thinking</a:t>
              </a:r>
              <a:endParaRPr lang="en-US" sz="1600" kern="1200" dirty="0"/>
            </a:p>
          </p:txBody>
        </p:sp>
      </p:grpSp>
      <p:grpSp>
        <p:nvGrpSpPr>
          <p:cNvPr id="25" name="Group 24">
            <a:extLst>
              <a:ext uri="{FF2B5EF4-FFF2-40B4-BE49-F238E27FC236}">
                <a16:creationId xmlns:a16="http://schemas.microsoft.com/office/drawing/2014/main" id="{2367A4FF-CD6B-4455-A51A-AC4A72024211}"/>
              </a:ext>
            </a:extLst>
          </p:cNvPr>
          <p:cNvGrpSpPr/>
          <p:nvPr/>
        </p:nvGrpSpPr>
        <p:grpSpPr>
          <a:xfrm>
            <a:off x="4635537" y="2439054"/>
            <a:ext cx="2981250" cy="3105001"/>
            <a:chOff x="4635537" y="2439054"/>
            <a:chExt cx="2981250" cy="3105001"/>
          </a:xfrm>
        </p:grpSpPr>
        <p:sp>
          <p:nvSpPr>
            <p:cNvPr id="18" name="Oval 17">
              <a:extLst>
                <a:ext uri="{FF2B5EF4-FFF2-40B4-BE49-F238E27FC236}">
                  <a16:creationId xmlns:a16="http://schemas.microsoft.com/office/drawing/2014/main" id="{1C1D7C48-9AB7-4721-B491-A6665D15058F}"/>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Person with Idea">
              <a:extLst>
                <a:ext uri="{FF2B5EF4-FFF2-40B4-BE49-F238E27FC236}">
                  <a16:creationId xmlns:a16="http://schemas.microsoft.com/office/drawing/2014/main" id="{49B772B5-F7F7-477D-A88B-96F05ABDA77B}"/>
                </a:ext>
              </a:extLst>
            </p:cNvPr>
            <p:cNvSpPr/>
            <p:nvPr/>
          </p:nvSpPr>
          <p:spPr>
            <a:xfrm>
              <a:off x="5604444" y="2826617"/>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D8E0DE05-9B40-4C26-840E-F8850C2BF53F}"/>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Introduce critical thinking of </a:t>
              </a:r>
              <a:r>
                <a:rPr lang="en-US" sz="1600" b="1" kern="1200" dirty="0"/>
                <a:t>causes</a:t>
              </a:r>
              <a:r>
                <a:rPr lang="en-US" sz="1600" kern="1200" dirty="0"/>
                <a:t> &amp; apply the five whys? approach.</a:t>
              </a:r>
            </a:p>
          </p:txBody>
        </p:sp>
      </p:grpSp>
      <p:grpSp>
        <p:nvGrpSpPr>
          <p:cNvPr id="26" name="Group 25">
            <a:extLst>
              <a:ext uri="{FF2B5EF4-FFF2-40B4-BE49-F238E27FC236}">
                <a16:creationId xmlns:a16="http://schemas.microsoft.com/office/drawing/2014/main" id="{E2EDE6FB-0C17-471F-B64C-E5E3B04CA1CA}"/>
              </a:ext>
            </a:extLst>
          </p:cNvPr>
          <p:cNvGrpSpPr/>
          <p:nvPr/>
        </p:nvGrpSpPr>
        <p:grpSpPr>
          <a:xfrm>
            <a:off x="8138506" y="2439054"/>
            <a:ext cx="2981250" cy="3105001"/>
            <a:chOff x="8138506" y="2439054"/>
            <a:chExt cx="2981250" cy="3105001"/>
          </a:xfrm>
        </p:grpSpPr>
        <p:sp>
          <p:nvSpPr>
            <p:cNvPr id="21" name="Oval 20">
              <a:extLst>
                <a:ext uri="{FF2B5EF4-FFF2-40B4-BE49-F238E27FC236}">
                  <a16:creationId xmlns:a16="http://schemas.microsoft.com/office/drawing/2014/main" id="{9C182706-8D25-48FC-AEA0-7B627C26A987}"/>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Questions">
              <a:extLst>
                <a:ext uri="{FF2B5EF4-FFF2-40B4-BE49-F238E27FC236}">
                  <a16:creationId xmlns:a16="http://schemas.microsoft.com/office/drawing/2014/main" id="{4B0E9F06-AA5F-4AE9-9A71-73E2DD017387}"/>
                </a:ext>
              </a:extLst>
            </p:cNvPr>
            <p:cNvSpPr/>
            <p:nvPr/>
          </p:nvSpPr>
          <p:spPr>
            <a:xfrm>
              <a:off x="9107413" y="2826617"/>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BE1F17AB-14B6-423D-A71E-623D89253AFF}"/>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Introduce the critical thinking of </a:t>
              </a:r>
              <a:r>
                <a:rPr lang="en-US" sz="1600" b="1" kern="1200" dirty="0"/>
                <a:t>consequences</a:t>
              </a:r>
              <a:r>
                <a:rPr lang="en-US" sz="1600" kern="1200" dirty="0"/>
                <a:t> – seven so </a:t>
              </a:r>
              <a:r>
                <a:rPr lang="en-US" sz="1600" kern="1200" dirty="0" err="1"/>
                <a:t>whats</a:t>
              </a:r>
              <a:r>
                <a:rPr lang="en-US" sz="1600" kern="1200" dirty="0"/>
                <a:t>?</a:t>
              </a:r>
            </a:p>
          </p:txBody>
        </p:sp>
      </p:grpSp>
    </p:spTree>
    <p:extLst>
      <p:ext uri="{BB962C8B-B14F-4D97-AF65-F5344CB8AC3E}">
        <p14:creationId xmlns:p14="http://schemas.microsoft.com/office/powerpoint/2010/main" val="26552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699F5-1E31-420B-9622-170FE7228045}"/>
              </a:ext>
            </a:extLst>
          </p:cNvPr>
          <p:cNvSpPr>
            <a:spLocks noGrp="1"/>
          </p:cNvSpPr>
          <p:nvPr>
            <p:ph type="title"/>
          </p:nvPr>
        </p:nvSpPr>
        <p:spPr>
          <a:xfrm>
            <a:off x="460465" y="647234"/>
            <a:ext cx="10496006" cy="721263"/>
          </a:xfrm>
        </p:spPr>
        <p:txBody>
          <a:bodyPr>
            <a:normAutofit fontScale="90000"/>
          </a:bodyPr>
          <a:lstStyle/>
          <a:p>
            <a:r>
              <a:rPr lang="en-GB" dirty="0"/>
              <a:t>The importance of workplace critical thinking </a:t>
            </a:r>
          </a:p>
        </p:txBody>
      </p:sp>
      <p:pic>
        <p:nvPicPr>
          <p:cNvPr id="5" name="Content Placeholder 4">
            <a:hlinkClick r:id="rId3"/>
            <a:extLst>
              <a:ext uri="{FF2B5EF4-FFF2-40B4-BE49-F238E27FC236}">
                <a16:creationId xmlns:a16="http://schemas.microsoft.com/office/drawing/2014/main" id="{56ECBF9F-0DD3-40BE-9605-D76DF6816BAF}"/>
              </a:ext>
            </a:extLst>
          </p:cNvPr>
          <p:cNvPicPr>
            <a:picLocks noGrp="1" noChangeAspect="1"/>
          </p:cNvPicPr>
          <p:nvPr>
            <p:ph idx="1"/>
          </p:nvPr>
        </p:nvPicPr>
        <p:blipFill>
          <a:blip r:embed="rId4"/>
          <a:stretch>
            <a:fillRect/>
          </a:stretch>
        </p:blipFill>
        <p:spPr>
          <a:xfrm>
            <a:off x="1097280" y="2089346"/>
            <a:ext cx="4331041" cy="3760788"/>
          </a:xfrm>
        </p:spPr>
      </p:pic>
      <p:sp>
        <p:nvSpPr>
          <p:cNvPr id="6" name="TextBox 5">
            <a:extLst>
              <a:ext uri="{FF2B5EF4-FFF2-40B4-BE49-F238E27FC236}">
                <a16:creationId xmlns:a16="http://schemas.microsoft.com/office/drawing/2014/main" id="{4F81A402-FA09-40DC-A266-39F6A5520E82}"/>
              </a:ext>
            </a:extLst>
          </p:cNvPr>
          <p:cNvSpPr txBox="1"/>
          <p:nvPr/>
        </p:nvSpPr>
        <p:spPr>
          <a:xfrm>
            <a:off x="5827923" y="2170322"/>
            <a:ext cx="4622363"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As a manager, being able to think </a:t>
            </a:r>
            <a:r>
              <a:rPr lang="en-GB" b="1" dirty="0">
                <a:latin typeface="Arial" panose="020B0604020202020204" pitchFamily="34" charset="0"/>
                <a:cs typeface="Arial" panose="020B0604020202020204" pitchFamily="34" charset="0"/>
              </a:rPr>
              <a:t>critically</a:t>
            </a:r>
            <a:r>
              <a:rPr lang="en-GB" dirty="0">
                <a:latin typeface="Arial" panose="020B0604020202020204" pitchFamily="34" charset="0"/>
                <a:cs typeface="Arial" panose="020B0604020202020204" pitchFamily="34" charset="0"/>
              </a:rPr>
              <a:t> will allow you to be </a:t>
            </a:r>
            <a:r>
              <a:rPr lang="en-GB" b="1" dirty="0">
                <a:latin typeface="Arial" panose="020B0604020202020204" pitchFamily="34" charset="0"/>
                <a:cs typeface="Arial" panose="020B0604020202020204" pitchFamily="34" charset="0"/>
              </a:rPr>
              <a:t>responsive</a:t>
            </a:r>
            <a:r>
              <a:rPr lang="en-GB" dirty="0">
                <a:latin typeface="Arial" panose="020B0604020202020204" pitchFamily="34" charset="0"/>
                <a:cs typeface="Arial" panose="020B0604020202020204" pitchFamily="34" charset="0"/>
              </a:rPr>
              <a:t> and not </a:t>
            </a:r>
            <a:r>
              <a:rPr lang="en-GB" b="1" dirty="0">
                <a:latin typeface="Arial" panose="020B0604020202020204" pitchFamily="34" charset="0"/>
                <a:cs typeface="Arial" panose="020B0604020202020204" pitchFamily="34" charset="0"/>
              </a:rPr>
              <a:t>reactive</a:t>
            </a:r>
            <a:r>
              <a:rPr lang="en-GB" dirty="0">
                <a:latin typeface="Arial" panose="020B0604020202020204" pitchFamily="34" charset="0"/>
                <a:cs typeface="Arial" panose="020B0604020202020204" pitchFamily="34" charset="0"/>
              </a:rPr>
              <a:t> to issues. This will save your company time, effort and potentially money in the future. </a:t>
            </a:r>
          </a:p>
        </p:txBody>
      </p:sp>
      <p:sp>
        <p:nvSpPr>
          <p:cNvPr id="7" name="TextBox 6">
            <a:extLst>
              <a:ext uri="{FF2B5EF4-FFF2-40B4-BE49-F238E27FC236}">
                <a16:creationId xmlns:a16="http://schemas.microsoft.com/office/drawing/2014/main" id="{B74AB80A-B002-4D83-ADA7-A43B718D2980}"/>
              </a:ext>
            </a:extLst>
          </p:cNvPr>
          <p:cNvSpPr txBox="1"/>
          <p:nvPr/>
        </p:nvSpPr>
        <p:spPr>
          <a:xfrm>
            <a:off x="5827923" y="4926804"/>
            <a:ext cx="4065224" cy="923330"/>
          </a:xfrm>
          <a:prstGeom prst="rect">
            <a:avLst/>
          </a:prstGeom>
          <a:noFill/>
        </p:spPr>
        <p:txBody>
          <a:bodyPr wrap="square" rtlCol="0">
            <a:spAutoFit/>
          </a:bodyPr>
          <a:lstStyle/>
          <a:p>
            <a:r>
              <a:rPr lang="en-GB" dirty="0"/>
              <a:t>Watch this LinkedIn Learning session to get introduced to the concept of critical thinking at work. </a:t>
            </a:r>
          </a:p>
        </p:txBody>
      </p:sp>
    </p:spTree>
    <p:extLst>
      <p:ext uri="{BB962C8B-B14F-4D97-AF65-F5344CB8AC3E}">
        <p14:creationId xmlns:p14="http://schemas.microsoft.com/office/powerpoint/2010/main" val="2616262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3352-577E-4ABE-A5BC-3AAE19038F66}"/>
              </a:ext>
            </a:extLst>
          </p:cNvPr>
          <p:cNvSpPr>
            <a:spLocks noGrp="1"/>
          </p:cNvSpPr>
          <p:nvPr>
            <p:ph type="title"/>
          </p:nvPr>
        </p:nvSpPr>
        <p:spPr/>
        <p:txBody>
          <a:bodyPr/>
          <a:lstStyle/>
          <a:p>
            <a:r>
              <a:rPr lang="en-GB" dirty="0"/>
              <a:t>Thinking backward – The Five whys</a:t>
            </a:r>
          </a:p>
        </p:txBody>
      </p:sp>
      <p:sp>
        <p:nvSpPr>
          <p:cNvPr id="3" name="Content Placeholder 2">
            <a:extLst>
              <a:ext uri="{FF2B5EF4-FFF2-40B4-BE49-F238E27FC236}">
                <a16:creationId xmlns:a16="http://schemas.microsoft.com/office/drawing/2014/main" id="{E6F97742-E39C-4209-84AF-CB3ED1ECF7B4}"/>
              </a:ext>
            </a:extLst>
          </p:cNvPr>
          <p:cNvSpPr>
            <a:spLocks noGrp="1"/>
          </p:cNvSpPr>
          <p:nvPr>
            <p:ph idx="1"/>
          </p:nvPr>
        </p:nvSpPr>
        <p:spPr>
          <a:xfrm>
            <a:off x="588936" y="2148972"/>
            <a:ext cx="10566744" cy="3720120"/>
          </a:xfrm>
        </p:spPr>
        <p:txBody>
          <a:bodyPr/>
          <a:lstStyle/>
          <a:p>
            <a:pPr algn="l"/>
            <a:r>
              <a:rPr lang="en-GB" sz="1800" b="0" i="0" u="none" strike="noStrike" baseline="0" dirty="0">
                <a:latin typeface="Arial" panose="020B0604020202020204" pitchFamily="34" charset="0"/>
                <a:cs typeface="Arial" panose="020B0604020202020204" pitchFamily="34" charset="0"/>
              </a:rPr>
              <a:t>The technique was developed by </a:t>
            </a:r>
            <a:r>
              <a:rPr lang="en-GB" sz="1800" b="0" i="0" u="none" strike="noStrike" baseline="0" dirty="0" err="1">
                <a:latin typeface="Arial" panose="020B0604020202020204" pitchFamily="34" charset="0"/>
                <a:cs typeface="Arial" panose="020B0604020202020204" pitchFamily="34" charset="0"/>
              </a:rPr>
              <a:t>Sakichi</a:t>
            </a:r>
            <a:r>
              <a:rPr lang="en-GB" sz="1800" b="0" i="0" u="none" strike="noStrike" baseline="0" dirty="0">
                <a:latin typeface="Arial" panose="020B0604020202020204" pitchFamily="34" charset="0"/>
                <a:cs typeface="Arial" panose="020B0604020202020204" pitchFamily="34" charset="0"/>
              </a:rPr>
              <a:t> Toyoda for the Toyota Industries Corporation. (</a:t>
            </a:r>
            <a:r>
              <a:rPr lang="en-GB" sz="1800" b="0" i="0" u="none" strike="noStrike" baseline="0" dirty="0" err="1">
                <a:solidFill>
                  <a:srgbClr val="67686C"/>
                </a:solidFill>
                <a:latin typeface="Arial" panose="020B0604020202020204" pitchFamily="34" charset="0"/>
                <a:cs typeface="Arial" panose="020B0604020202020204" pitchFamily="34" charset="0"/>
              </a:rPr>
              <a:t>Serrat</a:t>
            </a:r>
            <a:r>
              <a:rPr lang="en-GB" sz="1800" b="0" i="0" u="none" strike="noStrike" baseline="0" dirty="0">
                <a:solidFill>
                  <a:srgbClr val="67686C"/>
                </a:solidFill>
                <a:latin typeface="Arial" panose="020B0604020202020204" pitchFamily="34" charset="0"/>
                <a:cs typeface="Arial" panose="020B0604020202020204" pitchFamily="34" charset="0"/>
              </a:rPr>
              <a:t>, 2009) </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78BE183-D125-44C2-83ED-5B4572DAFB0E}"/>
              </a:ext>
            </a:extLst>
          </p:cNvPr>
          <p:cNvSpPr txBox="1"/>
          <p:nvPr/>
        </p:nvSpPr>
        <p:spPr>
          <a:xfrm>
            <a:off x="1097279" y="2754217"/>
            <a:ext cx="9596551" cy="369332"/>
          </a:xfrm>
          <a:prstGeom prst="rect">
            <a:avLst/>
          </a:prstGeom>
          <a:noFill/>
          <a:ln w="28575">
            <a:solidFill>
              <a:schemeClr val="tx2"/>
            </a:solidFill>
          </a:ln>
        </p:spPr>
        <p:txBody>
          <a:bodyPr wrap="square" rtlCol="0">
            <a:spAutoFit/>
          </a:bodyPr>
          <a:lstStyle/>
          <a:p>
            <a:r>
              <a:rPr lang="en-GB" dirty="0"/>
              <a:t>Define the problem: </a:t>
            </a:r>
          </a:p>
        </p:txBody>
      </p:sp>
      <p:grpSp>
        <p:nvGrpSpPr>
          <p:cNvPr id="25" name="Group 24">
            <a:extLst>
              <a:ext uri="{FF2B5EF4-FFF2-40B4-BE49-F238E27FC236}">
                <a16:creationId xmlns:a16="http://schemas.microsoft.com/office/drawing/2014/main" id="{B9738DC5-0A56-46AD-B92F-376141D56A8C}"/>
              </a:ext>
            </a:extLst>
          </p:cNvPr>
          <p:cNvGrpSpPr/>
          <p:nvPr/>
        </p:nvGrpSpPr>
        <p:grpSpPr>
          <a:xfrm>
            <a:off x="1097279" y="3239146"/>
            <a:ext cx="3659666" cy="837118"/>
            <a:chOff x="1097279" y="3239146"/>
            <a:chExt cx="3659666" cy="837118"/>
          </a:xfrm>
        </p:grpSpPr>
        <p:sp>
          <p:nvSpPr>
            <p:cNvPr id="5" name="TextBox 4">
              <a:extLst>
                <a:ext uri="{FF2B5EF4-FFF2-40B4-BE49-F238E27FC236}">
                  <a16:creationId xmlns:a16="http://schemas.microsoft.com/office/drawing/2014/main" id="{4B30915F-45A6-47E5-8DA7-364D3EE83F79}"/>
                </a:ext>
              </a:extLst>
            </p:cNvPr>
            <p:cNvSpPr txBox="1"/>
            <p:nvPr/>
          </p:nvSpPr>
          <p:spPr>
            <a:xfrm>
              <a:off x="1097279" y="3706932"/>
              <a:ext cx="3659666" cy="369332"/>
            </a:xfrm>
            <a:prstGeom prst="rect">
              <a:avLst/>
            </a:prstGeom>
            <a:noFill/>
            <a:ln w="28575">
              <a:solidFill>
                <a:schemeClr val="tx2"/>
              </a:solidFill>
            </a:ln>
          </p:spPr>
          <p:txBody>
            <a:bodyPr wrap="square" rtlCol="0">
              <a:spAutoFit/>
            </a:bodyPr>
            <a:lstStyle/>
            <a:p>
              <a:r>
                <a:rPr lang="en-GB" dirty="0"/>
                <a:t> </a:t>
              </a:r>
            </a:p>
          </p:txBody>
        </p:sp>
        <p:sp>
          <p:nvSpPr>
            <p:cNvPr id="6" name="TextBox 5">
              <a:extLst>
                <a:ext uri="{FF2B5EF4-FFF2-40B4-BE49-F238E27FC236}">
                  <a16:creationId xmlns:a16="http://schemas.microsoft.com/office/drawing/2014/main" id="{D0198061-27AF-4449-B954-CDCE2AB1E301}"/>
                </a:ext>
              </a:extLst>
            </p:cNvPr>
            <p:cNvSpPr txBox="1"/>
            <p:nvPr/>
          </p:nvSpPr>
          <p:spPr>
            <a:xfrm>
              <a:off x="1097279" y="3239146"/>
              <a:ext cx="3071765" cy="369332"/>
            </a:xfrm>
            <a:prstGeom prst="rect">
              <a:avLst/>
            </a:prstGeom>
            <a:noFill/>
            <a:ln>
              <a:noFill/>
            </a:ln>
          </p:spPr>
          <p:txBody>
            <a:bodyPr wrap="square" rtlCol="0">
              <a:spAutoFit/>
            </a:bodyPr>
            <a:lstStyle/>
            <a:p>
              <a:r>
                <a:rPr lang="en-GB" dirty="0"/>
                <a:t>Why is it happening?</a:t>
              </a:r>
            </a:p>
          </p:txBody>
        </p:sp>
      </p:grpSp>
      <p:sp>
        <p:nvSpPr>
          <p:cNvPr id="9" name="TextBox 8">
            <a:extLst>
              <a:ext uri="{FF2B5EF4-FFF2-40B4-BE49-F238E27FC236}">
                <a16:creationId xmlns:a16="http://schemas.microsoft.com/office/drawing/2014/main" id="{90CE8CD0-00F4-4CAB-AAB1-8A935F927036}"/>
              </a:ext>
            </a:extLst>
          </p:cNvPr>
          <p:cNvSpPr txBox="1"/>
          <p:nvPr/>
        </p:nvSpPr>
        <p:spPr>
          <a:xfrm>
            <a:off x="4296647" y="5373453"/>
            <a:ext cx="3659666" cy="369332"/>
          </a:xfrm>
          <a:prstGeom prst="rect">
            <a:avLst/>
          </a:prstGeom>
          <a:noFill/>
          <a:ln w="28575">
            <a:solidFill>
              <a:schemeClr val="tx2"/>
            </a:solidFill>
          </a:ln>
        </p:spPr>
        <p:txBody>
          <a:bodyPr wrap="square" rtlCol="0">
            <a:spAutoFit/>
          </a:bodyPr>
          <a:lstStyle/>
          <a:p>
            <a:r>
              <a:rPr lang="en-GB" dirty="0"/>
              <a:t> </a:t>
            </a:r>
          </a:p>
        </p:txBody>
      </p:sp>
      <p:sp>
        <p:nvSpPr>
          <p:cNvPr id="10" name="TextBox 9">
            <a:extLst>
              <a:ext uri="{FF2B5EF4-FFF2-40B4-BE49-F238E27FC236}">
                <a16:creationId xmlns:a16="http://schemas.microsoft.com/office/drawing/2014/main" id="{60394F1E-41A5-4A9B-8FE7-7B85098673E1}"/>
              </a:ext>
            </a:extLst>
          </p:cNvPr>
          <p:cNvSpPr txBox="1"/>
          <p:nvPr/>
        </p:nvSpPr>
        <p:spPr>
          <a:xfrm>
            <a:off x="5699759" y="5937676"/>
            <a:ext cx="3659666" cy="369332"/>
          </a:xfrm>
          <a:prstGeom prst="rect">
            <a:avLst/>
          </a:prstGeom>
          <a:noFill/>
          <a:ln w="28575">
            <a:solidFill>
              <a:schemeClr val="tx2"/>
            </a:solidFill>
          </a:ln>
        </p:spPr>
        <p:txBody>
          <a:bodyPr wrap="square" rtlCol="0">
            <a:spAutoFit/>
          </a:bodyPr>
          <a:lstStyle/>
          <a:p>
            <a:r>
              <a:rPr lang="en-GB" dirty="0"/>
              <a:t> </a:t>
            </a:r>
          </a:p>
        </p:txBody>
      </p:sp>
      <p:sp>
        <p:nvSpPr>
          <p:cNvPr id="15" name="TextBox 14">
            <a:extLst>
              <a:ext uri="{FF2B5EF4-FFF2-40B4-BE49-F238E27FC236}">
                <a16:creationId xmlns:a16="http://schemas.microsoft.com/office/drawing/2014/main" id="{739AC34E-C834-4C0C-9162-BC31B75D3F91}"/>
              </a:ext>
            </a:extLst>
          </p:cNvPr>
          <p:cNvSpPr txBox="1"/>
          <p:nvPr/>
        </p:nvSpPr>
        <p:spPr>
          <a:xfrm>
            <a:off x="7312617" y="4764852"/>
            <a:ext cx="3071765" cy="369332"/>
          </a:xfrm>
          <a:prstGeom prst="rect">
            <a:avLst/>
          </a:prstGeom>
          <a:noFill/>
          <a:ln>
            <a:noFill/>
          </a:ln>
        </p:spPr>
        <p:txBody>
          <a:bodyPr wrap="square" rtlCol="0">
            <a:spAutoFit/>
          </a:bodyPr>
          <a:lstStyle/>
          <a:p>
            <a:r>
              <a:rPr lang="en-GB" dirty="0"/>
              <a:t>Why is that?</a:t>
            </a:r>
          </a:p>
        </p:txBody>
      </p:sp>
      <p:sp>
        <p:nvSpPr>
          <p:cNvPr id="16" name="TextBox 15">
            <a:extLst>
              <a:ext uri="{FF2B5EF4-FFF2-40B4-BE49-F238E27FC236}">
                <a16:creationId xmlns:a16="http://schemas.microsoft.com/office/drawing/2014/main" id="{C58E6498-AAF8-4F68-939F-815AA708DDFC}"/>
              </a:ext>
            </a:extLst>
          </p:cNvPr>
          <p:cNvSpPr txBox="1"/>
          <p:nvPr/>
        </p:nvSpPr>
        <p:spPr>
          <a:xfrm>
            <a:off x="8331373" y="5307513"/>
            <a:ext cx="3071765" cy="369332"/>
          </a:xfrm>
          <a:prstGeom prst="rect">
            <a:avLst/>
          </a:prstGeom>
          <a:noFill/>
          <a:ln>
            <a:noFill/>
          </a:ln>
        </p:spPr>
        <p:txBody>
          <a:bodyPr wrap="square" rtlCol="0">
            <a:spAutoFit/>
          </a:bodyPr>
          <a:lstStyle/>
          <a:p>
            <a:r>
              <a:rPr lang="en-GB" dirty="0"/>
              <a:t>Why is that?</a:t>
            </a:r>
          </a:p>
        </p:txBody>
      </p:sp>
      <p:cxnSp>
        <p:nvCxnSpPr>
          <p:cNvPr id="19" name="Straight Arrow Connector 18">
            <a:extLst>
              <a:ext uri="{FF2B5EF4-FFF2-40B4-BE49-F238E27FC236}">
                <a16:creationId xmlns:a16="http://schemas.microsoft.com/office/drawing/2014/main" id="{76648B93-9575-43CF-A946-8368D4ACEA36}"/>
              </a:ext>
            </a:extLst>
          </p:cNvPr>
          <p:cNvCxnSpPr>
            <a:cxnSpLocks/>
          </p:cNvCxnSpPr>
          <p:nvPr/>
        </p:nvCxnSpPr>
        <p:spPr>
          <a:xfrm>
            <a:off x="9057726" y="5629342"/>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CE113A9-FD4D-4ABA-84A7-5A5AE2C336D5}"/>
              </a:ext>
            </a:extLst>
          </p:cNvPr>
          <p:cNvCxnSpPr>
            <a:cxnSpLocks/>
          </p:cNvCxnSpPr>
          <p:nvPr/>
        </p:nvCxnSpPr>
        <p:spPr>
          <a:xfrm>
            <a:off x="7773949" y="5134184"/>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DB48C10F-EE57-4EF7-95F2-892B647006C1}"/>
              </a:ext>
            </a:extLst>
          </p:cNvPr>
          <p:cNvGrpSpPr/>
          <p:nvPr/>
        </p:nvGrpSpPr>
        <p:grpSpPr>
          <a:xfrm>
            <a:off x="2040093" y="3696144"/>
            <a:ext cx="6394086" cy="935627"/>
            <a:chOff x="2040093" y="3696144"/>
            <a:chExt cx="6394086" cy="935627"/>
          </a:xfrm>
        </p:grpSpPr>
        <p:sp>
          <p:nvSpPr>
            <p:cNvPr id="7" name="TextBox 6">
              <a:extLst>
                <a:ext uri="{FF2B5EF4-FFF2-40B4-BE49-F238E27FC236}">
                  <a16:creationId xmlns:a16="http://schemas.microsoft.com/office/drawing/2014/main" id="{296E062E-7D15-4D08-BE55-949BBD17F138}"/>
                </a:ext>
              </a:extLst>
            </p:cNvPr>
            <p:cNvSpPr txBox="1"/>
            <p:nvPr/>
          </p:nvSpPr>
          <p:spPr>
            <a:xfrm>
              <a:off x="2040093" y="4262439"/>
              <a:ext cx="3659666" cy="369332"/>
            </a:xfrm>
            <a:prstGeom prst="rect">
              <a:avLst/>
            </a:prstGeom>
            <a:noFill/>
            <a:ln w="28575">
              <a:solidFill>
                <a:schemeClr val="tx2"/>
              </a:solidFill>
            </a:ln>
          </p:spPr>
          <p:txBody>
            <a:bodyPr wrap="square" rtlCol="0">
              <a:spAutoFit/>
            </a:bodyPr>
            <a:lstStyle/>
            <a:p>
              <a:r>
                <a:rPr lang="en-GB" dirty="0"/>
                <a:t> </a:t>
              </a:r>
            </a:p>
          </p:txBody>
        </p:sp>
        <p:cxnSp>
          <p:nvCxnSpPr>
            <p:cNvPr id="12" name="Straight Arrow Connector 11">
              <a:extLst>
                <a:ext uri="{FF2B5EF4-FFF2-40B4-BE49-F238E27FC236}">
                  <a16:creationId xmlns:a16="http://schemas.microsoft.com/office/drawing/2014/main" id="{79E94C7D-846F-4FFD-8870-E512B2090036}"/>
                </a:ext>
              </a:extLst>
            </p:cNvPr>
            <p:cNvCxnSpPr/>
            <p:nvPr/>
          </p:nvCxnSpPr>
          <p:spPr>
            <a:xfrm>
              <a:off x="4928461" y="3891598"/>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C6059DAA-FC04-46F4-A746-3B86D5DAB0CD}"/>
                </a:ext>
              </a:extLst>
            </p:cNvPr>
            <p:cNvSpPr txBox="1"/>
            <p:nvPr/>
          </p:nvSpPr>
          <p:spPr>
            <a:xfrm>
              <a:off x="5362414" y="3696144"/>
              <a:ext cx="3071765" cy="369332"/>
            </a:xfrm>
            <a:prstGeom prst="rect">
              <a:avLst/>
            </a:prstGeom>
            <a:noFill/>
            <a:ln>
              <a:noFill/>
            </a:ln>
          </p:spPr>
          <p:txBody>
            <a:bodyPr wrap="square" rtlCol="0">
              <a:spAutoFit/>
            </a:bodyPr>
            <a:lstStyle/>
            <a:p>
              <a:r>
                <a:rPr lang="en-GB" dirty="0"/>
                <a:t>Why is that?</a:t>
              </a:r>
            </a:p>
          </p:txBody>
        </p:sp>
        <p:cxnSp>
          <p:nvCxnSpPr>
            <p:cNvPr id="21" name="Straight Arrow Connector 20">
              <a:extLst>
                <a:ext uri="{FF2B5EF4-FFF2-40B4-BE49-F238E27FC236}">
                  <a16:creationId xmlns:a16="http://schemas.microsoft.com/office/drawing/2014/main" id="{F5441F2E-DEB4-4700-91FD-78F846D4A653}"/>
                </a:ext>
              </a:extLst>
            </p:cNvPr>
            <p:cNvCxnSpPr>
              <a:cxnSpLocks/>
            </p:cNvCxnSpPr>
            <p:nvPr/>
          </p:nvCxnSpPr>
          <p:spPr>
            <a:xfrm>
              <a:off x="5495698" y="3988646"/>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66F74550-F6C2-4B80-AB27-162079532063}"/>
              </a:ext>
            </a:extLst>
          </p:cNvPr>
          <p:cNvGrpSpPr/>
          <p:nvPr/>
        </p:nvGrpSpPr>
        <p:grpSpPr>
          <a:xfrm>
            <a:off x="3264459" y="4215531"/>
            <a:ext cx="5903306" cy="971747"/>
            <a:chOff x="3264459" y="4215531"/>
            <a:chExt cx="5903306" cy="971747"/>
          </a:xfrm>
        </p:grpSpPr>
        <p:sp>
          <p:nvSpPr>
            <p:cNvPr id="8" name="TextBox 7">
              <a:extLst>
                <a:ext uri="{FF2B5EF4-FFF2-40B4-BE49-F238E27FC236}">
                  <a16:creationId xmlns:a16="http://schemas.microsoft.com/office/drawing/2014/main" id="{C86B656A-772C-4907-82B3-5E87B0700FAF}"/>
                </a:ext>
              </a:extLst>
            </p:cNvPr>
            <p:cNvSpPr txBox="1"/>
            <p:nvPr/>
          </p:nvSpPr>
          <p:spPr>
            <a:xfrm>
              <a:off x="3264459" y="4817946"/>
              <a:ext cx="3659666" cy="369332"/>
            </a:xfrm>
            <a:prstGeom prst="rect">
              <a:avLst/>
            </a:prstGeom>
            <a:noFill/>
            <a:ln w="28575">
              <a:solidFill>
                <a:schemeClr val="tx2"/>
              </a:solidFill>
            </a:ln>
          </p:spPr>
          <p:txBody>
            <a:bodyPr wrap="square" rtlCol="0">
              <a:spAutoFit/>
            </a:bodyPr>
            <a:lstStyle/>
            <a:p>
              <a:r>
                <a:rPr lang="en-GB" dirty="0"/>
                <a:t> </a:t>
              </a:r>
            </a:p>
          </p:txBody>
        </p:sp>
        <p:sp>
          <p:nvSpPr>
            <p:cNvPr id="14" name="TextBox 13">
              <a:extLst>
                <a:ext uri="{FF2B5EF4-FFF2-40B4-BE49-F238E27FC236}">
                  <a16:creationId xmlns:a16="http://schemas.microsoft.com/office/drawing/2014/main" id="{6871F092-A380-46C3-8DA2-BF521A063325}"/>
                </a:ext>
              </a:extLst>
            </p:cNvPr>
            <p:cNvSpPr txBox="1"/>
            <p:nvPr/>
          </p:nvSpPr>
          <p:spPr>
            <a:xfrm>
              <a:off x="6096000" y="4215531"/>
              <a:ext cx="3071765" cy="369332"/>
            </a:xfrm>
            <a:prstGeom prst="rect">
              <a:avLst/>
            </a:prstGeom>
            <a:noFill/>
            <a:ln>
              <a:noFill/>
            </a:ln>
          </p:spPr>
          <p:txBody>
            <a:bodyPr wrap="square" rtlCol="0">
              <a:spAutoFit/>
            </a:bodyPr>
            <a:lstStyle/>
            <a:p>
              <a:r>
                <a:rPr lang="en-GB" dirty="0"/>
                <a:t>Why is that?</a:t>
              </a:r>
            </a:p>
          </p:txBody>
        </p:sp>
        <p:cxnSp>
          <p:nvCxnSpPr>
            <p:cNvPr id="17" name="Straight Arrow Connector 16">
              <a:extLst>
                <a:ext uri="{FF2B5EF4-FFF2-40B4-BE49-F238E27FC236}">
                  <a16:creationId xmlns:a16="http://schemas.microsoft.com/office/drawing/2014/main" id="{7F096DB6-F05F-43C9-824E-6A35615C4CD0}"/>
                </a:ext>
              </a:extLst>
            </p:cNvPr>
            <p:cNvCxnSpPr>
              <a:cxnSpLocks/>
            </p:cNvCxnSpPr>
            <p:nvPr/>
          </p:nvCxnSpPr>
          <p:spPr>
            <a:xfrm>
              <a:off x="6658071" y="4486918"/>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1D69A82C-A1D2-47B9-BABC-5A53CC53A29E}"/>
                </a:ext>
              </a:extLst>
            </p:cNvPr>
            <p:cNvCxnSpPr/>
            <p:nvPr/>
          </p:nvCxnSpPr>
          <p:spPr>
            <a:xfrm>
              <a:off x="5699759" y="4447105"/>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cxnSp>
        <p:nvCxnSpPr>
          <p:cNvPr id="23" name="Straight Arrow Connector 22">
            <a:extLst>
              <a:ext uri="{FF2B5EF4-FFF2-40B4-BE49-F238E27FC236}">
                <a16:creationId xmlns:a16="http://schemas.microsoft.com/office/drawing/2014/main" id="{C05A1DDE-300C-4831-AE5D-954C395B9473}"/>
              </a:ext>
            </a:extLst>
          </p:cNvPr>
          <p:cNvCxnSpPr/>
          <p:nvPr/>
        </p:nvCxnSpPr>
        <p:spPr>
          <a:xfrm>
            <a:off x="6924125" y="5002612"/>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35B8951-16A8-48FB-8BCA-CE4152253F5E}"/>
              </a:ext>
            </a:extLst>
          </p:cNvPr>
          <p:cNvCxnSpPr/>
          <p:nvPr/>
        </p:nvCxnSpPr>
        <p:spPr>
          <a:xfrm>
            <a:off x="7897420" y="5526063"/>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4767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par>
                                <p:cTn id="31" presetID="10"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500"/>
                                        <p:tgtEl>
                                          <p:spTgt spid="16"/>
                                        </p:tgtEl>
                                      </p:cBhvr>
                                    </p:animEffect>
                                  </p:childTnLst>
                                </p:cTn>
                              </p:par>
                              <p:par>
                                <p:cTn id="45" presetID="10" presetClass="entr" presetSubtype="0" fill="hold" nodeType="with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fade">
                                      <p:cBhvr>
                                        <p:cTn id="5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6436-3F70-4351-A331-18D0260C5BB0}"/>
              </a:ext>
            </a:extLst>
          </p:cNvPr>
          <p:cNvSpPr>
            <a:spLocks noGrp="1"/>
          </p:cNvSpPr>
          <p:nvPr>
            <p:ph type="title"/>
          </p:nvPr>
        </p:nvSpPr>
        <p:spPr>
          <a:xfrm>
            <a:off x="1097280" y="286603"/>
            <a:ext cx="10058400" cy="813777"/>
          </a:xfrm>
        </p:spPr>
        <p:txBody>
          <a:bodyPr/>
          <a:lstStyle/>
          <a:p>
            <a:r>
              <a:rPr lang="en-GB" dirty="0"/>
              <a:t>Example – Jeff Bezos</a:t>
            </a:r>
          </a:p>
        </p:txBody>
      </p:sp>
      <p:sp>
        <p:nvSpPr>
          <p:cNvPr id="3" name="Content Placeholder 2">
            <a:extLst>
              <a:ext uri="{FF2B5EF4-FFF2-40B4-BE49-F238E27FC236}">
                <a16:creationId xmlns:a16="http://schemas.microsoft.com/office/drawing/2014/main" id="{CB563D71-4850-4B1A-923E-1AC1628C8E4F}"/>
              </a:ext>
            </a:extLst>
          </p:cNvPr>
          <p:cNvSpPr>
            <a:spLocks noGrp="1"/>
          </p:cNvSpPr>
          <p:nvPr>
            <p:ph idx="1"/>
          </p:nvPr>
        </p:nvSpPr>
        <p:spPr>
          <a:xfrm>
            <a:off x="232475" y="1456841"/>
            <a:ext cx="11375756" cy="4788975"/>
          </a:xfrm>
        </p:spPr>
        <p:txBody>
          <a:bodyPr>
            <a:noAutofit/>
          </a:bodyPr>
          <a:lstStyle/>
          <a:p>
            <a:pPr algn="l"/>
            <a:r>
              <a:rPr lang="en-GB" sz="1600" b="1" i="0" u="none" strike="noStrike" baseline="0" dirty="0">
                <a:solidFill>
                  <a:srgbClr val="2B602F"/>
                </a:solidFill>
                <a:latin typeface="Arial" panose="020B0604020202020204" pitchFamily="34" charset="0"/>
                <a:cs typeface="Arial" panose="020B0604020202020204" pitchFamily="34" charset="0"/>
              </a:rPr>
              <a:t>Jeff Bezos and Root Cause Analysis – From </a:t>
            </a:r>
            <a:r>
              <a:rPr lang="en-GB" sz="1600" b="1" i="0" u="none" strike="noStrike" baseline="0" dirty="0" err="1">
                <a:solidFill>
                  <a:srgbClr val="2B602F"/>
                </a:solidFill>
                <a:latin typeface="Arial" panose="020B0604020202020204" pitchFamily="34" charset="0"/>
                <a:cs typeface="Arial" panose="020B0604020202020204" pitchFamily="34" charset="0"/>
              </a:rPr>
              <a:t>Serrat</a:t>
            </a:r>
            <a:r>
              <a:rPr lang="en-GB" sz="1600" b="1" i="0" u="none" strike="noStrike" baseline="0" dirty="0">
                <a:solidFill>
                  <a:srgbClr val="2B602F"/>
                </a:solidFill>
                <a:latin typeface="Arial" panose="020B0604020202020204" pitchFamily="34" charset="0"/>
                <a:cs typeface="Arial" panose="020B0604020202020204" pitchFamily="34" charset="0"/>
              </a:rPr>
              <a:t> (2009, p3)</a:t>
            </a:r>
          </a:p>
          <a:p>
            <a:pPr algn="l"/>
            <a:r>
              <a:rPr lang="en-GB" sz="1600" b="0" u="none" strike="noStrike" baseline="0" dirty="0">
                <a:solidFill>
                  <a:srgbClr val="000000"/>
                </a:solidFill>
                <a:latin typeface="Arial" panose="020B0604020202020204" pitchFamily="34" charset="0"/>
                <a:cs typeface="Arial" panose="020B0604020202020204" pitchFamily="34" charset="0"/>
              </a:rPr>
              <a:t>During a visit the Amazon.com </a:t>
            </a:r>
            <a:r>
              <a:rPr lang="en-GB" sz="1600" b="0" u="none" strike="noStrike" baseline="0" dirty="0" err="1">
                <a:solidFill>
                  <a:srgbClr val="000000"/>
                </a:solidFill>
                <a:latin typeface="Arial" panose="020B0604020202020204" pitchFamily="34" charset="0"/>
                <a:cs typeface="Arial" panose="020B0604020202020204" pitchFamily="34" charset="0"/>
              </a:rPr>
              <a:t>Fulfillment</a:t>
            </a:r>
            <a:r>
              <a:rPr lang="en-GB" sz="1600" b="0" u="none" strike="noStrike" baseline="0" dirty="0">
                <a:solidFill>
                  <a:srgbClr val="000000"/>
                </a:solidFill>
                <a:latin typeface="Arial" panose="020B0604020202020204" pitchFamily="34" charset="0"/>
                <a:cs typeface="Arial" panose="020B0604020202020204" pitchFamily="34" charset="0"/>
              </a:rPr>
              <a:t> </a:t>
            </a:r>
            <a:r>
              <a:rPr lang="en-GB" sz="1600" b="0" u="none" strike="noStrike" baseline="0" dirty="0" err="1">
                <a:solidFill>
                  <a:srgbClr val="000000"/>
                </a:solidFill>
                <a:latin typeface="Arial" panose="020B0604020202020204" pitchFamily="34" charset="0"/>
                <a:cs typeface="Arial" panose="020B0604020202020204" pitchFamily="34" charset="0"/>
              </a:rPr>
              <a:t>Centers</a:t>
            </a:r>
            <a:r>
              <a:rPr lang="en-GB" sz="1600" b="0" u="none" strike="noStrike" baseline="0" dirty="0">
                <a:solidFill>
                  <a:srgbClr val="000000"/>
                </a:solidFill>
                <a:latin typeface="Arial" panose="020B0604020202020204" pitchFamily="34" charset="0"/>
                <a:cs typeface="Arial" panose="020B0604020202020204" pitchFamily="34" charset="0"/>
              </a:rPr>
              <a:t>, Jeff Bezos learned of a safety incident during which an associate had damaged his finger. He walked to the whiteboard and began to use the Five Whys technique.]</a:t>
            </a:r>
          </a:p>
          <a:p>
            <a:pPr algn="l"/>
            <a:r>
              <a:rPr lang="en-GB" sz="1600" b="1" i="0" u="none" strike="noStrike" baseline="0" dirty="0">
                <a:solidFill>
                  <a:srgbClr val="000000"/>
                </a:solidFill>
                <a:latin typeface="Arial" panose="020B0604020202020204" pitchFamily="34" charset="0"/>
                <a:cs typeface="Arial" panose="020B0604020202020204" pitchFamily="34" charset="0"/>
              </a:rPr>
              <a:t>Why</a:t>
            </a:r>
            <a:r>
              <a:rPr lang="en-GB" sz="1600" b="0" i="0" u="none" strike="noStrike" baseline="0" dirty="0">
                <a:solidFill>
                  <a:srgbClr val="000000"/>
                </a:solidFill>
                <a:latin typeface="Arial" panose="020B0604020202020204" pitchFamily="34" charset="0"/>
                <a:cs typeface="Arial" panose="020B0604020202020204" pitchFamily="34" charset="0"/>
              </a:rPr>
              <a:t> did the associate damage his thumb? </a:t>
            </a:r>
            <a:r>
              <a:rPr lang="en-GB" sz="1600" b="1" i="0" u="none" strike="noStrike" baseline="0" dirty="0">
                <a:solidFill>
                  <a:srgbClr val="000000"/>
                </a:solidFill>
                <a:latin typeface="Arial" panose="020B0604020202020204" pitchFamily="34" charset="0"/>
                <a:cs typeface="Arial" panose="020B0604020202020204" pitchFamily="34" charset="0"/>
              </a:rPr>
              <a:t>Because</a:t>
            </a:r>
            <a:r>
              <a:rPr lang="en-GB" sz="1600" b="0" i="0" u="none" strike="noStrike" baseline="0" dirty="0">
                <a:solidFill>
                  <a:srgbClr val="000000"/>
                </a:solidFill>
                <a:latin typeface="Arial" panose="020B0604020202020204" pitchFamily="34" charset="0"/>
                <a:cs typeface="Arial" panose="020B0604020202020204" pitchFamily="34" charset="0"/>
              </a:rPr>
              <a:t> his thumb got caught in the conveyor.</a:t>
            </a:r>
          </a:p>
          <a:p>
            <a:pPr algn="l"/>
            <a:r>
              <a:rPr lang="en-GB" sz="1600" b="1" i="0" u="none" strike="noStrike" baseline="0" dirty="0">
                <a:solidFill>
                  <a:srgbClr val="000000"/>
                </a:solidFill>
                <a:latin typeface="Arial" panose="020B0604020202020204" pitchFamily="34" charset="0"/>
                <a:cs typeface="Arial" panose="020B0604020202020204" pitchFamily="34" charset="0"/>
              </a:rPr>
              <a:t>Why</a:t>
            </a:r>
            <a:r>
              <a:rPr lang="en-GB" sz="1600" b="0" i="0" u="none" strike="noStrike" baseline="0" dirty="0">
                <a:solidFill>
                  <a:srgbClr val="000000"/>
                </a:solidFill>
                <a:latin typeface="Arial" panose="020B0604020202020204" pitchFamily="34" charset="0"/>
                <a:cs typeface="Arial" panose="020B0604020202020204" pitchFamily="34" charset="0"/>
              </a:rPr>
              <a:t> did his thumb get caught in the conveyor? </a:t>
            </a:r>
            <a:r>
              <a:rPr lang="en-GB" sz="1600" b="1" i="0" u="none" strike="noStrike" baseline="0" dirty="0">
                <a:solidFill>
                  <a:srgbClr val="000000"/>
                </a:solidFill>
                <a:latin typeface="Arial" panose="020B0604020202020204" pitchFamily="34" charset="0"/>
                <a:cs typeface="Arial" panose="020B0604020202020204" pitchFamily="34" charset="0"/>
              </a:rPr>
              <a:t>Because</a:t>
            </a:r>
            <a:r>
              <a:rPr lang="en-GB" sz="1600" b="0" i="0" u="none" strike="noStrike" baseline="0" dirty="0">
                <a:solidFill>
                  <a:srgbClr val="000000"/>
                </a:solidFill>
                <a:latin typeface="Arial" panose="020B0604020202020204" pitchFamily="34" charset="0"/>
                <a:cs typeface="Arial" panose="020B0604020202020204" pitchFamily="34" charset="0"/>
              </a:rPr>
              <a:t> he was chasing his bag, which was on a running conveyor.</a:t>
            </a:r>
          </a:p>
          <a:p>
            <a:pPr algn="l"/>
            <a:r>
              <a:rPr lang="en-GB" sz="1600" b="1" i="0" u="none" strike="noStrike" baseline="0" dirty="0">
                <a:solidFill>
                  <a:srgbClr val="000000"/>
                </a:solidFill>
                <a:latin typeface="Arial" panose="020B0604020202020204" pitchFamily="34" charset="0"/>
                <a:cs typeface="Arial" panose="020B0604020202020204" pitchFamily="34" charset="0"/>
              </a:rPr>
              <a:t>Why</a:t>
            </a:r>
            <a:r>
              <a:rPr lang="en-GB" sz="1600" b="0" i="0" u="none" strike="noStrike" baseline="0" dirty="0">
                <a:solidFill>
                  <a:srgbClr val="000000"/>
                </a:solidFill>
                <a:latin typeface="Arial" panose="020B0604020202020204" pitchFamily="34" charset="0"/>
                <a:cs typeface="Arial" panose="020B0604020202020204" pitchFamily="34" charset="0"/>
              </a:rPr>
              <a:t> did he chase his bag? </a:t>
            </a:r>
            <a:r>
              <a:rPr lang="en-GB" sz="1600" b="1" i="0" u="none" strike="noStrike" baseline="0" dirty="0">
                <a:solidFill>
                  <a:srgbClr val="000000"/>
                </a:solidFill>
                <a:latin typeface="Arial" panose="020B0604020202020204" pitchFamily="34" charset="0"/>
                <a:cs typeface="Arial" panose="020B0604020202020204" pitchFamily="34" charset="0"/>
              </a:rPr>
              <a:t>Because</a:t>
            </a:r>
            <a:r>
              <a:rPr lang="en-GB" sz="1600" b="0" i="0" u="none" strike="noStrike" baseline="0" dirty="0">
                <a:solidFill>
                  <a:srgbClr val="000000"/>
                </a:solidFill>
                <a:latin typeface="Arial" panose="020B0604020202020204" pitchFamily="34" charset="0"/>
                <a:cs typeface="Arial" panose="020B0604020202020204" pitchFamily="34" charset="0"/>
              </a:rPr>
              <a:t> he had placed his bag on the conveyor, which had then started unexpectedly.</a:t>
            </a:r>
          </a:p>
          <a:p>
            <a:pPr algn="l"/>
            <a:r>
              <a:rPr lang="en-GB" sz="1600" b="1" i="0" u="none" strike="noStrike" baseline="0" dirty="0">
                <a:solidFill>
                  <a:srgbClr val="000000"/>
                </a:solidFill>
                <a:latin typeface="Arial" panose="020B0604020202020204" pitchFamily="34" charset="0"/>
                <a:cs typeface="Arial" panose="020B0604020202020204" pitchFamily="34" charset="0"/>
              </a:rPr>
              <a:t>Why</a:t>
            </a:r>
            <a:r>
              <a:rPr lang="en-GB" sz="1600" b="0" i="0" u="none" strike="noStrike" baseline="0" dirty="0">
                <a:solidFill>
                  <a:srgbClr val="000000"/>
                </a:solidFill>
                <a:latin typeface="Arial" panose="020B0604020202020204" pitchFamily="34" charset="0"/>
                <a:cs typeface="Arial" panose="020B0604020202020204" pitchFamily="34" charset="0"/>
              </a:rPr>
              <a:t> was his bag on the conveyor? </a:t>
            </a:r>
            <a:r>
              <a:rPr lang="en-GB" sz="1600" b="1" i="0" u="none" strike="noStrike" baseline="0" dirty="0">
                <a:solidFill>
                  <a:srgbClr val="000000"/>
                </a:solidFill>
                <a:latin typeface="Arial" panose="020B0604020202020204" pitchFamily="34" charset="0"/>
                <a:cs typeface="Arial" panose="020B0604020202020204" pitchFamily="34" charset="0"/>
              </a:rPr>
              <a:t>Because</a:t>
            </a:r>
            <a:r>
              <a:rPr lang="en-GB" sz="1600" b="0" i="0" u="none" strike="noStrike" baseline="0" dirty="0">
                <a:solidFill>
                  <a:srgbClr val="000000"/>
                </a:solidFill>
                <a:latin typeface="Arial" panose="020B0604020202020204" pitchFamily="34" charset="0"/>
                <a:cs typeface="Arial" panose="020B0604020202020204" pitchFamily="34" charset="0"/>
              </a:rPr>
              <a:t> he was using the conveyor as a table.</a:t>
            </a:r>
          </a:p>
          <a:p>
            <a:pPr algn="l"/>
            <a:r>
              <a:rPr lang="en-GB" sz="1600" b="0" i="0" u="none" strike="noStrike" baseline="0" dirty="0">
                <a:solidFill>
                  <a:srgbClr val="000000"/>
                </a:solidFill>
                <a:latin typeface="Arial" panose="020B0604020202020204" pitchFamily="34" charset="0"/>
                <a:cs typeface="Arial" panose="020B0604020202020204" pitchFamily="34" charset="0"/>
              </a:rPr>
              <a:t>And so, the root cause of the associate’s damaged thumb is that he simply needed a table. There wasn’t one around and</a:t>
            </a:r>
          </a:p>
          <a:p>
            <a:pPr algn="l"/>
            <a:r>
              <a:rPr lang="en-GB" sz="1600" b="0" i="0" u="none" strike="noStrike" baseline="0" dirty="0">
                <a:solidFill>
                  <a:srgbClr val="000000"/>
                </a:solidFill>
                <a:latin typeface="Arial" panose="020B0604020202020204" pitchFamily="34" charset="0"/>
                <a:cs typeface="Arial" panose="020B0604020202020204" pitchFamily="34" charset="0"/>
              </a:rPr>
              <a:t>he had used the conveyor as a table. </a:t>
            </a:r>
          </a:p>
          <a:p>
            <a:pPr algn="l"/>
            <a:r>
              <a:rPr lang="en-GB" sz="1600" b="1" i="0" u="none" strike="noStrike" baseline="0" dirty="0">
                <a:solidFill>
                  <a:srgbClr val="000000"/>
                </a:solidFill>
                <a:latin typeface="Arial" panose="020B0604020202020204" pitchFamily="34" charset="0"/>
                <a:cs typeface="Arial" panose="020B0604020202020204" pitchFamily="34" charset="0"/>
              </a:rPr>
              <a:t>To eliminate further safety incidences, Amazon.com needs to provide tables at the</a:t>
            </a:r>
            <a:r>
              <a:rPr lang="en-GB" sz="1600" b="1" i="0" u="none" strike="noStrike" dirty="0">
                <a:solidFill>
                  <a:srgbClr val="000000"/>
                </a:solidFill>
                <a:latin typeface="Arial" panose="020B0604020202020204" pitchFamily="34" charset="0"/>
                <a:cs typeface="Arial" panose="020B0604020202020204" pitchFamily="34" charset="0"/>
              </a:rPr>
              <a:t> </a:t>
            </a:r>
            <a:r>
              <a:rPr lang="en-GB" sz="1600" b="1" i="0" u="none" strike="noStrike" baseline="0" dirty="0">
                <a:solidFill>
                  <a:srgbClr val="000000"/>
                </a:solidFill>
                <a:latin typeface="Arial" panose="020B0604020202020204" pitchFamily="34" charset="0"/>
                <a:cs typeface="Arial" panose="020B0604020202020204" pitchFamily="34" charset="0"/>
              </a:rPr>
              <a:t>appropriate stations and update safety training. It must also look into preventative maintenance standard work.</a:t>
            </a:r>
            <a:endParaRPr lang="en-GB"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7654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500"/>
                                        <p:tgtEl>
                                          <p:spTgt spid="3">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BC7BF1E-F1C9-4C1B-9A06-1783F4415081}"/>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000">
                <a:solidFill>
                  <a:srgbClr val="FFFFFF"/>
                </a:solidFill>
              </a:rPr>
              <a:t>Thinking forward –The seven so what’s? </a:t>
            </a:r>
          </a:p>
        </p:txBody>
      </p:sp>
      <p:cxnSp>
        <p:nvCxnSpPr>
          <p:cNvPr id="16" name="Straight Connector 15">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Content Placeholder 4">
            <a:hlinkClick r:id="rId3"/>
            <a:extLst>
              <a:ext uri="{FF2B5EF4-FFF2-40B4-BE49-F238E27FC236}">
                <a16:creationId xmlns:a16="http://schemas.microsoft.com/office/drawing/2014/main" id="{F76004EF-D5B3-496A-92FC-3394A00A08ED}"/>
              </a:ext>
            </a:extLst>
          </p:cNvPr>
          <p:cNvPicPr>
            <a:picLocks noGrp="1" noChangeAspect="1"/>
          </p:cNvPicPr>
          <p:nvPr>
            <p:ph idx="1"/>
          </p:nvPr>
        </p:nvPicPr>
        <p:blipFill rotWithShape="1">
          <a:blip r:embed="rId4"/>
          <a:srcRect l="22483" r="14983" b="-1"/>
          <a:stretch/>
        </p:blipFill>
        <p:spPr>
          <a:xfrm>
            <a:off x="4635095" y="10"/>
            <a:ext cx="7556889" cy="6857990"/>
          </a:xfrm>
          <a:prstGeom prst="rect">
            <a:avLst/>
          </a:prstGeom>
        </p:spPr>
      </p:pic>
    </p:spTree>
    <p:extLst>
      <p:ext uri="{BB962C8B-B14F-4D97-AF65-F5344CB8AC3E}">
        <p14:creationId xmlns:p14="http://schemas.microsoft.com/office/powerpoint/2010/main" val="34066130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EC352-7D81-4E1A-BC01-B1B9FAE5A8A1}"/>
              </a:ext>
            </a:extLst>
          </p:cNvPr>
          <p:cNvSpPr>
            <a:spLocks noGrp="1"/>
          </p:cNvSpPr>
          <p:nvPr>
            <p:ph type="title"/>
          </p:nvPr>
        </p:nvSpPr>
        <p:spPr/>
        <p:txBody>
          <a:bodyPr/>
          <a:lstStyle/>
          <a:p>
            <a:r>
              <a:rPr lang="en-GB" dirty="0"/>
              <a:t>Group work – Critically approaching a problem</a:t>
            </a:r>
          </a:p>
        </p:txBody>
      </p:sp>
      <p:sp>
        <p:nvSpPr>
          <p:cNvPr id="3" name="Content Placeholder 2">
            <a:extLst>
              <a:ext uri="{FF2B5EF4-FFF2-40B4-BE49-F238E27FC236}">
                <a16:creationId xmlns:a16="http://schemas.microsoft.com/office/drawing/2014/main" id="{D4236396-6EAB-4E55-BA5E-CCF8F16543A1}"/>
              </a:ext>
            </a:extLst>
          </p:cNvPr>
          <p:cNvSpPr>
            <a:spLocks noGrp="1"/>
          </p:cNvSpPr>
          <p:nvPr>
            <p:ph idx="1"/>
          </p:nvPr>
        </p:nvSpPr>
        <p:spPr/>
        <p:txBody>
          <a:bodyPr>
            <a:normAutofit fontScale="92500" lnSpcReduction="10000"/>
          </a:bodyPr>
          <a:lstStyle/>
          <a:p>
            <a:r>
              <a:rPr lang="en-GB" b="1" dirty="0">
                <a:latin typeface="Arial" panose="020B0604020202020204" pitchFamily="34" charset="0"/>
                <a:cs typeface="Arial" panose="020B0604020202020204" pitchFamily="34" charset="0"/>
              </a:rPr>
              <a:t>Group A </a:t>
            </a:r>
            <a:r>
              <a:rPr lang="en-GB" dirty="0">
                <a:latin typeface="Arial" panose="020B0604020202020204" pitchFamily="34" charset="0"/>
                <a:cs typeface="Arial" panose="020B0604020202020204" pitchFamily="34" charset="0"/>
              </a:rPr>
              <a:t>– Your toy company has received a torrent of negative customer reviews on Amazon. The majority of the complaints appear to be focused goods being damaged in the post. </a:t>
            </a:r>
          </a:p>
          <a:p>
            <a:r>
              <a:rPr lang="en-GB" b="1" dirty="0">
                <a:latin typeface="Arial" panose="020B0604020202020204" pitchFamily="34" charset="0"/>
                <a:cs typeface="Arial" panose="020B0604020202020204" pitchFamily="34" charset="0"/>
              </a:rPr>
              <a:t>Group B </a:t>
            </a:r>
            <a:r>
              <a:rPr lang="en-GB" dirty="0">
                <a:latin typeface="Arial" panose="020B0604020202020204" pitchFamily="34" charset="0"/>
                <a:cs typeface="Arial" panose="020B0604020202020204" pitchFamily="34" charset="0"/>
              </a:rPr>
              <a:t>– Your car company has a 3month delay on new car production, this has apparently been due to supply issues with computer chips from a single producer in Germany. </a:t>
            </a:r>
          </a:p>
          <a:p>
            <a:r>
              <a:rPr lang="en-GB" b="1" dirty="0">
                <a:latin typeface="Arial" panose="020B0604020202020204" pitchFamily="34" charset="0"/>
                <a:cs typeface="Arial" panose="020B0604020202020204" pitchFamily="34" charset="0"/>
              </a:rPr>
              <a:t>Group C </a:t>
            </a:r>
            <a:r>
              <a:rPr lang="en-GB" dirty="0">
                <a:latin typeface="Arial" panose="020B0604020202020204" pitchFamily="34" charset="0"/>
                <a:cs typeface="Arial" panose="020B0604020202020204" pitchFamily="34" charset="0"/>
              </a:rPr>
              <a:t>– Your fresh salad company has suffered a major loss (40%) of production due to being left in the field for too long and becoming subject to poor weather. </a:t>
            </a:r>
          </a:p>
          <a:p>
            <a:r>
              <a:rPr lang="en-GB" b="1" dirty="0">
                <a:latin typeface="Arial" panose="020B0604020202020204" pitchFamily="34" charset="0"/>
                <a:cs typeface="Arial" panose="020B0604020202020204" pitchFamily="34" charset="0"/>
              </a:rPr>
              <a:t>Group D </a:t>
            </a:r>
            <a:r>
              <a:rPr lang="en-GB" dirty="0">
                <a:latin typeface="Arial" panose="020B0604020202020204" pitchFamily="34" charset="0"/>
                <a:cs typeface="Arial" panose="020B0604020202020204" pitchFamily="34" charset="0"/>
              </a:rPr>
              <a:t>– Your fizzy drink company has experienced a massive increase in costs and profits have been squeezed to a 10% margin, your carbonated gas is provided by a single European factory. </a:t>
            </a:r>
          </a:p>
        </p:txBody>
      </p:sp>
    </p:spTree>
    <p:extLst>
      <p:ext uri="{BB962C8B-B14F-4D97-AF65-F5344CB8AC3E}">
        <p14:creationId xmlns:p14="http://schemas.microsoft.com/office/powerpoint/2010/main" val="510443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9AC2D-15D6-463C-A805-BC06F8280F34}"/>
              </a:ext>
            </a:extLst>
          </p:cNvPr>
          <p:cNvSpPr>
            <a:spLocks noGrp="1"/>
          </p:cNvSpPr>
          <p:nvPr>
            <p:ph type="title"/>
          </p:nvPr>
        </p:nvSpPr>
        <p:spPr/>
        <p:txBody>
          <a:bodyPr/>
          <a:lstStyle/>
          <a:p>
            <a:r>
              <a:rPr lang="en-GB" dirty="0"/>
              <a:t>Group work – Present your discussions</a:t>
            </a:r>
          </a:p>
        </p:txBody>
      </p:sp>
      <p:grpSp>
        <p:nvGrpSpPr>
          <p:cNvPr id="10" name="Group 9">
            <a:extLst>
              <a:ext uri="{FF2B5EF4-FFF2-40B4-BE49-F238E27FC236}">
                <a16:creationId xmlns:a16="http://schemas.microsoft.com/office/drawing/2014/main" id="{5F87B59F-6ABE-4FA1-AE41-F8544EAB9E7D}"/>
              </a:ext>
            </a:extLst>
          </p:cNvPr>
          <p:cNvGrpSpPr/>
          <p:nvPr/>
        </p:nvGrpSpPr>
        <p:grpSpPr>
          <a:xfrm>
            <a:off x="2218173" y="2148429"/>
            <a:ext cx="8196688" cy="1779974"/>
            <a:chOff x="2218173" y="2148429"/>
            <a:chExt cx="7106791" cy="1779974"/>
          </a:xfrm>
        </p:grpSpPr>
        <p:sp>
          <p:nvSpPr>
            <p:cNvPr id="6" name="Freeform: Shape 5">
              <a:extLst>
                <a:ext uri="{FF2B5EF4-FFF2-40B4-BE49-F238E27FC236}">
                  <a16:creationId xmlns:a16="http://schemas.microsoft.com/office/drawing/2014/main" id="{EF8B7D96-27E9-4F46-B890-D33F8C2EAC34}"/>
                </a:ext>
              </a:extLst>
            </p:cNvPr>
            <p:cNvSpPr/>
            <p:nvPr/>
          </p:nvSpPr>
          <p:spPr>
            <a:xfrm>
              <a:off x="3108160" y="2148429"/>
              <a:ext cx="6216804" cy="1779974"/>
            </a:xfrm>
            <a:custGeom>
              <a:avLst/>
              <a:gdLst>
                <a:gd name="connsiteX0" fmla="*/ 0 w 6216804"/>
                <a:gd name="connsiteY0" fmla="*/ 0 h 1779972"/>
                <a:gd name="connsiteX1" fmla="*/ 5326818 w 6216804"/>
                <a:gd name="connsiteY1" fmla="*/ 0 h 1779972"/>
                <a:gd name="connsiteX2" fmla="*/ 6216804 w 6216804"/>
                <a:gd name="connsiteY2" fmla="*/ 889986 h 1779972"/>
                <a:gd name="connsiteX3" fmla="*/ 5326818 w 6216804"/>
                <a:gd name="connsiteY3" fmla="*/ 1779972 h 1779972"/>
                <a:gd name="connsiteX4" fmla="*/ 0 w 6216804"/>
                <a:gd name="connsiteY4" fmla="*/ 1779972 h 1779972"/>
                <a:gd name="connsiteX5" fmla="*/ 0 w 6216804"/>
                <a:gd name="connsiteY5" fmla="*/ 0 h 17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6804" h="1779972">
                  <a:moveTo>
                    <a:pt x="6216804" y="1779971"/>
                  </a:moveTo>
                  <a:lnTo>
                    <a:pt x="889986" y="1779971"/>
                  </a:lnTo>
                  <a:lnTo>
                    <a:pt x="0" y="889986"/>
                  </a:lnTo>
                  <a:lnTo>
                    <a:pt x="889986" y="1"/>
                  </a:lnTo>
                  <a:lnTo>
                    <a:pt x="6216804" y="1"/>
                  </a:lnTo>
                  <a:lnTo>
                    <a:pt x="6216804" y="177997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29912" tIns="110491" rIns="206248" bIns="110491"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Each group will now present their five whys? and seven so-what? discussions for the issues faced</a:t>
              </a:r>
              <a:endParaRPr lang="en-GB" sz="2900" kern="1200" dirty="0"/>
            </a:p>
          </p:txBody>
        </p:sp>
        <p:sp>
          <p:nvSpPr>
            <p:cNvPr id="7" name="Oval 6" descr="Presentation with checklist outline">
              <a:extLst>
                <a:ext uri="{FF2B5EF4-FFF2-40B4-BE49-F238E27FC236}">
                  <a16:creationId xmlns:a16="http://schemas.microsoft.com/office/drawing/2014/main" id="{FBA15184-CBEA-48F6-9479-A83DC8B6F5CF}"/>
                </a:ext>
              </a:extLst>
            </p:cNvPr>
            <p:cNvSpPr/>
            <p:nvPr/>
          </p:nvSpPr>
          <p:spPr>
            <a:xfrm>
              <a:off x="2218173" y="2148430"/>
              <a:ext cx="1779972" cy="1779972"/>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1" name="Group 10">
            <a:extLst>
              <a:ext uri="{FF2B5EF4-FFF2-40B4-BE49-F238E27FC236}">
                <a16:creationId xmlns:a16="http://schemas.microsoft.com/office/drawing/2014/main" id="{D5273B04-C382-4FC4-A4F2-0AD75FE74E45}"/>
              </a:ext>
            </a:extLst>
          </p:cNvPr>
          <p:cNvGrpSpPr/>
          <p:nvPr/>
        </p:nvGrpSpPr>
        <p:grpSpPr>
          <a:xfrm>
            <a:off x="2218173" y="4459737"/>
            <a:ext cx="8196688" cy="1779973"/>
            <a:chOff x="2218173" y="4459737"/>
            <a:chExt cx="7106791" cy="1779973"/>
          </a:xfrm>
        </p:grpSpPr>
        <p:sp>
          <p:nvSpPr>
            <p:cNvPr id="8" name="Freeform: Shape 7">
              <a:extLst>
                <a:ext uri="{FF2B5EF4-FFF2-40B4-BE49-F238E27FC236}">
                  <a16:creationId xmlns:a16="http://schemas.microsoft.com/office/drawing/2014/main" id="{046EA41F-121F-4EB0-A7F3-C5A9C1DF9ADC}"/>
                </a:ext>
              </a:extLst>
            </p:cNvPr>
            <p:cNvSpPr/>
            <p:nvPr/>
          </p:nvSpPr>
          <p:spPr>
            <a:xfrm>
              <a:off x="3108160" y="4459737"/>
              <a:ext cx="6216804" cy="1779973"/>
            </a:xfrm>
            <a:custGeom>
              <a:avLst/>
              <a:gdLst>
                <a:gd name="connsiteX0" fmla="*/ 0 w 6216804"/>
                <a:gd name="connsiteY0" fmla="*/ 0 h 1779972"/>
                <a:gd name="connsiteX1" fmla="*/ 5326818 w 6216804"/>
                <a:gd name="connsiteY1" fmla="*/ 0 h 1779972"/>
                <a:gd name="connsiteX2" fmla="*/ 6216804 w 6216804"/>
                <a:gd name="connsiteY2" fmla="*/ 889986 h 1779972"/>
                <a:gd name="connsiteX3" fmla="*/ 5326818 w 6216804"/>
                <a:gd name="connsiteY3" fmla="*/ 1779972 h 1779972"/>
                <a:gd name="connsiteX4" fmla="*/ 0 w 6216804"/>
                <a:gd name="connsiteY4" fmla="*/ 1779972 h 1779972"/>
                <a:gd name="connsiteX5" fmla="*/ 0 w 6216804"/>
                <a:gd name="connsiteY5" fmla="*/ 0 h 17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6804" h="1779972">
                  <a:moveTo>
                    <a:pt x="6216804" y="1779971"/>
                  </a:moveTo>
                  <a:lnTo>
                    <a:pt x="889986" y="1779971"/>
                  </a:lnTo>
                  <a:lnTo>
                    <a:pt x="0" y="889986"/>
                  </a:lnTo>
                  <a:lnTo>
                    <a:pt x="889986" y="1"/>
                  </a:lnTo>
                  <a:lnTo>
                    <a:pt x="6216804" y="1"/>
                  </a:lnTo>
                  <a:lnTo>
                    <a:pt x="6216804" y="177997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29912" tIns="110491" rIns="206248"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Arial" panose="020B0604020202020204" pitchFamily="34" charset="0"/>
                  <a:cs typeface="Arial" panose="020B0604020202020204" pitchFamily="34" charset="0"/>
                </a:rPr>
                <a:t>Provide peer review and further ideas. </a:t>
              </a:r>
              <a:endParaRPr lang="en-GB" sz="2900" kern="1200" dirty="0"/>
            </a:p>
          </p:txBody>
        </p:sp>
        <p:sp>
          <p:nvSpPr>
            <p:cNvPr id="9" name="Oval 8" descr="Meeting with solid fill">
              <a:extLst>
                <a:ext uri="{FF2B5EF4-FFF2-40B4-BE49-F238E27FC236}">
                  <a16:creationId xmlns:a16="http://schemas.microsoft.com/office/drawing/2014/main" id="{9E12E18F-C3B9-471D-80A6-916065FDFCAD}"/>
                </a:ext>
              </a:extLst>
            </p:cNvPr>
            <p:cNvSpPr/>
            <p:nvPr/>
          </p:nvSpPr>
          <p:spPr>
            <a:xfrm>
              <a:off x="2218173" y="4459738"/>
              <a:ext cx="1779972" cy="1779972"/>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1125698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E99EF-62E3-4F93-A5FA-422F43696B2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C25A59DB-C41B-4902-AB0C-910653E5FC47}"/>
              </a:ext>
            </a:extLst>
          </p:cNvPr>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Critical Thinking in the workplace must: </a:t>
            </a:r>
          </a:p>
          <a:p>
            <a:pPr>
              <a:buFont typeface="Wingdings" panose="05000000000000000000" pitchFamily="2" charset="2"/>
              <a:buChar char="Ø"/>
            </a:pPr>
            <a:r>
              <a:rPr lang="en-GB" sz="3200" dirty="0">
                <a:latin typeface="Arial" panose="020B0604020202020204" pitchFamily="34" charset="0"/>
                <a:cs typeface="Arial" panose="020B0604020202020204" pitchFamily="34" charset="0"/>
              </a:rPr>
              <a:t>Examine the causes issues</a:t>
            </a:r>
          </a:p>
          <a:p>
            <a:pPr>
              <a:buFont typeface="Wingdings" panose="05000000000000000000" pitchFamily="2" charset="2"/>
              <a:buChar char="Ø"/>
            </a:pPr>
            <a:r>
              <a:rPr lang="en-GB" sz="3200" dirty="0">
                <a:latin typeface="Arial" panose="020B0604020202020204" pitchFamily="34" charset="0"/>
                <a:cs typeface="Arial" panose="020B0604020202020204" pitchFamily="34" charset="0"/>
              </a:rPr>
              <a:t>Examine the consequences of actions</a:t>
            </a:r>
          </a:p>
        </p:txBody>
      </p:sp>
    </p:spTree>
    <p:extLst>
      <p:ext uri="{BB962C8B-B14F-4D97-AF65-F5344CB8AC3E}">
        <p14:creationId xmlns:p14="http://schemas.microsoft.com/office/powerpoint/2010/main" val="2827558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59F7A-553C-4098-9B61-0AB1A4372A7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D70722A-8182-4861-BFAA-FE3F0E3B1E90}"/>
              </a:ext>
            </a:extLst>
          </p:cNvPr>
          <p:cNvSpPr>
            <a:spLocks noGrp="1"/>
          </p:cNvSpPr>
          <p:nvPr>
            <p:ph idx="1"/>
          </p:nvPr>
        </p:nvSpPr>
        <p:spPr/>
        <p:txBody>
          <a:bodyPr/>
          <a:lstStyle/>
          <a:p>
            <a:r>
              <a:rPr lang="en-GB" sz="1800" b="0" i="0" u="none" strike="noStrike" baseline="0" dirty="0" err="1">
                <a:solidFill>
                  <a:srgbClr val="67686C"/>
                </a:solidFill>
                <a:latin typeface="TimesNewRomanPSMT"/>
              </a:rPr>
              <a:t>Serrat</a:t>
            </a:r>
            <a:r>
              <a:rPr lang="en-GB" sz="1800" b="0" i="0" u="none" strike="noStrike" baseline="0" dirty="0">
                <a:solidFill>
                  <a:srgbClr val="67686C"/>
                </a:solidFill>
                <a:latin typeface="TimesNewRomanPSMT"/>
              </a:rPr>
              <a:t>, O., (2009) </a:t>
            </a:r>
            <a:r>
              <a:rPr lang="en-GB" sz="1800" b="0" i="1" u="none" strike="noStrike" baseline="0" dirty="0">
                <a:solidFill>
                  <a:srgbClr val="67686C"/>
                </a:solidFill>
                <a:latin typeface="TimesNewRomanPSMT"/>
              </a:rPr>
              <a:t>The Five Whys Technique</a:t>
            </a:r>
            <a:r>
              <a:rPr lang="en-GB" sz="1800" b="0" i="0" u="none" strike="noStrike" baseline="0" dirty="0">
                <a:solidFill>
                  <a:srgbClr val="67686C"/>
                </a:solidFill>
                <a:latin typeface="TimesNewRomanPSMT"/>
              </a:rPr>
              <a:t>, Knowledge </a:t>
            </a:r>
            <a:r>
              <a:rPr lang="en-GB" sz="1800" b="0" i="0" u="none" strike="noStrike" baseline="0" dirty="0" err="1">
                <a:solidFill>
                  <a:srgbClr val="67686C"/>
                </a:solidFill>
                <a:latin typeface="TimesNewRomanPSMT"/>
              </a:rPr>
              <a:t>Soluitions</a:t>
            </a:r>
            <a:r>
              <a:rPr lang="en-GB" sz="1800" b="0" i="0" u="none" strike="noStrike" baseline="0" dirty="0">
                <a:solidFill>
                  <a:srgbClr val="67686C"/>
                </a:solidFill>
                <a:latin typeface="TimesNewRomanPSMT"/>
              </a:rPr>
              <a:t>, Asian Development Bank: </a:t>
            </a:r>
            <a:r>
              <a:rPr lang="en-GB" sz="1800" b="0" i="0" u="none" strike="noStrike" baseline="0" dirty="0" err="1">
                <a:solidFill>
                  <a:srgbClr val="67686C"/>
                </a:solidFill>
                <a:latin typeface="TimesNewRomanPSMT"/>
              </a:rPr>
              <a:t>Manile</a:t>
            </a:r>
            <a:endParaRPr lang="en-GB" dirty="0"/>
          </a:p>
        </p:txBody>
      </p:sp>
    </p:spTree>
    <p:extLst>
      <p:ext uri="{BB962C8B-B14F-4D97-AF65-F5344CB8AC3E}">
        <p14:creationId xmlns:p14="http://schemas.microsoft.com/office/powerpoint/2010/main" val="294583637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f9cd839b-d2f7-4d79-867e-33235b171cd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3" ma:contentTypeDescription="Create a new document." ma:contentTypeScope="" ma:versionID="5eea8a51cebacf20e98de4df68fa4bbf">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12eb1b209f19316cc326004d2d743abd"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f9cd839b-d2f7-4d79-867e-33235b171cd7"/>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schemas.microsoft.com/office/2006/metadata/properties"/>
    <ds:schemaRef ds:uri="http://purl.org/dc/elements/1.1/"/>
    <ds:schemaRef ds:uri="ebe861c4-9752-476b-95bf-faec8d80e167"/>
    <ds:schemaRef ds:uri="http://www.w3.org/XML/1998/namespace"/>
    <ds:schemaRef ds:uri="http://purl.org/dc/dcmitype/"/>
  </ds:schemaRefs>
</ds:datastoreItem>
</file>

<file path=customXml/itemProps3.xml><?xml version="1.0" encoding="utf-8"?>
<ds:datastoreItem xmlns:ds="http://schemas.openxmlformats.org/officeDocument/2006/customXml" ds:itemID="{EE2A6C73-C696-4073-B482-BF900B4171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79</TotalTime>
  <Words>1339</Words>
  <Application>Microsoft Office PowerPoint</Application>
  <PresentationFormat>Widescreen</PresentationFormat>
  <Paragraphs>83</Paragraphs>
  <Slides>10</Slides>
  <Notes>6</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10</vt:i4>
      </vt:variant>
    </vt:vector>
  </HeadingPairs>
  <TitlesOfParts>
    <vt:vector size="24" baseType="lpstr">
      <vt:lpstr>-apple-system</vt:lpstr>
      <vt:lpstr>Arial</vt:lpstr>
      <vt:lpstr>Calibri</vt:lpstr>
      <vt:lpstr>DdmndbAdvTT5ada87cc+fb</vt:lpstr>
      <vt:lpstr>Georgia Pro Cond Light</vt:lpstr>
      <vt:lpstr>GhschlAdvGTIMES-R</vt:lpstr>
      <vt:lpstr>HxhvhrAdvTT3713a231+20</vt:lpstr>
      <vt:lpstr>KsxpmgAdvTTeeee58d9.B</vt:lpstr>
      <vt:lpstr>Speak Pro</vt:lpstr>
      <vt:lpstr>TimesNewRomanPSMT</vt:lpstr>
      <vt:lpstr>VffkrpAdvTT5ada87cc</vt:lpstr>
      <vt:lpstr>Wingdings</vt:lpstr>
      <vt:lpstr>YsynwpAdvPSSym</vt:lpstr>
      <vt:lpstr>RetrospectVTI</vt:lpstr>
      <vt:lpstr>Critical Thinking </vt:lpstr>
      <vt:lpstr>In this session..</vt:lpstr>
      <vt:lpstr>The importance of workplace critical thinking </vt:lpstr>
      <vt:lpstr>Thinking backward – The Five whys</vt:lpstr>
      <vt:lpstr>Example – Jeff Bezos</vt:lpstr>
      <vt:lpstr>Thinking forward –The seven so what’s? </vt:lpstr>
      <vt:lpstr>Group work – Critically approaching a problem</vt:lpstr>
      <vt:lpstr>Group work – Present your discussions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dc:title>
  <dc:creator>Rebecca Stewart</dc:creator>
  <cp:lastModifiedBy>Rebecca Stewart</cp:lastModifiedBy>
  <cp:revision>2</cp:revision>
  <dcterms:created xsi:type="dcterms:W3CDTF">2022-09-28T19:58:03Z</dcterms:created>
  <dcterms:modified xsi:type="dcterms:W3CDTF">2022-09-28T21:17:55Z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