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320" r:id="rId2"/>
    <p:sldId id="345" r:id="rId3"/>
    <p:sldId id="343" r:id="rId4"/>
    <p:sldId id="344" r:id="rId5"/>
    <p:sldId id="324" r:id="rId6"/>
    <p:sldId id="362" r:id="rId7"/>
    <p:sldId id="361" r:id="rId8"/>
    <p:sldId id="363" r:id="rId9"/>
    <p:sldId id="354" r:id="rId10"/>
    <p:sldId id="355" r:id="rId11"/>
    <p:sldId id="356" r:id="rId12"/>
    <p:sldId id="326" r:id="rId13"/>
    <p:sldId id="327" r:id="rId14"/>
    <p:sldId id="328" r:id="rId15"/>
    <p:sldId id="364" r:id="rId16"/>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77" d="100"/>
          <a:sy n="77" d="100"/>
        </p:scale>
        <p:origin x="456" y="78"/>
      </p:cViewPr>
      <p:guideLst/>
    </p:cSldViewPr>
  </p:slideViewPr>
  <p:notesTextViewPr>
    <p:cViewPr>
      <p:scale>
        <a:sx n="1" d="1"/>
        <a:sy n="1" d="1"/>
      </p:scale>
      <p:origin x="0" y="0"/>
    </p:cViewPr>
  </p:notesTextViewPr>
  <p:sorterViewPr>
    <p:cViewPr>
      <p:scale>
        <a:sx n="100" d="100"/>
        <a:sy n="100" d="100"/>
      </p:scale>
      <p:origin x="0" y="-77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8EB81611-BDD9-4669-97B5-056DA3A799BD}" type="datetimeFigureOut">
              <a:rPr lang="en-GB" smtClean="0"/>
              <a:t>09/07/2020</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15D6BEBF-A0CA-4591-BF21-30E4881DF83E}" type="slidenum">
              <a:rPr lang="en-GB" smtClean="0"/>
              <a:t>‹#›</a:t>
            </a:fld>
            <a:endParaRPr lang="en-GB"/>
          </a:p>
        </p:txBody>
      </p:sp>
    </p:spTree>
    <p:extLst>
      <p:ext uri="{BB962C8B-B14F-4D97-AF65-F5344CB8AC3E}">
        <p14:creationId xmlns:p14="http://schemas.microsoft.com/office/powerpoint/2010/main" val="915484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DF4E4F4-DA48-451C-A7E8-221EA55E57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ACFF62C6-7301-4D61-A500-4883B9BA798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Slides 1-8</a:t>
            </a:r>
          </a:p>
          <a:p>
            <a:endParaRPr lang="en-GB" altLang="en-US" dirty="0"/>
          </a:p>
        </p:txBody>
      </p:sp>
      <p:sp>
        <p:nvSpPr>
          <p:cNvPr id="39940" name="Slide Number Placeholder 3">
            <a:extLst>
              <a:ext uri="{FF2B5EF4-FFF2-40B4-BE49-F238E27FC236}">
                <a16:creationId xmlns:a16="http://schemas.microsoft.com/office/drawing/2014/main" id="{7B0E6205-445F-4920-B5E4-4A674A03B3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BAD622-24DF-457F-9144-96B890BBBDDC}"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Point out all area the Porth Agored programme covers have a mid to high range of Welsh speakers. </a:t>
            </a:r>
          </a:p>
          <a:p>
            <a:r>
              <a:rPr lang="en-GB" altLang="en-US" dirty="0"/>
              <a:t>How is the “Active offer” being implemented in to your workplace (if it is), How is it effecting service and people you work with? Exercise: What does the active offer mean to you?</a:t>
            </a:r>
          </a:p>
          <a:p>
            <a:r>
              <a:rPr lang="en-GB" altLang="en-US" dirty="0"/>
              <a:t>How has it/is it being implemented in your work place?</a:t>
            </a:r>
          </a:p>
          <a:p>
            <a:r>
              <a:rPr lang="en-GB" altLang="en-US" dirty="0"/>
              <a:t>What if any are the difficulties in implementing the active offer</a:t>
            </a:r>
          </a:p>
          <a:p>
            <a:r>
              <a:rPr lang="en-GB" altLang="en-US" dirty="0"/>
              <a:t>Consider this in relation to the video clips “More than Just words”.</a:t>
            </a:r>
          </a:p>
          <a:p>
            <a:r>
              <a:rPr lang="en-GB" altLang="en-US" dirty="0"/>
              <a:t>Clarify: They need to refer to the Active offer in the portfolio (section 3 and 4) and ensure they reference to it.  </a:t>
            </a:r>
          </a:p>
          <a:p>
            <a:r>
              <a:rPr lang="en-GB" altLang="en-US" dirty="0"/>
              <a:t>Refer/discuss video clips which need to be referred to in the observation (section 3)</a:t>
            </a: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5C76407F-FE2C-4A2C-97A5-98EAAC0236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5C5D5DE-98D9-4A82-A050-F321094A0A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Sum up exercise: See appendix 7 for more detail. </a:t>
            </a:r>
          </a:p>
        </p:txBody>
      </p:sp>
      <p:sp>
        <p:nvSpPr>
          <p:cNvPr id="48132" name="Slide Number Placeholder 3">
            <a:extLst>
              <a:ext uri="{FF2B5EF4-FFF2-40B4-BE49-F238E27FC236}">
                <a16:creationId xmlns:a16="http://schemas.microsoft.com/office/drawing/2014/main" id="{04A164CF-11CE-4F8D-A1FA-854FA527DD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BF9608-5FFA-4E7D-B099-E40B2566B7BB}"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In terms of the law what do they need to consider?</a:t>
            </a:r>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dirty="0"/>
              <a:t>In what ways are the standards relevant to your work setting?</a:t>
            </a:r>
          </a:p>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6</a:t>
            </a:fld>
            <a:endParaRPr lang="en-GB"/>
          </a:p>
        </p:txBody>
      </p:sp>
    </p:spTree>
    <p:extLst>
      <p:ext uri="{BB962C8B-B14F-4D97-AF65-F5344CB8AC3E}">
        <p14:creationId xmlns:p14="http://schemas.microsoft.com/office/powerpoint/2010/main" val="2740581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If its clear  group haven’t watch them you can watch 1 or 2 of them with the group now. </a:t>
            </a:r>
          </a:p>
          <a:p>
            <a:r>
              <a:rPr lang="en-GB" altLang="en-US" dirty="0"/>
              <a:t>Clarify they are not expected to reference directly to the video but rather use these clips to help them think about why its so important. Follow up with discussion or the clips can be discussed in relation to next exercise. </a:t>
            </a:r>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5 and exercise 6 – stop power point group work (round robins) </a:t>
            </a:r>
          </a:p>
        </p:txBody>
      </p:sp>
      <p:sp>
        <p:nvSpPr>
          <p:cNvPr id="4" name="Slide Number Placeholder 3"/>
          <p:cNvSpPr>
            <a:spLocks noGrp="1"/>
          </p:cNvSpPr>
          <p:nvPr>
            <p:ph type="sldNum" sz="quarter" idx="5"/>
          </p:nvPr>
        </p:nvSpPr>
        <p:spPr/>
        <p:txBody>
          <a:bodyPr/>
          <a:lstStyle/>
          <a:p>
            <a:fld id="{15D6BEBF-A0CA-4591-BF21-30E4881DF83E}" type="slidenum">
              <a:rPr lang="en-GB" smtClean="0"/>
              <a:t>8</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Slides 9-15. Some areas they need to consider in relation to Wales and its culture in their portfolios and workplace</a:t>
            </a:r>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This can be linked to the Act and its emphasise on culture.</a:t>
            </a:r>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11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Discuss: different ways different agencies communicate, misunderstanding (relate to video where capacity was not found but actually it was language issue). Language used in medical settings, language we use in relation to law, service, acronyms etc etc </a:t>
            </a: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12</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2E09DDB2-0D4B-448F-8299-CF0D61CCEFF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BB7E503E-93C1-440F-A9AE-0E63436993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1444" name="Slide Number Placeholder 3">
            <a:extLst>
              <a:ext uri="{FF2B5EF4-FFF2-40B4-BE49-F238E27FC236}">
                <a16:creationId xmlns:a16="http://schemas.microsoft.com/office/drawing/2014/main" id="{53E4B8B8-CF35-4DFD-A4C6-CFB3EF42CB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7EBE9-DBD0-4974-B099-C7C1C3EB92B9}" type="slidenum">
              <a:rPr lang="en-GB" altLang="en-US" smtClean="0"/>
              <a:pPr/>
              <a:t>13</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0EEC68EA-1491-4513-B845-B8C1775925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C3289995-4B91-4A52-847E-3DCDD25FDC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3492" name="Slide Number Placeholder 3">
            <a:extLst>
              <a:ext uri="{FF2B5EF4-FFF2-40B4-BE49-F238E27FC236}">
                <a16:creationId xmlns:a16="http://schemas.microsoft.com/office/drawing/2014/main" id="{DD98AEAC-5582-4E10-8307-C9AC6228F11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E68F009-9867-49F7-8CEF-79CA62AA5741}" type="slidenum">
              <a:rPr lang="en-GB" altLang="en-US" smtClean="0"/>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7 to be completed in the break. </a:t>
            </a:r>
          </a:p>
          <a:p>
            <a:r>
              <a:rPr lang="en-GB" dirty="0"/>
              <a:t>End meeting </a:t>
            </a:r>
          </a:p>
        </p:txBody>
      </p:sp>
      <p:sp>
        <p:nvSpPr>
          <p:cNvPr id="4" name="Slide Number Placeholder 3"/>
          <p:cNvSpPr>
            <a:spLocks noGrp="1"/>
          </p:cNvSpPr>
          <p:nvPr>
            <p:ph type="sldNum" sz="quarter" idx="5"/>
          </p:nvPr>
        </p:nvSpPr>
        <p:spPr/>
        <p:txBody>
          <a:bodyPr/>
          <a:lstStyle/>
          <a:p>
            <a:fld id="{15D6BEBF-A0CA-4591-BF21-30E4881DF83E}" type="slidenum">
              <a:rPr lang="en-GB" smtClean="0"/>
              <a:t>15</a:t>
            </a:fld>
            <a:endParaRPr lang="en-GB"/>
          </a:p>
        </p:txBody>
      </p:sp>
    </p:spTree>
    <p:extLst>
      <p:ext uri="{BB962C8B-B14F-4D97-AF65-F5344CB8AC3E}">
        <p14:creationId xmlns:p14="http://schemas.microsoft.com/office/powerpoint/2010/main" val="40314115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6C03E803-22FB-4ABF-9F5F-708FADFE04EA}" type="datetimeFigureOut">
              <a:rPr lang="en-GB" smtClean="0"/>
              <a:t>09/07/2020</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8EBB5ABB-CE21-4E20-A913-A9AD022FE96B}" type="slidenum">
              <a:rPr lang="en-GB" smtClean="0"/>
              <a:t>‹#›</a:t>
            </a:fld>
            <a:endParaRPr lang="en-GB"/>
          </a:p>
        </p:txBody>
      </p:sp>
    </p:spTree>
    <p:extLst>
      <p:ext uri="{BB962C8B-B14F-4D97-AF65-F5344CB8AC3E}">
        <p14:creationId xmlns:p14="http://schemas.microsoft.com/office/powerpoint/2010/main" val="2586864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6C03E803-22FB-4ABF-9F5F-708FADFE04EA}" type="datetimeFigureOut">
              <a:rPr lang="en-GB" smtClean="0"/>
              <a:t>09/07/2020</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8EBB5ABB-CE21-4E20-A913-A9AD022FE96B}" type="slidenum">
              <a:rPr lang="en-GB" smtClean="0"/>
              <a:t>‹#›</a:t>
            </a:fld>
            <a:endParaRPr lang="en-GB"/>
          </a:p>
        </p:txBody>
      </p:sp>
    </p:spTree>
    <p:extLst>
      <p:ext uri="{BB962C8B-B14F-4D97-AF65-F5344CB8AC3E}">
        <p14:creationId xmlns:p14="http://schemas.microsoft.com/office/powerpoint/2010/main" val="3285360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6C03E803-22FB-4ABF-9F5F-708FADFE04EA}" type="datetimeFigureOut">
              <a:rPr lang="en-GB" smtClean="0"/>
              <a:t>09/07/2020</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8EBB5ABB-CE21-4E20-A913-A9AD022FE96B}" type="slidenum">
              <a:rPr lang="en-GB" smtClean="0"/>
              <a:t>‹#›</a:t>
            </a:fld>
            <a:endParaRPr lang="en-GB"/>
          </a:p>
        </p:txBody>
      </p:sp>
    </p:spTree>
    <p:extLst>
      <p:ext uri="{BB962C8B-B14F-4D97-AF65-F5344CB8AC3E}">
        <p14:creationId xmlns:p14="http://schemas.microsoft.com/office/powerpoint/2010/main" val="309762029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6C03E803-22FB-4ABF-9F5F-708FADFE04EA}" type="datetimeFigureOut">
              <a:rPr lang="en-GB" smtClean="0"/>
              <a:t>09/07/2020</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8EBB5ABB-CE21-4E20-A913-A9AD022FE96B}" type="slidenum">
              <a:rPr lang="en-GB" smtClean="0"/>
              <a:t>‹#›</a:t>
            </a:fld>
            <a:endParaRPr lang="en-GB"/>
          </a:p>
        </p:txBody>
      </p:sp>
    </p:spTree>
    <p:extLst>
      <p:ext uri="{BB962C8B-B14F-4D97-AF65-F5344CB8AC3E}">
        <p14:creationId xmlns:p14="http://schemas.microsoft.com/office/powerpoint/2010/main" val="2929713475"/>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6C03E803-22FB-4ABF-9F5F-708FADFE04EA}" type="datetimeFigureOut">
              <a:rPr lang="en-GB" smtClean="0"/>
              <a:t>09/07/2020</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8EBB5ABB-CE21-4E20-A913-A9AD022FE96B}" type="slidenum">
              <a:rPr lang="en-GB" smtClean="0"/>
              <a:t>‹#›</a:t>
            </a:fld>
            <a:endParaRPr lang="en-GB"/>
          </a:p>
        </p:txBody>
      </p:sp>
    </p:spTree>
    <p:extLst>
      <p:ext uri="{BB962C8B-B14F-4D97-AF65-F5344CB8AC3E}">
        <p14:creationId xmlns:p14="http://schemas.microsoft.com/office/powerpoint/2010/main" val="110359516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6C03E803-22FB-4ABF-9F5F-708FADFE04EA}" type="datetimeFigureOut">
              <a:rPr lang="en-GB" smtClean="0"/>
              <a:t>09/07/2020</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8EBB5ABB-CE21-4E20-A913-A9AD022FE96B}" type="slidenum">
              <a:rPr lang="en-GB" smtClean="0"/>
              <a:t>‹#›</a:t>
            </a:fld>
            <a:endParaRPr lang="en-GB"/>
          </a:p>
        </p:txBody>
      </p:sp>
    </p:spTree>
    <p:extLst>
      <p:ext uri="{BB962C8B-B14F-4D97-AF65-F5344CB8AC3E}">
        <p14:creationId xmlns:p14="http://schemas.microsoft.com/office/powerpoint/2010/main" val="4110678549"/>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6C03E803-22FB-4ABF-9F5F-708FADFE04EA}" type="datetimeFigureOut">
              <a:rPr lang="en-GB" smtClean="0"/>
              <a:t>09/07/2020</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8EBB5ABB-CE21-4E20-A913-A9AD022FE96B}" type="slidenum">
              <a:rPr lang="en-GB" smtClean="0"/>
              <a:t>‹#›</a:t>
            </a:fld>
            <a:endParaRPr lang="en-GB"/>
          </a:p>
        </p:txBody>
      </p:sp>
    </p:spTree>
    <p:extLst>
      <p:ext uri="{BB962C8B-B14F-4D97-AF65-F5344CB8AC3E}">
        <p14:creationId xmlns:p14="http://schemas.microsoft.com/office/powerpoint/2010/main" val="2777044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6C03E803-22FB-4ABF-9F5F-708FADFE04EA}" type="datetimeFigureOut">
              <a:rPr lang="en-GB" smtClean="0"/>
              <a:t>09/07/2020</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8EBB5ABB-CE21-4E20-A913-A9AD022FE96B}" type="slidenum">
              <a:rPr lang="en-GB" smtClean="0"/>
              <a:t>‹#›</a:t>
            </a:fld>
            <a:endParaRPr lang="en-GB"/>
          </a:p>
        </p:txBody>
      </p:sp>
    </p:spTree>
    <p:extLst>
      <p:ext uri="{BB962C8B-B14F-4D97-AF65-F5344CB8AC3E}">
        <p14:creationId xmlns:p14="http://schemas.microsoft.com/office/powerpoint/2010/main" val="40855030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6C03E803-22FB-4ABF-9F5F-708FADFE04EA}" type="datetimeFigureOut">
              <a:rPr lang="en-GB" smtClean="0"/>
              <a:t>09/07/2020</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8EBB5ABB-CE21-4E20-A913-A9AD022FE96B}" type="slidenum">
              <a:rPr lang="en-GB" smtClean="0"/>
              <a:t>‹#›</a:t>
            </a:fld>
            <a:endParaRPr lang="en-GB"/>
          </a:p>
        </p:txBody>
      </p:sp>
    </p:spTree>
    <p:extLst>
      <p:ext uri="{BB962C8B-B14F-4D97-AF65-F5344CB8AC3E}">
        <p14:creationId xmlns:p14="http://schemas.microsoft.com/office/powerpoint/2010/main" val="83420358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6C03E803-22FB-4ABF-9F5F-708FADFE04EA}" type="datetimeFigureOut">
              <a:rPr lang="en-GB" smtClean="0"/>
              <a:t>09/07/2020</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8EBB5ABB-CE21-4E20-A913-A9AD022FE96B}" type="slidenum">
              <a:rPr lang="en-GB" smtClean="0"/>
              <a:t>‹#›</a:t>
            </a:fld>
            <a:endParaRPr lang="en-GB"/>
          </a:p>
        </p:txBody>
      </p:sp>
    </p:spTree>
    <p:extLst>
      <p:ext uri="{BB962C8B-B14F-4D97-AF65-F5344CB8AC3E}">
        <p14:creationId xmlns:p14="http://schemas.microsoft.com/office/powerpoint/2010/main" val="1698387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6C03E803-22FB-4ABF-9F5F-708FADFE04EA}" type="datetimeFigureOut">
              <a:rPr lang="en-GB" smtClean="0"/>
              <a:t>09/07/2020</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8EBB5ABB-CE21-4E20-A913-A9AD022FE96B}" type="slidenum">
              <a:rPr lang="en-GB" smtClean="0"/>
              <a:t>‹#›</a:t>
            </a:fld>
            <a:endParaRPr lang="en-GB"/>
          </a:p>
        </p:txBody>
      </p:sp>
    </p:spTree>
    <p:extLst>
      <p:ext uri="{BB962C8B-B14F-4D97-AF65-F5344CB8AC3E}">
        <p14:creationId xmlns:p14="http://schemas.microsoft.com/office/powerpoint/2010/main" val="12108730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681467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6C03E803-22FB-4ABF-9F5F-708FADFE04EA}" type="datetimeFigureOut">
              <a:rPr lang="en-GB" smtClean="0"/>
              <a:t>09/07/2020</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8EBB5ABB-CE21-4E20-A913-A9AD022FE96B}" type="slidenum">
              <a:rPr lang="en-GB" smtClean="0"/>
              <a:t>‹#›</a:t>
            </a:fld>
            <a:endParaRPr lang="en-GB"/>
          </a:p>
        </p:txBody>
      </p:sp>
    </p:spTree>
    <p:extLst>
      <p:ext uri="{BB962C8B-B14F-4D97-AF65-F5344CB8AC3E}">
        <p14:creationId xmlns:p14="http://schemas.microsoft.com/office/powerpoint/2010/main" val="2097365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vmlDrawing" Target="../drawings/vmlDrawing1.vml"/><Relationship Id="rId6" Type="http://schemas.openxmlformats.org/officeDocument/2006/relationships/image" Target="../media/image4.png"/><Relationship Id="rId5" Type="http://schemas.openxmlformats.org/officeDocument/2006/relationships/image" Target="../media/image3.wmf"/><Relationship Id="rId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qS-9F_qqOXo"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D00C9C8-0B31-4BB3-AA47-FEE4D15E48A6}"/>
              </a:ext>
            </a:extLst>
          </p:cNvPr>
          <p:cNvSpPr>
            <a:spLocks noGrp="1"/>
          </p:cNvSpPr>
          <p:nvPr>
            <p:ph idx="1"/>
          </p:nvPr>
        </p:nvSpPr>
        <p:spPr>
          <a:xfrm>
            <a:off x="1741118" y="1481138"/>
            <a:ext cx="9841282" cy="4525962"/>
          </a:xfrm>
        </p:spPr>
        <p:txBody>
          <a:bodyPr/>
          <a:lstStyle/>
          <a:p>
            <a:pPr>
              <a:defRPr/>
            </a:pPr>
            <a:endParaRPr lang="en-GB" dirty="0"/>
          </a:p>
          <a:p>
            <a:pPr>
              <a:defRPr/>
            </a:pPr>
            <a:endParaRPr lang="en-GB" dirty="0"/>
          </a:p>
          <a:p>
            <a:pPr marL="109537" indent="0">
              <a:buNone/>
              <a:defRPr/>
            </a:pPr>
            <a:r>
              <a:rPr lang="en-GB" altLang="en-US" sz="4800" dirty="0">
                <a:latin typeface="Arial" panose="020B0604020202020204" pitchFamily="34" charset="0"/>
                <a:cs typeface="Arial" panose="020B0604020202020204" pitchFamily="34" charset="0"/>
              </a:rPr>
              <a:t>Welsh Language and Culture </a:t>
            </a:r>
            <a:endParaRPr lang="en-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91D71A75-AAA0-4F9A-BC7C-44609C6BB777}"/>
              </a:ext>
            </a:extLst>
          </p:cNvPr>
          <p:cNvSpPr>
            <a:spLocks noGrp="1"/>
          </p:cNvSpPr>
          <p:nvPr>
            <p:ph type="title"/>
          </p:nvPr>
        </p:nvSpPr>
        <p:spPr/>
        <p:txBody>
          <a:bodyPr/>
          <a:lstStyle/>
          <a:p>
            <a:pPr eaLnBrk="1" hangingPunct="1">
              <a:defRPr/>
            </a:pPr>
            <a:r>
              <a:rPr lang="en-GB" altLang="en-US" dirty="0"/>
              <a:t>Session 2</a:t>
            </a:r>
          </a:p>
        </p:txBody>
      </p:sp>
      <p:sp>
        <p:nvSpPr>
          <p:cNvPr id="38916" name="Slide Number Placeholder 5">
            <a:extLst>
              <a:ext uri="{FF2B5EF4-FFF2-40B4-BE49-F238E27FC236}">
                <a16:creationId xmlns:a16="http://schemas.microsoft.com/office/drawing/2014/main" id="{FF003BD4-715B-46F0-8428-6D73D4F4617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FDD2D2-0039-4BD9-860E-C52CF8842B7D}" type="slidenum">
              <a:rPr lang="en-GB" altLang="en-US" smtClean="0"/>
              <a:pPr/>
              <a:t>1</a:t>
            </a:fld>
            <a:endParaRPr lang="en-GB" altLang="en-US"/>
          </a:p>
        </p:txBody>
      </p:sp>
      <p:pic>
        <p:nvPicPr>
          <p:cNvPr id="38917" name="Picture 4">
            <a:extLst>
              <a:ext uri="{FF2B5EF4-FFF2-40B4-BE49-F238E27FC236}">
                <a16:creationId xmlns:a16="http://schemas.microsoft.com/office/drawing/2014/main" id="{DC614156-7462-4FEC-B10B-74CBEFAA217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1981200" y="273050"/>
            <a:ext cx="8229600" cy="995710"/>
          </a:xfrm>
        </p:spPr>
        <p:txBody>
          <a:bodyPr>
            <a:normAutofit fontScale="90000"/>
          </a:bodyPr>
          <a:lstStyle/>
          <a:p>
            <a:pPr>
              <a:defRPr/>
            </a:pPr>
            <a:r>
              <a:rPr lang="en-GB" sz="4000" dirty="0">
                <a:latin typeface="Arial" panose="020B0604020202020204" pitchFamily="34" charset="0"/>
                <a:cs typeface="Arial" panose="020B0604020202020204" pitchFamily="34" charset="0"/>
              </a:rPr>
              <a:t>Welsh Context within  the Portfolio</a:t>
            </a:r>
          </a:p>
        </p:txBody>
      </p:sp>
      <p:sp>
        <p:nvSpPr>
          <p:cNvPr id="5" name="Content Placeholder 4">
            <a:extLst>
              <a:ext uri="{FF2B5EF4-FFF2-40B4-BE49-F238E27FC236}">
                <a16:creationId xmlns:a16="http://schemas.microsoft.com/office/drawing/2014/main" id="{DD9C8508-EC66-46C7-9ACC-109DFFEB27AB}"/>
              </a:ext>
            </a:extLst>
          </p:cNvPr>
          <p:cNvSpPr>
            <a:spLocks noGrp="1"/>
          </p:cNvSpPr>
          <p:nvPr>
            <p:ph sz="quarter" idx="2"/>
          </p:nvPr>
        </p:nvSpPr>
        <p:spPr>
          <a:xfrm>
            <a:off x="795867" y="1268414"/>
            <a:ext cx="6055870" cy="4897437"/>
          </a:xfrm>
        </p:spPr>
        <p:txBody>
          <a:bodyPr/>
          <a:lstStyle/>
          <a:p>
            <a:pPr marL="109537" indent="0">
              <a:buNone/>
              <a:defRPr/>
            </a:pPr>
            <a:r>
              <a:rPr lang="en-GB" b="1" dirty="0">
                <a:latin typeface="Arial" panose="020B0604020202020204" pitchFamily="34" charset="0"/>
                <a:cs typeface="Arial" panose="020B0604020202020204" pitchFamily="34" charset="0"/>
              </a:rPr>
              <a:t>Observation (Section 3)</a:t>
            </a:r>
            <a:endParaRPr lang="en-GB" b="1" dirty="0">
              <a:highlight>
                <a:srgbClr val="FFFF00"/>
              </a:highlight>
              <a:latin typeface="Arial" panose="020B0604020202020204" pitchFamily="34" charset="0"/>
              <a:cs typeface="Arial" panose="020B0604020202020204" pitchFamily="34" charset="0"/>
            </a:endParaRPr>
          </a:p>
          <a:p>
            <a:pPr marL="109537" indent="0">
              <a:buNone/>
              <a:defRPr/>
            </a:pPr>
            <a:r>
              <a:rPr lang="en-GB" dirty="0">
                <a:latin typeface="Arial" panose="020B0604020202020204" pitchFamily="34" charset="0"/>
                <a:cs typeface="Arial" panose="020B0604020202020204" pitchFamily="34" charset="0"/>
              </a:rPr>
              <a:t>Watch the 4 video clips “More than just words” and include in your critical reflection:</a:t>
            </a:r>
          </a:p>
          <a:p>
            <a:pPr>
              <a:defRPr/>
            </a:pPr>
            <a:r>
              <a:rPr lang="en-GB" dirty="0">
                <a:latin typeface="Arial" panose="020B0604020202020204" pitchFamily="34" charset="0"/>
                <a:cs typeface="Arial" panose="020B0604020202020204" pitchFamily="34" charset="0"/>
              </a:rPr>
              <a:t>A range of examples in relation to language need and use including cultural sensitivity</a:t>
            </a:r>
          </a:p>
          <a:p>
            <a:pPr>
              <a:defRPr/>
            </a:pPr>
            <a:r>
              <a:rPr lang="en-GB" dirty="0">
                <a:latin typeface="Arial" panose="020B0604020202020204" pitchFamily="34" charset="0"/>
                <a:cs typeface="Arial" panose="020B0604020202020204" pitchFamily="34" charset="0"/>
              </a:rPr>
              <a:t>Reflection on personal experience as to why language must be an integral part of assessment and service provision</a:t>
            </a:r>
          </a:p>
          <a:p>
            <a:pPr>
              <a:defRPr/>
            </a:pPr>
            <a:r>
              <a:rPr lang="en-GB" dirty="0">
                <a:latin typeface="Arial" panose="020B0604020202020204" pitchFamily="34" charset="0"/>
                <a:cs typeface="Arial" panose="020B0604020202020204" pitchFamily="34" charset="0"/>
              </a:rPr>
              <a:t>Including the principles of the “Active offer”</a:t>
            </a:r>
          </a:p>
        </p:txBody>
      </p:sp>
      <p:sp>
        <p:nvSpPr>
          <p:cNvPr id="7" name="Content Placeholder 6">
            <a:extLst>
              <a:ext uri="{FF2B5EF4-FFF2-40B4-BE49-F238E27FC236}">
                <a16:creationId xmlns:a16="http://schemas.microsoft.com/office/drawing/2014/main" id="{055940E8-CDF1-4B6C-BC6D-B906FC0BE5AB}"/>
              </a:ext>
            </a:extLst>
          </p:cNvPr>
          <p:cNvSpPr>
            <a:spLocks noGrp="1"/>
          </p:cNvSpPr>
          <p:nvPr>
            <p:ph sz="quarter" idx="4"/>
          </p:nvPr>
        </p:nvSpPr>
        <p:spPr>
          <a:xfrm>
            <a:off x="6851736" y="1268414"/>
            <a:ext cx="4935255" cy="5184775"/>
          </a:xfrm>
        </p:spPr>
        <p:txBody>
          <a:bodyPr/>
          <a:lstStyle/>
          <a:p>
            <a:pPr marL="109537" indent="0">
              <a:buNone/>
              <a:defRPr/>
            </a:pPr>
            <a:r>
              <a:rPr lang="en-GB" b="1" dirty="0">
                <a:latin typeface="Arial" panose="020B0604020202020204" pitchFamily="34" charset="0"/>
                <a:cs typeface="Arial" panose="020B0604020202020204" pitchFamily="34" charset="0"/>
              </a:rPr>
              <a:t>Safeguarding (Section 4)</a:t>
            </a:r>
          </a:p>
          <a:p>
            <a:pPr>
              <a:defRPr/>
            </a:pPr>
            <a:r>
              <a:rPr lang="en-GB" dirty="0">
                <a:latin typeface="Arial" panose="020B0604020202020204" pitchFamily="34" charset="0"/>
                <a:cs typeface="Arial" panose="020B0604020202020204" pitchFamily="34" charset="0"/>
              </a:rPr>
              <a:t>Critically reflect on the specific dimension of working in Wales</a:t>
            </a:r>
          </a:p>
          <a:p>
            <a:pPr>
              <a:defRPr/>
            </a:pPr>
            <a:r>
              <a:rPr lang="en-GB" dirty="0">
                <a:latin typeface="Arial" panose="020B0604020202020204" pitchFamily="34" charset="0"/>
                <a:cs typeface="Arial" panose="020B0604020202020204" pitchFamily="34" charset="0"/>
              </a:rPr>
              <a:t>Reflect on personal experiences that evidence challenges faced within the Care Sector in Wales</a:t>
            </a:r>
          </a:p>
          <a:p>
            <a:pPr>
              <a:defRPr/>
            </a:pPr>
            <a:r>
              <a:rPr lang="en-GB" dirty="0">
                <a:latin typeface="Arial" panose="020B0604020202020204" pitchFamily="34" charset="0"/>
                <a:cs typeface="Arial" panose="020B0604020202020204" pitchFamily="34" charset="0"/>
              </a:rPr>
              <a:t>Demonstrate an understanding of geographical location, culture, institutions, and languages spoken </a:t>
            </a:r>
          </a:p>
          <a:p>
            <a:pPr>
              <a:defRPr/>
            </a:pPr>
            <a:r>
              <a:rPr lang="en-GB" dirty="0">
                <a:latin typeface="Arial" panose="020B0604020202020204" pitchFamily="34" charset="0"/>
                <a:cs typeface="Arial" panose="020B0604020202020204" pitchFamily="34" charset="0"/>
              </a:rPr>
              <a:t>Outline the specific dimensions of working in Wales</a:t>
            </a:r>
          </a:p>
        </p:txBody>
      </p:sp>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en-GB" sz="3500"/>
              <a:t>Social Services and Well-being (Wales) Act, 2014 - The Active Offer - More than Just Words</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quarter" idx="2"/>
          </p:nvPr>
        </p:nvSpPr>
        <p:spPr>
          <a:xfrm>
            <a:off x="609600" y="1416050"/>
            <a:ext cx="5386917" cy="4621495"/>
          </a:xfrm>
        </p:spPr>
        <p:txBody>
          <a:bodyPr wrap="square" anchor="t">
            <a:noAutofit/>
          </a:bodyPr>
          <a:lstStyle/>
          <a:p>
            <a:pPr>
              <a:lnSpc>
                <a:spcPct val="90000"/>
              </a:lnSpc>
            </a:pPr>
            <a:r>
              <a:rPr lang="en-GB" altLang="en-US" sz="2200" dirty="0"/>
              <a:t>The ‘Active Offer’ simply means providing a service in Welsh without someone having to ask for it</a:t>
            </a:r>
          </a:p>
          <a:p>
            <a:pPr>
              <a:lnSpc>
                <a:spcPct val="90000"/>
              </a:lnSpc>
            </a:pPr>
            <a:r>
              <a:rPr lang="en-GB" altLang="en-US" sz="2200" dirty="0"/>
              <a:t>The Welsh language should be as visible as the English language</a:t>
            </a:r>
          </a:p>
          <a:p>
            <a:pPr>
              <a:lnSpc>
                <a:spcPct val="90000"/>
              </a:lnSpc>
            </a:pPr>
            <a:r>
              <a:rPr lang="en-GB" altLang="en-US" sz="2200" dirty="0"/>
              <a:t>Providing a service that is centred to those who use services is fundamental to the ‘Active Offer’ </a:t>
            </a:r>
          </a:p>
          <a:p>
            <a:pPr>
              <a:lnSpc>
                <a:spcPct val="90000"/>
              </a:lnSpc>
            </a:pPr>
            <a:r>
              <a:rPr lang="en-GB" altLang="en-US" sz="2200" dirty="0"/>
              <a:t>What this means in practice is providing a tailor-made service that enables the individual to be assured that he/she is in control and fully understands the services being offered.</a:t>
            </a:r>
          </a:p>
        </p:txBody>
      </p:sp>
      <p:graphicFrame>
        <p:nvGraphicFramePr>
          <p:cNvPr id="5" name="Object 4">
            <a:extLst>
              <a:ext uri="{FF2B5EF4-FFF2-40B4-BE49-F238E27FC236}">
                <a16:creationId xmlns:a16="http://schemas.microsoft.com/office/drawing/2014/main" id="{7DBB7271-EEB3-4236-8528-8A7F13673F76}"/>
              </a:ext>
            </a:extLst>
          </p:cNvPr>
          <p:cNvGraphicFramePr>
            <a:graphicFrameLocks noChangeAspect="1"/>
          </p:cNvGraphicFramePr>
          <p:nvPr>
            <p:extLst>
              <p:ext uri="{D42A27DB-BD31-4B8C-83A1-F6EECF244321}">
                <p14:modId xmlns:p14="http://schemas.microsoft.com/office/powerpoint/2010/main" val="548143527"/>
              </p:ext>
            </p:extLst>
          </p:nvPr>
        </p:nvGraphicFramePr>
        <p:xfrm>
          <a:off x="92075" y="92075"/>
          <a:ext cx="776288" cy="365125"/>
        </p:xfrm>
        <a:graphic>
          <a:graphicData uri="http://schemas.openxmlformats.org/presentationml/2006/ole">
            <mc:AlternateContent xmlns:mc="http://schemas.openxmlformats.org/markup-compatibility/2006">
              <mc:Choice xmlns:v="urn:schemas-microsoft-com:vml" Requires="v">
                <p:oleObj spid="_x0000_s2063" name="Packager Shell Object" showAsIcon="1" r:id="rId4" imgW="775800" imgH="364680" progId="Package">
                  <p:embed/>
                </p:oleObj>
              </mc:Choice>
              <mc:Fallback>
                <p:oleObj name="Packager Shell Object" showAsIcon="1" r:id="rId4" imgW="775800" imgH="364680" progId="Package">
                  <p:embed/>
                  <p:pic>
                    <p:nvPicPr>
                      <p:cNvPr id="0" name=""/>
                      <p:cNvPicPr/>
                      <p:nvPr/>
                    </p:nvPicPr>
                    <p:blipFill>
                      <a:blip r:embed="rId5"/>
                      <a:stretch>
                        <a:fillRect/>
                      </a:stretch>
                    </p:blipFill>
                    <p:spPr>
                      <a:xfrm>
                        <a:off x="92075" y="92075"/>
                        <a:ext cx="776288" cy="365125"/>
                      </a:xfrm>
                      <a:prstGeom prst="rect">
                        <a:avLst/>
                      </a:prstGeom>
                    </p:spPr>
                  </p:pic>
                </p:oleObj>
              </mc:Fallback>
            </mc:AlternateContent>
          </a:graphicData>
        </a:graphic>
      </p:graphicFrame>
      <p:pic>
        <p:nvPicPr>
          <p:cNvPr id="6" name="Picture 5">
            <a:extLst>
              <a:ext uri="{FF2B5EF4-FFF2-40B4-BE49-F238E27FC236}">
                <a16:creationId xmlns:a16="http://schemas.microsoft.com/office/drawing/2014/main" id="{C479CD07-BBAB-43C7-9C72-33011D4FDFBD}"/>
              </a:ext>
            </a:extLst>
          </p:cNvPr>
          <p:cNvPicPr>
            <a:picLocks noChangeAspect="1"/>
          </p:cNvPicPr>
          <p:nvPr/>
        </p:nvPicPr>
        <p:blipFill>
          <a:blip r:embed="rId6"/>
          <a:stretch>
            <a:fillRect/>
          </a:stretch>
        </p:blipFill>
        <p:spPr>
          <a:xfrm>
            <a:off x="6334204" y="1416050"/>
            <a:ext cx="5445048" cy="502542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AE4B42-0EB2-40ED-8946-565860CEF6CD}"/>
              </a:ext>
            </a:extLst>
          </p:cNvPr>
          <p:cNvSpPr>
            <a:spLocks noGrp="1"/>
          </p:cNvSpPr>
          <p:nvPr>
            <p:ph idx="1"/>
          </p:nvPr>
        </p:nvSpPr>
        <p:spPr>
          <a:xfrm>
            <a:off x="1068779" y="1591294"/>
            <a:ext cx="9999024" cy="4550744"/>
          </a:xfrm>
        </p:spPr>
        <p:txBody>
          <a:bodyPr>
            <a:normAutofit/>
          </a:bodyPr>
          <a:lstStyle/>
          <a:p>
            <a:pPr>
              <a:defRPr/>
            </a:pPr>
            <a:r>
              <a:rPr lang="en-GB" sz="2400" dirty="0">
                <a:latin typeface="Arial" panose="020B0604020202020204" pitchFamily="34" charset="0"/>
                <a:cs typeface="Arial" panose="020B0604020202020204" pitchFamily="34" charset="0"/>
              </a:rPr>
              <a:t>It means not making assumptions that all Welsh speakers speak English anyway! </a:t>
            </a:r>
          </a:p>
          <a:p>
            <a:pPr>
              <a:defRPr/>
            </a:pPr>
            <a:r>
              <a:rPr lang="en-GB" sz="2400" dirty="0">
                <a:latin typeface="Arial" panose="020B0604020202020204" pitchFamily="34" charset="0"/>
                <a:cs typeface="Arial" panose="020B0604020202020204" pitchFamily="34" charset="0"/>
              </a:rPr>
              <a:t>It ensures Welsh-speaking individuals who request/use services are treated with dignity and respect by asking them what their preferred language is and acting on it </a:t>
            </a:r>
          </a:p>
          <a:p>
            <a:pPr>
              <a:defRPr/>
            </a:pPr>
            <a:r>
              <a:rPr lang="en-GB" sz="2400" dirty="0">
                <a:latin typeface="Arial" panose="020B0604020202020204" pitchFamily="34" charset="0"/>
                <a:cs typeface="Arial" panose="020B0604020202020204" pitchFamily="34" charset="0"/>
              </a:rPr>
              <a:t>It is a proactive approach that ensures language need is identified as an integral part of safe high-quality service provision</a:t>
            </a:r>
          </a:p>
          <a:p>
            <a:pPr>
              <a:defRPr/>
            </a:pPr>
            <a:r>
              <a:rPr lang="en-GB" sz="2400" dirty="0">
                <a:latin typeface="Arial" panose="020B0604020202020204" pitchFamily="34" charset="0"/>
                <a:cs typeface="Arial" panose="020B0604020202020204" pitchFamily="34" charset="0"/>
              </a:rPr>
              <a:t>Making an ‘Active Offer’ is also about creating the right environment where individuals we work with feel empowered and confident that their needs will be met.                 </a:t>
            </a:r>
          </a:p>
          <a:p>
            <a:pPr marL="0" indent="0">
              <a:buNone/>
              <a:defRPr/>
            </a:pP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More than Just words -  </a:t>
            </a:r>
            <a:r>
              <a:rPr lang="en-GB" sz="1400" dirty="0">
                <a:latin typeface="Arial" panose="020B0604020202020204" pitchFamily="34" charset="0"/>
                <a:cs typeface="Arial" panose="020B0604020202020204" pitchFamily="34" charset="0"/>
                <a:hlinkClick r:id="rId3"/>
              </a:rPr>
              <a:t>www.gov.wales</a:t>
            </a:r>
            <a:r>
              <a:rPr lang="en-GB" sz="1400" dirty="0">
                <a:latin typeface="Arial" panose="020B0604020202020204" pitchFamily="34" charset="0"/>
                <a:cs typeface="Arial" panose="020B0604020202020204" pitchFamily="34" charset="0"/>
              </a:rPr>
              <a:t> (available on Moodle</a:t>
            </a:r>
            <a:r>
              <a:rPr lang="en-GB" sz="1400" dirty="0"/>
              <a:t>)</a:t>
            </a:r>
          </a:p>
          <a:p>
            <a:pPr>
              <a:defRPr/>
            </a:pPr>
            <a:endParaRPr lang="en-GB" sz="2400" dirty="0"/>
          </a:p>
          <a:p>
            <a:pPr marL="109537" indent="0">
              <a:buNone/>
              <a:defRPr/>
            </a:pPr>
            <a:endParaRPr lang="en-GB" sz="2000" dirty="0"/>
          </a:p>
        </p:txBody>
      </p:sp>
      <p:sp>
        <p:nvSpPr>
          <p:cNvPr id="3" name="Title 2">
            <a:extLst>
              <a:ext uri="{FF2B5EF4-FFF2-40B4-BE49-F238E27FC236}">
                <a16:creationId xmlns:a16="http://schemas.microsoft.com/office/drawing/2014/main" id="{470292BB-9DD2-4A64-9C2E-35ADE151E24D}"/>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The Active Offer</a:t>
            </a:r>
          </a:p>
        </p:txBody>
      </p:sp>
      <p:sp>
        <p:nvSpPr>
          <p:cNvPr id="47108" name="Slide Number Placeholder 6">
            <a:extLst>
              <a:ext uri="{FF2B5EF4-FFF2-40B4-BE49-F238E27FC236}">
                <a16:creationId xmlns:a16="http://schemas.microsoft.com/office/drawing/2014/main" id="{6B473286-01DE-4188-AF42-C08BF5FFC1E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AAED54-D509-48CE-82AE-0B0F3B8FE02C}" type="slidenum">
              <a:rPr lang="en-GB" altLang="en-US" smtClean="0"/>
              <a:pPr/>
              <a:t>4</a:t>
            </a:fld>
            <a:endParaRPr lang="en-GB" altLang="en-US"/>
          </a:p>
        </p:txBody>
      </p:sp>
      <p:pic>
        <p:nvPicPr>
          <p:cNvPr id="7" name="Picture 6">
            <a:extLst>
              <a:ext uri="{FF2B5EF4-FFF2-40B4-BE49-F238E27FC236}">
                <a16:creationId xmlns:a16="http://schemas.microsoft.com/office/drawing/2014/main" id="{98FA067F-60E7-4771-90E6-CFA7469FEEE1}"/>
              </a:ext>
            </a:extLst>
          </p:cNvPr>
          <p:cNvPicPr>
            <a:picLocks noChangeAspect="1"/>
          </p:cNvPicPr>
          <p:nvPr/>
        </p:nvPicPr>
        <p:blipFill>
          <a:blip r:embed="rId4"/>
          <a:stretch>
            <a:fillRect/>
          </a:stretch>
        </p:blipFill>
        <p:spPr>
          <a:xfrm>
            <a:off x="8968635" y="5375753"/>
            <a:ext cx="1482247" cy="148224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Content Placeholder 2">
            <a:extLst>
              <a:ext uri="{FF2B5EF4-FFF2-40B4-BE49-F238E27FC236}">
                <a16:creationId xmlns:a16="http://schemas.microsoft.com/office/drawing/2014/main" id="{3F993423-270B-4E0B-8F2E-B0601E2D9916}"/>
              </a:ext>
            </a:extLst>
          </p:cNvPr>
          <p:cNvSpPr>
            <a:spLocks noGrp="1"/>
          </p:cNvSpPr>
          <p:nvPr>
            <p:ph idx="1"/>
          </p:nvPr>
        </p:nvSpPr>
        <p:spPr>
          <a:xfrm>
            <a:off x="609599" y="1557338"/>
            <a:ext cx="10463213" cy="4386262"/>
          </a:xfrm>
        </p:spPr>
        <p:txBody>
          <a:bodyPr/>
          <a:lstStyle/>
          <a:p>
            <a:pPr eaLnBrk="1" hangingPunct="1"/>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p:txBody>
          <a:bodyPr>
            <a:normAutofit/>
          </a:bodyPr>
          <a:lstStyle/>
          <a:p>
            <a:pPr eaLnBrk="1" hangingPunct="1">
              <a:defRPr/>
            </a:pPr>
            <a:r>
              <a:rPr lang="en-GB" altLang="en-US" dirty="0">
                <a:latin typeface="Arial" panose="020B0604020202020204" pitchFamily="34" charset="0"/>
                <a:cs typeface="Arial" panose="020B0604020202020204" pitchFamily="34" charset="0"/>
              </a:rPr>
              <a:t>Welsh Language (Wales) Measure, 2011</a:t>
            </a:r>
          </a:p>
        </p:txBody>
      </p:sp>
      <p:sp>
        <p:nvSpPr>
          <p:cNvPr id="54276" name="Slide Number Placeholder 4">
            <a:extLst>
              <a:ext uri="{FF2B5EF4-FFF2-40B4-BE49-F238E27FC236}">
                <a16:creationId xmlns:a16="http://schemas.microsoft.com/office/drawing/2014/main" id="{319C2614-41D9-4FFA-A65D-7D456648EF0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C1448B-4BB2-48C7-AD01-796A1F361967}" type="slidenum">
              <a:rPr lang="en-GB" altLang="en-US" smtClean="0"/>
              <a:pPr/>
              <a:t>5</a:t>
            </a:fld>
            <a:endParaRPr lang="en-GB" altLang="en-US"/>
          </a:p>
        </p:txBody>
      </p:sp>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15163" y="4645026"/>
            <a:ext cx="4257674" cy="212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C2FE0-1238-4228-99F8-B398C14560A6}"/>
              </a:ext>
            </a:extLst>
          </p:cNvPr>
          <p:cNvSpPr>
            <a:spLocks noGrp="1"/>
          </p:cNvSpPr>
          <p:nvPr>
            <p:ph idx="1"/>
          </p:nvPr>
        </p:nvSpPr>
        <p:spPr>
          <a:xfrm>
            <a:off x="838200" y="1265130"/>
            <a:ext cx="10972800" cy="5100044"/>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Language Wales Measures, 2011 provides that 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pPr marL="0" indent="0">
              <a:buNone/>
            </a:pPr>
            <a:r>
              <a:rPr lang="en-US" dirty="0">
                <a:latin typeface="Arial" panose="020B0604020202020204" pitchFamily="34" charset="0"/>
                <a:cs typeface="Arial" panose="020B0604020202020204" pitchFamily="34" charset="0"/>
              </a:rPr>
              <a:t>The Welsh Ministers specifies the standards and it is for the Commissioner to decide which standards a body has to comply with by serving the body with a compliance notice.  The compliance notice can require a body to comply with one or more standards, or with standards in some circumstances or in some areas The Commissioner is not obliged to require every body to comply with every standard.</a:t>
            </a:r>
          </a:p>
          <a:p>
            <a:endParaRPr lang="en-GB" dirty="0"/>
          </a:p>
        </p:txBody>
      </p:sp>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Welsh Language (Wales) Measure, 2011</a:t>
            </a:r>
            <a:endParaRPr lang="en-GB" dirty="0"/>
          </a:p>
        </p:txBody>
      </p:sp>
    </p:spTree>
    <p:extLst>
      <p:ext uri="{BB962C8B-B14F-4D97-AF65-F5344CB8AC3E}">
        <p14:creationId xmlns:p14="http://schemas.microsoft.com/office/powerpoint/2010/main" val="2206695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2000250" y="908050"/>
            <a:ext cx="8229600" cy="5437188"/>
          </a:xfrm>
        </p:spPr>
        <p:txBody>
          <a:bodyPr/>
          <a:lstStyle/>
          <a:p>
            <a:pPr marL="109537" indent="0">
              <a:buNone/>
              <a:defRPr/>
            </a:pPr>
            <a:r>
              <a:rPr lang="en-GB" b="1" dirty="0"/>
              <a:t>More than just words - </a:t>
            </a:r>
            <a:r>
              <a:rPr lang="en-GB" b="1" dirty="0" err="1"/>
              <a:t>Gwenan</a:t>
            </a:r>
            <a:r>
              <a:rPr lang="en-GB" b="1" dirty="0"/>
              <a:t> </a:t>
            </a:r>
            <a:r>
              <a:rPr lang="en-GB" b="1" dirty="0" err="1"/>
              <a:t>Prysor</a:t>
            </a:r>
            <a:r>
              <a:rPr lang="en-GB" b="1" dirty="0"/>
              <a:t> </a:t>
            </a:r>
            <a:r>
              <a:rPr lang="en-GB" b="1" dirty="0">
                <a:hlinkClick r:id="rId3"/>
              </a:rPr>
              <a:t>https://youtu.be/qS-9F_qqOXo</a:t>
            </a:r>
            <a:endParaRPr lang="en-GB" b="1" dirty="0"/>
          </a:p>
          <a:p>
            <a:pPr marL="109537" indent="0">
              <a:buNone/>
              <a:defRPr/>
            </a:pPr>
            <a:r>
              <a:rPr lang="en-GB" b="1" dirty="0"/>
              <a:t>More than just words - Hywel Jones</a:t>
            </a:r>
            <a:endParaRPr lang="en-GB" dirty="0"/>
          </a:p>
          <a:p>
            <a:pPr>
              <a:defRPr/>
            </a:pPr>
            <a:r>
              <a:rPr lang="en-GB" dirty="0">
                <a:hlinkClick r:id="rId4"/>
              </a:rPr>
              <a:t>https://youtu.be/YTzMZ4Hqo7Y</a:t>
            </a:r>
            <a:endParaRPr lang="en-GB" dirty="0"/>
          </a:p>
          <a:p>
            <a:pPr marL="109537" indent="0">
              <a:buNone/>
              <a:defRPr/>
            </a:pPr>
            <a:r>
              <a:rPr lang="en-GB" b="1" dirty="0"/>
              <a:t>More than just words - </a:t>
            </a:r>
            <a:r>
              <a:rPr lang="en-GB" b="1" dirty="0" err="1"/>
              <a:t>Wyn</a:t>
            </a:r>
            <a:r>
              <a:rPr lang="en-GB" b="1" dirty="0"/>
              <a:t> </a:t>
            </a:r>
            <a:r>
              <a:rPr lang="en-GB" b="1" dirty="0" err="1"/>
              <a:t>Gruffydd</a:t>
            </a:r>
            <a:endParaRPr lang="en-GB" dirty="0"/>
          </a:p>
          <a:p>
            <a:pPr>
              <a:defRPr/>
            </a:pPr>
            <a:r>
              <a:rPr lang="en-GB" dirty="0">
                <a:hlinkClick r:id="rId5"/>
              </a:rPr>
              <a:t>https://youtu.be/IOOs62dzOE4</a:t>
            </a:r>
            <a:endParaRPr lang="en-GB" dirty="0"/>
          </a:p>
          <a:p>
            <a:pPr marL="109537" indent="0">
              <a:buNone/>
              <a:defRPr/>
            </a:pPr>
            <a:r>
              <a:rPr lang="en-GB" b="1" dirty="0"/>
              <a:t>More than just words - Iola </a:t>
            </a:r>
            <a:r>
              <a:rPr lang="en-GB" b="1" dirty="0" err="1"/>
              <a:t>Gruffydd</a:t>
            </a:r>
            <a:endParaRPr lang="en-GB" dirty="0"/>
          </a:p>
          <a:p>
            <a:pPr>
              <a:defRPr/>
            </a:pPr>
            <a:r>
              <a:rPr lang="en-GB" dirty="0">
                <a:hlinkClick r:id="rId6"/>
              </a:rPr>
              <a:t>https://youtu.be/2iF41nNoM5M</a:t>
            </a:r>
            <a:endParaRPr lang="en-GB" dirty="0"/>
          </a:p>
          <a:p>
            <a:pPr marL="109537" indent="0">
              <a:buNone/>
              <a:defRPr/>
            </a:pPr>
            <a:r>
              <a:rPr lang="en-GB" sz="2000" dirty="0"/>
              <a:t>Please ensure you watch all of the video clips which can be accessed through  Moodle as these will help you think about your own experience and to reflect on why language should be a integral part of the assessment process and service provision. </a:t>
            </a:r>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1981200" y="274638"/>
            <a:ext cx="8229600" cy="634082"/>
          </a:xfrm>
        </p:spPr>
        <p:txBody>
          <a:bodyPr>
            <a:normAutofit fontScale="90000"/>
          </a:bodyPr>
          <a:lstStyle/>
          <a:p>
            <a:pPr>
              <a:defRPr/>
            </a:pPr>
            <a:r>
              <a:rPr lang="en-GB" dirty="0"/>
              <a:t>More than Just Words</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CCCE71-823A-4CAE-924E-7A2F48950941}" type="slidenum">
              <a:rPr lang="en-GB" altLang="en-US" smtClean="0"/>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609600" y="1139869"/>
            <a:ext cx="10972800" cy="4867232"/>
          </a:xfrm>
        </p:spPr>
        <p:txBody>
          <a:bodyPr/>
          <a:lstStyle/>
          <a:p>
            <a:r>
              <a:rPr lang="en-GB" b="1" dirty="0"/>
              <a:t>Exercise 5</a:t>
            </a:r>
            <a:endParaRPr lang="en-GB" dirty="0"/>
          </a:p>
          <a:p>
            <a:r>
              <a:rPr lang="en-GB" dirty="0"/>
              <a:t>Why should language needs be an integral part of the assessment process and service provision in Wales?</a:t>
            </a:r>
          </a:p>
          <a:p>
            <a:r>
              <a:rPr lang="en-GB" dirty="0"/>
              <a:t>What language needs do you need to consider in your work setting when working with individuals/carers? </a:t>
            </a:r>
          </a:p>
          <a:p>
            <a:r>
              <a:rPr lang="en-GB" dirty="0"/>
              <a:t>What can you do to ensure you are working to the principals of the Active Offer? </a:t>
            </a:r>
          </a:p>
          <a:p>
            <a:r>
              <a:rPr lang="en-GB" b="1" dirty="0"/>
              <a:t>Exercise 6</a:t>
            </a:r>
            <a:endParaRPr lang="en-GB" dirty="0"/>
          </a:p>
          <a:p>
            <a:r>
              <a:rPr lang="en-GB" dirty="0"/>
              <a:t>What legislation/policy/procedure might you need to consider in relation to effective communication and language needs in your workplace?</a:t>
            </a:r>
          </a:p>
          <a:p>
            <a:endParaRPr lang="en-GB" dirty="0"/>
          </a:p>
          <a:p>
            <a:endParaRPr lang="en-GB" dirty="0"/>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609600" y="274638"/>
            <a:ext cx="10972800" cy="865230"/>
          </a:xfrm>
        </p:spPr>
        <p:txBody>
          <a:bodyPr>
            <a:normAutofit/>
          </a:bodyPr>
          <a:lstStyle/>
          <a:p>
            <a:r>
              <a:rPr lang="en-GB" dirty="0"/>
              <a:t>Group discussion </a:t>
            </a:r>
          </a:p>
        </p:txBody>
      </p:sp>
    </p:spTree>
    <p:extLst>
      <p:ext uri="{BB962C8B-B14F-4D97-AF65-F5344CB8AC3E}">
        <p14:creationId xmlns:p14="http://schemas.microsoft.com/office/powerpoint/2010/main" val="1879504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Content Placeholder 6">
            <a:extLst>
              <a:ext uri="{FF2B5EF4-FFF2-40B4-BE49-F238E27FC236}">
                <a16:creationId xmlns:a16="http://schemas.microsoft.com/office/drawing/2014/main" id="{9609A4AD-B75A-46A2-9C7D-58242A1977CF}"/>
              </a:ext>
            </a:extLst>
          </p:cNvPr>
          <p:cNvSpPr>
            <a:spLocks noGrp="1"/>
          </p:cNvSpPr>
          <p:nvPr>
            <p:ph idx="1"/>
          </p:nvPr>
        </p:nvSpPr>
        <p:spPr/>
        <p:txBody>
          <a:bodyPr>
            <a:normAutofit lnSpcReduction="10000"/>
          </a:bodyPr>
          <a:lstStyle/>
          <a:p>
            <a:r>
              <a:rPr lang="en-GB" altLang="en-US" sz="2400" dirty="0">
                <a:latin typeface="Arial" panose="020B0604020202020204" pitchFamily="34" charset="0"/>
                <a:cs typeface="Arial" panose="020B0604020202020204" pitchFamily="34" charset="0"/>
              </a:rPr>
              <a:t>Post industrial decline</a:t>
            </a:r>
          </a:p>
          <a:p>
            <a:r>
              <a:rPr lang="en-GB" altLang="en-US" sz="2400" dirty="0">
                <a:latin typeface="Arial" panose="020B0604020202020204" pitchFamily="34" charset="0"/>
                <a:cs typeface="Arial" panose="020B0604020202020204" pitchFamily="34" charset="0"/>
              </a:rPr>
              <a:t>Poverty</a:t>
            </a:r>
          </a:p>
          <a:p>
            <a:r>
              <a:rPr lang="en-GB" altLang="en-US" sz="2400" dirty="0">
                <a:latin typeface="Arial" panose="020B0604020202020204" pitchFamily="34" charset="0"/>
                <a:cs typeface="Arial" panose="020B0604020202020204" pitchFamily="34" charset="0"/>
              </a:rPr>
              <a:t>Unemployment</a:t>
            </a:r>
          </a:p>
          <a:p>
            <a:r>
              <a:rPr lang="en-GB" altLang="en-US" sz="2400" dirty="0">
                <a:latin typeface="Arial" panose="020B0604020202020204" pitchFamily="34" charset="0"/>
                <a:cs typeface="Arial" panose="020B0604020202020204" pitchFamily="34" charset="0"/>
              </a:rPr>
              <a:t>Poor housing</a:t>
            </a:r>
          </a:p>
          <a:p>
            <a:r>
              <a:rPr lang="en-GB" altLang="en-US" sz="2400" dirty="0">
                <a:latin typeface="Arial" panose="020B0604020202020204" pitchFamily="34" charset="0"/>
                <a:cs typeface="Arial" panose="020B0604020202020204" pitchFamily="34" charset="0"/>
              </a:rPr>
              <a:t>Geographical location </a:t>
            </a:r>
          </a:p>
          <a:p>
            <a:r>
              <a:rPr lang="en-GB" altLang="en-US" sz="2400" dirty="0">
                <a:latin typeface="Arial" panose="020B0604020202020204" pitchFamily="34" charset="0"/>
                <a:cs typeface="Arial" panose="020B0604020202020204" pitchFamily="34" charset="0"/>
              </a:rPr>
              <a:t>Religion </a:t>
            </a:r>
          </a:p>
          <a:p>
            <a:r>
              <a:rPr lang="en-GB" altLang="en-US" sz="2400" dirty="0">
                <a:latin typeface="Arial" panose="020B0604020202020204" pitchFamily="34" charset="0"/>
                <a:cs typeface="Arial" panose="020B0604020202020204" pitchFamily="34" charset="0"/>
              </a:rPr>
              <a:t>Area of deprivation</a:t>
            </a:r>
          </a:p>
          <a:p>
            <a:r>
              <a:rPr lang="en-GB" altLang="en-US" sz="2400" dirty="0">
                <a:latin typeface="Arial" panose="020B0604020202020204" pitchFamily="34" charset="0"/>
                <a:cs typeface="Arial" panose="020B0604020202020204" pitchFamily="34" charset="0"/>
              </a:rPr>
              <a:t>The role of women in the family and the workforce</a:t>
            </a:r>
          </a:p>
          <a:p>
            <a:r>
              <a:rPr lang="en-GB" altLang="en-US" sz="2400" dirty="0">
                <a:latin typeface="Arial" panose="020B0604020202020204" pitchFamily="34" charset="0"/>
                <a:cs typeface="Arial" panose="020B0604020202020204" pitchFamily="34" charset="0"/>
              </a:rPr>
              <a:t>Issues of gender and sexual orientation</a:t>
            </a:r>
          </a:p>
          <a:p>
            <a:r>
              <a:rPr lang="en-GB" altLang="en-US" sz="2400" dirty="0">
                <a:latin typeface="Arial" panose="020B0604020202020204" pitchFamily="34" charset="0"/>
                <a:cs typeface="Arial" panose="020B0604020202020204" pitchFamily="34" charset="0"/>
              </a:rPr>
              <a:t>Political framework/institutions/legislation</a:t>
            </a:r>
          </a:p>
          <a:p>
            <a:r>
              <a:rPr lang="en-GB" altLang="en-US" sz="2400" dirty="0">
                <a:latin typeface="Arial" panose="020B0604020202020204" pitchFamily="34" charset="0"/>
                <a:cs typeface="Arial" panose="020B0604020202020204" pitchFamily="34" charset="0"/>
              </a:rPr>
              <a:t>Infrastructure</a:t>
            </a:r>
          </a:p>
          <a:p>
            <a:endParaRPr lang="en-GB" altLang="en-US" dirty="0"/>
          </a:p>
        </p:txBody>
      </p:sp>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p:txBody>
          <a:bodyPr>
            <a:normAutofit fontScale="90000"/>
          </a:bodyPr>
          <a:lstStyle/>
          <a:p>
            <a:pPr algn="ctr">
              <a:defRPr/>
            </a:pPr>
            <a:r>
              <a:rPr lang="en-GB" dirty="0">
                <a:latin typeface="Arial" panose="020B0604020202020204" pitchFamily="34" charset="0"/>
                <a:cs typeface="Arial" panose="020B0604020202020204" pitchFamily="34" charset="0"/>
              </a:rPr>
              <a:t>Welsh context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You may want to consider:</a:t>
            </a:r>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pPr/>
              <a:t>9</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8758239" y="4211108"/>
            <a:ext cx="2614612" cy="2614612"/>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8758239" y="1509710"/>
            <a:ext cx="2614612" cy="261461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Content Placeholder 4">
            <a:extLst>
              <a:ext uri="{FF2B5EF4-FFF2-40B4-BE49-F238E27FC236}">
                <a16:creationId xmlns:a16="http://schemas.microsoft.com/office/drawing/2014/main" id="{958498BB-BACE-4460-A894-15854E1D8E9F}"/>
              </a:ext>
            </a:extLst>
          </p:cNvPr>
          <p:cNvSpPr>
            <a:spLocks noGrp="1"/>
          </p:cNvSpPr>
          <p:nvPr>
            <p:ph idx="1"/>
          </p:nvPr>
        </p:nvSpPr>
        <p:spPr/>
        <p:txBody>
          <a:bodyPr/>
          <a:lstStyle/>
          <a:p>
            <a:r>
              <a:rPr lang="en-GB" altLang="en-US" dirty="0">
                <a:latin typeface="Arial" panose="020B0604020202020204" pitchFamily="34" charset="0"/>
                <a:cs typeface="Arial" panose="020B0604020202020204" pitchFamily="34" charset="0"/>
              </a:rPr>
              <a:t>Equal access to information and services</a:t>
            </a:r>
          </a:p>
          <a:p>
            <a:r>
              <a:rPr lang="en-GB" altLang="en-US" dirty="0">
                <a:latin typeface="Arial" panose="020B0604020202020204" pitchFamily="34" charset="0"/>
                <a:cs typeface="Arial" panose="020B0604020202020204" pitchFamily="34" charset="0"/>
              </a:rPr>
              <a:t>Translation and interpreter services </a:t>
            </a:r>
          </a:p>
          <a:p>
            <a:r>
              <a:rPr lang="en-GB" altLang="en-US" dirty="0">
                <a:latin typeface="Arial" panose="020B0604020202020204" pitchFamily="34" charset="0"/>
                <a:cs typeface="Arial" panose="020B0604020202020204" pitchFamily="34" charset="0"/>
              </a:rPr>
              <a:t>Informed choice and informed consent</a:t>
            </a:r>
          </a:p>
          <a:p>
            <a:r>
              <a:rPr lang="en-GB" altLang="en-US" dirty="0">
                <a:latin typeface="Arial" panose="020B0604020202020204" pitchFamily="34" charset="0"/>
                <a:cs typeface="Arial" panose="020B0604020202020204" pitchFamily="34" charset="0"/>
              </a:rPr>
              <a:t>Limited resources </a:t>
            </a:r>
          </a:p>
          <a:p>
            <a:r>
              <a:rPr lang="en-GB" altLang="en-US" dirty="0">
                <a:latin typeface="Arial" panose="020B0604020202020204" pitchFamily="34" charset="0"/>
                <a:cs typeface="Arial" panose="020B0604020202020204" pitchFamily="34" charset="0"/>
              </a:rPr>
              <a:t>Public accountability</a:t>
            </a:r>
          </a:p>
          <a:p>
            <a:r>
              <a:rPr lang="en-GB" altLang="en-US" dirty="0">
                <a:latin typeface="Arial" panose="020B0604020202020204" pitchFamily="34" charset="0"/>
                <a:cs typeface="Arial" panose="020B0604020202020204" pitchFamily="34" charset="0"/>
              </a:rPr>
              <a:t>Social exclusion </a:t>
            </a:r>
          </a:p>
          <a:p>
            <a:r>
              <a:rPr lang="en-GB" altLang="en-US" dirty="0">
                <a:latin typeface="Arial" panose="020B0604020202020204" pitchFamily="34" charset="0"/>
                <a:cs typeface="Arial" panose="020B0604020202020204" pitchFamily="34" charset="0"/>
              </a:rPr>
              <a:t>Access to the cultural group  </a:t>
            </a:r>
          </a:p>
          <a:p>
            <a:r>
              <a:rPr lang="en-GB" altLang="en-US" dirty="0">
                <a:latin typeface="Arial" panose="020B0604020202020204" pitchFamily="34" charset="0"/>
                <a:cs typeface="Arial" panose="020B0604020202020204" pitchFamily="34" charset="0"/>
              </a:rPr>
              <a:t>Health inequalities </a:t>
            </a:r>
          </a:p>
          <a:p>
            <a:endParaRPr lang="en-GB" altLang="en-US" dirty="0"/>
          </a:p>
        </p:txBody>
      </p:sp>
      <p:sp>
        <p:nvSpPr>
          <p:cNvPr id="4" name="Title 3">
            <a:extLst>
              <a:ext uri="{FF2B5EF4-FFF2-40B4-BE49-F238E27FC236}">
                <a16:creationId xmlns:a16="http://schemas.microsoft.com/office/drawing/2014/main" id="{856E1461-67E8-400A-9615-A86B899B98D3}"/>
              </a:ext>
            </a:extLst>
          </p:cNvPr>
          <p:cNvSpPr>
            <a:spLocks noGrp="1"/>
          </p:cNvSpPr>
          <p:nvPr>
            <p:ph type="title"/>
          </p:nvPr>
        </p:nvSpPr>
        <p:spPr>
          <a:xfrm>
            <a:off x="1016330" y="253815"/>
            <a:ext cx="10515600" cy="1325563"/>
          </a:xfrm>
        </p:spPr>
        <p:txBody>
          <a:bodyPr/>
          <a:lstStyle/>
          <a:p>
            <a:pPr algn="ctr">
              <a:defRPr/>
            </a:pPr>
            <a:r>
              <a:rPr lang="en-GB" dirty="0">
                <a:latin typeface="Arial" panose="020B0604020202020204" pitchFamily="34" charset="0"/>
                <a:cs typeface="Arial" panose="020B0604020202020204" pitchFamily="34" charset="0"/>
              </a:rPr>
              <a:t>Equality Issues</a:t>
            </a:r>
          </a:p>
        </p:txBody>
      </p:sp>
      <p:sp>
        <p:nvSpPr>
          <p:cNvPr id="51204" name="Slide Number Placeholder 5">
            <a:extLst>
              <a:ext uri="{FF2B5EF4-FFF2-40B4-BE49-F238E27FC236}">
                <a16:creationId xmlns:a16="http://schemas.microsoft.com/office/drawing/2014/main" id="{6482596D-D2D5-4F4E-A869-105208F9424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0F7BA4-4672-4D19-8A55-C584BAEEF5C3}" type="slidenum">
              <a:rPr lang="en-GB" altLang="en-US" smtClean="0"/>
              <a:pPr/>
              <a:t>10</a:t>
            </a:fld>
            <a:endParaRPr lang="en-GB" altLang="en-US"/>
          </a:p>
        </p:txBody>
      </p:sp>
      <p:pic>
        <p:nvPicPr>
          <p:cNvPr id="2" name="Picture 1">
            <a:extLst>
              <a:ext uri="{FF2B5EF4-FFF2-40B4-BE49-F238E27FC236}">
                <a16:creationId xmlns:a16="http://schemas.microsoft.com/office/drawing/2014/main" id="{AEF3A256-93FA-4228-A6EF-C4B0F338267C}"/>
              </a:ext>
            </a:extLst>
          </p:cNvPr>
          <p:cNvPicPr>
            <a:picLocks noChangeAspect="1"/>
          </p:cNvPicPr>
          <p:nvPr/>
        </p:nvPicPr>
        <p:blipFill>
          <a:blip r:embed="rId2"/>
          <a:stretch>
            <a:fillRect/>
          </a:stretch>
        </p:blipFill>
        <p:spPr>
          <a:xfrm>
            <a:off x="6887633" y="4404092"/>
            <a:ext cx="4886325" cy="200464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814388" y="1643063"/>
            <a:ext cx="9396412" cy="4940299"/>
          </a:xfrm>
        </p:spPr>
        <p:txBody>
          <a:bodyPr>
            <a:normAutofit/>
          </a:bodyPr>
          <a:lstStyle/>
          <a:p>
            <a:pPr>
              <a:lnSpc>
                <a:spcPct val="90000"/>
              </a:lnSpc>
            </a:pPr>
            <a:r>
              <a:rPr lang="en-GB" altLang="en-US" sz="2800" dirty="0">
                <a:latin typeface="Arial" panose="020B0604020202020204" pitchFamily="34" charset="0"/>
                <a:cs typeface="Arial" panose="020B0604020202020204" pitchFamily="34" charset="0"/>
              </a:rPr>
              <a:t>May be disadvantaged e.g. poverty, geography, area, housing, educational attainment, discrimination.</a:t>
            </a:r>
          </a:p>
          <a:p>
            <a:pPr>
              <a:lnSpc>
                <a:spcPct val="90000"/>
              </a:lnSpc>
            </a:pPr>
            <a:r>
              <a:rPr lang="en-GB" altLang="en-US" sz="2800" dirty="0">
                <a:latin typeface="Arial" panose="020B0604020202020204" pitchFamily="34" charset="0"/>
                <a:cs typeface="Arial" panose="020B0604020202020204" pitchFamily="34" charset="0"/>
              </a:rPr>
              <a:t>Social isolation (can be greater in rural areas) </a:t>
            </a:r>
          </a:p>
          <a:p>
            <a:pPr>
              <a:lnSpc>
                <a:spcPct val="90000"/>
              </a:lnSpc>
            </a:pPr>
            <a:r>
              <a:rPr lang="en-GB" altLang="en-US" sz="2800" dirty="0">
                <a:latin typeface="Arial" panose="020B0604020202020204" pitchFamily="34" charset="0"/>
                <a:cs typeface="Arial" panose="020B0604020202020204" pitchFamily="34" charset="0"/>
              </a:rPr>
              <a:t>Unsure how the system works: seek help, referral</a:t>
            </a:r>
          </a:p>
          <a:p>
            <a:pPr>
              <a:lnSpc>
                <a:spcPct val="90000"/>
              </a:lnSpc>
            </a:pPr>
            <a:r>
              <a:rPr lang="en-GB" altLang="en-US" sz="2800" dirty="0">
                <a:latin typeface="Arial" panose="020B0604020202020204" pitchFamily="34" charset="0"/>
                <a:cs typeface="Arial" panose="020B0604020202020204" pitchFamily="34" charset="0"/>
              </a:rPr>
              <a:t>May have complex health needs  </a:t>
            </a:r>
          </a:p>
          <a:p>
            <a:pPr>
              <a:lnSpc>
                <a:spcPct val="90000"/>
              </a:lnSpc>
            </a:pPr>
            <a:r>
              <a:rPr lang="en-GB" altLang="en-US" sz="2800" dirty="0">
                <a:latin typeface="Arial" panose="020B0604020202020204" pitchFamily="34" charset="0"/>
                <a:cs typeface="Arial" panose="020B0604020202020204" pitchFamily="34" charset="0"/>
              </a:rPr>
              <a:t>Not an homogenous group- adds to the complexities  </a:t>
            </a:r>
          </a:p>
          <a:p>
            <a:pPr>
              <a:lnSpc>
                <a:spcPct val="90000"/>
              </a:lnSpc>
            </a:pPr>
            <a:r>
              <a:rPr lang="en-GB" altLang="en-US" sz="2800" dirty="0">
                <a:latin typeface="Arial" panose="020B0604020202020204" pitchFamily="34" charset="0"/>
                <a:cs typeface="Arial" panose="020B0604020202020204" pitchFamily="34" charset="0"/>
              </a:rPr>
              <a:t>Access to health and benefit entitlements </a:t>
            </a:r>
          </a:p>
          <a:p>
            <a:pPr>
              <a:lnSpc>
                <a:spcPct val="90000"/>
              </a:lnSpc>
            </a:pPr>
            <a:r>
              <a:rPr lang="en-GB" altLang="en-US" sz="2800" dirty="0">
                <a:latin typeface="Arial" panose="020B0604020202020204" pitchFamily="34" charset="0"/>
                <a:cs typeface="Arial" panose="020B0604020202020204" pitchFamily="34" charset="0"/>
              </a:rPr>
              <a:t>Different health beliefs and cultural practices </a:t>
            </a:r>
          </a:p>
          <a:p>
            <a:pPr>
              <a:lnSpc>
                <a:spcPct val="90000"/>
              </a:lnSpc>
            </a:pPr>
            <a:r>
              <a:rPr lang="en-GB" altLang="en-US" sz="2800" dirty="0">
                <a:latin typeface="Arial" panose="020B0604020202020204" pitchFamily="34" charset="0"/>
                <a:cs typeface="Arial" panose="020B0604020202020204" pitchFamily="34" charset="0"/>
              </a:rPr>
              <a:t>Different spiritual beliefs and practices</a:t>
            </a:r>
          </a:p>
          <a:p>
            <a:pPr>
              <a:lnSpc>
                <a:spcPct val="90000"/>
              </a:lnSpc>
            </a:pPr>
            <a:r>
              <a:rPr lang="en-GB" altLang="en-US" sz="2800" dirty="0">
                <a:latin typeface="Arial" panose="020B0604020202020204" pitchFamily="34" charset="0"/>
                <a:cs typeface="Arial" panose="020B0604020202020204" pitchFamily="34" charset="0"/>
              </a:rPr>
              <a:t>English or Welsh not first Language</a:t>
            </a:r>
          </a:p>
          <a:p>
            <a:endParaRPr lang="en-GB" altLang="en-US" dirty="0"/>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p:txBody>
          <a:bodyPr>
            <a:noAutofit/>
          </a:bodyPr>
          <a:lstStyle/>
          <a:p>
            <a:pPr algn="ctr">
              <a:defRPr/>
            </a:pPr>
            <a:r>
              <a:rPr lang="en-GB" sz="3600" dirty="0">
                <a:latin typeface="Arial" panose="020B0604020202020204" pitchFamily="34" charset="0"/>
                <a:cs typeface="Arial" panose="020B0604020202020204" pitchFamily="34" charset="0"/>
              </a:rPr>
              <a:t>Additional Needs of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Ethnic Minority Groups in Wales</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EEF38F-4FAD-40B8-82C4-2268EDA3C9B5}" type="slidenum">
              <a:rPr lang="en-GB" altLang="en-US" smtClean="0"/>
              <a:pPr/>
              <a:t>11</a:t>
            </a:fld>
            <a:endParaRPr lang="en-GB" altLang="en-US"/>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tretch>
            <a:fillRect/>
          </a:stretch>
        </p:blipFill>
        <p:spPr>
          <a:xfrm>
            <a:off x="8811683" y="4333376"/>
            <a:ext cx="2904067" cy="217524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Content Placeholder 2">
            <a:extLst>
              <a:ext uri="{FF2B5EF4-FFF2-40B4-BE49-F238E27FC236}">
                <a16:creationId xmlns:a16="http://schemas.microsoft.com/office/drawing/2014/main" id="{85DE4165-A5FE-4B24-A0B2-EA7E10CD95E1}"/>
              </a:ext>
            </a:extLst>
          </p:cNvPr>
          <p:cNvSpPr>
            <a:spLocks noGrp="1"/>
          </p:cNvSpPr>
          <p:nvPr>
            <p:ph idx="1"/>
          </p:nvPr>
        </p:nvSpPr>
        <p:spPr>
          <a:xfrm>
            <a:off x="1528175" y="1438275"/>
            <a:ext cx="9244209" cy="4568826"/>
          </a:xfrm>
        </p:spPr>
        <p:txBody>
          <a:bodyPr/>
          <a:lstStyle/>
          <a:p>
            <a:pPr marL="109537" indent="0">
              <a:buNone/>
              <a:defRPr/>
            </a:pPr>
            <a:r>
              <a:rPr lang="en-GB" altLang="en-US" dirty="0">
                <a:latin typeface="Arial" panose="020B0604020202020204" pitchFamily="34" charset="0"/>
                <a:cs typeface="Arial" panose="020B0604020202020204" pitchFamily="34" charset="0"/>
              </a:rPr>
              <a:t>Gast and Patmore (2012) discuss shared meanings within communities</a:t>
            </a:r>
          </a:p>
          <a:p>
            <a:pPr marL="109537" indent="0">
              <a:buNone/>
              <a:defRPr/>
            </a:pPr>
            <a:r>
              <a:rPr lang="en-GB" altLang="en-US" dirty="0">
                <a:latin typeface="Arial" panose="020B0604020202020204" pitchFamily="34" charset="0"/>
                <a:cs typeface="Arial" panose="020B0604020202020204" pitchFamily="34" charset="0"/>
              </a:rPr>
              <a:t>In terms of ‘in-groups’ and ‘out-groups’ which can be linked to language spoken:</a:t>
            </a:r>
          </a:p>
          <a:p>
            <a:pPr eaLnBrk="1" hangingPunct="1">
              <a:defRPr/>
            </a:pPr>
            <a:r>
              <a:rPr lang="en-GB" altLang="en-US" dirty="0">
                <a:latin typeface="Arial" panose="020B0604020202020204" pitchFamily="34" charset="0"/>
                <a:cs typeface="Arial" panose="020B0604020202020204" pitchFamily="34" charset="0"/>
              </a:rPr>
              <a:t>Common languages help to develop cultures</a:t>
            </a:r>
          </a:p>
          <a:p>
            <a:pPr eaLnBrk="1" hangingPunct="1">
              <a:defRPr/>
            </a:pPr>
            <a:r>
              <a:rPr lang="en-GB" altLang="en-US" dirty="0">
                <a:latin typeface="Arial" panose="020B0604020202020204" pitchFamily="34" charset="0"/>
                <a:cs typeface="Arial" panose="020B0604020202020204" pitchFamily="34" charset="0"/>
              </a:rPr>
              <a:t>Social workers’ own culture and communication style can impact on services provided</a:t>
            </a:r>
          </a:p>
          <a:p>
            <a:pPr eaLnBrk="1" hangingPunct="1">
              <a:defRPr/>
            </a:pPr>
            <a:r>
              <a:rPr lang="en-GB" altLang="en-US" dirty="0">
                <a:latin typeface="Arial" panose="020B0604020202020204" pitchFamily="34" charset="0"/>
                <a:cs typeface="Arial" panose="020B0604020202020204" pitchFamily="34" charset="0"/>
              </a:rPr>
              <a:t>Language of work setting can create barriers e.g. communication shorthand – how messages are relayed and received etc.   </a:t>
            </a:r>
          </a:p>
        </p:txBody>
      </p:sp>
      <p:sp>
        <p:nvSpPr>
          <p:cNvPr id="10242" name="Title 1">
            <a:extLst>
              <a:ext uri="{FF2B5EF4-FFF2-40B4-BE49-F238E27FC236}">
                <a16:creationId xmlns:a16="http://schemas.microsoft.com/office/drawing/2014/main" id="{75EC8C09-EEFC-4D7B-8007-5486A2212FFE}"/>
              </a:ext>
            </a:extLst>
          </p:cNvPr>
          <p:cNvSpPr>
            <a:spLocks noGrp="1"/>
          </p:cNvSpPr>
          <p:nvPr>
            <p:ph type="title"/>
          </p:nvPr>
        </p:nvSpPr>
        <p:spPr>
          <a:xfrm>
            <a:off x="1528175" y="295275"/>
            <a:ext cx="8682625" cy="1143000"/>
          </a:xfrm>
        </p:spPr>
        <p:txBody>
          <a:bodyPr/>
          <a:lstStyle/>
          <a:p>
            <a:pPr eaLnBrk="1" hangingPunct="1">
              <a:defRPr/>
            </a:pPr>
            <a:r>
              <a:rPr lang="en-GB" altLang="en-US" dirty="0">
                <a:latin typeface="Arial" panose="020B0604020202020204" pitchFamily="34" charset="0"/>
                <a:cs typeface="Arial" panose="020B0604020202020204" pitchFamily="34" charset="0"/>
              </a:rPr>
              <a:t>Culture and Communication</a:t>
            </a:r>
          </a:p>
        </p:txBody>
      </p:sp>
      <p:sp>
        <p:nvSpPr>
          <p:cNvPr id="58372" name="Slide Number Placeholder 4">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04E70E2-13B0-4613-B7E2-58E65732504D}" type="slidenum">
              <a:rPr lang="en-GB" altLang="en-US" smtClean="0"/>
              <a:pPr/>
              <a:t>12</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Content Placeholder 2">
            <a:extLst>
              <a:ext uri="{FF2B5EF4-FFF2-40B4-BE49-F238E27FC236}">
                <a16:creationId xmlns:a16="http://schemas.microsoft.com/office/drawing/2014/main" id="{5D807A31-253C-4675-BF01-E129316BCFC8}"/>
              </a:ext>
            </a:extLst>
          </p:cNvPr>
          <p:cNvSpPr>
            <a:spLocks noGrp="1"/>
          </p:cNvSpPr>
          <p:nvPr>
            <p:ph idx="1"/>
          </p:nvPr>
        </p:nvSpPr>
        <p:spPr>
          <a:xfrm>
            <a:off x="838200" y="1417638"/>
            <a:ext cx="9372600" cy="4589462"/>
          </a:xfrm>
        </p:spPr>
        <p:txBody>
          <a:bodyPr>
            <a:normAutofit lnSpcReduction="10000"/>
          </a:bodyPr>
          <a:lstStyle/>
          <a:p>
            <a:pPr marL="109537" indent="0">
              <a:buNone/>
              <a:defRPr/>
            </a:pPr>
            <a:r>
              <a:rPr lang="en-GB" altLang="en-US" sz="3200" dirty="0">
                <a:latin typeface="Arial" panose="020B0604020202020204" pitchFamily="34" charset="0"/>
                <a:cs typeface="Arial" panose="020B0604020202020204" pitchFamily="34" charset="0"/>
              </a:rPr>
              <a:t>Considerations:</a:t>
            </a:r>
          </a:p>
          <a:p>
            <a:pPr eaLnBrk="1" hangingPunct="1">
              <a:defRPr/>
            </a:pPr>
            <a:r>
              <a:rPr lang="en-GB" altLang="en-US" sz="3200" dirty="0">
                <a:latin typeface="Arial" panose="020B0604020202020204" pitchFamily="34" charset="0"/>
                <a:cs typeface="Arial" panose="020B0604020202020204" pitchFamily="34" charset="0"/>
              </a:rPr>
              <a:t>A range of cultures, ethnic groups and languages in Wales</a:t>
            </a:r>
          </a:p>
          <a:p>
            <a:pPr eaLnBrk="1" hangingPunct="1">
              <a:defRPr/>
            </a:pPr>
            <a:r>
              <a:rPr lang="en-GB" altLang="en-US" sz="3200" dirty="0">
                <a:latin typeface="Arial" panose="020B0604020202020204" pitchFamily="34" charset="0"/>
                <a:cs typeface="Arial" panose="020B0604020202020204" pitchFamily="34" charset="0"/>
              </a:rPr>
              <a:t>Issues relevant to social workers being part of majority culture</a:t>
            </a:r>
          </a:p>
          <a:p>
            <a:pPr eaLnBrk="1" hangingPunct="1">
              <a:defRPr/>
            </a:pPr>
            <a:r>
              <a:rPr lang="en-GB" altLang="en-US" sz="3200" dirty="0">
                <a:latin typeface="Arial" panose="020B0604020202020204" pitchFamily="34" charset="0"/>
                <a:cs typeface="Arial" panose="020B0604020202020204" pitchFamily="34" charset="0"/>
              </a:rPr>
              <a:t>Awareness of our own cultural beliefs and communication style</a:t>
            </a:r>
          </a:p>
          <a:p>
            <a:pPr eaLnBrk="1" hangingPunct="1">
              <a:defRPr/>
            </a:pPr>
            <a:r>
              <a:rPr lang="en-GB" altLang="en-US" sz="3200" dirty="0">
                <a:latin typeface="Arial" panose="020B0604020202020204" pitchFamily="34" charset="0"/>
                <a:cs typeface="Arial" panose="020B0604020202020204" pitchFamily="34" charset="0"/>
              </a:rPr>
              <a:t>Pitfalls of making assumptions </a:t>
            </a:r>
          </a:p>
          <a:p>
            <a:pPr eaLnBrk="1" hangingPunct="1">
              <a:defRPr/>
            </a:pPr>
            <a:r>
              <a:rPr lang="en-GB" altLang="en-US" sz="3200" dirty="0">
                <a:latin typeface="Arial" panose="020B0604020202020204" pitchFamily="34" charset="0"/>
                <a:cs typeface="Arial" panose="020B0604020202020204" pitchFamily="34" charset="0"/>
              </a:rPr>
              <a:t>Cultures are dynamic, not static</a:t>
            </a:r>
          </a:p>
        </p:txBody>
      </p:sp>
      <p:sp>
        <p:nvSpPr>
          <p:cNvPr id="11266" name="Title 1">
            <a:extLst>
              <a:ext uri="{FF2B5EF4-FFF2-40B4-BE49-F238E27FC236}">
                <a16:creationId xmlns:a16="http://schemas.microsoft.com/office/drawing/2014/main" id="{8CB87E3C-9563-41AB-BA21-21753DC348D4}"/>
              </a:ext>
            </a:extLst>
          </p:cNvPr>
          <p:cNvSpPr>
            <a:spLocks noGrp="1"/>
          </p:cNvSpPr>
          <p:nvPr>
            <p:ph type="title"/>
          </p:nvPr>
        </p:nvSpPr>
        <p:spPr/>
        <p:txBody>
          <a:bodyPr/>
          <a:lstStyle/>
          <a:p>
            <a:pPr eaLnBrk="1" hangingPunct="1">
              <a:defRPr/>
            </a:pPr>
            <a:r>
              <a:rPr lang="en-GB" altLang="en-US" dirty="0">
                <a:latin typeface="Arial" panose="020B0604020202020204" pitchFamily="34" charset="0"/>
                <a:cs typeface="Arial" panose="020B0604020202020204" pitchFamily="34" charset="0"/>
              </a:rPr>
              <a:t>Culturally Sensitive Practice</a:t>
            </a:r>
          </a:p>
        </p:txBody>
      </p:sp>
      <p:sp>
        <p:nvSpPr>
          <p:cNvPr id="60420" name="Slide Number Placeholder 4">
            <a:extLst>
              <a:ext uri="{FF2B5EF4-FFF2-40B4-BE49-F238E27FC236}">
                <a16:creationId xmlns:a16="http://schemas.microsoft.com/office/drawing/2014/main" id="{72F59980-0F36-4EE5-966D-B19702566B5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54E7B1-DB36-42B5-8367-FD6F4676D1B8}" type="slidenum">
              <a:rPr lang="en-GB" altLang="en-US" smtClean="0"/>
              <a:pPr/>
              <a:t>13</a:t>
            </a:fld>
            <a:endParaRPr lang="en-GB" altLang="en-US"/>
          </a:p>
        </p:txBody>
      </p:sp>
      <p:pic>
        <p:nvPicPr>
          <p:cNvPr id="3" name="Picture 2" descr="A close up of a logo&#10;&#10;Description automatically generated">
            <a:extLst>
              <a:ext uri="{FF2B5EF4-FFF2-40B4-BE49-F238E27FC236}">
                <a16:creationId xmlns:a16="http://schemas.microsoft.com/office/drawing/2014/main" id="{7E9F2888-5969-4B0B-98DD-C97DECF61B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4375" y="4649787"/>
            <a:ext cx="2895600" cy="158115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5603B7D5-2E87-4A45-8F2D-E49008478B69}"/>
              </a:ext>
            </a:extLst>
          </p:cNvPr>
          <p:cNvSpPr>
            <a:spLocks noGrp="1"/>
          </p:cNvSpPr>
          <p:nvPr>
            <p:ph type="title"/>
          </p:nvPr>
        </p:nvSpPr>
        <p:spPr>
          <a:xfrm>
            <a:off x="609600" y="273050"/>
            <a:ext cx="10972800" cy="1143000"/>
          </a:xfrm>
        </p:spPr>
        <p:txBody>
          <a:bodyPr anchor="ctr">
            <a:normAutofit/>
          </a:bodyPr>
          <a:lstStyle/>
          <a:p>
            <a:pPr eaLnBrk="1" hangingPunct="1">
              <a:defRPr/>
            </a:pPr>
            <a:r>
              <a:rPr lang="en-GB" altLang="en-US"/>
              <a:t>Social Work in a Rural Context</a:t>
            </a:r>
          </a:p>
        </p:txBody>
      </p:sp>
      <p:sp>
        <p:nvSpPr>
          <p:cNvPr id="52226" name="Content Placeholder 2">
            <a:extLst>
              <a:ext uri="{FF2B5EF4-FFF2-40B4-BE49-F238E27FC236}">
                <a16:creationId xmlns:a16="http://schemas.microsoft.com/office/drawing/2014/main" id="{EDC18DB2-B401-4472-9E20-CB2B71ED41F2}"/>
              </a:ext>
            </a:extLst>
          </p:cNvPr>
          <p:cNvSpPr>
            <a:spLocks noGrp="1"/>
          </p:cNvSpPr>
          <p:nvPr>
            <p:ph sz="quarter" idx="2"/>
          </p:nvPr>
        </p:nvSpPr>
        <p:spPr>
          <a:xfrm>
            <a:off x="862012" y="1444295"/>
            <a:ext cx="5134505" cy="4970793"/>
          </a:xfrm>
        </p:spPr>
        <p:txBody>
          <a:bodyPr wrap="square" anchor="t">
            <a:normAutofit/>
          </a:bodyPr>
          <a:lstStyle/>
          <a:p>
            <a:pPr marL="109537" indent="0">
              <a:lnSpc>
                <a:spcPct val="90000"/>
              </a:lnSpc>
              <a:buNone/>
              <a:defRPr/>
            </a:pPr>
            <a:r>
              <a:rPr lang="en-GB" altLang="en-US" sz="2800" dirty="0"/>
              <a:t>You could identify:</a:t>
            </a:r>
          </a:p>
          <a:p>
            <a:pPr eaLnBrk="1" hangingPunct="1">
              <a:lnSpc>
                <a:spcPct val="90000"/>
              </a:lnSpc>
              <a:defRPr/>
            </a:pPr>
            <a:r>
              <a:rPr lang="en-GB" altLang="en-US" sz="2800" dirty="0"/>
              <a:t>Issues relating to living and working in a rural area</a:t>
            </a:r>
          </a:p>
          <a:p>
            <a:pPr eaLnBrk="1" hangingPunct="1">
              <a:lnSpc>
                <a:spcPct val="90000"/>
              </a:lnSpc>
              <a:defRPr/>
            </a:pPr>
            <a:r>
              <a:rPr lang="en-GB" altLang="en-US" sz="2800" dirty="0"/>
              <a:t>Marginalisation</a:t>
            </a:r>
          </a:p>
          <a:p>
            <a:pPr eaLnBrk="1" hangingPunct="1">
              <a:lnSpc>
                <a:spcPct val="90000"/>
              </a:lnSpc>
              <a:defRPr/>
            </a:pPr>
            <a:r>
              <a:rPr lang="en-GB" altLang="en-US" sz="2800" dirty="0"/>
              <a:t>Problems individualised</a:t>
            </a:r>
          </a:p>
          <a:p>
            <a:pPr eaLnBrk="1" hangingPunct="1">
              <a:lnSpc>
                <a:spcPct val="90000"/>
              </a:lnSpc>
              <a:defRPr/>
            </a:pPr>
            <a:r>
              <a:rPr lang="en-GB" altLang="en-US" sz="2800" dirty="0"/>
              <a:t>‘Rural idyll’</a:t>
            </a:r>
          </a:p>
          <a:p>
            <a:pPr eaLnBrk="1" hangingPunct="1">
              <a:lnSpc>
                <a:spcPct val="90000"/>
              </a:lnSpc>
              <a:defRPr/>
            </a:pPr>
            <a:r>
              <a:rPr lang="en-GB" altLang="en-US" sz="2800" dirty="0"/>
              <a:t>‘Invisibility’</a:t>
            </a:r>
          </a:p>
          <a:p>
            <a:pPr eaLnBrk="1" hangingPunct="1">
              <a:lnSpc>
                <a:spcPct val="90000"/>
              </a:lnSpc>
              <a:defRPr/>
            </a:pPr>
            <a:r>
              <a:rPr lang="en-GB" altLang="en-US" sz="2800" dirty="0"/>
              <a:t>Needs of different cultures and ethnicities</a:t>
            </a:r>
          </a:p>
          <a:p>
            <a:pPr eaLnBrk="1" hangingPunct="1">
              <a:lnSpc>
                <a:spcPct val="90000"/>
              </a:lnSpc>
              <a:defRPr/>
            </a:pPr>
            <a:r>
              <a:rPr lang="en-GB" altLang="en-US" sz="2800" dirty="0"/>
              <a:t>Rural poverty.</a:t>
            </a:r>
          </a:p>
        </p:txBody>
      </p:sp>
      <p:pic>
        <p:nvPicPr>
          <p:cNvPr id="62469" name="Picture 3">
            <a:extLst>
              <a:ext uri="{FF2B5EF4-FFF2-40B4-BE49-F238E27FC236}">
                <a16:creationId xmlns:a16="http://schemas.microsoft.com/office/drawing/2014/main" id="{B56053EA-C5EB-4FBD-8C8F-DC8146CB9B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286626" y="1277920"/>
            <a:ext cx="4043362" cy="4871524"/>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62468" name="Slide Number Placeholder 4" hidden="1">
            <a:extLst>
              <a:ext uri="{FF2B5EF4-FFF2-40B4-BE49-F238E27FC236}">
                <a16:creationId xmlns:a16="http://schemas.microsoft.com/office/drawing/2014/main" id="{90F767D6-84B6-4E3E-B5DF-A52F0641304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EB520B-E6C6-4E2D-BE63-CF7993389780}" type="slidenum">
              <a:rPr lang="en-GB" altLang="en-US" smtClean="0"/>
              <a:pPr>
                <a:spcAft>
                  <a:spcPts val="600"/>
                </a:spcAft>
              </a:pPr>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65A6574-BB0D-4687-9356-AD1FF88D0E8A}"/>
              </a:ext>
            </a:extLst>
          </p:cNvPr>
          <p:cNvSpPr>
            <a:spLocks noGrp="1"/>
          </p:cNvSpPr>
          <p:nvPr>
            <p:ph idx="1"/>
          </p:nvPr>
        </p:nvSpPr>
        <p:spPr>
          <a:xfrm>
            <a:off x="609600" y="1327759"/>
            <a:ext cx="10972800" cy="4679341"/>
          </a:xfrm>
        </p:spPr>
        <p:txBody>
          <a:bodyPr/>
          <a:lstStyle/>
          <a:p>
            <a:r>
              <a:rPr lang="en-GB" sz="3200" b="1" dirty="0"/>
              <a:t>Exercise 7  </a:t>
            </a:r>
            <a:endParaRPr lang="en-GB" sz="3200" dirty="0"/>
          </a:p>
          <a:p>
            <a:r>
              <a:rPr lang="en-GB" sz="3200" dirty="0"/>
              <a:t>Reflect on your own experience of working as a social worker in Wales linking this to your own work and workplace.</a:t>
            </a:r>
          </a:p>
          <a:p>
            <a:r>
              <a:rPr lang="en-GB" sz="3200" dirty="0"/>
              <a:t>Using an example from your workplace to consider how language, cultures, social, economic and political aspects including geography and institutions might impact on the individuals/families you work with. </a:t>
            </a:r>
          </a:p>
          <a:p>
            <a:endParaRPr lang="en-GB" dirty="0"/>
          </a:p>
        </p:txBody>
      </p:sp>
      <p:sp>
        <p:nvSpPr>
          <p:cNvPr id="7" name="Title 6">
            <a:extLst>
              <a:ext uri="{FF2B5EF4-FFF2-40B4-BE49-F238E27FC236}">
                <a16:creationId xmlns:a16="http://schemas.microsoft.com/office/drawing/2014/main" id="{060D5CE3-47F2-4C5F-8D36-959BF92BEAA8}"/>
              </a:ext>
            </a:extLst>
          </p:cNvPr>
          <p:cNvSpPr>
            <a:spLocks noGrp="1"/>
          </p:cNvSpPr>
          <p:nvPr>
            <p:ph type="title"/>
          </p:nvPr>
        </p:nvSpPr>
        <p:spPr/>
        <p:txBody>
          <a:bodyPr>
            <a:normAutofit fontScale="90000"/>
          </a:bodyPr>
          <a:lstStyle/>
          <a:p>
            <a:r>
              <a:rPr lang="en-GB" dirty="0"/>
              <a:t>Exercise 7 to be complete before session 3</a:t>
            </a:r>
          </a:p>
        </p:txBody>
      </p:sp>
    </p:spTree>
    <p:extLst>
      <p:ext uri="{BB962C8B-B14F-4D97-AF65-F5344CB8AC3E}">
        <p14:creationId xmlns:p14="http://schemas.microsoft.com/office/powerpoint/2010/main" val="1835634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10324</TotalTime>
  <Words>1296</Words>
  <Application>Microsoft Office PowerPoint</Application>
  <PresentationFormat>Widescreen</PresentationFormat>
  <Paragraphs>158</Paragraphs>
  <Slides>15</Slides>
  <Notes>14</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15</vt:i4>
      </vt:variant>
    </vt:vector>
  </HeadingPairs>
  <TitlesOfParts>
    <vt:vector size="23" baseType="lpstr">
      <vt:lpstr>Arial</vt:lpstr>
      <vt:lpstr>Calibri</vt:lpstr>
      <vt:lpstr>Lucida Sans Unicode</vt:lpstr>
      <vt:lpstr>Verdana</vt:lpstr>
      <vt:lpstr>Wingdings 2</vt:lpstr>
      <vt:lpstr>Wingdings 3</vt:lpstr>
      <vt:lpstr>Theme1</vt:lpstr>
      <vt:lpstr>Packager Shell Object</vt:lpstr>
      <vt:lpstr>Session 2</vt:lpstr>
      <vt:lpstr>Welsh Context within  the Portfolio</vt:lpstr>
      <vt:lpstr>Social Services and Well-being (Wales) Act, 2014 - The Active Offer - More than Just Words</vt:lpstr>
      <vt:lpstr>The Active Offer</vt:lpstr>
      <vt:lpstr>Welsh Language (Wales) Measure, 2011</vt:lpstr>
      <vt:lpstr>Welsh Language (Wales) Measure, 2011</vt:lpstr>
      <vt:lpstr>More than Just Words</vt:lpstr>
      <vt:lpstr>Group discussion </vt:lpstr>
      <vt:lpstr>Welsh context  You may want to consider:</vt:lpstr>
      <vt:lpstr>Equality Issues</vt:lpstr>
      <vt:lpstr>Additional Needs of  Ethnic Minority Groups in Wales</vt:lpstr>
      <vt:lpstr>Culture and Communication</vt:lpstr>
      <vt:lpstr>Culturally Sensitive Practice</vt:lpstr>
      <vt:lpstr>Social Work in a Rural Context</vt:lpstr>
      <vt:lpstr>Exercise 7 to be complete before session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2</dc:title>
  <dc:creator>Paula Mccreary</dc:creator>
  <cp:lastModifiedBy>Paula Mccreary</cp:lastModifiedBy>
  <cp:revision>15</cp:revision>
  <cp:lastPrinted>2020-07-02T09:21:12Z</cp:lastPrinted>
  <dcterms:created xsi:type="dcterms:W3CDTF">2020-06-30T15:28:11Z</dcterms:created>
  <dcterms:modified xsi:type="dcterms:W3CDTF">2020-07-09T13:06:36Z</dcterms:modified>
</cp:coreProperties>
</file>