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9"/>
  </p:notesMasterIdLst>
  <p:sldIdLst>
    <p:sldId id="256" r:id="rId2"/>
    <p:sldId id="257" r:id="rId3"/>
    <p:sldId id="259" r:id="rId4"/>
    <p:sldId id="258" r:id="rId5"/>
    <p:sldId id="271" r:id="rId6"/>
    <p:sldId id="272" r:id="rId7"/>
    <p:sldId id="260" r:id="rId8"/>
    <p:sldId id="261" r:id="rId9"/>
    <p:sldId id="262" r:id="rId10"/>
    <p:sldId id="263" r:id="rId11"/>
    <p:sldId id="264" r:id="rId12"/>
    <p:sldId id="265" r:id="rId13"/>
    <p:sldId id="266" r:id="rId14"/>
    <p:sldId id="267" r:id="rId15"/>
    <p:sldId id="268" r:id="rId16"/>
    <p:sldId id="269" r:id="rId17"/>
    <p:sldId id="270"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080" autoAdjust="0"/>
  </p:normalViewPr>
  <p:slideViewPr>
    <p:cSldViewPr>
      <p:cViewPr varScale="1">
        <p:scale>
          <a:sx n="91" d="100"/>
          <a:sy n="91" d="100"/>
        </p:scale>
        <p:origin x="-2214"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FE31A0F-9F96-47AE-A54B-AC06B3FE5CE2}" type="datetimeFigureOut">
              <a:rPr lang="en-GB" smtClean="0"/>
              <a:pPr/>
              <a:t>30/10/2012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BC7C90-6CAA-4A60-B7B1-24D18AB7B61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It</a:t>
            </a:r>
            <a:r>
              <a:rPr lang="en-GB" baseline="0" dirty="0" smtClean="0"/>
              <a:t> is important to note that REAP petite software works on a yearly calculation for an ecological footprint. </a:t>
            </a:r>
            <a:endParaRPr lang="en-GB" dirty="0"/>
          </a:p>
        </p:txBody>
      </p:sp>
      <p:sp>
        <p:nvSpPr>
          <p:cNvPr id="4" name="Slide Number Placeholder 3"/>
          <p:cNvSpPr>
            <a:spLocks noGrp="1"/>
          </p:cNvSpPr>
          <p:nvPr>
            <p:ph type="sldNum" sz="quarter" idx="10"/>
          </p:nvPr>
        </p:nvSpPr>
        <p:spPr/>
        <p:txBody>
          <a:bodyPr/>
          <a:lstStyle/>
          <a:p>
            <a:fld id="{8DBC7C90-6CAA-4A60-B7B1-24D18AB7B61E}" type="slidenum">
              <a:rPr lang="en-GB" smtClean="0"/>
              <a:pPr/>
              <a:t>8</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Unlike REAP petite , this</a:t>
            </a:r>
            <a:r>
              <a:rPr lang="en-GB" baseline="0" dirty="0" smtClean="0"/>
              <a:t> software can calculate an ecological footprint for one day, one week...... </a:t>
            </a:r>
          </a:p>
          <a:p>
            <a:r>
              <a:rPr lang="en-GB" baseline="0" dirty="0" smtClean="0"/>
              <a:t>So it is good when doing research that requires you to look at seasonal variations of peoples habits, as you can focus on one week in the spring, summer, autumn , winter for example. </a:t>
            </a:r>
          </a:p>
          <a:p>
            <a:r>
              <a:rPr lang="en-GB" baseline="0" dirty="0" smtClean="0"/>
              <a:t>And it is particularly good at analysing tourism activity. </a:t>
            </a:r>
            <a:endParaRPr lang="en-GB" dirty="0"/>
          </a:p>
        </p:txBody>
      </p:sp>
      <p:sp>
        <p:nvSpPr>
          <p:cNvPr id="4" name="Slide Number Placeholder 3"/>
          <p:cNvSpPr>
            <a:spLocks noGrp="1"/>
          </p:cNvSpPr>
          <p:nvPr>
            <p:ph type="sldNum" sz="quarter" idx="10"/>
          </p:nvPr>
        </p:nvSpPr>
        <p:spPr/>
        <p:txBody>
          <a:bodyPr/>
          <a:lstStyle/>
          <a:p>
            <a:fld id="{8DBC7C90-6CAA-4A60-B7B1-24D18AB7B61E}" type="slidenum">
              <a:rPr lang="en-GB" smtClean="0"/>
              <a:pPr/>
              <a:t>9</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Some</a:t>
            </a:r>
          </a:p>
          <a:p>
            <a:r>
              <a:rPr lang="en-GB" sz="1200" kern="1200" baseline="0" dirty="0" smtClean="0">
                <a:solidFill>
                  <a:schemeClr val="tx1"/>
                </a:solidFill>
                <a:latin typeface="+mn-lt"/>
                <a:ea typeface="+mn-ea"/>
                <a:cs typeface="+mn-cs"/>
              </a:rPr>
              <a:t>pledges are designed at the community level, such as ‘community allotment</a:t>
            </a:r>
          </a:p>
          <a:p>
            <a:r>
              <a:rPr lang="en-GB" sz="1200" kern="1200" baseline="0" dirty="0" smtClean="0">
                <a:solidFill>
                  <a:schemeClr val="tx1"/>
                </a:solidFill>
                <a:latin typeface="+mn-lt"/>
                <a:ea typeface="+mn-ea"/>
                <a:cs typeface="+mn-cs"/>
              </a:rPr>
              <a:t>scheme’</a:t>
            </a:r>
          </a:p>
          <a:p>
            <a:r>
              <a:rPr lang="en-GB" sz="1200" kern="1200" baseline="0" dirty="0" smtClean="0">
                <a:solidFill>
                  <a:schemeClr val="tx1"/>
                </a:solidFill>
                <a:latin typeface="+mn-lt"/>
                <a:ea typeface="+mn-ea"/>
                <a:cs typeface="+mn-cs"/>
              </a:rPr>
              <a:t>Pledges are tailored to the individual. For example, if a community member is</a:t>
            </a:r>
          </a:p>
          <a:p>
            <a:r>
              <a:rPr lang="en-GB" sz="1200" kern="1200" baseline="0" dirty="0" smtClean="0">
                <a:solidFill>
                  <a:schemeClr val="tx1"/>
                </a:solidFill>
                <a:latin typeface="+mn-lt"/>
                <a:ea typeface="+mn-ea"/>
                <a:cs typeface="+mn-cs"/>
              </a:rPr>
              <a:t>vegetarian, they will not be able to pledge to eat a low meat diet in the</a:t>
            </a:r>
          </a:p>
          <a:p>
            <a:r>
              <a:rPr lang="en-GB" sz="1200" kern="1200" baseline="0" dirty="0" smtClean="0">
                <a:solidFill>
                  <a:schemeClr val="tx1"/>
                </a:solidFill>
                <a:latin typeface="+mn-lt"/>
                <a:ea typeface="+mn-ea"/>
                <a:cs typeface="+mn-cs"/>
              </a:rPr>
              <a:t>future. The ‘I already do this’ option will have been preselected based on their</a:t>
            </a:r>
          </a:p>
          <a:p>
            <a:r>
              <a:rPr lang="en-GB" sz="1200" kern="1200" baseline="0" dirty="0" smtClean="0">
                <a:solidFill>
                  <a:schemeClr val="tx1"/>
                </a:solidFill>
                <a:latin typeface="+mn-lt"/>
                <a:ea typeface="+mn-ea"/>
                <a:cs typeface="+mn-cs"/>
              </a:rPr>
              <a:t>baseline questionnaire response.</a:t>
            </a:r>
          </a:p>
          <a:p>
            <a:endParaRPr lang="en-GB" dirty="0"/>
          </a:p>
        </p:txBody>
      </p:sp>
      <p:sp>
        <p:nvSpPr>
          <p:cNvPr id="4" name="Slide Number Placeholder 3"/>
          <p:cNvSpPr>
            <a:spLocks noGrp="1"/>
          </p:cNvSpPr>
          <p:nvPr>
            <p:ph type="sldNum" sz="quarter" idx="10"/>
          </p:nvPr>
        </p:nvSpPr>
        <p:spPr/>
        <p:txBody>
          <a:bodyPr/>
          <a:lstStyle/>
          <a:p>
            <a:fld id="{8DBC7C90-6CAA-4A60-B7B1-24D18AB7B61E}" type="slidenum">
              <a:rPr lang="en-GB" smtClean="0"/>
              <a:pPr/>
              <a:t>16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Year on year the software is being continuously used to produce publishable papers,</a:t>
            </a:r>
            <a:r>
              <a:rPr lang="en-GB" sz="1200" kern="1200" baseline="0" dirty="0" smtClean="0">
                <a:solidFill>
                  <a:schemeClr val="tx1"/>
                </a:solidFill>
                <a:latin typeface="+mn-lt"/>
                <a:ea typeface="+mn-ea"/>
                <a:cs typeface="+mn-cs"/>
              </a:rPr>
              <a:t> due </a:t>
            </a:r>
            <a:r>
              <a:rPr lang="en-GB" sz="1200" kern="1200" dirty="0" smtClean="0">
                <a:solidFill>
                  <a:schemeClr val="tx1"/>
                </a:solidFill>
                <a:latin typeface="+mn-lt"/>
                <a:ea typeface="+mn-ea"/>
                <a:cs typeface="+mn-cs"/>
              </a:rPr>
              <a:t>it is the flexibility and adaptability.</a:t>
            </a:r>
            <a:r>
              <a:rPr lang="en-GB" sz="1200" kern="1200" baseline="0" dirty="0" smtClean="0">
                <a:solidFill>
                  <a:schemeClr val="tx1"/>
                </a:solidFill>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8DBC7C90-6CAA-4A60-B7B1-24D18AB7B61E}" type="slidenum">
              <a:rPr lang="en-GB" smtClean="0"/>
              <a:pPr/>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A854A297-95FC-46C3-81A2-D4FAFC848412}" type="datetimeFigureOut">
              <a:rPr lang="en-GB" smtClean="0"/>
              <a:pPr/>
              <a:t>30/10/2012</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854A297-95FC-46C3-81A2-D4FAFC848412}" type="datetimeFigureOut">
              <a:rPr lang="en-GB" smtClean="0"/>
              <a:pPr/>
              <a:t>30/10/2012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A854A297-95FC-46C3-81A2-D4FAFC848412}" type="datetimeFigureOut">
              <a:rPr lang="en-GB" smtClean="0"/>
              <a:pPr/>
              <a:t>30/10/2012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854A297-95FC-46C3-81A2-D4FAFC848412}" type="datetimeFigureOut">
              <a:rPr lang="en-GB" smtClean="0"/>
              <a:pPr/>
              <a:t>30/10/2012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A854A297-95FC-46C3-81A2-D4FAFC848412}" type="datetimeFigureOut">
              <a:rPr lang="en-GB" smtClean="0"/>
              <a:pPr/>
              <a:t>30/10/2012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854A297-95FC-46C3-81A2-D4FAFC848412}" type="datetimeFigureOut">
              <a:rPr lang="en-GB" smtClean="0"/>
              <a:pPr/>
              <a:t>30/10/2012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54A297-95FC-46C3-81A2-D4FAFC848412}" type="datetimeFigureOut">
              <a:rPr lang="en-GB" smtClean="0"/>
              <a:pPr/>
              <a:t>30/10/2012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854A297-95FC-46C3-81A2-D4FAFC848412}" type="datetimeFigureOut">
              <a:rPr lang="en-GB" smtClean="0"/>
              <a:pPr/>
              <a:t>30/10/2012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854A297-95FC-46C3-81A2-D4FAFC848412}" type="datetimeFigureOut">
              <a:rPr lang="en-GB" smtClean="0"/>
              <a:pPr/>
              <a:t>30/10/2012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F005528E-6230-408C-8B00-4B559680D529}"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854A297-95FC-46C3-81A2-D4FAFC848412}" type="datetimeFigureOut">
              <a:rPr lang="en-GB" smtClean="0"/>
              <a:pPr/>
              <a:t>30/10/2012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854A297-95FC-46C3-81A2-D4FAFC848412}" type="datetimeFigureOut">
              <a:rPr lang="en-GB" smtClean="0"/>
              <a:pPr/>
              <a:t>30/10/2012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A854A297-95FC-46C3-81A2-D4FAFC848412}" type="datetimeFigureOut">
              <a:rPr lang="en-GB" smtClean="0"/>
              <a:pPr/>
              <a:t>30/10/2012</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005528E-6230-408C-8B00-4B559680D529}"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836712"/>
            <a:ext cx="7851648" cy="1828800"/>
          </a:xfrm>
        </p:spPr>
        <p:txBody>
          <a:bodyPr>
            <a:normAutofit/>
          </a:bodyPr>
          <a:lstStyle/>
          <a:p>
            <a:pPr algn="ctr"/>
            <a:r>
              <a:rPr lang="en-GB" dirty="0" smtClean="0">
                <a:latin typeface="+mn-lt"/>
              </a:rPr>
              <a:t>Module Assessment</a:t>
            </a:r>
            <a:br>
              <a:rPr lang="en-GB" dirty="0" smtClean="0">
                <a:latin typeface="+mn-lt"/>
              </a:rPr>
            </a:br>
            <a:r>
              <a:rPr lang="en-GB" dirty="0" smtClean="0">
                <a:latin typeface="+mn-lt"/>
              </a:rPr>
              <a:t> </a:t>
            </a:r>
            <a:r>
              <a:rPr lang="en-GB" dirty="0" smtClean="0">
                <a:latin typeface="+mn-lt"/>
              </a:rPr>
              <a:t>Foot Printing </a:t>
            </a:r>
            <a:endParaRPr lang="en-GB" dirty="0">
              <a:latin typeface="+mn-lt"/>
            </a:endParaRPr>
          </a:p>
        </p:txBody>
      </p:sp>
      <p:pic>
        <p:nvPicPr>
          <p:cNvPr id="23558" name="Picture 6" descr="http://www.altruworld.com/userfiles/image/CarbonfootprintandEcologicafootprint.jpg"/>
          <p:cNvPicPr>
            <a:picLocks noChangeAspect="1" noChangeArrowheads="1"/>
          </p:cNvPicPr>
          <p:nvPr/>
        </p:nvPicPr>
        <p:blipFill>
          <a:blip r:embed="rId2" cstate="print"/>
          <a:srcRect/>
          <a:stretch>
            <a:fillRect/>
          </a:stretch>
        </p:blipFill>
        <p:spPr bwMode="auto">
          <a:xfrm>
            <a:off x="2843808" y="2852936"/>
            <a:ext cx="2686050" cy="3228975"/>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29600" cy="1143000"/>
          </a:xfrm>
        </p:spPr>
        <p:txBody>
          <a:bodyPr/>
          <a:lstStyle/>
          <a:p>
            <a:pPr algn="ctr"/>
            <a:r>
              <a:rPr lang="en-GB" dirty="0" smtClean="0">
                <a:solidFill>
                  <a:schemeClr val="accent2">
                    <a:lumMod val="75000"/>
                  </a:schemeClr>
                </a:solidFill>
                <a:latin typeface="+mn-lt"/>
              </a:rPr>
              <a:t>Background</a:t>
            </a:r>
            <a:r>
              <a:rPr lang="en-GB" dirty="0" smtClean="0">
                <a:solidFill>
                  <a:schemeClr val="accent2">
                    <a:lumMod val="75000"/>
                  </a:schemeClr>
                </a:solidFill>
              </a:rPr>
              <a:t> </a:t>
            </a:r>
            <a:endParaRPr lang="en-GB" dirty="0">
              <a:solidFill>
                <a:schemeClr val="accent2">
                  <a:lumMod val="75000"/>
                </a:schemeClr>
              </a:solidFill>
            </a:endParaRPr>
          </a:p>
        </p:txBody>
      </p:sp>
      <p:sp>
        <p:nvSpPr>
          <p:cNvPr id="3" name="Content Placeholder 2"/>
          <p:cNvSpPr>
            <a:spLocks noGrp="1"/>
          </p:cNvSpPr>
          <p:nvPr>
            <p:ph idx="1"/>
          </p:nvPr>
        </p:nvSpPr>
        <p:spPr>
          <a:xfrm>
            <a:off x="395536" y="1556792"/>
            <a:ext cx="8229600" cy="4389120"/>
          </a:xfrm>
        </p:spPr>
        <p:txBody>
          <a:bodyPr>
            <a:normAutofit/>
          </a:bodyPr>
          <a:lstStyle/>
          <a:p>
            <a:pPr>
              <a:buNone/>
            </a:pPr>
            <a:r>
              <a:rPr lang="en-GB" sz="2500" dirty="0" smtClean="0"/>
              <a:t>In post-industrial society the changing demographics and socio-economic forms have put serious pressures on the globes natural environments.</a:t>
            </a:r>
          </a:p>
          <a:p>
            <a:pPr>
              <a:buNone/>
            </a:pPr>
            <a:endParaRPr lang="en-GB" sz="2500" dirty="0" smtClean="0"/>
          </a:p>
          <a:p>
            <a:pPr>
              <a:buNone/>
            </a:pPr>
            <a:r>
              <a:rPr lang="en-GB" sz="2500" dirty="0" smtClean="0"/>
              <a:t>To address the problems society needs robust measurement tools to acquire accurate information from which appropriate sustainable policies can be developed.</a:t>
            </a:r>
          </a:p>
          <a:p>
            <a:pPr>
              <a:buNone/>
            </a:pPr>
            <a:endParaRPr lang="en-GB" sz="2500" dirty="0" smtClean="0"/>
          </a:p>
          <a:p>
            <a:pPr>
              <a:buNone/>
            </a:pPr>
            <a:r>
              <a:rPr lang="en-GB" sz="2500" dirty="0" smtClean="0"/>
              <a:t>One such management tool is the </a:t>
            </a:r>
            <a:r>
              <a:rPr lang="en-GB" sz="2500" dirty="0" smtClean="0">
                <a:solidFill>
                  <a:schemeClr val="accent3">
                    <a:lumMod val="50000"/>
                  </a:schemeClr>
                </a:solidFill>
              </a:rPr>
              <a:t>ecological footprint </a:t>
            </a:r>
            <a:endParaRPr lang="en-GB" sz="25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1143000"/>
          </a:xfrm>
        </p:spPr>
        <p:txBody>
          <a:bodyPr/>
          <a:lstStyle/>
          <a:p>
            <a:pPr algn="ctr"/>
            <a:r>
              <a:rPr lang="en-GB" dirty="0" smtClean="0">
                <a:solidFill>
                  <a:schemeClr val="accent2">
                    <a:lumMod val="75000"/>
                  </a:schemeClr>
                </a:solidFill>
                <a:latin typeface="Constantia" pitchFamily="18" charset="0"/>
                <a:cs typeface="Times New Roman" pitchFamily="18" charset="0"/>
              </a:rPr>
              <a:t>Definition</a:t>
            </a:r>
            <a:endParaRPr lang="en-GB" dirty="0">
              <a:solidFill>
                <a:schemeClr val="accent2">
                  <a:lumMod val="75000"/>
                </a:schemeClr>
              </a:solidFill>
              <a:latin typeface="Constantia" pitchFamily="18" charset="0"/>
              <a:cs typeface="Times New Roman" pitchFamily="18" charset="0"/>
            </a:endParaRPr>
          </a:p>
        </p:txBody>
      </p:sp>
      <p:sp>
        <p:nvSpPr>
          <p:cNvPr id="3" name="Content Placeholder 2"/>
          <p:cNvSpPr>
            <a:spLocks noGrp="1"/>
          </p:cNvSpPr>
          <p:nvPr>
            <p:ph idx="1"/>
          </p:nvPr>
        </p:nvSpPr>
        <p:spPr>
          <a:xfrm>
            <a:off x="539552" y="332656"/>
            <a:ext cx="8229600" cy="5181208"/>
          </a:xfrm>
        </p:spPr>
        <p:txBody>
          <a:bodyPr/>
          <a:lstStyle/>
          <a:p>
            <a:pPr>
              <a:buNone/>
            </a:pPr>
            <a:endParaRPr lang="en-GB" i="1" dirty="0" smtClean="0"/>
          </a:p>
          <a:p>
            <a:pPr>
              <a:buNone/>
            </a:pPr>
            <a:endParaRPr lang="en-GB" i="1" dirty="0" smtClean="0"/>
          </a:p>
          <a:p>
            <a:pPr>
              <a:buNone/>
            </a:pPr>
            <a:r>
              <a:rPr lang="en-GB" i="1" dirty="0" smtClean="0"/>
              <a:t>“Ecological footprint analysis is an accounting tool that enables us to estimate the resource consumption and waste assimilation requirements of a defined human population or economy in terms of a corresponding productive land area.”</a:t>
            </a:r>
            <a:r>
              <a:rPr lang="en-GB" dirty="0" smtClean="0"/>
              <a:t> (</a:t>
            </a:r>
            <a:r>
              <a:rPr lang="en-GB" dirty="0" err="1" smtClean="0"/>
              <a:t>Wackernagel</a:t>
            </a:r>
            <a:r>
              <a:rPr lang="en-GB" dirty="0" smtClean="0"/>
              <a:t> &amp; Rees, 1996;9). </a:t>
            </a:r>
          </a:p>
          <a:p>
            <a:endParaRPr lang="en-GB" dirty="0"/>
          </a:p>
        </p:txBody>
      </p:sp>
      <p:pic>
        <p:nvPicPr>
          <p:cNvPr id="19458" name="Picture 2" descr="http://farawaygalaxy.files.wordpress.com/2010/10/ecological-footprint-illustration.jpg"/>
          <p:cNvPicPr>
            <a:picLocks noChangeAspect="1" noChangeArrowheads="1"/>
          </p:cNvPicPr>
          <p:nvPr/>
        </p:nvPicPr>
        <p:blipFill>
          <a:blip r:embed="rId2"/>
          <a:srcRect/>
          <a:stretch>
            <a:fillRect/>
          </a:stretch>
        </p:blipFill>
        <p:spPr bwMode="auto">
          <a:xfrm>
            <a:off x="2483768" y="3573016"/>
            <a:ext cx="4032448" cy="2984012"/>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908720"/>
            <a:ext cx="7848872" cy="5559896"/>
          </a:xfrm>
        </p:spPr>
        <p:txBody>
          <a:bodyPr>
            <a:normAutofit lnSpcReduction="10000"/>
          </a:bodyPr>
          <a:lstStyle/>
          <a:p>
            <a:pPr>
              <a:buNone/>
            </a:pPr>
            <a:r>
              <a:rPr lang="en-GB" sz="2400" dirty="0" smtClean="0"/>
              <a:t>The concept of ‘ecological foot printing’  is not new! </a:t>
            </a:r>
          </a:p>
          <a:p>
            <a:pPr>
              <a:buNone/>
            </a:pPr>
            <a:endParaRPr lang="en-GB" sz="2400" dirty="0" smtClean="0"/>
          </a:p>
          <a:p>
            <a:pPr>
              <a:buNone/>
            </a:pPr>
            <a:r>
              <a:rPr lang="en-GB" sz="2400" dirty="0" smtClean="0"/>
              <a:t>Developed in the early 1990’s by </a:t>
            </a:r>
            <a:r>
              <a:rPr lang="en-GB" sz="2400" dirty="0" err="1" smtClean="0"/>
              <a:t>Wackernagel</a:t>
            </a:r>
            <a:r>
              <a:rPr lang="en-GB" sz="2400" dirty="0" smtClean="0"/>
              <a:t> &amp; Rees . </a:t>
            </a:r>
          </a:p>
          <a:p>
            <a:pPr>
              <a:buNone/>
            </a:pPr>
            <a:endParaRPr lang="en-GB" sz="2400" dirty="0" smtClean="0"/>
          </a:p>
          <a:p>
            <a:pPr>
              <a:buNone/>
            </a:pPr>
            <a:r>
              <a:rPr lang="en-GB" sz="2400" dirty="0" smtClean="0"/>
              <a:t>The versatility of the concept sees its application being linked not only to the academic world but increasingly gaining popularity amongst non-academic members of society.</a:t>
            </a:r>
          </a:p>
          <a:p>
            <a:pPr>
              <a:buNone/>
            </a:pPr>
            <a:endParaRPr lang="en-GB" sz="2400" dirty="0" smtClean="0"/>
          </a:p>
          <a:p>
            <a:pPr>
              <a:buNone/>
            </a:pPr>
            <a:r>
              <a:rPr lang="en-GB" sz="2400" dirty="0" smtClean="0"/>
              <a:t>According to </a:t>
            </a:r>
            <a:r>
              <a:rPr lang="en-GB" sz="2400" i="1" dirty="0" smtClean="0"/>
              <a:t>Birch, 2007</a:t>
            </a:r>
            <a:r>
              <a:rPr lang="en-GB" sz="2400" dirty="0" smtClean="0"/>
              <a:t> there has been a rise in </a:t>
            </a:r>
            <a:r>
              <a:rPr lang="en-GB" sz="2400" i="1" dirty="0" smtClean="0"/>
              <a:t>“non-traditional” </a:t>
            </a:r>
            <a:r>
              <a:rPr lang="en-GB" sz="2400" dirty="0" smtClean="0"/>
              <a:t>ecological footprint studies, with its application being seen to look at business study analysis, sporting events and even specific products and diets.</a:t>
            </a:r>
          </a:p>
          <a:p>
            <a:pPr>
              <a:buNone/>
            </a:pPr>
            <a:endParaRPr lang="en-GB" sz="2400" dirty="0">
              <a:latin typeface="Calibri"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704" y="764704"/>
            <a:ext cx="8579296" cy="1143000"/>
          </a:xfrm>
        </p:spPr>
        <p:txBody>
          <a:bodyPr>
            <a:noAutofit/>
          </a:bodyPr>
          <a:lstStyle/>
          <a:p>
            <a:r>
              <a:rPr lang="en-GB" sz="4000" dirty="0" smtClean="0"/>
              <a:t>8 principal land categories for EF assessment</a:t>
            </a:r>
            <a:endParaRPr lang="en-GB" sz="4000" dirty="0"/>
          </a:p>
        </p:txBody>
      </p:sp>
      <p:pic>
        <p:nvPicPr>
          <p:cNvPr id="1026" name="Picture 2"/>
          <p:cNvPicPr>
            <a:picLocks noGrp="1" noChangeAspect="1" noChangeArrowheads="1"/>
          </p:cNvPicPr>
          <p:nvPr>
            <p:ph idx="1"/>
          </p:nvPr>
        </p:nvPicPr>
        <p:blipFill>
          <a:blip r:embed="rId2"/>
          <a:srcRect/>
          <a:stretch>
            <a:fillRect/>
          </a:stretch>
        </p:blipFill>
        <p:spPr bwMode="auto">
          <a:xfrm>
            <a:off x="838790" y="1935163"/>
            <a:ext cx="7807883" cy="4590181"/>
          </a:xfrm>
          <a:prstGeom prst="rect">
            <a:avLst/>
          </a:prstGeom>
          <a:solidFill>
            <a:schemeClr val="accent4">
              <a:lumMod val="60000"/>
              <a:lumOff val="40000"/>
            </a:schemeClr>
          </a:solid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sources for FP assessment</a:t>
            </a:r>
            <a:endParaRPr lang="en-GB" dirty="0"/>
          </a:p>
        </p:txBody>
      </p:sp>
      <p:sp>
        <p:nvSpPr>
          <p:cNvPr id="3" name="Content Placeholder 2"/>
          <p:cNvSpPr>
            <a:spLocks noGrp="1"/>
          </p:cNvSpPr>
          <p:nvPr>
            <p:ph idx="1"/>
          </p:nvPr>
        </p:nvSpPr>
        <p:spPr>
          <a:xfrm>
            <a:off x="457200" y="1935480"/>
            <a:ext cx="4330824" cy="4389120"/>
          </a:xfrm>
        </p:spPr>
        <p:txBody>
          <a:bodyPr/>
          <a:lstStyle/>
          <a:p>
            <a:pPr marL="514350" indent="-514350">
              <a:buFont typeface="+mj-lt"/>
              <a:buAutoNum type="arabicPeriod"/>
            </a:pPr>
            <a:r>
              <a:rPr lang="en-GB" dirty="0" smtClean="0"/>
              <a:t>Global and national statistics e.g. The World Bank</a:t>
            </a:r>
          </a:p>
          <a:p>
            <a:pPr marL="514350" indent="-514350">
              <a:buFont typeface="+mj-lt"/>
              <a:buAutoNum type="arabicPeriod"/>
            </a:pPr>
            <a:r>
              <a:rPr lang="en-GB" dirty="0" smtClean="0"/>
              <a:t>Reference, handbooks and textbooks e.g. Handbook on life cycle analysis</a:t>
            </a:r>
          </a:p>
          <a:p>
            <a:pPr marL="514350" indent="-514350">
              <a:buFont typeface="+mj-lt"/>
              <a:buAutoNum type="arabicPeriod"/>
            </a:pPr>
            <a:r>
              <a:rPr lang="en-GB" dirty="0" smtClean="0"/>
              <a:t>Research Papers e.g. NGOs</a:t>
            </a:r>
            <a:endParaRPr lang="en-GB" dirty="0"/>
          </a:p>
        </p:txBody>
      </p:sp>
      <p:pic>
        <p:nvPicPr>
          <p:cNvPr id="2050" name="Picture 2" descr="http://www.fao.org/about/res/1347980110032/styles/fao2010/img/FAO-emblem_en.gif"/>
          <p:cNvPicPr>
            <a:picLocks noChangeAspect="1" noChangeArrowheads="1"/>
          </p:cNvPicPr>
          <p:nvPr/>
        </p:nvPicPr>
        <p:blipFill>
          <a:blip r:embed="rId2"/>
          <a:srcRect/>
          <a:stretch>
            <a:fillRect/>
          </a:stretch>
        </p:blipFill>
        <p:spPr bwMode="auto">
          <a:xfrm>
            <a:off x="5747845" y="2132856"/>
            <a:ext cx="2796427" cy="36004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7" name="Picture 3"/>
          <p:cNvPicPr>
            <a:picLocks noChangeAspect="1" noChangeArrowheads="1"/>
          </p:cNvPicPr>
          <p:nvPr/>
        </p:nvPicPr>
        <p:blipFill>
          <a:blip r:embed="rId2" cstate="print"/>
          <a:srcRect/>
          <a:stretch>
            <a:fillRect/>
          </a:stretch>
        </p:blipFill>
        <p:spPr bwMode="auto">
          <a:xfrm>
            <a:off x="3131840" y="764704"/>
            <a:ext cx="2376264" cy="1154664"/>
          </a:xfrm>
          <a:prstGeom prst="rect">
            <a:avLst/>
          </a:prstGeom>
          <a:ln>
            <a:headEnd/>
            <a:tailEnd/>
          </a:ln>
        </p:spPr>
        <p:style>
          <a:lnRef idx="3">
            <a:schemeClr val="lt1"/>
          </a:lnRef>
          <a:fillRef idx="1">
            <a:schemeClr val="accent3"/>
          </a:fillRef>
          <a:effectRef idx="1">
            <a:schemeClr val="accent3"/>
          </a:effectRef>
          <a:fontRef idx="minor">
            <a:schemeClr val="lt1"/>
          </a:fontRef>
        </p:style>
      </p:pic>
      <p:sp>
        <p:nvSpPr>
          <p:cNvPr id="3" name="Content Placeholder 2"/>
          <p:cNvSpPr>
            <a:spLocks noGrp="1"/>
          </p:cNvSpPr>
          <p:nvPr>
            <p:ph idx="1"/>
          </p:nvPr>
        </p:nvSpPr>
        <p:spPr>
          <a:xfrm>
            <a:off x="467544" y="2060848"/>
            <a:ext cx="8229600" cy="4389120"/>
          </a:xfrm>
        </p:spPr>
        <p:txBody>
          <a:bodyPr numCol="1">
            <a:normAutofit fontScale="85000" lnSpcReduction="10000"/>
          </a:bodyPr>
          <a:lstStyle/>
          <a:p>
            <a:pPr algn="just">
              <a:buNone/>
            </a:pPr>
            <a:r>
              <a:rPr lang="en-GB" sz="1800" dirty="0" smtClean="0">
                <a:latin typeface="Constantia" pitchFamily="18" charset="0"/>
              </a:rPr>
              <a:t>Is a scenario-based integrated resource/energy-environment modelling system </a:t>
            </a:r>
            <a:r>
              <a:rPr lang="en-GB" sz="1800" dirty="0" smtClean="0">
                <a:latin typeface="Constantia" pitchFamily="18" charset="0"/>
              </a:rPr>
              <a:t> </a:t>
            </a:r>
            <a:r>
              <a:rPr lang="en-GB" sz="1800" dirty="0" smtClean="0">
                <a:latin typeface="Constantia" pitchFamily="18" charset="0"/>
              </a:rPr>
              <a:t>designed by the Stockholm Environment Institute.</a:t>
            </a:r>
          </a:p>
          <a:p>
            <a:pPr algn="just">
              <a:buNone/>
            </a:pPr>
            <a:endParaRPr lang="en-GB" sz="1800" dirty="0" smtClean="0">
              <a:latin typeface="Constantia" pitchFamily="18" charset="0"/>
            </a:endParaRPr>
          </a:p>
          <a:p>
            <a:pPr algn="just">
              <a:buNone/>
            </a:pPr>
            <a:r>
              <a:rPr lang="en-GB" sz="1800" dirty="0" smtClean="0">
                <a:latin typeface="Constantia" pitchFamily="18" charset="0"/>
              </a:rPr>
              <a:t> Its methodology is based on comprehensive accounting of how energy and resources are consumed, converted and produced in a given region or economy</a:t>
            </a:r>
          </a:p>
          <a:p>
            <a:pPr algn="just">
              <a:buNone/>
            </a:pPr>
            <a:r>
              <a:rPr lang="en-GB" sz="1800" dirty="0" smtClean="0">
                <a:latin typeface="Constantia" pitchFamily="18" charset="0"/>
              </a:rPr>
              <a:t>     under a range of alternative assumptions on population, economic development, technology, price and so on. </a:t>
            </a:r>
            <a:endParaRPr lang="en-GB" sz="1800" dirty="0" smtClean="0">
              <a:latin typeface="Constantia" pitchFamily="18" charset="0"/>
            </a:endParaRPr>
          </a:p>
          <a:p>
            <a:pPr algn="just">
              <a:buNone/>
            </a:pPr>
            <a:endParaRPr lang="en-GB" sz="1800" dirty="0" smtClean="0">
              <a:latin typeface="Constantia" pitchFamily="18" charset="0"/>
            </a:endParaRPr>
          </a:p>
          <a:p>
            <a:pPr algn="just">
              <a:buNone/>
            </a:pPr>
            <a:r>
              <a:rPr lang="en-GB" sz="1800" dirty="0" smtClean="0">
                <a:latin typeface="Constantia" pitchFamily="18" charset="0"/>
              </a:rPr>
              <a:t>Based on:</a:t>
            </a:r>
          </a:p>
          <a:p>
            <a:pPr marL="342900" indent="-342900" algn="just">
              <a:buFont typeface="+mj-lt"/>
              <a:buAutoNum type="arabicPeriod"/>
            </a:pPr>
            <a:r>
              <a:rPr lang="en-GB" sz="1800" dirty="0" smtClean="0">
                <a:latin typeface="Constantia" pitchFamily="18" charset="0"/>
              </a:rPr>
              <a:t>Food</a:t>
            </a:r>
          </a:p>
          <a:p>
            <a:pPr marL="342900" indent="-342900" algn="just">
              <a:buFont typeface="+mj-lt"/>
              <a:buAutoNum type="arabicPeriod"/>
            </a:pPr>
            <a:r>
              <a:rPr lang="en-GB" sz="1800" dirty="0" smtClean="0">
                <a:latin typeface="Constantia" pitchFamily="18" charset="0"/>
              </a:rPr>
              <a:t>Housing</a:t>
            </a:r>
          </a:p>
          <a:p>
            <a:pPr marL="342900" indent="-342900" algn="just">
              <a:buFont typeface="+mj-lt"/>
              <a:buAutoNum type="arabicPeriod"/>
            </a:pPr>
            <a:r>
              <a:rPr lang="en-GB" sz="1800" dirty="0" smtClean="0">
                <a:latin typeface="Constantia" pitchFamily="18" charset="0"/>
              </a:rPr>
              <a:t>Transportation</a:t>
            </a:r>
          </a:p>
          <a:p>
            <a:pPr marL="342900" indent="-342900" algn="just">
              <a:buFont typeface="+mj-lt"/>
              <a:buAutoNum type="arabicPeriod"/>
            </a:pPr>
            <a:r>
              <a:rPr lang="en-GB" sz="1800" dirty="0" smtClean="0">
                <a:latin typeface="Constantia" pitchFamily="18" charset="0"/>
              </a:rPr>
              <a:t>Consumer goods</a:t>
            </a:r>
          </a:p>
          <a:p>
            <a:pPr marL="342900" indent="-342900" algn="just">
              <a:buFont typeface="+mj-lt"/>
              <a:buAutoNum type="arabicPeriod"/>
            </a:pPr>
            <a:r>
              <a:rPr lang="en-GB" sz="1800" dirty="0" smtClean="0">
                <a:latin typeface="Constantia" pitchFamily="18" charset="0"/>
              </a:rPr>
              <a:t>S</a:t>
            </a:r>
            <a:r>
              <a:rPr lang="en-GB" sz="1800" dirty="0" smtClean="0">
                <a:latin typeface="Constantia" pitchFamily="18" charset="0"/>
              </a:rPr>
              <a:t>ervices</a:t>
            </a:r>
            <a:endParaRPr lang="en-GB" sz="1800" dirty="0" smtClean="0">
              <a:latin typeface="Constantia" pitchFamily="18" charset="0"/>
            </a:endParaRPr>
          </a:p>
          <a:p>
            <a:pPr algn="just">
              <a:buNone/>
            </a:pPr>
            <a:endParaRPr lang="en-GB" sz="1800" dirty="0" smtClean="0">
              <a:latin typeface="Constantia" pitchFamily="18" charset="0"/>
            </a:endParaRPr>
          </a:p>
          <a:p>
            <a:pPr algn="just">
              <a:buNone/>
            </a:pPr>
            <a:r>
              <a:rPr lang="en-GB" sz="1800" dirty="0" smtClean="0">
                <a:latin typeface="Constantia" pitchFamily="18" charset="0"/>
              </a:rPr>
              <a:t>With its flexible data structures, REAP allows end-users to analyse data to high technological specification or to low technological specification, which ever is more suited for the topic at hand.</a:t>
            </a:r>
          </a:p>
          <a:p>
            <a:pPr algn="just">
              <a:buNone/>
            </a:pPr>
            <a:endParaRPr lang="en-GB" sz="1800" dirty="0" smtClean="0">
              <a:latin typeface="Constantia"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sz="1800" dirty="0" smtClean="0"/>
              <a:t>Designed to help communities calculate their ecological or carbon footprint.</a:t>
            </a:r>
          </a:p>
          <a:p>
            <a:pPr>
              <a:buNone/>
            </a:pPr>
            <a:endParaRPr lang="en-GB" sz="1800" dirty="0" smtClean="0"/>
          </a:p>
          <a:p>
            <a:pPr>
              <a:buNone/>
            </a:pPr>
            <a:r>
              <a:rPr lang="en-GB" sz="1800" dirty="0" smtClean="0"/>
              <a:t> The software is designed to be used by a community or within a community, however it also has applications for education and can be used within schools or voluntary group environments to aid in their environmental activities.</a:t>
            </a:r>
          </a:p>
          <a:p>
            <a:pPr>
              <a:buNone/>
            </a:pPr>
            <a:endParaRPr lang="en-GB" sz="1800" dirty="0" smtClean="0"/>
          </a:p>
          <a:p>
            <a:pPr>
              <a:buNone/>
            </a:pPr>
            <a:r>
              <a:rPr lang="en-GB" sz="1800" dirty="0" smtClean="0"/>
              <a:t> Its implementation can be used on a governmental scale to calculate ‘bottom-up’ data on consumption activities of the local constituents, with functions that can support the targeting of policies and to assess their importance as a whole.</a:t>
            </a:r>
          </a:p>
          <a:p>
            <a:pPr>
              <a:buNone/>
            </a:pPr>
            <a:endParaRPr lang="en-GB" sz="1800" dirty="0" smtClean="0"/>
          </a:p>
          <a:p>
            <a:pPr>
              <a:buNone/>
            </a:pPr>
            <a:r>
              <a:rPr lang="en-GB" sz="1800" dirty="0" smtClean="0"/>
              <a:t>The tool allows users to test the effectiveness of a number of footprint reducing pledges, and can measure the actual footprint improvement within a community by comparing the before and after results of surveys once pledges have been agreed upon (SEI, 2008). </a:t>
            </a:r>
            <a:endParaRPr lang="en-GB" sz="1800" dirty="0"/>
          </a:p>
        </p:txBody>
      </p:sp>
      <p:pic>
        <p:nvPicPr>
          <p:cNvPr id="27650" name="Picture 2" descr="http://www.resource-accounting.org.uk/uploads/images/logos/REAP_Petite_logo.png"/>
          <p:cNvPicPr>
            <a:picLocks noChangeAspect="1" noChangeArrowheads="1"/>
          </p:cNvPicPr>
          <p:nvPr/>
        </p:nvPicPr>
        <p:blipFill>
          <a:blip r:embed="rId3" cstate="print"/>
          <a:srcRect/>
          <a:stretch>
            <a:fillRect/>
          </a:stretch>
        </p:blipFill>
        <p:spPr bwMode="auto">
          <a:xfrm>
            <a:off x="6012160" y="836712"/>
            <a:ext cx="936104" cy="893795"/>
          </a:xfrm>
          <a:prstGeom prst="rect">
            <a:avLst/>
          </a:prstGeom>
          <a:noFill/>
        </p:spPr>
      </p:pic>
      <p:sp>
        <p:nvSpPr>
          <p:cNvPr id="5" name="TextBox 4"/>
          <p:cNvSpPr txBox="1"/>
          <p:nvPr/>
        </p:nvSpPr>
        <p:spPr>
          <a:xfrm>
            <a:off x="2411760" y="764704"/>
            <a:ext cx="3744416" cy="861774"/>
          </a:xfrm>
          <a:prstGeom prst="rect">
            <a:avLst/>
          </a:prstGeom>
          <a:noFill/>
        </p:spPr>
        <p:txBody>
          <a:bodyPr wrap="square" rtlCol="0">
            <a:spAutoFit/>
          </a:bodyPr>
          <a:lstStyle/>
          <a:p>
            <a:r>
              <a:rPr lang="en-GB" sz="5000" dirty="0" smtClean="0">
                <a:solidFill>
                  <a:schemeClr val="accent2">
                    <a:lumMod val="75000"/>
                  </a:schemeClr>
                </a:solidFill>
              </a:rPr>
              <a:t>REAP Petite </a:t>
            </a:r>
            <a:endParaRPr lang="en-GB" sz="5000" dirty="0">
              <a:solidFill>
                <a:schemeClr val="accent2">
                  <a:lumMod val="75000"/>
                </a:schemeClr>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9752" y="476672"/>
            <a:ext cx="4186808" cy="1143000"/>
          </a:xfrm>
        </p:spPr>
        <p:txBody>
          <a:bodyPr/>
          <a:lstStyle/>
          <a:p>
            <a:r>
              <a:rPr lang="en-GB" dirty="0" smtClean="0">
                <a:solidFill>
                  <a:schemeClr val="accent2">
                    <a:lumMod val="75000"/>
                  </a:schemeClr>
                </a:solidFill>
                <a:latin typeface="+mn-lt"/>
              </a:rPr>
              <a:t>REAP tourism </a:t>
            </a:r>
            <a:endParaRPr lang="en-GB" dirty="0">
              <a:solidFill>
                <a:schemeClr val="accent2">
                  <a:lumMod val="75000"/>
                </a:schemeClr>
              </a:solidFill>
              <a:latin typeface="+mn-lt"/>
            </a:endParaRPr>
          </a:p>
        </p:txBody>
      </p:sp>
      <p:sp>
        <p:nvSpPr>
          <p:cNvPr id="3" name="Content Placeholder 2"/>
          <p:cNvSpPr>
            <a:spLocks noGrp="1"/>
          </p:cNvSpPr>
          <p:nvPr>
            <p:ph idx="1"/>
          </p:nvPr>
        </p:nvSpPr>
        <p:spPr/>
        <p:txBody>
          <a:bodyPr>
            <a:normAutofit lnSpcReduction="10000"/>
          </a:bodyPr>
          <a:lstStyle/>
          <a:p>
            <a:pPr>
              <a:buNone/>
            </a:pPr>
            <a:r>
              <a:rPr lang="en-GB" sz="1800" dirty="0" smtClean="0"/>
              <a:t>Designed to calculate the environmental footprint of visitors to any area within the UK.</a:t>
            </a:r>
          </a:p>
          <a:p>
            <a:pPr>
              <a:buNone/>
            </a:pPr>
            <a:endParaRPr lang="en-GB" sz="1800" dirty="0" smtClean="0"/>
          </a:p>
          <a:p>
            <a:pPr>
              <a:buNone/>
            </a:pPr>
            <a:r>
              <a:rPr lang="en-GB" sz="1800" dirty="0" smtClean="0"/>
              <a:t> The tool in its basic form is a calculator which uses day visitor and staying visitor data combined with data on visitor expenditure, accommodation choices and recreational behaviour for any user-defined area.</a:t>
            </a:r>
          </a:p>
          <a:p>
            <a:pPr>
              <a:buNone/>
            </a:pPr>
            <a:r>
              <a:rPr lang="en-GB" sz="1800" dirty="0" smtClean="0"/>
              <a:t> </a:t>
            </a:r>
          </a:p>
          <a:p>
            <a:pPr>
              <a:buNone/>
            </a:pPr>
            <a:r>
              <a:rPr lang="en-GB" sz="1800" dirty="0" smtClean="0"/>
              <a:t>The simplicity of REAP tourism means that the user can define both the area that he /she wants to look at and the time period that you are interested in. New data can be collected that fits the purposes of the study or there is an option to adjust and update the existing data set. </a:t>
            </a:r>
          </a:p>
          <a:p>
            <a:pPr>
              <a:buNone/>
            </a:pPr>
            <a:endParaRPr lang="en-GB" sz="1800" dirty="0" smtClean="0"/>
          </a:p>
          <a:p>
            <a:pPr>
              <a:buNone/>
            </a:pPr>
            <a:r>
              <a:rPr lang="en-GB" sz="1800" dirty="0" smtClean="0"/>
              <a:t>This flexibility means ecological footprint data can be collected through a variety of scenarios with little fuss or confusion, this is definitely an advantage when conducting a survey with a large respondent range (SEI, 2008). </a:t>
            </a:r>
            <a:endParaRPr lang="en-GB" sz="1800" dirty="0"/>
          </a:p>
        </p:txBody>
      </p:sp>
      <p:pic>
        <p:nvPicPr>
          <p:cNvPr id="44034" name="Picture 2" descr="http://www.resource-accounting.org.uk/uploads/images/logos/REAP_Tourism_Logo.png"/>
          <p:cNvPicPr>
            <a:picLocks noChangeAspect="1" noChangeArrowheads="1"/>
          </p:cNvPicPr>
          <p:nvPr/>
        </p:nvPicPr>
        <p:blipFill>
          <a:blip r:embed="rId3" cstate="print"/>
          <a:srcRect/>
          <a:stretch>
            <a:fillRect/>
          </a:stretch>
        </p:blipFill>
        <p:spPr bwMode="auto">
          <a:xfrm>
            <a:off x="6444208" y="764704"/>
            <a:ext cx="764604" cy="936104"/>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normAutofit/>
          </a:bodyPr>
          <a:lstStyle/>
          <a:p>
            <a:pPr algn="ctr"/>
            <a:r>
              <a:rPr lang="en-GB" sz="4400" dirty="0" smtClean="0">
                <a:solidFill>
                  <a:schemeClr val="accent2">
                    <a:lumMod val="75000"/>
                  </a:schemeClr>
                </a:solidFill>
              </a:rPr>
              <a:t>Getting Started : The Basics </a:t>
            </a:r>
            <a:endParaRPr lang="en-GB" sz="4400" dirty="0">
              <a:solidFill>
                <a:schemeClr val="accent2">
                  <a:lumMod val="75000"/>
                </a:schemeClr>
              </a:solidFill>
            </a:endParaRPr>
          </a:p>
        </p:txBody>
      </p:sp>
      <p:pic>
        <p:nvPicPr>
          <p:cNvPr id="47106" name="Picture 2"/>
          <p:cNvPicPr>
            <a:picLocks noGrp="1" noChangeAspect="1" noChangeArrowheads="1"/>
          </p:cNvPicPr>
          <p:nvPr>
            <p:ph idx="1"/>
          </p:nvPr>
        </p:nvPicPr>
        <p:blipFill>
          <a:blip r:embed="rId2" cstate="print"/>
          <a:srcRect/>
          <a:stretch>
            <a:fillRect/>
          </a:stretch>
        </p:blipFill>
        <p:spPr bwMode="auto">
          <a:xfrm>
            <a:off x="395536" y="1700809"/>
            <a:ext cx="2088232" cy="1623274"/>
          </a:xfrm>
          <a:prstGeom prst="rect">
            <a:avLst/>
          </a:prstGeom>
          <a:noFill/>
          <a:ln w="9525">
            <a:noFill/>
            <a:miter lim="800000"/>
            <a:headEnd/>
            <a:tailEnd/>
          </a:ln>
        </p:spPr>
      </p:pic>
      <p:sp>
        <p:nvSpPr>
          <p:cNvPr id="5" name="Right Arrow 4"/>
          <p:cNvSpPr/>
          <p:nvPr/>
        </p:nvSpPr>
        <p:spPr>
          <a:xfrm>
            <a:off x="2627784" y="2420888"/>
            <a:ext cx="432048" cy="216024"/>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7107" name="Picture 3"/>
          <p:cNvPicPr>
            <a:picLocks noChangeAspect="1" noChangeArrowheads="1"/>
          </p:cNvPicPr>
          <p:nvPr/>
        </p:nvPicPr>
        <p:blipFill>
          <a:blip r:embed="rId3" cstate="print"/>
          <a:srcRect/>
          <a:stretch>
            <a:fillRect/>
          </a:stretch>
        </p:blipFill>
        <p:spPr bwMode="auto">
          <a:xfrm>
            <a:off x="3347864" y="1700808"/>
            <a:ext cx="2232248" cy="1609295"/>
          </a:xfrm>
          <a:prstGeom prst="rect">
            <a:avLst/>
          </a:prstGeom>
          <a:noFill/>
          <a:ln w="9525">
            <a:noFill/>
            <a:miter lim="800000"/>
            <a:headEnd/>
            <a:tailEnd/>
          </a:ln>
        </p:spPr>
      </p:pic>
      <p:pic>
        <p:nvPicPr>
          <p:cNvPr id="47108" name="Picture 4"/>
          <p:cNvPicPr>
            <a:picLocks noChangeAspect="1" noChangeArrowheads="1"/>
          </p:cNvPicPr>
          <p:nvPr/>
        </p:nvPicPr>
        <p:blipFill>
          <a:blip r:embed="rId4" cstate="print"/>
          <a:srcRect/>
          <a:stretch>
            <a:fillRect/>
          </a:stretch>
        </p:blipFill>
        <p:spPr bwMode="auto">
          <a:xfrm>
            <a:off x="6516216" y="1700808"/>
            <a:ext cx="2237592" cy="1613148"/>
          </a:xfrm>
          <a:prstGeom prst="rect">
            <a:avLst/>
          </a:prstGeom>
          <a:noFill/>
          <a:ln w="9525">
            <a:noFill/>
            <a:miter lim="800000"/>
            <a:headEnd/>
            <a:tailEnd/>
          </a:ln>
        </p:spPr>
      </p:pic>
      <p:sp>
        <p:nvSpPr>
          <p:cNvPr id="8" name="Right Arrow 7"/>
          <p:cNvSpPr/>
          <p:nvPr/>
        </p:nvSpPr>
        <p:spPr>
          <a:xfrm>
            <a:off x="5868144" y="2420888"/>
            <a:ext cx="432048" cy="216024"/>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043608" y="3933056"/>
            <a:ext cx="7704856" cy="646331"/>
          </a:xfrm>
          <a:prstGeom prst="rect">
            <a:avLst/>
          </a:prstGeom>
        </p:spPr>
        <p:txBody>
          <a:bodyPr wrap="square">
            <a:spAutoFit/>
          </a:bodyPr>
          <a:lstStyle/>
          <a:p>
            <a:r>
              <a:rPr lang="en-GB" dirty="0"/>
              <a:t>REAP </a:t>
            </a:r>
            <a:r>
              <a:rPr lang="en-GB" i="1" dirty="0"/>
              <a:t>petite is essentially a calculator. Community questionnaire data is fed</a:t>
            </a:r>
          </a:p>
          <a:p>
            <a:r>
              <a:rPr lang="en-GB" dirty="0"/>
              <a:t>into the tool and the environmental impact is calculated</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Grp="1" noChangeAspect="1" noChangeArrowheads="1"/>
          </p:cNvPicPr>
          <p:nvPr>
            <p:ph idx="1"/>
          </p:nvPr>
        </p:nvPicPr>
        <p:blipFill>
          <a:blip r:embed="rId2" cstate="print"/>
          <a:srcRect/>
          <a:stretch>
            <a:fillRect/>
          </a:stretch>
        </p:blipFill>
        <p:spPr bwMode="auto">
          <a:xfrm>
            <a:off x="2843808" y="1196752"/>
            <a:ext cx="5582555" cy="4032448"/>
          </a:xfrm>
          <a:prstGeom prst="rect">
            <a:avLst/>
          </a:prstGeom>
          <a:noFill/>
          <a:ln w="9525">
            <a:noFill/>
            <a:miter lim="800000"/>
            <a:headEnd/>
            <a:tailEnd/>
          </a:ln>
        </p:spPr>
      </p:pic>
      <p:sp>
        <p:nvSpPr>
          <p:cNvPr id="5" name="Rectangle 4"/>
          <p:cNvSpPr/>
          <p:nvPr/>
        </p:nvSpPr>
        <p:spPr>
          <a:xfrm>
            <a:off x="827584" y="836712"/>
            <a:ext cx="1440160" cy="2031325"/>
          </a:xfrm>
          <a:prstGeom prst="rect">
            <a:avLst/>
          </a:prstGeom>
        </p:spPr>
        <p:txBody>
          <a:bodyPr wrap="square">
            <a:spAutoFit/>
          </a:bodyPr>
          <a:lstStyle/>
          <a:p>
            <a:r>
              <a:rPr lang="en-GB" sz="1400" dirty="0"/>
              <a:t>Buttons to the</a:t>
            </a:r>
          </a:p>
          <a:p>
            <a:r>
              <a:rPr lang="en-GB" sz="1400" dirty="0"/>
              <a:t>left control</a:t>
            </a:r>
          </a:p>
          <a:p>
            <a:r>
              <a:rPr lang="en-GB" sz="1400" dirty="0"/>
              <a:t>the loading</a:t>
            </a:r>
          </a:p>
          <a:p>
            <a:r>
              <a:rPr lang="en-GB" sz="1400" dirty="0"/>
              <a:t>and saving of</a:t>
            </a:r>
          </a:p>
          <a:p>
            <a:r>
              <a:rPr lang="en-GB" sz="1400" dirty="0"/>
              <a:t>project files</a:t>
            </a:r>
          </a:p>
          <a:p>
            <a:r>
              <a:rPr lang="en-GB" sz="1400" dirty="0"/>
              <a:t>and adding,</a:t>
            </a:r>
          </a:p>
          <a:p>
            <a:r>
              <a:rPr lang="en-GB" sz="1400" dirty="0"/>
              <a:t>deleting</a:t>
            </a:r>
          </a:p>
          <a:p>
            <a:r>
              <a:rPr lang="en-GB" sz="1400" dirty="0"/>
              <a:t>records held in</a:t>
            </a:r>
          </a:p>
          <a:p>
            <a:r>
              <a:rPr lang="en-GB" sz="1400" dirty="0"/>
              <a:t>the files.</a:t>
            </a:r>
          </a:p>
        </p:txBody>
      </p:sp>
      <p:sp>
        <p:nvSpPr>
          <p:cNvPr id="8" name="Left Brace 7"/>
          <p:cNvSpPr/>
          <p:nvPr/>
        </p:nvSpPr>
        <p:spPr>
          <a:xfrm>
            <a:off x="2555776" y="1340768"/>
            <a:ext cx="144016" cy="720080"/>
          </a:xfrm>
          <a:prstGeom prst="leftBrace">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Left Brace 8"/>
          <p:cNvSpPr/>
          <p:nvPr/>
        </p:nvSpPr>
        <p:spPr>
          <a:xfrm>
            <a:off x="2483768" y="2276872"/>
            <a:ext cx="216024" cy="2304256"/>
          </a:xfrm>
          <a:prstGeom prst="leftBrace">
            <a:avLst>
              <a:gd name="adj1" fmla="val 8333"/>
              <a:gd name="adj2" fmla="val 50472"/>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ectangle 9"/>
          <p:cNvSpPr/>
          <p:nvPr/>
        </p:nvSpPr>
        <p:spPr>
          <a:xfrm>
            <a:off x="827584" y="3212976"/>
            <a:ext cx="1565920" cy="1384995"/>
          </a:xfrm>
          <a:prstGeom prst="rect">
            <a:avLst/>
          </a:prstGeom>
        </p:spPr>
        <p:txBody>
          <a:bodyPr wrap="square">
            <a:spAutoFit/>
          </a:bodyPr>
          <a:lstStyle/>
          <a:p>
            <a:r>
              <a:rPr lang="en-GB" sz="1400" dirty="0"/>
              <a:t>The list</a:t>
            </a:r>
          </a:p>
          <a:p>
            <a:r>
              <a:rPr lang="en-GB" sz="1400" dirty="0"/>
              <a:t>box shows</a:t>
            </a:r>
          </a:p>
          <a:p>
            <a:r>
              <a:rPr lang="en-GB" sz="1400" dirty="0"/>
              <a:t>records</a:t>
            </a:r>
          </a:p>
          <a:p>
            <a:r>
              <a:rPr lang="en-GB" sz="1400" dirty="0"/>
              <a:t>contained</a:t>
            </a:r>
          </a:p>
          <a:p>
            <a:r>
              <a:rPr lang="en-GB" sz="1400" dirty="0"/>
              <a:t>in the</a:t>
            </a:r>
          </a:p>
          <a:p>
            <a:r>
              <a:rPr lang="en-GB" sz="1400" dirty="0"/>
              <a:t>project.</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Grp="1" noChangeAspect="1" noChangeArrowheads="1"/>
          </p:cNvPicPr>
          <p:nvPr>
            <p:ph idx="1"/>
          </p:nvPr>
        </p:nvPicPr>
        <p:blipFill>
          <a:blip r:embed="rId2" cstate="print"/>
          <a:srcRect/>
          <a:stretch>
            <a:fillRect/>
          </a:stretch>
        </p:blipFill>
        <p:spPr bwMode="auto">
          <a:xfrm>
            <a:off x="467544" y="1556792"/>
            <a:ext cx="8229600" cy="1815471"/>
          </a:xfrm>
          <a:prstGeom prst="rect">
            <a:avLst/>
          </a:prstGeom>
          <a:noFill/>
          <a:ln w="9525">
            <a:noFill/>
            <a:miter lim="800000"/>
            <a:headEnd/>
            <a:tailEnd/>
          </a:ln>
        </p:spPr>
      </p:pic>
      <p:sp>
        <p:nvSpPr>
          <p:cNvPr id="5" name="Rectangle 4"/>
          <p:cNvSpPr/>
          <p:nvPr/>
        </p:nvSpPr>
        <p:spPr>
          <a:xfrm>
            <a:off x="431032" y="3861048"/>
            <a:ext cx="8712968" cy="1477328"/>
          </a:xfrm>
          <a:prstGeom prst="rect">
            <a:avLst/>
          </a:prstGeom>
        </p:spPr>
        <p:txBody>
          <a:bodyPr wrap="square">
            <a:spAutoFit/>
          </a:bodyPr>
          <a:lstStyle/>
          <a:p>
            <a:r>
              <a:rPr lang="en-GB" dirty="0"/>
              <a:t>The top layer of tabs allow you to flick between the entering/viewing data part</a:t>
            </a:r>
          </a:p>
          <a:p>
            <a:r>
              <a:rPr lang="en-GB" dirty="0"/>
              <a:t>of the tool, the footprint reducing pledges and the graphs of the results</a:t>
            </a:r>
            <a:r>
              <a:rPr lang="en-GB" dirty="0" smtClean="0"/>
              <a:t>.</a:t>
            </a:r>
          </a:p>
          <a:p>
            <a:endParaRPr lang="en-GB" dirty="0"/>
          </a:p>
          <a:p>
            <a:r>
              <a:rPr lang="en-GB" dirty="0"/>
              <a:t>The second layer of tabs allows you to flick between the themes of</a:t>
            </a:r>
          </a:p>
          <a:p>
            <a:r>
              <a:rPr lang="en-GB" dirty="0"/>
              <a:t>accommodation, food, travel, shopping and activities.</a:t>
            </a:r>
          </a:p>
        </p:txBody>
      </p:sp>
      <p:sp>
        <p:nvSpPr>
          <p:cNvPr id="8" name="Left Bracket 7"/>
          <p:cNvSpPr/>
          <p:nvPr/>
        </p:nvSpPr>
        <p:spPr>
          <a:xfrm rot="5400000">
            <a:off x="2303748" y="368660"/>
            <a:ext cx="252028" cy="2484276"/>
          </a:xfrm>
          <a:prstGeom prst="leftBracket">
            <a:avLst>
              <a:gd name="adj" fmla="val 0"/>
            </a:avLst>
          </a:prstGeom>
          <a:ln w="1905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ight Bracket 9"/>
          <p:cNvSpPr/>
          <p:nvPr/>
        </p:nvSpPr>
        <p:spPr>
          <a:xfrm rot="5400000">
            <a:off x="3743908" y="-279412"/>
            <a:ext cx="288032" cy="5256584"/>
          </a:xfrm>
          <a:prstGeom prst="rightBracket">
            <a:avLst/>
          </a:prstGeom>
          <a:ln w="1905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10"/>
          <p:cNvSpPr/>
          <p:nvPr/>
        </p:nvSpPr>
        <p:spPr>
          <a:xfrm>
            <a:off x="1043608" y="692696"/>
            <a:ext cx="293924" cy="923330"/>
          </a:xfrm>
          <a:prstGeom prst="rect">
            <a:avLst/>
          </a:prstGeom>
          <a:noFill/>
        </p:spPr>
        <p:txBody>
          <a:bodyPr wrap="squar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1</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2" name="Rectangle 11"/>
          <p:cNvSpPr/>
          <p:nvPr/>
        </p:nvSpPr>
        <p:spPr>
          <a:xfrm>
            <a:off x="6444208" y="1484784"/>
            <a:ext cx="619886" cy="923330"/>
          </a:xfrm>
          <a:prstGeom prst="rect">
            <a:avLst/>
          </a:prstGeom>
          <a:noFill/>
        </p:spPr>
        <p:txBody>
          <a:bodyPr wrap="squar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2</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Grp="1" noChangeAspect="1" noChangeArrowheads="1"/>
          </p:cNvPicPr>
          <p:nvPr>
            <p:ph idx="1"/>
          </p:nvPr>
        </p:nvPicPr>
        <p:blipFill>
          <a:blip r:embed="rId2" cstate="print"/>
          <a:srcRect/>
          <a:stretch>
            <a:fillRect/>
          </a:stretch>
        </p:blipFill>
        <p:spPr bwMode="auto">
          <a:xfrm>
            <a:off x="2987824" y="404664"/>
            <a:ext cx="2608542" cy="1851305"/>
          </a:xfrm>
          <a:prstGeom prst="rect">
            <a:avLst/>
          </a:prstGeom>
          <a:noFill/>
          <a:ln w="9525">
            <a:noFill/>
            <a:miter lim="800000"/>
            <a:headEnd/>
            <a:tailEnd/>
          </a:ln>
        </p:spPr>
      </p:pic>
      <p:pic>
        <p:nvPicPr>
          <p:cNvPr id="50179" name="Picture 3"/>
          <p:cNvPicPr>
            <a:picLocks noChangeAspect="1" noChangeArrowheads="1"/>
          </p:cNvPicPr>
          <p:nvPr/>
        </p:nvPicPr>
        <p:blipFill>
          <a:blip r:embed="rId3" cstate="print"/>
          <a:srcRect/>
          <a:stretch>
            <a:fillRect/>
          </a:stretch>
        </p:blipFill>
        <p:spPr bwMode="auto">
          <a:xfrm>
            <a:off x="251520" y="2564904"/>
            <a:ext cx="2526682" cy="1800200"/>
          </a:xfrm>
          <a:prstGeom prst="rect">
            <a:avLst/>
          </a:prstGeom>
          <a:noFill/>
          <a:ln w="9525">
            <a:noFill/>
            <a:miter lim="800000"/>
            <a:headEnd/>
            <a:tailEnd/>
          </a:ln>
        </p:spPr>
      </p:pic>
      <p:pic>
        <p:nvPicPr>
          <p:cNvPr id="50180" name="Picture 4"/>
          <p:cNvPicPr>
            <a:picLocks noChangeAspect="1" noChangeArrowheads="1"/>
          </p:cNvPicPr>
          <p:nvPr/>
        </p:nvPicPr>
        <p:blipFill>
          <a:blip r:embed="rId4" cstate="print"/>
          <a:srcRect/>
          <a:stretch>
            <a:fillRect/>
          </a:stretch>
        </p:blipFill>
        <p:spPr bwMode="auto">
          <a:xfrm>
            <a:off x="3275856" y="2492896"/>
            <a:ext cx="2592288" cy="1853436"/>
          </a:xfrm>
          <a:prstGeom prst="rect">
            <a:avLst/>
          </a:prstGeom>
          <a:noFill/>
          <a:ln w="9525">
            <a:noFill/>
            <a:miter lim="800000"/>
            <a:headEnd/>
            <a:tailEnd/>
          </a:ln>
        </p:spPr>
      </p:pic>
      <p:pic>
        <p:nvPicPr>
          <p:cNvPr id="50181" name="Picture 5"/>
          <p:cNvPicPr>
            <a:picLocks noChangeAspect="1" noChangeArrowheads="1"/>
          </p:cNvPicPr>
          <p:nvPr/>
        </p:nvPicPr>
        <p:blipFill>
          <a:blip r:embed="rId5" cstate="print"/>
          <a:srcRect/>
          <a:stretch>
            <a:fillRect/>
          </a:stretch>
        </p:blipFill>
        <p:spPr bwMode="auto">
          <a:xfrm>
            <a:off x="6300192" y="2492896"/>
            <a:ext cx="2591594" cy="1847898"/>
          </a:xfrm>
          <a:prstGeom prst="rect">
            <a:avLst/>
          </a:prstGeom>
          <a:noFill/>
          <a:ln w="9525">
            <a:noFill/>
            <a:miter lim="800000"/>
            <a:headEnd/>
            <a:tailEnd/>
          </a:ln>
        </p:spPr>
      </p:pic>
      <p:pic>
        <p:nvPicPr>
          <p:cNvPr id="50182" name="Picture 6"/>
          <p:cNvPicPr>
            <a:picLocks noChangeAspect="1" noChangeArrowheads="1"/>
          </p:cNvPicPr>
          <p:nvPr/>
        </p:nvPicPr>
        <p:blipFill>
          <a:blip r:embed="rId6" cstate="print"/>
          <a:srcRect/>
          <a:stretch>
            <a:fillRect/>
          </a:stretch>
        </p:blipFill>
        <p:spPr bwMode="auto">
          <a:xfrm>
            <a:off x="251520" y="4725144"/>
            <a:ext cx="2664296" cy="1900843"/>
          </a:xfrm>
          <a:prstGeom prst="rect">
            <a:avLst/>
          </a:prstGeom>
          <a:noFill/>
          <a:ln w="9525">
            <a:noFill/>
            <a:miter lim="800000"/>
            <a:headEnd/>
            <a:tailEnd/>
          </a:ln>
        </p:spPr>
      </p:pic>
      <p:pic>
        <p:nvPicPr>
          <p:cNvPr id="50183" name="Picture 7"/>
          <p:cNvPicPr>
            <a:picLocks noChangeAspect="1" noChangeArrowheads="1"/>
          </p:cNvPicPr>
          <p:nvPr/>
        </p:nvPicPr>
        <p:blipFill>
          <a:blip r:embed="rId7" cstate="print"/>
          <a:srcRect/>
          <a:stretch>
            <a:fillRect/>
          </a:stretch>
        </p:blipFill>
        <p:spPr bwMode="auto">
          <a:xfrm>
            <a:off x="3131840" y="4725144"/>
            <a:ext cx="2626717" cy="1872207"/>
          </a:xfrm>
          <a:prstGeom prst="rect">
            <a:avLst/>
          </a:prstGeom>
          <a:noFill/>
          <a:ln w="9525">
            <a:noFill/>
            <a:miter lim="800000"/>
            <a:headEnd/>
            <a:tailEnd/>
          </a:ln>
        </p:spPr>
      </p:pic>
      <p:pic>
        <p:nvPicPr>
          <p:cNvPr id="50184" name="Picture 8"/>
          <p:cNvPicPr>
            <a:picLocks noChangeAspect="1" noChangeArrowheads="1"/>
          </p:cNvPicPr>
          <p:nvPr/>
        </p:nvPicPr>
        <p:blipFill>
          <a:blip r:embed="rId8" cstate="print"/>
          <a:srcRect/>
          <a:stretch>
            <a:fillRect/>
          </a:stretch>
        </p:blipFill>
        <p:spPr bwMode="auto">
          <a:xfrm>
            <a:off x="6084168" y="4653136"/>
            <a:ext cx="2840903" cy="2021305"/>
          </a:xfrm>
          <a:prstGeom prst="rect">
            <a:avLst/>
          </a:prstGeom>
          <a:noFill/>
          <a:ln w="9525">
            <a:noFill/>
            <a:miter lim="800000"/>
            <a:headEnd/>
            <a:tailEnd/>
          </a:ln>
        </p:spPr>
      </p:pic>
      <p:sp>
        <p:nvSpPr>
          <p:cNvPr id="11" name="TextBox 10"/>
          <p:cNvSpPr txBox="1"/>
          <p:nvPr/>
        </p:nvSpPr>
        <p:spPr>
          <a:xfrm>
            <a:off x="539552" y="692696"/>
            <a:ext cx="2160240" cy="1384995"/>
          </a:xfrm>
          <a:prstGeom prst="rect">
            <a:avLst/>
          </a:prstGeom>
          <a:noFill/>
        </p:spPr>
        <p:txBody>
          <a:bodyPr wrap="square" rtlCol="0">
            <a:spAutoFit/>
          </a:bodyPr>
          <a:lstStyle/>
          <a:p>
            <a:r>
              <a:rPr lang="en-GB" sz="2800" dirty="0" smtClean="0">
                <a:solidFill>
                  <a:schemeClr val="accent2">
                    <a:lumMod val="75000"/>
                  </a:schemeClr>
                </a:solidFill>
              </a:rPr>
              <a:t>REAP petite data entry slides :-</a:t>
            </a:r>
            <a:endParaRPr lang="en-GB" sz="2800" dirty="0">
              <a:solidFill>
                <a:schemeClr val="accent2">
                  <a:lumMod val="75000"/>
                </a:schemeClr>
              </a:solidFill>
            </a:endParaRPr>
          </a:p>
        </p:txBody>
      </p:sp>
      <p:sp>
        <p:nvSpPr>
          <p:cNvPr id="12" name="Rectangle 11"/>
          <p:cNvSpPr/>
          <p:nvPr/>
        </p:nvSpPr>
        <p:spPr>
          <a:xfrm>
            <a:off x="2627784" y="0"/>
            <a:ext cx="437940"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1</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3" name="Rectangle 12"/>
          <p:cNvSpPr/>
          <p:nvPr/>
        </p:nvSpPr>
        <p:spPr>
          <a:xfrm>
            <a:off x="0" y="1916832"/>
            <a:ext cx="519694"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2</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4" name="Rectangle 13"/>
          <p:cNvSpPr/>
          <p:nvPr/>
        </p:nvSpPr>
        <p:spPr>
          <a:xfrm>
            <a:off x="2843808" y="1988840"/>
            <a:ext cx="500458"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3</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5" name="Rectangle 14"/>
          <p:cNvSpPr/>
          <p:nvPr/>
        </p:nvSpPr>
        <p:spPr>
          <a:xfrm>
            <a:off x="5940152" y="1844824"/>
            <a:ext cx="546945"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4</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6" name="Rectangle 15"/>
          <p:cNvSpPr/>
          <p:nvPr/>
        </p:nvSpPr>
        <p:spPr>
          <a:xfrm>
            <a:off x="0" y="4149080"/>
            <a:ext cx="432048" cy="923330"/>
          </a:xfrm>
          <a:prstGeom prst="rect">
            <a:avLst/>
          </a:prstGeom>
          <a:noFill/>
        </p:spPr>
        <p:txBody>
          <a:bodyPr wrap="squar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5</a:t>
            </a:r>
            <a:endParaRPr lang="en-US" sz="4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7" name="Rectangle 16"/>
          <p:cNvSpPr/>
          <p:nvPr/>
        </p:nvSpPr>
        <p:spPr>
          <a:xfrm>
            <a:off x="2843808" y="4221088"/>
            <a:ext cx="504056" cy="923330"/>
          </a:xfrm>
          <a:prstGeom prst="rect">
            <a:avLst/>
          </a:prstGeom>
          <a:noFill/>
        </p:spPr>
        <p:txBody>
          <a:bodyPr wrap="squar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6</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8" name="Rectangle 17"/>
          <p:cNvSpPr/>
          <p:nvPr/>
        </p:nvSpPr>
        <p:spPr>
          <a:xfrm>
            <a:off x="5724128" y="4149080"/>
            <a:ext cx="511680"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7</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p:cNvPicPr>
            <a:picLocks noGrp="1" noChangeAspect="1" noChangeArrowheads="1"/>
          </p:cNvPicPr>
          <p:nvPr>
            <p:ph idx="1"/>
          </p:nvPr>
        </p:nvPicPr>
        <p:blipFill>
          <a:blip r:embed="rId2" cstate="print"/>
          <a:srcRect/>
          <a:stretch>
            <a:fillRect/>
          </a:stretch>
        </p:blipFill>
        <p:spPr bwMode="auto">
          <a:xfrm>
            <a:off x="395536" y="1628800"/>
            <a:ext cx="8229600" cy="2707961"/>
          </a:xfrm>
          <a:prstGeom prst="rect">
            <a:avLst/>
          </a:prstGeom>
          <a:noFill/>
          <a:ln w="9525">
            <a:noFill/>
            <a:miter lim="800000"/>
            <a:headEnd/>
            <a:tailEnd/>
          </a:ln>
        </p:spPr>
      </p:pic>
      <p:sp>
        <p:nvSpPr>
          <p:cNvPr id="5" name="TextBox 4"/>
          <p:cNvSpPr txBox="1"/>
          <p:nvPr/>
        </p:nvSpPr>
        <p:spPr>
          <a:xfrm>
            <a:off x="3059832" y="548680"/>
            <a:ext cx="5112568" cy="830997"/>
          </a:xfrm>
          <a:prstGeom prst="rect">
            <a:avLst/>
          </a:prstGeom>
          <a:noFill/>
        </p:spPr>
        <p:txBody>
          <a:bodyPr wrap="square" rtlCol="0">
            <a:spAutoFit/>
          </a:bodyPr>
          <a:lstStyle/>
          <a:p>
            <a:r>
              <a:rPr lang="en-GB" sz="4800" dirty="0" smtClean="0">
                <a:solidFill>
                  <a:schemeClr val="accent2">
                    <a:lumMod val="75000"/>
                  </a:schemeClr>
                </a:solidFill>
              </a:rPr>
              <a:t>Results Bar </a:t>
            </a:r>
            <a:endParaRPr lang="en-GB" sz="4800" dirty="0">
              <a:solidFill>
                <a:schemeClr val="accent2">
                  <a:lumMod val="75000"/>
                </a:schemeClr>
              </a:solidFill>
            </a:endParaRPr>
          </a:p>
        </p:txBody>
      </p:sp>
      <p:sp>
        <p:nvSpPr>
          <p:cNvPr id="11" name="Donut 10"/>
          <p:cNvSpPr/>
          <p:nvPr/>
        </p:nvSpPr>
        <p:spPr>
          <a:xfrm>
            <a:off x="5220072" y="3573016"/>
            <a:ext cx="3528392" cy="864096"/>
          </a:xfrm>
          <a:prstGeom prst="donut">
            <a:avLst>
              <a:gd name="adj" fmla="val 6438"/>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Rectangle 11"/>
          <p:cNvSpPr/>
          <p:nvPr/>
        </p:nvSpPr>
        <p:spPr>
          <a:xfrm>
            <a:off x="539552" y="5013176"/>
            <a:ext cx="7992888" cy="646331"/>
          </a:xfrm>
          <a:prstGeom prst="rect">
            <a:avLst/>
          </a:prstGeom>
        </p:spPr>
        <p:txBody>
          <a:bodyPr wrap="square">
            <a:spAutoFit/>
          </a:bodyPr>
          <a:lstStyle/>
          <a:p>
            <a:r>
              <a:rPr lang="en-GB" dirty="0"/>
              <a:t>Footprint results are shown for each theme towards the bottom of the screen</a:t>
            </a:r>
          </a:p>
          <a:p>
            <a:r>
              <a:rPr lang="en-GB" dirty="0"/>
              <a:t>in the results bar.</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lstStyle/>
          <a:p>
            <a:pPr algn="ctr"/>
            <a:r>
              <a:rPr lang="en-GB" dirty="0" smtClean="0">
                <a:solidFill>
                  <a:schemeClr val="accent2">
                    <a:lumMod val="75000"/>
                  </a:schemeClr>
                </a:solidFill>
                <a:latin typeface="+mn-lt"/>
              </a:rPr>
              <a:t>Results </a:t>
            </a:r>
            <a:endParaRPr lang="en-GB" dirty="0">
              <a:solidFill>
                <a:schemeClr val="accent2">
                  <a:lumMod val="75000"/>
                </a:schemeClr>
              </a:solidFill>
              <a:latin typeface="+mn-lt"/>
            </a:endParaRPr>
          </a:p>
        </p:txBody>
      </p:sp>
      <p:pic>
        <p:nvPicPr>
          <p:cNvPr id="52226" name="Picture 2"/>
          <p:cNvPicPr>
            <a:picLocks noGrp="1" noChangeAspect="1" noChangeArrowheads="1"/>
          </p:cNvPicPr>
          <p:nvPr>
            <p:ph idx="1"/>
          </p:nvPr>
        </p:nvPicPr>
        <p:blipFill>
          <a:blip r:embed="rId2" cstate="print"/>
          <a:srcRect/>
          <a:stretch>
            <a:fillRect/>
          </a:stretch>
        </p:blipFill>
        <p:spPr bwMode="auto">
          <a:xfrm>
            <a:off x="6444208" y="1844824"/>
            <a:ext cx="2167775" cy="1780672"/>
          </a:xfrm>
          <a:prstGeom prst="rect">
            <a:avLst/>
          </a:prstGeom>
          <a:noFill/>
          <a:ln w="9525">
            <a:noFill/>
            <a:miter lim="800000"/>
            <a:headEnd/>
            <a:tailEnd/>
          </a:ln>
        </p:spPr>
      </p:pic>
      <p:pic>
        <p:nvPicPr>
          <p:cNvPr id="52227" name="Picture 3"/>
          <p:cNvPicPr>
            <a:picLocks noChangeAspect="1" noChangeArrowheads="1"/>
          </p:cNvPicPr>
          <p:nvPr/>
        </p:nvPicPr>
        <p:blipFill>
          <a:blip r:embed="rId3" cstate="print"/>
          <a:srcRect/>
          <a:stretch>
            <a:fillRect/>
          </a:stretch>
        </p:blipFill>
        <p:spPr bwMode="auto">
          <a:xfrm>
            <a:off x="6300192" y="4077072"/>
            <a:ext cx="2592287" cy="2035894"/>
          </a:xfrm>
          <a:prstGeom prst="rect">
            <a:avLst/>
          </a:prstGeom>
          <a:noFill/>
          <a:ln w="9525">
            <a:noFill/>
            <a:miter lim="800000"/>
            <a:headEnd/>
            <a:tailEnd/>
          </a:ln>
        </p:spPr>
      </p:pic>
      <p:sp>
        <p:nvSpPr>
          <p:cNvPr id="6" name="TextBox 5"/>
          <p:cNvSpPr txBox="1"/>
          <p:nvPr/>
        </p:nvSpPr>
        <p:spPr>
          <a:xfrm>
            <a:off x="251520" y="1628801"/>
            <a:ext cx="7848872" cy="4247317"/>
          </a:xfrm>
          <a:prstGeom prst="rect">
            <a:avLst/>
          </a:prstGeom>
          <a:noFill/>
        </p:spPr>
        <p:txBody>
          <a:bodyPr wrap="square" rtlCol="0">
            <a:spAutoFit/>
          </a:bodyPr>
          <a:lstStyle/>
          <a:p>
            <a:pPr algn="just"/>
            <a:r>
              <a:rPr lang="en-GB" sz="1400" dirty="0" smtClean="0"/>
              <a:t>Can be displayed in two forms,</a:t>
            </a:r>
          </a:p>
          <a:p>
            <a:pPr algn="just"/>
            <a:endParaRPr lang="en-GB" sz="1400" dirty="0" smtClean="0"/>
          </a:p>
          <a:p>
            <a:pPr algn="just"/>
            <a:r>
              <a:rPr lang="en-GB" sz="1400" dirty="0" smtClean="0"/>
              <a:t>1.  </a:t>
            </a:r>
            <a:r>
              <a:rPr lang="en-GB" sz="1400" dirty="0"/>
              <a:t>Clicking ‘analyse data’ brings up four results options. </a:t>
            </a:r>
            <a:r>
              <a:rPr lang="en-GB" sz="1400" dirty="0" smtClean="0"/>
              <a:t>You </a:t>
            </a:r>
            <a:r>
              <a:rPr lang="en-GB" sz="1400" dirty="0"/>
              <a:t>can choose to</a:t>
            </a:r>
          </a:p>
          <a:p>
            <a:pPr algn="just"/>
            <a:r>
              <a:rPr lang="en-GB" sz="1400" dirty="0"/>
              <a:t>view a graph of the </a:t>
            </a:r>
            <a:r>
              <a:rPr lang="en-GB" sz="1400" b="1" dirty="0"/>
              <a:t>community footprint which shows the community’s</a:t>
            </a:r>
          </a:p>
          <a:p>
            <a:pPr algn="just"/>
            <a:r>
              <a:rPr lang="en-GB" sz="1400" dirty="0"/>
              <a:t>average carbon and ecological footprint, how the footprint has changes as a</a:t>
            </a:r>
          </a:p>
          <a:p>
            <a:pPr algn="just"/>
            <a:r>
              <a:rPr lang="en-GB" sz="1400" dirty="0"/>
              <a:t>result of pledges and the footprint of the region of interest for reference.</a:t>
            </a:r>
          </a:p>
          <a:p>
            <a:pPr algn="just"/>
            <a:r>
              <a:rPr lang="en-GB" sz="1400" dirty="0"/>
              <a:t>Alternatively, the </a:t>
            </a:r>
            <a:r>
              <a:rPr lang="en-GB" sz="1400" b="1" dirty="0"/>
              <a:t>individual footprint can be shown for any member of the</a:t>
            </a:r>
          </a:p>
          <a:p>
            <a:pPr algn="just"/>
            <a:r>
              <a:rPr lang="en-GB" sz="1400" dirty="0"/>
              <a:t>community. Using the record list, any member’s footprint can be compared to</a:t>
            </a:r>
          </a:p>
          <a:p>
            <a:pPr algn="just"/>
            <a:r>
              <a:rPr lang="en-GB" sz="1400" dirty="0"/>
              <a:t>their reduced after pledge footprint and that of the community</a:t>
            </a:r>
            <a:r>
              <a:rPr lang="en-GB" sz="1400" dirty="0" smtClean="0"/>
              <a:t>.</a:t>
            </a:r>
          </a:p>
          <a:p>
            <a:pPr algn="just"/>
            <a:endParaRPr lang="en-GB" sz="1400" dirty="0"/>
          </a:p>
          <a:p>
            <a:pPr algn="just"/>
            <a:endParaRPr lang="en-GB" sz="1400" dirty="0" smtClean="0"/>
          </a:p>
          <a:p>
            <a:pPr algn="just"/>
            <a:endParaRPr lang="en-GB" sz="1400" dirty="0" smtClean="0"/>
          </a:p>
          <a:p>
            <a:pPr algn="just"/>
            <a:r>
              <a:rPr lang="en-GB" sz="1400" dirty="0" smtClean="0"/>
              <a:t>2. The </a:t>
            </a:r>
            <a:r>
              <a:rPr lang="en-GB" sz="1400" b="1" dirty="0"/>
              <a:t>individual in the community tab, allows you to see every member</a:t>
            </a:r>
          </a:p>
          <a:p>
            <a:pPr algn="just"/>
            <a:r>
              <a:rPr lang="en-GB" sz="1400" dirty="0"/>
              <a:t>of the community’s footprint lined up in size order with the selected record</a:t>
            </a:r>
          </a:p>
          <a:p>
            <a:pPr algn="just"/>
            <a:r>
              <a:rPr lang="en-GB" sz="1400" dirty="0"/>
              <a:t>highlighted. This graph could be useful for community engagement so people</a:t>
            </a:r>
          </a:p>
          <a:p>
            <a:pPr algn="just"/>
            <a:r>
              <a:rPr lang="en-GB" sz="1400" dirty="0"/>
              <a:t>can see how they compare to their peers. The graph can be shown for total</a:t>
            </a:r>
          </a:p>
          <a:p>
            <a:pPr algn="just"/>
            <a:r>
              <a:rPr lang="en-GB" sz="1400" dirty="0"/>
              <a:t>footprint or any of the themes of home energy, good, travel, shopping or</a:t>
            </a:r>
          </a:p>
          <a:p>
            <a:pPr algn="just"/>
            <a:r>
              <a:rPr lang="en-GB" sz="1400" dirty="0"/>
              <a:t>activities.</a:t>
            </a:r>
          </a:p>
          <a:p>
            <a:endParaRPr lang="en-GB"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lstStyle/>
          <a:p>
            <a:pPr algn="ctr"/>
            <a:r>
              <a:rPr lang="en-GB" dirty="0" smtClean="0">
                <a:solidFill>
                  <a:schemeClr val="accent2">
                    <a:lumMod val="75000"/>
                  </a:schemeClr>
                </a:solidFill>
                <a:latin typeface="+mn-lt"/>
              </a:rPr>
              <a:t>Making Pledges </a:t>
            </a:r>
            <a:endParaRPr lang="en-GB" dirty="0">
              <a:solidFill>
                <a:schemeClr val="accent2">
                  <a:lumMod val="75000"/>
                </a:schemeClr>
              </a:solidFill>
              <a:latin typeface="+mn-lt"/>
            </a:endParaRPr>
          </a:p>
        </p:txBody>
      </p:sp>
      <p:pic>
        <p:nvPicPr>
          <p:cNvPr id="53250" name="Picture 2"/>
          <p:cNvPicPr>
            <a:picLocks noGrp="1" noChangeAspect="1" noChangeArrowheads="1"/>
          </p:cNvPicPr>
          <p:nvPr>
            <p:ph idx="1"/>
          </p:nvPr>
        </p:nvPicPr>
        <p:blipFill>
          <a:blip r:embed="rId3" cstate="print"/>
          <a:srcRect/>
          <a:stretch>
            <a:fillRect/>
          </a:stretch>
        </p:blipFill>
        <p:spPr bwMode="auto">
          <a:xfrm>
            <a:off x="2483768" y="1340768"/>
            <a:ext cx="3816424" cy="2756718"/>
          </a:xfrm>
          <a:prstGeom prst="rect">
            <a:avLst/>
          </a:prstGeom>
          <a:noFill/>
          <a:ln w="9525">
            <a:noFill/>
            <a:miter lim="800000"/>
            <a:headEnd/>
            <a:tailEnd/>
          </a:ln>
        </p:spPr>
      </p:pic>
      <p:sp>
        <p:nvSpPr>
          <p:cNvPr id="5" name="Rectangle 4"/>
          <p:cNvSpPr/>
          <p:nvPr/>
        </p:nvSpPr>
        <p:spPr>
          <a:xfrm>
            <a:off x="359024" y="4221088"/>
            <a:ext cx="8784976" cy="1477328"/>
          </a:xfrm>
          <a:prstGeom prst="rect">
            <a:avLst/>
          </a:prstGeom>
        </p:spPr>
        <p:txBody>
          <a:bodyPr wrap="square">
            <a:spAutoFit/>
          </a:bodyPr>
          <a:lstStyle/>
          <a:p>
            <a:r>
              <a:rPr lang="en-GB" dirty="0"/>
              <a:t>In addition to calculating an individual’s footprint, footprint reductions can be</a:t>
            </a:r>
          </a:p>
          <a:p>
            <a:r>
              <a:rPr lang="en-GB" dirty="0"/>
              <a:t>estimated by the community member signing up to a number of pledges. There</a:t>
            </a:r>
          </a:p>
          <a:p>
            <a:r>
              <a:rPr lang="en-GB" dirty="0"/>
              <a:t>are pledges designed for each theme and range from the relatively easy -</a:t>
            </a:r>
          </a:p>
          <a:p>
            <a:r>
              <a:rPr lang="en-GB" dirty="0"/>
              <a:t>reduce food waste, to the more difficult – install a biomass boiler</a:t>
            </a:r>
            <a:r>
              <a:rPr lang="en-GB" dirty="0" smtClean="0"/>
              <a:t>.</a:t>
            </a:r>
          </a:p>
          <a:p>
            <a:endParaRPr lang="en-GB" dirty="0"/>
          </a:p>
        </p:txBody>
      </p:sp>
      <p:sp>
        <p:nvSpPr>
          <p:cNvPr id="6" name="Rectangle 5"/>
          <p:cNvSpPr/>
          <p:nvPr/>
        </p:nvSpPr>
        <p:spPr>
          <a:xfrm>
            <a:off x="467544" y="5733256"/>
            <a:ext cx="8424936" cy="646331"/>
          </a:xfrm>
          <a:prstGeom prst="rect">
            <a:avLst/>
          </a:prstGeom>
        </p:spPr>
        <p:txBody>
          <a:bodyPr wrap="square">
            <a:spAutoFit/>
          </a:bodyPr>
          <a:lstStyle/>
          <a:p>
            <a:r>
              <a:rPr lang="en-GB" dirty="0"/>
              <a:t>The effect of the pledges is shown in the result bar and before and</a:t>
            </a:r>
          </a:p>
          <a:p>
            <a:r>
              <a:rPr lang="en-GB" dirty="0"/>
              <a:t>after footprints can be compared</a:t>
            </a:r>
            <a:r>
              <a:rPr lang="en-GB" dirty="0" smtClean="0"/>
              <a:t>.</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76672"/>
            <a:ext cx="8229600" cy="1143000"/>
          </a:xfrm>
        </p:spPr>
        <p:txBody>
          <a:bodyPr/>
          <a:lstStyle/>
          <a:p>
            <a:pPr algn="ctr"/>
            <a:r>
              <a:rPr lang="en-GB" dirty="0" smtClean="0">
                <a:solidFill>
                  <a:schemeClr val="accent2">
                    <a:lumMod val="75000"/>
                  </a:schemeClr>
                </a:solidFill>
                <a:latin typeface="+mn-lt"/>
              </a:rPr>
              <a:t>REAP Applications </a:t>
            </a:r>
            <a:endParaRPr lang="en-GB" dirty="0">
              <a:solidFill>
                <a:schemeClr val="accent2">
                  <a:lumMod val="75000"/>
                </a:schemeClr>
              </a:solidFill>
              <a:latin typeface="+mn-lt"/>
            </a:endParaRPr>
          </a:p>
        </p:txBody>
      </p:sp>
      <p:sp>
        <p:nvSpPr>
          <p:cNvPr id="3" name="Content Placeholder 2"/>
          <p:cNvSpPr>
            <a:spLocks noGrp="1"/>
          </p:cNvSpPr>
          <p:nvPr>
            <p:ph idx="1"/>
          </p:nvPr>
        </p:nvSpPr>
        <p:spPr/>
        <p:txBody>
          <a:bodyPr>
            <a:normAutofit lnSpcReduction="10000"/>
          </a:bodyPr>
          <a:lstStyle/>
          <a:p>
            <a:r>
              <a:rPr lang="en-GB" sz="1800" dirty="0" smtClean="0"/>
              <a:t>Barrett, J., Birch, R., </a:t>
            </a:r>
            <a:r>
              <a:rPr lang="en-GB" sz="1800" dirty="0" err="1" smtClean="0"/>
              <a:t>Cherrett</a:t>
            </a:r>
            <a:r>
              <a:rPr lang="en-GB" sz="1800" dirty="0" smtClean="0"/>
              <a:t>, N., and </a:t>
            </a:r>
            <a:r>
              <a:rPr lang="en-GB" sz="1800" dirty="0" err="1" smtClean="0"/>
              <a:t>Wiedmann</a:t>
            </a:r>
            <a:r>
              <a:rPr lang="en-GB" sz="1800" dirty="0" smtClean="0"/>
              <a:t>, T. (2005) Exploring the application of the Ecological Footprint to sustainable consumption policy. </a:t>
            </a:r>
            <a:r>
              <a:rPr lang="en-GB" sz="1800" i="1" dirty="0" smtClean="0"/>
              <a:t>Journal of Environmental Policy and Planning, 7</a:t>
            </a:r>
            <a:r>
              <a:rPr lang="en-GB" sz="1800" dirty="0" smtClean="0"/>
              <a:t>, 303-316</a:t>
            </a:r>
          </a:p>
          <a:p>
            <a:endParaRPr lang="en-GB" sz="1800" dirty="0" smtClean="0"/>
          </a:p>
          <a:p>
            <a:r>
              <a:rPr lang="en-GB" sz="1800" dirty="0" smtClean="0"/>
              <a:t>- Collins, A., Flynn, A, </a:t>
            </a:r>
            <a:r>
              <a:rPr lang="en-GB" sz="1800" dirty="0" err="1" smtClean="0"/>
              <a:t>Wiedmann</a:t>
            </a:r>
            <a:r>
              <a:rPr lang="en-GB" sz="1800" dirty="0" smtClean="0"/>
              <a:t>, T., Barrett, (2006) The Environmental Impacts of Consumption at a Sub-National Level: The Ecological Footprint of Cardiff. </a:t>
            </a:r>
            <a:r>
              <a:rPr lang="en-GB" sz="1800" i="1" dirty="0" smtClean="0"/>
              <a:t>Journal of Industrial Ecology, 10,</a:t>
            </a:r>
            <a:r>
              <a:rPr lang="en-GB" sz="1800" dirty="0" smtClean="0"/>
              <a:t> 9-24</a:t>
            </a:r>
          </a:p>
          <a:p>
            <a:endParaRPr lang="en-GB" sz="1800" dirty="0" smtClean="0"/>
          </a:p>
          <a:p>
            <a:r>
              <a:rPr lang="en-GB" sz="1800" dirty="0" smtClean="0"/>
              <a:t>- </a:t>
            </a:r>
            <a:r>
              <a:rPr lang="en-GB" sz="1800" dirty="0" err="1" smtClean="0"/>
              <a:t>Wiedmann</a:t>
            </a:r>
            <a:r>
              <a:rPr lang="en-GB" sz="1800" dirty="0" smtClean="0"/>
              <a:t>, T. and </a:t>
            </a:r>
            <a:r>
              <a:rPr lang="en-GB" sz="1800" dirty="0" err="1" smtClean="0"/>
              <a:t>Lenzen</a:t>
            </a:r>
            <a:r>
              <a:rPr lang="en-GB" sz="1800" dirty="0" smtClean="0"/>
              <a:t>, M. (2007). On the conversion between local and global hectares in Ecological Footprint analysis. </a:t>
            </a:r>
            <a:r>
              <a:rPr lang="en-GB" sz="1800" i="1" dirty="0" smtClean="0"/>
              <a:t>Ecological Economics, 60</a:t>
            </a:r>
            <a:r>
              <a:rPr lang="en-GB" sz="1800" dirty="0" smtClean="0"/>
              <a:t>(4), 673-677</a:t>
            </a:r>
          </a:p>
          <a:p>
            <a:endParaRPr lang="en-GB" sz="1800" dirty="0" smtClean="0"/>
          </a:p>
          <a:p>
            <a:r>
              <a:rPr lang="en-GB" sz="1800" dirty="0" smtClean="0"/>
              <a:t>- </a:t>
            </a:r>
            <a:r>
              <a:rPr lang="en-GB" sz="1800" dirty="0" err="1" smtClean="0"/>
              <a:t>Wiedmann</a:t>
            </a:r>
            <a:r>
              <a:rPr lang="en-GB" sz="1800" dirty="0" smtClean="0"/>
              <a:t>, T. and Minx, J. (2008). A Definition of 'Carbon Footprint'. </a:t>
            </a:r>
            <a:r>
              <a:rPr lang="en-GB" sz="1800" i="1" dirty="0" smtClean="0"/>
              <a:t>In: C.C. </a:t>
            </a:r>
            <a:r>
              <a:rPr lang="en-GB" sz="1800" i="1" dirty="0" err="1" smtClean="0"/>
              <a:t>Persova</a:t>
            </a:r>
            <a:r>
              <a:rPr lang="en-GB" sz="1800" i="1" dirty="0" smtClean="0"/>
              <a:t>, Ecological Economics Research Trends,</a:t>
            </a:r>
            <a:r>
              <a:rPr lang="en-GB" sz="1800" dirty="0" smtClean="0"/>
              <a:t> Chapter 1, pp. 1-11. Nova Science Publishers, Inc, Hauppauge NY, USA</a:t>
            </a:r>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327</TotalTime>
  <Words>1319</Words>
  <Application>Microsoft Office PowerPoint</Application>
  <PresentationFormat>On-screen Show (4:3)</PresentationFormat>
  <Paragraphs>138</Paragraphs>
  <Slides>17</Slides>
  <Notes>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Flow</vt:lpstr>
      <vt:lpstr>Module Assessment  Foot Printing </vt:lpstr>
      <vt:lpstr>Background </vt:lpstr>
      <vt:lpstr>Definition</vt:lpstr>
      <vt:lpstr>Slide 4</vt:lpstr>
      <vt:lpstr>8 principal land categories for EF assessment</vt:lpstr>
      <vt:lpstr>Data sources for FP assessment</vt:lpstr>
      <vt:lpstr>Slide 7</vt:lpstr>
      <vt:lpstr>Slide 8</vt:lpstr>
      <vt:lpstr>REAP tourism </vt:lpstr>
      <vt:lpstr>Getting Started : The Basics </vt:lpstr>
      <vt:lpstr>Slide 11</vt:lpstr>
      <vt:lpstr>Slide 12</vt:lpstr>
      <vt:lpstr>Slide 13</vt:lpstr>
      <vt:lpstr>Slide 14</vt:lpstr>
      <vt:lpstr>Results </vt:lpstr>
      <vt:lpstr>Making Pledges </vt:lpstr>
      <vt:lpstr>REAP Applications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Ecological Foot Printing</dc:title>
  <dc:creator>Abi</dc:creator>
  <cp:lastModifiedBy>fad-ch</cp:lastModifiedBy>
  <cp:revision>52</cp:revision>
  <dcterms:created xsi:type="dcterms:W3CDTF">2010-10-27T09:55:50Z</dcterms:created>
  <dcterms:modified xsi:type="dcterms:W3CDTF">2012-10-30T10:00:03Z</dcterms:modified>
</cp:coreProperties>
</file>