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2" r:id="rId30"/>
    <p:sldId id="283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B8D0"/>
    <a:srgbClr val="3E9CBA"/>
    <a:srgbClr val="678091"/>
    <a:srgbClr val="E2EDDF"/>
    <a:srgbClr val="2ABACE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2FCEAD-4814-46AD-B8D6-1A81DC3D4360}" v="62" dt="2026-01-08T20:03:16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07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67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158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511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120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58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75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595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205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720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606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6855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4" r:id="rId6"/>
    <p:sldLayoutId id="2147483719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t.police.uk/SysSiteAssets/media/downloads/force-content/met/about-us/vawg/vawg-action-plan-2023.pdf" TargetMode="External"/><Relationship Id="rId3" Type="http://schemas.openxmlformats.org/officeDocument/2006/relationships/hyperlink" Target="https://publications.parliament.uk/pa/cm5901/cmselect/cmhaff/741/report.html" TargetMode="External"/><Relationship Id="rId7" Type="http://schemas.openxmlformats.org/officeDocument/2006/relationships/hyperlink" Target="https://www.standard.co.uk/news/crime/victims-rape-crime-police-courts-prosecutions-b1238398.html" TargetMode="External"/><Relationship Id="rId2" Type="http://schemas.openxmlformats.org/officeDocument/2006/relationships/hyperlink" Target="https://www.independent.co.uk/news/uk/crime/wayne-couzens-convicted-whatsapp-met-police-b2172158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tv.com/news/london/2022-02-01/racism-bullying-misogyny-iopc-report-brands-metropolitan-police-disgraceful" TargetMode="External"/><Relationship Id="rId5" Type="http://schemas.openxmlformats.org/officeDocument/2006/relationships/hyperlink" Target="https://www.gov.uk/government/publications/domestic-abuse-bill-2020-factsheets/domestic-abuse-protection-notices-orders-factsheet" TargetMode="External"/><Relationship Id="rId4" Type="http://schemas.openxmlformats.org/officeDocument/2006/relationships/hyperlink" Target="https://www.gov.uk/government/publications/tackling-violence-against-women-and-girls-strategy" TargetMode="External"/><Relationship Id="rId9" Type="http://schemas.openxmlformats.org/officeDocument/2006/relationships/hyperlink" Target="https://www.nao.org.uk/press-releases/governments-efforts-to-address-violence-against-women-and-girls-have-not-yet-improved-outcomes-for-victims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ashriskchecklist.com/" TargetMode="External"/><Relationship Id="rId3" Type="http://schemas.openxmlformats.org/officeDocument/2006/relationships/hyperlink" Target="https://news.npcc.police.uk/resources/vteb9-ec4cx-7xgru-wufru-5vvo6" TargetMode="External"/><Relationship Id="rId7" Type="http://schemas.openxmlformats.org/officeDocument/2006/relationships/hyperlink" Target="https://www.southwalescommissioner.org.uk/wp-content/uploads/2025/07/Policy-Officer-VAWG-and-Safeguarding-Role-Profile-English.pdf" TargetMode="External"/><Relationship Id="rId2" Type="http://schemas.openxmlformats.org/officeDocument/2006/relationships/hyperlink" Target="https://www.npcc.police.uk/SysSiteAssets/media/downloads/our-work/vawg/policing-vawg-national-framework-for-delivery-year-1.pd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news/landmark-package-to-pursue-domestic-abuse-perpetrators" TargetMode="External"/><Relationship Id="rId5" Type="http://schemas.openxmlformats.org/officeDocument/2006/relationships/hyperlink" Target="https://www.ons.gov.uk/peoplepopulationandcommunity/crimeandjustice/articles/sexualoffencesvictimcharacteristicsenglandandwales/yearendingmarch2022" TargetMode="External"/><Relationship Id="rId4" Type="http://schemas.openxmlformats.org/officeDocument/2006/relationships/hyperlink" Target="https://www.npcc.police.uk/our-work/violence-against-women-and-gir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C153B3F-4EFD-CF75-1395-46142AEBEBC9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B76960-0089-152E-A9D6-2509A47C8998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1ACDA-9C4E-C426-0877-B6722D91BE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4486" y="1177043"/>
            <a:ext cx="7300452" cy="4542503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7200" b="1" spc="300" dirty="0"/>
              <a:t>VIOLENCE </a:t>
            </a:r>
            <a:br>
              <a:rPr lang="en-GB" sz="7200" b="1" spc="300" dirty="0"/>
            </a:br>
            <a:r>
              <a:rPr lang="en-GB" sz="7200" b="1" spc="300" dirty="0"/>
              <a:t>AGAINST </a:t>
            </a:r>
            <a:br>
              <a:rPr lang="en-GB" sz="7200" b="1" spc="300" dirty="0"/>
            </a:br>
            <a:r>
              <a:rPr lang="en-GB" sz="7200" b="1" spc="300" dirty="0"/>
              <a:t>WOMEN &amp; </a:t>
            </a:r>
            <a:br>
              <a:rPr lang="en-GB" sz="7200" b="1" spc="300" dirty="0"/>
            </a:br>
            <a:r>
              <a:rPr lang="en-GB" sz="7200" b="1" spc="300" dirty="0"/>
              <a:t>GIRLS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870F27-BF2E-803F-EC53-7CE519613753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4EC57B-8E49-00D1-7B41-9F4FEEE35918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D90DBD3-9208-9859-5832-4783A24BB905}"/>
              </a:ext>
            </a:extLst>
          </p:cNvPr>
          <p:cNvGrpSpPr/>
          <p:nvPr/>
        </p:nvGrpSpPr>
        <p:grpSpPr>
          <a:xfrm>
            <a:off x="-98106" y="-2"/>
            <a:ext cx="4768209" cy="6858003"/>
            <a:chOff x="0" y="-2"/>
            <a:chExt cx="4768209" cy="6858003"/>
          </a:xfrm>
        </p:grpSpPr>
        <p:pic>
          <p:nvPicPr>
            <p:cNvPr id="10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546901B7-E6BB-A6DE-7183-99073932B20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196207" y="-2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6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1ADAADA4-5C92-A8E3-1D34-6116FE44BE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0" y="-1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CCCEE063-9E0E-C826-EBDD-67D5730325B0}"/>
              </a:ext>
            </a:extLst>
          </p:cNvPr>
          <p:cNvSpPr txBox="1">
            <a:spLocks/>
          </p:cNvSpPr>
          <p:nvPr/>
        </p:nvSpPr>
        <p:spPr>
          <a:xfrm>
            <a:off x="1512938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5DD705E-3C5C-C5B5-B436-95C2D7E82AAA}"/>
              </a:ext>
            </a:extLst>
          </p:cNvPr>
          <p:cNvSpPr txBox="1">
            <a:spLocks/>
          </p:cNvSpPr>
          <p:nvPr/>
        </p:nvSpPr>
        <p:spPr>
          <a:xfrm>
            <a:off x="2285999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4126935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FB969E-DEF7-0543-C25D-6190E90A6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BF9D597-DCA2-88AE-69E4-6F3290E9271C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A38E16C-ACE8-322E-2F6C-86C6321702C2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003F3-5945-B701-5D6D-ADC39000D5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24436" y="1177043"/>
            <a:ext cx="7300452" cy="4542503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7200" b="1" spc="300" dirty="0"/>
              <a:t>VIOLENCE </a:t>
            </a:r>
            <a:br>
              <a:rPr lang="en-GB" sz="7200" b="1" spc="300" dirty="0"/>
            </a:br>
            <a:r>
              <a:rPr lang="en-GB" sz="7200" b="1" spc="300" dirty="0"/>
              <a:t>AGAINST </a:t>
            </a:r>
            <a:br>
              <a:rPr lang="en-GB" sz="7200" b="1" spc="300" dirty="0"/>
            </a:br>
            <a:r>
              <a:rPr lang="en-GB" sz="7200" b="1" spc="300" dirty="0"/>
              <a:t>WOMEN &amp; </a:t>
            </a:r>
            <a:br>
              <a:rPr lang="en-GB" sz="7200" b="1" spc="300" dirty="0"/>
            </a:br>
            <a:r>
              <a:rPr lang="en-GB" sz="7200" b="1" spc="300" dirty="0"/>
              <a:t>GIRLS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D43538F-9014-9A28-6C4B-49439DC0C512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F44736-D4EE-1D20-3654-16D67423D017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BDE28D2-279E-B737-9511-31AF3585ECE5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C176A0-E550-14F1-941A-996D48F671C2}"/>
              </a:ext>
            </a:extLst>
          </p:cNvPr>
          <p:cNvSpPr txBox="1">
            <a:spLocks/>
          </p:cNvSpPr>
          <p:nvPr/>
        </p:nvSpPr>
        <p:spPr>
          <a:xfrm>
            <a:off x="920223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0EFEE0F-3AA6-8A94-B929-CC3A8605B23B}"/>
              </a:ext>
            </a:extLst>
          </p:cNvPr>
          <p:cNvGrpSpPr/>
          <p:nvPr/>
        </p:nvGrpSpPr>
        <p:grpSpPr>
          <a:xfrm>
            <a:off x="-4999067" y="-2"/>
            <a:ext cx="4768209" cy="6858003"/>
            <a:chOff x="0" y="-2"/>
            <a:chExt cx="4768209" cy="6858003"/>
          </a:xfrm>
        </p:grpSpPr>
        <p:pic>
          <p:nvPicPr>
            <p:cNvPr id="10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8045947C-E5E0-B647-3EB1-4F33E4978E6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196207" y="-2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8305FFC0-9A03-BFDD-CDB3-C5BBD503A84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0" y="-1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8816236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5D56FE-1353-BEF3-905E-092A0BAE6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A849C33-3A7E-FD51-F477-3D6E0BCA9009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8470BE9-3DB2-3222-975A-CC8AC0DBAD54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3E8E9-AF03-1D84-5D75-7C21674940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24436" y="1177043"/>
            <a:ext cx="7300452" cy="4542503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7200" b="1" spc="300" dirty="0"/>
              <a:t>VIOLENCE </a:t>
            </a:r>
            <a:br>
              <a:rPr lang="en-GB" sz="7200" b="1" spc="300" dirty="0"/>
            </a:br>
            <a:r>
              <a:rPr lang="en-GB" sz="7200" b="1" spc="300" dirty="0"/>
              <a:t>AGAINST </a:t>
            </a:r>
            <a:br>
              <a:rPr lang="en-GB" sz="7200" b="1" spc="300" dirty="0"/>
            </a:br>
            <a:r>
              <a:rPr lang="en-GB" sz="7200" b="1" spc="300" dirty="0"/>
              <a:t>WOMEN &amp; </a:t>
            </a:r>
            <a:br>
              <a:rPr lang="en-GB" sz="7200" b="1" spc="300" dirty="0"/>
            </a:br>
            <a:r>
              <a:rPr lang="en-GB" sz="7200" b="1" spc="300" dirty="0"/>
              <a:t>GIRLS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F680AB7-CD28-5037-BC19-452F5E1BE88D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9B6847-6525-D165-3692-CA1F595E59AF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FB1A5FD-7428-628F-39AD-C798250E07D6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53E77CC-17FC-97A2-04D2-288A57774678}"/>
              </a:ext>
            </a:extLst>
          </p:cNvPr>
          <p:cNvSpPr txBox="1">
            <a:spLocks/>
          </p:cNvSpPr>
          <p:nvPr/>
        </p:nvSpPr>
        <p:spPr>
          <a:xfrm>
            <a:off x="920223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0B0B2CE-0B60-1E38-1C7B-A7023268BE31}"/>
              </a:ext>
            </a:extLst>
          </p:cNvPr>
          <p:cNvGrpSpPr/>
          <p:nvPr/>
        </p:nvGrpSpPr>
        <p:grpSpPr>
          <a:xfrm>
            <a:off x="-4999067" y="-2"/>
            <a:ext cx="4768209" cy="6858003"/>
            <a:chOff x="0" y="-2"/>
            <a:chExt cx="4768209" cy="6858003"/>
          </a:xfrm>
        </p:grpSpPr>
        <p:pic>
          <p:nvPicPr>
            <p:cNvPr id="10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664C4A0E-A54E-AA0A-3C01-F49F1F03E28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196207" y="-2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387179A7-B956-1B19-9F7E-926F8070BEB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0" y="-1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780D7803-5E21-82CB-2BA3-87115F04CEFE}"/>
              </a:ext>
            </a:extLst>
          </p:cNvPr>
          <p:cNvSpPr txBox="1">
            <a:spLocks/>
          </p:cNvSpPr>
          <p:nvPr/>
        </p:nvSpPr>
        <p:spPr>
          <a:xfrm>
            <a:off x="2787600" y="1426503"/>
            <a:ext cx="7070653" cy="404358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Domestic Abuse</a:t>
            </a:r>
          </a:p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Sexual Violence</a:t>
            </a:r>
          </a:p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Stalking</a:t>
            </a:r>
          </a:p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Harassment</a:t>
            </a:r>
          </a:p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Honour-based Abuse</a:t>
            </a:r>
          </a:p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Forced Marriage</a:t>
            </a:r>
          </a:p>
          <a:p>
            <a:pPr marL="857250" indent="-857250" algn="l">
              <a:lnSpc>
                <a:spcPct val="100000"/>
              </a:lnSpc>
              <a:buFont typeface="+mj-lt"/>
              <a:buAutoNum type="romanUcPeriod"/>
            </a:pPr>
            <a:r>
              <a:rPr lang="en-GB" sz="3600" spc="300" dirty="0">
                <a:solidFill>
                  <a:schemeClr val="bg1"/>
                </a:solidFill>
                <a:latin typeface="Aptos Display" panose="020B0004020202020204" pitchFamily="34" charset="0"/>
              </a:rPr>
              <a:t>Female Genital Mutilation</a:t>
            </a:r>
          </a:p>
        </p:txBody>
      </p:sp>
    </p:spTree>
    <p:extLst>
      <p:ext uri="{BB962C8B-B14F-4D97-AF65-F5344CB8AC3E}">
        <p14:creationId xmlns:p14="http://schemas.microsoft.com/office/powerpoint/2010/main" val="1175128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1A4F21-FE10-3E31-7DF3-8345109A8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CD28C2-4901-A344-B36E-8CA08154680D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EF48B3F-E940-972F-3A28-CEF1A69AB997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3F5C3-F47B-D5B0-EA54-90ECDCFAE0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624436" y="1177043"/>
            <a:ext cx="7300452" cy="4542503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 sz="7200" b="1" spc="300" dirty="0"/>
              <a:t>VIOLENCE </a:t>
            </a:r>
            <a:br>
              <a:rPr lang="en-GB" sz="7200" b="1" spc="300" dirty="0"/>
            </a:br>
            <a:r>
              <a:rPr lang="en-GB" sz="7200" b="1" spc="300" dirty="0"/>
              <a:t>AGAINST </a:t>
            </a:r>
            <a:br>
              <a:rPr lang="en-GB" sz="7200" b="1" spc="300" dirty="0"/>
            </a:br>
            <a:r>
              <a:rPr lang="en-GB" sz="7200" b="1" spc="300" dirty="0"/>
              <a:t>WOMEN &amp; </a:t>
            </a:r>
            <a:br>
              <a:rPr lang="en-GB" sz="7200" b="1" spc="300" dirty="0"/>
            </a:br>
            <a:r>
              <a:rPr lang="en-GB" sz="7200" b="1" spc="300" dirty="0"/>
              <a:t>GIRLS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C2AF23-21E5-BE91-F05C-7B7C82AC6C89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B43531-C71D-8565-7A95-8DF2922C429C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D987BF5-4DEF-A9E2-F927-3B5526DAFC5B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1EE32AA-5A3A-139F-8B05-6B88409E8ED4}"/>
              </a:ext>
            </a:extLst>
          </p:cNvPr>
          <p:cNvSpPr txBox="1">
            <a:spLocks/>
          </p:cNvSpPr>
          <p:nvPr/>
        </p:nvSpPr>
        <p:spPr>
          <a:xfrm>
            <a:off x="920223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-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799065E-FC5E-4E52-A2FA-4CA213E77667}"/>
              </a:ext>
            </a:extLst>
          </p:cNvPr>
          <p:cNvGrpSpPr/>
          <p:nvPr/>
        </p:nvGrpSpPr>
        <p:grpSpPr>
          <a:xfrm>
            <a:off x="-4999067" y="-2"/>
            <a:ext cx="4768209" cy="6858003"/>
            <a:chOff x="0" y="-2"/>
            <a:chExt cx="4768209" cy="6858003"/>
          </a:xfrm>
        </p:grpSpPr>
        <p:pic>
          <p:nvPicPr>
            <p:cNvPr id="10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06360315-81D8-D389-B403-3F23357D10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4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196207" y="-2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1500+ Black Paper Pictures | Download Free Images on Unsplash">
              <a:extLst>
                <a:ext uri="{FF2B5EF4-FFF2-40B4-BE49-F238E27FC236}">
                  <a16:creationId xmlns:a16="http://schemas.microsoft.com/office/drawing/2014/main" id="{56EA201D-CD53-2DA2-13FF-52F014DCB0C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037" r="14297"/>
            <a:stretch>
              <a:fillRect/>
            </a:stretch>
          </p:blipFill>
          <p:spPr bwMode="auto">
            <a:xfrm>
              <a:off x="0" y="-1"/>
              <a:ext cx="4572002" cy="6858002"/>
            </a:xfrm>
            <a:custGeom>
              <a:avLst/>
              <a:gdLst/>
              <a:ahLst/>
              <a:cxnLst/>
              <a:rect l="l" t="t" r="r" b="b"/>
              <a:pathLst>
                <a:path w="4572002" h="6858002">
                  <a:moveTo>
                    <a:pt x="4295315" y="6438981"/>
                  </a:moveTo>
                  <a:lnTo>
                    <a:pt x="4275384" y="6463840"/>
                  </a:lnTo>
                  <a:lnTo>
                    <a:pt x="4275382" y="6463849"/>
                  </a:lnTo>
                  <a:lnTo>
                    <a:pt x="4261586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19" y="6521804"/>
                  </a:lnTo>
                  <a:lnTo>
                    <a:pt x="4261586" y="6513012"/>
                  </a:lnTo>
                  <a:lnTo>
                    <a:pt x="4264397" y="6508052"/>
                  </a:lnTo>
                  <a:lnTo>
                    <a:pt x="4275382" y="6463849"/>
                  </a:lnTo>
                  <a:lnTo>
                    <a:pt x="4275384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211111" y="2836172"/>
                  </a:moveTo>
                  <a:lnTo>
                    <a:pt x="4202420" y="2848793"/>
                  </a:lnTo>
                  <a:cubicBezTo>
                    <a:pt x="4192420" y="2881226"/>
                    <a:pt x="4178988" y="2913982"/>
                    <a:pt x="4177881" y="2947862"/>
                  </a:cubicBezTo>
                  <a:lnTo>
                    <a:pt x="4177881" y="2947863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8"/>
                  </a:ln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cubicBezTo>
                    <a:pt x="4127218" y="3638158"/>
                    <a:pt x="4132898" y="3646123"/>
                    <a:pt x="4136708" y="3654416"/>
                  </a:cubicBez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6645" y="3852620"/>
                  </a:lnTo>
                  <a:cubicBezTo>
                    <a:pt x="4114978" y="3863193"/>
                    <a:pt x="4117265" y="3874195"/>
                    <a:pt x="4126028" y="3885339"/>
                  </a:cubicBez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55523" y="4002410"/>
                  </a:lnTo>
                  <a:cubicBezTo>
                    <a:pt x="4152853" y="4016025"/>
                    <a:pt x="4148364" y="4029837"/>
                    <a:pt x="4142220" y="4043839"/>
                  </a:cubicBez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7099" y="4103826"/>
                  </a:lnTo>
                  <a:cubicBezTo>
                    <a:pt x="4126122" y="4123948"/>
                    <a:pt x="4129552" y="4144333"/>
                    <a:pt x="4138410" y="4165384"/>
                  </a:cubicBezTo>
                  <a:lnTo>
                    <a:pt x="4142315" y="4192388"/>
                  </a:lnTo>
                  <a:lnTo>
                    <a:pt x="4142220" y="4221391"/>
                  </a:lnTo>
                  <a:lnTo>
                    <a:pt x="4142220" y="4221391"/>
                  </a:ln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3"/>
                  </a:ln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cubicBezTo>
                    <a:pt x="4142601" y="4840633"/>
                    <a:pt x="4151364" y="4853636"/>
                    <a:pt x="4156484" y="4867614"/>
                  </a:cubicBez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58155" y="4933805"/>
                  </a:lnTo>
                  <a:cubicBezTo>
                    <a:pt x="4160163" y="4953853"/>
                    <a:pt x="4171415" y="4969749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706" y="5062669"/>
                    <a:pt x="4221137" y="5082339"/>
                    <a:pt x="4228472" y="5102461"/>
                  </a:cubicBez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lnTo>
                    <a:pt x="4228901" y="5166114"/>
                  </a:lnTo>
                  <a:cubicBezTo>
                    <a:pt x="4228139" y="5167638"/>
                    <a:pt x="4228711" y="5169781"/>
                    <a:pt x="4229592" y="5172091"/>
                  </a:cubicBezTo>
                  <a:lnTo>
                    <a:pt x="4232139" y="5179068"/>
                  </a:lnTo>
                  <a:lnTo>
                    <a:pt x="4231973" y="5229433"/>
                  </a:lnTo>
                  <a:cubicBezTo>
                    <a:pt x="4228139" y="5245268"/>
                    <a:pt x="4220423" y="5259937"/>
                    <a:pt x="4208516" y="5272796"/>
                  </a:cubicBezTo>
                  <a:cubicBezTo>
                    <a:pt x="4185226" y="5298086"/>
                    <a:pt x="4177689" y="5325412"/>
                    <a:pt x="4179637" y="5355014"/>
                  </a:cubicBez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6" y="5480638"/>
                  </a:cubicBezTo>
                  <a:lnTo>
                    <a:pt x="4208850" y="5507668"/>
                  </a:lnTo>
                  <a:lnTo>
                    <a:pt x="4206630" y="5520422"/>
                  </a:lnTo>
                  <a:cubicBezTo>
                    <a:pt x="4204993" y="5524467"/>
                    <a:pt x="4202326" y="5528265"/>
                    <a:pt x="4198230" y="5531693"/>
                  </a:cubicBez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8"/>
                  </a:ln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8" y="5562747"/>
                  </a:cubicBezTo>
                  <a:cubicBezTo>
                    <a:pt x="4240331" y="5600468"/>
                    <a:pt x="4267002" y="5646190"/>
                    <a:pt x="4268906" y="5704484"/>
                  </a:cubicBezTo>
                  <a:cubicBezTo>
                    <a:pt x="4269288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7" y="5760874"/>
                  </a:cubicBezTo>
                  <a:cubicBezTo>
                    <a:pt x="4322820" y="5794975"/>
                    <a:pt x="4350063" y="5837458"/>
                    <a:pt x="4371972" y="5883752"/>
                  </a:cubicBezTo>
                  <a:cubicBezTo>
                    <a:pt x="4375877" y="5892038"/>
                    <a:pt x="4379782" y="5900611"/>
                    <a:pt x="4382997" y="5909351"/>
                  </a:cubicBezTo>
                  <a:lnTo>
                    <a:pt x="4389878" y="5935950"/>
                  </a:lnTo>
                  <a:lnTo>
                    <a:pt x="4389712" y="5964477"/>
                  </a:lnTo>
                  <a:cubicBezTo>
                    <a:pt x="4388783" y="5974097"/>
                    <a:pt x="4387306" y="5983766"/>
                    <a:pt x="4386258" y="5993291"/>
                  </a:cubicBez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7" y="6082258"/>
                    <a:pt x="4323582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09890" y="6133315"/>
                  </a:lnTo>
                  <a:cubicBezTo>
                    <a:pt x="4309818" y="6139745"/>
                    <a:pt x="4314629" y="6145793"/>
                    <a:pt x="4325488" y="6155603"/>
                  </a:cubicBezTo>
                  <a:cubicBezTo>
                    <a:pt x="4347777" y="6175798"/>
                    <a:pt x="4359397" y="6200945"/>
                    <a:pt x="4364159" y="6228757"/>
                  </a:cubicBezTo>
                  <a:lnTo>
                    <a:pt x="4381496" y="6361540"/>
                  </a:lnTo>
                  <a:lnTo>
                    <a:pt x="4381289" y="6365204"/>
                  </a:lnTo>
                  <a:lnTo>
                    <a:pt x="4380007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lnTo>
                    <a:pt x="4381289" y="6365204"/>
                  </a:lnTo>
                  <a:lnTo>
                    <a:pt x="4381496" y="6361540"/>
                  </a:lnTo>
                  <a:lnTo>
                    <a:pt x="4381496" y="6361540"/>
                  </a:lnTo>
                  <a:lnTo>
                    <a:pt x="4381496" y="6361539"/>
                  </a:lnTo>
                  <a:cubicBezTo>
                    <a:pt x="4377876" y="6317151"/>
                    <a:pt x="4371590" y="6272764"/>
                    <a:pt x="4364159" y="6228756"/>
                  </a:cubicBezTo>
                  <a:cubicBezTo>
                    <a:pt x="4359397" y="6200944"/>
                    <a:pt x="4347777" y="6175797"/>
                    <a:pt x="4325488" y="6155602"/>
                  </a:cubicBezTo>
                  <a:cubicBezTo>
                    <a:pt x="4320059" y="6150697"/>
                    <a:pt x="4316141" y="6146732"/>
                    <a:pt x="4313590" y="6143190"/>
                  </a:cubicBezTo>
                  <a:lnTo>
                    <a:pt x="4309890" y="6133315"/>
                  </a:lnTo>
                  <a:lnTo>
                    <a:pt x="4323582" y="6108739"/>
                  </a:lnTo>
                  <a:cubicBezTo>
                    <a:pt x="4343777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8" y="5993292"/>
                  </a:cubicBezTo>
                  <a:cubicBezTo>
                    <a:pt x="4388354" y="5974241"/>
                    <a:pt x="4392164" y="5954618"/>
                    <a:pt x="4389878" y="5935950"/>
                  </a:cubicBezTo>
                  <a:lnTo>
                    <a:pt x="4389878" y="5935950"/>
                  </a:lnTo>
                  <a:lnTo>
                    <a:pt x="4389878" y="5935949"/>
                  </a:lnTo>
                  <a:cubicBezTo>
                    <a:pt x="4387592" y="5918042"/>
                    <a:pt x="4379782" y="5900323"/>
                    <a:pt x="4371972" y="5883751"/>
                  </a:cubicBezTo>
                  <a:cubicBezTo>
                    <a:pt x="4350063" y="5837457"/>
                    <a:pt x="4322820" y="5794974"/>
                    <a:pt x="4283577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8" y="5716485"/>
                    <a:pt x="4268906" y="5704483"/>
                  </a:cubicBezTo>
                  <a:cubicBezTo>
                    <a:pt x="4267002" y="5646189"/>
                    <a:pt x="4240331" y="5600467"/>
                    <a:pt x="4197658" y="5562746"/>
                  </a:cubicBezTo>
                  <a:lnTo>
                    <a:pt x="4188085" y="5547578"/>
                  </a:lnTo>
                  <a:lnTo>
                    <a:pt x="4198230" y="5531694"/>
                  </a:lnTo>
                  <a:cubicBezTo>
                    <a:pt x="4206421" y="5524837"/>
                    <a:pt x="4208898" y="5516503"/>
                    <a:pt x="4208850" y="5507668"/>
                  </a:cubicBez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6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1083" y="5326163"/>
                  </a:lnTo>
                  <a:cubicBezTo>
                    <a:pt x="4184464" y="5307422"/>
                    <a:pt x="4192990" y="5289657"/>
                    <a:pt x="4208516" y="5272797"/>
                  </a:cubicBezTo>
                  <a:cubicBezTo>
                    <a:pt x="4232329" y="5247079"/>
                    <a:pt x="4239379" y="5214122"/>
                    <a:pt x="4232139" y="5179068"/>
                  </a:cubicBez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2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5"/>
                  </a:lnTo>
                  <a:lnTo>
                    <a:pt x="4235616" y="5133224"/>
                  </a:lnTo>
                  <a:cubicBezTo>
                    <a:pt x="4233865" y="5101639"/>
                    <a:pt x="4211325" y="507324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cubicBezTo>
                    <a:pt x="4175273" y="4975511"/>
                    <a:pt x="4167700" y="4964604"/>
                    <a:pt x="4162914" y="4952673"/>
                  </a:cubicBez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61262" y="4889275"/>
                  </a:lnTo>
                  <a:cubicBezTo>
                    <a:pt x="4159556" y="4866958"/>
                    <a:pt x="4148126" y="4846490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8" y="4442762"/>
                    <a:pt x="4197658" y="4403326"/>
                    <a:pt x="4196706" y="4363891"/>
                  </a:cubicBezTo>
                  <a:lnTo>
                    <a:pt x="4196706" y="4363891"/>
                  </a:ln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lnTo>
                    <a:pt x="4142220" y="4221391"/>
                  </a:lnTo>
                  <a:lnTo>
                    <a:pt x="4142315" y="4192388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cubicBezTo>
                    <a:pt x="4133981" y="4154857"/>
                    <a:pt x="4130909" y="4144498"/>
                    <a:pt x="4129066" y="4134256"/>
                  </a:cubicBezTo>
                  <a:lnTo>
                    <a:pt x="4127099" y="4103826"/>
                  </a:lnTo>
                  <a:lnTo>
                    <a:pt x="4142220" y="4043840"/>
                  </a:lnTo>
                  <a:cubicBezTo>
                    <a:pt x="4154508" y="4015835"/>
                    <a:pt x="4160175" y="3988593"/>
                    <a:pt x="4157913" y="3962160"/>
                  </a:cubicBez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cubicBezTo>
                    <a:pt x="4121646" y="3879766"/>
                    <a:pt x="4118884" y="3874229"/>
                    <a:pt x="4117425" y="3868764"/>
                  </a:cubicBez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4"/>
                  </a:lnTo>
                  <a:lnTo>
                    <a:pt x="4143220" y="3680163"/>
                  </a:lnTo>
                  <a:cubicBezTo>
                    <a:pt x="4141696" y="3662494"/>
                    <a:pt x="4135458" y="3645682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2"/>
                  </a:ln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82513" y="2914328"/>
                  </a:lnTo>
                  <a:cubicBezTo>
                    <a:pt x="4187561" y="2892181"/>
                    <a:pt x="4195753" y="2870416"/>
                    <a:pt x="4202420" y="2848794"/>
                  </a:cubicBezTo>
                  <a:cubicBezTo>
                    <a:pt x="4203753" y="2844317"/>
                    <a:pt x="4207039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32419" y="2490551"/>
                  </a:lnTo>
                  <a:cubicBezTo>
                    <a:pt x="4130791" y="2499773"/>
                    <a:pt x="4128410" y="2509024"/>
                    <a:pt x="4125838" y="2518264"/>
                  </a:cubicBez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2" y="2668002"/>
                  </a:cubicBezTo>
                  <a:cubicBezTo>
                    <a:pt x="4223947" y="2691055"/>
                    <a:pt x="4237663" y="2716964"/>
                    <a:pt x="4247952" y="2745349"/>
                  </a:cubicBezTo>
                  <a:lnTo>
                    <a:pt x="4247953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0" y="2811787"/>
                  </a:lnTo>
                  <a:lnTo>
                    <a:pt x="4243371" y="2811787"/>
                  </a:lnTo>
                  <a:lnTo>
                    <a:pt x="4243374" y="2811780"/>
                  </a:lnTo>
                  <a:lnTo>
                    <a:pt x="4253024" y="2793023"/>
                  </a:lnTo>
                  <a:lnTo>
                    <a:pt x="4253453" y="2785440"/>
                  </a:lnTo>
                  <a:lnTo>
                    <a:pt x="4254653" y="2782305"/>
                  </a:lnTo>
                  <a:lnTo>
                    <a:pt x="4253873" y="2778006"/>
                  </a:lnTo>
                  <a:lnTo>
                    <a:pt x="4254283" y="2770758"/>
                  </a:lnTo>
                  <a:lnTo>
                    <a:pt x="4247953" y="2745352"/>
                  </a:lnTo>
                  <a:lnTo>
                    <a:pt x="4247952" y="2745348"/>
                  </a:lnTo>
                  <a:cubicBezTo>
                    <a:pt x="4237663" y="2716963"/>
                    <a:pt x="4223947" y="2691054"/>
                    <a:pt x="4199562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cubicBezTo>
                    <a:pt x="4130981" y="2499786"/>
                    <a:pt x="4135363" y="2481259"/>
                    <a:pt x="4134481" y="2463018"/>
                  </a:cubicBez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51027" y="1453958"/>
                  </a:moveTo>
                  <a:lnTo>
                    <a:pt x="3745230" y="1459073"/>
                  </a:lnTo>
                  <a:lnTo>
                    <a:pt x="3745230" y="1459073"/>
                  </a:lnTo>
                  <a:lnTo>
                    <a:pt x="3745229" y="1459074"/>
                  </a:lnTo>
                  <a:lnTo>
                    <a:pt x="3736012" y="1481572"/>
                  </a:lnTo>
                  <a:lnTo>
                    <a:pt x="3745230" y="1459073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cubicBezTo>
                    <a:pt x="3760922" y="348396"/>
                    <a:pt x="3763447" y="357874"/>
                    <a:pt x="3765590" y="367328"/>
                  </a:cubicBezTo>
                  <a:lnTo>
                    <a:pt x="3769400" y="395640"/>
                  </a:lnTo>
                  <a:cubicBezTo>
                    <a:pt x="3769590" y="376781"/>
                    <a:pt x="3762352" y="357921"/>
                    <a:pt x="3759494" y="338870"/>
                  </a:cubicBez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5402" y="228949"/>
                  </a:lnTo>
                  <a:lnTo>
                    <a:pt x="3785402" y="228948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1" y="21486"/>
                    <a:pt x="4218423" y="43012"/>
                    <a:pt x="4215374" y="63587"/>
                  </a:cubicBezTo>
                  <a:cubicBezTo>
                    <a:pt x="4209850" y="101308"/>
                    <a:pt x="4206420" y="139219"/>
                    <a:pt x="4201468" y="176939"/>
                  </a:cubicBezTo>
                  <a:cubicBezTo>
                    <a:pt x="4200324" y="184941"/>
                    <a:pt x="4198230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4" y="1489720"/>
                  </a:cubicBezTo>
                  <a:cubicBezTo>
                    <a:pt x="4198992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3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1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49" y="1992279"/>
                    <a:pt x="4294815" y="2013043"/>
                    <a:pt x="4296911" y="2030378"/>
                  </a:cubicBezTo>
                  <a:cubicBezTo>
                    <a:pt x="4299387" y="2048668"/>
                    <a:pt x="4301673" y="2067525"/>
                    <a:pt x="4307200" y="2085054"/>
                  </a:cubicBezTo>
                  <a:cubicBezTo>
                    <a:pt x="4321678" y="2130393"/>
                    <a:pt x="4338061" y="2175163"/>
                    <a:pt x="4353301" y="2220312"/>
                  </a:cubicBezTo>
                  <a:cubicBezTo>
                    <a:pt x="4365876" y="2257459"/>
                    <a:pt x="4355969" y="2294039"/>
                    <a:pt x="4350635" y="2330806"/>
                  </a:cubicBezTo>
                  <a:cubicBezTo>
                    <a:pt x="4347205" y="2353859"/>
                    <a:pt x="4339013" y="2375383"/>
                    <a:pt x="4351205" y="2401292"/>
                  </a:cubicBezTo>
                  <a:cubicBezTo>
                    <a:pt x="4362827" y="2426059"/>
                    <a:pt x="4360159" y="2457492"/>
                    <a:pt x="4366446" y="2485307"/>
                  </a:cubicBezTo>
                  <a:cubicBezTo>
                    <a:pt x="4371780" y="2508742"/>
                    <a:pt x="4380354" y="2531409"/>
                    <a:pt x="4388736" y="2554079"/>
                  </a:cubicBezTo>
                  <a:cubicBezTo>
                    <a:pt x="4400167" y="2584942"/>
                    <a:pt x="4412167" y="2615421"/>
                    <a:pt x="4406453" y="2649143"/>
                  </a:cubicBezTo>
                  <a:cubicBezTo>
                    <a:pt x="4399975" y="2687436"/>
                    <a:pt x="4424359" y="2713723"/>
                    <a:pt x="4440554" y="2743826"/>
                  </a:cubicBezTo>
                  <a:cubicBezTo>
                    <a:pt x="4451602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4" y="2901943"/>
                  </a:cubicBezTo>
                  <a:cubicBezTo>
                    <a:pt x="4502848" y="2948047"/>
                    <a:pt x="4513136" y="2994722"/>
                    <a:pt x="4505896" y="3042728"/>
                  </a:cubicBezTo>
                  <a:cubicBezTo>
                    <a:pt x="4502658" y="3064827"/>
                    <a:pt x="4502848" y="3085403"/>
                    <a:pt x="4507612" y="3107500"/>
                  </a:cubicBezTo>
                  <a:cubicBezTo>
                    <a:pt x="4515422" y="3143695"/>
                    <a:pt x="4516375" y="3180844"/>
                    <a:pt x="4545521" y="3209993"/>
                  </a:cubicBezTo>
                  <a:cubicBezTo>
                    <a:pt x="4555810" y="3220280"/>
                    <a:pt x="4558476" y="3238758"/>
                    <a:pt x="4563810" y="3253809"/>
                  </a:cubicBezTo>
                  <a:cubicBezTo>
                    <a:pt x="4570098" y="3271145"/>
                    <a:pt x="4566858" y="3283908"/>
                    <a:pt x="4548570" y="3293244"/>
                  </a:cubicBezTo>
                  <a:cubicBezTo>
                    <a:pt x="4540379" y="3297434"/>
                    <a:pt x="4532377" y="3309437"/>
                    <a:pt x="4531043" y="3318771"/>
                  </a:cubicBezTo>
                  <a:cubicBezTo>
                    <a:pt x="4527043" y="3346776"/>
                    <a:pt x="4532949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6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6" y="3699976"/>
                    <a:pt x="4554096" y="3716168"/>
                    <a:pt x="4550476" y="3732361"/>
                  </a:cubicBezTo>
                  <a:cubicBezTo>
                    <a:pt x="4549142" y="3738267"/>
                    <a:pt x="4543997" y="3744173"/>
                    <a:pt x="4544759" y="3749506"/>
                  </a:cubicBezTo>
                  <a:cubicBezTo>
                    <a:pt x="4552952" y="3802467"/>
                    <a:pt x="4516375" y="3840569"/>
                    <a:pt x="4500182" y="3885338"/>
                  </a:cubicBezTo>
                  <a:cubicBezTo>
                    <a:pt x="4483035" y="3932394"/>
                    <a:pt x="4456747" y="3977925"/>
                    <a:pt x="4464557" y="4030503"/>
                  </a:cubicBezTo>
                  <a:cubicBezTo>
                    <a:pt x="4469319" y="4062318"/>
                    <a:pt x="4480369" y="4092989"/>
                    <a:pt x="4487038" y="4124614"/>
                  </a:cubicBezTo>
                  <a:cubicBezTo>
                    <a:pt x="4489324" y="4135854"/>
                    <a:pt x="4488942" y="4148427"/>
                    <a:pt x="4486656" y="4159667"/>
                  </a:cubicBezTo>
                  <a:cubicBezTo>
                    <a:pt x="4476177" y="4213961"/>
                    <a:pt x="4474653" y="4267493"/>
                    <a:pt x="4491800" y="4320837"/>
                  </a:cubicBezTo>
                  <a:cubicBezTo>
                    <a:pt x="4494658" y="4329979"/>
                    <a:pt x="4497324" y="4339695"/>
                    <a:pt x="4497324" y="4349222"/>
                  </a:cubicBezTo>
                  <a:cubicBezTo>
                    <a:pt x="4497324" y="4401419"/>
                    <a:pt x="4493324" y="4452665"/>
                    <a:pt x="4474653" y="4502579"/>
                  </a:cubicBezTo>
                  <a:cubicBezTo>
                    <a:pt x="4468367" y="4519343"/>
                    <a:pt x="4472367" y="4539728"/>
                    <a:pt x="4470843" y="4558207"/>
                  </a:cubicBezTo>
                  <a:cubicBezTo>
                    <a:pt x="4469511" y="4575351"/>
                    <a:pt x="4468939" y="4592878"/>
                    <a:pt x="4464557" y="4609452"/>
                  </a:cubicBezTo>
                  <a:cubicBezTo>
                    <a:pt x="4458081" y="4633647"/>
                    <a:pt x="4457319" y="4656126"/>
                    <a:pt x="4463033" y="4681083"/>
                  </a:cubicBezTo>
                  <a:cubicBezTo>
                    <a:pt x="4468367" y="4704895"/>
                    <a:pt x="4465701" y="4730614"/>
                    <a:pt x="4465891" y="4755381"/>
                  </a:cubicBezTo>
                  <a:cubicBezTo>
                    <a:pt x="4466081" y="4783004"/>
                    <a:pt x="4466271" y="4810627"/>
                    <a:pt x="4465319" y="4838250"/>
                  </a:cubicBezTo>
                  <a:cubicBezTo>
                    <a:pt x="4464939" y="4849300"/>
                    <a:pt x="4457319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3" y="4990465"/>
                    <a:pt x="4458081" y="5006086"/>
                  </a:cubicBezTo>
                  <a:cubicBezTo>
                    <a:pt x="4456747" y="5031614"/>
                    <a:pt x="4457319" y="5057141"/>
                    <a:pt x="4456937" y="5082670"/>
                  </a:cubicBezTo>
                  <a:cubicBezTo>
                    <a:pt x="4456747" y="5091052"/>
                    <a:pt x="4455985" y="5099245"/>
                    <a:pt x="4455602" y="5107627"/>
                  </a:cubicBezTo>
                  <a:cubicBezTo>
                    <a:pt x="4455222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3" y="5206308"/>
                  </a:cubicBezTo>
                  <a:cubicBezTo>
                    <a:pt x="4473129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89" y="5393005"/>
                  </a:cubicBezTo>
                  <a:cubicBezTo>
                    <a:pt x="4484751" y="5401579"/>
                    <a:pt x="4479987" y="5410531"/>
                    <a:pt x="4479607" y="5419295"/>
                  </a:cubicBezTo>
                  <a:cubicBezTo>
                    <a:pt x="4478655" y="5446728"/>
                    <a:pt x="4478463" y="5474161"/>
                    <a:pt x="4477893" y="5501594"/>
                  </a:cubicBezTo>
                  <a:cubicBezTo>
                    <a:pt x="4477701" y="5517215"/>
                    <a:pt x="4478273" y="5533027"/>
                    <a:pt x="4476559" y="5548460"/>
                  </a:cubicBezTo>
                  <a:cubicBezTo>
                    <a:pt x="4474273" y="5568842"/>
                    <a:pt x="4470843" y="5587321"/>
                    <a:pt x="4485703" y="5606372"/>
                  </a:cubicBezTo>
                  <a:cubicBezTo>
                    <a:pt x="4508754" y="5635711"/>
                    <a:pt x="4499800" y="5673050"/>
                    <a:pt x="4505134" y="5706959"/>
                  </a:cubicBezTo>
                  <a:cubicBezTo>
                    <a:pt x="4506468" y="5715723"/>
                    <a:pt x="4506658" y="5724678"/>
                    <a:pt x="4508182" y="5733440"/>
                  </a:cubicBezTo>
                  <a:cubicBezTo>
                    <a:pt x="4511040" y="5749634"/>
                    <a:pt x="4514278" y="5765635"/>
                    <a:pt x="4517519" y="5781830"/>
                  </a:cubicBezTo>
                  <a:cubicBezTo>
                    <a:pt x="4518089" y="5784686"/>
                    <a:pt x="4518281" y="5787924"/>
                    <a:pt x="4519233" y="5790592"/>
                  </a:cubicBezTo>
                  <a:cubicBezTo>
                    <a:pt x="4527233" y="5815169"/>
                    <a:pt x="4536377" y="5839361"/>
                    <a:pt x="4542855" y="5864318"/>
                  </a:cubicBezTo>
                  <a:cubicBezTo>
                    <a:pt x="4546094" y="5876511"/>
                    <a:pt x="4546476" y="5890037"/>
                    <a:pt x="4544759" y="5902610"/>
                  </a:cubicBezTo>
                  <a:cubicBezTo>
                    <a:pt x="4539807" y="5939377"/>
                    <a:pt x="4537711" y="5975764"/>
                    <a:pt x="4544951" y="6012723"/>
                  </a:cubicBezTo>
                  <a:cubicBezTo>
                    <a:pt x="4547808" y="6027392"/>
                    <a:pt x="4543045" y="6043776"/>
                    <a:pt x="4541331" y="6059397"/>
                  </a:cubicBezTo>
                  <a:cubicBezTo>
                    <a:pt x="4536759" y="6096736"/>
                    <a:pt x="4531805" y="6134075"/>
                    <a:pt x="4527425" y="6171605"/>
                  </a:cubicBezTo>
                  <a:cubicBezTo>
                    <a:pt x="4524757" y="6195037"/>
                    <a:pt x="4523233" y="6218660"/>
                    <a:pt x="4520567" y="6242093"/>
                  </a:cubicBezTo>
                  <a:cubicBezTo>
                    <a:pt x="4517327" y="6269144"/>
                    <a:pt x="4512374" y="6296005"/>
                    <a:pt x="4509706" y="6323058"/>
                  </a:cubicBezTo>
                  <a:cubicBezTo>
                    <a:pt x="4506658" y="6353919"/>
                    <a:pt x="4506088" y="6384972"/>
                    <a:pt x="4502848" y="6415833"/>
                  </a:cubicBezTo>
                  <a:cubicBezTo>
                    <a:pt x="4496562" y="6472225"/>
                    <a:pt x="4489132" y="6528424"/>
                    <a:pt x="4482083" y="6584812"/>
                  </a:cubicBezTo>
                  <a:cubicBezTo>
                    <a:pt x="4475225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6" y="6815516"/>
                  </a:cubicBezTo>
                  <a:lnTo>
                    <a:pt x="4431806" y="6858001"/>
                  </a:lnTo>
                  <a:lnTo>
                    <a:pt x="4259553" y="6858001"/>
                  </a:lnTo>
                  <a:lnTo>
                    <a:pt x="4265716" y="6812064"/>
                  </a:lnTo>
                  <a:lnTo>
                    <a:pt x="4265716" y="6812064"/>
                  </a:lnTo>
                  <a:lnTo>
                    <a:pt x="4265716" y="6812063"/>
                  </a:lnTo>
                  <a:cubicBezTo>
                    <a:pt x="4265240" y="6788417"/>
                    <a:pt x="4259954" y="6764841"/>
                    <a:pt x="4246238" y="6742552"/>
                  </a:cubicBezTo>
                  <a:lnTo>
                    <a:pt x="4232402" y="6702976"/>
                  </a:lnTo>
                  <a:lnTo>
                    <a:pt x="4235549" y="6683027"/>
                  </a:lnTo>
                  <a:cubicBezTo>
                    <a:pt x="4237915" y="6676306"/>
                    <a:pt x="4241666" y="6669496"/>
                    <a:pt x="4247000" y="6662542"/>
                  </a:cubicBezTo>
                  <a:cubicBezTo>
                    <a:pt x="4254334" y="6653111"/>
                    <a:pt x="4256191" y="6639108"/>
                    <a:pt x="4254095" y="6625225"/>
                  </a:cubicBezTo>
                  <a:lnTo>
                    <a:pt x="4254095" y="6625225"/>
                  </a:lnTo>
                  <a:lnTo>
                    <a:pt x="4254095" y="6625224"/>
                  </a:lnTo>
                  <a:cubicBezTo>
                    <a:pt x="4251999" y="6611341"/>
                    <a:pt x="4245951" y="6597578"/>
                    <a:pt x="4237473" y="6588625"/>
                  </a:cubicBezTo>
                  <a:lnTo>
                    <a:pt x="4214994" y="6564620"/>
                  </a:lnTo>
                  <a:lnTo>
                    <a:pt x="4214994" y="6564621"/>
                  </a:lnTo>
                  <a:cubicBezTo>
                    <a:pt x="4225281" y="6575479"/>
                    <a:pt x="4231377" y="6582147"/>
                    <a:pt x="4237473" y="6588626"/>
                  </a:cubicBezTo>
                  <a:lnTo>
                    <a:pt x="4254095" y="6625225"/>
                  </a:lnTo>
                  <a:lnTo>
                    <a:pt x="4254084" y="6645552"/>
                  </a:lnTo>
                  <a:cubicBezTo>
                    <a:pt x="4252965" y="6651967"/>
                    <a:pt x="4250667" y="6657826"/>
                    <a:pt x="4247000" y="6662541"/>
                  </a:cubicBezTo>
                  <a:cubicBezTo>
                    <a:pt x="4236332" y="6676448"/>
                    <a:pt x="4231997" y="6689783"/>
                    <a:pt x="4232402" y="6702976"/>
                  </a:cubicBezTo>
                  <a:lnTo>
                    <a:pt x="4232402" y="6702976"/>
                  </a:lnTo>
                  <a:lnTo>
                    <a:pt x="4232402" y="6702977"/>
                  </a:lnTo>
                  <a:cubicBezTo>
                    <a:pt x="4232807" y="6716169"/>
                    <a:pt x="4237951" y="6729219"/>
                    <a:pt x="4246238" y="6742553"/>
                  </a:cubicBezTo>
                  <a:cubicBezTo>
                    <a:pt x="4253096" y="6753698"/>
                    <a:pt x="4257847" y="6765164"/>
                    <a:pt x="4260942" y="6776800"/>
                  </a:cubicBezTo>
                  <a:lnTo>
                    <a:pt x="4265716" y="6812064"/>
                  </a:lnTo>
                  <a:lnTo>
                    <a:pt x="4259553" y="6858001"/>
                  </a:lnTo>
                  <a:lnTo>
                    <a:pt x="4259553" y="6858001"/>
                  </a:lnTo>
                  <a:lnTo>
                    <a:pt x="4259553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8718B279-FB44-43AE-208D-ACF04982DF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0073" y="2293046"/>
            <a:ext cx="7623026" cy="156557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7BCC101-A1A4-25BC-B658-2B7DEB5239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0073" y="3968853"/>
            <a:ext cx="2114845" cy="57158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07CCC97-2561-3A40-48BB-1B436062460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6195" y="3968853"/>
            <a:ext cx="5376904" cy="57158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1870A79-62BA-D136-40B9-B2A410ABC24E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Office for National Statistics (2023)</a:t>
            </a:r>
          </a:p>
        </p:txBody>
      </p:sp>
    </p:spTree>
    <p:extLst>
      <p:ext uri="{BB962C8B-B14F-4D97-AF65-F5344CB8AC3E}">
        <p14:creationId xmlns:p14="http://schemas.microsoft.com/office/powerpoint/2010/main" val="1459968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7036AE-F680-65E1-43FB-180219A6F2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9840DFF-16DF-02DE-BCB3-B404856FD45E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4B949CC-2B00-F80D-174F-E15E96EBB982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19FDFC5-C6B3-42DA-D2A6-89925CA3CD59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E74C365-45A2-393C-9E2E-8E39ECE28100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5DEA314-C17E-2674-22A0-2B057C1D81FC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2B8D05D-4A15-5ED5-DECB-6DAC0FE3D210}"/>
              </a:ext>
            </a:extLst>
          </p:cNvPr>
          <p:cNvGrpSpPr/>
          <p:nvPr/>
        </p:nvGrpSpPr>
        <p:grpSpPr>
          <a:xfrm>
            <a:off x="3073667" y="1431549"/>
            <a:ext cx="6044665" cy="4033490"/>
            <a:chOff x="2902156" y="1432531"/>
            <a:chExt cx="6044665" cy="4033490"/>
          </a:xfrm>
        </p:grpSpPr>
        <p:pic>
          <p:nvPicPr>
            <p:cNvPr id="1026" name="Picture 2" descr="Sarah Everard's killer has pleaded guilty, but tough questions… | TBIJ">
              <a:extLst>
                <a:ext uri="{FF2B5EF4-FFF2-40B4-BE49-F238E27FC236}">
                  <a16:creationId xmlns:a16="http://schemas.microsoft.com/office/drawing/2014/main" id="{E678F713-6ADD-224B-FB60-8D6B424BA6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2156" y="1432531"/>
              <a:ext cx="3021224" cy="40334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Met Police officer Wayne Couzens who murdered Sarah Everard sentenced to  life behind bars | ITV News">
              <a:extLst>
                <a:ext uri="{FF2B5EF4-FFF2-40B4-BE49-F238E27FC236}">
                  <a16:creationId xmlns:a16="http://schemas.microsoft.com/office/drawing/2014/main" id="{4140A81B-7EBF-F1E1-AC3B-C814AADB8B2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5597" y="1439033"/>
              <a:ext cx="3021224" cy="40269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3AC3E6BF-1C0A-9ABB-6DCC-9C3DC16DE4D9}"/>
              </a:ext>
            </a:extLst>
          </p:cNvPr>
          <p:cNvSpPr txBox="1"/>
          <p:nvPr/>
        </p:nvSpPr>
        <p:spPr>
          <a:xfrm>
            <a:off x="5782572" y="729312"/>
            <a:ext cx="35596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Wayne Couzens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35233C-7F59-0D85-55F2-43C74B807D17}"/>
              </a:ext>
            </a:extLst>
          </p:cNvPr>
          <p:cNvSpPr txBox="1"/>
          <p:nvPr/>
        </p:nvSpPr>
        <p:spPr>
          <a:xfrm>
            <a:off x="2804464" y="730940"/>
            <a:ext cx="35596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Sarah Everard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D20A9B-460B-64E5-0630-FF17598051D9}"/>
              </a:ext>
            </a:extLst>
          </p:cNvPr>
          <p:cNvSpPr txBox="1"/>
          <p:nvPr/>
        </p:nvSpPr>
        <p:spPr>
          <a:xfrm>
            <a:off x="2225333" y="5835831"/>
            <a:ext cx="77391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Sarah Everard - kidnapped, raped and murdered by serving (off-duty) Police Officer Wayne Couzens in March 2021</a:t>
            </a:r>
          </a:p>
        </p:txBody>
      </p:sp>
    </p:spTree>
    <p:extLst>
      <p:ext uri="{BB962C8B-B14F-4D97-AF65-F5344CB8AC3E}">
        <p14:creationId xmlns:p14="http://schemas.microsoft.com/office/powerpoint/2010/main" val="3816278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2A0046-5ED0-2BDA-9B1A-0732901F48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BA4BF6-55DC-32F4-A252-E107549146B7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89AC3E8-4747-1718-C11F-52AA0D8B54A0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BD398DD-3CBC-7F2C-8574-EC0F966A45A7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F3F4E1C-600A-0169-995A-4C824FEB2F2B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D6F7A63-A371-8DE7-EEF4-5C2FB1E142D4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252A47AF-070B-F346-167A-4F042CAAB0B4}"/>
              </a:ext>
            </a:extLst>
          </p:cNvPr>
          <p:cNvGrpSpPr/>
          <p:nvPr/>
        </p:nvGrpSpPr>
        <p:grpSpPr>
          <a:xfrm>
            <a:off x="12192000" y="1470125"/>
            <a:ext cx="10663866" cy="1323216"/>
            <a:chOff x="1528134" y="1470125"/>
            <a:chExt cx="10663866" cy="132321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2A7B7AD-44B0-F3F9-2513-C65294814BAC}"/>
                </a:ext>
              </a:extLst>
            </p:cNvPr>
            <p:cNvGrpSpPr/>
            <p:nvPr/>
          </p:nvGrpSpPr>
          <p:grpSpPr>
            <a:xfrm>
              <a:off x="1528134" y="1470125"/>
              <a:ext cx="10663866" cy="1323216"/>
              <a:chOff x="4979612" y="1470125"/>
              <a:chExt cx="7212388" cy="1323216"/>
            </a:xfrm>
            <a:solidFill>
              <a:srgbClr val="678091"/>
            </a:solidFill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FDB5160D-784C-C828-1E3C-FD13A01C01E2}"/>
                  </a:ext>
                </a:extLst>
              </p:cNvPr>
              <p:cNvSpPr/>
              <p:nvPr/>
            </p:nvSpPr>
            <p:spPr>
              <a:xfrm>
                <a:off x="5812972" y="1470127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Isosceles Triangle 16">
                <a:extLst>
                  <a:ext uri="{FF2B5EF4-FFF2-40B4-BE49-F238E27FC236}">
                    <a16:creationId xmlns:a16="http://schemas.microsoft.com/office/drawing/2014/main" id="{F65F21C9-3A50-A461-4BF2-4F696F6F7FFC}"/>
                  </a:ext>
                </a:extLst>
              </p:cNvPr>
              <p:cNvSpPr/>
              <p:nvPr/>
            </p:nvSpPr>
            <p:spPr>
              <a:xfrm rot="16200000">
                <a:off x="4734684" y="1715053"/>
                <a:ext cx="1323215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CE73072-F156-8CD6-411E-5CCEB2AA5601}"/>
                </a:ext>
              </a:extLst>
            </p:cNvPr>
            <p:cNvSpPr txBox="1"/>
            <p:nvPr/>
          </p:nvSpPr>
          <p:spPr>
            <a:xfrm>
              <a:off x="2760296" y="1664445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Current Policing Effectiveness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E72A6E6-8CF6-6133-BB9E-35E0B482D644}"/>
              </a:ext>
            </a:extLst>
          </p:cNvPr>
          <p:cNvGrpSpPr/>
          <p:nvPr/>
        </p:nvGrpSpPr>
        <p:grpSpPr>
          <a:xfrm>
            <a:off x="12181819" y="2780034"/>
            <a:ext cx="10663866" cy="1323214"/>
            <a:chOff x="1528134" y="2780034"/>
            <a:chExt cx="10663866" cy="1323214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B2669526-C5AE-B995-A0CA-A2B42FCD958F}"/>
                </a:ext>
              </a:extLst>
            </p:cNvPr>
            <p:cNvGrpSpPr/>
            <p:nvPr/>
          </p:nvGrpSpPr>
          <p:grpSpPr>
            <a:xfrm>
              <a:off x="1528134" y="2780034"/>
              <a:ext cx="10663866" cy="1323214"/>
              <a:chOff x="4979612" y="2780034"/>
              <a:chExt cx="7212388" cy="1323214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2980BF6D-B44F-50B3-E137-E819D12C8598}"/>
                  </a:ext>
                </a:extLst>
              </p:cNvPr>
              <p:cNvSpPr/>
              <p:nvPr/>
            </p:nvSpPr>
            <p:spPr>
              <a:xfrm>
                <a:off x="5812972" y="2780034"/>
                <a:ext cx="6379028" cy="1323214"/>
              </a:xfrm>
              <a:prstGeom prst="rect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Isosceles Triangle 17">
                <a:extLst>
                  <a:ext uri="{FF2B5EF4-FFF2-40B4-BE49-F238E27FC236}">
                    <a16:creationId xmlns:a16="http://schemas.microsoft.com/office/drawing/2014/main" id="{E3FC5636-C552-4ED5-FFA8-275A709F46F5}"/>
                  </a:ext>
                </a:extLst>
              </p:cNvPr>
              <p:cNvSpPr/>
              <p:nvPr/>
            </p:nvSpPr>
            <p:spPr>
              <a:xfrm rot="16200000">
                <a:off x="4747326" y="3025626"/>
                <a:ext cx="1297932" cy="833359"/>
              </a:xfrm>
              <a:prstGeom prst="triangle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0C2B426-E209-7977-FDBC-99E9E7691F75}"/>
                </a:ext>
              </a:extLst>
            </p:cNvPr>
            <p:cNvSpPr txBox="1"/>
            <p:nvPr/>
          </p:nvSpPr>
          <p:spPr>
            <a:xfrm>
              <a:off x="2760296" y="2987659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Key Systemic Failures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8695C9F-9C18-7F12-F072-269EFB23E5C9}"/>
              </a:ext>
            </a:extLst>
          </p:cNvPr>
          <p:cNvGrpSpPr/>
          <p:nvPr/>
        </p:nvGrpSpPr>
        <p:grpSpPr>
          <a:xfrm>
            <a:off x="12192000" y="4103246"/>
            <a:ext cx="10663866" cy="1323216"/>
            <a:chOff x="1528134" y="4103246"/>
            <a:chExt cx="10663866" cy="1323216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D6B57139-5CF5-B380-CBE2-736A12856421}"/>
                </a:ext>
              </a:extLst>
            </p:cNvPr>
            <p:cNvGrpSpPr/>
            <p:nvPr/>
          </p:nvGrpSpPr>
          <p:grpSpPr>
            <a:xfrm>
              <a:off x="1528134" y="4103246"/>
              <a:ext cx="10663866" cy="1323216"/>
              <a:chOff x="4979612" y="4103246"/>
              <a:chExt cx="7212388" cy="1323216"/>
            </a:xfrm>
            <a:solidFill>
              <a:srgbClr val="1EB8D0"/>
            </a:solidFill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B4531EAF-A806-A656-DD24-269EC56AEDFF}"/>
                  </a:ext>
                </a:extLst>
              </p:cNvPr>
              <p:cNvSpPr/>
              <p:nvPr/>
            </p:nvSpPr>
            <p:spPr>
              <a:xfrm>
                <a:off x="5812972" y="4103248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Isosceles Triangle 18">
                <a:extLst>
                  <a:ext uri="{FF2B5EF4-FFF2-40B4-BE49-F238E27FC236}">
                    <a16:creationId xmlns:a16="http://schemas.microsoft.com/office/drawing/2014/main" id="{9C3F53C7-5B15-8ABF-EBA3-3EA3D4D47306}"/>
                  </a:ext>
                </a:extLst>
              </p:cNvPr>
              <p:cNvSpPr/>
              <p:nvPr/>
            </p:nvSpPr>
            <p:spPr>
              <a:xfrm rot="16200000">
                <a:off x="4734685" y="4348173"/>
                <a:ext cx="1323213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6FB05A43-30A3-887A-6049-29B525ABC776}"/>
                </a:ext>
              </a:extLst>
            </p:cNvPr>
            <p:cNvSpPr txBox="1"/>
            <p:nvPr/>
          </p:nvSpPr>
          <p:spPr>
            <a:xfrm>
              <a:off x="2760295" y="4297566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Reform Proposals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7614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2563BD-4397-30F9-930E-1BCA48420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3D3680F-5108-325F-4C41-74116BDF9227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DF580B-6644-A8CC-3B33-063E44156301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D5D33-AE70-14A4-BFC8-CC08D43FEA3D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BED202-DD11-90E4-1FFA-8A933FB779C2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DAF7CEF-E2FA-0CAF-B1AB-1F9704E2C1B2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9E5AFB6-24F9-6D8A-369B-B1CF3C9C7C2B}"/>
              </a:ext>
            </a:extLst>
          </p:cNvPr>
          <p:cNvGrpSpPr/>
          <p:nvPr/>
        </p:nvGrpSpPr>
        <p:grpSpPr>
          <a:xfrm>
            <a:off x="1528134" y="1470125"/>
            <a:ext cx="10663866" cy="1323216"/>
            <a:chOff x="1528134" y="1470125"/>
            <a:chExt cx="10663866" cy="132321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B9311AD7-B695-897A-E29B-1CBFCCB8ACDF}"/>
                </a:ext>
              </a:extLst>
            </p:cNvPr>
            <p:cNvGrpSpPr/>
            <p:nvPr/>
          </p:nvGrpSpPr>
          <p:grpSpPr>
            <a:xfrm>
              <a:off x="1528134" y="1470125"/>
              <a:ext cx="10663866" cy="1323216"/>
              <a:chOff x="4979612" y="1470125"/>
              <a:chExt cx="7212388" cy="1323216"/>
            </a:xfrm>
            <a:solidFill>
              <a:srgbClr val="678091"/>
            </a:solidFill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210EFF07-5D68-BC4C-319F-1FD97AEBF794}"/>
                  </a:ext>
                </a:extLst>
              </p:cNvPr>
              <p:cNvSpPr/>
              <p:nvPr/>
            </p:nvSpPr>
            <p:spPr>
              <a:xfrm>
                <a:off x="5812972" y="1470127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Isosceles Triangle 16">
                <a:extLst>
                  <a:ext uri="{FF2B5EF4-FFF2-40B4-BE49-F238E27FC236}">
                    <a16:creationId xmlns:a16="http://schemas.microsoft.com/office/drawing/2014/main" id="{7ED73020-0914-4607-098A-5517AA06DEC7}"/>
                  </a:ext>
                </a:extLst>
              </p:cNvPr>
              <p:cNvSpPr/>
              <p:nvPr/>
            </p:nvSpPr>
            <p:spPr>
              <a:xfrm rot="16200000">
                <a:off x="4734684" y="1715053"/>
                <a:ext cx="1323215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7C4D8BC9-FAE5-373E-5D71-4F6EF54BA82A}"/>
                </a:ext>
              </a:extLst>
            </p:cNvPr>
            <p:cNvSpPr txBox="1"/>
            <p:nvPr/>
          </p:nvSpPr>
          <p:spPr>
            <a:xfrm>
              <a:off x="2760296" y="1664445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Current Policing Effectiveness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60EBB3F-4222-EF4A-D61C-A1D2F26AAA88}"/>
              </a:ext>
            </a:extLst>
          </p:cNvPr>
          <p:cNvGrpSpPr/>
          <p:nvPr/>
        </p:nvGrpSpPr>
        <p:grpSpPr>
          <a:xfrm>
            <a:off x="12192000" y="2780034"/>
            <a:ext cx="10663866" cy="1323214"/>
            <a:chOff x="1528134" y="2780034"/>
            <a:chExt cx="10663866" cy="1323214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2195F85C-014B-7EB4-4B4C-61BA6F830D95}"/>
                </a:ext>
              </a:extLst>
            </p:cNvPr>
            <p:cNvGrpSpPr/>
            <p:nvPr/>
          </p:nvGrpSpPr>
          <p:grpSpPr>
            <a:xfrm>
              <a:off x="1528134" y="2780034"/>
              <a:ext cx="10663866" cy="1323214"/>
              <a:chOff x="4979612" y="2780034"/>
              <a:chExt cx="7212388" cy="1323214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3E996DB-E2AE-A6EA-1770-399B0DF6FE0C}"/>
                  </a:ext>
                </a:extLst>
              </p:cNvPr>
              <p:cNvSpPr/>
              <p:nvPr/>
            </p:nvSpPr>
            <p:spPr>
              <a:xfrm>
                <a:off x="5812972" y="2780034"/>
                <a:ext cx="6379028" cy="1323214"/>
              </a:xfrm>
              <a:prstGeom prst="rect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Isosceles Triangle 17">
                <a:extLst>
                  <a:ext uri="{FF2B5EF4-FFF2-40B4-BE49-F238E27FC236}">
                    <a16:creationId xmlns:a16="http://schemas.microsoft.com/office/drawing/2014/main" id="{2E6CCC6A-F93E-F969-AD53-209F062071EB}"/>
                  </a:ext>
                </a:extLst>
              </p:cNvPr>
              <p:cNvSpPr/>
              <p:nvPr/>
            </p:nvSpPr>
            <p:spPr>
              <a:xfrm rot="16200000">
                <a:off x="4747326" y="3025626"/>
                <a:ext cx="1297932" cy="833359"/>
              </a:xfrm>
              <a:prstGeom prst="triangle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BCEFB39-68CD-3FAE-7FCD-5E972D31BB9F}"/>
                </a:ext>
              </a:extLst>
            </p:cNvPr>
            <p:cNvSpPr txBox="1"/>
            <p:nvPr/>
          </p:nvSpPr>
          <p:spPr>
            <a:xfrm>
              <a:off x="2760296" y="2987659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Key Systemic Failures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3ABDAC4-B301-9CEB-3578-9672D3354B3B}"/>
              </a:ext>
            </a:extLst>
          </p:cNvPr>
          <p:cNvGrpSpPr/>
          <p:nvPr/>
        </p:nvGrpSpPr>
        <p:grpSpPr>
          <a:xfrm>
            <a:off x="12192000" y="4103246"/>
            <a:ext cx="10663866" cy="1323216"/>
            <a:chOff x="1528134" y="4103246"/>
            <a:chExt cx="10663866" cy="1323216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65EE14D8-4CF8-40BE-FCAB-97A9633AC3DB}"/>
                </a:ext>
              </a:extLst>
            </p:cNvPr>
            <p:cNvGrpSpPr/>
            <p:nvPr/>
          </p:nvGrpSpPr>
          <p:grpSpPr>
            <a:xfrm>
              <a:off x="1528134" y="4103246"/>
              <a:ext cx="10663866" cy="1323216"/>
              <a:chOff x="4979612" y="4103246"/>
              <a:chExt cx="7212388" cy="1323216"/>
            </a:xfrm>
            <a:solidFill>
              <a:srgbClr val="1EB8D0"/>
            </a:solidFill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0CE34F6C-15C0-FE47-9346-8A71F6BD4D22}"/>
                  </a:ext>
                </a:extLst>
              </p:cNvPr>
              <p:cNvSpPr/>
              <p:nvPr/>
            </p:nvSpPr>
            <p:spPr>
              <a:xfrm>
                <a:off x="5812972" y="4103248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Isosceles Triangle 18">
                <a:extLst>
                  <a:ext uri="{FF2B5EF4-FFF2-40B4-BE49-F238E27FC236}">
                    <a16:creationId xmlns:a16="http://schemas.microsoft.com/office/drawing/2014/main" id="{B9215665-4806-6D92-52C3-ACD7E6A48812}"/>
                  </a:ext>
                </a:extLst>
              </p:cNvPr>
              <p:cNvSpPr/>
              <p:nvPr/>
            </p:nvSpPr>
            <p:spPr>
              <a:xfrm rot="16200000">
                <a:off x="4734685" y="4348173"/>
                <a:ext cx="1323213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20AE5755-4CFE-DDBC-A16B-051B7DABED53}"/>
                </a:ext>
              </a:extLst>
            </p:cNvPr>
            <p:cNvSpPr txBox="1"/>
            <p:nvPr/>
          </p:nvSpPr>
          <p:spPr>
            <a:xfrm>
              <a:off x="2760295" y="4297566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Reform Proposals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294556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D2CAA9-C406-8ECE-19FF-B5B4E6E356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B11EA0-4692-CA5E-B05A-B1109C763083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FE3C2D8-5DA2-FF04-07FF-2ADA68C9B640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23F607-ADC9-059A-7D2C-178887345223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FB45CF-25CC-B36B-F7E2-9A5DC105863E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1F9E96F-4934-E73A-5B16-83306D1A36F8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227004C-B4C4-B17C-EDBF-5A2C963593D3}"/>
              </a:ext>
            </a:extLst>
          </p:cNvPr>
          <p:cNvGrpSpPr/>
          <p:nvPr/>
        </p:nvGrpSpPr>
        <p:grpSpPr>
          <a:xfrm>
            <a:off x="1528134" y="1470125"/>
            <a:ext cx="10663866" cy="1323216"/>
            <a:chOff x="1528134" y="1470125"/>
            <a:chExt cx="10663866" cy="132321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2D763F9-E032-50EA-4BA5-AE4D02E5C1EF}"/>
                </a:ext>
              </a:extLst>
            </p:cNvPr>
            <p:cNvGrpSpPr/>
            <p:nvPr/>
          </p:nvGrpSpPr>
          <p:grpSpPr>
            <a:xfrm>
              <a:off x="1528134" y="1470125"/>
              <a:ext cx="10663866" cy="1323216"/>
              <a:chOff x="4979612" y="1470125"/>
              <a:chExt cx="7212388" cy="1323216"/>
            </a:xfrm>
            <a:solidFill>
              <a:srgbClr val="678091"/>
            </a:solidFill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707BEBB3-2130-E72A-7C62-F7BFAFB502EC}"/>
                  </a:ext>
                </a:extLst>
              </p:cNvPr>
              <p:cNvSpPr/>
              <p:nvPr/>
            </p:nvSpPr>
            <p:spPr>
              <a:xfrm>
                <a:off x="5812972" y="1470127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Isosceles Triangle 16">
                <a:extLst>
                  <a:ext uri="{FF2B5EF4-FFF2-40B4-BE49-F238E27FC236}">
                    <a16:creationId xmlns:a16="http://schemas.microsoft.com/office/drawing/2014/main" id="{528B7CDD-4721-3C60-427D-C512BDAF41C4}"/>
                  </a:ext>
                </a:extLst>
              </p:cNvPr>
              <p:cNvSpPr/>
              <p:nvPr/>
            </p:nvSpPr>
            <p:spPr>
              <a:xfrm rot="16200000">
                <a:off x="4734684" y="1715053"/>
                <a:ext cx="1323215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DC4103D-3CCB-D552-6AA8-09AB702C9D44}"/>
                </a:ext>
              </a:extLst>
            </p:cNvPr>
            <p:cNvSpPr txBox="1"/>
            <p:nvPr/>
          </p:nvSpPr>
          <p:spPr>
            <a:xfrm>
              <a:off x="2760296" y="1664445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Current Policing Effectiveness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4576AC3-DC3B-EED8-1329-62FA747AE5BF}"/>
              </a:ext>
            </a:extLst>
          </p:cNvPr>
          <p:cNvGrpSpPr/>
          <p:nvPr/>
        </p:nvGrpSpPr>
        <p:grpSpPr>
          <a:xfrm>
            <a:off x="2760296" y="2780034"/>
            <a:ext cx="10663866" cy="1323214"/>
            <a:chOff x="1528134" y="2780034"/>
            <a:chExt cx="10663866" cy="1323214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80FD601-8DBD-432C-BFF7-C0184201D352}"/>
                </a:ext>
              </a:extLst>
            </p:cNvPr>
            <p:cNvGrpSpPr/>
            <p:nvPr/>
          </p:nvGrpSpPr>
          <p:grpSpPr>
            <a:xfrm>
              <a:off x="1528134" y="2780034"/>
              <a:ext cx="10663866" cy="1323214"/>
              <a:chOff x="4979612" y="2780034"/>
              <a:chExt cx="7212388" cy="1323214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A629ED97-56D9-751C-DB9F-39813184E844}"/>
                  </a:ext>
                </a:extLst>
              </p:cNvPr>
              <p:cNvSpPr/>
              <p:nvPr/>
            </p:nvSpPr>
            <p:spPr>
              <a:xfrm>
                <a:off x="5812972" y="2780034"/>
                <a:ext cx="6379028" cy="1323214"/>
              </a:xfrm>
              <a:prstGeom prst="rect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Isosceles Triangle 17">
                <a:extLst>
                  <a:ext uri="{FF2B5EF4-FFF2-40B4-BE49-F238E27FC236}">
                    <a16:creationId xmlns:a16="http://schemas.microsoft.com/office/drawing/2014/main" id="{633B517C-1245-28D6-3EE3-CD3E7F2CE5CE}"/>
                  </a:ext>
                </a:extLst>
              </p:cNvPr>
              <p:cNvSpPr/>
              <p:nvPr/>
            </p:nvSpPr>
            <p:spPr>
              <a:xfrm rot="16200000">
                <a:off x="4747326" y="3025626"/>
                <a:ext cx="1297932" cy="833359"/>
              </a:xfrm>
              <a:prstGeom prst="triangle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5B094633-6EDA-239A-E9E9-8C74288474C1}"/>
                </a:ext>
              </a:extLst>
            </p:cNvPr>
            <p:cNvSpPr txBox="1"/>
            <p:nvPr/>
          </p:nvSpPr>
          <p:spPr>
            <a:xfrm>
              <a:off x="2760296" y="2987659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Key Systemic Failures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63EBF0B-1AC6-363F-C99C-578F7C928A88}"/>
              </a:ext>
            </a:extLst>
          </p:cNvPr>
          <p:cNvGrpSpPr/>
          <p:nvPr/>
        </p:nvGrpSpPr>
        <p:grpSpPr>
          <a:xfrm>
            <a:off x="12192000" y="4103246"/>
            <a:ext cx="10663866" cy="1323216"/>
            <a:chOff x="1528134" y="4103246"/>
            <a:chExt cx="10663866" cy="1323216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27FC784-88F7-75AC-65E8-107F61DD1A5F}"/>
                </a:ext>
              </a:extLst>
            </p:cNvPr>
            <p:cNvGrpSpPr/>
            <p:nvPr/>
          </p:nvGrpSpPr>
          <p:grpSpPr>
            <a:xfrm>
              <a:off x="1528134" y="4103246"/>
              <a:ext cx="10663866" cy="1323216"/>
              <a:chOff x="4979612" y="4103246"/>
              <a:chExt cx="7212388" cy="1323216"/>
            </a:xfrm>
            <a:solidFill>
              <a:srgbClr val="1EB8D0"/>
            </a:solidFill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1A7E8A1F-5DD2-E353-4061-5FBEF670954E}"/>
                  </a:ext>
                </a:extLst>
              </p:cNvPr>
              <p:cNvSpPr/>
              <p:nvPr/>
            </p:nvSpPr>
            <p:spPr>
              <a:xfrm>
                <a:off x="5812972" y="4103248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Isosceles Triangle 18">
                <a:extLst>
                  <a:ext uri="{FF2B5EF4-FFF2-40B4-BE49-F238E27FC236}">
                    <a16:creationId xmlns:a16="http://schemas.microsoft.com/office/drawing/2014/main" id="{ED8A3100-0111-ACC4-0365-20DDDBEA73AC}"/>
                  </a:ext>
                </a:extLst>
              </p:cNvPr>
              <p:cNvSpPr/>
              <p:nvPr/>
            </p:nvSpPr>
            <p:spPr>
              <a:xfrm rot="16200000">
                <a:off x="4734685" y="4348173"/>
                <a:ext cx="1323213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8FF3286-00EB-666F-B077-0911E536432B}"/>
                </a:ext>
              </a:extLst>
            </p:cNvPr>
            <p:cNvSpPr txBox="1"/>
            <p:nvPr/>
          </p:nvSpPr>
          <p:spPr>
            <a:xfrm>
              <a:off x="2760295" y="4297566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Reform Proposals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13488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777631-197A-E338-6A9E-3DA2FF231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7E2C00-9A85-0889-EBCF-6E9727FE16CE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D52859-66FB-90BC-73F0-1F05B7BB5D55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2D33F3-7575-B979-731F-080BE7C86FAF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3A6217-F771-529D-A50D-B87750940E17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D4DF661-18C5-ED41-05B7-BF6F14420F64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6094645E-FBB1-3603-E334-E5FC5ABDF122}"/>
              </a:ext>
            </a:extLst>
          </p:cNvPr>
          <p:cNvGrpSpPr/>
          <p:nvPr/>
        </p:nvGrpSpPr>
        <p:grpSpPr>
          <a:xfrm>
            <a:off x="1528134" y="1470125"/>
            <a:ext cx="10663866" cy="1323216"/>
            <a:chOff x="1528134" y="1470125"/>
            <a:chExt cx="10663866" cy="132321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E72F28D-5EDE-973A-587D-0DBEB5809BC0}"/>
                </a:ext>
              </a:extLst>
            </p:cNvPr>
            <p:cNvGrpSpPr/>
            <p:nvPr/>
          </p:nvGrpSpPr>
          <p:grpSpPr>
            <a:xfrm>
              <a:off x="1528134" y="1470125"/>
              <a:ext cx="10663866" cy="1323216"/>
              <a:chOff x="4979612" y="1470125"/>
              <a:chExt cx="7212388" cy="1323216"/>
            </a:xfrm>
            <a:solidFill>
              <a:srgbClr val="678091"/>
            </a:solidFill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29CD8D0A-29FA-8005-8A17-6B4564B2ECD9}"/>
                  </a:ext>
                </a:extLst>
              </p:cNvPr>
              <p:cNvSpPr/>
              <p:nvPr/>
            </p:nvSpPr>
            <p:spPr>
              <a:xfrm>
                <a:off x="5812972" y="1470127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7" name="Isosceles Triangle 16">
                <a:extLst>
                  <a:ext uri="{FF2B5EF4-FFF2-40B4-BE49-F238E27FC236}">
                    <a16:creationId xmlns:a16="http://schemas.microsoft.com/office/drawing/2014/main" id="{2467FD3B-5AC3-CB94-E880-492558F9599A}"/>
                  </a:ext>
                </a:extLst>
              </p:cNvPr>
              <p:cNvSpPr/>
              <p:nvPr/>
            </p:nvSpPr>
            <p:spPr>
              <a:xfrm rot="16200000">
                <a:off x="4734684" y="1715053"/>
                <a:ext cx="1323215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D4799AE0-FB97-C300-424A-6E65E82CF998}"/>
                </a:ext>
              </a:extLst>
            </p:cNvPr>
            <p:cNvSpPr txBox="1"/>
            <p:nvPr/>
          </p:nvSpPr>
          <p:spPr>
            <a:xfrm>
              <a:off x="2760296" y="1664445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Current Policing Effectiveness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307B713-2FB0-4D84-F9A5-0E6F997AE96E}"/>
              </a:ext>
            </a:extLst>
          </p:cNvPr>
          <p:cNvGrpSpPr/>
          <p:nvPr/>
        </p:nvGrpSpPr>
        <p:grpSpPr>
          <a:xfrm>
            <a:off x="2760296" y="2780034"/>
            <a:ext cx="10663866" cy="1323214"/>
            <a:chOff x="1528134" y="2780034"/>
            <a:chExt cx="10663866" cy="1323214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5CCA434D-D6F5-BC73-BB3B-79B69098370C}"/>
                </a:ext>
              </a:extLst>
            </p:cNvPr>
            <p:cNvGrpSpPr/>
            <p:nvPr/>
          </p:nvGrpSpPr>
          <p:grpSpPr>
            <a:xfrm>
              <a:off x="1528134" y="2780034"/>
              <a:ext cx="10663866" cy="1323214"/>
              <a:chOff x="4979612" y="2780034"/>
              <a:chExt cx="7212388" cy="1323214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27C8A5F-F653-0005-3B7C-65CABF687329}"/>
                  </a:ext>
                </a:extLst>
              </p:cNvPr>
              <p:cNvSpPr/>
              <p:nvPr/>
            </p:nvSpPr>
            <p:spPr>
              <a:xfrm>
                <a:off x="5812972" y="2780034"/>
                <a:ext cx="6379028" cy="1323214"/>
              </a:xfrm>
              <a:prstGeom prst="rect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8" name="Isosceles Triangle 17">
                <a:extLst>
                  <a:ext uri="{FF2B5EF4-FFF2-40B4-BE49-F238E27FC236}">
                    <a16:creationId xmlns:a16="http://schemas.microsoft.com/office/drawing/2014/main" id="{9A14BCB8-669A-5326-7298-95CE6473EB3C}"/>
                  </a:ext>
                </a:extLst>
              </p:cNvPr>
              <p:cNvSpPr/>
              <p:nvPr/>
            </p:nvSpPr>
            <p:spPr>
              <a:xfrm rot="16200000">
                <a:off x="4747326" y="3025626"/>
                <a:ext cx="1297932" cy="833359"/>
              </a:xfrm>
              <a:prstGeom prst="triangle">
                <a:avLst/>
              </a:prstGeom>
              <a:solidFill>
                <a:srgbClr val="3E9CBA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B3EEA61-C190-5663-81A8-7C2830248AA8}"/>
                </a:ext>
              </a:extLst>
            </p:cNvPr>
            <p:cNvSpPr txBox="1"/>
            <p:nvPr/>
          </p:nvSpPr>
          <p:spPr>
            <a:xfrm>
              <a:off x="2760296" y="2987659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Key Systemic Failures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A050C27A-5959-7E8F-57C9-F44B096DB1B9}"/>
              </a:ext>
            </a:extLst>
          </p:cNvPr>
          <p:cNvGrpSpPr/>
          <p:nvPr/>
        </p:nvGrpSpPr>
        <p:grpSpPr>
          <a:xfrm>
            <a:off x="3992458" y="4103246"/>
            <a:ext cx="10663866" cy="1323216"/>
            <a:chOff x="1528134" y="4103246"/>
            <a:chExt cx="10663866" cy="1323216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A4DD654-81D5-27D6-BF88-8BAE64F25F92}"/>
                </a:ext>
              </a:extLst>
            </p:cNvPr>
            <p:cNvGrpSpPr/>
            <p:nvPr/>
          </p:nvGrpSpPr>
          <p:grpSpPr>
            <a:xfrm>
              <a:off x="1528134" y="4103246"/>
              <a:ext cx="10663866" cy="1323216"/>
              <a:chOff x="4979612" y="4103246"/>
              <a:chExt cx="7212388" cy="1323216"/>
            </a:xfrm>
            <a:solidFill>
              <a:srgbClr val="1EB8D0"/>
            </a:solidFill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3B8409A1-019F-C997-7B62-B355D24DAB58}"/>
                  </a:ext>
                </a:extLst>
              </p:cNvPr>
              <p:cNvSpPr/>
              <p:nvPr/>
            </p:nvSpPr>
            <p:spPr>
              <a:xfrm>
                <a:off x="5812972" y="4103248"/>
                <a:ext cx="6379028" cy="132321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Isosceles Triangle 18">
                <a:extLst>
                  <a:ext uri="{FF2B5EF4-FFF2-40B4-BE49-F238E27FC236}">
                    <a16:creationId xmlns:a16="http://schemas.microsoft.com/office/drawing/2014/main" id="{2119B408-C705-956F-00F6-9CAAC4ACDED6}"/>
                  </a:ext>
                </a:extLst>
              </p:cNvPr>
              <p:cNvSpPr/>
              <p:nvPr/>
            </p:nvSpPr>
            <p:spPr>
              <a:xfrm rot="16200000">
                <a:off x="4734685" y="4348173"/>
                <a:ext cx="1323213" cy="833359"/>
              </a:xfrm>
              <a:prstGeom prst="triangl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4F65F65F-2CA2-94AA-ABE6-C056A7EEA0DC}"/>
                </a:ext>
              </a:extLst>
            </p:cNvPr>
            <p:cNvSpPr txBox="1"/>
            <p:nvPr/>
          </p:nvSpPr>
          <p:spPr>
            <a:xfrm>
              <a:off x="2760295" y="4297566"/>
              <a:ext cx="857288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/>
                <a:t>Reform Proposals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861893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5B93A2-7727-89FC-8692-8C88426C5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8FDE679-C5CE-F71B-B436-6EA370E8B329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DCE34C-4A87-F56B-82DF-E4DC0DE7FD3E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1A0F4F-5ADA-3399-E8C3-E2BB319808F5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FFB7F5-EA3D-CAFC-DD00-D22AA03606B1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A073A94-39EC-56CA-9E92-87C1B48F21EA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FC96C2-B231-A45D-C731-1156A3B9E854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67809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5155308-A4CC-D093-1BAC-CB63C2EF9A18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Current Policing Effectiveness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83A820-802E-F2CD-B383-AD51F77A6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5511" y="2490564"/>
            <a:ext cx="9574220" cy="14946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8B7418F-3FB0-ED3C-AC0D-679E7F95CD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511" y="4225772"/>
            <a:ext cx="1848108" cy="67636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9C3050-DDF6-C6E6-48A0-F516D32D928D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Police Chief’s Council (2024)</a:t>
            </a:r>
          </a:p>
        </p:txBody>
      </p:sp>
    </p:spTree>
    <p:extLst>
      <p:ext uri="{BB962C8B-B14F-4D97-AF65-F5344CB8AC3E}">
        <p14:creationId xmlns:p14="http://schemas.microsoft.com/office/powerpoint/2010/main" val="126126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0DB9AA-40B2-DF0C-C6B9-356C149F6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EE63F5-778A-4B94-C355-80CE5F072D4E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4F67E59-830B-8B2A-62CF-6303E29BFC8F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6E6EB02-757F-E47F-9CC4-80F88255D347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B9111F-4BCC-EA1B-6FFA-050E4FF01526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9DA3687-5CA1-ACC5-AEF8-E379A20A710E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4DF0F8E-963C-E0F0-6DFF-EED8BBDE6661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67809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5C6660F-D229-5898-733E-49AB72CF3927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Current Policing Effectiveness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05EC2F-9513-B52B-DFA9-19E32C1D50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4731" y="2027108"/>
            <a:ext cx="7462535" cy="225042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48F5B2-8810-E59C-2A61-618369312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4731" y="4481478"/>
            <a:ext cx="1991370" cy="5611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7AF0D5-81AB-9E8F-F931-45A4E1FC71A5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Home Office (2021)</a:t>
            </a:r>
          </a:p>
        </p:txBody>
      </p:sp>
    </p:spTree>
    <p:extLst>
      <p:ext uri="{BB962C8B-B14F-4D97-AF65-F5344CB8AC3E}">
        <p14:creationId xmlns:p14="http://schemas.microsoft.com/office/powerpoint/2010/main" val="11581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3A1087-6B5A-B453-34B4-B01C6D809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516D245-BC2C-33AC-3D29-905E87C5E8DD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2DB905-4C33-815C-4122-F14EFAC8DCDD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12D353-7B21-DD62-8B28-DE62CB55DD66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EBF729E-DB59-2DAB-F039-4EB08EDC36C7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2AF9219-354F-47F1-AF09-F2280358B9B9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6B911B-84CA-48EF-3BA1-711D912582FC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67809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0B304B2-FF7E-F0B7-5418-60B15D2C2335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Current Policing Effectiveness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B9E71B-9420-323B-5AA3-978BC9146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219" y="2803635"/>
            <a:ext cx="9392961" cy="38105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A0D149-7C14-819D-15E8-1FAC74A243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6219" y="3328904"/>
            <a:ext cx="1876687" cy="60968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1A795BD-CBED-348B-F50C-5B008DED20F0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National Police Chief’s Council (2024)</a:t>
            </a:r>
          </a:p>
        </p:txBody>
      </p:sp>
    </p:spTree>
    <p:extLst>
      <p:ext uri="{BB962C8B-B14F-4D97-AF65-F5344CB8AC3E}">
        <p14:creationId xmlns:p14="http://schemas.microsoft.com/office/powerpoint/2010/main" val="1972771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45F1D6-2F19-BA75-AE8D-261F431E98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0E2DA1E-50C6-F9AD-8B64-CA71BAEC1DB5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3B33B3-8FB0-A0E6-E2C6-8751F31A41BD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7EB4822-1134-803D-91A3-4E192F7D985B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8AF3A62-2D78-B575-BCE5-D606471108E5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30A0AAA-3CD9-E6A6-EA92-EF7F2FEC1333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158E8D-6BD3-11D3-B31A-483ED686F17A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67809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EF2177-A345-6F95-431E-E0EC5B9B2EB1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Current Policing Effectiveness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F5F5D2-1E4F-55D4-DB36-34BC04B15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661" y="1770689"/>
            <a:ext cx="8281317" cy="26449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6C3E03-3313-94CC-DD19-6D81E6091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4661" y="4581401"/>
            <a:ext cx="3568315" cy="4858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6FB7F3-349A-B9BD-F96D-864E6A4162CD}"/>
              </a:ext>
            </a:extLst>
          </p:cNvPr>
          <p:cNvSpPr txBox="1"/>
          <p:nvPr/>
        </p:nvSpPr>
        <p:spPr>
          <a:xfrm>
            <a:off x="89481" y="6061843"/>
            <a:ext cx="56799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Police and Crime Commissioner for South Wales (2025)</a:t>
            </a:r>
          </a:p>
        </p:txBody>
      </p:sp>
    </p:spTree>
    <p:extLst>
      <p:ext uri="{BB962C8B-B14F-4D97-AF65-F5344CB8AC3E}">
        <p14:creationId xmlns:p14="http://schemas.microsoft.com/office/powerpoint/2010/main" val="4087928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F28670-238D-F238-432A-E99F32736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A7ADF40-54B1-58A0-6822-ABEB8C5B5920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4241A94-27BA-4945-C2C7-73DC72534A63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581E4B2-AB29-5933-D93B-881ED09C53B9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965A4B-67F7-9FFF-0FD9-CD577A7EBAA0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03E814B-0195-6721-082C-FAA4EB8099CF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66E455-BB52-4E7B-2989-163852FAF93C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67809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905BE2A-A179-D2F4-01EA-F114D3AC66B3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Current Policing Effectiveness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6B91FF-7EB7-F6E5-57C2-9208414E1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4619" y="1906797"/>
            <a:ext cx="5062760" cy="30829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2ADB2E-26B0-9C23-50AD-53D5041F9E6F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Richards (2025)</a:t>
            </a:r>
          </a:p>
        </p:txBody>
      </p:sp>
    </p:spTree>
    <p:extLst>
      <p:ext uri="{BB962C8B-B14F-4D97-AF65-F5344CB8AC3E}">
        <p14:creationId xmlns:p14="http://schemas.microsoft.com/office/powerpoint/2010/main" val="4250147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A0309C-3360-A0B4-DBB7-78FAEAD12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BABA01-8155-38F7-8CC7-80F47D0BB661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B8D9F59-AD93-4D04-03EA-E19665C5329A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BD9385-9775-5261-F444-C2BF29FF3500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62281A-DF49-9013-20E4-5DC4243ED996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B21075-5E16-CB2D-426A-BBB14C7DA675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131236-E18B-8161-6652-C9A2C2FC0144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67809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5FCBF3B-B102-A258-18F6-0924C20C0FB9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Current Policing Effectiveness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D450D7-B4B8-647B-2A87-A1DA222B4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5914" y="1954077"/>
            <a:ext cx="7840169" cy="19338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AAC8725-6FFD-85B8-560D-2B13209AF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5913" y="4121227"/>
            <a:ext cx="2107177" cy="5904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0CAF43-1C71-84D5-E669-27FDF07FDFB7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Home Office (2024)</a:t>
            </a:r>
          </a:p>
        </p:txBody>
      </p:sp>
    </p:spTree>
    <p:extLst>
      <p:ext uri="{BB962C8B-B14F-4D97-AF65-F5344CB8AC3E}">
        <p14:creationId xmlns:p14="http://schemas.microsoft.com/office/powerpoint/2010/main" val="23005420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662C94-66CE-67F5-A266-DF627C6891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50B1B49-56A4-1940-BE41-66E57BD58977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3E9C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9E7792-1722-D9A6-589F-66B53836D039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D989025-94DD-39F1-7E31-9A5B6AB737D5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F38B457-5500-3886-3B39-925D65B0934A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FF289A3-F86F-4DE9-AEA8-1BA66BF6C059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7731920-DA69-759B-04F1-A0DFFAF55C1A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AD16794-5A45-E818-55A1-C7A0CFF02B05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Key Systemic Failures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3C153C-321C-39C5-A527-238CFA11AA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0883"/>
          <a:stretch>
            <a:fillRect/>
          </a:stretch>
        </p:blipFill>
        <p:spPr>
          <a:xfrm>
            <a:off x="1475799" y="4278464"/>
            <a:ext cx="10200238" cy="5805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BA1E16C-434F-AFD4-12A8-1BCA4DFDB4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799" y="2593391"/>
            <a:ext cx="8125959" cy="157184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B3CDC2A-19AD-B736-E082-7C2A26AF90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799" y="1960414"/>
            <a:ext cx="2156401" cy="5197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FD6A86-3112-D5E5-0C6D-D253BE9EDCC9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Kirk (2025)</a:t>
            </a:r>
          </a:p>
        </p:txBody>
      </p:sp>
    </p:spTree>
    <p:extLst>
      <p:ext uri="{BB962C8B-B14F-4D97-AF65-F5344CB8AC3E}">
        <p14:creationId xmlns:p14="http://schemas.microsoft.com/office/powerpoint/2010/main" val="6777547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6E9B21-45C4-2972-F59D-27FED6CC5F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6C4305-25EC-FCB1-E4A9-8EC76E5D176F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11493FD-5DDA-2E85-1D96-3A00BBE8BFFD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69746C-F805-A1C3-6D51-E7060613C467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A0505D-80E7-5DC8-B8A6-44FDABE3DA63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A093EB-534D-18D3-DC53-15C2776EC948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D30488-6515-F258-C8BC-EA65F6A41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8051" y="2755612"/>
            <a:ext cx="8754697" cy="180047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826490-6216-EC4E-BE4D-54A4A45324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051" y="1859384"/>
            <a:ext cx="3629532" cy="66684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6D9F74D3-C2B4-AE91-56B2-91E6FE37D21B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3E9C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84F59FF-11F1-6415-B33E-BE4DC749A93C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Key Systemic Failures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192D96-3488-1A56-C3D7-EB6C6CD4B968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Dearden (2022)</a:t>
            </a:r>
          </a:p>
        </p:txBody>
      </p:sp>
    </p:spTree>
    <p:extLst>
      <p:ext uri="{BB962C8B-B14F-4D97-AF65-F5344CB8AC3E}">
        <p14:creationId xmlns:p14="http://schemas.microsoft.com/office/powerpoint/2010/main" val="27259797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609AB7-C7EB-B640-A32B-76DE2424E3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C11CFD0-39B1-1058-C9E9-C5CD92C70368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72243C-E250-61BA-CC5E-6C2E5A4913F7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E5C89BB-B41D-BEE9-A103-44C8F0AEB1FE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42CBEA-BD81-91BF-A273-F8FEDFBA61B8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636D6AB-7CF7-1091-4D2E-6CBE6D0F1515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AEC8DA6-91E6-72B9-E96A-CB623FF7B285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3E9C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9B7AB-334E-36DF-B8C8-C379184BB7B6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Key Systemic Failures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9067F89-BFB4-6EA0-5D76-64DB5897F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2173" y="2486422"/>
            <a:ext cx="10617091" cy="188515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3F5E95-005F-96BC-D5E6-7C1B9CD5F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2173" y="1526178"/>
            <a:ext cx="6630325" cy="79068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DE52333-3FBC-6F2A-F021-B20C9E388B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2173" y="4579726"/>
            <a:ext cx="1022911" cy="5383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DC7265-0DB7-42CA-C572-DDC47701C322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ITV (2024)</a:t>
            </a:r>
          </a:p>
        </p:txBody>
      </p:sp>
    </p:spTree>
    <p:extLst>
      <p:ext uri="{BB962C8B-B14F-4D97-AF65-F5344CB8AC3E}">
        <p14:creationId xmlns:p14="http://schemas.microsoft.com/office/powerpoint/2010/main" val="17455891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FB37C6-1928-3D08-8689-8077437010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0C693A0-3EE9-A538-C30E-E5048F1639F6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711764-D904-45CC-DFAD-037CADCD71CF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8E0A06-77EE-97BE-E8B0-7FABDC07A0E9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ED102C-C64D-74E9-7557-969FFFB1F67C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F4B532C-924A-049B-AA1D-578AA526D529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8CA90B-FECB-FAD6-2FCF-F649FD4B2064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3E9CB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250659-6503-DE06-1D81-14D396DBF142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Key Systemic Failures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7E46CD3-848C-D84A-8532-27E5C366C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558" y="2613170"/>
            <a:ext cx="9730676" cy="196193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96284B-EA9B-4C0D-1092-9055877EF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9558" y="1659149"/>
            <a:ext cx="2162477" cy="7335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7EACF69-4C60-501C-B1FD-E9E705CFE649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Home Affairs Committee (2025)</a:t>
            </a:r>
          </a:p>
        </p:txBody>
      </p:sp>
    </p:spTree>
    <p:extLst>
      <p:ext uri="{BB962C8B-B14F-4D97-AF65-F5344CB8AC3E}">
        <p14:creationId xmlns:p14="http://schemas.microsoft.com/office/powerpoint/2010/main" val="38789660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FBBA96-FEB2-CAD9-8824-45DDFE115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59F95D1-C338-57C4-3CAE-21A061AEEEC0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1EB8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650A76-0221-E420-E573-9F26974466EA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774191-F35D-03B9-450E-58D569EA0A5A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9895BDF-A010-704B-EC2B-8F50E7B9C7B7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22D4120-C945-8A15-AC24-C278EB045159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86EB47E-8F3F-C532-40AD-250C2AFB395C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541BEE-9160-D1AA-4ACA-6B72E796D450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Reform Proposals</a:t>
            </a:r>
          </a:p>
        </p:txBody>
      </p:sp>
    </p:spTree>
    <p:extLst>
      <p:ext uri="{BB962C8B-B14F-4D97-AF65-F5344CB8AC3E}">
        <p14:creationId xmlns:p14="http://schemas.microsoft.com/office/powerpoint/2010/main" val="26633922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8D3720-048C-DE94-3C8C-7B73DB2D0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62971B1-4C84-858A-1A45-9E2CC3F4B88F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1EB8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8A36EA-E3D1-89B4-2C8A-01E6BCC17F1D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0B09DB9-6534-8668-1EFE-F9AB19D6E07A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16974D7-38C6-8EA4-7E31-3987FCE9D240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BC2F73-0C85-61A9-7237-64A44FF2BFC0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D6C52C7-6531-A99C-B303-68637F2AF872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68866-198E-CD53-9AE2-FA948AB8FE30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Reform Proposals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3A39C51-557F-2766-AC3E-4ADCE77240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3231" y="1475488"/>
            <a:ext cx="4461820" cy="11243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2BFD80D-2AB0-27A8-C2D9-A5DCE6A06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3231" y="2736828"/>
            <a:ext cx="6525536" cy="263879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8E21B4-EFCA-589E-C081-7536E4B58A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4896" y="1617674"/>
            <a:ext cx="1813871" cy="83311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E1D012-F43C-096D-0BE1-808F994681FD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National Audit Office (2025)</a:t>
            </a:r>
          </a:p>
        </p:txBody>
      </p:sp>
    </p:spTree>
    <p:extLst>
      <p:ext uri="{BB962C8B-B14F-4D97-AF65-F5344CB8AC3E}">
        <p14:creationId xmlns:p14="http://schemas.microsoft.com/office/powerpoint/2010/main" val="2073454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E9B745-F667-EBE2-1938-0EF6A5C141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954C820-CE28-7CED-C585-884818E43190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1EB8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A909B4-0A38-8B0F-E3F3-A1F7113E101B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5E515C-41D5-7100-4A01-805820862395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CB84692-3470-1B11-0352-56F7D738A20D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EA03AAE-446E-0303-B56B-B8FFBDB9815E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CC50231-6984-E299-9E8C-308532F9A1AE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A6C0EF-BEB7-7D1B-1FD9-B50AE625ACC0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Reform Proposals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0DDEB-507D-01B8-15B8-F21147FC9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6519" y="1561594"/>
            <a:ext cx="2623967" cy="369621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0FF0472-4B65-CB17-4E65-5EB805C42E95}"/>
              </a:ext>
            </a:extLst>
          </p:cNvPr>
          <p:cNvSpPr txBox="1"/>
          <p:nvPr/>
        </p:nvSpPr>
        <p:spPr>
          <a:xfrm>
            <a:off x="5259902" y="2478798"/>
            <a:ext cx="57027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Vetting &amp; Monitoring System</a:t>
            </a:r>
          </a:p>
          <a:p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Zero Tolerance Policy Towards Officers</a:t>
            </a:r>
          </a:p>
          <a:p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Trauma Informed Training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1C0A7F-CF66-4ECB-73C8-4E8E7251817D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Metropolitan Police (2023)</a:t>
            </a:r>
          </a:p>
        </p:txBody>
      </p:sp>
    </p:spTree>
    <p:extLst>
      <p:ext uri="{BB962C8B-B14F-4D97-AF65-F5344CB8AC3E}">
        <p14:creationId xmlns:p14="http://schemas.microsoft.com/office/powerpoint/2010/main" val="19345345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1A15F8-B6DB-068C-3FF7-87485722F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2038F5A-F2C8-3986-A093-1645654EDE3E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1EB8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8B9D86-799F-E4D6-3B40-FC8D1233DEFD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F1ED01-E9E2-21A4-09DB-897D6D8112B9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8BC802-A358-E9B8-A975-ABCE22E6F2E5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2FCF71-B9EE-E7E7-B2DA-8304F6F91035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DA50787-FFDE-6FE5-24F8-A4419B529F8A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848056-DC31-7279-741C-E26DB7FA23EC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Reform Proposals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6C0194-17A6-D993-33A8-84A7D63A8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8084" y="1547918"/>
            <a:ext cx="4238100" cy="37621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D8D76F-7D3D-C02A-E288-6EAB61B4C79A}"/>
              </a:ext>
            </a:extLst>
          </p:cNvPr>
          <p:cNvSpPr txBox="1"/>
          <p:nvPr/>
        </p:nvSpPr>
        <p:spPr>
          <a:xfrm>
            <a:off x="6034767" y="2566219"/>
            <a:ext cx="473914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Funding for VAWG Policing Units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To be Embedded in Every Police Force in the UK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451CBA-F592-E8B5-F5C3-B245F7FB7197}"/>
              </a:ext>
            </a:extLst>
          </p:cNvPr>
          <p:cNvSpPr txBox="1"/>
          <p:nvPr/>
        </p:nvSpPr>
        <p:spPr>
          <a:xfrm>
            <a:off x="89480" y="6061843"/>
            <a:ext cx="7214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National Police Chief’s Committee (2021)</a:t>
            </a:r>
          </a:p>
        </p:txBody>
      </p:sp>
    </p:spTree>
    <p:extLst>
      <p:ext uri="{BB962C8B-B14F-4D97-AF65-F5344CB8AC3E}">
        <p14:creationId xmlns:p14="http://schemas.microsoft.com/office/powerpoint/2010/main" val="35348291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096E58-DD08-75F8-AAA7-2521D819B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255752F-B20D-01B8-F22F-73CD6E3E5B1B}"/>
              </a:ext>
            </a:extLst>
          </p:cNvPr>
          <p:cNvSpPr/>
          <p:nvPr/>
        </p:nvSpPr>
        <p:spPr>
          <a:xfrm>
            <a:off x="1" y="0"/>
            <a:ext cx="12192000" cy="1157747"/>
          </a:xfrm>
          <a:prstGeom prst="rect">
            <a:avLst/>
          </a:prstGeom>
          <a:solidFill>
            <a:srgbClr val="1EB8D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63A546-10AA-FBDA-B8B6-1D9E69A4947B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69D03E3-616A-F5E4-395C-2CAC23A29172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48E940-06FD-2B9F-A866-A7F04C0BD106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4A5F3B3-69F7-12C8-B319-75B6155FE703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ADE226C-4210-AEA2-0249-366DCFE277DB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A2F045-C5E1-8527-0883-BBDD9ACC7730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Reform Proposals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178E8AC-BA5C-59FC-7B0F-4BF9628EB8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709" b="15647"/>
          <a:stretch>
            <a:fillRect/>
          </a:stretch>
        </p:blipFill>
        <p:spPr>
          <a:xfrm>
            <a:off x="3525514" y="2392676"/>
            <a:ext cx="5440500" cy="24348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B8D40B-55C7-46C9-5111-5A2016D3E8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5514" y="1670660"/>
            <a:ext cx="1762371" cy="51442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55DBF8B-8076-F0C0-95A3-45779F059FB4}"/>
              </a:ext>
            </a:extLst>
          </p:cNvPr>
          <p:cNvSpPr txBox="1"/>
          <p:nvPr/>
        </p:nvSpPr>
        <p:spPr>
          <a:xfrm>
            <a:off x="89481" y="6061843"/>
            <a:ext cx="3800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Phillips, </a:t>
            </a:r>
            <a:r>
              <a:rPr lang="en-GB" i="1" dirty="0"/>
              <a:t>et al.</a:t>
            </a:r>
            <a:r>
              <a:rPr lang="en-GB" dirty="0"/>
              <a:t> (2025)</a:t>
            </a:r>
          </a:p>
        </p:txBody>
      </p:sp>
    </p:spTree>
    <p:extLst>
      <p:ext uri="{BB962C8B-B14F-4D97-AF65-F5344CB8AC3E}">
        <p14:creationId xmlns:p14="http://schemas.microsoft.com/office/powerpoint/2010/main" val="22759445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C6B74F-A87A-8183-B0D3-177BF6BC72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E2D03A-C025-24FE-BFC7-4C0DA71C0C1E}"/>
              </a:ext>
            </a:extLst>
          </p:cNvPr>
          <p:cNvSpPr/>
          <p:nvPr/>
        </p:nvSpPr>
        <p:spPr>
          <a:xfrm flipV="1">
            <a:off x="-1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126D25-F66E-EB26-3CE4-F9F314D70012}"/>
              </a:ext>
            </a:extLst>
          </p:cNvPr>
          <p:cNvSpPr/>
          <p:nvPr/>
        </p:nvSpPr>
        <p:spPr>
          <a:xfrm flipV="1">
            <a:off x="0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8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3BB5AD8-F545-749F-2178-7450656CB5F4}"/>
              </a:ext>
            </a:extLst>
          </p:cNvPr>
          <p:cNvSpPr/>
          <p:nvPr/>
        </p:nvSpPr>
        <p:spPr>
          <a:xfrm flipV="1">
            <a:off x="3451477" y="1157747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D7032E1-CC27-702E-250E-AEDE96A3F29F}"/>
              </a:ext>
            </a:extLst>
          </p:cNvPr>
          <p:cNvSpPr/>
          <p:nvPr/>
        </p:nvSpPr>
        <p:spPr>
          <a:xfrm flipV="1">
            <a:off x="3451477" y="5661660"/>
            <a:ext cx="8740523" cy="77182"/>
          </a:xfrm>
          <a:prstGeom prst="rect">
            <a:avLst/>
          </a:prstGeom>
          <a:solidFill>
            <a:srgbClr val="CC66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A9AF503-F5DA-BD68-DBA3-1C32855D46FB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5637C6-E0EB-1785-100B-B200EA7A1AB1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Conclusion Paragraph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8C1CEE-0953-03E1-1EDC-0B96F92DFE54}"/>
              </a:ext>
            </a:extLst>
          </p:cNvPr>
          <p:cNvSpPr txBox="1"/>
          <p:nvPr/>
        </p:nvSpPr>
        <p:spPr>
          <a:xfrm>
            <a:off x="1071716" y="2139467"/>
            <a:ext cx="10835149" cy="2554545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Some advances towards tackling the issue of VAWG.</a:t>
            </a:r>
          </a:p>
          <a:p>
            <a:r>
              <a:rPr lang="en-GB" sz="2000" b="1" dirty="0"/>
              <a:t>             - However, it remains constrained by cultural, structural, and resource bases failures.</a:t>
            </a:r>
          </a:p>
          <a:p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Inconsistent practices, lack of trust, and failures to address inequalities mean that many women feel let down by the Police.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True reform requires sustained, systemic change that prioritises victim safety, challenges harmful cultures, and embeds prevention at every level of policing.</a:t>
            </a:r>
          </a:p>
        </p:txBody>
      </p:sp>
    </p:spTree>
    <p:extLst>
      <p:ext uri="{BB962C8B-B14F-4D97-AF65-F5344CB8AC3E}">
        <p14:creationId xmlns:p14="http://schemas.microsoft.com/office/powerpoint/2010/main" val="21366779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B82756-6E76-5903-E431-DC99244244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CDE664E-4DAD-18EF-4E1C-DF8B6AD13FC5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0544ED-3ED5-E5E1-C6AF-0EB03916CE18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Reference List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BC2B16-B225-2696-61D3-2EEAEB766F3F}"/>
              </a:ext>
            </a:extLst>
          </p:cNvPr>
          <p:cNvSpPr txBox="1"/>
          <p:nvPr/>
        </p:nvSpPr>
        <p:spPr>
          <a:xfrm>
            <a:off x="976672" y="994371"/>
            <a:ext cx="10997614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Dearden, L. (2022). </a:t>
            </a:r>
            <a:r>
              <a:rPr lang="en-GB" sz="1400" i="1" dirty="0"/>
              <a:t>Wayne Couzens’ Met Police colleagues convicted over ‘grossly offensive’ WhatsApp messages</a:t>
            </a:r>
            <a:r>
              <a:rPr lang="en-GB" sz="1400" dirty="0"/>
              <a:t>. The Independent. Available at: </a:t>
            </a:r>
            <a:r>
              <a:rPr lang="en-GB" sz="1400" u="sng" dirty="0">
                <a:hlinkClick r:id="rId2"/>
              </a:rPr>
              <a:t>https://www.independent.co.uk/news/uk/crime/wayne-couzens-convicted-whatsapp-met-police-b2172158.html</a:t>
            </a:r>
            <a:r>
              <a:rPr lang="en-GB" sz="1400" dirty="0"/>
              <a:t> (Accessed 29/12/25).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Home Affairs Committee (2025). </a:t>
            </a:r>
            <a:r>
              <a:rPr lang="en-GB" sz="1400" i="1" dirty="0"/>
              <a:t>Tackling violence against women and girls: funding</a:t>
            </a:r>
            <a:r>
              <a:rPr lang="en-GB" sz="1400" dirty="0"/>
              <a:t>. UK Parliament, Available at: </a:t>
            </a:r>
            <a:r>
              <a:rPr lang="en-GB" sz="1400" u="sng" dirty="0">
                <a:hlinkClick r:id="rId3"/>
              </a:rPr>
              <a:t>https://publications.parliament.uk/pa/cm5901/cmselect/cmhaff/741/report.html</a:t>
            </a:r>
            <a:r>
              <a:rPr lang="en-GB" sz="1400" dirty="0"/>
              <a:t> (Accessed 30/12/25).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Home Office (2021). </a:t>
            </a:r>
            <a:r>
              <a:rPr lang="en-GB" sz="1400" i="1" dirty="0"/>
              <a:t>Tackling Violence against Women and Girls Strategy</a:t>
            </a:r>
            <a:r>
              <a:rPr lang="en-GB" sz="1400" dirty="0"/>
              <a:t>. Home Office. Available at: </a:t>
            </a:r>
            <a:r>
              <a:rPr lang="en-GB" sz="1400" u="sng" dirty="0">
                <a:hlinkClick r:id="rId4"/>
              </a:rPr>
              <a:t>https://www.gov.uk/government/publications/tackling-violence-against-women-and-girls-strategy</a:t>
            </a:r>
            <a:r>
              <a:rPr lang="en-GB" sz="1400" dirty="0"/>
              <a:t> (Accessed 23/12/25).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Home Office (2024). </a:t>
            </a:r>
            <a:r>
              <a:rPr lang="en-GB" sz="1400" i="1" dirty="0"/>
              <a:t>Domestic Abuse Protection Notices / Orders factsheet</a:t>
            </a:r>
            <a:r>
              <a:rPr lang="en-GB" sz="1400" dirty="0"/>
              <a:t>. Home Office. Available at: </a:t>
            </a:r>
            <a:r>
              <a:rPr lang="en-GB" sz="1400" u="sng" dirty="0">
                <a:hlinkClick r:id="rId5"/>
              </a:rPr>
              <a:t>https://www.gov.uk/government/publications/domestic-abuse-bill-2020-factsheets/domestic-abuse-protection-notices-orders-factsheet</a:t>
            </a:r>
            <a:r>
              <a:rPr lang="en-GB" sz="1400" dirty="0"/>
              <a:t> (Accessed 28/12/25).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ITV (2022). </a:t>
            </a:r>
            <a:r>
              <a:rPr lang="en-GB" sz="1400" i="1" dirty="0"/>
              <a:t>Racism, bullying, misogyny: IOPC report brands Metropolitan Police ‘disgraceful’</a:t>
            </a:r>
            <a:r>
              <a:rPr lang="en-GB" sz="1400" dirty="0"/>
              <a:t>. ITV News. Available at: </a:t>
            </a:r>
            <a:r>
              <a:rPr lang="en-GB" sz="1400" u="sng" dirty="0">
                <a:hlinkClick r:id="rId6"/>
              </a:rPr>
              <a:t>https://www.itv.com/news/london/2022-02-01/racism-bullying-misogyny-iopc-report-brands-metropolitan-police-disgraceful</a:t>
            </a:r>
            <a:r>
              <a:rPr lang="en-GB" sz="1400" dirty="0"/>
              <a:t> (Accessed 30/12/25).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Kirk, T. (2025). </a:t>
            </a:r>
            <a:r>
              <a:rPr lang="en-GB" sz="1400" i="1" dirty="0"/>
              <a:t>‘A national failure to deliver justice’: Up to three quarters of rape victims withdraw from cases, damning new report reveals</a:t>
            </a:r>
            <a:r>
              <a:rPr lang="en-GB" sz="1400" dirty="0"/>
              <a:t>. The Standard. Available at: </a:t>
            </a:r>
            <a:r>
              <a:rPr lang="en-GB" sz="1400" u="sng" dirty="0">
                <a:hlinkClick r:id="rId7"/>
              </a:rPr>
              <a:t>https://www.standard.co.uk/news/crime/victims-rape-crime-police-courts-prosecutions-b1238398.html</a:t>
            </a:r>
            <a:r>
              <a:rPr lang="en-GB" sz="1400" dirty="0"/>
              <a:t> (Accessed 28/12/25).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Metropolitan Police (2023). </a:t>
            </a:r>
            <a:r>
              <a:rPr lang="en-GB" sz="1400" i="1" dirty="0"/>
              <a:t>Tackling Violence Against Women and Girls Action Plan</a:t>
            </a:r>
            <a:r>
              <a:rPr lang="en-GB" sz="1400" dirty="0"/>
              <a:t>. Met Police. Available at: </a:t>
            </a:r>
            <a:r>
              <a:rPr lang="en-GB" sz="1400" u="sng" dirty="0">
                <a:hlinkClick r:id="rId8"/>
              </a:rPr>
              <a:t>https://www.met.police.uk/SysSiteAssets/media/downloads/force-content/met/about-us/vawg/vawg-action-plan-2023.pdf</a:t>
            </a:r>
            <a:r>
              <a:rPr lang="en-GB" sz="1400" dirty="0"/>
              <a:t> (Accessed 1/01/26).</a:t>
            </a:r>
          </a:p>
          <a:p>
            <a:pPr marL="228600" lvl="0" indent="-228600">
              <a:buFont typeface="+mj-lt"/>
              <a:buAutoNum type="arabicPeriod"/>
            </a:pPr>
            <a:endParaRPr lang="en-GB" sz="1400" dirty="0"/>
          </a:p>
          <a:p>
            <a:pPr marL="228600" lvl="0" indent="-228600">
              <a:buFont typeface="+mj-lt"/>
              <a:buAutoNum type="arabicPeriod"/>
            </a:pPr>
            <a:r>
              <a:rPr lang="en-GB" sz="1400" dirty="0"/>
              <a:t>National Audit Office (2025). </a:t>
            </a:r>
            <a:r>
              <a:rPr lang="en-GB" sz="1400" i="1" dirty="0"/>
              <a:t>Government’s efforts to address violence against women and girls have not yet improved outcomes for victims. </a:t>
            </a:r>
            <a:r>
              <a:rPr lang="en-GB" sz="1400" dirty="0"/>
              <a:t>Available at: </a:t>
            </a:r>
            <a:r>
              <a:rPr lang="en-GB" sz="1400" dirty="0">
                <a:hlinkClick r:id="rId9"/>
              </a:rPr>
              <a:t>https://www.nao.org.uk/press-releases/governments-efforts-to-address-violence-against-women-and-girls-have-not-yet-improved-outcomes-for-victims</a:t>
            </a:r>
            <a:r>
              <a:rPr lang="en-GB" sz="1400" dirty="0"/>
              <a:t> (Accessed 1/01/26).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178905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161E1D-AB7E-CC0D-63FE-A261117840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555A541-78C2-2481-F558-67F92D9479B9}"/>
              </a:ext>
            </a:extLst>
          </p:cNvPr>
          <p:cNvSpPr txBox="1">
            <a:spLocks/>
          </p:cNvSpPr>
          <p:nvPr/>
        </p:nvSpPr>
        <p:spPr>
          <a:xfrm>
            <a:off x="-3089966" y="1171818"/>
            <a:ext cx="7300452" cy="454250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7200" b="1" spc="300" dirty="0">
                <a:solidFill>
                  <a:srgbClr val="CC6600"/>
                </a:solidFill>
              </a:rPr>
              <a:t>V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A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W </a:t>
            </a:r>
            <a:br>
              <a:rPr lang="en-GB" sz="7200" b="1" spc="300" dirty="0">
                <a:solidFill>
                  <a:srgbClr val="CC6600"/>
                </a:solidFill>
              </a:rPr>
            </a:br>
            <a:r>
              <a:rPr lang="en-GB" sz="7200" b="1" spc="300" dirty="0">
                <a:solidFill>
                  <a:srgbClr val="CC6600"/>
                </a:solidFill>
              </a:rPr>
              <a:t>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73D24A-393C-17A2-1AD9-FB8E1A62C77E}"/>
              </a:ext>
            </a:extLst>
          </p:cNvPr>
          <p:cNvSpPr txBox="1"/>
          <p:nvPr/>
        </p:nvSpPr>
        <p:spPr>
          <a:xfrm>
            <a:off x="1809558" y="163374"/>
            <a:ext cx="8572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Reference List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6182CD-A253-C9D2-643E-6447B62888DD}"/>
              </a:ext>
            </a:extLst>
          </p:cNvPr>
          <p:cNvSpPr txBox="1"/>
          <p:nvPr/>
        </p:nvSpPr>
        <p:spPr>
          <a:xfrm>
            <a:off x="976671" y="994371"/>
            <a:ext cx="10964957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lvl="0" indent="-228600">
              <a:buFont typeface="+mj-lt"/>
              <a:buAutoNum type="arabicPeriod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National Police Chief’s Committee (2021). </a:t>
            </a:r>
            <a:r>
              <a:rPr lang="en-GB" sz="1200" i="1" dirty="0"/>
              <a:t>Policing violence against women and girls. </a:t>
            </a:r>
            <a:r>
              <a:rPr lang="en-GB" sz="1200" dirty="0"/>
              <a:t>College of Policing. NPCC. Available at: </a:t>
            </a:r>
            <a:r>
              <a:rPr lang="en-GB" sz="1200" u="sng" dirty="0">
                <a:hlinkClick r:id="rId2"/>
              </a:rPr>
              <a:t>https://www.npcc.police.uk/SysSiteAssets/media/downloads/our-work/vawg/policing-vawg-national-framework-for-delivery-year-1.pdf</a:t>
            </a:r>
            <a:r>
              <a:rPr lang="en-GB" sz="1200" dirty="0"/>
              <a:t> (Accessed 1/01/26).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National Police Chief’s Council (2024). </a:t>
            </a:r>
            <a:r>
              <a:rPr lang="en-GB" sz="1200" i="1" dirty="0"/>
              <a:t>National Policing Statement 2024 For Violence Against Women and Girls (VAWG). </a:t>
            </a:r>
            <a:r>
              <a:rPr lang="en-GB" sz="1200" dirty="0"/>
              <a:t>NPCC. Available at: </a:t>
            </a:r>
            <a:r>
              <a:rPr lang="en-GB" sz="1200" u="sng" dirty="0">
                <a:hlinkClick r:id="rId3"/>
              </a:rPr>
              <a:t>https://news.npcc.police.uk/resources/vteb9-ec4cx-7xgru-wufru-5vvo6</a:t>
            </a:r>
            <a:r>
              <a:rPr lang="en-GB" sz="1200" dirty="0"/>
              <a:t> (Accessed 26/12/25).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National Police Chief's Council (2024). </a:t>
            </a:r>
            <a:r>
              <a:rPr lang="en-GB" sz="1200" i="1" dirty="0"/>
              <a:t>Violence Against Women and Girls</a:t>
            </a:r>
            <a:r>
              <a:rPr lang="en-GB" sz="1200" dirty="0"/>
              <a:t>. NPCC. Available at: </a:t>
            </a:r>
            <a:r>
              <a:rPr lang="en-GB" sz="1200" u="sng" dirty="0">
                <a:hlinkClick r:id="rId4"/>
              </a:rPr>
              <a:t>https://www.npcc.police.uk/our-work/violence-against-women-and-girls/</a:t>
            </a:r>
            <a:r>
              <a:rPr lang="en-GB" sz="1200" dirty="0"/>
              <a:t> (Accessed 23/12/25).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Office for National Statistics (2023). </a:t>
            </a:r>
            <a:r>
              <a:rPr lang="en-GB" sz="1200" i="1" dirty="0"/>
              <a:t>Sexual Offences Victim characteristics, England and Wales: year ending March 2022.</a:t>
            </a:r>
            <a:r>
              <a:rPr lang="en-GB" sz="1200" dirty="0"/>
              <a:t> ONS. Available at: </a:t>
            </a:r>
            <a:r>
              <a:rPr lang="en-GB" sz="1200" u="sng" dirty="0">
                <a:hlinkClick r:id="rId5"/>
              </a:rPr>
              <a:t>https://www.ons.gov.uk/peoplepopulationandcommunity/crimeandjustice/articles/sexualoffencesvictimcharacteristicsenglandandwales/yearendingmarch2022</a:t>
            </a:r>
            <a:r>
              <a:rPr lang="en-GB" sz="1200" dirty="0"/>
              <a:t> (Accessed 23/12/25).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Phillips, J. Cooper, Y. (2025). </a:t>
            </a:r>
            <a:r>
              <a:rPr lang="en-GB" sz="1200" i="1" dirty="0"/>
              <a:t>Landmark package to pursue domestic abuse perpetrators</a:t>
            </a:r>
            <a:r>
              <a:rPr lang="en-GB" sz="1200" dirty="0"/>
              <a:t>. Home Office. Available at: </a:t>
            </a:r>
            <a:r>
              <a:rPr lang="en-GB" sz="1200" u="sng" dirty="0">
                <a:hlinkClick r:id="rId6"/>
              </a:rPr>
              <a:t>https://www.gov.uk/government/news/landmark-package-to-pursue-domestic-abuse-perpetrators</a:t>
            </a:r>
            <a:r>
              <a:rPr lang="en-GB" sz="1200" dirty="0"/>
              <a:t> (Accessed 1/01/26).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Police and Crime Commissioner for South Wales (2025)</a:t>
            </a:r>
            <a:r>
              <a:rPr lang="en-GB" sz="1200" i="1" dirty="0"/>
              <a:t>. Role Profile</a:t>
            </a:r>
            <a:r>
              <a:rPr lang="en-GB" sz="1200" dirty="0"/>
              <a:t>. PCC. Available at: </a:t>
            </a:r>
            <a:r>
              <a:rPr lang="en-GB" sz="1200" u="sng" dirty="0">
                <a:hlinkClick r:id="rId7"/>
              </a:rPr>
              <a:t>https://www.southwalescommissioner.org.uk/wp-content/uploads/2025/07/Policy-Officer-VAWG-and-Safeguarding-Role-Profile-English.pdf</a:t>
            </a:r>
            <a:r>
              <a:rPr lang="en-GB" sz="1200" dirty="0"/>
              <a:t> (Accessed 26/12/25).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marL="342900" lvl="0" indent="-342900">
              <a:buFont typeface="+mj-lt"/>
              <a:buAutoNum type="arabicPeriod" startAt="9"/>
            </a:pPr>
            <a:r>
              <a:rPr lang="en-GB" sz="1200" dirty="0"/>
              <a:t>Richards, L. (2025). </a:t>
            </a:r>
            <a:r>
              <a:rPr lang="en-GB" sz="1200" i="1" dirty="0"/>
              <a:t>Response to Media: The Domestic Abuse, Stalking and Harassment and so-called Honour Based Abuse Risk Identification, Assessment and Management Model (DASH 2009-2025)</a:t>
            </a:r>
            <a:r>
              <a:rPr lang="en-GB" sz="1200" dirty="0"/>
              <a:t>. DASH Risk Checklist. Available at: </a:t>
            </a:r>
            <a:r>
              <a:rPr lang="en-GB" sz="1200" u="sng" dirty="0">
                <a:hlinkClick r:id="rId8"/>
              </a:rPr>
              <a:t>https://www.dashriskchecklist.com</a:t>
            </a:r>
            <a:r>
              <a:rPr lang="en-GB" sz="1200" dirty="0"/>
              <a:t> (Accessed 27/12/25).</a:t>
            </a:r>
          </a:p>
          <a:p>
            <a:pPr marL="342900" lvl="0" indent="-342900">
              <a:buFont typeface="+mj-lt"/>
              <a:buAutoNum type="arabicPeriod" startAt="9"/>
            </a:pPr>
            <a:endParaRPr lang="en-GB" sz="1200" dirty="0"/>
          </a:p>
          <a:p>
            <a:pPr lvl="0"/>
            <a:endParaRPr lang="en-GB" sz="1200" dirty="0"/>
          </a:p>
          <a:p>
            <a:r>
              <a:rPr lang="en-GB" sz="1200" dirty="0"/>
              <a:t>I confirm that I have not presented any AI generated text as my own work. I confirm I have copies of my drafts, notes, and other resources I used before, and after the use of AI tools which I may be asked to provide in evidence. </a:t>
            </a:r>
          </a:p>
          <a:p>
            <a:r>
              <a:rPr lang="en-GB" sz="1200" dirty="0"/>
              <a:t> </a:t>
            </a:r>
          </a:p>
          <a:p>
            <a:r>
              <a:rPr lang="en-GB" sz="1200" b="1" dirty="0"/>
              <a:t>Signed:</a:t>
            </a:r>
            <a:r>
              <a:rPr lang="en-GB" sz="1200" dirty="0"/>
              <a:t> </a:t>
            </a:r>
          </a:p>
          <a:p>
            <a:r>
              <a:rPr lang="en-GB" sz="1200" dirty="0"/>
              <a:t>EREES</a:t>
            </a:r>
          </a:p>
          <a:p>
            <a:pPr lvl="0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88442195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33beca941378816933a5ed1482355448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bc1567c5082d0f775940501605e72d94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F880A3D-5C0C-4593-BC35-7F3225C5DA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58710C-3036-4B75-BA97-BFBE6231F8D5}">
  <ds:schemaRefs>
    <ds:schemaRef ds:uri="http://schemas.microsoft.com/office/2006/documentManagement/types"/>
    <ds:schemaRef ds:uri="http://purl.org/dc/elements/1.1/"/>
    <ds:schemaRef ds:uri="http://www.w3.org/XML/1998/namespace"/>
    <ds:schemaRef ds:uri="0ebdf10f-b5a3-45b6-acdb-7dc1eb398785"/>
    <ds:schemaRef ds:uri="http://purl.org/dc/terms/"/>
    <ds:schemaRef ds:uri="550816ce-8156-4f45-b1c4-24236a73d01f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3EF08C35-4D32-4EC8-A23D-16A3C8F59E0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9994</TotalTime>
  <Words>1300</Words>
  <Application>Microsoft Office PowerPoint</Application>
  <PresentationFormat>Widescreen</PresentationFormat>
  <Paragraphs>139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 Display</vt:lpstr>
      <vt:lpstr>Arial</vt:lpstr>
      <vt:lpstr>Arial Nova Cond</vt:lpstr>
      <vt:lpstr>Impact</vt:lpstr>
      <vt:lpstr>TornVTI</vt:lpstr>
      <vt:lpstr>VIOLENCE  AGAINST  WOMEN &amp;  GIRLS</vt:lpstr>
      <vt:lpstr>VIOLENCE  AGAINST  WOMEN &amp;  GIRLS</vt:lpstr>
      <vt:lpstr>VIOLENCE  AGAINST  WOMEN &amp;  GIRLS</vt:lpstr>
      <vt:lpstr>VIOLENCE  AGAINST  WOMEN &amp;  GIRLS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Ellis Rees (2312256)</dc:creator>
  <cp:lastModifiedBy>Ellis Rees (2312256)</cp:lastModifiedBy>
  <cp:revision>2</cp:revision>
  <dcterms:created xsi:type="dcterms:W3CDTF">2025-12-24T11:19:29Z</dcterms:created>
  <dcterms:modified xsi:type="dcterms:W3CDTF">2026-01-08T21:56:05Z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