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0" r:id="rId6"/>
    <p:sldId id="259" r:id="rId7"/>
    <p:sldId id="262" r:id="rId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490" y="2101215"/>
            <a:ext cx="11534140" cy="32137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62230" y="3058795"/>
            <a:ext cx="12133580" cy="2387600"/>
          </a:xfrm>
        </p:spPr>
        <p:txBody>
          <a:bodyPr>
            <a:normAutofit fontScale="90000"/>
          </a:bodyPr>
          <a:p>
            <a:r>
              <a:rPr lang="en-US" altLang="zh-CN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Organisational Consultancy Project </a:t>
            </a:r>
            <a:br>
              <a:rPr lang="en-US" altLang="zh-CN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</a:br>
            <a:br>
              <a:rPr lang="en-US" altLang="zh-CN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</a:br>
            <a:br>
              <a:rPr lang="en-US" altLang="zh-CN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</a:br>
            <a:br>
              <a:rPr lang="en-US" altLang="zh-CN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</a:br>
            <a:r>
              <a:rPr lang="en-US" altLang="zh-CN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For Netflix</a:t>
            </a:r>
            <a:endParaRPr lang="en-US" altLang="zh-CN">
              <a:ln w="10160">
                <a:solidFill>
                  <a:schemeClr val="accent5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358380" y="6155690"/>
            <a:ext cx="4712970" cy="650875"/>
          </a:xfrm>
        </p:spPr>
        <p:txBody>
          <a:bodyPr>
            <a:normAutofit/>
          </a:bodyPr>
          <a:p>
            <a:pPr algn="ctr"/>
            <a:r>
              <a:rPr lang="en-US" altLang="zh-CN" sz="300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+mj-lt"/>
                <a:ea typeface="+mj-ea"/>
                <a:cs typeface="+mj-cs"/>
              </a:rPr>
              <a:t>Ziping Wang 1900407</a:t>
            </a:r>
            <a:endParaRPr lang="en-US" altLang="zh-CN" sz="3000">
              <a:ln w="10160">
                <a:solidFill>
                  <a:schemeClr val="accent5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 descr="Check mar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335" y="2847975"/>
            <a:ext cx="661670" cy="547370"/>
          </a:xfrm>
          <a:prstGeom prst="rect">
            <a:avLst/>
          </a:prstGeom>
        </p:spPr>
      </p:pic>
      <p:pic>
        <p:nvPicPr>
          <p:cNvPr id="9" name="图片 8" descr="Check mar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0" y="1784350"/>
            <a:ext cx="909320" cy="909320"/>
          </a:xfrm>
          <a:prstGeom prst="rect">
            <a:avLst/>
          </a:prstGeom>
        </p:spPr>
      </p:pic>
      <p:pic>
        <p:nvPicPr>
          <p:cNvPr id="4" name="内容占位符 3" descr="Aim and Objectives "/>
          <p:cNvPicPr>
            <a:picLocks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07910" y="6350"/>
            <a:ext cx="4584700" cy="177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18945" y="119380"/>
            <a:ext cx="6268085" cy="1551940"/>
          </a:xfrm>
        </p:spPr>
        <p:txBody>
          <a:bodyPr/>
          <a:p>
            <a:r>
              <a:rPr lang="en-US" altLang="zh-CN" sz="540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Aim and Objectives</a:t>
            </a:r>
            <a:endParaRPr lang="en-US" altLang="zh-CN" sz="540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31620" y="1927225"/>
            <a:ext cx="797623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000" b="1">
                <a:solidFill>
                  <a:schemeClr val="accent6">
                    <a:lumMod val="75000"/>
                  </a:schemeClr>
                </a:solidFill>
                <a:latin typeface="蘋果儷中黑" charset="0"/>
                <a:ea typeface="蘋果儷中黑" charset="0"/>
              </a:rPr>
              <a:t>Improving the human resources management process</a:t>
            </a:r>
            <a:endParaRPr lang="en-US" altLang="zh-CN" sz="3000" b="1">
              <a:solidFill>
                <a:schemeClr val="accent6">
                  <a:lumMod val="75000"/>
                </a:schemeClr>
              </a:solidFill>
              <a:latin typeface="蘋果儷中黑" charset="0"/>
              <a:ea typeface="蘋果儷中黑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691005" y="3027045"/>
            <a:ext cx="72243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To conduct a 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 and micro environment analysis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 on Netflix</a:t>
            </a:r>
            <a:endParaRPr lang="en-US" altLang="zh-CN" b="1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18945" y="3702685"/>
            <a:ext cx="87820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To identify the 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 with the human resources management process</a:t>
            </a:r>
            <a:endParaRPr lang="en-US" altLang="zh-CN" b="1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18945" y="4427220"/>
            <a:ext cx="74422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To explore the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new behaviour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 in the contemporary workplace</a:t>
            </a:r>
            <a:endParaRPr lang="en-US" altLang="zh-CN" b="1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8" name="图片 17" descr="Check mar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335" y="3613150"/>
            <a:ext cx="661670" cy="547370"/>
          </a:xfrm>
          <a:prstGeom prst="rect">
            <a:avLst/>
          </a:prstGeom>
        </p:spPr>
      </p:pic>
      <p:pic>
        <p:nvPicPr>
          <p:cNvPr id="19" name="图片 18" descr="Check mar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335" y="4337685"/>
            <a:ext cx="661670" cy="547370"/>
          </a:xfrm>
          <a:prstGeom prst="rect">
            <a:avLst/>
          </a:prstGeom>
        </p:spPr>
      </p:pic>
      <p:pic>
        <p:nvPicPr>
          <p:cNvPr id="20" name="图片 19" descr="Check mar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335" y="5026660"/>
            <a:ext cx="661670" cy="547370"/>
          </a:xfrm>
          <a:prstGeom prst="rect">
            <a:avLst/>
          </a:prstGeom>
        </p:spPr>
      </p:pic>
      <p:pic>
        <p:nvPicPr>
          <p:cNvPr id="21" name="图片 20" descr="Check mar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335" y="5750560"/>
            <a:ext cx="661670" cy="547370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718945" y="5116195"/>
            <a:ext cx="102736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To analyse the 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skills and abilities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, which should be mastered in the new environment</a:t>
            </a:r>
            <a:endParaRPr lang="en-US" altLang="zh-CN" b="1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718945" y="5840095"/>
            <a:ext cx="102736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To recommend 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alternative human resources management options</a:t>
            </a:r>
            <a:r>
              <a:rPr lang="en-US" altLang="zh-CN" b="1">
                <a:solidFill>
                  <a:schemeClr val="accent6">
                    <a:lumMod val="60000"/>
                    <a:lumOff val="40000"/>
                  </a:schemeClr>
                </a:solidFill>
              </a:rPr>
              <a:t> to Netflix</a:t>
            </a:r>
            <a:endParaRPr lang="en-US" altLang="zh-CN" b="1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4" grpId="0"/>
      <p:bldP spid="15" grpId="0"/>
      <p:bldP spid="16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09520" y="-14605"/>
            <a:ext cx="7545070" cy="1144270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pPr algn="l"/>
            <a:r>
              <a:rPr lang="en-US" altLang="zh-CN" sz="5400">
                <a:solidFill>
                  <a:srgbClr val="7030A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Research Methodology</a:t>
            </a:r>
            <a:endParaRPr lang="en-US" altLang="zh-CN" sz="5400">
              <a:solidFill>
                <a:srgbClr val="7030A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内容占位符 3" descr="Research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895" y="-14605"/>
            <a:ext cx="1908175" cy="13265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903085" y="1031240"/>
            <a:ext cx="52724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8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  -  Secondary research</a:t>
            </a:r>
            <a:endParaRPr lang="en-US" altLang="zh-CN" sz="38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427355" y="2028190"/>
            <a:ext cx="543560" cy="346075"/>
          </a:xfrm>
          <a:prstGeom prst="rightArrow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482090" y="1940560"/>
            <a:ext cx="66230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7030A0"/>
                </a:solidFill>
              </a:rPr>
              <a:t>PESTLE analysis for macro environment</a:t>
            </a:r>
            <a:endParaRPr lang="en-US" altLang="zh-CN" sz="2800">
              <a:solidFill>
                <a:srgbClr val="7030A0"/>
              </a:solidFill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427355" y="3674745"/>
            <a:ext cx="543560" cy="346075"/>
          </a:xfrm>
          <a:prstGeom prst="rightArrow">
            <a:avLst>
              <a:gd name="adj1" fmla="val 50000"/>
              <a:gd name="adj2" fmla="val 49908"/>
            </a:avLst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482090" y="3652520"/>
            <a:ext cx="65405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7030A0"/>
                </a:solidFill>
              </a:rPr>
              <a:t>SWOT analysis for micro environment</a:t>
            </a:r>
            <a:endParaRPr lang="en-US" altLang="zh-CN" sz="2800">
              <a:solidFill>
                <a:srgbClr val="7030A0"/>
              </a:solidFill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427355" y="5212715"/>
            <a:ext cx="543560" cy="346075"/>
          </a:xfrm>
          <a:prstGeom prst="rightArrow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515110" y="5125085"/>
            <a:ext cx="65900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7030A0"/>
                </a:solidFill>
              </a:rPr>
              <a:t>Literature Review</a:t>
            </a:r>
            <a:endParaRPr lang="en-US" altLang="zh-CN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2404745" y="2462530"/>
            <a:ext cx="0" cy="2965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957070" y="2759075"/>
            <a:ext cx="35585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Current business situation</a:t>
            </a:r>
            <a:endParaRPr lang="en-US" altLang="zh-CN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57070" y="4459605"/>
            <a:ext cx="61779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Problems with organisation and the room for improvement</a:t>
            </a:r>
            <a:endParaRPr lang="en-US" altLang="zh-CN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57070" y="5943600"/>
            <a:ext cx="81394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Discovering the solutions to improve human resources management process</a:t>
            </a:r>
            <a:endParaRPr lang="en-US" altLang="zh-CN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cxnSp>
        <p:nvCxnSpPr>
          <p:cNvPr id="19" name="直接箭头连接符 18"/>
          <p:cNvCxnSpPr/>
          <p:nvPr/>
        </p:nvCxnSpPr>
        <p:spPr>
          <a:xfrm>
            <a:off x="2404745" y="4163060"/>
            <a:ext cx="0" cy="2965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2404745" y="5647055"/>
            <a:ext cx="0" cy="2965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5" grpId="0"/>
      <p:bldP spid="7" grpId="0" animBg="1"/>
      <p:bldP spid="8" grpId="0"/>
      <p:bldP spid="9" grpId="0" animBg="1"/>
      <p:bldP spid="10" grpId="0"/>
      <p:bldP spid="14" grpId="0"/>
      <p:bldP spid="16" grpId="0"/>
      <p:bldP spid="11" grpId="0" animBg="1"/>
      <p:bldP spid="12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050"/>
            <a:ext cx="10515600" cy="979805"/>
          </a:xfrm>
        </p:spPr>
        <p:txBody>
          <a:bodyPr/>
          <a:p>
            <a:pPr algn="ctr"/>
            <a:r>
              <a:rPr lang="en-US" altLang="zh-CN" sz="5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Literature Review</a:t>
            </a:r>
            <a:endParaRPr lang="en-US" altLang="zh-CN" sz="5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1905" y="982345"/>
            <a:ext cx="12195810" cy="5866130"/>
          </a:xfrm>
        </p:spPr>
        <p:txBody>
          <a:bodyPr>
            <a:normAutofit fontScale="60000"/>
          </a:bodyPr>
          <a:p>
            <a:pPr>
              <a:buFont typeface="Wingdings" panose="05000000000000000000" charset="0"/>
              <a:buChar char=""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Deloitte Insight Report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buFont typeface="Wingdings" panose="05000000000000000000" charset="0"/>
              <a:buChar char=""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Scholars Report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buFont typeface="Wingdings" panose="05000000000000000000" charset="0"/>
              <a:buChar char=""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Chartered Institute of Personnel and Development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buFont typeface="Wingdings" panose="05000000000000000000" charset="0"/>
              <a:buChar char=""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buFont typeface="Wingdings" panose="05000000000000000000" charset="0"/>
              <a:buChar char=""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Websites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buFont typeface="Wingdings" panose="05000000000000000000" charset="0"/>
              <a:buChar char=""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Journals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Font typeface="Wingdings" panose="05000000000000000000" charset="0"/>
              <a:buNone/>
            </a:pPr>
            <a:r>
              <a:rPr lang="en-US" altLang="zh-CN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altLang="zh-CN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17165" y="950595"/>
            <a:ext cx="873569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From jobs to superjobs - 2019 Global Human Capital Trends (Schwartz et al., 2019) 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905" y="6345555"/>
            <a:ext cx="725297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Harvard Business Review; World Economic Forum; The Street Wall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-1905" y="3116580"/>
            <a:ext cx="1198943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Workforce Planning Practice (Weeks,  2018)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Megatrends: Flexible working (Beatson, 2019)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Enablers and inhibitors for future growth of the gig economy (Brinkley, (2017)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 u="sng">
                <a:solidFill>
                  <a:schemeClr val="accent2">
                    <a:lumMod val="60000"/>
                    <a:lumOff val="40000"/>
                  </a:schemeClr>
                </a:solidFill>
              </a:rPr>
              <a:t>Megatrends: The trends shaping work and working lives (CIPD, 2013)</a:t>
            </a:r>
            <a:endParaRPr lang="en-US" altLang="zh-CN" sz="1600" u="sng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Any time, any place, anywhere (Bain, 2016)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HR Megatrends (CIPD, 2014)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Consultation on April 2019 National Minimum Wage rates (CIPD, 2018)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 u="sng">
                <a:solidFill>
                  <a:schemeClr val="accent2">
                    <a:lumMod val="60000"/>
                    <a:lumOff val="40000"/>
                  </a:schemeClr>
                </a:solidFill>
                <a:sym typeface="+mn-ea"/>
              </a:rPr>
              <a:t>Could do better (Gifford, 2016)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-2540" y="1680210"/>
            <a:ext cx="1219644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Font typeface="+mj-lt"/>
              <a:buAutoNum type="alphaLcParenR"/>
            </a:pPr>
            <a:r>
              <a:rPr lang="en-US" altLang="zh-CN" sz="1600" u="sng">
                <a:solidFill>
                  <a:schemeClr val="accent2">
                    <a:lumMod val="60000"/>
                    <a:lumOff val="40000"/>
                  </a:schemeClr>
                </a:solidFill>
              </a:rPr>
              <a:t>Complexity Leadership Theory: Shifting leadership from the industrial age to the knowledge era (Uhl-Bien et al., 2007)</a:t>
            </a:r>
            <a:endParaRPr lang="en-US" altLang="zh-CN" sz="1600" u="sng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Design for a brain (Ashby, 1960)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Making sense of change management: a complete guide to the models, tools, and techniques of organiational change (Cameron and Green, 2012)</a:t>
            </a:r>
            <a:endParaRPr lang="en-US" altLang="zh-CN" sz="160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-1905" y="5614670"/>
            <a:ext cx="92138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None/>
            </a:pPr>
            <a:r>
              <a:rPr lang="en-US" altLang="zh-CN">
                <a:solidFill>
                  <a:schemeClr val="accent2">
                    <a:lumMod val="60000"/>
                    <a:lumOff val="40000"/>
                  </a:schemeClr>
                </a:solidFill>
              </a:rPr>
              <a:t>Official </a:t>
            </a:r>
            <a:r>
              <a:rPr lang="en-US" altLang="zh-CN" sz="1600">
                <a:solidFill>
                  <a:schemeClr val="accent2">
                    <a:lumMod val="60000"/>
                    <a:lumOff val="40000"/>
                  </a:schemeClr>
                </a:solidFill>
              </a:rPr>
              <a:t>websites</a:t>
            </a:r>
            <a:r>
              <a:rPr lang="en-US" altLang="zh-CN">
                <a:solidFill>
                  <a:schemeClr val="accent2">
                    <a:lumMod val="60000"/>
                    <a:lumOff val="40000"/>
                  </a:schemeClr>
                </a:solidFill>
              </a:rPr>
              <a:t>; Stastistics websites; News websites; Job websites</a:t>
            </a:r>
            <a:endParaRPr lang="en-US" altLang="zh-CN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9" grpId="0"/>
      <p:bldP spid="7" grpId="0"/>
      <p:bldP spid="1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Conclusion"/>
          <p:cNvPicPr>
            <a:picLocks noChangeAspect="1"/>
          </p:cNvPicPr>
          <p:nvPr/>
        </p:nvPicPr>
        <p:blipFill>
          <a:blip r:embed="rId1"/>
          <a:srcRect t="12042"/>
          <a:stretch>
            <a:fillRect/>
          </a:stretch>
        </p:blipFill>
        <p:spPr>
          <a:xfrm>
            <a:off x="5210175" y="257175"/>
            <a:ext cx="5956300" cy="34925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5405" y="1795780"/>
            <a:ext cx="12060555" cy="4862195"/>
          </a:xfrm>
        </p:spPr>
        <p:txBody>
          <a:bodyPr>
            <a:normAutofit fontScale="90000"/>
          </a:bodyPr>
          <a:p>
            <a:pPr marL="0" indent="0">
              <a:buNone/>
            </a:pPr>
            <a:r>
              <a:rPr lang="en-US" altLang="zh-CN" sz="3200" b="1">
                <a:solidFill>
                  <a:schemeClr val="accent1">
                    <a:lumMod val="75000"/>
                  </a:schemeClr>
                </a:solidFill>
              </a:rPr>
              <a:t>Predicted Findings and Outcomes</a:t>
            </a:r>
            <a:endParaRPr lang="en-US" altLang="zh-CN" sz="3200" b="1">
              <a:solidFill>
                <a:schemeClr val="accent1">
                  <a:lumMod val="75000"/>
                </a:schemeClr>
              </a:solidFill>
            </a:endParaRPr>
          </a:p>
          <a:p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</a:rPr>
              <a:t>Finding ways to improve performance management</a:t>
            </a: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sym typeface="+mn-ea"/>
              </a:rPr>
              <a:t>Finding the abilities and skills required in contemporary society</a:t>
            </a: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  <a:sym typeface="+mn-ea"/>
            </a:endParaRPr>
          </a:p>
          <a:p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</a:rPr>
              <a:t>Improving productivity through adapt n</a:t>
            </a:r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sym typeface="+mn-ea"/>
              </a:rPr>
              <a:t>ew leadership style</a:t>
            </a: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  <a:sym typeface="+mn-ea"/>
            </a:endParaRPr>
          </a:p>
          <a:p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</a:rPr>
              <a:t>Achieve the goal that reduction of labour and administrative cost by utilising AI</a:t>
            </a: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3" grpId="2" build="p"/>
      <p:bldP spid="3" grpId="3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905" y="-10795"/>
            <a:ext cx="3783330" cy="812800"/>
          </a:xfrm>
        </p:spPr>
        <p:txBody>
          <a:bodyPr/>
          <a:p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Reference List</a:t>
            </a:r>
            <a:endParaRPr lang="en-US" altLang="zh-CN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1905" y="802005"/>
            <a:ext cx="12196445" cy="6048375"/>
          </a:xfrm>
        </p:spPr>
        <p:txBody>
          <a:bodyPr/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Ashby, W. R. (1960)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Design for a brain, 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(2nd Ed.). New York: Wiley.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Bain, R. (2016)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Any time, any place, anywhere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(Part 2) | CIPD. [online] CIPD. Available at: https://www.cipd.co.uk/news-views/changing-work-views/future-work/thought-pieces/any-time-any-place-anywhere-2 [Accessed 24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Brinkley, I. (2017)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Enablers and inhibitors for future growth of the gig economy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| CIPD Voice. [online] CIPD. Available at: https://www.cipd.co.uk/news-views/cipd-voice/issue-11/gig-economy-future-growth [Accessed 24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Beatson, M. (2019)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Megatrends: Flexible working.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[online] London: CIPD. Available at: https://www.cipd.co.uk/Images/megatrends-report-flexible-working-1_tcm18-52769.pdf [Accessed 18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Cameron, E. &amp; Green, M. (2012)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Making sense of change management: a complete guide to the models, tools, and techniques of organizational change 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3rd ed., London ; Philadelphia: Kogan Page.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CIPD. (2013) Megatrends: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The trends shaping work and working lives | CIPD report.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 [online] Available at: https://www.cipd.co.uk/knowledge/work/trends/megatrends/trends-shaping-working-lives [Accessed 22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CIPD. (2014)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HR Megatrends | Reports | CIPD. 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[online] Available at: https://www.cipd.co.uk/knowledge/work/trends/megatrends [Accessed 22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sym typeface="+mn-ea"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CIPD. (2018)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Consultation on April 2019 National Minimum Wage rates.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 [online] Available at: https://www.cipd.co.uk/Images/cipd-submission-to-lpc-on-april-2019-nmw-rates_tcm18-43459.pdf [Accessed 21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sym typeface="+mn-ea"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Glassdoor.co.uk. (2020) [online] Available at: https://www.glassdoor.co.uk/Reviews/Netflix-culture-of-fear-Reviews-EI_IE11891.0,7_KH8,23.htm [Accessed 25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sym typeface="+mn-ea"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GOV.UK. (2018)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 Guide to the General Data Protection Regulation.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 [online] Available at: https://www.gov.uk/government/publications/guide-to-the-general-data-protection-regulation [Accessed 24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sym typeface="+mn-ea"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Schwartz, J., Hauptmann, M., Durme, Y., Denny, B., Bersin, J., Volini, E. and Roy, I. (2019)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From jobs to superjobs - 2019 Global Human Capital Trends. [online] Deloitte Insights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. Available at: https://www2.deloitte.com/us/en/insights/focus/human-capital-trends/2019/impact-of-ai-turning-jobs-into-superjobs.html [Accessed 26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Uhl-Bien, M., Marion, R. &amp; McKelvey, B. (2007)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Complexity Leadership Theory: Shifting leadership from the industrial age to the knowledge era.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The Leadership Quarterly, 18(4), pp. 298-318.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Netflix, Inc. (2019)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2018 Annual Report. 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[online] Available at: https://s22.q4cdn.com/959853165/files/doc_financials/annual_reports/2018/Form-10K_Q418_Filed.pdf [Accessed 23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Weeks, A. (2018) </a:t>
            </a:r>
            <a:r>
              <a:rPr lang="zh-CN" altLang="en-US" sz="1200" i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Workforce Planning Practice. </a:t>
            </a:r>
            <a:r>
              <a:rPr lang="zh-CN" altLang="en-US" sz="12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[online] London: CIPD. Available at: https://www.cipd.co.uk/Images/workforce-planning-guide_tcm18-42735.pdf [Accessed 24 Feb. 2020].</a:t>
            </a:r>
            <a:endParaRPr lang="zh-CN" altLang="en-US" sz="12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dissolve/>
  </p:transition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4805</Words>
  <Application>WPS 演示</Application>
  <PresentationFormat>宽屏</PresentationFormat>
  <Paragraphs>101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20" baseType="lpstr">
      <vt:lpstr>Arial</vt:lpstr>
      <vt:lpstr>方正书宋_GBK</vt:lpstr>
      <vt:lpstr>Wingdings</vt:lpstr>
      <vt:lpstr>蘋果儷中黑</vt:lpstr>
      <vt:lpstr>Wingdings</vt:lpstr>
      <vt:lpstr>Calibri Light</vt:lpstr>
      <vt:lpstr>Helvetica Neue</vt:lpstr>
      <vt:lpstr>微软雅黑</vt:lpstr>
      <vt:lpstr>汉仪旗黑KW</vt:lpstr>
      <vt:lpstr>宋体</vt:lpstr>
      <vt:lpstr>Arial Unicode MS</vt:lpstr>
      <vt:lpstr>汉仪书宋二KW</vt:lpstr>
      <vt:lpstr>Calibri</vt:lpstr>
      <vt:lpstr>Office 主题</vt:lpstr>
      <vt:lpstr>Organisational Consultancy Project     For Netflix</vt:lpstr>
      <vt:lpstr>Aim and Objectives</vt:lpstr>
      <vt:lpstr>Research Methodology</vt:lpstr>
      <vt:lpstr>Literature Review</vt:lpstr>
      <vt:lpstr>PowerPoint 演示文稿</vt:lpstr>
      <vt:lpstr>Reference List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pin</dc:creator>
  <cp:lastModifiedBy>pin</cp:lastModifiedBy>
  <cp:revision>55</cp:revision>
  <dcterms:created xsi:type="dcterms:W3CDTF">2020-03-02T16:49:30Z</dcterms:created>
  <dcterms:modified xsi:type="dcterms:W3CDTF">2020-03-02T16:49:30Z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2052-2.0.0.3163</vt:lpwstr>
  </property>
</Properties>
</file>