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08AA2-ECA8-4936-98FE-D2B24C9548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1E727F-8CFB-41F4-BA3D-F33D053B1A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6DE16-2473-415F-8262-2A95B1451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A9A75-BB8E-49B2-A491-C2F1FBD70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4679B-291C-4C1F-9B52-D0521D78B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975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D5496-0545-499C-BD67-47DEF626D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E4C9C-8DE4-44E7-9186-465F4DC8B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DD4E08-DDA0-491A-8A3F-7BA37EA5D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2D2DB-5BE0-4DEC-AEB1-6AF9A8532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1379B-DB2E-4F5E-A717-648D5E29C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859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40497-1072-49E1-90C0-AD0069E58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1A1C2E-B377-4025-B8E6-3BCE03A1BE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D710A-4D1C-4FB0-B310-940BA85A4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AC697-256C-4BC0-A12D-92BFFFD50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7D3CB-8C41-40B8-8FAC-96CBC693B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60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34713-E8A8-4244-B2D4-BD98F261E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8B9BA-4CAB-4DDB-87F1-8495A5EF9E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770316-647D-4D3A-AAD7-7603DF6462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70D77F-B6AD-43A1-8302-0E3DE28F9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731209-4322-4E4A-8E96-CB7173E39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E60A0-D736-445F-940C-F30C953F9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465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71FB5-14CA-4689-BF3A-96987C04F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688F6F-754F-4148-BA68-5FE19F68BD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CFBF18-057A-44DD-B899-1F9A09CD63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25E7B8-D5BC-4492-A92C-A5AF02AB20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72DC49-6EB4-4111-BAA1-EB9F8AFC8E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B3683D-04D9-4C29-ABC2-F3645D97C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31C058-884F-4C4D-88BE-5259075D7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89B220-29E3-4733-9CFF-CBF9D51AE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517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2B580-43F1-44BE-89BF-970590CE7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DD2E8F-E33C-4E83-B601-3F2144186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0FDAE4-B23B-4980-88F6-AA3126640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DBFA5B-9267-4C2D-B1DD-2767B1C49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371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21EE77-040E-4668-8C4A-BDDC75C71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AB554A-CEF9-48E5-8843-213587515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EB4E5-0F4C-4763-8AB4-184B65664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647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9EC44-0A76-41D2-BD14-0BE918FB3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5A119-8599-424F-AC65-D36B8DA47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CDD415-B5A0-4379-9672-5D707D453A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AD8CC-E696-4E07-918A-8BEC3B276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82ACEE-1CA5-4562-8BD3-560A7B36A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EEC25F-C956-4731-8014-3A36E6B25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510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BAB5F-C2AE-433A-93EE-A6B9466E8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ABDDA5-C309-4395-B86E-B1E9D93F56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8BE08-79A0-400B-9AF2-490950FA9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E3D6E6-42D3-4B17-BD45-DE3999994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9C34B1-8B06-426F-BCFD-AEBA209A6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21A851-80C4-4F48-A7FA-62DC7256E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19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BFB5D-1187-412E-BA1E-EA09869C2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9BBFE7-5700-4C57-B7E2-E75B7A667C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CBCFE0-BCD9-42FE-B712-8EF5F8433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B1EBD-189D-4F5B-8D7C-A2855CB71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31DED-6146-4419-8513-BD347EBB5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295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21C118-7D39-453C-8578-631D5B4CE0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F66879-7440-4322-A096-E4233A591A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99573-14A5-4C94-95A6-02BF8515D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42DC1-6248-4242-AF71-D720F31A6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1E9FB3-3BEB-4776-AF3E-C10A589E0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783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60FB87-07D9-4BD5-8B19-B005F76F0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3BA76F-05C9-4414-8DA5-EE02D1C262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FAD3E-7FB2-4E73-A617-F4E7447550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333D9E-C3C2-4B56-A344-05EEA1D96401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82D7B-02CC-4B75-A9FE-D291D6BC8C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81B23-8036-431B-8265-DE23D363C7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0F4CFF-2931-4CF8-B52F-07E2CAC85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47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jp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2D91A4-382B-4405-82CF-C585ABF7A1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9000"/>
          </a:blip>
          <a:srcRect t="33846" b="694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98F9A8-EACE-4EF9-A4BB-4D13B9706D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 Investigation into the Development and Value of </a:t>
            </a:r>
            <a:r>
              <a:rPr lang="en-GB" dirty="0" err="1">
                <a:solidFill>
                  <a:srgbClr val="FFFFFF"/>
                </a:solidFill>
              </a:rPr>
              <a:t>Penally’s</a:t>
            </a:r>
            <a:r>
              <a:rPr lang="en-GB" dirty="0">
                <a:solidFill>
                  <a:srgbClr val="FFFFFF"/>
                </a:solidFill>
              </a:rPr>
              <a:t> Heritage.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385786-8AF9-43D7-9365-B3D8E0EF57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presentation representing a dissertation by Kimberley Robinson</a:t>
            </a:r>
          </a:p>
          <a:p>
            <a:r>
              <a:rPr lang="en-GB">
                <a:solidFill>
                  <a:srgbClr val="FFFFFF"/>
                </a:solidFill>
              </a:rPr>
              <a:t>1707907 student at Lampeter University.</a:t>
            </a:r>
          </a:p>
        </p:txBody>
      </p:sp>
      <p:pic>
        <p:nvPicPr>
          <p:cNvPr id="8" name="Picture 7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0947E412-62B6-4A6B-898A-5831FD631C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0538" y="5787741"/>
            <a:ext cx="3621442" cy="1098395"/>
          </a:xfrm>
          <a:prstGeom prst="rect">
            <a:avLst/>
          </a:prstGeom>
        </p:spPr>
      </p:pic>
      <p:pic>
        <p:nvPicPr>
          <p:cNvPr id="11" name="Picture 10" descr="A picture containing knife&#10;&#10;Description automatically generated">
            <a:extLst>
              <a:ext uri="{FF2B5EF4-FFF2-40B4-BE49-F238E27FC236}">
                <a16:creationId xmlns:a16="http://schemas.microsoft.com/office/drawing/2014/main" id="{DDF458ED-57F9-4DD2-86E9-0CC9D068B9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71450"/>
            <a:ext cx="3296110" cy="151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248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3696848-45A2-482D-9439-FD352C3898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35000"/>
          </a:blip>
          <a:srcRect r="415"/>
          <a:stretch/>
        </p:blipFill>
        <p:spPr>
          <a:xfrm>
            <a:off x="-1" y="-28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F6EBDC-7073-4EFC-A78C-8437E34AA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3320859"/>
            <a:ext cx="4666470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Community Excavation at Penally World War One Practice Trenches.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EA7DFBE-81AE-4786-B2C1-A7B16A3F63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436" r="5451" b="2"/>
          <a:stretch/>
        </p:blipFill>
        <p:spPr>
          <a:xfrm>
            <a:off x="6021086" y="544802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6031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22A6D86-00E8-4EEA-9F29-EED26A39691F}"/>
              </a:ext>
            </a:extLst>
          </p:cNvPr>
          <p:cNvSpPr txBox="1"/>
          <p:nvPr/>
        </p:nvSpPr>
        <p:spPr>
          <a:xfrm>
            <a:off x="5202621" y="4665605"/>
            <a:ext cx="6638806" cy="12924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Trenches 1, 2, and 4.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3AF6A2-9FC8-4345-A880-231175CCDC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65" r="4477" b="3"/>
          <a:stretch/>
        </p:blipFill>
        <p:spPr>
          <a:xfrm>
            <a:off x="20" y="1"/>
            <a:ext cx="4848284" cy="43594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AA814B-5C31-439A-AC45-6930972D5B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5982"/>
          <a:stretch/>
        </p:blipFill>
        <p:spPr>
          <a:xfrm>
            <a:off x="4972050" y="-1"/>
            <a:ext cx="7216902" cy="435944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6D8B803-5192-412B-920D-8DF6C523F6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410" r="2" b="22771"/>
          <a:stretch/>
        </p:blipFill>
        <p:spPr>
          <a:xfrm>
            <a:off x="20" y="4472610"/>
            <a:ext cx="4848284" cy="2385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76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719BE58-5300-40C3-8069-EDCAD954A194}"/>
              </a:ext>
            </a:extLst>
          </p:cNvPr>
          <p:cNvSpPr txBox="1"/>
          <p:nvPr/>
        </p:nvSpPr>
        <p:spPr>
          <a:xfrm>
            <a:off x="4128368" y="4522156"/>
            <a:ext cx="4937937" cy="13632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Trench one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3CA0C3A-E73E-4412-80A1-8BA3F78722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67" r="4" b="4"/>
          <a:stretch/>
        </p:blipFill>
        <p:spPr>
          <a:xfrm>
            <a:off x="1246573" y="10"/>
            <a:ext cx="3913632" cy="228522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5DEACA6-DA0A-4555-8634-0EEB1B212E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682" r="12689"/>
          <a:stretch/>
        </p:blipFill>
        <p:spPr>
          <a:xfrm>
            <a:off x="20" y="2288332"/>
            <a:ext cx="356461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57" name="Oval 5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023666-C35B-4E94-A7D4-B430D0A901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53" r="21498" b="1"/>
          <a:stretch/>
        </p:blipFill>
        <p:spPr>
          <a:xfrm>
            <a:off x="5525559" y="725908"/>
            <a:ext cx="2852928" cy="2852928"/>
          </a:xfrm>
          <a:custGeom>
            <a:avLst/>
            <a:gdLst>
              <a:gd name="connsiteX0" fmla="*/ 1426464 w 2852928"/>
              <a:gd name="connsiteY0" fmla="*/ 0 h 2852928"/>
              <a:gd name="connsiteX1" fmla="*/ 2852928 w 2852928"/>
              <a:gd name="connsiteY1" fmla="*/ 1426464 h 2852928"/>
              <a:gd name="connsiteX2" fmla="*/ 1426464 w 2852928"/>
              <a:gd name="connsiteY2" fmla="*/ 2852928 h 2852928"/>
              <a:gd name="connsiteX3" fmla="*/ 0 w 2852928"/>
              <a:gd name="connsiteY3" fmla="*/ 1426464 h 2852928"/>
              <a:gd name="connsiteX4" fmla="*/ 1426464 w 2852928"/>
              <a:gd name="connsiteY4" fmla="*/ 0 h 2852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C11C7E-0032-4C4B-AFFC-A8465B564BD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814" r="16367" b="4"/>
          <a:stretch/>
        </p:blipFill>
        <p:spPr>
          <a:xfrm>
            <a:off x="8918761" y="-4331"/>
            <a:ext cx="3273238" cy="3383891"/>
          </a:xfrm>
          <a:custGeom>
            <a:avLst/>
            <a:gdLst>
              <a:gd name="connsiteX0" fmla="*/ 122841 w 3273238"/>
              <a:gd name="connsiteY0" fmla="*/ 0 h 3383891"/>
              <a:gd name="connsiteX1" fmla="*/ 3273238 w 3273238"/>
              <a:gd name="connsiteY1" fmla="*/ 0 h 3383891"/>
              <a:gd name="connsiteX2" fmla="*/ 3273238 w 3273238"/>
              <a:gd name="connsiteY2" fmla="*/ 3291335 h 3383891"/>
              <a:gd name="connsiteX3" fmla="*/ 3118338 w 3273238"/>
              <a:gd name="connsiteY3" fmla="*/ 3331164 h 3383891"/>
              <a:gd name="connsiteX4" fmla="*/ 2595295 w 3273238"/>
              <a:gd name="connsiteY4" fmla="*/ 3383891 h 3383891"/>
              <a:gd name="connsiteX5" fmla="*/ 0 w 3273238"/>
              <a:gd name="connsiteY5" fmla="*/ 788596 h 3383891"/>
              <a:gd name="connsiteX6" fmla="*/ 116679 w 3273238"/>
              <a:gd name="connsiteY6" fmla="*/ 16835 h 338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3B47C1-07A3-4F3C-9781-18FD077D12F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24373" b="-3"/>
          <a:stretch/>
        </p:blipFill>
        <p:spPr>
          <a:xfrm>
            <a:off x="9363236" y="4071322"/>
            <a:ext cx="2828765" cy="2786678"/>
          </a:xfrm>
          <a:custGeom>
            <a:avLst/>
            <a:gdLst>
              <a:gd name="connsiteX0" fmla="*/ 1888236 w 2828765"/>
              <a:gd name="connsiteY0" fmla="*/ 0 h 2786678"/>
              <a:gd name="connsiteX1" fmla="*/ 2788281 w 2828765"/>
              <a:gd name="connsiteY1" fmla="*/ 227900 h 2786678"/>
              <a:gd name="connsiteX2" fmla="*/ 2828765 w 2828765"/>
              <a:gd name="connsiteY2" fmla="*/ 252495 h 2786678"/>
              <a:gd name="connsiteX3" fmla="*/ 2828765 w 2828765"/>
              <a:gd name="connsiteY3" fmla="*/ 2786678 h 2786678"/>
              <a:gd name="connsiteX4" fmla="*/ 227128 w 2828765"/>
              <a:gd name="connsiteY4" fmla="*/ 2786678 h 2786678"/>
              <a:gd name="connsiteX5" fmla="*/ 148387 w 2828765"/>
              <a:gd name="connsiteY5" fmla="*/ 2623223 h 2786678"/>
              <a:gd name="connsiteX6" fmla="*/ 0 w 2828765"/>
              <a:gd name="connsiteY6" fmla="*/ 1888236 h 2786678"/>
              <a:gd name="connsiteX7" fmla="*/ 1888236 w 2828765"/>
              <a:gd name="connsiteY7" fmla="*/ 0 h 278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379572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group of people on a boat&#10;&#10;Description automatically generated">
            <a:extLst>
              <a:ext uri="{FF2B5EF4-FFF2-40B4-BE49-F238E27FC236}">
                <a16:creationId xmlns:a16="http://schemas.microsoft.com/office/drawing/2014/main" id="{1A88A631-C334-499D-BF34-BBDD30C867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2" b="20854"/>
          <a:stretch/>
        </p:blipFill>
        <p:spPr>
          <a:xfrm>
            <a:off x="-6" y="-4"/>
            <a:ext cx="12192000" cy="68559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258386E-4BF6-4FFD-9493-B12A842FD53D}"/>
              </a:ext>
            </a:extLst>
          </p:cNvPr>
          <p:cNvSpPr txBox="1"/>
          <p:nvPr/>
        </p:nvSpPr>
        <p:spPr>
          <a:xfrm>
            <a:off x="4654295" y="4522156"/>
            <a:ext cx="5609222" cy="13632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Trench 2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089B5D-A898-4775-89E6-737F98A392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21092"/>
          <a:stretch/>
        </p:blipFill>
        <p:spPr>
          <a:xfrm>
            <a:off x="1246574" y="10"/>
            <a:ext cx="3913632" cy="228522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6DF9366-AE9C-4014-90B8-D251CEAF5F4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757" r="17438" b="-1"/>
          <a:stretch/>
        </p:blipFill>
        <p:spPr>
          <a:xfrm>
            <a:off x="-1" y="2288330"/>
            <a:ext cx="356463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64" name="Oval 63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7279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46C8AF-3C57-43FB-A295-711B992136C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616" r="19134"/>
          <a:stretch/>
        </p:blipFill>
        <p:spPr>
          <a:xfrm>
            <a:off x="5511871" y="780500"/>
            <a:ext cx="2852928" cy="2852928"/>
          </a:xfrm>
          <a:custGeom>
            <a:avLst/>
            <a:gdLst>
              <a:gd name="connsiteX0" fmla="*/ 1426464 w 2852928"/>
              <a:gd name="connsiteY0" fmla="*/ 0 h 2852928"/>
              <a:gd name="connsiteX1" fmla="*/ 2852928 w 2852928"/>
              <a:gd name="connsiteY1" fmla="*/ 1426464 h 2852928"/>
              <a:gd name="connsiteX2" fmla="*/ 1426464 w 2852928"/>
              <a:gd name="connsiteY2" fmla="*/ 2852928 h 2852928"/>
              <a:gd name="connsiteX3" fmla="*/ 0 w 2852928"/>
              <a:gd name="connsiteY3" fmla="*/ 1426464 h 2852928"/>
              <a:gd name="connsiteX4" fmla="*/ 1426464 w 2852928"/>
              <a:gd name="connsiteY4" fmla="*/ 0 h 2852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0E008B-8EAF-47C7-9C33-67A34DFAB21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934" r="4667" b="3"/>
          <a:stretch/>
        </p:blipFill>
        <p:spPr>
          <a:xfrm>
            <a:off x="8918761" y="-4330"/>
            <a:ext cx="3273238" cy="3618965"/>
          </a:xfrm>
          <a:custGeom>
            <a:avLst/>
            <a:gdLst>
              <a:gd name="connsiteX0" fmla="*/ 210437 w 3273238"/>
              <a:gd name="connsiteY0" fmla="*/ 0 h 3618965"/>
              <a:gd name="connsiteX1" fmla="*/ 3273238 w 3273238"/>
              <a:gd name="connsiteY1" fmla="*/ 0 h 3618965"/>
              <a:gd name="connsiteX2" fmla="*/ 3273238 w 3273238"/>
              <a:gd name="connsiteY2" fmla="*/ 3526409 h 3618965"/>
              <a:gd name="connsiteX3" fmla="*/ 3118338 w 3273238"/>
              <a:gd name="connsiteY3" fmla="*/ 3566238 h 3618965"/>
              <a:gd name="connsiteX4" fmla="*/ 2595295 w 3273238"/>
              <a:gd name="connsiteY4" fmla="*/ 3618965 h 3618965"/>
              <a:gd name="connsiteX5" fmla="*/ 0 w 3273238"/>
              <a:gd name="connsiteY5" fmla="*/ 1023670 h 3618965"/>
              <a:gd name="connsiteX6" fmla="*/ 203951 w 3273238"/>
              <a:gd name="connsiteY6" fmla="*/ 13464 h 361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15500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4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584C1A-5631-4F20-A2DA-86FB1A98D85C}"/>
              </a:ext>
            </a:extLst>
          </p:cNvPr>
          <p:cNvSpPr txBox="1"/>
          <p:nvPr/>
        </p:nvSpPr>
        <p:spPr>
          <a:xfrm>
            <a:off x="4603468" y="4741948"/>
            <a:ext cx="6829520" cy="8620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Trench 4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EA73113-554F-45BF-B293-CFBE38EAAA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5880"/>
          <a:stretch/>
        </p:blipFill>
        <p:spPr>
          <a:xfrm>
            <a:off x="317636" y="321734"/>
            <a:ext cx="3797570" cy="20105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32937EE-ABD3-496F-BBA0-6E8EE864B5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741" r="1" b="18895"/>
          <a:stretch/>
        </p:blipFill>
        <p:spPr>
          <a:xfrm>
            <a:off x="317634" y="2422097"/>
            <a:ext cx="3794760" cy="20138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D9C8E88-C209-4784-A1ED-096AE9D580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9037" b="1"/>
          <a:stretch/>
        </p:blipFill>
        <p:spPr>
          <a:xfrm rot="16200000">
            <a:off x="4043623" y="480657"/>
            <a:ext cx="4111323" cy="379347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C318A76-7B47-4ED0-8AE7-DB3D67F970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657" b="37453"/>
          <a:stretch/>
        </p:blipFill>
        <p:spPr>
          <a:xfrm>
            <a:off x="8086176" y="321733"/>
            <a:ext cx="3797984" cy="4111321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E6AC378-15FB-4B1A-81FF-C95CF711B04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9999" r="1" b="17423"/>
          <a:stretch/>
        </p:blipFill>
        <p:spPr>
          <a:xfrm>
            <a:off x="317634" y="4525715"/>
            <a:ext cx="3794760" cy="201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395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FBA857-DA6F-4ED8-A11E-81D7F7DF4E1B}"/>
              </a:ext>
            </a:extLst>
          </p:cNvPr>
          <p:cNvSpPr txBox="1"/>
          <p:nvPr/>
        </p:nvSpPr>
        <p:spPr>
          <a:xfrm>
            <a:off x="4603468" y="4741948"/>
            <a:ext cx="6829520" cy="8620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Trench 3, the rifle firing rage</a:t>
            </a:r>
          </a:p>
        </p:txBody>
      </p:sp>
      <p:pic>
        <p:nvPicPr>
          <p:cNvPr id="8" name="Picture 7" descr="A picture containing animal, snow, man, skiing&#10;&#10;Description automatically generated">
            <a:extLst>
              <a:ext uri="{FF2B5EF4-FFF2-40B4-BE49-F238E27FC236}">
                <a16:creationId xmlns:a16="http://schemas.microsoft.com/office/drawing/2014/main" id="{897631C1-2F54-4E07-B7F3-6AFE087D77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8550"/>
          <a:stretch/>
        </p:blipFill>
        <p:spPr>
          <a:xfrm>
            <a:off x="317636" y="321734"/>
            <a:ext cx="3797570" cy="20105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35F85C-6D21-4D81-9CBD-DCAC60691C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279" r="10747" b="-2"/>
          <a:stretch/>
        </p:blipFill>
        <p:spPr>
          <a:xfrm>
            <a:off x="4202549" y="321732"/>
            <a:ext cx="3793472" cy="41113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F33AD1B-5DF3-46EA-9CA2-3C3AC3D610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2349"/>
          <a:stretch/>
        </p:blipFill>
        <p:spPr>
          <a:xfrm>
            <a:off x="8086176" y="321733"/>
            <a:ext cx="3797984" cy="20105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223628-A354-452B-AEE3-20972120C2D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120" r="43030" b="2"/>
          <a:stretch/>
        </p:blipFill>
        <p:spPr>
          <a:xfrm rot="5400000">
            <a:off x="1208112" y="1531619"/>
            <a:ext cx="2013804" cy="37947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1BF44A-B68A-4F60-AE87-28E7CFA9989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29988"/>
          <a:stretch/>
        </p:blipFill>
        <p:spPr>
          <a:xfrm>
            <a:off x="8082952" y="2431705"/>
            <a:ext cx="3797983" cy="2000947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B6A538C9-93FD-413B-B444-23C420BF26F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9080" r="1" b="20041"/>
          <a:stretch/>
        </p:blipFill>
        <p:spPr>
          <a:xfrm>
            <a:off x="317634" y="4525716"/>
            <a:ext cx="3794760" cy="201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032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0FBCE4-C810-47A7-96ED-C757C29677FA}"/>
              </a:ext>
            </a:extLst>
          </p:cNvPr>
          <p:cNvSpPr txBox="1"/>
          <p:nvPr/>
        </p:nvSpPr>
        <p:spPr>
          <a:xfrm>
            <a:off x="6317129" y="4685279"/>
            <a:ext cx="5605930" cy="90272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Community Walk and Demonstrations Connecting with the past.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8C6113-62FF-4EDE-AB6E-9246AF14AC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126" b="2"/>
          <a:stretch/>
        </p:blipFill>
        <p:spPr>
          <a:xfrm>
            <a:off x="1479512" y="10"/>
            <a:ext cx="2263117" cy="14283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1A8554B-1481-43DA-A261-BBF1C89C3C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431" r="13952" b="4"/>
          <a:stretch/>
        </p:blipFill>
        <p:spPr>
          <a:xfrm>
            <a:off x="-1" y="1488148"/>
            <a:ext cx="3742628" cy="3067989"/>
          </a:xfrm>
          <a:custGeom>
            <a:avLst/>
            <a:gdLst>
              <a:gd name="connsiteX0" fmla="*/ 0 w 3742628"/>
              <a:gd name="connsiteY0" fmla="*/ 0 h 3067989"/>
              <a:gd name="connsiteX1" fmla="*/ 3742628 w 3742628"/>
              <a:gd name="connsiteY1" fmla="*/ 0 h 3067989"/>
              <a:gd name="connsiteX2" fmla="*/ 3742628 w 3742628"/>
              <a:gd name="connsiteY2" fmla="*/ 2040780 h 3067989"/>
              <a:gd name="connsiteX3" fmla="*/ 1398494 w 3742628"/>
              <a:gd name="connsiteY3" fmla="*/ 2040780 h 3067989"/>
              <a:gd name="connsiteX4" fmla="*/ 1398494 w 3742628"/>
              <a:gd name="connsiteY4" fmla="*/ 3067989 h 3067989"/>
              <a:gd name="connsiteX5" fmla="*/ 0 w 3742628"/>
              <a:gd name="connsiteY5" fmla="*/ 3067989 h 3067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628" h="3067989">
                <a:moveTo>
                  <a:pt x="0" y="0"/>
                </a:moveTo>
                <a:lnTo>
                  <a:pt x="3742628" y="0"/>
                </a:lnTo>
                <a:lnTo>
                  <a:pt x="3742628" y="2040780"/>
                </a:lnTo>
                <a:lnTo>
                  <a:pt x="1398494" y="2040780"/>
                </a:lnTo>
                <a:lnTo>
                  <a:pt x="1398494" y="3067989"/>
                </a:lnTo>
                <a:lnTo>
                  <a:pt x="0" y="3067989"/>
                </a:lnTo>
                <a:close/>
              </a:path>
            </a:pathLst>
          </a:custGeom>
        </p:spPr>
      </p:pic>
      <p:pic>
        <p:nvPicPr>
          <p:cNvPr id="11" name="Picture 10" descr="A vintage photo of 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B9412869-4739-4BF8-8A71-48FC7D1F05F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01" b="6"/>
          <a:stretch/>
        </p:blipFill>
        <p:spPr>
          <a:xfrm>
            <a:off x="1479513" y="3603819"/>
            <a:ext cx="2263117" cy="32482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422EC0-2135-4C06-A6CC-15CD9193F13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340" r="28730" b="-2"/>
          <a:stretch/>
        </p:blipFill>
        <p:spPr>
          <a:xfrm>
            <a:off x="3808119" y="10"/>
            <a:ext cx="3396195" cy="4556126"/>
          </a:xfrm>
          <a:custGeom>
            <a:avLst/>
            <a:gdLst>
              <a:gd name="connsiteX0" fmla="*/ 0 w 3396195"/>
              <a:gd name="connsiteY0" fmla="*/ 0 h 4556136"/>
              <a:gd name="connsiteX1" fmla="*/ 3396195 w 3396195"/>
              <a:gd name="connsiteY1" fmla="*/ 0 h 4556136"/>
              <a:gd name="connsiteX2" fmla="*/ 3396195 w 3396195"/>
              <a:gd name="connsiteY2" fmla="*/ 1424457 h 4556136"/>
              <a:gd name="connsiteX3" fmla="*/ 2274902 w 3396195"/>
              <a:gd name="connsiteY3" fmla="*/ 1424457 h 4556136"/>
              <a:gd name="connsiteX4" fmla="*/ 2274902 w 3396195"/>
              <a:gd name="connsiteY4" fmla="*/ 4556136 h 4556136"/>
              <a:gd name="connsiteX5" fmla="*/ 0 w 3396195"/>
              <a:gd name="connsiteY5" fmla="*/ 4556136 h 4556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96195" h="4556136">
                <a:moveTo>
                  <a:pt x="0" y="0"/>
                </a:moveTo>
                <a:lnTo>
                  <a:pt x="3396195" y="0"/>
                </a:lnTo>
                <a:lnTo>
                  <a:pt x="3396195" y="1424457"/>
                </a:lnTo>
                <a:lnTo>
                  <a:pt x="2274902" y="1424457"/>
                </a:lnTo>
                <a:lnTo>
                  <a:pt x="2274902" y="4556136"/>
                </a:lnTo>
                <a:lnTo>
                  <a:pt x="0" y="4556136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F81CC26-9733-402B-9C75-A569F27B5DD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2" b="9977"/>
          <a:stretch/>
        </p:blipFill>
        <p:spPr>
          <a:xfrm>
            <a:off x="6155703" y="1488149"/>
            <a:ext cx="6036296" cy="30567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47BBA2D-EA27-40CA-BCCF-8587964099E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10506" b="4"/>
          <a:stretch/>
        </p:blipFill>
        <p:spPr>
          <a:xfrm>
            <a:off x="3808119" y="4633558"/>
            <a:ext cx="2263116" cy="1422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774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E9AA0B-4EBB-4179-98C0-6FB62AB1083F}"/>
              </a:ext>
            </a:extLst>
          </p:cNvPr>
          <p:cNvSpPr txBox="1"/>
          <p:nvPr/>
        </p:nvSpPr>
        <p:spPr>
          <a:xfrm>
            <a:off x="4603468" y="4741948"/>
            <a:ext cx="6829520" cy="8620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Volunteers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3D2F04-9CE1-41AD-B0B1-807F0FCB80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37" r="1" b="2942"/>
          <a:stretch/>
        </p:blipFill>
        <p:spPr>
          <a:xfrm>
            <a:off x="317636" y="321734"/>
            <a:ext cx="3797570" cy="20105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F8C9937-7166-490A-876A-B705C9ED76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39037"/>
          <a:stretch/>
        </p:blipFill>
        <p:spPr>
          <a:xfrm>
            <a:off x="4202549" y="321732"/>
            <a:ext cx="3793472" cy="41113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45CC7C-E2E3-4891-88E8-47AF81B95A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808" b="1082"/>
          <a:stretch/>
        </p:blipFill>
        <p:spPr>
          <a:xfrm>
            <a:off x="8086176" y="321733"/>
            <a:ext cx="3797984" cy="20105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204225-C2F8-4B4D-A63A-8C1C2590437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1289" r="2" b="48860"/>
          <a:stretch/>
        </p:blipFill>
        <p:spPr>
          <a:xfrm>
            <a:off x="317634" y="2422097"/>
            <a:ext cx="3794760" cy="20138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D0BD9FF-7687-45BB-90A0-5C315643C4F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31" b="5808"/>
          <a:stretch/>
        </p:blipFill>
        <p:spPr>
          <a:xfrm>
            <a:off x="8082952" y="2431705"/>
            <a:ext cx="3797983" cy="2000947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person walking down a dirt road&#10;&#10;Description automatically generated">
            <a:extLst>
              <a:ext uri="{FF2B5EF4-FFF2-40B4-BE49-F238E27FC236}">
                <a16:creationId xmlns:a16="http://schemas.microsoft.com/office/drawing/2014/main" id="{188B480B-0C0A-42B1-AE2A-BF770C48D66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29" r="1" b="13300"/>
          <a:stretch/>
        </p:blipFill>
        <p:spPr>
          <a:xfrm>
            <a:off x="317634" y="4525716"/>
            <a:ext cx="3794760" cy="201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008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CED6621-F98C-42DE-9265-6BAA156933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17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7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F367DC-F310-4CA4-BE1A-1D6823F0BE23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Community and Education.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4254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itting on a rock&#10;&#10;Description automatically generated">
            <a:extLst>
              <a:ext uri="{FF2B5EF4-FFF2-40B4-BE49-F238E27FC236}">
                <a16:creationId xmlns:a16="http://schemas.microsoft.com/office/drawing/2014/main" id="{BF81022B-A0D3-41FB-AE17-334E51ECBD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506"/>
          <a:stretch/>
        </p:blipFill>
        <p:spPr>
          <a:xfrm>
            <a:off x="5419264" y="3265080"/>
            <a:ext cx="6129269" cy="35929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DD1882B-8F3D-499F-B510-46C578A800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81" b="2"/>
          <a:stretch/>
        </p:blipFill>
        <p:spPr>
          <a:xfrm>
            <a:off x="643467" y="-5"/>
            <a:ext cx="6082711" cy="3920044"/>
          </a:xfrm>
          <a:custGeom>
            <a:avLst/>
            <a:gdLst>
              <a:gd name="connsiteX0" fmla="*/ 0 w 6082711"/>
              <a:gd name="connsiteY0" fmla="*/ 0 h 3920044"/>
              <a:gd name="connsiteX1" fmla="*/ 6082711 w 6082711"/>
              <a:gd name="connsiteY1" fmla="*/ 0 h 3920044"/>
              <a:gd name="connsiteX2" fmla="*/ 6082711 w 6082711"/>
              <a:gd name="connsiteY2" fmla="*/ 3103225 h 3920044"/>
              <a:gd name="connsiteX3" fmla="*/ 4614930 w 6082711"/>
              <a:gd name="connsiteY3" fmla="*/ 3103225 h 3920044"/>
              <a:gd name="connsiteX4" fmla="*/ 4614930 w 6082711"/>
              <a:gd name="connsiteY4" fmla="*/ 3920044 h 3920044"/>
              <a:gd name="connsiteX5" fmla="*/ 0 w 6082711"/>
              <a:gd name="connsiteY5" fmla="*/ 3920044 h 3920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2711" h="3920044">
                <a:moveTo>
                  <a:pt x="0" y="0"/>
                </a:moveTo>
                <a:lnTo>
                  <a:pt x="6082711" y="0"/>
                </a:lnTo>
                <a:lnTo>
                  <a:pt x="6082711" y="3103225"/>
                </a:lnTo>
                <a:lnTo>
                  <a:pt x="4614930" y="3103225"/>
                </a:lnTo>
                <a:lnTo>
                  <a:pt x="4614930" y="3920044"/>
                </a:lnTo>
                <a:lnTo>
                  <a:pt x="0" y="3920044"/>
                </a:ln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97C36FC-DEAA-4DCA-B0AB-7F9357FA4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7045" y="643467"/>
            <a:ext cx="4661488" cy="2460741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78C38CD-A630-49FF-8417-6792A2B13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4080063"/>
            <a:ext cx="4614930" cy="2156145"/>
          </a:xfrm>
          <a:prstGeom prst="rect">
            <a:avLst/>
          </a:prstGeom>
          <a:solidFill>
            <a:schemeClr val="tx1">
              <a:lumMod val="50000"/>
              <a:lumOff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552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B36F77-55F1-4DB5-9122-19B18300B80F}"/>
              </a:ext>
            </a:extLst>
          </p:cNvPr>
          <p:cNvSpPr txBox="1"/>
          <p:nvPr/>
        </p:nvSpPr>
        <p:spPr>
          <a:xfrm>
            <a:off x="5021821" y="3812954"/>
            <a:ext cx="6465287" cy="15160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Grand Finale, Community Talk.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118689-5379-4CCC-9707-78A1F68CA2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001" r="12847" b="3"/>
          <a:stretch/>
        </p:blipFill>
        <p:spPr>
          <a:xfrm>
            <a:off x="317635" y="321733"/>
            <a:ext cx="4151681" cy="30268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E5DAF97-C802-480D-A7C2-6D633CC872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838" r="10470" b="-2"/>
          <a:stretch/>
        </p:blipFill>
        <p:spPr>
          <a:xfrm>
            <a:off x="4638955" y="321733"/>
            <a:ext cx="3539976" cy="298581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3F73E32-DF90-41C5-B803-72074C8C45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918" r="24473" b="-2"/>
          <a:stretch/>
        </p:blipFill>
        <p:spPr>
          <a:xfrm>
            <a:off x="8348570" y="321734"/>
            <a:ext cx="3535590" cy="2985818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0F509079-A379-4C2C-8CD9-D0248E38B87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292" r="13393" b="3"/>
          <a:stretch/>
        </p:blipFill>
        <p:spPr>
          <a:xfrm>
            <a:off x="317635" y="3509433"/>
            <a:ext cx="4160452" cy="302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7768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in uniform posing for a photo&#10;&#10;Description automatically generated">
            <a:extLst>
              <a:ext uri="{FF2B5EF4-FFF2-40B4-BE49-F238E27FC236}">
                <a16:creationId xmlns:a16="http://schemas.microsoft.com/office/drawing/2014/main" id="{5D64F906-3B7E-4153-9A13-6B2CAA0DD98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86180"/>
            <a:ext cx="12192000" cy="86249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61F2E8-6FFA-4633-B414-D4774F5E1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0082" y="1206500"/>
            <a:ext cx="5291667" cy="444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980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6CA4A9-2E91-4F5A-8792-4B539FA9844A}"/>
              </a:ext>
            </a:extLst>
          </p:cNvPr>
          <p:cNvSpPr txBox="1"/>
          <p:nvPr/>
        </p:nvSpPr>
        <p:spPr>
          <a:xfrm>
            <a:off x="337625" y="379828"/>
            <a:ext cx="1169025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Bibliography.</a:t>
            </a:r>
          </a:p>
          <a:p>
            <a:r>
              <a:rPr lang="en-GB" sz="1400" dirty="0"/>
              <a:t>Dudley, M. (2012). An Environmental History of the UK Defence Estate, 1945 to the present. London: Bloomsbury Publishing.</a:t>
            </a:r>
          </a:p>
          <a:p>
            <a:r>
              <a:rPr lang="en-GB" sz="1400" dirty="0" err="1"/>
              <a:t>Gregner</a:t>
            </a:r>
            <a:r>
              <a:rPr lang="en-GB" sz="1400" dirty="0"/>
              <a:t>, M. and </a:t>
            </a:r>
            <a:r>
              <a:rPr lang="en-GB" sz="1400" dirty="0" err="1"/>
              <a:t>Ziino</a:t>
            </a:r>
            <a:r>
              <a:rPr lang="en-GB" sz="1400" dirty="0"/>
              <a:t>, B. (2012). </a:t>
            </a:r>
            <a:r>
              <a:rPr lang="en-GB" sz="1400" i="1" dirty="0"/>
              <a:t>The Heritage of War</a:t>
            </a:r>
            <a:r>
              <a:rPr lang="en-GB" sz="1400" dirty="0"/>
              <a:t>. 1st ed. Oxon: Routledge.</a:t>
            </a:r>
          </a:p>
          <a:p>
            <a:r>
              <a:rPr lang="en-GB" sz="1400" dirty="0"/>
              <a:t>Pearson, M. (2006). </a:t>
            </a:r>
            <a:r>
              <a:rPr lang="en-GB" sz="1400" i="1" dirty="0"/>
              <a:t>In Comes I. </a:t>
            </a:r>
            <a:r>
              <a:rPr lang="en-GB" sz="1400" dirty="0"/>
              <a:t>1st ed. Exeter: University of Exeter Press.</a:t>
            </a:r>
          </a:p>
          <a:p>
            <a:r>
              <a:rPr lang="en-GB" sz="1400" dirty="0"/>
              <a:t>Sarkar, D. (1998). </a:t>
            </a:r>
            <a:r>
              <a:rPr lang="en-GB" sz="1400" i="1" dirty="0"/>
              <a:t>Missing in Action</a:t>
            </a:r>
            <a:r>
              <a:rPr lang="en-GB" sz="1400" dirty="0"/>
              <a:t>. 1st ed. Worcester: Ramrod Publications.</a:t>
            </a:r>
          </a:p>
          <a:p>
            <a:r>
              <a:rPr lang="en-GB" sz="1400" dirty="0"/>
              <a:t>Shanks, M. (1992</a:t>
            </a:r>
            <a:r>
              <a:rPr lang="en-GB" sz="1400" i="1" dirty="0"/>
              <a:t>). Experiencing the Past</a:t>
            </a:r>
            <a:r>
              <a:rPr lang="en-GB" sz="1400" dirty="0"/>
              <a:t>. 1st ed. London: Routledge.</a:t>
            </a:r>
          </a:p>
          <a:p>
            <a:r>
              <a:rPr lang="en-GB" sz="1400" dirty="0"/>
              <a:t>Schofield, A.J. and Anderton, M., 2004. </a:t>
            </a:r>
            <a:r>
              <a:rPr lang="en-GB" sz="1400" i="1" dirty="0"/>
              <a:t>Modern military matters: studying and managing the twentieth-century defence heritage in Britain; a discussion document</a:t>
            </a:r>
            <a:r>
              <a:rPr lang="en-GB" sz="1400" dirty="0"/>
              <a:t>. Council for British Archaeology. </a:t>
            </a:r>
          </a:p>
          <a:p>
            <a:r>
              <a:rPr lang="en-GB" sz="1400" dirty="0"/>
              <a:t>Schofield, J, 2005. Combat archaeology material culture and modern conflict. 1st ed. London: Gerald Duckworth and Co limited.</a:t>
            </a:r>
          </a:p>
          <a:p>
            <a:r>
              <a:rPr lang="en-GB" sz="1400" dirty="0"/>
              <a:t>Office, War. (1916). </a:t>
            </a:r>
            <a:r>
              <a:rPr lang="en-GB" sz="1400" i="1" dirty="0"/>
              <a:t>Notes for Infantry Officers on Trench Warfare.</a:t>
            </a:r>
            <a:r>
              <a:rPr lang="en-GB" sz="1400" dirty="0"/>
              <a:t> 1st ed. Uckfield: The Naval and Military Press.</a:t>
            </a:r>
          </a:p>
          <a:p>
            <a:r>
              <a:rPr lang="en-GB" sz="1400" dirty="0"/>
              <a:t>Wessex Archaeology. (January 2004). </a:t>
            </a:r>
            <a:r>
              <a:rPr lang="en-GB" sz="1400" i="1" dirty="0"/>
              <a:t>Condition Survey and Desk-Bases Assessment</a:t>
            </a:r>
            <a:r>
              <a:rPr lang="en-GB" sz="1400" dirty="0"/>
              <a:t>, reference: 53268.02-Wessex Archaeology, Salisbury, Wiltshire.</a:t>
            </a:r>
          </a:p>
          <a:p>
            <a:r>
              <a:rPr lang="en-GB" sz="1400" dirty="0"/>
              <a:t>Office, W. (1911). </a:t>
            </a:r>
            <a:r>
              <a:rPr lang="en-GB" sz="1400" i="1" dirty="0"/>
              <a:t>Manual of Field Engineering 1911. 2nd ed.</a:t>
            </a:r>
            <a:r>
              <a:rPr lang="en-GB" sz="1400" dirty="0"/>
              <a:t> Amsterdam: Fredonia Books.</a:t>
            </a:r>
          </a:p>
          <a:p>
            <a:r>
              <a:rPr lang="en-GB" sz="1400" dirty="0" err="1"/>
              <a:t>Cossons</a:t>
            </a:r>
            <a:r>
              <a:rPr lang="en-GB" sz="1400" dirty="0"/>
              <a:t>, N., 2002</a:t>
            </a:r>
            <a:r>
              <a:rPr lang="en-GB" sz="1400" i="1" dirty="0"/>
              <a:t>. Power of Place</a:t>
            </a:r>
            <a:r>
              <a:rPr lang="en-GB" sz="1400" dirty="0"/>
              <a:t>. 1st ed. London: English Heritage.</a:t>
            </a:r>
          </a:p>
          <a:p>
            <a:r>
              <a:rPr lang="en-GB" sz="1400" dirty="0"/>
              <a:t>Images</a:t>
            </a:r>
          </a:p>
          <a:p>
            <a:r>
              <a:rPr lang="en-GB" sz="1400" dirty="0"/>
              <a:t>Slide 1. Royal Air force, (1947), Penally [ONLINE]. Available at: https://coflein.gov.uk/en/site/268105/details/penally [Accessed 10 October 2019].</a:t>
            </a:r>
          </a:p>
          <a:p>
            <a:r>
              <a:rPr lang="en-GB" sz="1400" dirty="0"/>
              <a:t> Slide 2. </a:t>
            </a:r>
            <a:r>
              <a:rPr lang="en-GB" sz="1400" dirty="0" err="1"/>
              <a:t>Coflein</a:t>
            </a:r>
            <a:r>
              <a:rPr lang="en-GB" sz="1400" dirty="0"/>
              <a:t>. 2019. Penally First Wold War Practice Trenches. [ONLINE] Available at: https://coflein.gov.uk/en/site/268143/details/penally-first-world-war-practice-trenches. [Accessed 10 October 2019].</a:t>
            </a:r>
          </a:p>
          <a:p>
            <a:r>
              <a:rPr lang="en-GB" sz="1400" dirty="0"/>
              <a:t>Slide 3 Davies, R. 1988</a:t>
            </a:r>
            <a:r>
              <a:rPr lang="en-GB" sz="1400" i="1" dirty="0"/>
              <a:t>. Old Pembrokeshire</a:t>
            </a:r>
            <a:r>
              <a:rPr lang="en-GB" sz="1400" dirty="0"/>
              <a:t>. 1st ed. Llandysul: Gomer Press.</a:t>
            </a:r>
          </a:p>
          <a:p>
            <a:r>
              <a:rPr lang="en-GB" sz="1400" dirty="0"/>
              <a:t>Slide 5,6,7,9,11,13. Imperial War Museum. 2019. 1st world war photograph collection. [ONLINE] Available at: https://www.iwm.org.uk/collections/item/object/205001209. [Accessed 10 October 2019].</a:t>
            </a:r>
          </a:p>
          <a:p>
            <a:endParaRPr lang="en-GB" dirty="0"/>
          </a:p>
          <a:p>
            <a:r>
              <a:rPr lang="en-GB" sz="1400" dirty="0"/>
              <a:t>All other plates are from </a:t>
            </a:r>
            <a:r>
              <a:rPr lang="en-GB" sz="1400"/>
              <a:t>authors collection.</a:t>
            </a:r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2716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494</Words>
  <Application>Microsoft Office PowerPoint</Application>
  <PresentationFormat>Widescreen</PresentationFormat>
  <Paragraphs>32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An Investigation into the Development and Value of Penally’s Heritage.</vt:lpstr>
      <vt:lpstr>Community Excavation at Penally World War One Practice Trenches.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into the Development and Value of Penally’s Heritage.</dc:title>
  <dc:creator>Kimberley Robinson</dc:creator>
  <cp:lastModifiedBy>Kimberley Robinson</cp:lastModifiedBy>
  <cp:revision>7</cp:revision>
  <dcterms:created xsi:type="dcterms:W3CDTF">2019-12-06T12:52:26Z</dcterms:created>
  <dcterms:modified xsi:type="dcterms:W3CDTF">2019-12-09T14:41:09Z</dcterms:modified>
</cp:coreProperties>
</file>