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05" r:id="rId4"/>
    <p:sldId id="260" r:id="rId5"/>
    <p:sldId id="289" r:id="rId6"/>
    <p:sldId id="288" r:id="rId7"/>
    <p:sldId id="298" r:id="rId8"/>
    <p:sldId id="299" r:id="rId9"/>
    <p:sldId id="300" r:id="rId10"/>
    <p:sldId id="301" r:id="rId11"/>
    <p:sldId id="292" r:id="rId12"/>
    <p:sldId id="293" r:id="rId13"/>
    <p:sldId id="261" r:id="rId14"/>
    <p:sldId id="306" r:id="rId15"/>
    <p:sldId id="307" r:id="rId16"/>
    <p:sldId id="308" r:id="rId17"/>
    <p:sldId id="262" r:id="rId18"/>
    <p:sldId id="315" r:id="rId19"/>
    <p:sldId id="263" r:id="rId20"/>
    <p:sldId id="264" r:id="rId21"/>
    <p:sldId id="287" r:id="rId22"/>
    <p:sldId id="309" r:id="rId23"/>
    <p:sldId id="302" r:id="rId24"/>
    <p:sldId id="310" r:id="rId25"/>
    <p:sldId id="303" r:id="rId26"/>
    <p:sldId id="312" r:id="rId27"/>
    <p:sldId id="311" r:id="rId28"/>
    <p:sldId id="304" r:id="rId29"/>
    <p:sldId id="313" r:id="rId30"/>
    <p:sldId id="316" r:id="rId31"/>
    <p:sldId id="265" r:id="rId32"/>
    <p:sldId id="259" r:id="rId33"/>
    <p:sldId id="314" r:id="rId3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405D1F-526D-AE6C-6817-D2CE4CE1075E}" v="3" dt="2024-04-22T10:23:13.1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reen Nyaa Amundam" userId="S::d.nyaa-amundam@uwtsd.ac.uk::4b698691-edcc-4839-b497-ea269d68787e" providerId="AD" clId="Web-{10BD7226-8A9E-1DF8-9677-46E81F54616A}"/>
    <pc:docChg chg="addSld modSld">
      <pc:chgData name="Doreen Nyaa Amundam" userId="S::d.nyaa-amundam@uwtsd.ac.uk::4b698691-edcc-4839-b497-ea269d68787e" providerId="AD" clId="Web-{10BD7226-8A9E-1DF8-9677-46E81F54616A}" dt="2024-04-13T09:49:07.323" v="240" actId="20577"/>
      <pc:docMkLst>
        <pc:docMk/>
      </pc:docMkLst>
      <pc:sldChg chg="modSp">
        <pc:chgData name="Doreen Nyaa Amundam" userId="S::d.nyaa-amundam@uwtsd.ac.uk::4b698691-edcc-4839-b497-ea269d68787e" providerId="AD" clId="Web-{10BD7226-8A9E-1DF8-9677-46E81F54616A}" dt="2024-04-13T09:30:29.352" v="113" actId="20577"/>
        <pc:sldMkLst>
          <pc:docMk/>
          <pc:sldMk cId="405175230" sldId="287"/>
        </pc:sldMkLst>
        <pc:spChg chg="mod">
          <ac:chgData name="Doreen Nyaa Amundam" userId="S::d.nyaa-amundam@uwtsd.ac.uk::4b698691-edcc-4839-b497-ea269d68787e" providerId="AD" clId="Web-{10BD7226-8A9E-1DF8-9677-46E81F54616A}" dt="2024-04-13T09:30:29.352" v="113" actId="20577"/>
          <ac:spMkLst>
            <pc:docMk/>
            <pc:sldMk cId="405175230" sldId="287"/>
            <ac:spMk id="4" creationId="{BB1B243D-D1FA-AFB4-A51C-E6FCCCAE4FD0}"/>
          </ac:spMkLst>
        </pc:spChg>
      </pc:sldChg>
      <pc:sldChg chg="modSp">
        <pc:chgData name="Doreen Nyaa Amundam" userId="S::d.nyaa-amundam@uwtsd.ac.uk::4b698691-edcc-4839-b497-ea269d68787e" providerId="AD" clId="Web-{10BD7226-8A9E-1DF8-9677-46E81F54616A}" dt="2024-04-13T09:03:35.433" v="3" actId="20577"/>
        <pc:sldMkLst>
          <pc:docMk/>
          <pc:sldMk cId="1546590388" sldId="300"/>
        </pc:sldMkLst>
        <pc:spChg chg="mod">
          <ac:chgData name="Doreen Nyaa Amundam" userId="S::d.nyaa-amundam@uwtsd.ac.uk::4b698691-edcc-4839-b497-ea269d68787e" providerId="AD" clId="Web-{10BD7226-8A9E-1DF8-9677-46E81F54616A}" dt="2024-04-13T09:03:35.433" v="3" actId="20577"/>
          <ac:spMkLst>
            <pc:docMk/>
            <pc:sldMk cId="1546590388" sldId="300"/>
            <ac:spMk id="3" creationId="{1315FFF1-43FC-FCFE-BEC0-38B41837CFA3}"/>
          </ac:spMkLst>
        </pc:spChg>
      </pc:sldChg>
      <pc:sldChg chg="modSp">
        <pc:chgData name="Doreen Nyaa Amundam" userId="S::d.nyaa-amundam@uwtsd.ac.uk::4b698691-edcc-4839-b497-ea269d68787e" providerId="AD" clId="Web-{10BD7226-8A9E-1DF8-9677-46E81F54616A}" dt="2024-04-13T09:05:20.846" v="12" actId="20577"/>
        <pc:sldMkLst>
          <pc:docMk/>
          <pc:sldMk cId="2050390002" sldId="306"/>
        </pc:sldMkLst>
        <pc:spChg chg="mod">
          <ac:chgData name="Doreen Nyaa Amundam" userId="S::d.nyaa-amundam@uwtsd.ac.uk::4b698691-edcc-4839-b497-ea269d68787e" providerId="AD" clId="Web-{10BD7226-8A9E-1DF8-9677-46E81F54616A}" dt="2024-04-13T09:05:20.846" v="12" actId="20577"/>
          <ac:spMkLst>
            <pc:docMk/>
            <pc:sldMk cId="2050390002" sldId="306"/>
            <ac:spMk id="3" creationId="{77BDBFB3-71C2-C434-5252-4F792DBA0069}"/>
          </ac:spMkLst>
        </pc:spChg>
      </pc:sldChg>
      <pc:sldChg chg="modSp">
        <pc:chgData name="Doreen Nyaa Amundam" userId="S::d.nyaa-amundam@uwtsd.ac.uk::4b698691-edcc-4839-b497-ea269d68787e" providerId="AD" clId="Web-{10BD7226-8A9E-1DF8-9677-46E81F54616A}" dt="2024-04-13T09:49:07.323" v="240" actId="20577"/>
        <pc:sldMkLst>
          <pc:docMk/>
          <pc:sldMk cId="2741097227" sldId="314"/>
        </pc:sldMkLst>
        <pc:spChg chg="mod">
          <ac:chgData name="Doreen Nyaa Amundam" userId="S::d.nyaa-amundam@uwtsd.ac.uk::4b698691-edcc-4839-b497-ea269d68787e" providerId="AD" clId="Web-{10BD7226-8A9E-1DF8-9677-46E81F54616A}" dt="2024-04-13T09:49:07.323" v="240" actId="20577"/>
          <ac:spMkLst>
            <pc:docMk/>
            <pc:sldMk cId="2741097227" sldId="314"/>
            <ac:spMk id="3" creationId="{1315FFF1-43FC-FCFE-BEC0-38B41837CFA3}"/>
          </ac:spMkLst>
        </pc:spChg>
      </pc:sldChg>
      <pc:sldChg chg="delSp modSp new">
        <pc:chgData name="Doreen Nyaa Amundam" userId="S::d.nyaa-amundam@uwtsd.ac.uk::4b698691-edcc-4839-b497-ea269d68787e" providerId="AD" clId="Web-{10BD7226-8A9E-1DF8-9677-46E81F54616A}" dt="2024-04-13T09:26:10.970" v="111" actId="20577"/>
        <pc:sldMkLst>
          <pc:docMk/>
          <pc:sldMk cId="1274501921" sldId="315"/>
        </pc:sldMkLst>
        <pc:spChg chg="del">
          <ac:chgData name="Doreen Nyaa Amundam" userId="S::d.nyaa-amundam@uwtsd.ac.uk::4b698691-edcc-4839-b497-ea269d68787e" providerId="AD" clId="Web-{10BD7226-8A9E-1DF8-9677-46E81F54616A}" dt="2024-04-13T09:14:31.862" v="14"/>
          <ac:spMkLst>
            <pc:docMk/>
            <pc:sldMk cId="1274501921" sldId="315"/>
            <ac:spMk id="2" creationId="{C67B7C2B-EA34-553C-53B9-AA95668E75BD}"/>
          </ac:spMkLst>
        </pc:spChg>
        <pc:spChg chg="mod">
          <ac:chgData name="Doreen Nyaa Amundam" userId="S::d.nyaa-amundam@uwtsd.ac.uk::4b698691-edcc-4839-b497-ea269d68787e" providerId="AD" clId="Web-{10BD7226-8A9E-1DF8-9677-46E81F54616A}" dt="2024-04-13T09:26:10.970" v="111" actId="20577"/>
          <ac:spMkLst>
            <pc:docMk/>
            <pc:sldMk cId="1274501921" sldId="315"/>
            <ac:spMk id="3" creationId="{521E0BD2-F336-0B57-A461-4AE5EF3A765C}"/>
          </ac:spMkLst>
        </pc:spChg>
      </pc:sldChg>
      <pc:sldChg chg="modSp new">
        <pc:chgData name="Doreen Nyaa Amundam" userId="S::d.nyaa-amundam@uwtsd.ac.uk::4b698691-edcc-4839-b497-ea269d68787e" providerId="AD" clId="Web-{10BD7226-8A9E-1DF8-9677-46E81F54616A}" dt="2024-04-13T09:41:26.168" v="231" actId="20577"/>
        <pc:sldMkLst>
          <pc:docMk/>
          <pc:sldMk cId="529622520" sldId="316"/>
        </pc:sldMkLst>
        <pc:spChg chg="mod">
          <ac:chgData name="Doreen Nyaa Amundam" userId="S::d.nyaa-amundam@uwtsd.ac.uk::4b698691-edcc-4839-b497-ea269d68787e" providerId="AD" clId="Web-{10BD7226-8A9E-1DF8-9677-46E81F54616A}" dt="2024-04-13T09:39:16.993" v="151" actId="20577"/>
          <ac:spMkLst>
            <pc:docMk/>
            <pc:sldMk cId="529622520" sldId="316"/>
            <ac:spMk id="2" creationId="{898640CF-CDBC-5350-7ADF-9C9C8AC15E1F}"/>
          </ac:spMkLst>
        </pc:spChg>
        <pc:spChg chg="mod">
          <ac:chgData name="Doreen Nyaa Amundam" userId="S::d.nyaa-amundam@uwtsd.ac.uk::4b698691-edcc-4839-b497-ea269d68787e" providerId="AD" clId="Web-{10BD7226-8A9E-1DF8-9677-46E81F54616A}" dt="2024-04-13T09:41:26.168" v="231" actId="20577"/>
          <ac:spMkLst>
            <pc:docMk/>
            <pc:sldMk cId="529622520" sldId="316"/>
            <ac:spMk id="3" creationId="{90C8453D-6031-602E-ABBC-1178D1DCB6C8}"/>
          </ac:spMkLst>
        </pc:spChg>
      </pc:sldChg>
    </pc:docChg>
  </pc:docChgLst>
  <pc:docChgLst>
    <pc:chgData name="Doreen Nyaa Amundam" userId="S::d.nyaa-amundam@uwtsd.ac.uk::4b698691-edcc-4839-b497-ea269d68787e" providerId="AD" clId="Web-{DA405D1F-526D-AE6C-6817-D2CE4CE1075E}"/>
    <pc:docChg chg="modSld">
      <pc:chgData name="Doreen Nyaa Amundam" userId="S::d.nyaa-amundam@uwtsd.ac.uk::4b698691-edcc-4839-b497-ea269d68787e" providerId="AD" clId="Web-{DA405D1F-526D-AE6C-6817-D2CE4CE1075E}" dt="2024-04-22T10:23:13.178" v="2" actId="20577"/>
      <pc:docMkLst>
        <pc:docMk/>
      </pc:docMkLst>
      <pc:sldChg chg="modSp">
        <pc:chgData name="Doreen Nyaa Amundam" userId="S::d.nyaa-amundam@uwtsd.ac.uk::4b698691-edcc-4839-b497-ea269d68787e" providerId="AD" clId="Web-{DA405D1F-526D-AE6C-6817-D2CE4CE1075E}" dt="2024-04-22T10:23:13.178" v="2" actId="20577"/>
        <pc:sldMkLst>
          <pc:docMk/>
          <pc:sldMk cId="3616352126" sldId="289"/>
        </pc:sldMkLst>
        <pc:spChg chg="mod">
          <ac:chgData name="Doreen Nyaa Amundam" userId="S::d.nyaa-amundam@uwtsd.ac.uk::4b698691-edcc-4839-b497-ea269d68787e" providerId="AD" clId="Web-{DA405D1F-526D-AE6C-6817-D2CE4CE1075E}" dt="2024-04-22T10:23:13.178" v="2" actId="20577"/>
          <ac:spMkLst>
            <pc:docMk/>
            <pc:sldMk cId="3616352126" sldId="289"/>
            <ac:spMk id="3" creationId="{1315FFF1-43FC-FCFE-BEC0-38B41837CFA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22/04/2024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video" Target="https://www.youtube.com/embed/JJ0nFD19eT8?feature=oembed"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zfn0XHCfDHA?feature=oembed"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sociologygroup.com/working-clas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lQIVIYCZ4ec?feature=oemb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rCxlZJ4tFrA?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3oTLyPPrZE4?feature=oembe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uoS7zBi0N7s?feature=oembed"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hyperlink" Target="https://online.hbs.edu/blog/post/globalization-effects-on-environmen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4588742"/>
          </a:xfrm>
        </p:spPr>
        <p:txBody>
          <a:bodyPr vert="horz" lIns="91440" tIns="45720" rIns="91440" bIns="45720" rtlCol="0" anchor="t">
            <a:normAutofit/>
          </a:bodyPr>
          <a:lstStyle/>
          <a:p>
            <a:r>
              <a:rPr lang="en-GB" sz="2800" dirty="0"/>
              <a:t>Global Business Environment</a:t>
            </a:r>
          </a:p>
          <a:p>
            <a:endParaRPr lang="en-GB" sz="2800" dirty="0"/>
          </a:p>
          <a:p>
            <a:r>
              <a:rPr lang="en-GB" sz="2800" dirty="0"/>
              <a:t>Week 2</a:t>
            </a:r>
          </a:p>
          <a:p>
            <a:endParaRPr lang="en-GB" sz="2800" dirty="0"/>
          </a:p>
          <a:p>
            <a:r>
              <a:rPr lang="en-GB" sz="2800" dirty="0"/>
              <a:t> Globalisation: Impact, Theories and Major Forces </a:t>
            </a:r>
          </a:p>
          <a:p>
            <a:endParaRPr lang="en-GB" dirty="0"/>
          </a:p>
        </p:txBody>
      </p:sp>
      <p:pic>
        <p:nvPicPr>
          <p:cNvPr id="4" name="Picture 3" descr="University of Wales Trinity Saint David launches ‘One Planet ...">
            <a:extLst>
              <a:ext uri="{FF2B5EF4-FFF2-40B4-BE49-F238E27FC236}">
                <a16:creationId xmlns:a16="http://schemas.microsoft.com/office/drawing/2014/main" id="{CE8A5DD2-C2BE-5608-0522-9DDD21F37737}"/>
              </a:ext>
            </a:extLst>
          </p:cNvPr>
          <p:cNvPicPr>
            <a:picLocks noChangeAspect="1"/>
          </p:cNvPicPr>
          <p:nvPr/>
        </p:nvPicPr>
        <p:blipFill>
          <a:blip r:embed="rId2"/>
          <a:stretch>
            <a:fillRect/>
          </a:stretch>
        </p:blipFill>
        <p:spPr>
          <a:xfrm>
            <a:off x="932732" y="4046327"/>
            <a:ext cx="10067744" cy="2115269"/>
          </a:xfrm>
          <a:prstGeom prst="rect">
            <a:avLst/>
          </a:prstGeom>
        </p:spPr>
      </p:pic>
    </p:spTree>
    <p:extLst>
      <p:ext uri="{BB962C8B-B14F-4D97-AF65-F5344CB8AC3E}">
        <p14:creationId xmlns:p14="http://schemas.microsoft.com/office/powerpoint/2010/main" val="1414019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4588742"/>
          </a:xfrm>
        </p:spPr>
        <p:txBody>
          <a:bodyPr vert="horz" lIns="91440" tIns="45720" rIns="91440" bIns="45720" rtlCol="0" anchor="t">
            <a:normAutofit/>
          </a:bodyPr>
          <a:lstStyle/>
          <a:p>
            <a:r>
              <a:rPr lang="en-GB" sz="2800" dirty="0">
                <a:ea typeface="+mn-lt"/>
                <a:cs typeface="+mn-lt"/>
              </a:rPr>
              <a:t>By the end of this session, students should be aware of:</a:t>
            </a:r>
            <a:endParaRPr lang="en-US" dirty="0">
              <a:ea typeface="+mn-lt"/>
              <a:cs typeface="+mn-lt"/>
            </a:endParaRPr>
          </a:p>
          <a:p>
            <a:pPr marL="457200" indent="-457200" algn="l">
              <a:buChar char="•"/>
            </a:pPr>
            <a:endParaRPr lang="en-US">
              <a:ea typeface="+mn-lt"/>
              <a:cs typeface="+mn-lt"/>
            </a:endParaRPr>
          </a:p>
          <a:p>
            <a:pPr marL="457200" indent="-457200" algn="l">
              <a:buChar char="•"/>
            </a:pPr>
            <a:r>
              <a:rPr lang="en-GB" sz="2800" dirty="0"/>
              <a:t>The impact of globalisation</a:t>
            </a:r>
          </a:p>
          <a:p>
            <a:pPr marL="457200" indent="-457200" algn="l">
              <a:buChar char="•"/>
            </a:pPr>
            <a:r>
              <a:rPr lang="en-GB" sz="2800" dirty="0"/>
              <a:t>Theories of globalisation from the firm's perspective</a:t>
            </a:r>
          </a:p>
          <a:p>
            <a:pPr marL="457200" indent="-457200" algn="l">
              <a:buChar char="•"/>
            </a:pPr>
            <a:r>
              <a:rPr lang="en-GB" sz="2800" dirty="0">
                <a:solidFill>
                  <a:srgbClr val="000000"/>
                </a:solidFill>
                <a:latin typeface="Aptos" panose="020B0004020202020204"/>
                <a:cs typeface="Arial"/>
              </a:rPr>
              <a:t>Current forces shaping the global business environment</a:t>
            </a:r>
          </a:p>
          <a:p>
            <a:pPr marL="457200" indent="-457200" algn="l">
              <a:buChar char="•"/>
            </a:pPr>
            <a:endParaRPr lang="en-GB" sz="2800" dirty="0">
              <a:solidFill>
                <a:srgbClr val="181818"/>
              </a:solidFill>
              <a:latin typeface="Arial"/>
              <a:cs typeface="Arial"/>
            </a:endParaRPr>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517909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330680" y="669058"/>
            <a:ext cx="11214338" cy="4588742"/>
          </a:xfrm>
        </p:spPr>
        <p:txBody>
          <a:bodyPr vert="horz" lIns="91440" tIns="45720" rIns="91440" bIns="45720" rtlCol="0" anchor="t">
            <a:normAutofit/>
          </a:bodyPr>
          <a:lstStyle/>
          <a:p>
            <a:endParaRPr lang="en-GB" sz="2800" dirty="0"/>
          </a:p>
          <a:p>
            <a:endParaRPr lang="en-GB" sz="2800" dirty="0">
              <a:solidFill>
                <a:srgbClr val="000000"/>
              </a:solidFill>
              <a:latin typeface="Aptos" panose="020B0004020202020204"/>
              <a:cs typeface="Arial"/>
            </a:endParaRPr>
          </a:p>
          <a:p>
            <a:pPr algn="l"/>
            <a:endParaRPr lang="en-GB" sz="2800" dirty="0">
              <a:solidFill>
                <a:srgbClr val="000000"/>
              </a:solidFill>
              <a:latin typeface="Aptos" panose="020B0004020202020204"/>
              <a:cs typeface="Arial"/>
            </a:endParaRPr>
          </a:p>
          <a:p>
            <a:pPr algn="l"/>
            <a:r>
              <a:rPr lang="en-GB" sz="2800" dirty="0">
                <a:solidFill>
                  <a:srgbClr val="000000"/>
                </a:solidFill>
                <a:latin typeface="Aptos" panose="020B0004020202020204"/>
                <a:cs typeface="Arial"/>
              </a:rPr>
              <a:t>Go through your assignment brief and discuss with your lecturer</a:t>
            </a:r>
          </a:p>
          <a:p>
            <a:pPr marL="457200" indent="-457200" algn="l">
              <a:buChar char="•"/>
            </a:pPr>
            <a:endParaRPr lang="en-GB" sz="2800" dirty="0">
              <a:solidFill>
                <a:srgbClr val="181818"/>
              </a:solidFill>
              <a:latin typeface="Arial"/>
              <a:cs typeface="Arial"/>
            </a:endParaRPr>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3047820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4588742"/>
          </a:xfrm>
        </p:spPr>
        <p:txBody>
          <a:bodyPr vert="horz" lIns="91440" tIns="45720" rIns="91440" bIns="45720" rtlCol="0" anchor="t">
            <a:normAutofit/>
          </a:bodyPr>
          <a:lstStyle/>
          <a:p>
            <a:endParaRPr lang="en-GB" sz="2800" dirty="0">
              <a:ea typeface="+mn-lt"/>
              <a:cs typeface="+mn-lt"/>
            </a:endParaRPr>
          </a:p>
          <a:p>
            <a:pPr marL="457200" indent="-457200" algn="l">
              <a:buChar char="•"/>
            </a:pPr>
            <a:endParaRPr lang="en-US">
              <a:ea typeface="+mn-lt"/>
              <a:cs typeface="+mn-lt"/>
            </a:endParaRPr>
          </a:p>
          <a:p>
            <a:pPr marL="457200" indent="-457200" algn="l">
              <a:buChar char="•"/>
            </a:pPr>
            <a:endParaRPr lang="en-GB" sz="2800" dirty="0"/>
          </a:p>
          <a:p>
            <a:pPr marL="457200" indent="-457200" algn="l">
              <a:buChar char="•"/>
            </a:pPr>
            <a:endParaRPr lang="en-US" dirty="0"/>
          </a:p>
          <a:p>
            <a:pPr marL="457200" indent="-457200" algn="l">
              <a:buChar char="•"/>
            </a:pPr>
            <a:endParaRPr lang="en-GB" sz="2800" dirty="0"/>
          </a:p>
          <a:p>
            <a:endParaRPr lang="en-GB" dirty="0"/>
          </a:p>
        </p:txBody>
      </p:sp>
      <p:pic>
        <p:nvPicPr>
          <p:cNvPr id="2" name="Online Media 1" title="Globalization explained (explainity® explainer video)">
            <a:hlinkClick r:id="" action="ppaction://media"/>
            <a:extLst>
              <a:ext uri="{FF2B5EF4-FFF2-40B4-BE49-F238E27FC236}">
                <a16:creationId xmlns:a16="http://schemas.microsoft.com/office/drawing/2014/main" id="{8A26CF35-7D51-2972-ACA8-B2239231C51C}"/>
              </a:ext>
            </a:extLst>
          </p:cNvPr>
          <p:cNvPicPr>
            <a:picLocks noRot="1" noChangeAspect="1"/>
          </p:cNvPicPr>
          <p:nvPr>
            <a:videoFile r:link="rId1"/>
          </p:nvPr>
        </p:nvPicPr>
        <p:blipFill>
          <a:blip r:embed="rId3"/>
          <a:stretch>
            <a:fillRect/>
          </a:stretch>
        </p:blipFill>
        <p:spPr>
          <a:xfrm>
            <a:off x="1241425" y="685800"/>
            <a:ext cx="9710738" cy="5486400"/>
          </a:xfrm>
          <a:prstGeom prst="rect">
            <a:avLst/>
          </a:prstGeom>
        </p:spPr>
      </p:pic>
    </p:spTree>
    <p:extLst>
      <p:ext uri="{BB962C8B-B14F-4D97-AF65-F5344CB8AC3E}">
        <p14:creationId xmlns:p14="http://schemas.microsoft.com/office/powerpoint/2010/main" val="372093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560717" y="295247"/>
            <a:ext cx="11128075" cy="6256515"/>
          </a:xfrm>
        </p:spPr>
        <p:txBody>
          <a:bodyPr vert="horz" lIns="91440" tIns="45720" rIns="91440" bIns="45720" rtlCol="0" anchor="t">
            <a:noAutofit/>
          </a:bodyPr>
          <a:lstStyle/>
          <a:p>
            <a:pPr algn="l"/>
            <a:r>
              <a:rPr lang="en-GB" sz="2800" b="1" dirty="0">
                <a:solidFill>
                  <a:srgbClr val="181818"/>
                </a:solidFill>
              </a:rPr>
              <a:t>Globalisation</a:t>
            </a:r>
            <a:endParaRPr lang="en-US" sz="2800" dirty="0"/>
          </a:p>
          <a:p>
            <a:pPr marL="457200" indent="-457200" algn="l">
              <a:buFont typeface="Arial"/>
              <a:buChar char="•"/>
            </a:pPr>
            <a:r>
              <a:rPr lang="en-GB" sz="2800" b="1" dirty="0">
                <a:solidFill>
                  <a:srgbClr val="181818"/>
                </a:solidFill>
                <a:ea typeface="+mn-lt"/>
                <a:cs typeface="+mn-lt"/>
              </a:rPr>
              <a:t>Globalisation</a:t>
            </a:r>
            <a:r>
              <a:rPr lang="en-GB" sz="2800" dirty="0">
                <a:solidFill>
                  <a:srgbClr val="181818"/>
                </a:solidFill>
                <a:ea typeface="+mn-lt"/>
                <a:cs typeface="+mn-lt"/>
              </a:rPr>
              <a:t> refers to the increased interconnectedness and interdependence of different countries in terms of trade, culture, and politics.</a:t>
            </a:r>
            <a:endParaRPr lang="en-GB" sz="2800"/>
          </a:p>
          <a:p>
            <a:pPr marL="457200" indent="-457200" algn="l">
              <a:buFont typeface="Arial"/>
              <a:buChar char="•"/>
            </a:pPr>
            <a:r>
              <a:rPr lang="en-GB" sz="2800" dirty="0">
                <a:solidFill>
                  <a:srgbClr val="181818"/>
                </a:solidFill>
                <a:ea typeface="+mn-lt"/>
                <a:cs typeface="+mn-lt"/>
              </a:rPr>
              <a:t>The growth of international trade has led to many businesses becoming multinational corporations. These organisations operate in multiple countries, leveraging global markets for growth and profitability.</a:t>
            </a:r>
            <a:endParaRPr lang="en-GB" sz="2800"/>
          </a:p>
          <a:p>
            <a:pPr marL="457200" indent="-457200" algn="l">
              <a:buFont typeface="Arial"/>
              <a:buChar char="•"/>
            </a:pPr>
            <a:r>
              <a:rPr lang="en-GB" sz="2800" dirty="0">
                <a:solidFill>
                  <a:srgbClr val="181818"/>
                </a:solidFill>
                <a:ea typeface="+mn-lt"/>
                <a:cs typeface="+mn-lt"/>
              </a:rPr>
              <a:t>Technological advances, such as the internet, have fuelled globalisation by enabling real-time communication and e-commerce across borders.</a:t>
            </a:r>
            <a:endParaRPr lang="en-GB" sz="2800" dirty="0">
              <a:solidFill>
                <a:srgbClr val="000000"/>
              </a:solidFill>
              <a:ea typeface="+mn-lt"/>
              <a:cs typeface="+mn-lt"/>
            </a:endParaRPr>
          </a:p>
          <a:p>
            <a:pPr marL="457200" indent="-457200" algn="l">
              <a:buChar char="•"/>
            </a:pPr>
            <a:r>
              <a:rPr lang="en-GB" sz="2800" dirty="0">
                <a:solidFill>
                  <a:srgbClr val="181818"/>
                </a:solidFill>
                <a:ea typeface="+mn-lt"/>
                <a:cs typeface="+mn-lt"/>
              </a:rPr>
              <a:t>Globalization can positively and negatively impact society.</a:t>
            </a:r>
            <a:endParaRPr lang="en-GB" sz="2800" dirty="0">
              <a:solidFill>
                <a:srgbClr val="181818"/>
              </a:solidFill>
              <a:latin typeface="Aptos"/>
              <a:cs typeface="Arial"/>
            </a:endParaRPr>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3616352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560717" y="237738"/>
            <a:ext cx="10840528" cy="6457797"/>
          </a:xfrm>
        </p:spPr>
        <p:txBody>
          <a:bodyPr vert="horz" lIns="91440" tIns="45720" rIns="91440" bIns="45720" rtlCol="0" anchor="t">
            <a:normAutofit/>
          </a:bodyPr>
          <a:lstStyle/>
          <a:p>
            <a:pPr algn="l"/>
            <a:r>
              <a:rPr lang="en-GB" b="1" dirty="0">
                <a:solidFill>
                  <a:srgbClr val="181818"/>
                </a:solidFill>
              </a:rPr>
              <a:t>Positive I</a:t>
            </a:r>
            <a:r>
              <a:rPr lang="en-GB" sz="2800" b="1" dirty="0">
                <a:solidFill>
                  <a:srgbClr val="181818"/>
                </a:solidFill>
              </a:rPr>
              <a:t>mpact of Globalisation on Business Operations</a:t>
            </a:r>
            <a:endParaRPr lang="en-US" sz="2800" dirty="0"/>
          </a:p>
          <a:p>
            <a:pPr marL="285750" indent="-285750" algn="l">
              <a:buFont typeface="Arial"/>
              <a:buChar char="•"/>
            </a:pPr>
            <a:r>
              <a:rPr lang="en-GB" sz="2800" b="1" dirty="0">
                <a:solidFill>
                  <a:srgbClr val="181818"/>
                </a:solidFill>
                <a:ea typeface="+mn-lt"/>
                <a:cs typeface="+mn-lt"/>
              </a:rPr>
              <a:t>Market reach.</a:t>
            </a:r>
            <a:r>
              <a:rPr lang="en-GB" sz="2800" dirty="0">
                <a:solidFill>
                  <a:srgbClr val="181818"/>
                </a:solidFill>
                <a:ea typeface="+mn-lt"/>
                <a:cs typeface="+mn-lt"/>
              </a:rPr>
              <a:t> Globalisation allows businesses to expand their market reach. By selling products and services in multiple countries, organisations can gain a larger customer base and increased revenues.</a:t>
            </a:r>
            <a:endParaRPr lang="en-GB" sz="2800"/>
          </a:p>
          <a:p>
            <a:pPr marL="285750" indent="-285750" algn="l">
              <a:buFont typeface="Arial"/>
              <a:buChar char="•"/>
            </a:pPr>
            <a:endParaRPr lang="en-GB" sz="2800" dirty="0">
              <a:solidFill>
                <a:srgbClr val="181818"/>
              </a:solidFill>
              <a:ea typeface="+mn-lt"/>
              <a:cs typeface="+mn-lt"/>
            </a:endParaRPr>
          </a:p>
          <a:p>
            <a:pPr marL="285750" indent="-285750" algn="l">
              <a:buFont typeface="Arial"/>
              <a:buChar char="•"/>
            </a:pPr>
            <a:r>
              <a:rPr lang="en-GB" sz="2800" b="1" dirty="0">
                <a:solidFill>
                  <a:srgbClr val="181818"/>
                </a:solidFill>
                <a:ea typeface="+mn-lt"/>
                <a:cs typeface="+mn-lt"/>
              </a:rPr>
              <a:t>Resources and talent</a:t>
            </a:r>
            <a:r>
              <a:rPr lang="en-GB" sz="2800" dirty="0">
                <a:solidFill>
                  <a:srgbClr val="181818"/>
                </a:solidFill>
                <a:ea typeface="+mn-lt"/>
                <a:cs typeface="+mn-lt"/>
              </a:rPr>
              <a:t>. Globalisation enables access to international resources and talent. Companies can source raw materials from countries where they are abundant and cost-effective, and recruit skilled workers from around the world.</a:t>
            </a:r>
            <a:endParaRPr lang="en-GB" sz="2800"/>
          </a:p>
          <a:p>
            <a:pPr marL="285750" indent="-285750" algn="l">
              <a:buFont typeface="Arial"/>
              <a:buChar char="•"/>
            </a:pPr>
            <a:endParaRPr lang="en-GB" sz="2800" dirty="0">
              <a:solidFill>
                <a:srgbClr val="181818"/>
              </a:solidFill>
              <a:ea typeface="+mn-lt"/>
              <a:cs typeface="+mn-lt"/>
            </a:endParaRPr>
          </a:p>
          <a:p>
            <a:pPr marL="285750" indent="-285750" algn="l">
              <a:buFont typeface="Arial"/>
              <a:buChar char="•"/>
            </a:pPr>
            <a:r>
              <a:rPr lang="en-GB" sz="2800" b="1" dirty="0">
                <a:solidFill>
                  <a:srgbClr val="181818"/>
                </a:solidFill>
                <a:ea typeface="+mn-lt"/>
                <a:cs typeface="+mn-lt"/>
              </a:rPr>
              <a:t>Outsourcing</a:t>
            </a:r>
            <a:r>
              <a:rPr lang="en-GB" sz="2800" dirty="0">
                <a:solidFill>
                  <a:srgbClr val="181818"/>
                </a:solidFill>
                <a:ea typeface="+mn-lt"/>
                <a:cs typeface="+mn-lt"/>
              </a:rPr>
              <a:t> has become more common due to globalisation. Businesses can outsource certain tasks or functions to countries where labour is cheaper, which helps reduce operating costs.</a:t>
            </a:r>
            <a:endParaRPr lang="en-GB" sz="2800"/>
          </a:p>
          <a:p>
            <a:pPr marL="285750" indent="-285750" algn="l">
              <a:buFont typeface="Arial"/>
              <a:buChar char="•"/>
            </a:pPr>
            <a:endParaRPr lang="en-GB" sz="2800" dirty="0">
              <a:solidFill>
                <a:srgbClr val="181818"/>
              </a:solidFill>
            </a:endParaRPr>
          </a:p>
          <a:p>
            <a:pPr algn="l"/>
            <a:endParaRPr lang="en-GB" sz="2800" b="1" dirty="0">
              <a:solidFill>
                <a:srgbClr val="181818"/>
              </a:solidFill>
              <a:latin typeface="Aptos" panose="020B0004020202020204"/>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sz="2800"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2446182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72529" y="252115"/>
            <a:ext cx="11717546" cy="6342779"/>
          </a:xfrm>
        </p:spPr>
        <p:txBody>
          <a:bodyPr vert="horz" lIns="91440" tIns="45720" rIns="91440" bIns="45720" rtlCol="0" anchor="t">
            <a:normAutofit lnSpcReduction="10000"/>
          </a:bodyPr>
          <a:lstStyle/>
          <a:p>
            <a:pPr algn="l"/>
            <a:r>
              <a:rPr lang="en-GB" sz="2800" b="1" dirty="0">
                <a:solidFill>
                  <a:srgbClr val="181818"/>
                </a:solidFill>
                <a:ea typeface="+mn-lt"/>
                <a:cs typeface="+mn-lt"/>
              </a:rPr>
              <a:t>Positive impact of globalisation on business operations</a:t>
            </a:r>
            <a:endParaRPr lang="en-GB" sz="2800" dirty="0">
              <a:solidFill>
                <a:srgbClr val="181818"/>
              </a:solidFill>
            </a:endParaRPr>
          </a:p>
          <a:p>
            <a:pPr algn="l"/>
            <a:endParaRPr lang="en-GB" sz="2800" b="1" cap="all" dirty="0">
              <a:solidFill>
                <a:srgbClr val="181818"/>
              </a:solidFill>
            </a:endParaRPr>
          </a:p>
          <a:p>
            <a:pPr algn="l"/>
            <a:r>
              <a:rPr lang="en-GB" sz="2800" b="1" dirty="0">
                <a:solidFill>
                  <a:srgbClr val="181818"/>
                </a:solidFill>
              </a:rPr>
              <a:t>Increased global cooperation</a:t>
            </a:r>
            <a:r>
              <a:rPr lang="en-GB" sz="2800" dirty="0">
                <a:solidFill>
                  <a:srgbClr val="181818"/>
                </a:solidFill>
              </a:rPr>
              <a:t>. For</a:t>
            </a:r>
            <a:r>
              <a:rPr lang="en-GB" sz="2800" dirty="0">
                <a:solidFill>
                  <a:srgbClr val="181818"/>
                </a:solidFill>
                <a:ea typeface="+mn-lt"/>
                <a:cs typeface="+mn-lt"/>
              </a:rPr>
              <a:t> a globalized economy to exist, nations must be willing to put their differences aside and work together. Therefore, increased globalization has been linked to a reduction—though not an elimination—of conflict.</a:t>
            </a:r>
            <a:endParaRPr lang="en-GB" sz="2800"/>
          </a:p>
          <a:p>
            <a:pPr algn="l"/>
            <a:endParaRPr lang="en-GB" sz="2800" dirty="0">
              <a:solidFill>
                <a:srgbClr val="181818"/>
              </a:solidFill>
              <a:latin typeface="Aptos"/>
              <a:cs typeface="Arial"/>
            </a:endParaRPr>
          </a:p>
          <a:p>
            <a:pPr algn="l"/>
            <a:r>
              <a:rPr lang="en-GB" sz="2800" b="1" dirty="0">
                <a:solidFill>
                  <a:srgbClr val="181818"/>
                </a:solidFill>
                <a:latin typeface="Arial"/>
                <a:cs typeface="Arial"/>
              </a:rPr>
              <a:t>The ability for nations to “specialize</a:t>
            </a:r>
            <a:r>
              <a:rPr lang="en-GB" sz="2800" dirty="0">
                <a:solidFill>
                  <a:srgbClr val="181818"/>
                </a:solidFill>
                <a:latin typeface="Arial"/>
                <a:cs typeface="Arial"/>
              </a:rPr>
              <a:t>.  Global and regional cooperation allow nations to heavily lean into their economic strengths, knowing they can trade products for other resources. An example is a tropical nation that specializes in exporting a certain fruit. it’s been shown that when nations specialize in the production of goods or services in which they have an advantage, trade benefits both parties.</a:t>
            </a:r>
            <a:endParaRPr lang="en-GB" sz="2800">
              <a:solidFill>
                <a:srgbClr val="000000"/>
              </a:solidFill>
              <a:latin typeface="Arial"/>
              <a:cs typeface="Arial"/>
            </a:endParaRPr>
          </a:p>
          <a:p>
            <a:pPr algn="l">
              <a:buFont typeface="Arial"/>
              <a:buChar char="•"/>
            </a:pPr>
            <a:endParaRPr lang="en-GB" sz="2800" cap="all" dirty="0">
              <a:solidFill>
                <a:srgbClr val="181818"/>
              </a:solidFill>
            </a:endParaRPr>
          </a:p>
          <a:p>
            <a:pPr>
              <a:buFont typeface="Arial"/>
              <a:buChar char="•"/>
            </a:pPr>
            <a:br>
              <a:rPr lang="en-US" dirty="0"/>
            </a:br>
            <a:endParaRPr lang="en-US" dirty="0"/>
          </a:p>
          <a:p>
            <a:pPr algn="l">
              <a:buFont typeface="Arial"/>
              <a:buChar char="•"/>
            </a:pPr>
            <a:endParaRPr lang="en-GB" sz="1800" cap="all" dirty="0">
              <a:solidFill>
                <a:srgbClr val="181818"/>
              </a:solidFill>
            </a:endParaRPr>
          </a:p>
          <a:p>
            <a:pPr algn="l"/>
            <a:endParaRPr lang="en-GB" b="1" dirty="0">
              <a:solidFill>
                <a:srgbClr val="181818"/>
              </a:solidFill>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solidFill>
                <a:srgbClr val="000000"/>
              </a:solidFill>
              <a:latin typeface="Aptos" panose="020B0004020202020204"/>
              <a:cs typeface="Arial"/>
            </a:endParaRPr>
          </a:p>
          <a:p>
            <a:pPr marL="457200" indent="-457200" algn="l">
              <a:buChar char="•"/>
            </a:pPr>
            <a:endParaRPr lang="en-GB" sz="2800" dirty="0"/>
          </a:p>
          <a:p>
            <a:endParaRPr lang="en-GB" dirty="0"/>
          </a:p>
        </p:txBody>
      </p:sp>
    </p:spTree>
    <p:extLst>
      <p:ext uri="{BB962C8B-B14F-4D97-AF65-F5344CB8AC3E}">
        <p14:creationId xmlns:p14="http://schemas.microsoft.com/office/powerpoint/2010/main" val="409004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273170" y="280870"/>
            <a:ext cx="11746301" cy="5983344"/>
          </a:xfrm>
        </p:spPr>
        <p:txBody>
          <a:bodyPr vert="horz" lIns="91440" tIns="45720" rIns="91440" bIns="45720" rtlCol="0" anchor="t">
            <a:normAutofit fontScale="92500" lnSpcReduction="10000"/>
          </a:bodyPr>
          <a:lstStyle/>
          <a:p>
            <a:pPr algn="l"/>
            <a:r>
              <a:rPr lang="en-GB" sz="2800" b="1" dirty="0">
                <a:solidFill>
                  <a:srgbClr val="181818"/>
                </a:solidFill>
                <a:ea typeface="+mn-lt"/>
                <a:cs typeface="+mn-lt"/>
              </a:rPr>
              <a:t>Positive impact of globalisation on business operations</a:t>
            </a:r>
            <a:endParaRPr lang="en-GB" sz="2800" dirty="0">
              <a:solidFill>
                <a:srgbClr val="000000"/>
              </a:solidFill>
              <a:ea typeface="+mn-lt"/>
              <a:cs typeface="+mn-lt"/>
            </a:endParaRPr>
          </a:p>
          <a:p>
            <a:pPr algn="l">
              <a:buFont typeface="Arial"/>
              <a:buChar char="•"/>
            </a:pPr>
            <a:endParaRPr lang="en-GB" sz="1800" cap="all" dirty="0">
              <a:solidFill>
                <a:srgbClr val="181818"/>
              </a:solidFill>
            </a:endParaRPr>
          </a:p>
          <a:p>
            <a:pPr algn="l"/>
            <a:r>
              <a:rPr lang="en-GB" sz="2800" dirty="0">
                <a:solidFill>
                  <a:srgbClr val="181818"/>
                </a:solidFill>
              </a:rPr>
              <a:t> </a:t>
            </a:r>
            <a:r>
              <a:rPr lang="en-GB" sz="2800" b="1" dirty="0">
                <a:solidFill>
                  <a:srgbClr val="181818"/>
                </a:solidFill>
              </a:rPr>
              <a:t>Increased Cross-Border Investment. </a:t>
            </a:r>
            <a:r>
              <a:rPr lang="en-GB" sz="2800" dirty="0">
                <a:solidFill>
                  <a:srgbClr val="181818"/>
                </a:solidFill>
              </a:rPr>
              <a:t> </a:t>
            </a:r>
            <a:r>
              <a:rPr lang="en-GB" sz="2800" dirty="0">
                <a:solidFill>
                  <a:srgbClr val="181818"/>
                </a:solidFill>
                <a:ea typeface="+mn-lt"/>
                <a:cs typeface="+mn-lt"/>
              </a:rPr>
              <a:t>At the macroeconomic level, this international investment has been shown to enhance welfare on both sides of the equation:</a:t>
            </a:r>
            <a:endParaRPr lang="en-GB" sz="2800" dirty="0"/>
          </a:p>
          <a:p>
            <a:pPr algn="l"/>
            <a:endParaRPr lang="en-GB" sz="2800" dirty="0">
              <a:solidFill>
                <a:srgbClr val="181818"/>
              </a:solidFill>
              <a:ea typeface="+mn-lt"/>
              <a:cs typeface="+mn-lt"/>
            </a:endParaRPr>
          </a:p>
          <a:p>
            <a:pPr algn="l">
              <a:buFont typeface="Arial"/>
              <a:buChar char="•"/>
            </a:pPr>
            <a:r>
              <a:rPr lang="en-GB" sz="2800" dirty="0">
                <a:solidFill>
                  <a:srgbClr val="181818"/>
                </a:solidFill>
                <a:ea typeface="+mn-lt"/>
                <a:cs typeface="+mn-lt"/>
              </a:rPr>
              <a:t>The country that’s the source of the capital benefits because it can often earn a higher return abroad than domestically. The country that receives the inflow of capital benefits because that capital contributes to investment and, therefore, to productivity.</a:t>
            </a:r>
            <a:endParaRPr lang="en-GB" sz="2800" dirty="0">
              <a:solidFill>
                <a:srgbClr val="000000"/>
              </a:solidFill>
              <a:ea typeface="+mn-lt"/>
              <a:cs typeface="+mn-lt"/>
            </a:endParaRPr>
          </a:p>
          <a:p>
            <a:pPr algn="l">
              <a:buFont typeface="Arial"/>
              <a:buChar char="•"/>
            </a:pPr>
            <a:endParaRPr lang="en-GB" sz="2800" dirty="0">
              <a:solidFill>
                <a:srgbClr val="181818"/>
              </a:solidFill>
              <a:ea typeface="+mn-lt"/>
              <a:cs typeface="+mn-lt"/>
            </a:endParaRPr>
          </a:p>
          <a:p>
            <a:pPr algn="l">
              <a:buFont typeface="Arial"/>
              <a:buChar char="•"/>
            </a:pPr>
            <a:r>
              <a:rPr lang="en-GB" sz="2800" dirty="0">
                <a:solidFill>
                  <a:srgbClr val="181818"/>
                </a:solidFill>
                <a:ea typeface="+mn-lt"/>
                <a:cs typeface="+mn-lt"/>
              </a:rPr>
              <a:t> Foreign investment also often comes with, or in the form of, technology, know-how, or access to distribution channels that can help the recipient nation.</a:t>
            </a:r>
            <a:endParaRPr lang="en-GB" sz="2800"/>
          </a:p>
          <a:p>
            <a:pPr algn="l">
              <a:buFont typeface="Arial"/>
              <a:buChar char="•"/>
            </a:pPr>
            <a:endParaRPr lang="en-GB" sz="2800" dirty="0">
              <a:solidFill>
                <a:srgbClr val="181818"/>
              </a:solidFill>
            </a:endParaRPr>
          </a:p>
          <a:p>
            <a:pPr>
              <a:buFont typeface="Arial"/>
              <a:buChar char="•"/>
            </a:pPr>
            <a:br>
              <a:rPr lang="en-US" dirty="0"/>
            </a:br>
            <a:endParaRPr lang="en-US" dirty="0"/>
          </a:p>
          <a:p>
            <a:pPr algn="l">
              <a:buFont typeface="Arial"/>
              <a:buChar char="•"/>
            </a:pPr>
            <a:endParaRPr lang="en-GB" sz="1800" cap="all" dirty="0">
              <a:solidFill>
                <a:srgbClr val="181818"/>
              </a:solidFill>
            </a:endParaRPr>
          </a:p>
          <a:p>
            <a:pPr algn="l"/>
            <a:endParaRPr lang="en-GB" b="1" dirty="0">
              <a:solidFill>
                <a:srgbClr val="181818"/>
              </a:solidFill>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solidFill>
                <a:srgbClr val="000000"/>
              </a:solidFill>
              <a:latin typeface="Aptos" panose="020B0004020202020204"/>
              <a:cs typeface="Arial"/>
            </a:endParaRPr>
          </a:p>
          <a:p>
            <a:pPr marL="457200" indent="-457200" algn="l">
              <a:buChar char="•"/>
            </a:pPr>
            <a:endParaRPr lang="en-GB" sz="2800" dirty="0"/>
          </a:p>
          <a:p>
            <a:endParaRPr lang="en-GB" dirty="0"/>
          </a:p>
        </p:txBody>
      </p:sp>
    </p:spTree>
    <p:extLst>
      <p:ext uri="{BB962C8B-B14F-4D97-AF65-F5344CB8AC3E}">
        <p14:creationId xmlns:p14="http://schemas.microsoft.com/office/powerpoint/2010/main" val="3739758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445699" y="381511"/>
            <a:ext cx="11631282" cy="5724553"/>
          </a:xfrm>
        </p:spPr>
        <p:txBody>
          <a:bodyPr vert="horz" lIns="91440" tIns="45720" rIns="91440" bIns="45720" rtlCol="0" anchor="t">
            <a:normAutofit fontScale="62500" lnSpcReduction="20000"/>
          </a:bodyPr>
          <a:lstStyle/>
          <a:p>
            <a:pPr algn="l">
              <a:buFont typeface="Arial"/>
              <a:buChar char="•"/>
            </a:pPr>
            <a:endParaRPr lang="en-GB" sz="1800" cap="all" dirty="0">
              <a:solidFill>
                <a:srgbClr val="181818"/>
              </a:solidFill>
            </a:endParaRPr>
          </a:p>
          <a:p>
            <a:pPr algn="l"/>
            <a:r>
              <a:rPr lang="en-GB" sz="3200" b="1" dirty="0">
                <a:solidFill>
                  <a:srgbClr val="181818"/>
                </a:solidFill>
                <a:latin typeface="Arial"/>
                <a:ea typeface="+mn-lt"/>
                <a:cs typeface="+mn-lt"/>
              </a:rPr>
              <a:t>Negative impact of globalisation on business operations</a:t>
            </a:r>
            <a:endParaRPr lang="en-GB" sz="3200">
              <a:latin typeface="Arial"/>
              <a:ea typeface="Calibri"/>
              <a:cs typeface="Arial"/>
            </a:endParaRPr>
          </a:p>
          <a:p>
            <a:pPr algn="l"/>
            <a:endParaRPr lang="en-GB" sz="3200" b="1" dirty="0">
              <a:solidFill>
                <a:srgbClr val="181818"/>
              </a:solidFill>
              <a:latin typeface="Arial"/>
              <a:ea typeface="Calibri"/>
              <a:cs typeface="Arial"/>
            </a:endParaRPr>
          </a:p>
          <a:p>
            <a:pPr algn="l"/>
            <a:r>
              <a:rPr lang="en-GB" sz="3200" b="1" dirty="0">
                <a:solidFill>
                  <a:srgbClr val="181818"/>
                </a:solidFill>
                <a:latin typeface="Arial"/>
                <a:cs typeface="Arial"/>
              </a:rPr>
              <a:t>Increased Competition</a:t>
            </a:r>
            <a:r>
              <a:rPr lang="en-GB" sz="3200" dirty="0">
                <a:solidFill>
                  <a:srgbClr val="181818"/>
                </a:solidFill>
                <a:latin typeface="Arial"/>
                <a:cs typeface="Arial"/>
              </a:rPr>
              <a:t>. When</a:t>
            </a:r>
            <a:r>
              <a:rPr lang="en-GB" sz="3200" dirty="0">
                <a:solidFill>
                  <a:srgbClr val="181818"/>
                </a:solidFill>
                <a:latin typeface="Arial"/>
                <a:ea typeface="+mn-lt"/>
                <a:cs typeface="+mn-lt"/>
              </a:rPr>
              <a:t> viewed as a whole, global free trade is beneficial to the entire system. Individual companies, organizations, and workers can be disadvantaged, however, by global competition. This is similar to how these parties might be disadvantaged by domestic competition: The pool has simply widened.</a:t>
            </a:r>
            <a:endParaRPr lang="en-GB" sz="3200">
              <a:latin typeface="Arial"/>
              <a:ea typeface="Calibri"/>
              <a:cs typeface="Arial"/>
            </a:endParaRPr>
          </a:p>
          <a:p>
            <a:pPr algn="l"/>
            <a:endParaRPr lang="en-GB" sz="3200" dirty="0">
              <a:solidFill>
                <a:srgbClr val="181818"/>
              </a:solidFill>
              <a:latin typeface="Arial"/>
              <a:ea typeface="+mn-lt"/>
              <a:cs typeface="+mn-lt"/>
            </a:endParaRPr>
          </a:p>
          <a:p>
            <a:pPr algn="l"/>
            <a:endParaRPr lang="en-GB" sz="3200" dirty="0">
              <a:solidFill>
                <a:srgbClr val="181818"/>
              </a:solidFill>
              <a:latin typeface="Arial"/>
              <a:ea typeface="+mn-lt"/>
              <a:cs typeface="+mn-lt"/>
            </a:endParaRPr>
          </a:p>
          <a:p>
            <a:pPr algn="l">
              <a:buFont typeface="Arial"/>
              <a:buChar char="•"/>
            </a:pPr>
            <a:r>
              <a:rPr lang="en-GB" sz="3200" dirty="0">
                <a:solidFill>
                  <a:srgbClr val="181818"/>
                </a:solidFill>
                <a:latin typeface="Arial"/>
                <a:ea typeface="+mn-lt"/>
                <a:cs typeface="+mn-lt"/>
              </a:rPr>
              <a:t>Some firms, industries, and citizens may elect governments to pursue protectionist policies designed to buffer domestic firms or workers from foreign competition. Protectionism often takes the form of tariffs, quotas, or non-tariff barriers, such as quality or sanitation requirements that make it more difficult for a competing nation or business to justify doing business in the country. </a:t>
            </a:r>
            <a:endParaRPr lang="en-GB" sz="3200">
              <a:solidFill>
                <a:srgbClr val="000000"/>
              </a:solidFill>
              <a:latin typeface="Arial"/>
              <a:ea typeface="+mn-lt"/>
              <a:cs typeface="+mn-lt"/>
            </a:endParaRPr>
          </a:p>
          <a:p>
            <a:pPr algn="l"/>
            <a:endParaRPr lang="en-GB" sz="3200" dirty="0">
              <a:solidFill>
                <a:srgbClr val="181818"/>
              </a:solidFill>
              <a:latin typeface="Calibri"/>
              <a:ea typeface="Calibri"/>
              <a:cs typeface="Calibri"/>
            </a:endParaRPr>
          </a:p>
          <a:p>
            <a:pPr algn="l">
              <a:buFont typeface="Arial"/>
              <a:buChar char="•"/>
            </a:pPr>
            <a:endParaRPr lang="en-GB" sz="3200" dirty="0">
              <a:solidFill>
                <a:srgbClr val="181818"/>
              </a:solidFill>
            </a:endParaRPr>
          </a:p>
          <a:p>
            <a:pPr algn="l">
              <a:buFont typeface="Arial"/>
              <a:buChar char="•"/>
            </a:pPr>
            <a:endParaRPr lang="en-GB" sz="2800" dirty="0">
              <a:solidFill>
                <a:srgbClr val="181818"/>
              </a:solidFill>
            </a:endParaRPr>
          </a:p>
          <a:p>
            <a:pPr algn="l">
              <a:buFont typeface="Arial"/>
              <a:buChar char="•"/>
            </a:pPr>
            <a:endParaRPr lang="en-GB" sz="2800" cap="all" dirty="0">
              <a:solidFill>
                <a:srgbClr val="181818"/>
              </a:solidFill>
            </a:endParaRPr>
          </a:p>
          <a:p>
            <a:pPr algn="l">
              <a:buFont typeface="Arial"/>
              <a:buChar char="•"/>
            </a:pPr>
            <a:endParaRPr lang="en-GB" sz="1300" dirty="0">
              <a:solidFill>
                <a:srgbClr val="181818"/>
              </a:solidFill>
            </a:endParaRPr>
          </a:p>
          <a:p>
            <a:pPr>
              <a:buFont typeface="Arial"/>
              <a:buChar char="•"/>
            </a:pPr>
            <a:br>
              <a:rPr lang="en-US" dirty="0"/>
            </a:br>
            <a:endParaRPr lang="en-US" dirty="0"/>
          </a:p>
          <a:p>
            <a:pPr algn="l">
              <a:buFont typeface="Arial"/>
              <a:buChar char="•"/>
            </a:pPr>
            <a:endParaRPr lang="en-GB" sz="1800" cap="all" dirty="0">
              <a:solidFill>
                <a:srgbClr val="181818"/>
              </a:solidFill>
            </a:endParaRPr>
          </a:p>
          <a:p>
            <a:pPr algn="l"/>
            <a:endParaRPr lang="en-GB" b="1" dirty="0">
              <a:solidFill>
                <a:srgbClr val="181818"/>
              </a:solidFill>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solidFill>
                <a:srgbClr val="000000"/>
              </a:solidFill>
              <a:latin typeface="Aptos" panose="020B0004020202020204"/>
              <a:cs typeface="Arial"/>
            </a:endParaRPr>
          </a:p>
          <a:p>
            <a:pPr marL="457200" indent="-457200" algn="l">
              <a:buChar char="•"/>
            </a:pPr>
            <a:endParaRPr lang="en-GB" sz="2800" dirty="0"/>
          </a:p>
          <a:p>
            <a:endParaRPr lang="en-GB" dirty="0"/>
          </a:p>
        </p:txBody>
      </p:sp>
    </p:spTree>
    <p:extLst>
      <p:ext uri="{BB962C8B-B14F-4D97-AF65-F5344CB8AC3E}">
        <p14:creationId xmlns:p14="http://schemas.microsoft.com/office/powerpoint/2010/main" val="1546590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359433" y="410266"/>
            <a:ext cx="11501887" cy="6170250"/>
          </a:xfrm>
        </p:spPr>
        <p:txBody>
          <a:bodyPr vert="horz" lIns="91440" tIns="45720" rIns="91440" bIns="45720" rtlCol="0" anchor="t">
            <a:normAutofit fontScale="70000" lnSpcReduction="20000"/>
          </a:bodyPr>
          <a:lstStyle/>
          <a:p>
            <a:pPr algn="l">
              <a:buFont typeface="Arial"/>
              <a:buChar char="•"/>
            </a:pPr>
            <a:endParaRPr lang="en-GB" sz="1800" cap="all" dirty="0">
              <a:solidFill>
                <a:srgbClr val="181818"/>
              </a:solidFill>
            </a:endParaRPr>
          </a:p>
          <a:p>
            <a:pPr algn="l"/>
            <a:r>
              <a:rPr lang="en-GB" sz="2800" b="1" dirty="0">
                <a:solidFill>
                  <a:srgbClr val="181818"/>
                </a:solidFill>
                <a:ea typeface="+mn-lt"/>
                <a:cs typeface="+mn-lt"/>
              </a:rPr>
              <a:t>Negative impact of globalisation on business operations</a:t>
            </a:r>
            <a:r>
              <a:rPr lang="en-GB" sz="2800" dirty="0">
                <a:solidFill>
                  <a:srgbClr val="181818"/>
                </a:solidFill>
              </a:rPr>
              <a:t> </a:t>
            </a:r>
            <a:endParaRPr lang="en-GB" sz="2800">
              <a:solidFill>
                <a:srgbClr val="000000"/>
              </a:solidFill>
            </a:endParaRPr>
          </a:p>
          <a:p>
            <a:pPr algn="l"/>
            <a:r>
              <a:rPr lang="en-GB" sz="2800" b="1" dirty="0">
                <a:solidFill>
                  <a:srgbClr val="181818"/>
                </a:solidFill>
              </a:rPr>
              <a:t>Disproportionate Growth. </a:t>
            </a:r>
            <a:r>
              <a:rPr lang="en-GB" sz="2800" dirty="0">
                <a:solidFill>
                  <a:srgbClr val="181818"/>
                </a:solidFill>
              </a:rPr>
              <a:t> </a:t>
            </a:r>
            <a:r>
              <a:rPr lang="en-GB" sz="2800" dirty="0">
                <a:solidFill>
                  <a:srgbClr val="181818"/>
                </a:solidFill>
                <a:ea typeface="+mn-lt"/>
                <a:cs typeface="+mn-lt"/>
              </a:rPr>
              <a:t>Globalization  can introduce disproportionate growth both between and within nations. These effects must be carefully managed economically and morally.</a:t>
            </a:r>
            <a:endParaRPr lang="en-GB" sz="2800"/>
          </a:p>
          <a:p>
            <a:pPr algn="l"/>
            <a:endParaRPr lang="en-GB" sz="2800" dirty="0">
              <a:solidFill>
                <a:srgbClr val="181818"/>
              </a:solidFill>
              <a:ea typeface="+mn-lt"/>
              <a:cs typeface="+mn-lt"/>
            </a:endParaRPr>
          </a:p>
          <a:p>
            <a:pPr algn="l"/>
            <a:r>
              <a:rPr lang="en-GB" sz="2800" dirty="0">
                <a:solidFill>
                  <a:srgbClr val="181818"/>
                </a:solidFill>
                <a:ea typeface="+mn-lt"/>
                <a:cs typeface="+mn-lt"/>
              </a:rPr>
              <a:t>Within countries, globalization often has the effect of increasing immigration. Macroeconomically, immigration increases gross domestic product (GDP), which can be an economic boon to the recipient nation. Immigration may, however, reduce GDP per capita in the short run if immigrants’ income is lower than the average income of those already living in the country.</a:t>
            </a:r>
            <a:endParaRPr lang="en-GB" sz="2800" dirty="0"/>
          </a:p>
          <a:p>
            <a:pPr algn="l"/>
            <a:endParaRPr lang="en-GB" sz="2800" dirty="0">
              <a:solidFill>
                <a:srgbClr val="181818"/>
              </a:solidFill>
              <a:ea typeface="+mn-lt"/>
              <a:cs typeface="+mn-lt"/>
            </a:endParaRPr>
          </a:p>
          <a:p>
            <a:pPr algn="l"/>
            <a:endParaRPr lang="en-GB" sz="2800" dirty="0">
              <a:solidFill>
                <a:srgbClr val="181818"/>
              </a:solidFill>
              <a:ea typeface="+mn-lt"/>
              <a:cs typeface="+mn-lt"/>
            </a:endParaRPr>
          </a:p>
          <a:p>
            <a:pPr algn="l"/>
            <a:r>
              <a:rPr lang="en-GB" sz="2800" dirty="0">
                <a:solidFill>
                  <a:srgbClr val="181818"/>
                </a:solidFill>
                <a:ea typeface="+mn-lt"/>
                <a:cs typeface="+mn-lt"/>
              </a:rPr>
              <a:t>Additionally, as with competition, immigration can benefit the country as a whole while imposing costs on people who may want their government to restrict immigration to protect them from those costs. These sentiments are often tied to and motivated—at least in part—by racism and xenophobia.</a:t>
            </a:r>
            <a:endParaRPr lang="en-GB" sz="2800" dirty="0"/>
          </a:p>
          <a:p>
            <a:pPr algn="l"/>
            <a:endParaRPr lang="en-GB" sz="2800" dirty="0">
              <a:solidFill>
                <a:srgbClr val="181818"/>
              </a:solidFill>
            </a:endParaRPr>
          </a:p>
          <a:p>
            <a:pPr algn="l">
              <a:buFont typeface="Arial"/>
              <a:buChar char="•"/>
            </a:pPr>
            <a:endParaRPr lang="en-GB" sz="1800" cap="all" dirty="0">
              <a:solidFill>
                <a:srgbClr val="181818"/>
              </a:solidFill>
            </a:endParaRPr>
          </a:p>
          <a:p>
            <a:pPr algn="l">
              <a:buFont typeface="Arial"/>
              <a:buChar char="•"/>
            </a:pPr>
            <a:endParaRPr lang="en-GB" sz="1300" dirty="0">
              <a:solidFill>
                <a:srgbClr val="181818"/>
              </a:solidFill>
            </a:endParaRPr>
          </a:p>
          <a:p>
            <a:pPr algn="l">
              <a:buFont typeface="Arial"/>
              <a:buChar char="•"/>
            </a:pPr>
            <a:endParaRPr lang="en-GB" sz="1800" cap="all" dirty="0">
              <a:solidFill>
                <a:srgbClr val="181818"/>
              </a:solidFill>
            </a:endParaRPr>
          </a:p>
          <a:p>
            <a:pPr algn="l">
              <a:buFont typeface="Arial"/>
              <a:buChar char="•"/>
            </a:pPr>
            <a:endParaRPr lang="en-GB" sz="1300" dirty="0">
              <a:solidFill>
                <a:srgbClr val="181818"/>
              </a:solidFill>
            </a:endParaRPr>
          </a:p>
          <a:p>
            <a:pPr>
              <a:buFont typeface="Arial"/>
              <a:buChar char="•"/>
            </a:pPr>
            <a:br>
              <a:rPr lang="en-US" dirty="0"/>
            </a:br>
            <a:endParaRPr lang="en-US" dirty="0"/>
          </a:p>
          <a:p>
            <a:pPr algn="l">
              <a:buFont typeface="Arial"/>
              <a:buChar char="•"/>
            </a:pPr>
            <a:endParaRPr lang="en-GB" sz="1800" cap="all" dirty="0">
              <a:solidFill>
                <a:srgbClr val="181818"/>
              </a:solidFill>
            </a:endParaRPr>
          </a:p>
          <a:p>
            <a:pPr algn="l"/>
            <a:endParaRPr lang="en-GB" b="1" dirty="0">
              <a:solidFill>
                <a:srgbClr val="181818"/>
              </a:solidFill>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solidFill>
                <a:srgbClr val="000000"/>
              </a:solidFill>
              <a:latin typeface="Aptos" panose="020B0004020202020204"/>
              <a:cs typeface="Arial"/>
            </a:endParaRPr>
          </a:p>
          <a:p>
            <a:pPr marL="457200" indent="-457200" algn="l">
              <a:buChar char="•"/>
            </a:pPr>
            <a:endParaRPr lang="en-GB" sz="2800" dirty="0"/>
          </a:p>
          <a:p>
            <a:endParaRPr lang="en-GB" dirty="0"/>
          </a:p>
        </p:txBody>
      </p:sp>
    </p:spTree>
    <p:extLst>
      <p:ext uri="{BB962C8B-B14F-4D97-AF65-F5344CB8AC3E}">
        <p14:creationId xmlns:p14="http://schemas.microsoft.com/office/powerpoint/2010/main" val="3081889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15020" y="194606"/>
            <a:ext cx="11890073" cy="6457797"/>
          </a:xfrm>
        </p:spPr>
        <p:txBody>
          <a:bodyPr vert="horz" lIns="91440" tIns="45720" rIns="91440" bIns="45720" rtlCol="0" anchor="t">
            <a:normAutofit fontScale="92500"/>
          </a:bodyPr>
          <a:lstStyle/>
          <a:p>
            <a:pPr algn="l"/>
            <a:r>
              <a:rPr lang="en-GB" sz="1900" b="1" dirty="0">
                <a:solidFill>
                  <a:srgbClr val="181818"/>
                </a:solidFill>
                <a:latin typeface="Segoe UI"/>
                <a:cs typeface="Segoe UI"/>
              </a:rPr>
              <a:t>Negative impact of globalisation on business operations</a:t>
            </a:r>
            <a:endParaRPr lang="en-GB" sz="1900" dirty="0">
              <a:solidFill>
                <a:srgbClr val="000000"/>
              </a:solidFill>
              <a:latin typeface="Segoe UI"/>
              <a:cs typeface="Segoe UI"/>
            </a:endParaRPr>
          </a:p>
          <a:p>
            <a:pPr algn="l"/>
            <a:r>
              <a:rPr lang="en-GB" sz="2600" b="1" dirty="0">
                <a:solidFill>
                  <a:srgbClr val="181818"/>
                </a:solidFill>
                <a:latin typeface="Segoe UI"/>
                <a:cs typeface="Segoe UI"/>
              </a:rPr>
              <a:t>Environmental concerns</a:t>
            </a:r>
            <a:endParaRPr lang="en-GB" dirty="0"/>
          </a:p>
          <a:p>
            <a:pPr algn="l"/>
            <a:r>
              <a:rPr lang="en-GB" sz="2800" dirty="0">
                <a:solidFill>
                  <a:srgbClr val="181818"/>
                </a:solidFill>
                <a:ea typeface="+mn-lt"/>
                <a:cs typeface="+mn-lt"/>
              </a:rPr>
              <a:t>One of the primary results of globalization is that it opens businesses up to new markets in which they can sell goods and source </a:t>
            </a:r>
            <a:r>
              <a:rPr lang="en-GB" sz="2800" dirty="0" err="1">
                <a:solidFill>
                  <a:srgbClr val="181818"/>
                </a:solidFill>
                <a:ea typeface="+mn-lt"/>
                <a:cs typeface="+mn-lt"/>
              </a:rPr>
              <a:t>labor</a:t>
            </a:r>
            <a:r>
              <a:rPr lang="en-GB" sz="2800" dirty="0">
                <a:solidFill>
                  <a:srgbClr val="181818"/>
                </a:solidFill>
                <a:ea typeface="+mn-lt"/>
                <a:cs typeface="+mn-lt"/>
              </a:rPr>
              <a:t>, raw materials, and components. Both of these realities mean finished products travel farther now than ever before—potentially halfway around the globe. In the past, products were more likely to be produced, sold, and consumed locally. This increased transport of goods can impact the environment in several ways, including:</a:t>
            </a:r>
            <a:endParaRPr lang="en-GB" sz="2800"/>
          </a:p>
          <a:p>
            <a:pPr marL="285750" indent="-285750" algn="l">
              <a:buFont typeface="Arial"/>
              <a:buChar char="•"/>
            </a:pPr>
            <a:r>
              <a:rPr lang="en-GB" sz="2800" dirty="0">
                <a:solidFill>
                  <a:srgbClr val="181818"/>
                </a:solidFill>
                <a:ea typeface="+mn-lt"/>
                <a:cs typeface="+mn-lt"/>
              </a:rPr>
              <a:t>Increased emissions</a:t>
            </a:r>
            <a:endParaRPr lang="en-GB" sz="2800" dirty="0">
              <a:solidFill>
                <a:srgbClr val="181818"/>
              </a:solidFill>
            </a:endParaRPr>
          </a:p>
          <a:p>
            <a:pPr marL="285750" indent="-285750" algn="l">
              <a:buFont typeface="Arial"/>
              <a:buChar char="•"/>
            </a:pPr>
            <a:r>
              <a:rPr lang="en-GB" sz="2800" dirty="0">
                <a:solidFill>
                  <a:srgbClr val="181818"/>
                </a:solidFill>
                <a:ea typeface="+mn-lt"/>
                <a:cs typeface="+mn-lt"/>
              </a:rPr>
              <a:t>Habitat destruction</a:t>
            </a:r>
            <a:endParaRPr lang="en-GB" sz="2800" dirty="0">
              <a:solidFill>
                <a:srgbClr val="000000"/>
              </a:solidFill>
              <a:ea typeface="+mn-lt"/>
              <a:cs typeface="+mn-lt"/>
            </a:endParaRPr>
          </a:p>
          <a:p>
            <a:pPr marL="285750" indent="-285750" algn="l">
              <a:buFont typeface="Arial"/>
              <a:buChar char="•"/>
            </a:pPr>
            <a:r>
              <a:rPr lang="en-GB" sz="2800" dirty="0">
                <a:solidFill>
                  <a:srgbClr val="181818"/>
                </a:solidFill>
                <a:ea typeface="+mn-lt"/>
                <a:cs typeface="+mn-lt"/>
              </a:rPr>
              <a:t>Invasive species</a:t>
            </a:r>
            <a:endParaRPr lang="en-GB" sz="2800" dirty="0">
              <a:solidFill>
                <a:srgbClr val="000000"/>
              </a:solidFill>
              <a:latin typeface="Segoe UI"/>
              <a:ea typeface="+mn-lt"/>
              <a:cs typeface="Segoe UI"/>
            </a:endParaRPr>
          </a:p>
          <a:p>
            <a:pPr marL="285750" indent="-285750" algn="l">
              <a:buFont typeface="Arial"/>
              <a:buChar char="•"/>
            </a:pPr>
            <a:r>
              <a:rPr lang="en-GB" sz="2800" dirty="0">
                <a:solidFill>
                  <a:srgbClr val="181818"/>
                </a:solidFill>
                <a:latin typeface="Segoe UI"/>
                <a:ea typeface="+mn-lt"/>
                <a:cs typeface="Segoe UI"/>
              </a:rPr>
              <a:t>Decreased</a:t>
            </a:r>
            <a:r>
              <a:rPr lang="en-GB" sz="2800" dirty="0">
                <a:solidFill>
                  <a:srgbClr val="181818"/>
                </a:solidFill>
                <a:latin typeface="Segoe UI"/>
                <a:cs typeface="Segoe UI"/>
              </a:rPr>
              <a:t> Biodiversity</a:t>
            </a:r>
            <a:endParaRPr lang="en-GB" sz="2800" dirty="0">
              <a:solidFill>
                <a:srgbClr val="000000"/>
              </a:solidFill>
              <a:latin typeface="Segoe UI"/>
              <a:cs typeface="Segoe UI"/>
            </a:endParaRPr>
          </a:p>
          <a:p>
            <a:pPr algn="l"/>
            <a:r>
              <a:rPr lang="en-GB" sz="2800" dirty="0">
                <a:solidFill>
                  <a:srgbClr val="181818"/>
                </a:solidFill>
                <a:latin typeface="Segoe UI"/>
                <a:cs typeface="Segoe UI"/>
              </a:rPr>
              <a:t>Increased greenhouse gas emissions, ocean acidification, deforestation (and other forms of habitat loss or destruction), climate change, and the introduction of invasive species all work to reduce biodiversity around the globe.</a:t>
            </a:r>
            <a:endParaRPr lang="en-GB" sz="2800" dirty="0">
              <a:solidFill>
                <a:srgbClr val="000000"/>
              </a:solidFill>
              <a:latin typeface="Segoe UI"/>
              <a:cs typeface="Segoe UI"/>
            </a:endParaRPr>
          </a:p>
          <a:p>
            <a:pPr marL="285750" indent="-285750" algn="l">
              <a:buFont typeface="Arial"/>
              <a:buChar char="•"/>
            </a:pPr>
            <a:endParaRPr lang="en-GB" sz="2800" dirty="0">
              <a:solidFill>
                <a:srgbClr val="181818"/>
              </a:solidFill>
            </a:endParaRPr>
          </a:p>
          <a:p>
            <a:pPr marL="285750" indent="-285750" algn="l">
              <a:buFont typeface="Arial"/>
              <a:buChar char="•"/>
            </a:pPr>
            <a:endParaRPr lang="en-GB" sz="2800" dirty="0">
              <a:solidFill>
                <a:srgbClr val="181818"/>
              </a:solidFill>
            </a:endParaRPr>
          </a:p>
          <a:p>
            <a:pPr algn="l"/>
            <a:endParaRPr lang="en-GB" sz="1300" dirty="0">
              <a:solidFill>
                <a:srgbClr val="181818"/>
              </a:solidFill>
              <a:latin typeface="Aptos" panose="020B0004020202020204"/>
              <a:cs typeface="Arial"/>
            </a:endParaRPr>
          </a:p>
          <a:p>
            <a:pPr algn="l"/>
            <a:endParaRPr lang="en-GB" sz="1200" dirty="0">
              <a:solidFill>
                <a:srgbClr val="181818"/>
              </a:solidFill>
              <a:latin typeface="Aptos" panose="020B0004020202020204"/>
              <a:cs typeface="Arial"/>
            </a:endParaRPr>
          </a:p>
          <a:p>
            <a:pPr algn="l"/>
            <a:endParaRPr lang="en-GB" b="1" dirty="0">
              <a:solidFill>
                <a:srgbClr val="181818"/>
              </a:solidFill>
              <a:latin typeface="Aptos" panose="020B0004020202020204"/>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1938197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301925" y="223360"/>
            <a:ext cx="11401244" cy="6170251"/>
          </a:xfrm>
        </p:spPr>
        <p:txBody>
          <a:bodyPr vert="horz" lIns="91440" tIns="45720" rIns="91440" bIns="45720" rtlCol="0" anchor="t">
            <a:noAutofit/>
          </a:bodyPr>
          <a:lstStyle/>
          <a:p>
            <a:pPr algn="l"/>
            <a:endParaRPr lang="en-GB" b="1" dirty="0">
              <a:solidFill>
                <a:srgbClr val="181818"/>
              </a:solidFill>
            </a:endParaRPr>
          </a:p>
          <a:p>
            <a:pPr algn="l"/>
            <a:r>
              <a:rPr lang="en-GB" sz="2800" b="1" dirty="0">
                <a:solidFill>
                  <a:srgbClr val="181818"/>
                </a:solidFill>
                <a:latin typeface="Segoe UI"/>
                <a:cs typeface="Segoe UI"/>
              </a:rPr>
              <a:t>Environmental concerns</a:t>
            </a:r>
            <a:endParaRPr lang="en-GB" sz="2800" dirty="0"/>
          </a:p>
          <a:p>
            <a:pPr algn="l"/>
            <a:r>
              <a:rPr lang="en-GB" sz="2800" dirty="0">
                <a:solidFill>
                  <a:srgbClr val="181818"/>
                </a:solidFill>
                <a:ea typeface="+mn-lt"/>
                <a:cs typeface="+mn-lt"/>
              </a:rPr>
              <a:t>One often-overlooked side effect of globalization is that it allows nations and geographical regions to focus on their economic strengths while relying on trading partners for goods they don’t produce themselves. This economic specialization often boosts productivity and efficiency.</a:t>
            </a:r>
            <a:endParaRPr lang="en-GB" sz="2800"/>
          </a:p>
          <a:p>
            <a:pPr algn="l"/>
            <a:endParaRPr lang="en-GB" sz="2800" dirty="0">
              <a:solidFill>
                <a:srgbClr val="181818"/>
              </a:solidFill>
              <a:ea typeface="+mn-lt"/>
              <a:cs typeface="+mn-lt"/>
            </a:endParaRPr>
          </a:p>
          <a:p>
            <a:pPr algn="l"/>
            <a:r>
              <a:rPr lang="en-GB" sz="2800" dirty="0">
                <a:solidFill>
                  <a:srgbClr val="181818"/>
                </a:solidFill>
                <a:ea typeface="+mn-lt"/>
                <a:cs typeface="+mn-lt"/>
              </a:rPr>
              <a:t>Unfortunately, overspecialization can threaten forest health and lead to serious environmental issues, often in the form of habitat loss, deforestation, or natural resource overuse. A few examples include:</a:t>
            </a:r>
            <a:endParaRPr lang="en-GB" sz="2800"/>
          </a:p>
          <a:p>
            <a:pPr algn="l"/>
            <a:endParaRPr lang="en-GB" sz="2800" dirty="0">
              <a:solidFill>
                <a:srgbClr val="181818"/>
              </a:solidFill>
              <a:ea typeface="+mn-lt"/>
              <a:cs typeface="+mn-lt"/>
            </a:endParaRPr>
          </a:p>
          <a:p>
            <a:pPr algn="l"/>
            <a:r>
              <a:rPr lang="en-GB" sz="2800" dirty="0">
                <a:solidFill>
                  <a:srgbClr val="181818"/>
                </a:solidFill>
                <a:ea typeface="+mn-lt"/>
                <a:cs typeface="+mn-lt"/>
              </a:rPr>
              <a:t>Illegal deforestation in Brazil due to an increase in the country’s cattle ranching operations, which requires significant land for grazing</a:t>
            </a:r>
            <a:endParaRPr lang="en-GB" sz="2800"/>
          </a:p>
          <a:p>
            <a:pPr marL="285750" indent="-285750" algn="l">
              <a:buFont typeface="Arial"/>
              <a:buChar char="•"/>
            </a:pPr>
            <a:endParaRPr lang="en-GB" sz="2800" dirty="0">
              <a:solidFill>
                <a:srgbClr val="181818"/>
              </a:solidFill>
            </a:endParaRPr>
          </a:p>
          <a:p>
            <a:pPr algn="l"/>
            <a:endParaRPr lang="en-GB" sz="1300" dirty="0">
              <a:solidFill>
                <a:srgbClr val="181818"/>
              </a:solidFill>
            </a:endParaRPr>
          </a:p>
          <a:p>
            <a:pPr algn="l"/>
            <a:endParaRPr lang="en-GB" b="1" dirty="0">
              <a:solidFill>
                <a:srgbClr val="181818"/>
              </a:solidFill>
            </a:endParaRPr>
          </a:p>
          <a:p>
            <a:pPr algn="l"/>
            <a:endParaRPr lang="en-GB" sz="1300" dirty="0">
              <a:solidFill>
                <a:srgbClr val="181818"/>
              </a:solidFill>
              <a:latin typeface="Aptos" panose="020B0004020202020204"/>
              <a:cs typeface="Arial"/>
            </a:endParaRPr>
          </a:p>
          <a:p>
            <a:pPr algn="l"/>
            <a:endParaRPr lang="en-GB" sz="1200" dirty="0">
              <a:solidFill>
                <a:srgbClr val="181818"/>
              </a:solidFill>
              <a:latin typeface="Aptos" panose="020B0004020202020204"/>
              <a:cs typeface="Arial"/>
            </a:endParaRPr>
          </a:p>
          <a:p>
            <a:pPr algn="l"/>
            <a:endParaRPr lang="en-GB" b="1" dirty="0">
              <a:solidFill>
                <a:srgbClr val="181818"/>
              </a:solidFill>
              <a:latin typeface="Aptos" panose="020B0004020202020204"/>
              <a:cs typeface="Arial"/>
            </a:endParaRPr>
          </a:p>
          <a:p>
            <a:endParaRPr lang="en-GB" sz="2800" dirty="0">
              <a:solidFill>
                <a:srgbClr val="000000"/>
              </a:solidFill>
              <a:latin typeface="Aptos" panose="020B0004020202020204"/>
              <a:cs typeface="Arial"/>
            </a:endParaRPr>
          </a:p>
          <a:p>
            <a:pPr marL="457200" indent="-457200" algn="l">
              <a:buChar char="•"/>
            </a:pPr>
            <a:endParaRPr lang="en-GB" sz="2800" dirty="0">
              <a:solidFill>
                <a:srgbClr val="181818"/>
              </a:solidFill>
              <a:latin typeface="Arial"/>
              <a:cs typeface="Arial"/>
            </a:endParaRPr>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2150623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What are the impacts of globalisation?">
            <a:hlinkClick r:id="" action="ppaction://media"/>
            <a:extLst>
              <a:ext uri="{FF2B5EF4-FFF2-40B4-BE49-F238E27FC236}">
                <a16:creationId xmlns:a16="http://schemas.microsoft.com/office/drawing/2014/main" id="{6A2C21B8-8017-8CE4-CFED-C22700F4D6C5}"/>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3565547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BDBFB3-71C2-C434-5252-4F792DBA0069}"/>
              </a:ext>
            </a:extLst>
          </p:cNvPr>
          <p:cNvSpPr>
            <a:spLocks noGrp="1"/>
          </p:cNvSpPr>
          <p:nvPr>
            <p:ph idx="1"/>
          </p:nvPr>
        </p:nvSpPr>
        <p:spPr>
          <a:xfrm>
            <a:off x="838200" y="359135"/>
            <a:ext cx="10515600" cy="5817828"/>
          </a:xfrm>
        </p:spPr>
        <p:txBody>
          <a:bodyPr vert="horz" lIns="91440" tIns="45720" rIns="91440" bIns="45720" rtlCol="0" anchor="t">
            <a:normAutofit fontScale="92500" lnSpcReduction="20000"/>
          </a:bodyPr>
          <a:lstStyle/>
          <a:p>
            <a:pPr marL="0" indent="0">
              <a:buNone/>
            </a:pPr>
            <a:endParaRPr lang="en-GB" dirty="0"/>
          </a:p>
          <a:p>
            <a:pPr marL="0" indent="0">
              <a:buNone/>
            </a:pPr>
            <a:r>
              <a:rPr lang="en-GB" dirty="0"/>
              <a:t>                                            </a:t>
            </a:r>
            <a:r>
              <a:rPr lang="en-GB" b="1" dirty="0"/>
              <a:t> World system theory</a:t>
            </a:r>
          </a:p>
          <a:p>
            <a:pPr marL="0" indent="0">
              <a:buNone/>
            </a:pPr>
            <a:r>
              <a:rPr lang="en-GB" dirty="0">
                <a:solidFill>
                  <a:srgbClr val="111111"/>
                </a:solidFill>
                <a:ea typeface="+mn-lt"/>
                <a:cs typeface="+mn-lt"/>
              </a:rPr>
              <a:t>The World-System Theory of globalization was developed by sociologist Immanuel Wallerstein. </a:t>
            </a:r>
            <a:r>
              <a:rPr lang="en-GB" dirty="0">
                <a:solidFill>
                  <a:srgbClr val="222222"/>
                </a:solidFill>
                <a:ea typeface="+mn-lt"/>
                <a:cs typeface="+mn-lt"/>
              </a:rPr>
              <a:t>World-systems theory emphasises the significance of the entire globe as a whole instead of individual nations.  According to this theory,  the world is divided into three regions </a:t>
            </a:r>
            <a:endParaRPr lang="en-GB" dirty="0">
              <a:solidFill>
                <a:srgbClr val="000000"/>
              </a:solidFill>
              <a:ea typeface="+mn-lt"/>
              <a:cs typeface="+mn-lt"/>
            </a:endParaRPr>
          </a:p>
          <a:p>
            <a:pPr marL="0" indent="0">
              <a:buNone/>
            </a:pPr>
            <a:endParaRPr lang="en-GB" dirty="0">
              <a:solidFill>
                <a:srgbClr val="222222"/>
              </a:solidFill>
              <a:ea typeface="+mn-lt"/>
              <a:cs typeface="+mn-lt"/>
            </a:endParaRPr>
          </a:p>
          <a:p>
            <a:pPr marL="0" indent="0">
              <a:buNone/>
            </a:pPr>
            <a:r>
              <a:rPr lang="en-GB" b="1" dirty="0">
                <a:solidFill>
                  <a:srgbClr val="222222"/>
                </a:solidFill>
                <a:ea typeface="+mn-lt"/>
                <a:cs typeface="+mn-lt"/>
              </a:rPr>
              <a:t>Core nations.</a:t>
            </a:r>
            <a:r>
              <a:rPr lang="en-GB" dirty="0">
                <a:solidFill>
                  <a:srgbClr val="222222"/>
                </a:solidFill>
                <a:ea typeface="+mn-lt"/>
                <a:cs typeface="+mn-lt"/>
              </a:rPr>
              <a:t>  </a:t>
            </a:r>
            <a:r>
              <a:rPr lang="en-GB" sz="2600" dirty="0">
                <a:solidFill>
                  <a:srgbClr val="222222"/>
                </a:solidFill>
                <a:ea typeface="+mn-lt"/>
                <a:cs typeface="+mn-lt"/>
              </a:rPr>
              <a:t>Countries in Western West Europe and the United States of America are examples of core countries.</a:t>
            </a:r>
            <a:endParaRPr lang="en-GB" sz="2600">
              <a:solidFill>
                <a:srgbClr val="000000"/>
              </a:solidFill>
              <a:ea typeface="+mn-lt"/>
              <a:cs typeface="+mn-lt"/>
            </a:endParaRPr>
          </a:p>
          <a:p>
            <a:pPr marL="0" indent="0">
              <a:buNone/>
            </a:pPr>
            <a:endParaRPr lang="en-GB" sz="2600">
              <a:solidFill>
                <a:srgbClr val="000000"/>
              </a:solidFill>
              <a:ea typeface="+mn-lt"/>
              <a:cs typeface="+mn-lt"/>
            </a:endParaRPr>
          </a:p>
          <a:p>
            <a:pPr marL="0" indent="0">
              <a:buNone/>
            </a:pPr>
            <a:r>
              <a:rPr lang="en-GB" sz="2600" dirty="0">
                <a:solidFill>
                  <a:srgbClr val="222222"/>
                </a:solidFill>
                <a:ea typeface="+mn-lt"/>
                <a:cs typeface="+mn-lt"/>
              </a:rPr>
              <a:t>These countries have a powerful central government that is well-funded through taxes. </a:t>
            </a:r>
            <a:endParaRPr lang="en-GB" sz="2600">
              <a:solidFill>
                <a:srgbClr val="000000"/>
              </a:solidFill>
              <a:ea typeface="+mn-lt"/>
              <a:cs typeface="+mn-lt"/>
            </a:endParaRPr>
          </a:p>
          <a:p>
            <a:pPr marL="0" indent="0">
              <a:buNone/>
            </a:pPr>
            <a:endParaRPr lang="en-GB" sz="2600" dirty="0">
              <a:solidFill>
                <a:srgbClr val="222222"/>
              </a:solidFill>
              <a:ea typeface="+mn-lt"/>
              <a:cs typeface="+mn-lt"/>
            </a:endParaRPr>
          </a:p>
          <a:p>
            <a:pPr marL="0" indent="0">
              <a:buNone/>
            </a:pPr>
            <a:r>
              <a:rPr lang="en-GB" sz="2600" dirty="0">
                <a:solidFill>
                  <a:srgbClr val="222222"/>
                </a:solidFill>
                <a:ea typeface="+mn-lt"/>
                <a:cs typeface="+mn-lt"/>
              </a:rPr>
              <a:t>They are economically diverse, industrialised, and largely self-sufficient. They have a sizable middle and working class</a:t>
            </a:r>
            <a:r>
              <a:rPr lang="en-GB" sz="2600" dirty="0">
                <a:solidFill>
                  <a:srgbClr val="222222"/>
                </a:solidFill>
                <a:latin typeface="Segoe UI"/>
                <a:ea typeface="+mn-lt"/>
                <a:cs typeface="Segoe UI"/>
                <a:hlinkClick r:id="rId2"/>
              </a:rPr>
              <a:t>,</a:t>
            </a:r>
            <a:r>
              <a:rPr lang="en-GB" sz="2600" dirty="0">
                <a:solidFill>
                  <a:srgbClr val="222222"/>
                </a:solidFill>
                <a:ea typeface="+mn-lt"/>
                <a:cs typeface="+mn-lt"/>
              </a:rPr>
              <a:t> and they prioritise the manufacture of finished commodities above raw materials.</a:t>
            </a:r>
            <a:endParaRPr lang="en-GB" sz="2600">
              <a:solidFill>
                <a:srgbClr val="000000"/>
              </a:solidFill>
              <a:ea typeface="+mn-lt"/>
              <a:cs typeface="+mn-lt"/>
            </a:endParaRPr>
          </a:p>
          <a:p>
            <a:pPr marL="0" indent="0">
              <a:buNone/>
            </a:pPr>
            <a:endParaRPr lang="en-GB" dirty="0">
              <a:solidFill>
                <a:srgbClr val="000000"/>
              </a:solidFill>
              <a:ea typeface="+mn-lt"/>
              <a:cs typeface="+mn-lt"/>
            </a:endParaRPr>
          </a:p>
          <a:p>
            <a:pPr marL="0" indent="0">
              <a:buNone/>
            </a:pPr>
            <a:endParaRPr lang="en-GB" dirty="0">
              <a:solidFill>
                <a:srgbClr val="222222"/>
              </a:solidFill>
            </a:endParaRPr>
          </a:p>
        </p:txBody>
      </p:sp>
    </p:spTree>
    <p:extLst>
      <p:ext uri="{BB962C8B-B14F-4D97-AF65-F5344CB8AC3E}">
        <p14:creationId xmlns:p14="http://schemas.microsoft.com/office/powerpoint/2010/main" val="2050390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BDBFB3-71C2-C434-5252-4F792DBA0069}"/>
              </a:ext>
            </a:extLst>
          </p:cNvPr>
          <p:cNvSpPr>
            <a:spLocks noGrp="1"/>
          </p:cNvSpPr>
          <p:nvPr>
            <p:ph idx="1"/>
          </p:nvPr>
        </p:nvSpPr>
        <p:spPr>
          <a:xfrm>
            <a:off x="838200" y="359135"/>
            <a:ext cx="10515600" cy="5817828"/>
          </a:xfrm>
        </p:spPr>
        <p:txBody>
          <a:bodyPr vert="horz" lIns="91440" tIns="45720" rIns="91440" bIns="45720" rtlCol="0" anchor="t">
            <a:normAutofit fontScale="92500" lnSpcReduction="10000"/>
          </a:bodyPr>
          <a:lstStyle/>
          <a:p>
            <a:pPr marL="0" indent="0">
              <a:buNone/>
            </a:pPr>
            <a:endParaRPr lang="en-GB" dirty="0"/>
          </a:p>
          <a:p>
            <a:pPr marL="0" indent="0">
              <a:buNone/>
            </a:pPr>
            <a:r>
              <a:rPr lang="en-GB" dirty="0"/>
              <a:t>                                                       World system theory</a:t>
            </a:r>
          </a:p>
          <a:p>
            <a:pPr marL="0" indent="0">
              <a:buNone/>
            </a:pPr>
            <a:r>
              <a:rPr lang="en-GB" b="1" dirty="0">
                <a:solidFill>
                  <a:srgbClr val="222222"/>
                </a:solidFill>
                <a:ea typeface="+mn-lt"/>
                <a:cs typeface="+mn-lt"/>
              </a:rPr>
              <a:t>Periphery countries</a:t>
            </a:r>
            <a:r>
              <a:rPr lang="en-GB" dirty="0">
                <a:solidFill>
                  <a:srgbClr val="222222"/>
                </a:solidFill>
                <a:ea typeface="+mn-lt"/>
                <a:cs typeface="+mn-lt"/>
              </a:rPr>
              <a:t> generally refer to nations in Latin America and Africa that have unstable governments. </a:t>
            </a:r>
            <a:endParaRPr lang="en-GB" dirty="0">
              <a:solidFill>
                <a:srgbClr val="000000"/>
              </a:solidFill>
              <a:ea typeface="+mn-lt"/>
              <a:cs typeface="+mn-lt"/>
            </a:endParaRPr>
          </a:p>
          <a:p>
            <a:pPr marL="0" indent="0">
              <a:buNone/>
            </a:pPr>
            <a:r>
              <a:rPr lang="en-GB" dirty="0">
                <a:solidFill>
                  <a:srgbClr val="222222"/>
                </a:solidFill>
                <a:ea typeface="+mn-lt"/>
                <a:cs typeface="+mn-lt"/>
              </a:rPr>
              <a:t>They often rely on a single economic activity, which is more often than not, raw material extraction. </a:t>
            </a:r>
            <a:endParaRPr lang="en-GB">
              <a:solidFill>
                <a:srgbClr val="000000"/>
              </a:solidFill>
              <a:ea typeface="+mn-lt"/>
              <a:cs typeface="+mn-lt"/>
            </a:endParaRPr>
          </a:p>
          <a:p>
            <a:pPr marL="0" indent="0">
              <a:buNone/>
            </a:pPr>
            <a:endParaRPr lang="en-GB" dirty="0">
              <a:solidFill>
                <a:srgbClr val="222222"/>
              </a:solidFill>
              <a:ea typeface="+mn-lt"/>
              <a:cs typeface="+mn-lt"/>
            </a:endParaRPr>
          </a:p>
          <a:p>
            <a:pPr marL="0" indent="0">
              <a:buNone/>
            </a:pPr>
            <a:r>
              <a:rPr lang="en-GB" dirty="0">
                <a:solidFill>
                  <a:srgbClr val="222222"/>
                </a:solidFill>
                <a:ea typeface="+mn-lt"/>
                <a:cs typeface="+mn-lt"/>
              </a:rPr>
              <a:t>There is a large proportion of impoverished and illiterate individuals, as well as a small elite class that controls the majority of the economy. As a result, there is a significant disparity in the population. </a:t>
            </a:r>
            <a:endParaRPr lang="en-GB">
              <a:solidFill>
                <a:srgbClr val="000000"/>
              </a:solidFill>
              <a:ea typeface="+mn-lt"/>
              <a:cs typeface="+mn-lt"/>
            </a:endParaRPr>
          </a:p>
          <a:p>
            <a:pPr marL="0" indent="0">
              <a:buNone/>
            </a:pPr>
            <a:endParaRPr lang="en-GB" dirty="0">
              <a:solidFill>
                <a:srgbClr val="222222"/>
              </a:solidFill>
              <a:ea typeface="+mn-lt"/>
              <a:cs typeface="+mn-lt"/>
            </a:endParaRPr>
          </a:p>
          <a:p>
            <a:pPr marL="0" indent="0">
              <a:buNone/>
            </a:pPr>
            <a:r>
              <a:rPr lang="en-GB" dirty="0">
                <a:solidFill>
                  <a:srgbClr val="222222"/>
                </a:solidFill>
                <a:ea typeface="+mn-lt"/>
                <a:cs typeface="+mn-lt"/>
              </a:rPr>
              <a:t>Core nations and transnational firms have a significant impact on these countries. This has the potential to impair the peripheral nations’ future economic prospects.</a:t>
            </a:r>
            <a:endParaRPr lang="en-GB"/>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59929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BDBFB3-71C2-C434-5252-4F792DBA0069}"/>
              </a:ext>
            </a:extLst>
          </p:cNvPr>
          <p:cNvSpPr>
            <a:spLocks noGrp="1"/>
          </p:cNvSpPr>
          <p:nvPr>
            <p:ph idx="1"/>
          </p:nvPr>
        </p:nvSpPr>
        <p:spPr>
          <a:xfrm>
            <a:off x="838200" y="359135"/>
            <a:ext cx="10515600" cy="5817828"/>
          </a:xfrm>
        </p:spPr>
        <p:txBody>
          <a:bodyPr vert="horz" lIns="91440" tIns="45720" rIns="91440" bIns="45720" rtlCol="0" anchor="t">
            <a:normAutofit/>
          </a:bodyPr>
          <a:lstStyle/>
          <a:p>
            <a:pPr marL="0" indent="0">
              <a:buNone/>
            </a:pPr>
            <a:endParaRPr lang="en-GB" dirty="0"/>
          </a:p>
          <a:p>
            <a:pPr marL="0" indent="0">
              <a:buNone/>
            </a:pPr>
            <a:r>
              <a:rPr lang="en-GB" dirty="0"/>
              <a:t>                                                 World system theory</a:t>
            </a:r>
          </a:p>
          <a:p>
            <a:pPr>
              <a:buNone/>
            </a:pPr>
            <a:r>
              <a:rPr lang="en-GB" b="1" dirty="0">
                <a:solidFill>
                  <a:srgbClr val="222222"/>
                </a:solidFill>
                <a:ea typeface="+mn-lt"/>
                <a:cs typeface="+mn-lt"/>
              </a:rPr>
              <a:t>Semi-periphery states</a:t>
            </a:r>
            <a:r>
              <a:rPr lang="en-GB" dirty="0">
                <a:solidFill>
                  <a:srgbClr val="222222"/>
                </a:solidFill>
                <a:ea typeface="+mn-lt"/>
                <a:cs typeface="+mn-lt"/>
              </a:rPr>
              <a:t> such as India and Brazil fill the gap between the Core and the Periphery. </a:t>
            </a:r>
            <a:endParaRPr lang="en-GB" dirty="0">
              <a:solidFill>
                <a:srgbClr val="000000"/>
              </a:solidFill>
              <a:ea typeface="+mn-lt"/>
              <a:cs typeface="+mn-lt"/>
            </a:endParaRPr>
          </a:p>
          <a:p>
            <a:pPr>
              <a:buNone/>
            </a:pPr>
            <a:r>
              <a:rPr lang="en-GB" dirty="0">
                <a:solidFill>
                  <a:srgbClr val="222222"/>
                </a:solidFill>
                <a:ea typeface="+mn-lt"/>
                <a:cs typeface="+mn-lt"/>
              </a:rPr>
              <a:t>They are not always influential in international commerce, but their economies are broad and advanced. </a:t>
            </a:r>
            <a:endParaRPr lang="en-GB">
              <a:solidFill>
                <a:srgbClr val="000000"/>
              </a:solidFill>
              <a:ea typeface="+mn-lt"/>
              <a:cs typeface="+mn-lt"/>
            </a:endParaRPr>
          </a:p>
          <a:p>
            <a:pPr>
              <a:buNone/>
            </a:pPr>
            <a:r>
              <a:rPr lang="en-GB" dirty="0">
                <a:solidFill>
                  <a:srgbClr val="222222"/>
                </a:solidFill>
                <a:ea typeface="+mn-lt"/>
                <a:cs typeface="+mn-lt"/>
              </a:rPr>
              <a:t>These semi-periphery countries might arise from either Periphery countries climbing up to the modernised Core countries or Core countries descending to Periphery status. </a:t>
            </a:r>
            <a:endParaRPr lang="en-GB">
              <a:solidFill>
                <a:srgbClr val="000000"/>
              </a:solidFill>
              <a:ea typeface="+mn-lt"/>
              <a:cs typeface="+mn-lt"/>
            </a:endParaRPr>
          </a:p>
          <a:p>
            <a:pPr>
              <a:buNone/>
            </a:pPr>
            <a:r>
              <a:rPr lang="en-GB" dirty="0">
                <a:solidFill>
                  <a:srgbClr val="222222"/>
                </a:solidFill>
                <a:ea typeface="+mn-lt"/>
                <a:cs typeface="+mn-lt"/>
              </a:rPr>
              <a:t>The World-Systems Theory is a fluid model, but it has been criticised for being overly focused on the economy and the Core nations, overlooking culture and even class conflicts inside individual countries.</a:t>
            </a:r>
            <a:endParaRPr lang="en-GB"/>
          </a:p>
          <a:p>
            <a:pPr marL="0" indent="0">
              <a:buNone/>
            </a:pPr>
            <a:endParaRPr lang="en-GB" sz="1500" dirty="0">
              <a:solidFill>
                <a:srgbClr val="222222"/>
              </a:solidFill>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784580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lobalization theories | Society and Culture | MCAT | Khan Academy">
            <a:hlinkClick r:id="" action="ppaction://media"/>
            <a:extLst>
              <a:ext uri="{FF2B5EF4-FFF2-40B4-BE49-F238E27FC236}">
                <a16:creationId xmlns:a16="http://schemas.microsoft.com/office/drawing/2014/main" id="{0F6EDBE6-739C-70F6-9917-0975BD6EB833}"/>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4070112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1E0BD2-F336-0B57-A461-4AE5EF3A765C}"/>
              </a:ext>
            </a:extLst>
          </p:cNvPr>
          <p:cNvSpPr>
            <a:spLocks noGrp="1"/>
          </p:cNvSpPr>
          <p:nvPr>
            <p:ph idx="1"/>
          </p:nvPr>
        </p:nvSpPr>
        <p:spPr>
          <a:xfrm>
            <a:off x="838200" y="617927"/>
            <a:ext cx="10515600" cy="5559036"/>
          </a:xfrm>
        </p:spPr>
        <p:txBody>
          <a:bodyPr vert="horz" lIns="91440" tIns="45720" rIns="91440" bIns="45720" rtlCol="0" anchor="t">
            <a:normAutofit/>
          </a:bodyPr>
          <a:lstStyle/>
          <a:p>
            <a:pPr marL="0" indent="0">
              <a:buNone/>
            </a:pPr>
            <a:r>
              <a:rPr lang="en-GB" dirty="0"/>
              <a:t>                                                  Activity</a:t>
            </a:r>
          </a:p>
          <a:p>
            <a:pPr marL="0" indent="0">
              <a:buNone/>
            </a:pPr>
            <a:endParaRPr lang="en-GB" dirty="0"/>
          </a:p>
          <a:p>
            <a:pPr marL="0" indent="0">
              <a:buNone/>
            </a:pPr>
            <a:r>
              <a:rPr lang="en-GB" dirty="0"/>
              <a:t>Watch  the video on the next slide and answer the following questions.</a:t>
            </a:r>
          </a:p>
          <a:p>
            <a:pPr marL="0" indent="0">
              <a:buNone/>
            </a:pPr>
            <a:endParaRPr lang="en-GB" dirty="0"/>
          </a:p>
          <a:p>
            <a:pPr marL="0" indent="0">
              <a:buNone/>
            </a:pPr>
            <a:r>
              <a:rPr lang="en-GB" dirty="0"/>
              <a:t>Why did </a:t>
            </a:r>
            <a:r>
              <a:rPr lang="en-GB" dirty="0" err="1"/>
              <a:t>walmart</a:t>
            </a:r>
            <a:r>
              <a:rPr lang="en-GB" dirty="0"/>
              <a:t> expand globally</a:t>
            </a:r>
          </a:p>
          <a:p>
            <a:pPr marL="0" indent="0">
              <a:buNone/>
            </a:pPr>
            <a:r>
              <a:rPr lang="en-GB" dirty="0"/>
              <a:t>What made its expansion successful in some countries and not in some.</a:t>
            </a:r>
          </a:p>
        </p:txBody>
      </p:sp>
    </p:spTree>
    <p:extLst>
      <p:ext uri="{BB962C8B-B14F-4D97-AF65-F5344CB8AC3E}">
        <p14:creationId xmlns:p14="http://schemas.microsoft.com/office/powerpoint/2010/main" val="1274501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Walmart's Global expansion Strategy | Globalization |  MBA Case study examples with solutions">
            <a:hlinkClick r:id="" action="ppaction://media"/>
            <a:extLst>
              <a:ext uri="{FF2B5EF4-FFF2-40B4-BE49-F238E27FC236}">
                <a16:creationId xmlns:a16="http://schemas.microsoft.com/office/drawing/2014/main" id="{03D69250-D0FA-44D7-FA3F-FF04B3F3BDFC}"/>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1880809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lobalization">
            <a:hlinkClick r:id="" action="ppaction://media"/>
            <a:extLst>
              <a:ext uri="{FF2B5EF4-FFF2-40B4-BE49-F238E27FC236}">
                <a16:creationId xmlns:a16="http://schemas.microsoft.com/office/drawing/2014/main" id="{38294616-D094-A643-B567-E74A195FF07E}"/>
              </a:ext>
            </a:extLst>
          </p:cNvPr>
          <p:cNvPicPr>
            <a:picLocks noGrp="1" noRot="1" noChangeAspect="1"/>
          </p:cNvPicPr>
          <p:nvPr>
            <p:ph idx="1"/>
            <a:videoFile r:link="rId1"/>
          </p:nvPr>
        </p:nvPicPr>
        <p:blipFill>
          <a:blip r:embed="rId3"/>
          <a:stretch>
            <a:fillRect/>
          </a:stretch>
        </p:blipFill>
        <p:spPr>
          <a:xfrm>
            <a:off x="2244725" y="1509324"/>
            <a:ext cx="7700963" cy="4667639"/>
          </a:xfrm>
        </p:spPr>
      </p:pic>
    </p:spTree>
    <p:extLst>
      <p:ext uri="{BB962C8B-B14F-4D97-AF65-F5344CB8AC3E}">
        <p14:creationId xmlns:p14="http://schemas.microsoft.com/office/powerpoint/2010/main" val="1342469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137095"/>
            <a:ext cx="11918829" cy="6184629"/>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dirty="0">
                <a:solidFill>
                  <a:srgbClr val="181818"/>
                </a:solidFill>
              </a:rPr>
              <a:t>           </a:t>
            </a:r>
            <a:r>
              <a:rPr lang="en-GB" sz="2800" b="1" dirty="0">
                <a:solidFill>
                  <a:srgbClr val="181818"/>
                </a:solidFill>
              </a:rPr>
              <a:t>Forces  shaping the global business landscape</a:t>
            </a:r>
          </a:p>
          <a:p>
            <a:pPr algn="l"/>
            <a:r>
              <a:rPr lang="en-GB" sz="2800" b="1" dirty="0">
                <a:solidFill>
                  <a:srgbClr val="000000"/>
                </a:solidFill>
              </a:rPr>
              <a:t>Conflict in Ukraine and Middle East</a:t>
            </a:r>
            <a:endParaRPr lang="en-GB" sz="2800" dirty="0"/>
          </a:p>
          <a:p>
            <a:pPr algn="l"/>
            <a:r>
              <a:rPr lang="en-GB" sz="2800" dirty="0">
                <a:solidFill>
                  <a:srgbClr val="000000"/>
                </a:solidFill>
                <a:ea typeface="+mn-lt"/>
                <a:cs typeface="+mn-lt"/>
              </a:rPr>
              <a:t>The Russia-Ukraine frontline in the conflict has remained static in the last year. No cease-fire negotiations are in sight.  There are signs of eroding support among foreign governments on both sides of the Atlantic</a:t>
            </a:r>
          </a:p>
          <a:p>
            <a:pPr algn="l"/>
            <a:endParaRPr lang="en-GB"/>
          </a:p>
          <a:p>
            <a:pPr algn="l"/>
            <a:r>
              <a:rPr lang="en-GB" sz="2800" dirty="0">
                <a:solidFill>
                  <a:srgbClr val="000000"/>
                </a:solidFill>
                <a:ea typeface="+mn-lt"/>
                <a:cs typeface="+mn-lt"/>
              </a:rPr>
              <a:t>Tensions in the Middle East have been high, with global attention focused on the war in Gaza. Recent developments in Lebanon and the Red Sea have heightened concerns for broader regional conflict and disruption.</a:t>
            </a:r>
            <a:endParaRPr lang="en-GB" sz="2800" dirty="0">
              <a:solidFill>
                <a:srgbClr val="000000"/>
              </a:solidFill>
            </a:endParaRPr>
          </a:p>
          <a:p>
            <a:pPr algn="l"/>
            <a:endParaRPr lang="en-GB" sz="2800" b="1" dirty="0">
              <a:solidFill>
                <a:srgbClr val="000000"/>
              </a:solidFill>
            </a:endParaRPr>
          </a:p>
          <a:p>
            <a:pPr algn="l"/>
            <a:r>
              <a:rPr lang="en-GB" sz="2800" b="1" dirty="0">
                <a:solidFill>
                  <a:srgbClr val="000000"/>
                </a:solidFill>
              </a:rPr>
              <a:t> </a:t>
            </a:r>
            <a:r>
              <a:rPr lang="en-GB" sz="2800" b="1" cap="all" dirty="0">
                <a:solidFill>
                  <a:srgbClr val="FFFFFF"/>
                </a:solidFill>
                <a:ea typeface="+mn-lt"/>
                <a:cs typeface="+mn-lt"/>
              </a:rPr>
              <a:t>DISCOVER</a:t>
            </a:r>
            <a:endParaRPr lang="en-GB" sz="2800" dirty="0"/>
          </a:p>
          <a:p>
            <a:pPr algn="l"/>
            <a:endParaRPr lang="en-GB" sz="2800" dirty="0">
              <a:solidFill>
                <a:srgbClr val="181818"/>
              </a:solidFill>
            </a:endParaRPr>
          </a:p>
          <a:p>
            <a:pPr marL="285750" indent="-285750" algn="l">
              <a:buFont typeface="Arial"/>
              <a:buChar char="•"/>
            </a:pPr>
            <a:endParaRPr lang="en-GB" sz="2800" dirty="0">
              <a:solidFill>
                <a:srgbClr val="181818"/>
              </a:solidFill>
            </a:endParaRPr>
          </a:p>
          <a:p>
            <a:pPr algn="l"/>
            <a:endParaRPr lang="en-GB" sz="2800" b="1" dirty="0">
              <a:solidFill>
                <a:srgbClr val="262626"/>
              </a:solidFill>
            </a:endParaRPr>
          </a:p>
          <a:p>
            <a:pPr algn="l"/>
            <a:endParaRPr lang="en-GB" sz="1200" dirty="0">
              <a:solidFill>
                <a:srgbClr val="262626"/>
              </a:solidFill>
            </a:endParaRPr>
          </a:p>
          <a:p>
            <a:endParaRPr lang="en-GB" dirty="0"/>
          </a:p>
        </p:txBody>
      </p:sp>
    </p:spTree>
    <p:extLst>
      <p:ext uri="{BB962C8B-B14F-4D97-AF65-F5344CB8AC3E}">
        <p14:creationId xmlns:p14="http://schemas.microsoft.com/office/powerpoint/2010/main" val="405175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137095"/>
            <a:ext cx="11918829" cy="6184629"/>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dirty="0">
                <a:solidFill>
                  <a:srgbClr val="181818"/>
                </a:solidFill>
              </a:rPr>
              <a:t>           </a:t>
            </a:r>
            <a:endParaRPr lang="en-GB" sz="2800" b="1" dirty="0">
              <a:solidFill>
                <a:srgbClr val="181818"/>
              </a:solidFill>
            </a:endParaRPr>
          </a:p>
          <a:p>
            <a:pPr algn="l"/>
            <a:r>
              <a:rPr lang="en-GB" sz="2800" b="1" dirty="0">
                <a:solidFill>
                  <a:srgbClr val="000000"/>
                </a:solidFill>
                <a:latin typeface="Segoe UI"/>
                <a:cs typeface="Segoe UI"/>
              </a:rPr>
              <a:t>Higher interest rates</a:t>
            </a:r>
            <a:endParaRPr lang="en-GB" sz="2800" dirty="0">
              <a:solidFill>
                <a:srgbClr val="000000"/>
              </a:solidFill>
              <a:latin typeface="Segoe UI"/>
              <a:cs typeface="Segoe UI"/>
            </a:endParaRPr>
          </a:p>
          <a:p>
            <a:pPr algn="l"/>
            <a:r>
              <a:rPr lang="en-GB" sz="2800" dirty="0">
                <a:solidFill>
                  <a:srgbClr val="000000"/>
                </a:solidFill>
                <a:latin typeface="Segoe UI"/>
                <a:cs typeface="Segoe UI"/>
              </a:rPr>
              <a:t>Even though inflation, triggered by the COVID-19 pandemic and the Ukraine war, is showing signs of cooling in the United States and EU, it’s uncertain when central bankers will significantly reduce rates. </a:t>
            </a:r>
          </a:p>
          <a:p>
            <a:pPr algn="l"/>
            <a:endParaRPr lang="en-GB" sz="2800" dirty="0">
              <a:solidFill>
                <a:srgbClr val="000000"/>
              </a:solidFill>
              <a:latin typeface="Segoe UI"/>
              <a:cs typeface="Segoe UI"/>
            </a:endParaRPr>
          </a:p>
          <a:p>
            <a:pPr algn="l"/>
            <a:r>
              <a:rPr lang="en-GB" sz="2800" dirty="0">
                <a:solidFill>
                  <a:srgbClr val="000000"/>
                </a:solidFill>
                <a:latin typeface="Segoe UI"/>
                <a:cs typeface="Segoe UI"/>
              </a:rPr>
              <a:t>Recent high rates have raised hurdles for capital investments and reduced mergers and acquisitions, private equity and venture capital activity.</a:t>
            </a:r>
            <a:endParaRPr lang="en-GB" dirty="0">
              <a:solidFill>
                <a:srgbClr val="000000"/>
              </a:solidFill>
              <a:latin typeface="Aptos" panose="020B0004020202020204"/>
              <a:cs typeface="Segoe UI"/>
            </a:endParaRPr>
          </a:p>
          <a:p>
            <a:pPr algn="l"/>
            <a:endParaRPr lang="en-GB" dirty="0">
              <a:solidFill>
                <a:srgbClr val="000000"/>
              </a:solidFill>
              <a:latin typeface="Aptos" panose="020B0004020202020204"/>
              <a:cs typeface="Segoe UI"/>
            </a:endParaRPr>
          </a:p>
          <a:p>
            <a:pPr algn="l"/>
            <a:r>
              <a:rPr lang="en-GB" sz="2800" dirty="0">
                <a:solidFill>
                  <a:srgbClr val="000000"/>
                </a:solidFill>
                <a:latin typeface="Segoe UI"/>
                <a:cs typeface="Segoe UI"/>
              </a:rPr>
              <a:t>On the positive side, interest rates remain modest in some nations. And unlike previously, higher US rates have not triggered systemic debt crises in emerging markets.</a:t>
            </a:r>
            <a:endParaRPr lang="en-GB"/>
          </a:p>
          <a:p>
            <a:pPr algn="l"/>
            <a:endParaRPr lang="en-GB" sz="2800" b="1" dirty="0">
              <a:solidFill>
                <a:srgbClr val="000000"/>
              </a:solidFill>
            </a:endParaRPr>
          </a:p>
          <a:p>
            <a:pPr algn="l"/>
            <a:endParaRPr lang="en-GB" sz="2800" b="1" dirty="0">
              <a:solidFill>
                <a:srgbClr val="000000"/>
              </a:solidFill>
            </a:endParaRPr>
          </a:p>
          <a:p>
            <a:pPr algn="l"/>
            <a:r>
              <a:rPr lang="en-GB" sz="2800" b="1" dirty="0">
                <a:solidFill>
                  <a:srgbClr val="000000"/>
                </a:solidFill>
              </a:rPr>
              <a:t> </a:t>
            </a:r>
            <a:r>
              <a:rPr lang="en-GB" sz="2800" b="1" cap="all" dirty="0">
                <a:solidFill>
                  <a:srgbClr val="FFFFFF"/>
                </a:solidFill>
                <a:ea typeface="+mn-lt"/>
                <a:cs typeface="+mn-lt"/>
              </a:rPr>
              <a:t>DISCOVER</a:t>
            </a:r>
            <a:endParaRPr lang="en-GB" sz="2800" dirty="0"/>
          </a:p>
          <a:p>
            <a:pPr algn="l"/>
            <a:endParaRPr lang="en-GB" sz="2800" dirty="0">
              <a:solidFill>
                <a:srgbClr val="181818"/>
              </a:solidFill>
            </a:endParaRPr>
          </a:p>
          <a:p>
            <a:pPr marL="285750" indent="-285750" algn="l">
              <a:buFont typeface="Arial"/>
              <a:buChar char="•"/>
            </a:pPr>
            <a:endParaRPr lang="en-GB" sz="2800" dirty="0">
              <a:solidFill>
                <a:srgbClr val="181818"/>
              </a:solidFill>
            </a:endParaRPr>
          </a:p>
          <a:p>
            <a:pPr algn="l"/>
            <a:endParaRPr lang="en-GB" sz="2800" b="1" dirty="0">
              <a:solidFill>
                <a:srgbClr val="262626"/>
              </a:solidFill>
            </a:endParaRPr>
          </a:p>
          <a:p>
            <a:pPr algn="l"/>
            <a:endParaRPr lang="en-GB" sz="1200" dirty="0">
              <a:solidFill>
                <a:srgbClr val="262626"/>
              </a:solidFill>
            </a:endParaRPr>
          </a:p>
          <a:p>
            <a:endParaRPr lang="en-GB" dirty="0"/>
          </a:p>
        </p:txBody>
      </p:sp>
    </p:spTree>
    <p:extLst>
      <p:ext uri="{BB962C8B-B14F-4D97-AF65-F5344CB8AC3E}">
        <p14:creationId xmlns:p14="http://schemas.microsoft.com/office/powerpoint/2010/main" val="2502915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180227"/>
            <a:ext cx="11918829" cy="6141497"/>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b="1" dirty="0">
                <a:solidFill>
                  <a:srgbClr val="000000"/>
                </a:solidFill>
              </a:rPr>
              <a:t>China dynamics</a:t>
            </a:r>
            <a:endParaRPr lang="en-GB" sz="2800" dirty="0">
              <a:solidFill>
                <a:srgbClr val="181818"/>
              </a:solidFill>
            </a:endParaRPr>
          </a:p>
          <a:p>
            <a:pPr algn="l"/>
            <a:r>
              <a:rPr lang="en-GB" sz="2800" dirty="0">
                <a:solidFill>
                  <a:srgbClr val="000000"/>
                </a:solidFill>
                <a:ea typeface="+mn-lt"/>
                <a:cs typeface="+mn-lt"/>
              </a:rPr>
              <a:t>Geopolitical tensions, shifting government policies, a slowing economy and concerns over supply-chain resilience have complicated China’s business environment. Even assuming a slower growth rate of around 3%, however, China’s GDP in 2030 is projected to be around $5 trillion greater than in 2022.</a:t>
            </a:r>
            <a:endParaRPr lang="en-GB" sz="2800" dirty="0">
              <a:solidFill>
                <a:srgbClr val="181818"/>
              </a:solidFill>
              <a:ea typeface="+mn-lt"/>
              <a:cs typeface="+mn-lt"/>
            </a:endParaRPr>
          </a:p>
          <a:p>
            <a:pPr algn="l"/>
            <a:endParaRPr lang="en-GB" sz="2800" dirty="0">
              <a:solidFill>
                <a:srgbClr val="000000"/>
              </a:solidFill>
              <a:ea typeface="+mn-lt"/>
              <a:cs typeface="+mn-lt"/>
            </a:endParaRPr>
          </a:p>
          <a:p>
            <a:pPr algn="l"/>
            <a:r>
              <a:rPr lang="en-GB" sz="2800" dirty="0">
                <a:solidFill>
                  <a:srgbClr val="000000"/>
                </a:solidFill>
                <a:ea typeface="+mn-lt"/>
                <a:cs typeface="+mn-lt"/>
              </a:rPr>
              <a:t> This would surpass the expected combined economic growth of the EU, the Association of Southeast Asian Nations (ASEAN), South Korea and Japan combined.  Chinese markets have unique needs and regulations and fierce domestic competition. Companies need to consider carefully the role China will play in their portfolios.</a:t>
            </a:r>
            <a:endParaRPr lang="en-GB" sz="2800">
              <a:solidFill>
                <a:srgbClr val="181818"/>
              </a:solidFill>
            </a:endParaRPr>
          </a:p>
          <a:p>
            <a:pPr algn="l">
              <a:buFont typeface="Arial"/>
              <a:buChar char="•"/>
            </a:pPr>
            <a:endParaRPr lang="en-GB" sz="2800" b="1" dirty="0">
              <a:solidFill>
                <a:srgbClr val="000000"/>
              </a:solidFill>
            </a:endParaRPr>
          </a:p>
          <a:p>
            <a:pPr algn="l"/>
            <a:endParaRPr lang="en-GB" sz="2800">
              <a:solidFill>
                <a:srgbClr val="181818"/>
              </a:solidFill>
            </a:endParaRPr>
          </a:p>
          <a:p>
            <a:pPr algn="l"/>
            <a:endParaRPr lang="en-GB" sz="2800" b="1" dirty="0">
              <a:solidFill>
                <a:srgbClr val="262626"/>
              </a:solidFill>
            </a:endParaRPr>
          </a:p>
          <a:p>
            <a:pPr algn="l"/>
            <a:endParaRPr lang="en-GB" sz="2800" dirty="0">
              <a:solidFill>
                <a:srgbClr val="262626"/>
              </a:solidFill>
            </a:endParaRPr>
          </a:p>
          <a:p>
            <a:endParaRPr lang="en-GB" dirty="0"/>
          </a:p>
        </p:txBody>
      </p:sp>
    </p:spTree>
    <p:extLst>
      <p:ext uri="{BB962C8B-B14F-4D97-AF65-F5344CB8AC3E}">
        <p14:creationId xmlns:p14="http://schemas.microsoft.com/office/powerpoint/2010/main" val="836466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180227"/>
            <a:ext cx="11918829" cy="6141497"/>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b="1" dirty="0">
                <a:solidFill>
                  <a:srgbClr val="000000"/>
                </a:solidFill>
                <a:latin typeface="Arial"/>
                <a:cs typeface="Arial"/>
              </a:rPr>
              <a:t>Election year 2024</a:t>
            </a:r>
            <a:endParaRPr lang="en-GB" sz="2800" dirty="0">
              <a:solidFill>
                <a:srgbClr val="000000"/>
              </a:solidFill>
              <a:latin typeface="Arial"/>
              <a:cs typeface="Arial"/>
            </a:endParaRPr>
          </a:p>
          <a:p>
            <a:pPr marL="285750" indent="-285750" algn="l">
              <a:buFont typeface="Arial,Sans-Serif"/>
              <a:buChar char="•"/>
            </a:pPr>
            <a:r>
              <a:rPr lang="en-GB" sz="2800" dirty="0">
                <a:solidFill>
                  <a:srgbClr val="000000"/>
                </a:solidFill>
                <a:latin typeface="Arial"/>
                <a:cs typeface="Arial"/>
              </a:rPr>
              <a:t>Voters in nations accounting for more than half the world's population will go to the polls to elect leaders this year. </a:t>
            </a:r>
          </a:p>
          <a:p>
            <a:pPr marL="285750" indent="-285750" algn="l">
              <a:buFont typeface="Arial,Sans-Serif"/>
              <a:buChar char="•"/>
            </a:pPr>
            <a:r>
              <a:rPr lang="en-GB" sz="2800" dirty="0">
                <a:solidFill>
                  <a:srgbClr val="000000"/>
                </a:solidFill>
                <a:latin typeface="Arial"/>
                <a:cs typeface="Arial"/>
              </a:rPr>
              <a:t>The impacts will be far-reaching. Results in Indonesia, for example, are likely to have implications for climate policies and results in Mexico may shape location decisions by foreign manufacturers. </a:t>
            </a:r>
            <a:endParaRPr lang="en-GB">
              <a:solidFill>
                <a:srgbClr val="000000"/>
              </a:solidFill>
              <a:latin typeface="Aptos" panose="020B0004020202020204"/>
              <a:cs typeface="Arial"/>
            </a:endParaRPr>
          </a:p>
          <a:p>
            <a:pPr marL="285750" indent="-285750" algn="l">
              <a:buFont typeface="Arial,Sans-Serif"/>
              <a:buChar char="•"/>
            </a:pPr>
            <a:r>
              <a:rPr lang="en-GB" sz="2800" dirty="0">
                <a:solidFill>
                  <a:srgbClr val="000000"/>
                </a:solidFill>
                <a:latin typeface="Arial"/>
                <a:cs typeface="Arial"/>
              </a:rPr>
              <a:t>New leadership in the United States could result in major changes in foreign, economic and climate policy. Parliamentary elections in the EU could impact the bloc’s net-zero commitments. Moreover, developments in generative AI and other digital technologies could make elections acutely vulnerable to interference.</a:t>
            </a:r>
            <a:endParaRPr lang="en-GB"/>
          </a:p>
          <a:p>
            <a:pPr algn="l"/>
            <a:endParaRPr lang="en-GB" sz="2800" b="1" dirty="0">
              <a:solidFill>
                <a:srgbClr val="000000"/>
              </a:solidFill>
            </a:endParaRPr>
          </a:p>
          <a:p>
            <a:pPr algn="l">
              <a:buFont typeface="Arial"/>
              <a:buChar char="•"/>
            </a:pPr>
            <a:endParaRPr lang="en-GB" sz="2800" b="1" dirty="0">
              <a:solidFill>
                <a:srgbClr val="000000"/>
              </a:solidFill>
            </a:endParaRPr>
          </a:p>
          <a:p>
            <a:pPr algn="l"/>
            <a:endParaRPr lang="en-GB" sz="2800">
              <a:solidFill>
                <a:srgbClr val="181818"/>
              </a:solidFill>
            </a:endParaRPr>
          </a:p>
          <a:p>
            <a:pPr algn="l"/>
            <a:endParaRPr lang="en-GB" sz="2800" b="1" dirty="0">
              <a:solidFill>
                <a:srgbClr val="262626"/>
              </a:solidFill>
            </a:endParaRPr>
          </a:p>
          <a:p>
            <a:pPr algn="l"/>
            <a:endParaRPr lang="en-GB" sz="2800" dirty="0">
              <a:solidFill>
                <a:srgbClr val="262626"/>
              </a:solidFill>
            </a:endParaRPr>
          </a:p>
          <a:p>
            <a:endParaRPr lang="en-GB" dirty="0"/>
          </a:p>
        </p:txBody>
      </p:sp>
    </p:spTree>
    <p:extLst>
      <p:ext uri="{BB962C8B-B14F-4D97-AF65-F5344CB8AC3E}">
        <p14:creationId xmlns:p14="http://schemas.microsoft.com/office/powerpoint/2010/main" val="3601099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381510"/>
            <a:ext cx="11918829" cy="6098364"/>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b="1" dirty="0">
                <a:solidFill>
                  <a:srgbClr val="000000"/>
                </a:solidFill>
              </a:rPr>
              <a:t> </a:t>
            </a:r>
            <a:r>
              <a:rPr lang="en-GB" sz="2800" b="1" dirty="0">
                <a:solidFill>
                  <a:srgbClr val="000000"/>
                </a:solidFill>
              </a:rPr>
              <a:t>Asia’s economic acceleration</a:t>
            </a:r>
            <a:endParaRPr lang="en-GB" sz="2800"/>
          </a:p>
          <a:p>
            <a:pPr algn="l"/>
            <a:r>
              <a:rPr lang="en-GB" sz="2800" dirty="0">
                <a:solidFill>
                  <a:srgbClr val="000000"/>
                </a:solidFill>
                <a:ea typeface="+mn-lt"/>
                <a:cs typeface="+mn-lt"/>
              </a:rPr>
              <a:t>Asia, the most economically integrated region besides Europe, is well-positioned for growth in the coming years. Boston Consulting Group’s global trade model projects that over the coming decade, India’s and ASEAN’s trade will grow by 6.3% and 4.1% per year, compared with global trade growth of 2.8%. </a:t>
            </a:r>
            <a:endParaRPr lang="en-GB" sz="2800">
              <a:solidFill>
                <a:srgbClr val="000000"/>
              </a:solidFill>
              <a:ea typeface="+mn-lt"/>
              <a:cs typeface="+mn-lt"/>
            </a:endParaRPr>
          </a:p>
          <a:p>
            <a:pPr algn="l"/>
            <a:endParaRPr lang="en-GB" sz="2800" dirty="0">
              <a:solidFill>
                <a:srgbClr val="000000"/>
              </a:solidFill>
              <a:ea typeface="+mn-lt"/>
              <a:cs typeface="+mn-lt"/>
            </a:endParaRPr>
          </a:p>
          <a:p>
            <a:pPr algn="l"/>
            <a:r>
              <a:rPr lang="en-GB" sz="2800" dirty="0">
                <a:solidFill>
                  <a:srgbClr val="000000"/>
                </a:solidFill>
                <a:ea typeface="+mn-lt"/>
                <a:cs typeface="+mn-lt"/>
              </a:rPr>
              <a:t>These trends result from growing domestic markets, shifting cost structures and a desire for increased supply chain resilience. Both markets are attractive investment locations for companies following a “China +1” approach of diversifying manufacturing footprints and supply chains beyond a China base.</a:t>
            </a:r>
            <a:endParaRPr lang="en-GB" sz="2800"/>
          </a:p>
          <a:p>
            <a:pPr algn="l"/>
            <a:endParaRPr lang="en-US" sz="2800" dirty="0"/>
          </a:p>
          <a:p>
            <a:pPr algn="l"/>
            <a:endParaRPr lang="en-GB" sz="2800" b="1" dirty="0">
              <a:solidFill>
                <a:srgbClr val="262626"/>
              </a:solidFill>
            </a:endParaRPr>
          </a:p>
          <a:p>
            <a:pPr algn="l"/>
            <a:endParaRPr lang="en-GB" sz="1200" dirty="0">
              <a:solidFill>
                <a:srgbClr val="262626"/>
              </a:solidFill>
            </a:endParaRPr>
          </a:p>
          <a:p>
            <a:endParaRPr lang="en-GB" dirty="0"/>
          </a:p>
        </p:txBody>
      </p:sp>
    </p:spTree>
    <p:extLst>
      <p:ext uri="{BB962C8B-B14F-4D97-AF65-F5344CB8AC3E}">
        <p14:creationId xmlns:p14="http://schemas.microsoft.com/office/powerpoint/2010/main" val="2977527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381510"/>
            <a:ext cx="11918829" cy="5940214"/>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b="1" dirty="0">
                <a:latin typeface="Segoe UI"/>
                <a:cs typeface="Segoe UI"/>
              </a:rPr>
              <a:t>The geopolitics of AI</a:t>
            </a:r>
            <a:endParaRPr lang="en-GB" sz="2800" dirty="0">
              <a:latin typeface="Segoe UI"/>
              <a:cs typeface="Segoe UI"/>
            </a:endParaRPr>
          </a:p>
          <a:p>
            <a:pPr algn="l"/>
            <a:r>
              <a:rPr lang="en-GB" sz="2800" dirty="0">
                <a:latin typeface="Segoe UI"/>
                <a:cs typeface="Segoe UI"/>
              </a:rPr>
              <a:t>The massive expansion in the capability and use of AI – for civilian and military purposes – is </a:t>
            </a:r>
            <a:r>
              <a:rPr lang="en-GB" sz="2800" err="1">
                <a:latin typeface="Segoe UI"/>
                <a:cs typeface="Segoe UI"/>
              </a:rPr>
              <a:t>fueling</a:t>
            </a:r>
            <a:r>
              <a:rPr lang="en-GB" sz="2800" dirty="0">
                <a:latin typeface="Segoe UI"/>
                <a:cs typeface="Segoe UI"/>
              </a:rPr>
              <a:t> a race for global supremacy. At the same time, different regulatory approaches are emerging around the world. For example, the EU, with its AI Act, prioritizes a centralized, risk-based approach covering consumer protection and product safety, while the United States is taking a more decentralized approach, focusing on national security. </a:t>
            </a:r>
          </a:p>
          <a:p>
            <a:pPr algn="l"/>
            <a:endParaRPr lang="en-GB" sz="2800" dirty="0">
              <a:latin typeface="Segoe UI"/>
              <a:cs typeface="Segoe UI"/>
            </a:endParaRPr>
          </a:p>
          <a:p>
            <a:pPr algn="l"/>
            <a:r>
              <a:rPr lang="en-GB" sz="2800" dirty="0">
                <a:latin typeface="Segoe UI"/>
                <a:cs typeface="Segoe UI"/>
              </a:rPr>
              <a:t>Navigating an increasing patchwork of AI regulations across borders will be challenging for global companies. They must engage regulators to ensure adequate safeguards while allowing experimentation and innovation.</a:t>
            </a:r>
            <a:endParaRPr lang="en-GB"/>
          </a:p>
          <a:p>
            <a:pPr algn="l"/>
            <a:endParaRPr lang="en-GB" sz="2800" b="1" dirty="0"/>
          </a:p>
          <a:p>
            <a:pPr algn="l"/>
            <a:endParaRPr lang="en-US" sz="2800" dirty="0"/>
          </a:p>
          <a:p>
            <a:pPr algn="l"/>
            <a:endParaRPr lang="en-GB" sz="2800" b="1" dirty="0">
              <a:solidFill>
                <a:srgbClr val="262626"/>
              </a:solidFill>
            </a:endParaRPr>
          </a:p>
          <a:p>
            <a:pPr algn="l"/>
            <a:endParaRPr lang="en-GB" sz="1200" dirty="0">
              <a:solidFill>
                <a:srgbClr val="262626"/>
              </a:solidFill>
            </a:endParaRPr>
          </a:p>
          <a:p>
            <a:endParaRPr lang="en-GB" dirty="0"/>
          </a:p>
        </p:txBody>
      </p:sp>
    </p:spTree>
    <p:extLst>
      <p:ext uri="{BB962C8B-B14F-4D97-AF65-F5344CB8AC3E}">
        <p14:creationId xmlns:p14="http://schemas.microsoft.com/office/powerpoint/2010/main" val="336138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381510"/>
            <a:ext cx="11918829" cy="5940214"/>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b="1" dirty="0">
                <a:latin typeface="Segoe UI"/>
                <a:cs typeface="Segoe UI"/>
              </a:rPr>
              <a:t>R</a:t>
            </a:r>
            <a:r>
              <a:rPr lang="en-GB" sz="2800" b="1" dirty="0">
                <a:latin typeface="Segoe UI"/>
                <a:cs typeface="Segoe UI"/>
              </a:rPr>
              <a:t>ise of (green) industrial policy</a:t>
            </a:r>
            <a:endParaRPr lang="en-GB" sz="2800" dirty="0">
              <a:latin typeface="Segoe UI"/>
              <a:cs typeface="Segoe UI"/>
            </a:endParaRPr>
          </a:p>
          <a:p>
            <a:pPr algn="l"/>
            <a:r>
              <a:rPr lang="en-GB" sz="2800" dirty="0">
                <a:latin typeface="Segoe UI"/>
                <a:cs typeface="Segoe UI"/>
              </a:rPr>
              <a:t>Governments are taking increasingly bold action to develop low-carbon industries to fight climate change, strengthen domestic manufacturing and reduce reliance on offshore suppliers of components and critical minerals. </a:t>
            </a:r>
          </a:p>
          <a:p>
            <a:pPr algn="l"/>
            <a:r>
              <a:rPr lang="en-GB" sz="2800" dirty="0">
                <a:latin typeface="Segoe UI"/>
                <a:cs typeface="Segoe UI"/>
              </a:rPr>
              <a:t>There is significant money on the table.  The EU’s Green Deal Industrial Plan dedicates EUR 357 billion through 2030 to support the green transition with state funding and broader funding support for environmental targets </a:t>
            </a:r>
            <a:endParaRPr lang="en-GB">
              <a:latin typeface="Aptos" panose="020B0004020202020204"/>
              <a:cs typeface="Segoe UI"/>
            </a:endParaRPr>
          </a:p>
          <a:p>
            <a:pPr algn="l"/>
            <a:r>
              <a:rPr lang="en-GB" sz="2800" dirty="0">
                <a:latin typeface="Segoe UI"/>
                <a:cs typeface="Segoe UI"/>
              </a:rPr>
              <a:t>Climate  policies are influencing company decisions. Because they often come with conditions attached, such policies will likely reshape global supply chains.</a:t>
            </a:r>
            <a:endParaRPr lang="en-GB"/>
          </a:p>
          <a:p>
            <a:pPr algn="l"/>
            <a:endParaRPr lang="en-GB" sz="2800" b="1" dirty="0"/>
          </a:p>
          <a:p>
            <a:pPr algn="l"/>
            <a:endParaRPr lang="en-GB" sz="2800" b="1" dirty="0">
              <a:solidFill>
                <a:srgbClr val="262626"/>
              </a:solidFill>
            </a:endParaRPr>
          </a:p>
          <a:p>
            <a:pPr algn="l"/>
            <a:endParaRPr lang="en-GB" sz="1200" dirty="0">
              <a:solidFill>
                <a:srgbClr val="262626"/>
              </a:solidFill>
            </a:endParaRPr>
          </a:p>
          <a:p>
            <a:endParaRPr lang="en-GB" dirty="0"/>
          </a:p>
        </p:txBody>
      </p:sp>
    </p:spTree>
    <p:extLst>
      <p:ext uri="{BB962C8B-B14F-4D97-AF65-F5344CB8AC3E}">
        <p14:creationId xmlns:p14="http://schemas.microsoft.com/office/powerpoint/2010/main" val="33834772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381510"/>
            <a:ext cx="11918829" cy="5940214"/>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b="1" dirty="0"/>
              <a:t>8. BRICS Expansion</a:t>
            </a:r>
            <a:endParaRPr lang="en-GB" sz="2800" dirty="0"/>
          </a:p>
          <a:p>
            <a:pPr algn="l"/>
            <a:r>
              <a:rPr lang="en-GB" sz="2800" dirty="0">
                <a:ea typeface="+mn-lt"/>
                <a:cs typeface="+mn-lt"/>
              </a:rPr>
              <a:t>BRICS, initially a moniker for the high-growth markets Brazil, Russia, India, China and South Africa, has evolved into BRICS+, an organized grouping of emerging markets. In 2023, the grouping expanded to include Saudi Arabia, Egypt, the United Arab Emirates, Iran and Ethiopia. </a:t>
            </a:r>
          </a:p>
          <a:p>
            <a:pPr algn="l"/>
            <a:r>
              <a:rPr lang="en-GB" sz="2800" dirty="0">
                <a:ea typeface="+mn-lt"/>
                <a:cs typeface="+mn-lt"/>
              </a:rPr>
              <a:t>This expansion led to incremental increases in the share of global GDP and population. But it has dramatically increased the group’s weight in oil. BRICS+ countries now control 43</a:t>
            </a:r>
            <a:r>
              <a:rPr lang="en-GB" sz="2800" dirty="0">
                <a:solidFill>
                  <a:srgbClr val="000000"/>
                </a:solidFill>
                <a:ea typeface="+mn-lt"/>
                <a:cs typeface="+mn-lt"/>
              </a:rPr>
              <a:t>% of global oil production up</a:t>
            </a:r>
            <a:r>
              <a:rPr lang="en-GB" sz="2800" dirty="0">
                <a:ea typeface="+mn-lt"/>
                <a:cs typeface="+mn-lt"/>
              </a:rPr>
              <a:t> from the 20% of the original group. BRICS+ also announced plans to establish institutions such as a new development bank.</a:t>
            </a:r>
            <a:endParaRPr lang="en-GB" sz="2800"/>
          </a:p>
          <a:p>
            <a:pPr algn="l"/>
            <a:r>
              <a:rPr lang="en-GB" sz="2800" dirty="0">
                <a:ea typeface="+mn-lt"/>
                <a:cs typeface="+mn-lt"/>
              </a:rPr>
              <a:t>It remains to be seen how a group of countries with some fundamental differences can remain unified. But if these institutions take shape and exert influence, they could offer an interesting counterbalance to the West.</a:t>
            </a:r>
            <a:endParaRPr lang="en-GB" sz="2800" dirty="0"/>
          </a:p>
          <a:p>
            <a:pPr algn="l"/>
            <a:endParaRPr lang="en-GB" sz="2800" b="1" dirty="0"/>
          </a:p>
          <a:p>
            <a:pPr algn="l"/>
            <a:endParaRPr lang="en-GB" b="1" dirty="0"/>
          </a:p>
        </p:txBody>
      </p:sp>
    </p:spTree>
    <p:extLst>
      <p:ext uri="{BB962C8B-B14F-4D97-AF65-F5344CB8AC3E}">
        <p14:creationId xmlns:p14="http://schemas.microsoft.com/office/powerpoint/2010/main" val="28907355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B1B243D-D1FA-AFB4-A51C-E6FCCCAE4FD0}"/>
              </a:ext>
            </a:extLst>
          </p:cNvPr>
          <p:cNvSpPr>
            <a:spLocks noGrp="1"/>
          </p:cNvSpPr>
          <p:nvPr>
            <p:ph type="subTitle" idx="1"/>
          </p:nvPr>
        </p:nvSpPr>
        <p:spPr>
          <a:xfrm>
            <a:off x="129397" y="381510"/>
            <a:ext cx="11918829" cy="5940214"/>
          </a:xfrm>
        </p:spPr>
        <p:txBody>
          <a:bodyPr vert="horz" lIns="91440" tIns="45720" rIns="91440" bIns="45720" rtlCol="0" anchor="t">
            <a:noAutofit/>
          </a:bodyPr>
          <a:lstStyle/>
          <a:p>
            <a:pPr algn="l"/>
            <a:endParaRPr lang="en-GB" sz="1200" dirty="0">
              <a:solidFill>
                <a:srgbClr val="181818"/>
              </a:solidFill>
              <a:ea typeface="+mn-lt"/>
              <a:cs typeface="+mn-lt"/>
            </a:endParaRPr>
          </a:p>
          <a:p>
            <a:pPr algn="l"/>
            <a:r>
              <a:rPr lang="en-GB" sz="2800" b="1" dirty="0">
                <a:latin typeface="Segoe UI"/>
                <a:cs typeface="Segoe UI"/>
              </a:rPr>
              <a:t> The race for global talent</a:t>
            </a:r>
            <a:endParaRPr lang="en-GB" sz="2800">
              <a:latin typeface="Segoe UI"/>
              <a:cs typeface="Segoe UI"/>
            </a:endParaRPr>
          </a:p>
          <a:p>
            <a:pPr algn="l"/>
            <a:r>
              <a:rPr lang="en-GB" sz="2800" dirty="0">
                <a:latin typeface="Segoe UI"/>
                <a:cs typeface="Segoe UI"/>
              </a:rPr>
              <a:t>Entrepreneurs, engineers and researchers are fast becoming new geo-strategic assets that fuel countries’ ambitions to reach AI leadership, shore up their tax base and drive green industrial policy. </a:t>
            </a:r>
            <a:endParaRPr lang="en-GB" dirty="0">
              <a:latin typeface="Aptos" panose="020B0004020202020204"/>
              <a:cs typeface="Segoe UI"/>
            </a:endParaRPr>
          </a:p>
          <a:p>
            <a:pPr algn="l"/>
            <a:r>
              <a:rPr lang="en-GB" sz="2800" dirty="0">
                <a:latin typeface="Segoe UI"/>
                <a:cs typeface="Segoe UI"/>
              </a:rPr>
              <a:t>That’s why many nations are now playing a dual game regarding migration: they are trying to contain irregular migration movements while actively attracting top talent. </a:t>
            </a:r>
            <a:endParaRPr lang="en-GB">
              <a:latin typeface="Aptos" panose="020B0004020202020204"/>
              <a:cs typeface="Segoe UI"/>
            </a:endParaRPr>
          </a:p>
          <a:p>
            <a:pPr algn="l"/>
            <a:r>
              <a:rPr lang="en-GB" sz="2800" dirty="0">
                <a:latin typeface="Segoe UI"/>
                <a:cs typeface="Segoe UI"/>
              </a:rPr>
              <a:t>Major reforms are underway in Australia, Germany and the Middle East. In 2024 and beyond, countries, cities and firms will need to articulate new narratives and develop new value propositions to attract and retain the citizens of tomorrow.</a:t>
            </a:r>
            <a:endParaRPr lang="en-GB"/>
          </a:p>
        </p:txBody>
      </p:sp>
    </p:spTree>
    <p:extLst>
      <p:ext uri="{BB962C8B-B14F-4D97-AF65-F5344CB8AC3E}">
        <p14:creationId xmlns:p14="http://schemas.microsoft.com/office/powerpoint/2010/main" val="5910982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640CF-CDBC-5350-7ADF-9C9C8AC15E1F}"/>
              </a:ext>
            </a:extLst>
          </p:cNvPr>
          <p:cNvSpPr>
            <a:spLocks noGrp="1"/>
          </p:cNvSpPr>
          <p:nvPr>
            <p:ph type="title"/>
          </p:nvPr>
        </p:nvSpPr>
        <p:spPr/>
        <p:txBody>
          <a:bodyPr/>
          <a:lstStyle/>
          <a:p>
            <a:r>
              <a:rPr lang="en-GB" dirty="0"/>
              <a:t>                          Home work</a:t>
            </a:r>
          </a:p>
        </p:txBody>
      </p:sp>
      <p:sp>
        <p:nvSpPr>
          <p:cNvPr id="3" name="Content Placeholder 2">
            <a:extLst>
              <a:ext uri="{FF2B5EF4-FFF2-40B4-BE49-F238E27FC236}">
                <a16:creationId xmlns:a16="http://schemas.microsoft.com/office/drawing/2014/main" id="{90C8453D-6031-602E-ABBC-1178D1DCB6C8}"/>
              </a:ext>
            </a:extLst>
          </p:cNvPr>
          <p:cNvSpPr>
            <a:spLocks noGrp="1"/>
          </p:cNvSpPr>
          <p:nvPr>
            <p:ph idx="1"/>
          </p:nvPr>
        </p:nvSpPr>
        <p:spPr>
          <a:xfrm>
            <a:off x="838200" y="1509324"/>
            <a:ext cx="10515600" cy="4667639"/>
          </a:xfrm>
        </p:spPr>
        <p:txBody>
          <a:bodyPr vert="horz" lIns="91440" tIns="45720" rIns="91440" bIns="45720" rtlCol="0" anchor="t">
            <a:normAutofit/>
          </a:bodyPr>
          <a:lstStyle/>
          <a:p>
            <a:pPr marL="0" indent="0">
              <a:buNone/>
            </a:pPr>
            <a:endParaRPr lang="en-GB" dirty="0"/>
          </a:p>
          <a:p>
            <a:pPr marL="0" indent="0">
              <a:buNone/>
            </a:pPr>
            <a:endParaRPr lang="en-GB" dirty="0"/>
          </a:p>
          <a:p>
            <a:pPr marL="0" indent="0">
              <a:buNone/>
            </a:pPr>
            <a:r>
              <a:rPr lang="en-GB" dirty="0"/>
              <a:t>Watch the video on the next slide and outline the  major forces shaping the global business environment.</a:t>
            </a:r>
          </a:p>
          <a:p>
            <a:pPr marL="0" indent="0">
              <a:buNone/>
            </a:pPr>
            <a:endParaRPr lang="en-GB" dirty="0"/>
          </a:p>
          <a:p>
            <a:pPr marL="0" indent="0">
              <a:buNone/>
            </a:pPr>
            <a:r>
              <a:rPr lang="en-GB" dirty="0"/>
              <a:t>We will discuss your answer in our next class.</a:t>
            </a:r>
          </a:p>
        </p:txBody>
      </p:sp>
    </p:spTree>
    <p:extLst>
      <p:ext uri="{BB962C8B-B14F-4D97-AF65-F5344CB8AC3E}">
        <p14:creationId xmlns:p14="http://schemas.microsoft.com/office/powerpoint/2010/main" val="5296225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The five mega-trends shaping our world">
            <a:hlinkClick r:id="" action="ppaction://media"/>
            <a:extLst>
              <a:ext uri="{FF2B5EF4-FFF2-40B4-BE49-F238E27FC236}">
                <a16:creationId xmlns:a16="http://schemas.microsoft.com/office/drawing/2014/main" id="{3F4359AD-EDBC-EC4A-D955-F03C5081DC90}"/>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3439730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5005685"/>
          </a:xfrm>
        </p:spPr>
        <p:txBody>
          <a:bodyPr vert="horz" lIns="91440" tIns="45720" rIns="91440" bIns="45720" rtlCol="0" anchor="t">
            <a:normAutofit/>
          </a:bodyPr>
          <a:lstStyle/>
          <a:p>
            <a:pPr algn="l"/>
            <a:r>
              <a:rPr lang="en-US" sz="1800" dirty="0">
                <a:solidFill>
                  <a:srgbClr val="181818"/>
                </a:solidFill>
                <a:ea typeface="+mn-lt"/>
                <a:cs typeface="+mn-lt"/>
              </a:rPr>
              <a:t>Summary</a:t>
            </a:r>
          </a:p>
          <a:p>
            <a:pPr algn="l"/>
            <a:r>
              <a:rPr lang="en-US" sz="1800" dirty="0">
                <a:solidFill>
                  <a:srgbClr val="181818"/>
                </a:solidFill>
                <a:ea typeface="+mn-lt"/>
                <a:cs typeface="+mn-lt"/>
              </a:rPr>
              <a:t>What is </a:t>
            </a:r>
            <a:r>
              <a:rPr lang="en-US" sz="1800" dirty="0" err="1">
                <a:solidFill>
                  <a:srgbClr val="181818"/>
                </a:solidFill>
                <a:ea typeface="+mn-lt"/>
                <a:cs typeface="+mn-lt"/>
              </a:rPr>
              <a:t>globalisation</a:t>
            </a:r>
          </a:p>
          <a:p>
            <a:pPr algn="l"/>
            <a:r>
              <a:rPr lang="en-US" sz="1800" dirty="0">
                <a:solidFill>
                  <a:srgbClr val="181818"/>
                </a:solidFill>
                <a:latin typeface="Aptos"/>
                <a:cs typeface="Times New Roman"/>
              </a:rPr>
              <a:t>Outline the impact of </a:t>
            </a:r>
            <a:r>
              <a:rPr lang="en-US" sz="1800" dirty="0" err="1">
                <a:solidFill>
                  <a:srgbClr val="181818"/>
                </a:solidFill>
                <a:latin typeface="Aptos"/>
                <a:cs typeface="Times New Roman"/>
              </a:rPr>
              <a:t>globalisation</a:t>
            </a:r>
            <a:r>
              <a:rPr lang="en-US" sz="1800" dirty="0">
                <a:solidFill>
                  <a:srgbClr val="181818"/>
                </a:solidFill>
                <a:latin typeface="Aptos"/>
                <a:cs typeface="Times New Roman"/>
              </a:rPr>
              <a:t> on business operation</a:t>
            </a:r>
          </a:p>
          <a:p>
            <a:pPr algn="l"/>
            <a:r>
              <a:rPr lang="en-US" sz="1800" dirty="0">
                <a:solidFill>
                  <a:srgbClr val="181818"/>
                </a:solidFill>
                <a:cs typeface="Times New Roman"/>
              </a:rPr>
              <a:t>Which  current major forces are shaping the business environment</a:t>
            </a:r>
          </a:p>
          <a:p>
            <a:pPr algn="l"/>
            <a:endParaRPr lang="en-US" sz="1800" dirty="0">
              <a:solidFill>
                <a:srgbClr val="181818"/>
              </a:solidFill>
              <a:cs typeface="Times New Roman"/>
            </a:endParaRPr>
          </a:p>
          <a:p>
            <a:pPr marL="457200" indent="-457200" algn="l">
              <a:buChar char="•"/>
            </a:pPr>
            <a:endParaRPr lang="en-US" sz="1800" dirty="0">
              <a:solidFill>
                <a:srgbClr val="181818"/>
              </a:solidFill>
              <a:cs typeface="Times New Roman"/>
            </a:endParaRPr>
          </a:p>
          <a:p>
            <a:pPr marL="457200" indent="-457200" algn="l">
              <a:buChar char="•"/>
            </a:pPr>
            <a:endParaRPr lang="en-GB" sz="1800" dirty="0">
              <a:cs typeface="Times New Roman"/>
            </a:endParaRPr>
          </a:p>
          <a:p>
            <a:pPr marL="457200" indent="-457200" algn="l">
              <a:buChar char="•"/>
            </a:pPr>
            <a:endParaRPr lang="en-GB" sz="1800" dirty="0"/>
          </a:p>
          <a:p>
            <a:pPr marL="457200" indent="-457200" algn="l">
              <a:buChar char="•"/>
            </a:pPr>
            <a:endParaRPr lang="en-US" dirty="0"/>
          </a:p>
          <a:p>
            <a:pPr algn="l"/>
            <a:endParaRPr lang="en-GB" sz="2800" dirty="0"/>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2469806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5005685"/>
          </a:xfrm>
        </p:spPr>
        <p:txBody>
          <a:bodyPr vert="horz" lIns="91440" tIns="45720" rIns="91440" bIns="45720" rtlCol="0" anchor="t">
            <a:normAutofit/>
          </a:bodyPr>
          <a:lstStyle/>
          <a:p>
            <a:pPr algn="l"/>
            <a:r>
              <a:rPr lang="en-US" sz="1800">
                <a:solidFill>
                  <a:srgbClr val="181818"/>
                </a:solidFill>
                <a:ea typeface="+mn-lt"/>
                <a:cs typeface="+mn-lt"/>
              </a:rPr>
              <a:t>                                                                     References</a:t>
            </a:r>
            <a:endParaRPr lang="en-US"/>
          </a:p>
          <a:p>
            <a:pPr marL="457200" indent="-457200" algn="l">
              <a:buChar char="•"/>
            </a:pPr>
            <a:endParaRPr lang="en-US" sz="1800" dirty="0">
              <a:solidFill>
                <a:srgbClr val="181818"/>
              </a:solidFill>
              <a:ea typeface="+mn-lt"/>
              <a:cs typeface="+mn-lt"/>
            </a:endParaRPr>
          </a:p>
          <a:p>
            <a:pPr marL="457200" indent="-457200" algn="l">
              <a:buChar char="•"/>
            </a:pPr>
            <a:r>
              <a:rPr lang="en-US" sz="1800" dirty="0">
                <a:solidFill>
                  <a:srgbClr val="181818"/>
                </a:solidFill>
                <a:ea typeface="+mn-lt"/>
                <a:cs typeface="+mn-lt"/>
              </a:rPr>
              <a:t>Stobierski . T (2024)</a:t>
            </a:r>
            <a:r>
              <a:rPr lang="en-US" sz="1800" cap="all" dirty="0">
                <a:solidFill>
                  <a:srgbClr val="181818"/>
                </a:solidFill>
              </a:rPr>
              <a:t>4 EFFECTS OF GLOBALIZATION ON THE ENVIRONMENT. A</a:t>
            </a:r>
            <a:r>
              <a:rPr lang="en-US" sz="1800" dirty="0">
                <a:solidFill>
                  <a:srgbClr val="181818"/>
                </a:solidFill>
              </a:rPr>
              <a:t>vailable at</a:t>
            </a:r>
            <a:r>
              <a:rPr lang="en-US" sz="1800" cap="all" dirty="0">
                <a:solidFill>
                  <a:srgbClr val="181818"/>
                </a:solidFill>
              </a:rPr>
              <a:t> </a:t>
            </a:r>
            <a:r>
              <a:rPr lang="en-US" sz="1800" cap="all" dirty="0">
                <a:solidFill>
                  <a:srgbClr val="181818"/>
                </a:solidFill>
                <a:ea typeface="+mn-lt"/>
                <a:cs typeface="+mn-lt"/>
              </a:rPr>
              <a:t> </a:t>
            </a:r>
            <a:r>
              <a:rPr lang="en-GB" sz="1800" dirty="0">
                <a:ea typeface="+mn-lt"/>
                <a:cs typeface="+mn-lt"/>
                <a:hlinkClick r:id="rId2"/>
              </a:rPr>
              <a:t>Effects of Globalization on the Environment (hbs.edu)</a:t>
            </a:r>
            <a:r>
              <a:rPr lang="en-GB" sz="1800" dirty="0">
                <a:ea typeface="+mn-lt"/>
                <a:cs typeface="+mn-lt"/>
              </a:rPr>
              <a:t> (Accessed 12th April 2024)</a:t>
            </a:r>
            <a:endParaRPr lang="en-US"/>
          </a:p>
          <a:p>
            <a:pPr marL="457200" indent="-457200" algn="l">
              <a:buChar char="•"/>
            </a:pPr>
            <a:r>
              <a:rPr lang="en-GB" sz="1800" dirty="0">
                <a:latin typeface="Times New Roman"/>
                <a:cs typeface="Times New Roman"/>
              </a:rPr>
              <a:t>Morrison, J. (2017). The Global Business Environment Challenges and Responsibilities. 4th ed. London: Palgrave.</a:t>
            </a:r>
          </a:p>
          <a:p>
            <a:pPr marL="457200" indent="-457200" algn="l">
              <a:buChar char="•"/>
            </a:pPr>
            <a:endParaRPr lang="en-GB" sz="1800" dirty="0"/>
          </a:p>
          <a:p>
            <a:pPr marL="457200" indent="-457200" algn="l">
              <a:buChar char="•"/>
            </a:pPr>
            <a:endParaRPr lang="en-US" dirty="0"/>
          </a:p>
          <a:p>
            <a:pPr algn="l"/>
            <a:endParaRPr lang="en-GB" sz="2800" dirty="0"/>
          </a:p>
          <a:p>
            <a:pPr marL="457200" indent="-457200" algn="l">
              <a:buChar char="•"/>
            </a:pPr>
            <a:endParaRPr lang="en-US" dirty="0"/>
          </a:p>
          <a:p>
            <a:pPr marL="457200" indent="-457200" algn="l">
              <a:buChar char="•"/>
            </a:pPr>
            <a:endParaRPr lang="en-GB" sz="2800" dirty="0"/>
          </a:p>
          <a:p>
            <a:endParaRPr lang="en-GB" dirty="0"/>
          </a:p>
        </p:txBody>
      </p:sp>
    </p:spTree>
    <p:extLst>
      <p:ext uri="{BB962C8B-B14F-4D97-AF65-F5344CB8AC3E}">
        <p14:creationId xmlns:p14="http://schemas.microsoft.com/office/powerpoint/2010/main" val="27410972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Home work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735</cp:revision>
  <dcterms:created xsi:type="dcterms:W3CDTF">2024-04-06T14:17:37Z</dcterms:created>
  <dcterms:modified xsi:type="dcterms:W3CDTF">2024-04-22T10:23:13Z</dcterms:modified>
</cp:coreProperties>
</file>