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3E5937-D856-F20F-F9D5-ED7A76FB3CE6}" v="33" dt="2025-05-13T10:43:01.3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4" d="100"/>
          <a:sy n="84" d="100"/>
        </p:scale>
        <p:origin x="1596" y="5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na Cristina Ionita (2246123)" userId="S::2246123@student.uwtsd.ac.uk::b46ce244-0cca-4825-a310-32c767c7c53d" providerId="AD" clId="Web-{F53E5937-D856-F20F-F9D5-ED7A76FB3CE6}"/>
    <pc:docChg chg="modSld">
      <pc:chgData name="Alina Cristina Ionita (2246123)" userId="S::2246123@student.uwtsd.ac.uk::b46ce244-0cca-4825-a310-32c767c7c53d" providerId="AD" clId="Web-{F53E5937-D856-F20F-F9D5-ED7A76FB3CE6}" dt="2025-05-13T10:43:01.342" v="32" actId="20577"/>
      <pc:docMkLst>
        <pc:docMk/>
      </pc:docMkLst>
      <pc:sldChg chg="modSp">
        <pc:chgData name="Alina Cristina Ionita (2246123)" userId="S::2246123@student.uwtsd.ac.uk::b46ce244-0cca-4825-a310-32c767c7c53d" providerId="AD" clId="Web-{F53E5937-D856-F20F-F9D5-ED7A76FB3CE6}" dt="2025-05-13T10:43:01.342" v="32" actId="20577"/>
        <pc:sldMkLst>
          <pc:docMk/>
          <pc:sldMk cId="32059844" sldId="256"/>
        </pc:sldMkLst>
        <pc:spChg chg="mod">
          <ac:chgData name="Alina Cristina Ionita (2246123)" userId="S::2246123@student.uwtsd.ac.uk::b46ce244-0cca-4825-a310-32c767c7c53d" providerId="AD" clId="Web-{F53E5937-D856-F20F-F9D5-ED7A76FB3CE6}" dt="2025-05-13T10:43:01.342" v="32" actId="20577"/>
          <ac:spMkLst>
            <pc:docMk/>
            <pc:sldMk cId="32059844" sldId="256"/>
            <ac:spMk id="2" creationId="{510C636F-69C9-9674-519D-F451182291B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EDF2A3-07B1-4AE9-B79D-65C0D2BBD39F}" type="datetimeFigureOut">
              <a:rPr lang="en-GB" smtClean="0"/>
              <a:t>13/05/2025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52329F-3A47-47F1-82F4-5F283D292C33}" type="slidenum">
              <a:rPr lang="en-GB" smtClean="0"/>
              <a:t>‹#›</a:t>
            </a:fld>
            <a:endParaRPr lang="en-GB"/>
          </a:p>
        </p:txBody>
      </p:sp>
    </p:spTree>
    <p:extLst>
      <p:ext uri="{BB962C8B-B14F-4D97-AF65-F5344CB8AC3E}">
        <p14:creationId xmlns:p14="http://schemas.microsoft.com/office/powerpoint/2010/main" val="19992021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52329F-3A47-47F1-82F4-5F283D292C33}" type="slidenum">
              <a:rPr lang="en-GB" smtClean="0"/>
              <a:t>8</a:t>
            </a:fld>
            <a:endParaRPr lang="en-GB"/>
          </a:p>
        </p:txBody>
      </p:sp>
    </p:spTree>
    <p:extLst>
      <p:ext uri="{BB962C8B-B14F-4D97-AF65-F5344CB8AC3E}">
        <p14:creationId xmlns:p14="http://schemas.microsoft.com/office/powerpoint/2010/main" val="33484516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740EE-6937-5852-4841-E6F8761FB48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FBAE97-5BF3-66FF-A8BC-B5979EC0250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17F9CCF-AF20-1EB9-E68A-3419CB83DEC1}"/>
              </a:ext>
            </a:extLst>
          </p:cNvPr>
          <p:cNvSpPr>
            <a:spLocks noGrp="1"/>
          </p:cNvSpPr>
          <p:nvPr>
            <p:ph type="dt" sz="half" idx="10"/>
          </p:nvPr>
        </p:nvSpPr>
        <p:spPr/>
        <p:txBody>
          <a:bodyPr/>
          <a:lstStyle/>
          <a:p>
            <a:fld id="{81C632C2-683F-40BA-81CC-84AA255C7142}" type="datetimeFigureOut">
              <a:rPr lang="en-GB" smtClean="0"/>
              <a:t>13/05/2025</a:t>
            </a:fld>
            <a:endParaRPr lang="en-GB"/>
          </a:p>
        </p:txBody>
      </p:sp>
      <p:sp>
        <p:nvSpPr>
          <p:cNvPr id="5" name="Footer Placeholder 4">
            <a:extLst>
              <a:ext uri="{FF2B5EF4-FFF2-40B4-BE49-F238E27FC236}">
                <a16:creationId xmlns:a16="http://schemas.microsoft.com/office/drawing/2014/main" id="{372A16BD-A1D9-E337-5F98-948F1B0DE3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372099-E8E2-1233-83F6-0526F31BB811}"/>
              </a:ext>
            </a:extLst>
          </p:cNvPr>
          <p:cNvSpPr>
            <a:spLocks noGrp="1"/>
          </p:cNvSpPr>
          <p:nvPr>
            <p:ph type="sldNum" sz="quarter" idx="12"/>
          </p:nvPr>
        </p:nvSpPr>
        <p:spPr/>
        <p:txBody>
          <a:bodyPr/>
          <a:lstStyle/>
          <a:p>
            <a:fld id="{92B01238-01C8-4126-B2B9-DC0E42B470D9}" type="slidenum">
              <a:rPr lang="en-GB" smtClean="0"/>
              <a:t>‹#›</a:t>
            </a:fld>
            <a:endParaRPr lang="en-GB"/>
          </a:p>
        </p:txBody>
      </p:sp>
    </p:spTree>
    <p:extLst>
      <p:ext uri="{BB962C8B-B14F-4D97-AF65-F5344CB8AC3E}">
        <p14:creationId xmlns:p14="http://schemas.microsoft.com/office/powerpoint/2010/main" val="20980377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81480-8C40-2652-F2AD-7C8D5C4B0B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7F03E71-FBFF-26E9-93C9-B6E65754693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DB8076-1950-2AAF-BECF-C5D33BB32872}"/>
              </a:ext>
            </a:extLst>
          </p:cNvPr>
          <p:cNvSpPr>
            <a:spLocks noGrp="1"/>
          </p:cNvSpPr>
          <p:nvPr>
            <p:ph type="dt" sz="half" idx="10"/>
          </p:nvPr>
        </p:nvSpPr>
        <p:spPr/>
        <p:txBody>
          <a:bodyPr/>
          <a:lstStyle/>
          <a:p>
            <a:fld id="{81C632C2-683F-40BA-81CC-84AA255C7142}" type="datetimeFigureOut">
              <a:rPr lang="en-GB" smtClean="0"/>
              <a:t>13/05/2025</a:t>
            </a:fld>
            <a:endParaRPr lang="en-GB"/>
          </a:p>
        </p:txBody>
      </p:sp>
      <p:sp>
        <p:nvSpPr>
          <p:cNvPr id="5" name="Footer Placeholder 4">
            <a:extLst>
              <a:ext uri="{FF2B5EF4-FFF2-40B4-BE49-F238E27FC236}">
                <a16:creationId xmlns:a16="http://schemas.microsoft.com/office/drawing/2014/main" id="{37FD201B-2A3F-2542-CDD4-A6ABCC6509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89E057-53A0-1D2D-ED39-C5ED1F9E1C50}"/>
              </a:ext>
            </a:extLst>
          </p:cNvPr>
          <p:cNvSpPr>
            <a:spLocks noGrp="1"/>
          </p:cNvSpPr>
          <p:nvPr>
            <p:ph type="sldNum" sz="quarter" idx="12"/>
          </p:nvPr>
        </p:nvSpPr>
        <p:spPr/>
        <p:txBody>
          <a:bodyPr/>
          <a:lstStyle/>
          <a:p>
            <a:fld id="{92B01238-01C8-4126-B2B9-DC0E42B470D9}" type="slidenum">
              <a:rPr lang="en-GB" smtClean="0"/>
              <a:t>‹#›</a:t>
            </a:fld>
            <a:endParaRPr lang="en-GB"/>
          </a:p>
        </p:txBody>
      </p:sp>
    </p:spTree>
    <p:extLst>
      <p:ext uri="{BB962C8B-B14F-4D97-AF65-F5344CB8AC3E}">
        <p14:creationId xmlns:p14="http://schemas.microsoft.com/office/powerpoint/2010/main" val="87194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7A4C6-E9D0-62AF-D4B2-28DBAEE5D35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B3E0BE2-1782-D437-7948-7F4E9DB42A0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961585C-219E-E918-5B92-20C7AF087964}"/>
              </a:ext>
            </a:extLst>
          </p:cNvPr>
          <p:cNvSpPr>
            <a:spLocks noGrp="1"/>
          </p:cNvSpPr>
          <p:nvPr>
            <p:ph type="dt" sz="half" idx="10"/>
          </p:nvPr>
        </p:nvSpPr>
        <p:spPr/>
        <p:txBody>
          <a:bodyPr/>
          <a:lstStyle/>
          <a:p>
            <a:fld id="{81C632C2-683F-40BA-81CC-84AA255C7142}" type="datetimeFigureOut">
              <a:rPr lang="en-GB" smtClean="0"/>
              <a:t>13/05/2025</a:t>
            </a:fld>
            <a:endParaRPr lang="en-GB"/>
          </a:p>
        </p:txBody>
      </p:sp>
      <p:sp>
        <p:nvSpPr>
          <p:cNvPr id="5" name="Footer Placeholder 4">
            <a:extLst>
              <a:ext uri="{FF2B5EF4-FFF2-40B4-BE49-F238E27FC236}">
                <a16:creationId xmlns:a16="http://schemas.microsoft.com/office/drawing/2014/main" id="{B7D85B67-2403-6B70-F096-EBF2FA356D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7C05E5-9FB0-A94F-6BD3-D59D8AE11BA5}"/>
              </a:ext>
            </a:extLst>
          </p:cNvPr>
          <p:cNvSpPr>
            <a:spLocks noGrp="1"/>
          </p:cNvSpPr>
          <p:nvPr>
            <p:ph type="sldNum" sz="quarter" idx="12"/>
          </p:nvPr>
        </p:nvSpPr>
        <p:spPr/>
        <p:txBody>
          <a:bodyPr/>
          <a:lstStyle/>
          <a:p>
            <a:fld id="{92B01238-01C8-4126-B2B9-DC0E42B470D9}" type="slidenum">
              <a:rPr lang="en-GB" smtClean="0"/>
              <a:t>‹#›</a:t>
            </a:fld>
            <a:endParaRPr lang="en-GB"/>
          </a:p>
        </p:txBody>
      </p:sp>
    </p:spTree>
    <p:extLst>
      <p:ext uri="{BB962C8B-B14F-4D97-AF65-F5344CB8AC3E}">
        <p14:creationId xmlns:p14="http://schemas.microsoft.com/office/powerpoint/2010/main" val="20090808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DC8FA-5AB9-8665-CD59-7DEBD852246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56700E-6D9A-94C8-C408-8BA197A45D4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40B94F0-A43A-2FF6-C2CA-5AB2B4F5DFD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D9C0999-BF3E-32BB-AF71-C55859331F64}"/>
              </a:ext>
            </a:extLst>
          </p:cNvPr>
          <p:cNvSpPr>
            <a:spLocks noGrp="1"/>
          </p:cNvSpPr>
          <p:nvPr>
            <p:ph type="dt" sz="half" idx="10"/>
          </p:nvPr>
        </p:nvSpPr>
        <p:spPr/>
        <p:txBody>
          <a:bodyPr/>
          <a:lstStyle/>
          <a:p>
            <a:fld id="{81C632C2-683F-40BA-81CC-84AA255C7142}" type="datetimeFigureOut">
              <a:rPr lang="en-GB" smtClean="0"/>
              <a:t>13/05/2025</a:t>
            </a:fld>
            <a:endParaRPr lang="en-GB"/>
          </a:p>
        </p:txBody>
      </p:sp>
      <p:sp>
        <p:nvSpPr>
          <p:cNvPr id="6" name="Footer Placeholder 5">
            <a:extLst>
              <a:ext uri="{FF2B5EF4-FFF2-40B4-BE49-F238E27FC236}">
                <a16:creationId xmlns:a16="http://schemas.microsoft.com/office/drawing/2014/main" id="{7F0881C6-588C-D55F-AB99-C509F1DC70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9831ED-8CD3-E6E0-8702-B2BAC635CEAB}"/>
              </a:ext>
            </a:extLst>
          </p:cNvPr>
          <p:cNvSpPr>
            <a:spLocks noGrp="1"/>
          </p:cNvSpPr>
          <p:nvPr>
            <p:ph type="sldNum" sz="quarter" idx="12"/>
          </p:nvPr>
        </p:nvSpPr>
        <p:spPr/>
        <p:txBody>
          <a:bodyPr/>
          <a:lstStyle/>
          <a:p>
            <a:fld id="{92B01238-01C8-4126-B2B9-DC0E42B470D9}" type="slidenum">
              <a:rPr lang="en-GB" smtClean="0"/>
              <a:t>‹#›</a:t>
            </a:fld>
            <a:endParaRPr lang="en-GB"/>
          </a:p>
        </p:txBody>
      </p:sp>
    </p:spTree>
    <p:extLst>
      <p:ext uri="{BB962C8B-B14F-4D97-AF65-F5344CB8AC3E}">
        <p14:creationId xmlns:p14="http://schemas.microsoft.com/office/powerpoint/2010/main" val="13786867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61732-9348-57F2-8142-E44385DCFC0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DCEC7E2-C822-48A5-5162-78797236183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6A707E9-9035-CD82-9CF0-DB95976BBEB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0A3B517-5521-CABA-BDD8-7274E58AEBC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EE4AF3C-50C4-FBD0-DC09-DCDE367AE4D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F3EAFB3-1EFE-955A-DD79-C1B50A3C6368}"/>
              </a:ext>
            </a:extLst>
          </p:cNvPr>
          <p:cNvSpPr>
            <a:spLocks noGrp="1"/>
          </p:cNvSpPr>
          <p:nvPr>
            <p:ph type="dt" sz="half" idx="10"/>
          </p:nvPr>
        </p:nvSpPr>
        <p:spPr/>
        <p:txBody>
          <a:bodyPr/>
          <a:lstStyle/>
          <a:p>
            <a:fld id="{81C632C2-683F-40BA-81CC-84AA255C7142}" type="datetimeFigureOut">
              <a:rPr lang="en-GB" smtClean="0"/>
              <a:t>13/05/2025</a:t>
            </a:fld>
            <a:endParaRPr lang="en-GB"/>
          </a:p>
        </p:txBody>
      </p:sp>
      <p:sp>
        <p:nvSpPr>
          <p:cNvPr id="8" name="Footer Placeholder 7">
            <a:extLst>
              <a:ext uri="{FF2B5EF4-FFF2-40B4-BE49-F238E27FC236}">
                <a16:creationId xmlns:a16="http://schemas.microsoft.com/office/drawing/2014/main" id="{97B0EF35-F177-DDA7-8313-077AEF1566E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F3A66C8-2E49-2284-9931-846FBE2BCFA2}"/>
              </a:ext>
            </a:extLst>
          </p:cNvPr>
          <p:cNvSpPr>
            <a:spLocks noGrp="1"/>
          </p:cNvSpPr>
          <p:nvPr>
            <p:ph type="sldNum" sz="quarter" idx="12"/>
          </p:nvPr>
        </p:nvSpPr>
        <p:spPr/>
        <p:txBody>
          <a:bodyPr/>
          <a:lstStyle/>
          <a:p>
            <a:fld id="{92B01238-01C8-4126-B2B9-DC0E42B470D9}" type="slidenum">
              <a:rPr lang="en-GB" smtClean="0"/>
              <a:t>‹#›</a:t>
            </a:fld>
            <a:endParaRPr lang="en-GB"/>
          </a:p>
        </p:txBody>
      </p:sp>
    </p:spTree>
    <p:extLst>
      <p:ext uri="{BB962C8B-B14F-4D97-AF65-F5344CB8AC3E}">
        <p14:creationId xmlns:p14="http://schemas.microsoft.com/office/powerpoint/2010/main" val="35724581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5CB9D-71EC-FF59-C2DF-9845BAD89D1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7198D0B-5233-5018-3C1D-AA337D49E8DC}"/>
              </a:ext>
            </a:extLst>
          </p:cNvPr>
          <p:cNvSpPr>
            <a:spLocks noGrp="1"/>
          </p:cNvSpPr>
          <p:nvPr>
            <p:ph type="dt" sz="half" idx="10"/>
          </p:nvPr>
        </p:nvSpPr>
        <p:spPr/>
        <p:txBody>
          <a:bodyPr/>
          <a:lstStyle/>
          <a:p>
            <a:fld id="{81C632C2-683F-40BA-81CC-84AA255C7142}" type="datetimeFigureOut">
              <a:rPr lang="en-GB" smtClean="0"/>
              <a:t>13/05/2025</a:t>
            </a:fld>
            <a:endParaRPr lang="en-GB"/>
          </a:p>
        </p:txBody>
      </p:sp>
      <p:sp>
        <p:nvSpPr>
          <p:cNvPr id="4" name="Footer Placeholder 3">
            <a:extLst>
              <a:ext uri="{FF2B5EF4-FFF2-40B4-BE49-F238E27FC236}">
                <a16:creationId xmlns:a16="http://schemas.microsoft.com/office/drawing/2014/main" id="{1DD90C14-8A25-8FA5-7457-79596FA0C8D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2A89182-364B-DFD2-4A98-D12D5175AC6E}"/>
              </a:ext>
            </a:extLst>
          </p:cNvPr>
          <p:cNvSpPr>
            <a:spLocks noGrp="1"/>
          </p:cNvSpPr>
          <p:nvPr>
            <p:ph type="sldNum" sz="quarter" idx="12"/>
          </p:nvPr>
        </p:nvSpPr>
        <p:spPr/>
        <p:txBody>
          <a:bodyPr/>
          <a:lstStyle/>
          <a:p>
            <a:fld id="{92B01238-01C8-4126-B2B9-DC0E42B470D9}" type="slidenum">
              <a:rPr lang="en-GB" smtClean="0"/>
              <a:t>‹#›</a:t>
            </a:fld>
            <a:endParaRPr lang="en-GB"/>
          </a:p>
        </p:txBody>
      </p:sp>
    </p:spTree>
    <p:extLst>
      <p:ext uri="{BB962C8B-B14F-4D97-AF65-F5344CB8AC3E}">
        <p14:creationId xmlns:p14="http://schemas.microsoft.com/office/powerpoint/2010/main" val="37407337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5B6CEA2-80B9-FC43-291B-EF1F6CC800E9}"/>
              </a:ext>
            </a:extLst>
          </p:cNvPr>
          <p:cNvSpPr>
            <a:spLocks noGrp="1"/>
          </p:cNvSpPr>
          <p:nvPr>
            <p:ph type="dt" sz="half" idx="10"/>
          </p:nvPr>
        </p:nvSpPr>
        <p:spPr/>
        <p:txBody>
          <a:bodyPr/>
          <a:lstStyle/>
          <a:p>
            <a:fld id="{81C632C2-683F-40BA-81CC-84AA255C7142}" type="datetimeFigureOut">
              <a:rPr lang="en-GB" smtClean="0"/>
              <a:t>13/05/2025</a:t>
            </a:fld>
            <a:endParaRPr lang="en-GB"/>
          </a:p>
        </p:txBody>
      </p:sp>
      <p:sp>
        <p:nvSpPr>
          <p:cNvPr id="3" name="Footer Placeholder 2">
            <a:extLst>
              <a:ext uri="{FF2B5EF4-FFF2-40B4-BE49-F238E27FC236}">
                <a16:creationId xmlns:a16="http://schemas.microsoft.com/office/drawing/2014/main" id="{EEED8633-D15F-1E83-535A-FBDFE5132F3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F00C54C-191E-7C75-D0EE-5763BA76545B}"/>
              </a:ext>
            </a:extLst>
          </p:cNvPr>
          <p:cNvSpPr>
            <a:spLocks noGrp="1"/>
          </p:cNvSpPr>
          <p:nvPr>
            <p:ph type="sldNum" sz="quarter" idx="12"/>
          </p:nvPr>
        </p:nvSpPr>
        <p:spPr/>
        <p:txBody>
          <a:bodyPr/>
          <a:lstStyle/>
          <a:p>
            <a:fld id="{92B01238-01C8-4126-B2B9-DC0E42B470D9}" type="slidenum">
              <a:rPr lang="en-GB" smtClean="0"/>
              <a:t>‹#›</a:t>
            </a:fld>
            <a:endParaRPr lang="en-GB"/>
          </a:p>
        </p:txBody>
      </p:sp>
    </p:spTree>
    <p:extLst>
      <p:ext uri="{BB962C8B-B14F-4D97-AF65-F5344CB8AC3E}">
        <p14:creationId xmlns:p14="http://schemas.microsoft.com/office/powerpoint/2010/main" val="1548976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CE031-C240-C572-A2EE-1D6156F053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4592597-2863-07AE-6F5C-590E388B10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5F82A15-8A57-112E-C734-33CC11D86F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BDFE25-0B8D-9BD0-DB0A-114615A73745}"/>
              </a:ext>
            </a:extLst>
          </p:cNvPr>
          <p:cNvSpPr>
            <a:spLocks noGrp="1"/>
          </p:cNvSpPr>
          <p:nvPr>
            <p:ph type="dt" sz="half" idx="10"/>
          </p:nvPr>
        </p:nvSpPr>
        <p:spPr/>
        <p:txBody>
          <a:bodyPr/>
          <a:lstStyle/>
          <a:p>
            <a:fld id="{81C632C2-683F-40BA-81CC-84AA255C7142}" type="datetimeFigureOut">
              <a:rPr lang="en-GB" smtClean="0"/>
              <a:t>13/05/2025</a:t>
            </a:fld>
            <a:endParaRPr lang="en-GB"/>
          </a:p>
        </p:txBody>
      </p:sp>
      <p:sp>
        <p:nvSpPr>
          <p:cNvPr id="6" name="Footer Placeholder 5">
            <a:extLst>
              <a:ext uri="{FF2B5EF4-FFF2-40B4-BE49-F238E27FC236}">
                <a16:creationId xmlns:a16="http://schemas.microsoft.com/office/drawing/2014/main" id="{AF1DAE51-4B1C-3832-C0EE-E1CA9EEA40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7B57B2-1C32-D0EB-7235-3917A7033E13}"/>
              </a:ext>
            </a:extLst>
          </p:cNvPr>
          <p:cNvSpPr>
            <a:spLocks noGrp="1"/>
          </p:cNvSpPr>
          <p:nvPr>
            <p:ph type="sldNum" sz="quarter" idx="12"/>
          </p:nvPr>
        </p:nvSpPr>
        <p:spPr/>
        <p:txBody>
          <a:bodyPr/>
          <a:lstStyle/>
          <a:p>
            <a:fld id="{92B01238-01C8-4126-B2B9-DC0E42B470D9}" type="slidenum">
              <a:rPr lang="en-GB" smtClean="0"/>
              <a:t>‹#›</a:t>
            </a:fld>
            <a:endParaRPr lang="en-GB"/>
          </a:p>
        </p:txBody>
      </p:sp>
    </p:spTree>
    <p:extLst>
      <p:ext uri="{BB962C8B-B14F-4D97-AF65-F5344CB8AC3E}">
        <p14:creationId xmlns:p14="http://schemas.microsoft.com/office/powerpoint/2010/main" val="3647709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154A2-CA7D-23BE-571B-90CA03072E2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01ADCFC-9F25-12AA-7B89-BC2687E9648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94C524-2E35-4BDC-BAC5-8D6F67B300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41CE03-C56A-2C50-1F2F-E24E523EA317}"/>
              </a:ext>
            </a:extLst>
          </p:cNvPr>
          <p:cNvSpPr>
            <a:spLocks noGrp="1"/>
          </p:cNvSpPr>
          <p:nvPr>
            <p:ph type="dt" sz="half" idx="10"/>
          </p:nvPr>
        </p:nvSpPr>
        <p:spPr/>
        <p:txBody>
          <a:bodyPr/>
          <a:lstStyle/>
          <a:p>
            <a:fld id="{81C632C2-683F-40BA-81CC-84AA255C7142}" type="datetimeFigureOut">
              <a:rPr lang="en-GB" smtClean="0"/>
              <a:t>13/05/2025</a:t>
            </a:fld>
            <a:endParaRPr lang="en-GB"/>
          </a:p>
        </p:txBody>
      </p:sp>
      <p:sp>
        <p:nvSpPr>
          <p:cNvPr id="6" name="Footer Placeholder 5">
            <a:extLst>
              <a:ext uri="{FF2B5EF4-FFF2-40B4-BE49-F238E27FC236}">
                <a16:creationId xmlns:a16="http://schemas.microsoft.com/office/drawing/2014/main" id="{BAADBDED-EBC7-2B3D-CCEA-F0542A6C8E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BCF873-1011-B15E-825B-2584167BCE9B}"/>
              </a:ext>
            </a:extLst>
          </p:cNvPr>
          <p:cNvSpPr>
            <a:spLocks noGrp="1"/>
          </p:cNvSpPr>
          <p:nvPr>
            <p:ph type="sldNum" sz="quarter" idx="12"/>
          </p:nvPr>
        </p:nvSpPr>
        <p:spPr/>
        <p:txBody>
          <a:bodyPr/>
          <a:lstStyle/>
          <a:p>
            <a:fld id="{92B01238-01C8-4126-B2B9-DC0E42B470D9}" type="slidenum">
              <a:rPr lang="en-GB" smtClean="0"/>
              <a:t>‹#›</a:t>
            </a:fld>
            <a:endParaRPr lang="en-GB"/>
          </a:p>
        </p:txBody>
      </p:sp>
    </p:spTree>
    <p:extLst>
      <p:ext uri="{BB962C8B-B14F-4D97-AF65-F5344CB8AC3E}">
        <p14:creationId xmlns:p14="http://schemas.microsoft.com/office/powerpoint/2010/main" val="38031257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ADED3-C01C-0270-8799-4B0F7495F3F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98E615-0ADA-6637-AE27-81F6D49CA2D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F2170E-3557-337A-FDD7-B085982F7A6D}"/>
              </a:ext>
            </a:extLst>
          </p:cNvPr>
          <p:cNvSpPr>
            <a:spLocks noGrp="1"/>
          </p:cNvSpPr>
          <p:nvPr>
            <p:ph type="dt" sz="half" idx="10"/>
          </p:nvPr>
        </p:nvSpPr>
        <p:spPr/>
        <p:txBody>
          <a:bodyPr/>
          <a:lstStyle/>
          <a:p>
            <a:fld id="{81C632C2-683F-40BA-81CC-84AA255C7142}" type="datetimeFigureOut">
              <a:rPr lang="en-GB" smtClean="0"/>
              <a:t>13/05/2025</a:t>
            </a:fld>
            <a:endParaRPr lang="en-GB"/>
          </a:p>
        </p:txBody>
      </p:sp>
      <p:sp>
        <p:nvSpPr>
          <p:cNvPr id="5" name="Footer Placeholder 4">
            <a:extLst>
              <a:ext uri="{FF2B5EF4-FFF2-40B4-BE49-F238E27FC236}">
                <a16:creationId xmlns:a16="http://schemas.microsoft.com/office/drawing/2014/main" id="{694A0B23-74BD-810D-6044-D4E856E06E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55DEF6-00F7-6C64-C5C2-F74911155F58}"/>
              </a:ext>
            </a:extLst>
          </p:cNvPr>
          <p:cNvSpPr>
            <a:spLocks noGrp="1"/>
          </p:cNvSpPr>
          <p:nvPr>
            <p:ph type="sldNum" sz="quarter" idx="12"/>
          </p:nvPr>
        </p:nvSpPr>
        <p:spPr/>
        <p:txBody>
          <a:bodyPr/>
          <a:lstStyle/>
          <a:p>
            <a:fld id="{92B01238-01C8-4126-B2B9-DC0E42B470D9}" type="slidenum">
              <a:rPr lang="en-GB" smtClean="0"/>
              <a:t>‹#›</a:t>
            </a:fld>
            <a:endParaRPr lang="en-GB"/>
          </a:p>
        </p:txBody>
      </p:sp>
    </p:spTree>
    <p:extLst>
      <p:ext uri="{BB962C8B-B14F-4D97-AF65-F5344CB8AC3E}">
        <p14:creationId xmlns:p14="http://schemas.microsoft.com/office/powerpoint/2010/main" val="40057645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293AB83-AE02-FD68-E03E-022CA95D738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1832EC-8378-4855-7889-0AE64F6898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E38905-EA51-AD9F-699B-5559A016AED0}"/>
              </a:ext>
            </a:extLst>
          </p:cNvPr>
          <p:cNvSpPr>
            <a:spLocks noGrp="1"/>
          </p:cNvSpPr>
          <p:nvPr>
            <p:ph type="dt" sz="half" idx="10"/>
          </p:nvPr>
        </p:nvSpPr>
        <p:spPr/>
        <p:txBody>
          <a:bodyPr/>
          <a:lstStyle/>
          <a:p>
            <a:fld id="{81C632C2-683F-40BA-81CC-84AA255C7142}" type="datetimeFigureOut">
              <a:rPr lang="en-GB" smtClean="0"/>
              <a:t>13/05/2025</a:t>
            </a:fld>
            <a:endParaRPr lang="en-GB"/>
          </a:p>
        </p:txBody>
      </p:sp>
      <p:sp>
        <p:nvSpPr>
          <p:cNvPr id="5" name="Footer Placeholder 4">
            <a:extLst>
              <a:ext uri="{FF2B5EF4-FFF2-40B4-BE49-F238E27FC236}">
                <a16:creationId xmlns:a16="http://schemas.microsoft.com/office/drawing/2014/main" id="{D933E7B0-C21F-723C-1852-008F4045D2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692198-4DCD-FA1B-6E7D-3F4F0774B860}"/>
              </a:ext>
            </a:extLst>
          </p:cNvPr>
          <p:cNvSpPr>
            <a:spLocks noGrp="1"/>
          </p:cNvSpPr>
          <p:nvPr>
            <p:ph type="sldNum" sz="quarter" idx="12"/>
          </p:nvPr>
        </p:nvSpPr>
        <p:spPr/>
        <p:txBody>
          <a:bodyPr/>
          <a:lstStyle/>
          <a:p>
            <a:fld id="{92B01238-01C8-4126-B2B9-DC0E42B470D9}" type="slidenum">
              <a:rPr lang="en-GB" smtClean="0"/>
              <a:t>‹#›</a:t>
            </a:fld>
            <a:endParaRPr lang="en-GB"/>
          </a:p>
        </p:txBody>
      </p:sp>
    </p:spTree>
    <p:extLst>
      <p:ext uri="{BB962C8B-B14F-4D97-AF65-F5344CB8AC3E}">
        <p14:creationId xmlns:p14="http://schemas.microsoft.com/office/powerpoint/2010/main" val="2737818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A2D002-7C45-9C4B-A455-9BA81DC2C53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B96A91-FFAE-14EB-4BB4-74E57DC9117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37802-D2AD-BB7A-C3DE-3662A4D33A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1C632C2-683F-40BA-81CC-84AA255C7142}" type="datetimeFigureOut">
              <a:rPr lang="en-GB" smtClean="0"/>
              <a:t>13/05/2025</a:t>
            </a:fld>
            <a:endParaRPr lang="en-GB"/>
          </a:p>
        </p:txBody>
      </p:sp>
      <p:sp>
        <p:nvSpPr>
          <p:cNvPr id="5" name="Footer Placeholder 4">
            <a:extLst>
              <a:ext uri="{FF2B5EF4-FFF2-40B4-BE49-F238E27FC236}">
                <a16:creationId xmlns:a16="http://schemas.microsoft.com/office/drawing/2014/main" id="{64816E80-1B8D-33F1-4A69-EB9E50D05C5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3782254-7DC6-C333-F775-46E3BCD516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2B01238-01C8-4126-B2B9-DC0E42B470D9}" type="slidenum">
              <a:rPr lang="en-GB" smtClean="0"/>
              <a:t>‹#›</a:t>
            </a:fld>
            <a:endParaRPr lang="en-GB"/>
          </a:p>
        </p:txBody>
      </p:sp>
    </p:spTree>
    <p:extLst>
      <p:ext uri="{BB962C8B-B14F-4D97-AF65-F5344CB8AC3E}">
        <p14:creationId xmlns:p14="http://schemas.microsoft.com/office/powerpoint/2010/main" val="10166738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statista.com/statistics/508894/visits-paid-tourist-attractions-wales/" TargetMode="External"/><Relationship Id="rId13" Type="http://schemas.openxmlformats.org/officeDocument/2006/relationships/hyperlink" Target="https://www.gov.wales/sites/default/files/statistics-and-research/2024-06/visit-wales-market-demand-study-uk-2024.pdf" TargetMode="External"/><Relationship Id="rId3" Type="http://schemas.openxmlformats.org/officeDocument/2006/relationships/hyperlink" Target="https://www.carmarthenshire.gov.wales/media/1229305/llandeilo-en.pdf" TargetMode="External"/><Relationship Id="rId7" Type="http://schemas.openxmlformats.org/officeDocument/2006/relationships/hyperlink" Target="https://www.nonprofitpro.com/post/event-sponsorships-the-secret-to-record-breaking-revenue/" TargetMode="External"/><Relationship Id="rId12" Type="http://schemas.openxmlformats.org/officeDocument/2006/relationships/hyperlink" Target="https://www.gov.wales/domestic-gb-tourism-statistics-overnight-trips-wales-2022-html" TargetMode="External"/><Relationship Id="rId2" Type="http://schemas.openxmlformats.org/officeDocument/2006/relationships/hyperlink" Target="https://www.carmarthenshire.gov.wales/council-services/community-information/community-funding/" TargetMode="External"/><Relationship Id="rId16" Type="http://schemas.openxmlformats.org/officeDocument/2006/relationships/hyperlink" Target="https://www.walesbestguides.com/" TargetMode="External"/><Relationship Id="rId1" Type="http://schemas.openxmlformats.org/officeDocument/2006/relationships/slideLayout" Target="../slideLayouts/slideLayout2.xml"/><Relationship Id="rId6" Type="http://schemas.openxmlformats.org/officeDocument/2006/relationships/hyperlink" Target="https://www.bbc.com/news/articles/c2dg324znexo" TargetMode="External"/><Relationship Id="rId11" Type="http://schemas.openxmlformats.org/officeDocument/2006/relationships/hyperlink" Target="https://www.gov.wales/national-events-strategy-wales-2022-2030-html" TargetMode="External"/><Relationship Id="rId5" Type="http://schemas.openxmlformats.org/officeDocument/2006/relationships/hyperlink" Target="https://www.heartofthehouse.com/7-keys-to-staffing-events/" TargetMode="External"/><Relationship Id="rId15" Type="http://schemas.openxmlformats.org/officeDocument/2006/relationships/hyperlink" Target="https://www.visitwales.com/things-do/food-and-drink/welsh-food-and-recipes/famous-welsh-food-and-drink" TargetMode="External"/><Relationship Id="rId10" Type="http://schemas.openxmlformats.org/officeDocument/2006/relationships/hyperlink" Target="https://www.wales.com/culture-and-sport/music-and-performance/national-eisteddfod-moveable-feast-welsh-culture" TargetMode="External"/><Relationship Id="rId4" Type="http://schemas.openxmlformats.org/officeDocument/2006/relationships/hyperlink" Target="https://industry.visitwales.com/supporting-you/event-wales" TargetMode="External"/><Relationship Id="rId9" Type="http://schemas.openxmlformats.org/officeDocument/2006/relationships/hyperlink" Target="https://industry.visitwales.com/research-and-insights/industry-research/international-visits-and-spend-wales" TargetMode="External"/><Relationship Id="rId14" Type="http://schemas.openxmlformats.org/officeDocument/2006/relationships/hyperlink" Target="https://www.gov.wales/wales-tourism-accommodation-occupancy-surveys-2023"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D898B8EB-E53C-4E72-9817-B4BFCAD73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9" name="Freeform: Shape 58">
            <a:extLst>
              <a:ext uri="{FF2B5EF4-FFF2-40B4-BE49-F238E27FC236}">
                <a16:creationId xmlns:a16="http://schemas.microsoft.com/office/drawing/2014/main" id="{4E130362-2F35-4AB7-9EA5-DBC0F771A5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60" name="Freeform: Shape 59">
            <a:extLst>
              <a:ext uri="{FF2B5EF4-FFF2-40B4-BE49-F238E27FC236}">
                <a16:creationId xmlns:a16="http://schemas.microsoft.com/office/drawing/2014/main" id="{56BE988C-7A5B-41EC-A46C-AEA93D8D32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10C636F-69C9-9674-519D-F451182291BB}"/>
              </a:ext>
            </a:extLst>
          </p:cNvPr>
          <p:cNvSpPr>
            <a:spLocks noGrp="1"/>
          </p:cNvSpPr>
          <p:nvPr>
            <p:ph type="ctrTitle"/>
          </p:nvPr>
        </p:nvSpPr>
        <p:spPr>
          <a:xfrm>
            <a:off x="475488" y="1124712"/>
            <a:ext cx="4023360" cy="3200400"/>
          </a:xfrm>
        </p:spPr>
        <p:txBody>
          <a:bodyPr vert="horz" lIns="91440" tIns="45720" rIns="91440" bIns="45720" rtlCol="0">
            <a:normAutofit/>
          </a:bodyPr>
          <a:lstStyle/>
          <a:p>
            <a:pPr algn="l"/>
            <a:r>
              <a:rPr lang="en-US" sz="1600" b="1" kern="1200" dirty="0">
                <a:latin typeface="+mj-lt"/>
                <a:ea typeface="+mj-ea"/>
                <a:cs typeface="+mj-cs"/>
                <a:sym typeface="Arial Bold"/>
              </a:rPr>
              <a:t>STUDENT NAME: </a:t>
            </a:r>
            <a:r>
              <a:rPr lang="en-US" sz="1600" b="1" dirty="0">
                <a:sym typeface="Arial Bold"/>
              </a:rPr>
              <a:t>ALINA CRISTINA IONITA</a:t>
            </a:r>
            <a:br>
              <a:rPr lang="en-US" sz="1600" b="1" kern="1200" dirty="0"/>
            </a:br>
            <a:r>
              <a:rPr lang="en-US" sz="1600" b="1" kern="1200" dirty="0">
                <a:latin typeface="+mj-lt"/>
                <a:ea typeface="+mj-ea"/>
                <a:cs typeface="+mj-cs"/>
                <a:sym typeface="Arial Bold"/>
              </a:rPr>
              <a:t>STUDENT NUMBER: </a:t>
            </a:r>
            <a:r>
              <a:rPr lang="en-US" sz="1600" b="1" dirty="0">
                <a:sym typeface="Arial Bold"/>
              </a:rPr>
              <a:t>2246123</a:t>
            </a:r>
            <a:br>
              <a:rPr lang="en-US" sz="1600" b="1" kern="1200" dirty="0"/>
            </a:br>
            <a:br>
              <a:rPr lang="en-US" sz="1600" b="1" kern="1200" dirty="0"/>
            </a:br>
            <a:r>
              <a:rPr lang="en-US" sz="1600" b="1" kern="1200" dirty="0">
                <a:latin typeface="+mj-lt"/>
                <a:ea typeface="+mj-ea"/>
                <a:cs typeface="+mj-cs"/>
                <a:sym typeface="Arial Bold"/>
              </a:rPr>
              <a:t>ASSIGNMENT 1: FEASIBILITY PLAN FOR AN INTERNATIONAL MEETING/EVENT</a:t>
            </a:r>
            <a:br>
              <a:rPr lang="en-US" sz="1600" b="1" kern="1200" dirty="0"/>
            </a:br>
            <a:br>
              <a:rPr lang="en-US" sz="1600" b="1" kern="1200" dirty="0"/>
            </a:br>
            <a:r>
              <a:rPr lang="en-US" sz="1600" b="1" kern="1200" dirty="0">
                <a:latin typeface="+mj-lt"/>
                <a:ea typeface="+mj-ea"/>
                <a:cs typeface="+mj-cs"/>
                <a:sym typeface="Arial Bold"/>
              </a:rPr>
              <a:t>MODULE: INTERNATIONAL MEETINGS MANAGEMENT BMIH6007</a:t>
            </a:r>
            <a:br>
              <a:rPr lang="en-US" sz="1600" b="1" kern="1200" dirty="0"/>
            </a:br>
            <a:br>
              <a:rPr lang="en-US" sz="1600" b="1" kern="1200" dirty="0"/>
            </a:br>
            <a:r>
              <a:rPr lang="en-US" sz="1600" b="1" kern="1200" dirty="0">
                <a:latin typeface="+mj-lt"/>
                <a:ea typeface="+mj-ea"/>
                <a:cs typeface="+mj-cs"/>
                <a:sym typeface="Arial Bold"/>
              </a:rPr>
              <a:t>LECTURER’S NAME: </a:t>
            </a:r>
            <a:r>
              <a:rPr lang="en-US" sz="1600" b="1" dirty="0">
                <a:sym typeface="Arial Bold"/>
              </a:rPr>
              <a:t>KATHRYN FLYNN</a:t>
            </a:r>
            <a:br>
              <a:rPr lang="en-US" sz="1600" b="1" kern="1200" dirty="0"/>
            </a:br>
            <a:endParaRPr lang="en-US" sz="1600" kern="1200">
              <a:latin typeface="+mj-lt"/>
              <a:ea typeface="+mj-ea"/>
              <a:cs typeface="+mj-cs"/>
            </a:endParaRPr>
          </a:p>
        </p:txBody>
      </p:sp>
      <p:sp>
        <p:nvSpPr>
          <p:cNvPr id="56" name="Rectangle 55">
            <a:extLst>
              <a:ext uri="{FF2B5EF4-FFF2-40B4-BE49-F238E27FC236}">
                <a16:creationId xmlns:a16="http://schemas.microsoft.com/office/drawing/2014/main" id="{E3CB1EC0-40A9-4D5E-B7E2-6E3423CE2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Rectangle 57">
            <a:extLst>
              <a:ext uri="{FF2B5EF4-FFF2-40B4-BE49-F238E27FC236}">
                <a16:creationId xmlns:a16="http://schemas.microsoft.com/office/drawing/2014/main" id="{DCBE52EF-2889-423F-947C-0E44A760D6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2" name="Group 12"/>
          <p:cNvGrpSpPr/>
          <p:nvPr/>
        </p:nvGrpSpPr>
        <p:grpSpPr>
          <a:xfrm>
            <a:off x="8828261" y="3392424"/>
            <a:ext cx="2992537" cy="2670048"/>
            <a:chOff x="0" y="0"/>
            <a:chExt cx="949185" cy="846896"/>
          </a:xfrm>
        </p:grpSpPr>
        <p:sp>
          <p:nvSpPr>
            <p:cNvPr id="13" name="Freeform 13"/>
            <p:cNvSpPr/>
            <p:nvPr/>
          </p:nvSpPr>
          <p:spPr>
            <a:xfrm>
              <a:off x="0" y="0"/>
              <a:ext cx="949185" cy="846896"/>
            </a:xfrm>
            <a:custGeom>
              <a:avLst/>
              <a:gdLst/>
              <a:ahLst/>
              <a:cxnLst/>
              <a:rect l="l" t="t" r="r" b="b"/>
              <a:pathLst>
                <a:path w="949185" h="846896">
                  <a:moveTo>
                    <a:pt x="47359" y="0"/>
                  </a:moveTo>
                  <a:lnTo>
                    <a:pt x="901826" y="0"/>
                  </a:lnTo>
                  <a:cubicBezTo>
                    <a:pt x="927981" y="0"/>
                    <a:pt x="949185" y="21203"/>
                    <a:pt x="949185" y="47359"/>
                  </a:cubicBezTo>
                  <a:lnTo>
                    <a:pt x="949185" y="799537"/>
                  </a:lnTo>
                  <a:cubicBezTo>
                    <a:pt x="949185" y="825693"/>
                    <a:pt x="927981" y="846896"/>
                    <a:pt x="901826" y="846896"/>
                  </a:cubicBezTo>
                  <a:lnTo>
                    <a:pt x="47359" y="846896"/>
                  </a:lnTo>
                  <a:cubicBezTo>
                    <a:pt x="21203" y="846896"/>
                    <a:pt x="0" y="825693"/>
                    <a:pt x="0" y="799537"/>
                  </a:cubicBezTo>
                  <a:lnTo>
                    <a:pt x="0" y="47359"/>
                  </a:lnTo>
                  <a:cubicBezTo>
                    <a:pt x="0" y="21203"/>
                    <a:pt x="21203" y="0"/>
                    <a:pt x="47359" y="0"/>
                  </a:cubicBezTo>
                  <a:close/>
                </a:path>
              </a:pathLst>
            </a:custGeom>
            <a:blipFill>
              <a:blip r:embed="rId2"/>
              <a:stretch>
                <a:fillRect l="-39223" r="-39223"/>
              </a:stretch>
            </a:blipFill>
          </p:spPr>
          <p:txBody>
            <a:bodyPr/>
            <a:lstStyle/>
            <a:p>
              <a:endParaRPr lang="en-IN"/>
            </a:p>
          </p:txBody>
        </p:sp>
      </p:grpSp>
      <p:grpSp>
        <p:nvGrpSpPr>
          <p:cNvPr id="8" name="Group 8"/>
          <p:cNvGrpSpPr/>
          <p:nvPr/>
        </p:nvGrpSpPr>
        <p:grpSpPr>
          <a:xfrm>
            <a:off x="8921394" y="625682"/>
            <a:ext cx="2804364" cy="2670048"/>
            <a:chOff x="0" y="0"/>
            <a:chExt cx="949185" cy="903723"/>
          </a:xfrm>
        </p:grpSpPr>
        <p:sp>
          <p:nvSpPr>
            <p:cNvPr id="9" name="Freeform 9"/>
            <p:cNvSpPr/>
            <p:nvPr/>
          </p:nvSpPr>
          <p:spPr>
            <a:xfrm>
              <a:off x="0" y="0"/>
              <a:ext cx="949185" cy="903723"/>
            </a:xfrm>
            <a:custGeom>
              <a:avLst/>
              <a:gdLst/>
              <a:ahLst/>
              <a:cxnLst/>
              <a:rect l="l" t="t" r="r" b="b"/>
              <a:pathLst>
                <a:path w="949185" h="903723">
                  <a:moveTo>
                    <a:pt x="47359" y="0"/>
                  </a:moveTo>
                  <a:lnTo>
                    <a:pt x="901826" y="0"/>
                  </a:lnTo>
                  <a:cubicBezTo>
                    <a:pt x="927981" y="0"/>
                    <a:pt x="949185" y="21203"/>
                    <a:pt x="949185" y="47359"/>
                  </a:cubicBezTo>
                  <a:lnTo>
                    <a:pt x="949185" y="856364"/>
                  </a:lnTo>
                  <a:cubicBezTo>
                    <a:pt x="949185" y="882520"/>
                    <a:pt x="927981" y="903723"/>
                    <a:pt x="901826" y="903723"/>
                  </a:cubicBezTo>
                  <a:lnTo>
                    <a:pt x="47359" y="903723"/>
                  </a:lnTo>
                  <a:cubicBezTo>
                    <a:pt x="21203" y="903723"/>
                    <a:pt x="0" y="882520"/>
                    <a:pt x="0" y="856364"/>
                  </a:cubicBezTo>
                  <a:lnTo>
                    <a:pt x="0" y="47359"/>
                  </a:lnTo>
                  <a:cubicBezTo>
                    <a:pt x="0" y="21203"/>
                    <a:pt x="21203" y="0"/>
                    <a:pt x="47359" y="0"/>
                  </a:cubicBezTo>
                  <a:close/>
                </a:path>
              </a:pathLst>
            </a:custGeom>
            <a:blipFill>
              <a:blip r:embed="rId3"/>
              <a:stretch>
                <a:fillRect l="-13473" r="-13473"/>
              </a:stretch>
            </a:blipFill>
          </p:spPr>
          <p:txBody>
            <a:bodyPr/>
            <a:lstStyle/>
            <a:p>
              <a:endParaRPr lang="en-IN"/>
            </a:p>
          </p:txBody>
        </p:sp>
      </p:grpSp>
      <p:grpSp>
        <p:nvGrpSpPr>
          <p:cNvPr id="6" name="Group 6"/>
          <p:cNvGrpSpPr/>
          <p:nvPr/>
        </p:nvGrpSpPr>
        <p:grpSpPr>
          <a:xfrm>
            <a:off x="5603561" y="625682"/>
            <a:ext cx="2777102" cy="2670048"/>
            <a:chOff x="0" y="0"/>
            <a:chExt cx="1066159" cy="1025060"/>
          </a:xfrm>
        </p:grpSpPr>
        <p:sp>
          <p:nvSpPr>
            <p:cNvPr id="7" name="Freeform 7"/>
            <p:cNvSpPr/>
            <p:nvPr/>
          </p:nvSpPr>
          <p:spPr>
            <a:xfrm>
              <a:off x="0" y="0"/>
              <a:ext cx="1066159" cy="1025060"/>
            </a:xfrm>
            <a:custGeom>
              <a:avLst/>
              <a:gdLst/>
              <a:ahLst/>
              <a:cxnLst/>
              <a:rect l="l" t="t" r="r" b="b"/>
              <a:pathLst>
                <a:path w="1066159" h="1025060">
                  <a:moveTo>
                    <a:pt x="47824" y="0"/>
                  </a:moveTo>
                  <a:lnTo>
                    <a:pt x="1018335" y="0"/>
                  </a:lnTo>
                  <a:cubicBezTo>
                    <a:pt x="1031018" y="0"/>
                    <a:pt x="1043183" y="5039"/>
                    <a:pt x="1052151" y="14007"/>
                  </a:cubicBezTo>
                  <a:cubicBezTo>
                    <a:pt x="1061120" y="22976"/>
                    <a:pt x="1066159" y="35140"/>
                    <a:pt x="1066159" y="47824"/>
                  </a:cubicBezTo>
                  <a:lnTo>
                    <a:pt x="1066159" y="977236"/>
                  </a:lnTo>
                  <a:cubicBezTo>
                    <a:pt x="1066159" y="989919"/>
                    <a:pt x="1061120" y="1002084"/>
                    <a:pt x="1052151" y="1011052"/>
                  </a:cubicBezTo>
                  <a:cubicBezTo>
                    <a:pt x="1043183" y="1020021"/>
                    <a:pt x="1031018" y="1025060"/>
                    <a:pt x="1018335" y="1025060"/>
                  </a:cubicBezTo>
                  <a:lnTo>
                    <a:pt x="47824" y="1025060"/>
                  </a:lnTo>
                  <a:cubicBezTo>
                    <a:pt x="35140" y="1025060"/>
                    <a:pt x="22976" y="1020021"/>
                    <a:pt x="14007" y="1011052"/>
                  </a:cubicBezTo>
                  <a:cubicBezTo>
                    <a:pt x="5039" y="1002084"/>
                    <a:pt x="0" y="989919"/>
                    <a:pt x="0" y="977236"/>
                  </a:cubicBezTo>
                  <a:lnTo>
                    <a:pt x="0" y="47824"/>
                  </a:lnTo>
                  <a:cubicBezTo>
                    <a:pt x="0" y="35140"/>
                    <a:pt x="5039" y="22976"/>
                    <a:pt x="14007" y="14007"/>
                  </a:cubicBezTo>
                  <a:cubicBezTo>
                    <a:pt x="22976" y="5039"/>
                    <a:pt x="35140" y="0"/>
                    <a:pt x="47824" y="0"/>
                  </a:cubicBezTo>
                  <a:close/>
                </a:path>
              </a:pathLst>
            </a:custGeom>
            <a:blipFill>
              <a:blip r:embed="rId4"/>
              <a:stretch>
                <a:fillRect l="-30120" r="-30120"/>
              </a:stretch>
            </a:blipFill>
          </p:spPr>
          <p:txBody>
            <a:bodyPr/>
            <a:lstStyle/>
            <a:p>
              <a:endParaRPr lang="en-IN"/>
            </a:p>
          </p:txBody>
        </p:sp>
      </p:grpSp>
      <p:grpSp>
        <p:nvGrpSpPr>
          <p:cNvPr id="10" name="Group 10"/>
          <p:cNvGrpSpPr/>
          <p:nvPr/>
        </p:nvGrpSpPr>
        <p:grpSpPr>
          <a:xfrm>
            <a:off x="5510389" y="3388059"/>
            <a:ext cx="2963446" cy="2670048"/>
            <a:chOff x="0" y="0"/>
            <a:chExt cx="939957" cy="846896"/>
          </a:xfrm>
        </p:grpSpPr>
        <p:sp>
          <p:nvSpPr>
            <p:cNvPr id="11" name="Freeform 11"/>
            <p:cNvSpPr/>
            <p:nvPr/>
          </p:nvSpPr>
          <p:spPr>
            <a:xfrm>
              <a:off x="0" y="0"/>
              <a:ext cx="939957" cy="846896"/>
            </a:xfrm>
            <a:custGeom>
              <a:avLst/>
              <a:gdLst/>
              <a:ahLst/>
              <a:cxnLst/>
              <a:rect l="l" t="t" r="r" b="b"/>
              <a:pathLst>
                <a:path w="939957" h="846896">
                  <a:moveTo>
                    <a:pt x="47824" y="0"/>
                  </a:moveTo>
                  <a:lnTo>
                    <a:pt x="892133" y="0"/>
                  </a:lnTo>
                  <a:cubicBezTo>
                    <a:pt x="904817" y="0"/>
                    <a:pt x="916981" y="5039"/>
                    <a:pt x="925950" y="14007"/>
                  </a:cubicBezTo>
                  <a:cubicBezTo>
                    <a:pt x="934919" y="22976"/>
                    <a:pt x="939957" y="35140"/>
                    <a:pt x="939957" y="47824"/>
                  </a:cubicBezTo>
                  <a:lnTo>
                    <a:pt x="939957" y="799072"/>
                  </a:lnTo>
                  <a:cubicBezTo>
                    <a:pt x="939957" y="811756"/>
                    <a:pt x="934919" y="823920"/>
                    <a:pt x="925950" y="832889"/>
                  </a:cubicBezTo>
                  <a:cubicBezTo>
                    <a:pt x="916981" y="841858"/>
                    <a:pt x="904817" y="846896"/>
                    <a:pt x="892133" y="846896"/>
                  </a:cubicBezTo>
                  <a:lnTo>
                    <a:pt x="47824" y="846896"/>
                  </a:lnTo>
                  <a:cubicBezTo>
                    <a:pt x="35140" y="846896"/>
                    <a:pt x="22976" y="841858"/>
                    <a:pt x="14007" y="832889"/>
                  </a:cubicBezTo>
                  <a:cubicBezTo>
                    <a:pt x="5039" y="823920"/>
                    <a:pt x="0" y="811756"/>
                    <a:pt x="0" y="799072"/>
                  </a:cubicBezTo>
                  <a:lnTo>
                    <a:pt x="0" y="47824"/>
                  </a:lnTo>
                  <a:cubicBezTo>
                    <a:pt x="0" y="35140"/>
                    <a:pt x="5039" y="22976"/>
                    <a:pt x="14007" y="14007"/>
                  </a:cubicBezTo>
                  <a:cubicBezTo>
                    <a:pt x="22976" y="5039"/>
                    <a:pt x="35140" y="0"/>
                    <a:pt x="47824" y="0"/>
                  </a:cubicBezTo>
                  <a:close/>
                </a:path>
              </a:pathLst>
            </a:custGeom>
            <a:blipFill>
              <a:blip r:embed="rId5"/>
              <a:stretch>
                <a:fillRect l="-17616" r="-17616"/>
              </a:stretch>
            </a:blipFill>
          </p:spPr>
          <p:txBody>
            <a:bodyPr/>
            <a:lstStyle/>
            <a:p>
              <a:endParaRPr lang="en-IN"/>
            </a:p>
          </p:txBody>
        </p:sp>
      </p:grpSp>
    </p:spTree>
    <p:extLst>
      <p:ext uri="{BB962C8B-B14F-4D97-AF65-F5344CB8AC3E}">
        <p14:creationId xmlns:p14="http://schemas.microsoft.com/office/powerpoint/2010/main" val="320598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9A320C9-9735-4D13-8279-C1C674841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92544CF4-9B52-4A7B-A4B3-88C72729B7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7126"/>
            <a:ext cx="11167447" cy="2018806"/>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E75862C5-5C00-4421-BC7B-9B7B86DBC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AD47C06-9726-754D-356A-DD2B25540363}"/>
              </a:ext>
            </a:extLst>
          </p:cNvPr>
          <p:cNvSpPr>
            <a:spLocks noGrp="1"/>
          </p:cNvSpPr>
          <p:nvPr>
            <p:ph type="title"/>
          </p:nvPr>
        </p:nvSpPr>
        <p:spPr>
          <a:xfrm>
            <a:off x="1115568" y="548640"/>
            <a:ext cx="10168128" cy="1179576"/>
          </a:xfrm>
        </p:spPr>
        <p:txBody>
          <a:bodyPr>
            <a:normAutofit/>
          </a:bodyPr>
          <a:lstStyle/>
          <a:p>
            <a:r>
              <a:rPr lang="en-GB" sz="4000" b="1">
                <a:effectLst/>
                <a:latin typeface="Arial" panose="020B0604020202020204" pitchFamily="34" charset="0"/>
                <a:ea typeface="Arial" panose="020B0604020202020204" pitchFamily="34" charset="0"/>
              </a:rPr>
              <a:t>TABLE OF CONTENTS </a:t>
            </a:r>
            <a:endParaRPr lang="en-GB" sz="4000"/>
          </a:p>
        </p:txBody>
      </p:sp>
      <p:sp>
        <p:nvSpPr>
          <p:cNvPr id="15" name="Rectangle 14">
            <a:extLst>
              <a:ext uri="{FF2B5EF4-FFF2-40B4-BE49-F238E27FC236}">
                <a16:creationId xmlns:a16="http://schemas.microsoft.com/office/drawing/2014/main" id="{089440EF-9BE9-4AE9-8C28-00B02296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4" name="Content Placeholder 3">
            <a:extLst>
              <a:ext uri="{FF2B5EF4-FFF2-40B4-BE49-F238E27FC236}">
                <a16:creationId xmlns:a16="http://schemas.microsoft.com/office/drawing/2014/main" id="{3A50F8E1-6C7A-E3D7-C156-F99CFEE5B4B1}"/>
              </a:ext>
            </a:extLst>
          </p:cNvPr>
          <p:cNvGraphicFramePr>
            <a:graphicFrameLocks noGrp="1"/>
          </p:cNvGraphicFramePr>
          <p:nvPr>
            <p:ph idx="1"/>
            <p:extLst>
              <p:ext uri="{D42A27DB-BD31-4B8C-83A1-F6EECF244321}">
                <p14:modId xmlns:p14="http://schemas.microsoft.com/office/powerpoint/2010/main" val="2936782203"/>
              </p:ext>
            </p:extLst>
          </p:nvPr>
        </p:nvGraphicFramePr>
        <p:xfrm>
          <a:off x="1511218" y="2269730"/>
          <a:ext cx="9376829" cy="3993917"/>
        </p:xfrm>
        <a:graphic>
          <a:graphicData uri="http://schemas.openxmlformats.org/drawingml/2006/table">
            <a:tbl>
              <a:tblPr firstRow="1" bandRow="1">
                <a:tableStyleId>{5C22544A-7EE6-4342-B048-85BDC9FD1C3A}</a:tableStyleId>
              </a:tblPr>
              <a:tblGrid>
                <a:gridCol w="6657042">
                  <a:extLst>
                    <a:ext uri="{9D8B030D-6E8A-4147-A177-3AD203B41FA5}">
                      <a16:colId xmlns:a16="http://schemas.microsoft.com/office/drawing/2014/main" val="2546801511"/>
                    </a:ext>
                  </a:extLst>
                </a:gridCol>
                <a:gridCol w="2719787">
                  <a:extLst>
                    <a:ext uri="{9D8B030D-6E8A-4147-A177-3AD203B41FA5}">
                      <a16:colId xmlns:a16="http://schemas.microsoft.com/office/drawing/2014/main" val="862742696"/>
                    </a:ext>
                  </a:extLst>
                </a:gridCol>
              </a:tblGrid>
              <a:tr h="318533">
                <a:tc>
                  <a:txBody>
                    <a:bodyPr/>
                    <a:lstStyle/>
                    <a:p>
                      <a:pPr algn="ctr"/>
                      <a:r>
                        <a:rPr lang="en-US" sz="1600">
                          <a:latin typeface="Arial" panose="020B0604020202020204" pitchFamily="34" charset="0"/>
                          <a:cs typeface="Arial" panose="020B0604020202020204" pitchFamily="34" charset="0"/>
                        </a:rPr>
                        <a:t>Contents </a:t>
                      </a:r>
                      <a:endParaRPr lang="en-IN" sz="1600">
                        <a:latin typeface="Arial" panose="020B0604020202020204" pitchFamily="34" charset="0"/>
                        <a:cs typeface="Arial" panose="020B0604020202020204" pitchFamily="34" charset="0"/>
                      </a:endParaRPr>
                    </a:p>
                  </a:txBody>
                  <a:tcPr marL="52505" marR="52505" marT="26253" marB="26253"/>
                </a:tc>
                <a:tc>
                  <a:txBody>
                    <a:bodyPr/>
                    <a:lstStyle/>
                    <a:p>
                      <a:pPr algn="ctr"/>
                      <a:r>
                        <a:rPr lang="en-US" sz="1600">
                          <a:latin typeface="Arial" panose="020B0604020202020204" pitchFamily="34" charset="0"/>
                          <a:cs typeface="Arial" panose="020B0604020202020204" pitchFamily="34" charset="0"/>
                        </a:rPr>
                        <a:t>Slide No. </a:t>
                      </a:r>
                      <a:endParaRPr lang="en-IN" sz="1600">
                        <a:latin typeface="Arial" panose="020B0604020202020204" pitchFamily="34" charset="0"/>
                        <a:cs typeface="Arial" panose="020B0604020202020204" pitchFamily="34" charset="0"/>
                      </a:endParaRPr>
                    </a:p>
                  </a:txBody>
                  <a:tcPr marL="52505" marR="52505" marT="26253" marB="26253"/>
                </a:tc>
                <a:extLst>
                  <a:ext uri="{0D108BD9-81ED-4DB2-BD59-A6C34878D82A}">
                    <a16:rowId xmlns:a16="http://schemas.microsoft.com/office/drawing/2014/main" val="4183650253"/>
                  </a:ext>
                </a:extLst>
              </a:tr>
              <a:tr h="283530">
                <a:tc>
                  <a:txBody>
                    <a:bodyPr/>
                    <a:lstStyle/>
                    <a:p>
                      <a:r>
                        <a:rPr lang="en-GB" sz="1400" b="1" kern="1200" dirty="0">
                          <a:solidFill>
                            <a:schemeClr val="dk1"/>
                          </a:solidFill>
                          <a:effectLst/>
                          <a:latin typeface="Arial" panose="020B0604020202020204" pitchFamily="34" charset="0"/>
                          <a:ea typeface="+mn-ea"/>
                          <a:cs typeface="Arial" panose="020B0604020202020204" pitchFamily="34" charset="0"/>
                        </a:rPr>
                        <a:t>INTRODUCTION </a:t>
                      </a:r>
                      <a:endParaRPr lang="en-IN" sz="1400" b="1" dirty="0">
                        <a:latin typeface="Arial" panose="020B0604020202020204" pitchFamily="34" charset="0"/>
                        <a:cs typeface="Arial" panose="020B0604020202020204" pitchFamily="34" charset="0"/>
                      </a:endParaRPr>
                    </a:p>
                  </a:txBody>
                  <a:tcPr marL="52505" marR="52505" marT="26253" marB="26253"/>
                </a:tc>
                <a:tc>
                  <a:txBody>
                    <a:bodyPr/>
                    <a:lstStyle/>
                    <a:p>
                      <a:pPr algn="ctr"/>
                      <a:r>
                        <a:rPr lang="en-US" sz="1400" b="1">
                          <a:latin typeface="Arial" panose="020B0604020202020204" pitchFamily="34" charset="0"/>
                          <a:cs typeface="Arial" panose="020B0604020202020204" pitchFamily="34" charset="0"/>
                        </a:rPr>
                        <a:t>3</a:t>
                      </a:r>
                      <a:endParaRPr lang="en-IN" sz="1400" b="1">
                        <a:latin typeface="Arial" panose="020B0604020202020204" pitchFamily="34" charset="0"/>
                        <a:cs typeface="Arial" panose="020B0604020202020204" pitchFamily="34" charset="0"/>
                      </a:endParaRPr>
                    </a:p>
                  </a:txBody>
                  <a:tcPr marL="52505" marR="52505" marT="26253" marB="26253"/>
                </a:tc>
                <a:extLst>
                  <a:ext uri="{0D108BD9-81ED-4DB2-BD59-A6C34878D82A}">
                    <a16:rowId xmlns:a16="http://schemas.microsoft.com/office/drawing/2014/main" val="444091604"/>
                  </a:ext>
                </a:extLst>
              </a:tr>
              <a:tr h="283530">
                <a:tc>
                  <a:txBody>
                    <a:bodyPr/>
                    <a:lstStyle/>
                    <a:p>
                      <a:r>
                        <a:rPr lang="en-GB" sz="1400" b="1" kern="1200">
                          <a:solidFill>
                            <a:schemeClr val="dk1"/>
                          </a:solidFill>
                          <a:effectLst/>
                          <a:latin typeface="Arial" panose="020B0604020202020204" pitchFamily="34" charset="0"/>
                          <a:ea typeface="+mn-ea"/>
                          <a:cs typeface="Arial" panose="020B0604020202020204" pitchFamily="34" charset="0"/>
                        </a:rPr>
                        <a:t>EVENT BACKGROUND </a:t>
                      </a:r>
                      <a:endParaRPr lang="en-IN" sz="1400" b="1">
                        <a:latin typeface="Arial" panose="020B0604020202020204" pitchFamily="34" charset="0"/>
                        <a:cs typeface="Arial" panose="020B0604020202020204" pitchFamily="34" charset="0"/>
                      </a:endParaRPr>
                    </a:p>
                  </a:txBody>
                  <a:tcPr marL="52505" marR="52505" marT="26253" marB="26253"/>
                </a:tc>
                <a:tc>
                  <a:txBody>
                    <a:bodyPr/>
                    <a:lstStyle/>
                    <a:p>
                      <a:pPr algn="ctr"/>
                      <a:r>
                        <a:rPr lang="en-US" sz="1400" b="1">
                          <a:latin typeface="Arial" panose="020B0604020202020204" pitchFamily="34" charset="0"/>
                          <a:cs typeface="Arial" panose="020B0604020202020204" pitchFamily="34" charset="0"/>
                        </a:rPr>
                        <a:t>4</a:t>
                      </a:r>
                      <a:endParaRPr lang="en-IN" sz="1400" b="1">
                        <a:latin typeface="Arial" panose="020B0604020202020204" pitchFamily="34" charset="0"/>
                        <a:cs typeface="Arial" panose="020B0604020202020204" pitchFamily="34" charset="0"/>
                      </a:endParaRPr>
                    </a:p>
                  </a:txBody>
                  <a:tcPr marL="52505" marR="52505" marT="26253" marB="26253"/>
                </a:tc>
                <a:extLst>
                  <a:ext uri="{0D108BD9-81ED-4DB2-BD59-A6C34878D82A}">
                    <a16:rowId xmlns:a16="http://schemas.microsoft.com/office/drawing/2014/main" val="3842151867"/>
                  </a:ext>
                </a:extLst>
              </a:tr>
              <a:tr h="283530">
                <a:tc>
                  <a:txBody>
                    <a:bodyPr/>
                    <a:lstStyle/>
                    <a:p>
                      <a:r>
                        <a:rPr lang="en-GB" sz="1400" b="1" kern="1200" dirty="0">
                          <a:solidFill>
                            <a:schemeClr val="dk1"/>
                          </a:solidFill>
                          <a:effectLst/>
                          <a:latin typeface="Arial" panose="020B0604020202020204" pitchFamily="34" charset="0"/>
                          <a:ea typeface="+mn-ea"/>
                          <a:cs typeface="Arial" panose="020B0604020202020204" pitchFamily="34" charset="0"/>
                        </a:rPr>
                        <a:t>ANALYSING MARKET FACTORS: TARGET AUDIENCE AND DEMAND </a:t>
                      </a:r>
                      <a:endParaRPr lang="en-IN" sz="1400" b="1" dirty="0">
                        <a:latin typeface="Arial" panose="020B0604020202020204" pitchFamily="34" charset="0"/>
                        <a:cs typeface="Arial" panose="020B0604020202020204" pitchFamily="34" charset="0"/>
                      </a:endParaRPr>
                    </a:p>
                  </a:txBody>
                  <a:tcPr marL="52505" marR="52505" marT="26253" marB="26253"/>
                </a:tc>
                <a:tc>
                  <a:txBody>
                    <a:bodyPr/>
                    <a:lstStyle/>
                    <a:p>
                      <a:pPr algn="ctr"/>
                      <a:r>
                        <a:rPr lang="en-US" sz="1400" b="1">
                          <a:latin typeface="Arial" panose="020B0604020202020204" pitchFamily="34" charset="0"/>
                          <a:cs typeface="Arial" panose="020B0604020202020204" pitchFamily="34" charset="0"/>
                        </a:rPr>
                        <a:t>5</a:t>
                      </a:r>
                      <a:endParaRPr lang="en-IN" sz="1400" b="1">
                        <a:latin typeface="Arial" panose="020B0604020202020204" pitchFamily="34" charset="0"/>
                        <a:cs typeface="Arial" panose="020B0604020202020204" pitchFamily="34" charset="0"/>
                      </a:endParaRPr>
                    </a:p>
                  </a:txBody>
                  <a:tcPr marL="52505" marR="52505" marT="26253" marB="26253"/>
                </a:tc>
                <a:extLst>
                  <a:ext uri="{0D108BD9-81ED-4DB2-BD59-A6C34878D82A}">
                    <a16:rowId xmlns:a16="http://schemas.microsoft.com/office/drawing/2014/main" val="1735562994"/>
                  </a:ext>
                </a:extLst>
              </a:tr>
              <a:tr h="493551">
                <a:tc>
                  <a:txBody>
                    <a:bodyPr/>
                    <a:lstStyle/>
                    <a:p>
                      <a:r>
                        <a:rPr lang="en-US" sz="1400" b="1">
                          <a:latin typeface="Arial" panose="020B0604020202020204" pitchFamily="34" charset="0"/>
                          <a:cs typeface="Arial" panose="020B0604020202020204" pitchFamily="34" charset="0"/>
                        </a:rPr>
                        <a:t>ANALYSING MARKET FACTORS: SUPPLY, COMPETITION AND MARKETING ACTIVITY </a:t>
                      </a:r>
                      <a:endParaRPr lang="en-IN" sz="1400" b="1">
                        <a:latin typeface="Arial" panose="020B0604020202020204" pitchFamily="34" charset="0"/>
                        <a:cs typeface="Arial" panose="020B0604020202020204" pitchFamily="34" charset="0"/>
                      </a:endParaRPr>
                    </a:p>
                  </a:txBody>
                  <a:tcPr marL="52505" marR="52505" marT="26253" marB="26253"/>
                </a:tc>
                <a:tc>
                  <a:txBody>
                    <a:bodyPr/>
                    <a:lstStyle/>
                    <a:p>
                      <a:pPr algn="ctr"/>
                      <a:r>
                        <a:rPr lang="en-US" sz="1400" b="1">
                          <a:latin typeface="Arial" panose="020B0604020202020204" pitchFamily="34" charset="0"/>
                          <a:cs typeface="Arial" panose="020B0604020202020204" pitchFamily="34" charset="0"/>
                        </a:rPr>
                        <a:t>6</a:t>
                      </a:r>
                      <a:endParaRPr lang="en-IN" sz="1400" b="1">
                        <a:latin typeface="Arial" panose="020B0604020202020204" pitchFamily="34" charset="0"/>
                        <a:cs typeface="Arial" panose="020B0604020202020204" pitchFamily="34" charset="0"/>
                      </a:endParaRPr>
                    </a:p>
                  </a:txBody>
                  <a:tcPr marL="52505" marR="52505" marT="26253" marB="26253"/>
                </a:tc>
                <a:extLst>
                  <a:ext uri="{0D108BD9-81ED-4DB2-BD59-A6C34878D82A}">
                    <a16:rowId xmlns:a16="http://schemas.microsoft.com/office/drawing/2014/main" val="2877370141"/>
                  </a:ext>
                </a:extLst>
              </a:tr>
              <a:tr h="493551">
                <a:tc>
                  <a:txBody>
                    <a:bodyPr/>
                    <a:lstStyle/>
                    <a:p>
                      <a:r>
                        <a:rPr lang="en-GB" sz="1400" b="1" kern="1200">
                          <a:solidFill>
                            <a:schemeClr val="dk1"/>
                          </a:solidFill>
                          <a:effectLst/>
                          <a:latin typeface="Arial" panose="020B0604020202020204" pitchFamily="34" charset="0"/>
                          <a:ea typeface="+mn-ea"/>
                          <a:cs typeface="Arial" panose="020B0604020202020204" pitchFamily="34" charset="0"/>
                        </a:rPr>
                        <a:t>OPERATIONAL FACTORS: PROPOSED LOCATION, VENUE AVAILABILITY AND SUITABILITY </a:t>
                      </a:r>
                      <a:endParaRPr lang="en-IN" sz="1400" b="1">
                        <a:latin typeface="Arial" panose="020B0604020202020204" pitchFamily="34" charset="0"/>
                        <a:cs typeface="Arial" panose="020B0604020202020204" pitchFamily="34" charset="0"/>
                      </a:endParaRPr>
                    </a:p>
                  </a:txBody>
                  <a:tcPr marL="52505" marR="52505" marT="26253" marB="26253"/>
                </a:tc>
                <a:tc>
                  <a:txBody>
                    <a:bodyPr/>
                    <a:lstStyle/>
                    <a:p>
                      <a:pPr algn="ctr"/>
                      <a:r>
                        <a:rPr lang="en-US" sz="1400" b="1">
                          <a:latin typeface="Arial" panose="020B0604020202020204" pitchFamily="34" charset="0"/>
                          <a:cs typeface="Arial" panose="020B0604020202020204" pitchFamily="34" charset="0"/>
                        </a:rPr>
                        <a:t>7</a:t>
                      </a:r>
                      <a:endParaRPr lang="en-IN" sz="1400" b="1">
                        <a:latin typeface="Arial" panose="020B0604020202020204" pitchFamily="34" charset="0"/>
                        <a:cs typeface="Arial" panose="020B0604020202020204" pitchFamily="34" charset="0"/>
                      </a:endParaRPr>
                    </a:p>
                  </a:txBody>
                  <a:tcPr marL="52505" marR="52505" marT="26253" marB="26253"/>
                </a:tc>
                <a:extLst>
                  <a:ext uri="{0D108BD9-81ED-4DB2-BD59-A6C34878D82A}">
                    <a16:rowId xmlns:a16="http://schemas.microsoft.com/office/drawing/2014/main" val="3832563767"/>
                  </a:ext>
                </a:extLst>
              </a:tr>
              <a:tr h="493551">
                <a:tc>
                  <a:txBody>
                    <a:bodyPr/>
                    <a:lstStyle/>
                    <a:p>
                      <a:r>
                        <a:rPr lang="en-GB" sz="1400" b="1" kern="1200">
                          <a:solidFill>
                            <a:schemeClr val="dk1"/>
                          </a:solidFill>
                          <a:effectLst/>
                          <a:latin typeface="Arial" panose="020B0604020202020204" pitchFamily="34" charset="0"/>
                          <a:ea typeface="+mn-ea"/>
                          <a:cs typeface="Arial" panose="020B0604020202020204" pitchFamily="34" charset="0"/>
                        </a:rPr>
                        <a:t>OPERATIONAL FACTORS: STAFFING REQUIREMENTS AND SKILL SETS OF STAFF </a:t>
                      </a:r>
                      <a:endParaRPr lang="en-IN" sz="1400" b="1">
                        <a:latin typeface="Arial" panose="020B0604020202020204" pitchFamily="34" charset="0"/>
                        <a:cs typeface="Arial" panose="020B0604020202020204" pitchFamily="34" charset="0"/>
                      </a:endParaRPr>
                    </a:p>
                  </a:txBody>
                  <a:tcPr marL="52505" marR="52505" marT="26253" marB="26253"/>
                </a:tc>
                <a:tc>
                  <a:txBody>
                    <a:bodyPr/>
                    <a:lstStyle/>
                    <a:p>
                      <a:pPr algn="ctr"/>
                      <a:r>
                        <a:rPr lang="en-US" sz="1400" b="1">
                          <a:latin typeface="Arial" panose="020B0604020202020204" pitchFamily="34" charset="0"/>
                          <a:cs typeface="Arial" panose="020B0604020202020204" pitchFamily="34" charset="0"/>
                        </a:rPr>
                        <a:t>8</a:t>
                      </a:r>
                      <a:endParaRPr lang="en-IN" sz="1400" b="1">
                        <a:latin typeface="Arial" panose="020B0604020202020204" pitchFamily="34" charset="0"/>
                        <a:cs typeface="Arial" panose="020B0604020202020204" pitchFamily="34" charset="0"/>
                      </a:endParaRPr>
                    </a:p>
                  </a:txBody>
                  <a:tcPr marL="52505" marR="52505" marT="26253" marB="26253"/>
                </a:tc>
                <a:extLst>
                  <a:ext uri="{0D108BD9-81ED-4DB2-BD59-A6C34878D82A}">
                    <a16:rowId xmlns:a16="http://schemas.microsoft.com/office/drawing/2014/main" val="1616529114"/>
                  </a:ext>
                </a:extLst>
              </a:tr>
              <a:tr h="283530">
                <a:tc>
                  <a:txBody>
                    <a:bodyPr/>
                    <a:lstStyle/>
                    <a:p>
                      <a:r>
                        <a:rPr lang="en-IN" sz="1400" b="1">
                          <a:latin typeface="Arial" panose="020B0604020202020204" pitchFamily="34" charset="0"/>
                          <a:cs typeface="Arial" panose="020B0604020202020204" pitchFamily="34" charset="0"/>
                        </a:rPr>
                        <a:t>OPERATIONAL FACTORS: RESOURCE ALLOCATION </a:t>
                      </a:r>
                    </a:p>
                  </a:txBody>
                  <a:tcPr marL="52505" marR="52505" marT="26253" marB="26253"/>
                </a:tc>
                <a:tc>
                  <a:txBody>
                    <a:bodyPr/>
                    <a:lstStyle/>
                    <a:p>
                      <a:pPr algn="ctr"/>
                      <a:r>
                        <a:rPr lang="en-US" sz="1400" b="1">
                          <a:latin typeface="Arial" panose="020B0604020202020204" pitchFamily="34" charset="0"/>
                          <a:cs typeface="Arial" panose="020B0604020202020204" pitchFamily="34" charset="0"/>
                        </a:rPr>
                        <a:t>9</a:t>
                      </a:r>
                      <a:endParaRPr lang="en-IN" sz="1400" b="1">
                        <a:latin typeface="Arial" panose="020B0604020202020204" pitchFamily="34" charset="0"/>
                        <a:cs typeface="Arial" panose="020B0604020202020204" pitchFamily="34" charset="0"/>
                      </a:endParaRPr>
                    </a:p>
                  </a:txBody>
                  <a:tcPr marL="52505" marR="52505" marT="26253" marB="26253"/>
                </a:tc>
                <a:extLst>
                  <a:ext uri="{0D108BD9-81ED-4DB2-BD59-A6C34878D82A}">
                    <a16:rowId xmlns:a16="http://schemas.microsoft.com/office/drawing/2014/main" val="4064047665"/>
                  </a:ext>
                </a:extLst>
              </a:tr>
              <a:tr h="493551">
                <a:tc>
                  <a:txBody>
                    <a:bodyPr/>
                    <a:lstStyle/>
                    <a:p>
                      <a:r>
                        <a:rPr lang="en-US" sz="1400" b="1">
                          <a:latin typeface="Arial" panose="020B0604020202020204" pitchFamily="34" charset="0"/>
                          <a:cs typeface="Arial" panose="020B0604020202020204" pitchFamily="34" charset="0"/>
                        </a:rPr>
                        <a:t>FINANCIAL FACTORS: BREAKDOWN OF PREDICTED COSTS, EXPENDITURE AND PROPOSED INCOME </a:t>
                      </a:r>
                      <a:endParaRPr lang="en-IN" sz="1400" b="1">
                        <a:latin typeface="Arial" panose="020B0604020202020204" pitchFamily="34" charset="0"/>
                        <a:cs typeface="Arial" panose="020B0604020202020204" pitchFamily="34" charset="0"/>
                      </a:endParaRPr>
                    </a:p>
                  </a:txBody>
                  <a:tcPr marL="52505" marR="52505" marT="26253" marB="26253"/>
                </a:tc>
                <a:tc>
                  <a:txBody>
                    <a:bodyPr/>
                    <a:lstStyle/>
                    <a:p>
                      <a:pPr algn="ctr"/>
                      <a:r>
                        <a:rPr lang="en-US" sz="1400" b="1">
                          <a:latin typeface="Arial" panose="020B0604020202020204" pitchFamily="34" charset="0"/>
                          <a:cs typeface="Arial" panose="020B0604020202020204" pitchFamily="34" charset="0"/>
                        </a:rPr>
                        <a:t>10</a:t>
                      </a:r>
                      <a:endParaRPr lang="en-IN" sz="1400" b="1">
                        <a:latin typeface="Arial" panose="020B0604020202020204" pitchFamily="34" charset="0"/>
                        <a:cs typeface="Arial" panose="020B0604020202020204" pitchFamily="34" charset="0"/>
                      </a:endParaRPr>
                    </a:p>
                  </a:txBody>
                  <a:tcPr marL="52505" marR="52505" marT="26253" marB="26253"/>
                </a:tc>
                <a:extLst>
                  <a:ext uri="{0D108BD9-81ED-4DB2-BD59-A6C34878D82A}">
                    <a16:rowId xmlns:a16="http://schemas.microsoft.com/office/drawing/2014/main" val="984126005"/>
                  </a:ext>
                </a:extLst>
              </a:tr>
              <a:tr h="283530">
                <a:tc>
                  <a:txBody>
                    <a:bodyPr/>
                    <a:lstStyle/>
                    <a:p>
                      <a:r>
                        <a:rPr lang="en-US" sz="1400" b="1">
                          <a:latin typeface="Arial" panose="020B0604020202020204" pitchFamily="34" charset="0"/>
                          <a:cs typeface="Arial" panose="020B0604020202020204" pitchFamily="34" charset="0"/>
                        </a:rPr>
                        <a:t>FINANCIAL FACTORS: FUNDING SOURCES AND REVENUE SOURCES </a:t>
                      </a:r>
                      <a:endParaRPr lang="en-IN" sz="1400" b="1">
                        <a:latin typeface="Arial" panose="020B0604020202020204" pitchFamily="34" charset="0"/>
                        <a:cs typeface="Arial" panose="020B0604020202020204" pitchFamily="34" charset="0"/>
                      </a:endParaRPr>
                    </a:p>
                  </a:txBody>
                  <a:tcPr marL="52505" marR="52505" marT="26253" marB="26253"/>
                </a:tc>
                <a:tc>
                  <a:txBody>
                    <a:bodyPr/>
                    <a:lstStyle/>
                    <a:p>
                      <a:pPr algn="ctr"/>
                      <a:r>
                        <a:rPr lang="en-US" sz="1400" b="1">
                          <a:latin typeface="Arial" panose="020B0604020202020204" pitchFamily="34" charset="0"/>
                          <a:cs typeface="Arial" panose="020B0604020202020204" pitchFamily="34" charset="0"/>
                        </a:rPr>
                        <a:t>11</a:t>
                      </a:r>
                      <a:endParaRPr lang="en-IN" sz="1400" b="1">
                        <a:latin typeface="Arial" panose="020B0604020202020204" pitchFamily="34" charset="0"/>
                        <a:cs typeface="Arial" panose="020B0604020202020204" pitchFamily="34" charset="0"/>
                      </a:endParaRPr>
                    </a:p>
                  </a:txBody>
                  <a:tcPr marL="52505" marR="52505" marT="26253" marB="26253"/>
                </a:tc>
                <a:extLst>
                  <a:ext uri="{0D108BD9-81ED-4DB2-BD59-A6C34878D82A}">
                    <a16:rowId xmlns:a16="http://schemas.microsoft.com/office/drawing/2014/main" val="2180022070"/>
                  </a:ext>
                </a:extLst>
              </a:tr>
              <a:tr h="283530">
                <a:tc>
                  <a:txBody>
                    <a:bodyPr/>
                    <a:lstStyle/>
                    <a:p>
                      <a:r>
                        <a:rPr lang="en-GB" sz="1400" b="1" kern="1200" dirty="0">
                          <a:solidFill>
                            <a:schemeClr val="dk1"/>
                          </a:solidFill>
                          <a:effectLst/>
                          <a:latin typeface="Arial" panose="020B0604020202020204" pitchFamily="34" charset="0"/>
                          <a:ea typeface="+mn-ea"/>
                          <a:cs typeface="Arial" panose="020B0604020202020204" pitchFamily="34" charset="0"/>
                        </a:rPr>
                        <a:t>CONCLUSION </a:t>
                      </a:r>
                      <a:endParaRPr lang="en-IN" sz="1400" b="1" dirty="0">
                        <a:latin typeface="Arial" panose="020B0604020202020204" pitchFamily="34" charset="0"/>
                        <a:cs typeface="Arial" panose="020B0604020202020204" pitchFamily="34" charset="0"/>
                      </a:endParaRPr>
                    </a:p>
                  </a:txBody>
                  <a:tcPr marL="52505" marR="52505" marT="26253" marB="26253"/>
                </a:tc>
                <a:tc>
                  <a:txBody>
                    <a:bodyPr/>
                    <a:lstStyle/>
                    <a:p>
                      <a:pPr algn="ctr"/>
                      <a:r>
                        <a:rPr lang="en-US" sz="1400" b="1" dirty="0">
                          <a:latin typeface="Arial" panose="020B0604020202020204" pitchFamily="34" charset="0"/>
                          <a:cs typeface="Arial" panose="020B0604020202020204" pitchFamily="34" charset="0"/>
                        </a:rPr>
                        <a:t>12</a:t>
                      </a:r>
                      <a:endParaRPr lang="en-IN" sz="1400" b="1" dirty="0">
                        <a:latin typeface="Arial" panose="020B0604020202020204" pitchFamily="34" charset="0"/>
                        <a:cs typeface="Arial" panose="020B0604020202020204" pitchFamily="34" charset="0"/>
                      </a:endParaRPr>
                    </a:p>
                  </a:txBody>
                  <a:tcPr marL="52505" marR="52505" marT="26253" marB="26253"/>
                </a:tc>
                <a:extLst>
                  <a:ext uri="{0D108BD9-81ED-4DB2-BD59-A6C34878D82A}">
                    <a16:rowId xmlns:a16="http://schemas.microsoft.com/office/drawing/2014/main" val="1137224494"/>
                  </a:ext>
                </a:extLst>
              </a:tr>
            </a:tbl>
          </a:graphicData>
        </a:graphic>
      </p:graphicFrame>
    </p:spTree>
    <p:extLst>
      <p:ext uri="{BB962C8B-B14F-4D97-AF65-F5344CB8AC3E}">
        <p14:creationId xmlns:p14="http://schemas.microsoft.com/office/powerpoint/2010/main" val="23245571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Arc 27">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9268199-528E-50FE-1404-D27E04D52923}"/>
              </a:ext>
            </a:extLst>
          </p:cNvPr>
          <p:cNvSpPr>
            <a:spLocks noGrp="1"/>
          </p:cNvSpPr>
          <p:nvPr>
            <p:ph type="title"/>
          </p:nvPr>
        </p:nvSpPr>
        <p:spPr>
          <a:xfrm>
            <a:off x="838199" y="1313319"/>
            <a:ext cx="5257800" cy="890386"/>
          </a:xfrm>
          <a:ln>
            <a:solidFill>
              <a:schemeClr val="tx2">
                <a:lumMod val="50000"/>
                <a:lumOff val="50000"/>
              </a:schemeClr>
            </a:solidFill>
          </a:ln>
        </p:spPr>
        <p:txBody>
          <a:bodyPr>
            <a:normAutofit/>
          </a:bodyPr>
          <a:lstStyle/>
          <a:p>
            <a:r>
              <a:rPr lang="en-US" b="1" dirty="0">
                <a:latin typeface="Arial Bold"/>
                <a:ea typeface="Arial Bold"/>
                <a:cs typeface="Arial Bold"/>
                <a:sym typeface="Arial Bold"/>
              </a:rPr>
              <a:t>INTRODUCTION</a:t>
            </a:r>
            <a:endParaRPr lang="en-GB" dirty="0"/>
          </a:p>
        </p:txBody>
      </p:sp>
      <p:sp>
        <p:nvSpPr>
          <p:cNvPr id="3" name="Content Placeholder 2">
            <a:extLst>
              <a:ext uri="{FF2B5EF4-FFF2-40B4-BE49-F238E27FC236}">
                <a16:creationId xmlns:a16="http://schemas.microsoft.com/office/drawing/2014/main" id="{7B3336A5-010F-214F-B233-FDE3177C694C}"/>
              </a:ext>
            </a:extLst>
          </p:cNvPr>
          <p:cNvSpPr>
            <a:spLocks noGrp="1"/>
          </p:cNvSpPr>
          <p:nvPr>
            <p:ph idx="1"/>
          </p:nvPr>
        </p:nvSpPr>
        <p:spPr>
          <a:xfrm>
            <a:off x="678808" y="2590835"/>
            <a:ext cx="5257800" cy="4192520"/>
          </a:xfrm>
        </p:spPr>
        <p:txBody>
          <a:bodyPr>
            <a:normAutofit/>
          </a:bodyPr>
          <a:lstStyle/>
          <a:p>
            <a:pPr marL="342900" lvl="0" indent="-342900">
              <a:spcBef>
                <a:spcPts val="600"/>
              </a:spcBef>
              <a:spcAft>
                <a:spcPts val="600"/>
              </a:spcAft>
              <a:buFont typeface="Arial" panose="020B0604020202020204" pitchFamily="34" charset="0"/>
              <a:buChar char="●"/>
            </a:pPr>
            <a:r>
              <a:rPr lang="en-GB" sz="1500" u="none" strike="noStrike" dirty="0">
                <a:effectLst/>
                <a:latin typeface="Times New Roman" panose="02020603050405020304" pitchFamily="18" charset="0"/>
                <a:ea typeface="Arial" panose="020B0604020202020204" pitchFamily="34" charset="0"/>
              </a:rPr>
              <a:t>I want to thank all of you for joining my presentation. I am going to focus on the "YEAR OF CROESO 2025” campaign. “YEAR OF CROESO 2025” campaign focuses on a warm welcome for visitors to Wales.</a:t>
            </a:r>
            <a:endParaRPr lang="en-GB" sz="1500" u="none" strike="noStrike" dirty="0">
              <a:effectLst/>
              <a:latin typeface="Arial" panose="020B0604020202020204" pitchFamily="34" charset="0"/>
              <a:ea typeface="Arial" panose="020B0604020202020204" pitchFamily="34" charset="0"/>
            </a:endParaRPr>
          </a:p>
          <a:p>
            <a:pPr marL="342900" lvl="0" indent="-342900">
              <a:spcBef>
                <a:spcPts val="600"/>
              </a:spcBef>
              <a:spcAft>
                <a:spcPts val="600"/>
              </a:spcAft>
              <a:buFont typeface="Arial" panose="020B0604020202020204" pitchFamily="34" charset="0"/>
              <a:buChar char="●"/>
            </a:pPr>
            <a:r>
              <a:rPr lang="en-GB" sz="1500" u="none" strike="noStrike" dirty="0">
                <a:effectLst/>
                <a:latin typeface="Times New Roman" panose="02020603050405020304" pitchFamily="18" charset="0"/>
                <a:ea typeface="Arial" panose="020B0604020202020204" pitchFamily="34" charset="0"/>
              </a:rPr>
              <a:t>The purpose of the presentation is to develop an event idea to attract more visitors to Wales.  This marketing campaign represents Welsh culture, its culinary practices, language orientations, and places of attraction (Travel Trade, 2025). </a:t>
            </a:r>
            <a:endParaRPr lang="en-GB" sz="1500" u="none" strike="noStrike" dirty="0">
              <a:effectLst/>
              <a:latin typeface="Arial" panose="020B0604020202020204" pitchFamily="34" charset="0"/>
              <a:ea typeface="Arial" panose="020B0604020202020204" pitchFamily="34" charset="0"/>
            </a:endParaRPr>
          </a:p>
          <a:p>
            <a:pPr marL="342900" lvl="0" indent="-342900">
              <a:spcBef>
                <a:spcPts val="600"/>
              </a:spcBef>
              <a:spcAft>
                <a:spcPts val="600"/>
              </a:spcAft>
              <a:buFont typeface="Arial" panose="020B0604020202020204" pitchFamily="34" charset="0"/>
              <a:buChar char="●"/>
            </a:pPr>
            <a:r>
              <a:rPr lang="en-GB" sz="1500" u="none" strike="noStrike" dirty="0">
                <a:effectLst/>
                <a:latin typeface="Times New Roman" panose="02020603050405020304" pitchFamily="18" charset="0"/>
                <a:ea typeface="Arial" panose="020B0604020202020204" pitchFamily="34" charset="0"/>
              </a:rPr>
              <a:t>For targeting more international audiences, a pop-up promotional event can be arranged in the heart of Wales.</a:t>
            </a:r>
            <a:endParaRPr lang="en-GB" sz="1500" dirty="0">
              <a:latin typeface="Arial" panose="020B0604020202020204" pitchFamily="34" charset="0"/>
              <a:ea typeface="Arial" panose="020B0604020202020204" pitchFamily="34" charset="0"/>
            </a:endParaRPr>
          </a:p>
          <a:p>
            <a:pPr marL="342900" lvl="0" indent="-342900">
              <a:spcBef>
                <a:spcPts val="600"/>
              </a:spcBef>
              <a:spcAft>
                <a:spcPts val="600"/>
              </a:spcAft>
              <a:buFont typeface="Arial" panose="020B0604020202020204" pitchFamily="34" charset="0"/>
              <a:buChar char="●"/>
            </a:pPr>
            <a:r>
              <a:rPr lang="en-GB" sz="1500" dirty="0">
                <a:effectLst/>
                <a:latin typeface="Times New Roman" panose="02020603050405020304" pitchFamily="18" charset="0"/>
                <a:ea typeface="Arial" panose="020B0604020202020204" pitchFamily="34" charset="0"/>
              </a:rPr>
              <a:t>The proposed event idea will focus on highlighting the culture of Wales to promote its regional diversity. A promotional pop-up event will be held, which will focus on highlighting the Welsh language, cultural festivals, art, cuisine and customs.</a:t>
            </a:r>
            <a:endParaRPr lang="en-GB" sz="1500" dirty="0"/>
          </a:p>
        </p:txBody>
      </p:sp>
      <p:grpSp>
        <p:nvGrpSpPr>
          <p:cNvPr id="8" name="Group 8"/>
          <p:cNvGrpSpPr/>
          <p:nvPr/>
        </p:nvGrpSpPr>
        <p:grpSpPr>
          <a:xfrm>
            <a:off x="7130784" y="520749"/>
            <a:ext cx="3597919" cy="5643794"/>
            <a:chOff x="0" y="0"/>
            <a:chExt cx="812800" cy="1274980"/>
          </a:xfrm>
        </p:grpSpPr>
        <p:sp>
          <p:nvSpPr>
            <p:cNvPr id="9" name="Freeform 9"/>
            <p:cNvSpPr/>
            <p:nvPr/>
          </p:nvSpPr>
          <p:spPr>
            <a:xfrm>
              <a:off x="0" y="0"/>
              <a:ext cx="812800" cy="1274980"/>
            </a:xfrm>
            <a:custGeom>
              <a:avLst/>
              <a:gdLst/>
              <a:ahLst/>
              <a:cxnLst/>
              <a:rect l="l" t="t" r="r" b="b"/>
              <a:pathLst>
                <a:path w="812800" h="1274980">
                  <a:moveTo>
                    <a:pt x="33940" y="0"/>
                  </a:moveTo>
                  <a:lnTo>
                    <a:pt x="778860" y="0"/>
                  </a:lnTo>
                  <a:cubicBezTo>
                    <a:pt x="797604" y="0"/>
                    <a:pt x="812800" y="15196"/>
                    <a:pt x="812800" y="33940"/>
                  </a:cubicBezTo>
                  <a:lnTo>
                    <a:pt x="812800" y="1241040"/>
                  </a:lnTo>
                  <a:cubicBezTo>
                    <a:pt x="812800" y="1259785"/>
                    <a:pt x="797604" y="1274980"/>
                    <a:pt x="778860" y="1274980"/>
                  </a:cubicBezTo>
                  <a:lnTo>
                    <a:pt x="33940" y="1274980"/>
                  </a:lnTo>
                  <a:cubicBezTo>
                    <a:pt x="15196" y="1274980"/>
                    <a:pt x="0" y="1259785"/>
                    <a:pt x="0" y="1241040"/>
                  </a:cubicBezTo>
                  <a:lnTo>
                    <a:pt x="0" y="33940"/>
                  </a:lnTo>
                  <a:cubicBezTo>
                    <a:pt x="0" y="15196"/>
                    <a:pt x="15196" y="0"/>
                    <a:pt x="33940" y="0"/>
                  </a:cubicBezTo>
                  <a:close/>
                </a:path>
              </a:pathLst>
            </a:custGeom>
            <a:blipFill>
              <a:blip r:embed="rId2"/>
              <a:stretch>
                <a:fillRect l="-55490" r="-55490"/>
              </a:stretch>
            </a:blipFill>
          </p:spPr>
          <p:txBody>
            <a:bodyPr/>
            <a:lstStyle/>
            <a:p>
              <a:endParaRPr lang="en-IN"/>
            </a:p>
          </p:txBody>
        </p:sp>
      </p:grpSp>
      <p:sp>
        <p:nvSpPr>
          <p:cNvPr id="10" name="Freeform 10"/>
          <p:cNvSpPr/>
          <p:nvPr/>
        </p:nvSpPr>
        <p:spPr>
          <a:xfrm>
            <a:off x="-7119" y="0"/>
            <a:ext cx="1758918" cy="1183907"/>
          </a:xfrm>
          <a:custGeom>
            <a:avLst/>
            <a:gdLst/>
            <a:ahLst/>
            <a:cxnLst/>
            <a:rect l="l" t="t" r="r" b="b"/>
            <a:pathLst>
              <a:path w="2787921" h="1858614">
                <a:moveTo>
                  <a:pt x="0" y="0"/>
                </a:moveTo>
                <a:lnTo>
                  <a:pt x="2787921" y="0"/>
                </a:lnTo>
                <a:lnTo>
                  <a:pt x="2787921" y="1858614"/>
                </a:lnTo>
                <a:lnTo>
                  <a:pt x="0" y="1858614"/>
                </a:lnTo>
                <a:lnTo>
                  <a:pt x="0" y="0"/>
                </a:lnTo>
                <a:close/>
              </a:path>
            </a:pathLst>
          </a:custGeom>
          <a:blipFill>
            <a:blip r:embed="rId3"/>
            <a:stretch>
              <a:fillRect/>
            </a:stretch>
          </a:blipFill>
        </p:spPr>
        <p:txBody>
          <a:bodyPr/>
          <a:lstStyle/>
          <a:p>
            <a:endParaRPr lang="en-IN"/>
          </a:p>
        </p:txBody>
      </p:sp>
    </p:spTree>
    <p:extLst>
      <p:ext uri="{BB962C8B-B14F-4D97-AF65-F5344CB8AC3E}">
        <p14:creationId xmlns:p14="http://schemas.microsoft.com/office/powerpoint/2010/main" val="41099944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4" name="Rectangle 1053">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36941A-A99B-E255-CBF4-AE30115D3627}"/>
              </a:ext>
            </a:extLst>
          </p:cNvPr>
          <p:cNvSpPr>
            <a:spLocks noGrp="1"/>
          </p:cNvSpPr>
          <p:nvPr>
            <p:ph type="title"/>
          </p:nvPr>
        </p:nvSpPr>
        <p:spPr>
          <a:xfrm>
            <a:off x="6389166" y="155710"/>
            <a:ext cx="5193579" cy="691881"/>
          </a:xfrm>
          <a:ln>
            <a:solidFill>
              <a:schemeClr val="tx2">
                <a:lumMod val="50000"/>
                <a:lumOff val="50000"/>
              </a:schemeClr>
            </a:solidFill>
          </a:ln>
        </p:spPr>
        <p:txBody>
          <a:bodyPr anchor="b">
            <a:noAutofit/>
          </a:bodyPr>
          <a:lstStyle/>
          <a:p>
            <a:r>
              <a:rPr lang="en-GB" sz="4000" b="1" dirty="0"/>
              <a:t>EVENT BACKGROUND</a:t>
            </a:r>
          </a:p>
        </p:txBody>
      </p:sp>
      <p:sp>
        <p:nvSpPr>
          <p:cNvPr id="1056" name="Rectangle 1055">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0" name="Picture 6" descr="BBC Blogs - Wales - Wales, a country of festivals">
            <a:extLst>
              <a:ext uri="{FF2B5EF4-FFF2-40B4-BE49-F238E27FC236}">
                <a16:creationId xmlns:a16="http://schemas.microsoft.com/office/drawing/2014/main" id="{8940A36B-0EE4-DC30-84BD-3D760F8245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2436" b="3"/>
          <a:stretch/>
        </p:blipFill>
        <p:spPr bwMode="auto">
          <a:xfrm>
            <a:off x="279143" y="299508"/>
            <a:ext cx="5221625" cy="301039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ellbeing event helps inspire community to live healthier lifestyle -  Swansea Bay University Health Board">
            <a:extLst>
              <a:ext uri="{FF2B5EF4-FFF2-40B4-BE49-F238E27FC236}">
                <a16:creationId xmlns:a16="http://schemas.microsoft.com/office/drawing/2014/main" id="{776EF1B4-97A0-ADE2-50F5-4B3671F4CA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398" b="20732"/>
          <a:stretch/>
        </p:blipFill>
        <p:spPr bwMode="auto">
          <a:xfrm>
            <a:off x="279143" y="3548095"/>
            <a:ext cx="5221625" cy="3010397"/>
          </a:xfrm>
          <a:prstGeom prst="rect">
            <a:avLst/>
          </a:prstGeom>
          <a:noFill/>
          <a:extLst>
            <a:ext uri="{909E8E84-426E-40DD-AFC4-6F175D3DCCD1}">
              <a14:hiddenFill xmlns:a14="http://schemas.microsoft.com/office/drawing/2010/main">
                <a:solidFill>
                  <a:srgbClr val="FFFFFF"/>
                </a:solidFill>
              </a14:hiddenFill>
            </a:ext>
          </a:extLst>
        </p:spPr>
      </p:pic>
      <p:sp>
        <p:nvSpPr>
          <p:cNvPr id="25" name="Content Placeholder 2">
            <a:extLst>
              <a:ext uri="{FF2B5EF4-FFF2-40B4-BE49-F238E27FC236}">
                <a16:creationId xmlns:a16="http://schemas.microsoft.com/office/drawing/2014/main" id="{58373F7A-201A-0A61-5503-02E4061A5A37}"/>
              </a:ext>
            </a:extLst>
          </p:cNvPr>
          <p:cNvSpPr>
            <a:spLocks noGrp="1"/>
          </p:cNvSpPr>
          <p:nvPr>
            <p:ph idx="1"/>
          </p:nvPr>
        </p:nvSpPr>
        <p:spPr>
          <a:xfrm>
            <a:off x="6096001" y="1003302"/>
            <a:ext cx="5306566" cy="5555190"/>
          </a:xfrm>
        </p:spPr>
        <p:txBody>
          <a:bodyPr anchor="t">
            <a:normAutofit fontScale="92500" lnSpcReduction="20000"/>
          </a:bodyPr>
          <a:lstStyle/>
          <a:p>
            <a:pPr marL="342900" lvl="0" indent="-342900" algn="just">
              <a:lnSpc>
                <a:spcPct val="120000"/>
              </a:lnSpc>
              <a:spcBef>
                <a:spcPts val="300"/>
              </a:spcBef>
              <a:spcAft>
                <a:spcPts val="300"/>
              </a:spcAft>
              <a:buFont typeface="Symbol" panose="05050102010706020507" pitchFamily="18" charset="2"/>
              <a:buChar char=""/>
            </a:pPr>
            <a:r>
              <a:rPr lang="en-GB" sz="1400" dirty="0">
                <a:effectLst/>
                <a:latin typeface="Times New Roman" panose="02020603050405020304" pitchFamily="18" charset="0"/>
                <a:ea typeface="Arial" panose="020B0604020202020204" pitchFamily="34" charset="0"/>
              </a:rPr>
              <a:t>The name of the event will be “Welcome to experience Cymru culture: A multisensory journey to celebrate Welsh culture”.</a:t>
            </a:r>
            <a:endParaRPr lang="en-GB" sz="1400" dirty="0">
              <a:effectLst/>
              <a:latin typeface="Arial" panose="020B0604020202020204" pitchFamily="34" charset="0"/>
              <a:ea typeface="Arial" panose="020B0604020202020204" pitchFamily="34" charset="0"/>
            </a:endParaRPr>
          </a:p>
          <a:p>
            <a:pPr marL="342900" lvl="0" indent="-342900" algn="just">
              <a:lnSpc>
                <a:spcPct val="120000"/>
              </a:lnSpc>
              <a:spcBef>
                <a:spcPts val="300"/>
              </a:spcBef>
              <a:spcAft>
                <a:spcPts val="300"/>
              </a:spcAft>
              <a:buFont typeface="Symbol" panose="05050102010706020507" pitchFamily="18" charset="2"/>
              <a:buChar char=""/>
            </a:pPr>
            <a:r>
              <a:rPr lang="en-GB" sz="1400" dirty="0">
                <a:effectLst/>
                <a:latin typeface="Times New Roman" panose="02020603050405020304" pitchFamily="18" charset="0"/>
                <a:ea typeface="Arial" panose="020B0604020202020204" pitchFamily="34" charset="0"/>
              </a:rPr>
              <a:t>Type: A 3-day-long pop-up promotional event. </a:t>
            </a:r>
            <a:endParaRPr lang="en-GB" sz="1400" dirty="0">
              <a:effectLst/>
              <a:latin typeface="Arial" panose="020B0604020202020204" pitchFamily="34" charset="0"/>
              <a:ea typeface="Arial" panose="020B0604020202020204" pitchFamily="34" charset="0"/>
            </a:endParaRPr>
          </a:p>
          <a:p>
            <a:pPr marL="342900" lvl="0" indent="-342900" algn="just">
              <a:lnSpc>
                <a:spcPct val="120000"/>
              </a:lnSpc>
              <a:spcBef>
                <a:spcPts val="300"/>
              </a:spcBef>
              <a:spcAft>
                <a:spcPts val="300"/>
              </a:spcAft>
              <a:buFont typeface="Symbol" panose="05050102010706020507" pitchFamily="18" charset="2"/>
              <a:buChar char=""/>
            </a:pPr>
            <a:r>
              <a:rPr lang="en-GB" sz="1400" dirty="0">
                <a:effectLst/>
                <a:latin typeface="Times New Roman" panose="02020603050405020304" pitchFamily="18" charset="0"/>
                <a:ea typeface="Arial" panose="020B0604020202020204" pitchFamily="34" charset="0"/>
              </a:rPr>
              <a:t>Nature: Multisensory, interactive, and emotionally connected. </a:t>
            </a:r>
            <a:endParaRPr lang="en-GB" sz="1400" dirty="0">
              <a:effectLst/>
              <a:latin typeface="Arial" panose="020B0604020202020204" pitchFamily="34" charset="0"/>
              <a:ea typeface="Arial" panose="020B0604020202020204" pitchFamily="34" charset="0"/>
            </a:endParaRPr>
          </a:p>
          <a:p>
            <a:pPr marL="342900" lvl="0" indent="-342900" algn="just">
              <a:lnSpc>
                <a:spcPct val="120000"/>
              </a:lnSpc>
              <a:spcBef>
                <a:spcPts val="300"/>
              </a:spcBef>
              <a:spcAft>
                <a:spcPts val="300"/>
              </a:spcAft>
              <a:buFont typeface="Symbol" panose="05050102010706020507" pitchFamily="18" charset="2"/>
              <a:buChar char=""/>
            </a:pPr>
            <a:r>
              <a:rPr lang="en-GB" sz="1400" dirty="0">
                <a:effectLst/>
                <a:latin typeface="Times New Roman" panose="02020603050405020304" pitchFamily="18" charset="0"/>
                <a:ea typeface="Arial" panose="020B0604020202020204" pitchFamily="34" charset="0"/>
              </a:rPr>
              <a:t>Description: The event will comprise cultural and heritage performances, workshops on Welsh culinary practices, in which visitors will witness live performances. In addition, live cooking sessions will be performed to show cooking practices of Wales, and visitors will also get hands-on experience in cooking sessions. This will enhance visitors’ taste and smell experiences. </a:t>
            </a:r>
          </a:p>
          <a:p>
            <a:pPr marL="342900" lvl="0" indent="-342900" algn="just">
              <a:lnSpc>
                <a:spcPct val="120000"/>
              </a:lnSpc>
              <a:spcBef>
                <a:spcPts val="300"/>
              </a:spcBef>
              <a:spcAft>
                <a:spcPts val="300"/>
              </a:spcAft>
              <a:buFont typeface="Symbol" panose="05050102010706020507" pitchFamily="18" charset="2"/>
              <a:buChar char=""/>
            </a:pPr>
            <a:r>
              <a:rPr lang="en-GB" sz="1400" dirty="0">
                <a:effectLst/>
                <a:latin typeface="Times New Roman" panose="02020603050405020304" pitchFamily="18" charset="0"/>
                <a:ea typeface="Arial" panose="020B0604020202020204" pitchFamily="34" charset="0"/>
              </a:rPr>
              <a:t>The event will begin with a digital presentation employing storytelling to educate visitors in an engaging manner about the rich culture, heritage, and history of Wales. Additionally, all of the event activities will be live streamed which the audience will be able to enjoy through VR-enabled devices to improve engagement among members that may not be able to visit the location physically due to certain limitations.</a:t>
            </a:r>
            <a:endParaRPr lang="en-GB" sz="1400" dirty="0">
              <a:effectLst/>
              <a:latin typeface="Arial" panose="020B0604020202020204" pitchFamily="34" charset="0"/>
              <a:ea typeface="Arial" panose="020B0604020202020204" pitchFamily="34" charset="0"/>
            </a:endParaRPr>
          </a:p>
          <a:p>
            <a:pPr marL="342900" lvl="0" indent="-342900" algn="just">
              <a:lnSpc>
                <a:spcPct val="120000"/>
              </a:lnSpc>
              <a:spcBef>
                <a:spcPts val="300"/>
              </a:spcBef>
              <a:spcAft>
                <a:spcPts val="300"/>
              </a:spcAft>
              <a:buFont typeface="Symbol" panose="05050102010706020507" pitchFamily="18" charset="2"/>
              <a:buChar char=""/>
            </a:pPr>
            <a:r>
              <a:rPr lang="en-GB" sz="1400" dirty="0">
                <a:effectLst/>
                <a:latin typeface="Times New Roman" panose="02020603050405020304" pitchFamily="18" charset="0"/>
                <a:ea typeface="Arial" panose="020B0604020202020204" pitchFamily="34" charset="0"/>
              </a:rPr>
              <a:t>Attractions: Immersive content for guiding visitors about breathtaking sights of Wales, food stalls of Welsh dishes, and market stalls by local producers. Following this, the people will be able to interact with local people, a local guide, and farmers, through which cultural values will be exchanged by developing a connection.</a:t>
            </a:r>
            <a:endParaRPr lang="en-GB" sz="1400" dirty="0">
              <a:latin typeface="Arial" panose="020B0604020202020204" pitchFamily="34" charset="0"/>
              <a:ea typeface="Arial" panose="020B0604020202020204" pitchFamily="34" charset="0"/>
            </a:endParaRPr>
          </a:p>
          <a:p>
            <a:pPr marL="342900" lvl="0" indent="-342900" algn="just">
              <a:lnSpc>
                <a:spcPct val="120000"/>
              </a:lnSpc>
              <a:spcBef>
                <a:spcPts val="300"/>
              </a:spcBef>
              <a:spcAft>
                <a:spcPts val="300"/>
              </a:spcAft>
              <a:buFont typeface="Symbol" panose="05050102010706020507" pitchFamily="18" charset="2"/>
              <a:buChar char=""/>
            </a:pPr>
            <a:r>
              <a:rPr lang="en-GB" sz="1400" dirty="0">
                <a:effectLst/>
                <a:latin typeface="Times New Roman" panose="02020603050405020304" pitchFamily="18" charset="0"/>
                <a:ea typeface="Arial" panose="020B0604020202020204" pitchFamily="34" charset="0"/>
              </a:rPr>
              <a:t>Unique Selling Point (USP): This is the only event that will focus on a cultural showcase through a multisensory experience. Lastly, this event will also help people to touch Welsh designs such as tapestries and embroidery to make them aware of the traditional practices of Wales.</a:t>
            </a:r>
            <a:endParaRPr lang="en-GB" sz="1100" dirty="0"/>
          </a:p>
        </p:txBody>
      </p:sp>
      <p:cxnSp>
        <p:nvCxnSpPr>
          <p:cNvPr id="1058" name="Straight Connector 105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3893"/>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3971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 name="Arc 19">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2D5E3CD-9AE4-7B43-4D73-23ACE6F4002B}"/>
              </a:ext>
            </a:extLst>
          </p:cNvPr>
          <p:cNvSpPr>
            <a:spLocks noGrp="1"/>
          </p:cNvSpPr>
          <p:nvPr>
            <p:ph type="title"/>
          </p:nvPr>
        </p:nvSpPr>
        <p:spPr>
          <a:xfrm>
            <a:off x="5894962" y="479493"/>
            <a:ext cx="5458838" cy="1325563"/>
          </a:xfrm>
          <a:ln>
            <a:solidFill>
              <a:schemeClr val="tx2">
                <a:lumMod val="50000"/>
                <a:lumOff val="50000"/>
              </a:schemeClr>
            </a:solidFill>
          </a:ln>
        </p:spPr>
        <p:txBody>
          <a:bodyPr>
            <a:normAutofit/>
          </a:bodyPr>
          <a:lstStyle/>
          <a:p>
            <a:r>
              <a:rPr lang="en-US" sz="2800" b="1" dirty="0"/>
              <a:t>ANALYSING MARKET FACTORS: TARGET AUDIENCE AND DEMAND</a:t>
            </a:r>
            <a:endParaRPr lang="en-GB" sz="2800" b="1" dirty="0"/>
          </a:p>
        </p:txBody>
      </p:sp>
      <p:sp>
        <p:nvSpPr>
          <p:cNvPr id="21" name="Freeform: Shape 2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image1.png">
            <a:extLst>
              <a:ext uri="{FF2B5EF4-FFF2-40B4-BE49-F238E27FC236}">
                <a16:creationId xmlns:a16="http://schemas.microsoft.com/office/drawing/2014/main" id="{4BB065F8-76BF-9DF9-F34B-9FD56DA4BE96}"/>
              </a:ext>
            </a:extLst>
          </p:cNvPr>
          <p:cNvPicPr/>
          <p:nvPr/>
        </p:nvPicPr>
        <p:blipFill>
          <a:blip r:embed="rId2"/>
          <a:stretch>
            <a:fillRect/>
          </a:stretch>
        </p:blipFill>
        <p:spPr>
          <a:xfrm>
            <a:off x="558791" y="844028"/>
            <a:ext cx="4777381" cy="323667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0074281E-2690-8D48-8B68-7AA85EC9B64A}"/>
              </a:ext>
            </a:extLst>
          </p:cNvPr>
          <p:cNvSpPr>
            <a:spLocks noGrp="1"/>
          </p:cNvSpPr>
          <p:nvPr>
            <p:ph idx="1"/>
          </p:nvPr>
        </p:nvSpPr>
        <p:spPr>
          <a:xfrm>
            <a:off x="5894962" y="1984443"/>
            <a:ext cx="5458838" cy="4192520"/>
          </a:xfrm>
        </p:spPr>
        <p:txBody>
          <a:bodyPr>
            <a:normAutofit/>
          </a:bodyPr>
          <a:lstStyle/>
          <a:p>
            <a:pPr marL="342900" lvl="0" indent="-342900">
              <a:spcBef>
                <a:spcPts val="600"/>
              </a:spcBef>
              <a:spcAft>
                <a:spcPts val="600"/>
              </a:spcAft>
              <a:buSzPts val="1000"/>
              <a:buFont typeface="Symbol" panose="05050102010706020507" pitchFamily="18" charset="2"/>
              <a:buChar char=""/>
              <a:tabLst>
                <a:tab pos="457200" algn="l"/>
              </a:tabLst>
            </a:pPr>
            <a:r>
              <a:rPr lang="en-IN" sz="1300" dirty="0">
                <a:effectLst/>
                <a:latin typeface="Times New Roman" panose="02020603050405020304" pitchFamily="18" charset="0"/>
                <a:ea typeface="Arial" panose="020B0604020202020204" pitchFamily="34" charset="0"/>
              </a:rPr>
              <a:t>Identifying and attracting potential audiences is an important step in event management (Fox </a:t>
            </a:r>
            <a:r>
              <a:rPr lang="en-IN" sz="1300" i="1" dirty="0">
                <a:effectLst/>
                <a:latin typeface="Times New Roman" panose="02020603050405020304" pitchFamily="18" charset="0"/>
                <a:ea typeface="Arial" panose="020B0604020202020204" pitchFamily="34" charset="0"/>
              </a:rPr>
              <a:t>et al</a:t>
            </a:r>
            <a:r>
              <a:rPr lang="en-IN" sz="1300" dirty="0">
                <a:effectLst/>
                <a:latin typeface="Times New Roman" panose="02020603050405020304" pitchFamily="18" charset="0"/>
                <a:ea typeface="Arial" panose="020B0604020202020204" pitchFamily="34" charset="0"/>
              </a:rPr>
              <a:t>., 2014). </a:t>
            </a:r>
            <a:r>
              <a:rPr lang="en-GB" sz="1300" dirty="0">
                <a:latin typeface="Arial" panose="020B0604020202020204" pitchFamily="34" charset="0"/>
                <a:ea typeface="Arial" panose="020B0604020202020204" pitchFamily="34" charset="0"/>
              </a:rPr>
              <a:t> </a:t>
            </a:r>
            <a:r>
              <a:rPr lang="en-IN" sz="1300" dirty="0">
                <a:effectLst/>
                <a:latin typeface="Times New Roman" panose="02020603050405020304" pitchFamily="18" charset="0"/>
                <a:ea typeface="Arial" panose="020B0604020202020204" pitchFamily="34" charset="0"/>
              </a:rPr>
              <a:t>The event will target </a:t>
            </a:r>
            <a:r>
              <a:rPr lang="en-GB" sz="1300" dirty="0">
                <a:effectLst/>
                <a:latin typeface="Times New Roman" panose="02020603050405020304" pitchFamily="18" charset="0"/>
                <a:ea typeface="Arial" panose="020B0604020202020204" pitchFamily="34" charset="0"/>
              </a:rPr>
              <a:t>people aged between 25 and 34 years, UK holidaymakers, international visitors, visitors who have interest about cultural orientations and people who love to share their tour posts on social media platforms</a:t>
            </a:r>
            <a:endParaRPr lang="en-GB" sz="1300" dirty="0">
              <a:effectLst/>
              <a:latin typeface="Arial" panose="020B0604020202020204" pitchFamily="34" charset="0"/>
              <a:ea typeface="Arial" panose="020B0604020202020204" pitchFamily="34" charset="0"/>
            </a:endParaRPr>
          </a:p>
          <a:p>
            <a:pPr marL="342900" lvl="0" indent="-342900">
              <a:spcBef>
                <a:spcPts val="600"/>
              </a:spcBef>
              <a:spcAft>
                <a:spcPts val="600"/>
              </a:spcAft>
              <a:buSzPts val="1000"/>
              <a:buFont typeface="Symbol" panose="05050102010706020507" pitchFamily="18" charset="2"/>
              <a:buChar char=""/>
              <a:tabLst>
                <a:tab pos="457200" algn="l"/>
              </a:tabLst>
            </a:pPr>
            <a:r>
              <a:rPr lang="en-IN" sz="1300" b="1" dirty="0">
                <a:effectLst/>
                <a:latin typeface="Times New Roman" panose="02020603050405020304" pitchFamily="18" charset="0"/>
                <a:ea typeface="Arial" panose="020B0604020202020204" pitchFamily="34" charset="0"/>
              </a:rPr>
              <a:t>Demographic: </a:t>
            </a:r>
            <a:r>
              <a:rPr lang="en-IN" sz="1300" dirty="0">
                <a:effectLst/>
                <a:latin typeface="Times New Roman" panose="02020603050405020304" pitchFamily="18" charset="0"/>
                <a:ea typeface="Arial" panose="020B0604020202020204" pitchFamily="34" charset="0"/>
              </a:rPr>
              <a:t>Visitors aged between 25 and 34 years take more trips to Wales (Welsh Government, 2023a). </a:t>
            </a:r>
            <a:endParaRPr lang="en-GB" sz="1300" dirty="0">
              <a:effectLst/>
              <a:latin typeface="Arial" panose="020B0604020202020204" pitchFamily="34" charset="0"/>
              <a:ea typeface="Arial" panose="020B0604020202020204" pitchFamily="34" charset="0"/>
            </a:endParaRPr>
          </a:p>
          <a:p>
            <a:pPr marL="342900" lvl="0" indent="-342900">
              <a:spcBef>
                <a:spcPts val="600"/>
              </a:spcBef>
              <a:spcAft>
                <a:spcPts val="600"/>
              </a:spcAft>
              <a:buSzPts val="1000"/>
              <a:buFont typeface="Symbol" panose="05050102010706020507" pitchFamily="18" charset="2"/>
              <a:buChar char=""/>
              <a:tabLst>
                <a:tab pos="457200" algn="l"/>
              </a:tabLst>
            </a:pPr>
            <a:r>
              <a:rPr lang="en-IN" sz="1300" b="1" dirty="0">
                <a:effectLst/>
                <a:latin typeface="Times New Roman" panose="02020603050405020304" pitchFamily="18" charset="0"/>
                <a:ea typeface="Arial" panose="020B0604020202020204" pitchFamily="34" charset="0"/>
              </a:rPr>
              <a:t>Geographic:</a:t>
            </a:r>
            <a:r>
              <a:rPr lang="en-IN" sz="1300" dirty="0">
                <a:effectLst/>
                <a:latin typeface="Times New Roman" panose="02020603050405020304" pitchFamily="18" charset="0"/>
                <a:ea typeface="Arial" panose="020B0604020202020204" pitchFamily="34" charset="0"/>
              </a:rPr>
              <a:t> In 2023, 67% of UK holidaymakers and 892,000 international tourists visited Wales (Visit Wales, 2024; Welsh Government, 2024). </a:t>
            </a:r>
            <a:endParaRPr lang="en-GB" sz="1300" dirty="0">
              <a:effectLst/>
              <a:latin typeface="Arial" panose="020B0604020202020204" pitchFamily="34" charset="0"/>
              <a:ea typeface="Arial" panose="020B0604020202020204" pitchFamily="34" charset="0"/>
            </a:endParaRPr>
          </a:p>
          <a:p>
            <a:pPr marL="342900" lvl="0" indent="-342900">
              <a:spcBef>
                <a:spcPts val="600"/>
              </a:spcBef>
              <a:spcAft>
                <a:spcPts val="600"/>
              </a:spcAft>
              <a:buSzPts val="1000"/>
              <a:buFont typeface="Symbol" panose="05050102010706020507" pitchFamily="18" charset="2"/>
              <a:buChar char=""/>
              <a:tabLst>
                <a:tab pos="457200" algn="l"/>
              </a:tabLst>
            </a:pPr>
            <a:r>
              <a:rPr lang="en-IN" sz="1300" b="1" dirty="0">
                <a:effectLst/>
                <a:latin typeface="Times New Roman" panose="02020603050405020304" pitchFamily="18" charset="0"/>
                <a:ea typeface="Arial" panose="020B0604020202020204" pitchFamily="34" charset="0"/>
              </a:rPr>
              <a:t>Psychological: </a:t>
            </a:r>
            <a:r>
              <a:rPr lang="en-IN" sz="1300" dirty="0">
                <a:effectLst/>
                <a:latin typeface="Times New Roman" panose="02020603050405020304" pitchFamily="18" charset="0"/>
                <a:ea typeface="Arial" panose="020B0604020202020204" pitchFamily="34" charset="0"/>
              </a:rPr>
              <a:t>The UK visitors mostly come to Wales for its rich culture and culinary practices (Welsh Government, 2024). </a:t>
            </a:r>
            <a:endParaRPr lang="en-GB" sz="1300" dirty="0">
              <a:effectLst/>
              <a:latin typeface="Arial" panose="020B0604020202020204" pitchFamily="34" charset="0"/>
              <a:ea typeface="Arial" panose="020B0604020202020204" pitchFamily="34" charset="0"/>
            </a:endParaRPr>
          </a:p>
          <a:p>
            <a:pPr marL="342900" lvl="0" indent="-342900">
              <a:spcBef>
                <a:spcPts val="600"/>
              </a:spcBef>
              <a:spcAft>
                <a:spcPts val="600"/>
              </a:spcAft>
              <a:buSzPts val="1000"/>
              <a:buFont typeface="Symbol" panose="05050102010706020507" pitchFamily="18" charset="2"/>
              <a:buChar char=""/>
              <a:tabLst>
                <a:tab pos="457200" algn="l"/>
              </a:tabLst>
            </a:pPr>
            <a:r>
              <a:rPr lang="en-IN" sz="1300" b="1" dirty="0">
                <a:effectLst/>
                <a:latin typeface="Times New Roman" panose="02020603050405020304" pitchFamily="18" charset="0"/>
                <a:ea typeface="Arial" panose="020B0604020202020204" pitchFamily="34" charset="0"/>
              </a:rPr>
              <a:t>Behavioural: </a:t>
            </a:r>
            <a:r>
              <a:rPr lang="en-IN" sz="1300" dirty="0">
                <a:effectLst/>
                <a:latin typeface="Times New Roman" panose="02020603050405020304" pitchFamily="18" charset="0"/>
                <a:ea typeface="Arial" panose="020B0604020202020204" pitchFamily="34" charset="0"/>
              </a:rPr>
              <a:t>About 4 million people who have a knack for using social media visit the national park and waterfalls in Wales (Murray, 2024). </a:t>
            </a:r>
            <a:endParaRPr lang="en-GB" sz="1300" dirty="0">
              <a:effectLst/>
              <a:latin typeface="Arial" panose="020B0604020202020204" pitchFamily="34" charset="0"/>
              <a:ea typeface="Arial" panose="020B0604020202020204" pitchFamily="34" charset="0"/>
            </a:endParaRPr>
          </a:p>
          <a:p>
            <a:pPr marL="342900" lvl="0" indent="-342900">
              <a:spcBef>
                <a:spcPts val="600"/>
              </a:spcBef>
              <a:spcAft>
                <a:spcPts val="600"/>
              </a:spcAft>
              <a:buSzPts val="1000"/>
              <a:buFont typeface="Symbol" panose="05050102010706020507" pitchFamily="18" charset="2"/>
              <a:buChar char=""/>
              <a:tabLst>
                <a:tab pos="457200" algn="l"/>
              </a:tabLst>
            </a:pPr>
            <a:r>
              <a:rPr lang="en-IN" sz="1300" dirty="0">
                <a:effectLst/>
                <a:latin typeface="Times New Roman" panose="02020603050405020304" pitchFamily="18" charset="0"/>
                <a:ea typeface="Arial" panose="020B0604020202020204" pitchFamily="34" charset="0"/>
              </a:rPr>
              <a:t>The top 5 countries from which visitors mostly come to visit Wales are the Irish Republic, Germany, the USA, France, and Australia (Welsh Government, 2023b). Over 10,000 people come to North Wales especially to experience music festivals and cultural events (Visit Wales, 2025).</a:t>
            </a:r>
            <a:endParaRPr lang="en-GB" sz="1300" dirty="0"/>
          </a:p>
        </p:txBody>
      </p:sp>
      <p:sp>
        <p:nvSpPr>
          <p:cNvPr id="8" name="TextBox 7">
            <a:extLst>
              <a:ext uri="{FF2B5EF4-FFF2-40B4-BE49-F238E27FC236}">
                <a16:creationId xmlns:a16="http://schemas.microsoft.com/office/drawing/2014/main" id="{1C0CB5ED-F9D8-042D-EBAC-FECF6D7E867B}"/>
              </a:ext>
            </a:extLst>
          </p:cNvPr>
          <p:cNvSpPr txBox="1"/>
          <p:nvPr/>
        </p:nvSpPr>
        <p:spPr>
          <a:xfrm>
            <a:off x="-99757" y="4260090"/>
            <a:ext cx="6094476" cy="677108"/>
          </a:xfrm>
          <a:prstGeom prst="rect">
            <a:avLst/>
          </a:prstGeom>
          <a:noFill/>
        </p:spPr>
        <p:txBody>
          <a:bodyPr wrap="square">
            <a:spAutoFit/>
          </a:bodyPr>
          <a:lstStyle/>
          <a:p>
            <a:pPr algn="ctr">
              <a:spcBef>
                <a:spcPts val="600"/>
              </a:spcBef>
              <a:spcAft>
                <a:spcPts val="600"/>
              </a:spcAft>
              <a:buNone/>
            </a:pPr>
            <a:r>
              <a:rPr lang="en-GB" sz="1400" b="1" dirty="0">
                <a:effectLst/>
                <a:latin typeface="Times New Roman" panose="02020603050405020304" pitchFamily="18" charset="0"/>
                <a:ea typeface="Arial" panose="020B0604020202020204" pitchFamily="34" charset="0"/>
              </a:rPr>
              <a:t>Figure 1: Wales visit by people of different age groups</a:t>
            </a:r>
            <a:endParaRPr lang="en-GB" sz="1200" dirty="0">
              <a:effectLst/>
              <a:latin typeface="Arial" panose="020B0604020202020204" pitchFamily="34" charset="0"/>
              <a:ea typeface="Arial" panose="020B0604020202020204" pitchFamily="34" charset="0"/>
            </a:endParaRPr>
          </a:p>
          <a:p>
            <a:pPr algn="ctr">
              <a:spcBef>
                <a:spcPts val="600"/>
              </a:spcBef>
              <a:spcAft>
                <a:spcPts val="600"/>
              </a:spcAft>
            </a:pPr>
            <a:r>
              <a:rPr lang="en-GB" sz="1400" dirty="0">
                <a:effectLst/>
                <a:latin typeface="Times New Roman" panose="02020603050405020304" pitchFamily="18" charset="0"/>
                <a:ea typeface="Arial" panose="020B0604020202020204" pitchFamily="34" charset="0"/>
              </a:rPr>
              <a:t>(Source: Welsh Government, 2023a) </a:t>
            </a:r>
            <a:endParaRPr lang="en-GB" sz="12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4555938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2" name="Rectangle 3091">
            <a:extLst>
              <a:ext uri="{FF2B5EF4-FFF2-40B4-BE49-F238E27FC236}">
                <a16:creationId xmlns:a16="http://schemas.microsoft.com/office/drawing/2014/main" id="{2ABE1108-6423-4E53-85A1-817683043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2CE111-0901-0F55-3552-6A1CEF674908}"/>
              </a:ext>
            </a:extLst>
          </p:cNvPr>
          <p:cNvSpPr>
            <a:spLocks noGrp="1"/>
          </p:cNvSpPr>
          <p:nvPr>
            <p:ph type="title"/>
          </p:nvPr>
        </p:nvSpPr>
        <p:spPr>
          <a:xfrm>
            <a:off x="4833366" y="244348"/>
            <a:ext cx="6870954" cy="1016561"/>
          </a:xfrm>
          <a:ln>
            <a:solidFill>
              <a:schemeClr val="tx2">
                <a:lumMod val="50000"/>
                <a:lumOff val="50000"/>
              </a:schemeClr>
            </a:solidFill>
          </a:ln>
        </p:spPr>
        <p:txBody>
          <a:bodyPr>
            <a:normAutofit/>
          </a:bodyPr>
          <a:lstStyle/>
          <a:p>
            <a:r>
              <a:rPr lang="en-US" sz="2800" b="1" dirty="0"/>
              <a:t>ANALYSING MARKET FACTORS: SUPPLY, COMPETITION AND MARKETING ACTIVITY </a:t>
            </a:r>
            <a:endParaRPr lang="en-GB" sz="2800" b="1" dirty="0"/>
          </a:p>
        </p:txBody>
      </p:sp>
      <p:pic>
        <p:nvPicPr>
          <p:cNvPr id="3074" name="Picture 2" descr="Folly Farm Vlog August 2021">
            <a:extLst>
              <a:ext uri="{FF2B5EF4-FFF2-40B4-BE49-F238E27FC236}">
                <a16:creationId xmlns:a16="http://schemas.microsoft.com/office/drawing/2014/main" id="{9A9DE37C-55A4-E5A4-DA10-0A49D9E3F7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788" r="3" b="2321"/>
          <a:stretch/>
        </p:blipFill>
        <p:spPr bwMode="auto">
          <a:xfrm>
            <a:off x="20" y="1"/>
            <a:ext cx="4187091" cy="216432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Zip World Penrhyn Quarry | VisitWales">
            <a:extLst>
              <a:ext uri="{FF2B5EF4-FFF2-40B4-BE49-F238E27FC236}">
                <a16:creationId xmlns:a16="http://schemas.microsoft.com/office/drawing/2014/main" id="{B0A459FC-623D-A20E-63E6-09A7F61824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31079" r="3" b="3"/>
          <a:stretch/>
        </p:blipFill>
        <p:spPr bwMode="auto">
          <a:xfrm>
            <a:off x="20" y="2342320"/>
            <a:ext cx="4187091" cy="2164321"/>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Bodnant Garden | Conwy | Wales | National Trust">
            <a:extLst>
              <a:ext uri="{FF2B5EF4-FFF2-40B4-BE49-F238E27FC236}">
                <a16:creationId xmlns:a16="http://schemas.microsoft.com/office/drawing/2014/main" id="{D4B27A55-1B1B-A307-9E6D-0CD45DF86EF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4542" b="3154"/>
          <a:stretch/>
        </p:blipFill>
        <p:spPr bwMode="auto">
          <a:xfrm>
            <a:off x="20" y="4693680"/>
            <a:ext cx="4187091" cy="216432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D5B5792-9631-57FB-61DD-E83C04DC0E3B}"/>
              </a:ext>
            </a:extLst>
          </p:cNvPr>
          <p:cNvSpPr>
            <a:spLocks noGrp="1"/>
          </p:cNvSpPr>
          <p:nvPr>
            <p:ph idx="1"/>
          </p:nvPr>
        </p:nvSpPr>
        <p:spPr>
          <a:xfrm>
            <a:off x="4833366" y="1645920"/>
            <a:ext cx="6870954" cy="4490307"/>
          </a:xfrm>
        </p:spPr>
        <p:txBody>
          <a:bodyPr>
            <a:normAutofit fontScale="92500" lnSpcReduction="10000"/>
          </a:bodyPr>
          <a:lstStyle/>
          <a:p>
            <a:pPr marL="342900" lvl="0" indent="-342900">
              <a:spcBef>
                <a:spcPts val="600"/>
              </a:spcBef>
              <a:spcAft>
                <a:spcPts val="600"/>
              </a:spcAft>
              <a:buFont typeface="Arial" panose="020B0604020202020204" pitchFamily="34" charset="0"/>
              <a:buChar char="●"/>
            </a:pPr>
            <a:r>
              <a:rPr lang="en-GB" sz="1600" u="none" strike="noStrike" dirty="0">
                <a:effectLst/>
                <a:latin typeface="Times New Roman" panose="02020603050405020304" pitchFamily="18" charset="0"/>
                <a:ea typeface="Arial" panose="020B0604020202020204" pitchFamily="34" charset="0"/>
              </a:rPr>
              <a:t>Wales has several well-maintained and paid tourist attractions such as Folly Farm, Cardiff Castle, LC Swansea, Zip World Forest, </a:t>
            </a:r>
            <a:r>
              <a:rPr lang="en-GB" sz="1600" u="none" strike="noStrike" dirty="0" err="1">
                <a:effectLst/>
                <a:latin typeface="Times New Roman" panose="02020603050405020304" pitchFamily="18" charset="0"/>
                <a:ea typeface="Arial" panose="020B0604020202020204" pitchFamily="34" charset="0"/>
              </a:rPr>
              <a:t>Bodnant</a:t>
            </a:r>
            <a:r>
              <a:rPr lang="en-GB" sz="1600" u="none" strike="noStrike" dirty="0">
                <a:effectLst/>
                <a:latin typeface="Times New Roman" panose="02020603050405020304" pitchFamily="18" charset="0"/>
                <a:ea typeface="Arial" panose="020B0604020202020204" pitchFamily="34" charset="0"/>
              </a:rPr>
              <a:t> Garden and Nova (Statista, 2023). </a:t>
            </a:r>
            <a:endParaRPr lang="en-GB" sz="1600" u="none" strike="noStrike" dirty="0">
              <a:effectLst/>
              <a:latin typeface="Arial" panose="020B0604020202020204" pitchFamily="34" charset="0"/>
              <a:ea typeface="Arial" panose="020B0604020202020204" pitchFamily="34" charset="0"/>
            </a:endParaRPr>
          </a:p>
          <a:p>
            <a:pPr marL="342900" lvl="0" indent="-342900">
              <a:spcBef>
                <a:spcPts val="600"/>
              </a:spcBef>
              <a:spcAft>
                <a:spcPts val="600"/>
              </a:spcAft>
              <a:buFont typeface="Arial" panose="020B0604020202020204" pitchFamily="34" charset="0"/>
              <a:buChar char="●"/>
            </a:pPr>
            <a:r>
              <a:rPr lang="en-GB" sz="1600" u="none" strike="noStrike" dirty="0">
                <a:effectLst/>
                <a:latin typeface="Times New Roman" panose="02020603050405020304" pitchFamily="18" charset="0"/>
                <a:ea typeface="Arial" panose="020B0604020202020204" pitchFamily="34" charset="0"/>
              </a:rPr>
              <a:t>There are 100 trained local guides in Wales who facilitate interaction between tourists and local people (WOTGA, 2025) and who help visitors create emotional connection. </a:t>
            </a:r>
            <a:endParaRPr lang="en-GB" sz="1600" u="none" strike="noStrike" dirty="0">
              <a:effectLst/>
              <a:latin typeface="Arial" panose="020B0604020202020204" pitchFamily="34" charset="0"/>
              <a:ea typeface="Arial" panose="020B0604020202020204" pitchFamily="34" charset="0"/>
            </a:endParaRPr>
          </a:p>
          <a:p>
            <a:pPr marL="342900" lvl="0" indent="-342900">
              <a:spcBef>
                <a:spcPts val="600"/>
              </a:spcBef>
              <a:spcAft>
                <a:spcPts val="600"/>
              </a:spcAft>
              <a:buFont typeface="Arial" panose="020B0604020202020204" pitchFamily="34" charset="0"/>
              <a:buChar char="●"/>
            </a:pPr>
            <a:r>
              <a:rPr lang="en-GB" sz="1600" u="none" strike="noStrike" dirty="0">
                <a:effectLst/>
                <a:latin typeface="Times New Roman" panose="02020603050405020304" pitchFamily="18" charset="0"/>
                <a:ea typeface="Arial" panose="020B0604020202020204" pitchFamily="34" charset="0"/>
              </a:rPr>
              <a:t>Wales presents a combination of tradition and diversity, by which visitors from the UK and international regions are attracted (Williams, 2025).</a:t>
            </a:r>
            <a:endParaRPr lang="en-GB" sz="1600" u="none" strike="noStrike" dirty="0">
              <a:effectLst/>
              <a:latin typeface="Arial" panose="020B0604020202020204" pitchFamily="34" charset="0"/>
              <a:ea typeface="Arial" panose="020B0604020202020204" pitchFamily="34" charset="0"/>
            </a:endParaRPr>
          </a:p>
          <a:p>
            <a:pPr marL="342900" lvl="0" indent="-342900">
              <a:spcBef>
                <a:spcPts val="600"/>
              </a:spcBef>
              <a:spcAft>
                <a:spcPts val="600"/>
              </a:spcAft>
              <a:buFont typeface="Arial" panose="020B0604020202020204" pitchFamily="34" charset="0"/>
              <a:buChar char="●"/>
            </a:pPr>
            <a:r>
              <a:rPr lang="en-GB" sz="1600" u="none" strike="noStrike" dirty="0">
                <a:effectLst/>
                <a:latin typeface="Times New Roman" panose="02020603050405020304" pitchFamily="18" charset="0"/>
                <a:ea typeface="Arial" panose="020B0604020202020204" pitchFamily="34" charset="0"/>
              </a:rPr>
              <a:t>Some events such as “Fire in the Mountain”, “</a:t>
            </a:r>
            <a:r>
              <a:rPr lang="en-GB" sz="1600" u="none" strike="noStrike" dirty="0" err="1">
                <a:effectLst/>
                <a:latin typeface="Times New Roman" panose="02020603050405020304" pitchFamily="18" charset="0"/>
                <a:ea typeface="Arial" panose="020B0604020202020204" pitchFamily="34" charset="0"/>
              </a:rPr>
              <a:t>Gottwood</a:t>
            </a:r>
            <a:r>
              <a:rPr lang="en-GB" sz="1600" u="none" strike="noStrike" dirty="0">
                <a:effectLst/>
                <a:latin typeface="Times New Roman" panose="02020603050405020304" pitchFamily="18" charset="0"/>
                <a:ea typeface="Arial" panose="020B0604020202020204" pitchFamily="34" charset="0"/>
              </a:rPr>
              <a:t> Festival”, “The Gower Festival”, “The Weekend Rumble”, and “</a:t>
            </a:r>
            <a:r>
              <a:rPr lang="en-GB" sz="1600" u="none" strike="noStrike" dirty="0" err="1">
                <a:effectLst/>
                <a:latin typeface="Times New Roman" panose="02020603050405020304" pitchFamily="18" charset="0"/>
                <a:ea typeface="Arial" panose="020B0604020202020204" pitchFamily="34" charset="0"/>
              </a:rPr>
              <a:t>Sesiwn</a:t>
            </a:r>
            <a:r>
              <a:rPr lang="en-GB" sz="1600" u="none" strike="noStrike" dirty="0">
                <a:effectLst/>
                <a:latin typeface="Times New Roman" panose="02020603050405020304" pitchFamily="18" charset="0"/>
                <a:ea typeface="Arial" panose="020B0604020202020204" pitchFamily="34" charset="0"/>
              </a:rPr>
              <a:t> </a:t>
            </a:r>
            <a:r>
              <a:rPr lang="en-GB" sz="1600" u="none" strike="noStrike" dirty="0" err="1">
                <a:effectLst/>
                <a:latin typeface="Times New Roman" panose="02020603050405020304" pitchFamily="18" charset="0"/>
                <a:ea typeface="Arial" panose="020B0604020202020204" pitchFamily="34" charset="0"/>
              </a:rPr>
              <a:t>Fawr</a:t>
            </a:r>
            <a:r>
              <a:rPr lang="en-GB" sz="1600" u="none" strike="noStrike" dirty="0">
                <a:effectLst/>
                <a:latin typeface="Times New Roman" panose="02020603050405020304" pitchFamily="18" charset="0"/>
                <a:ea typeface="Arial" panose="020B0604020202020204" pitchFamily="34" charset="0"/>
              </a:rPr>
              <a:t>” have already been scheduled during July and August 2025 (Visit Wales, 2025). Consequently, the multisensory pop-up event may experience lesser interest of visitors.</a:t>
            </a:r>
            <a:endParaRPr lang="en-GB" sz="1600" u="none" strike="noStrike" dirty="0">
              <a:effectLst/>
              <a:latin typeface="Arial" panose="020B0604020202020204" pitchFamily="34" charset="0"/>
              <a:ea typeface="Arial" panose="020B0604020202020204" pitchFamily="34" charset="0"/>
            </a:endParaRPr>
          </a:p>
          <a:p>
            <a:pPr marL="342900" lvl="0" indent="-342900">
              <a:spcBef>
                <a:spcPts val="600"/>
              </a:spcBef>
              <a:spcAft>
                <a:spcPts val="600"/>
              </a:spcAft>
              <a:buFont typeface="Arial" panose="020B0604020202020204" pitchFamily="34" charset="0"/>
              <a:buChar char="●"/>
            </a:pPr>
            <a:r>
              <a:rPr lang="en-GB" sz="1600" u="none" strike="noStrike" dirty="0">
                <a:effectLst/>
                <a:latin typeface="Times New Roman" panose="02020603050405020304" pitchFamily="18" charset="0"/>
                <a:ea typeface="Arial" panose="020B0604020202020204" pitchFamily="34" charset="0"/>
              </a:rPr>
              <a:t>National Eisteddfod attracts over 170,000 visitors annually, as this is the largest festival in Europe (Wales, 2023). </a:t>
            </a:r>
            <a:endParaRPr lang="en-GB" sz="1600" u="none" strike="noStrike" dirty="0">
              <a:effectLst/>
              <a:latin typeface="Arial" panose="020B0604020202020204" pitchFamily="34" charset="0"/>
              <a:ea typeface="Arial" panose="020B0604020202020204" pitchFamily="34" charset="0"/>
            </a:endParaRPr>
          </a:p>
          <a:p>
            <a:pPr marL="342900" lvl="0" indent="-342900">
              <a:spcBef>
                <a:spcPts val="600"/>
              </a:spcBef>
              <a:spcAft>
                <a:spcPts val="600"/>
              </a:spcAft>
              <a:buFont typeface="Arial" panose="020B0604020202020204" pitchFamily="34" charset="0"/>
              <a:buChar char="●"/>
            </a:pPr>
            <a:r>
              <a:rPr lang="en-GB" sz="1600" u="none" strike="noStrike" dirty="0">
                <a:effectLst/>
                <a:latin typeface="Times New Roman" panose="02020603050405020304" pitchFamily="18" charset="0"/>
                <a:ea typeface="Arial" panose="020B0604020202020204" pitchFamily="34" charset="0"/>
              </a:rPr>
              <a:t>These festivals may adversely impact the number of visitors to the proposed event. </a:t>
            </a:r>
            <a:r>
              <a:rPr lang="en-GB" sz="1600" dirty="0">
                <a:effectLst/>
                <a:latin typeface="Times New Roman" panose="02020603050405020304" pitchFamily="18" charset="0"/>
                <a:ea typeface="Arial" panose="020B0604020202020204" pitchFamily="34" charset="0"/>
              </a:rPr>
              <a:t>The tourism industry resonates with people’s emotions with authenticity, “Welshness” language, and the Well-being Act to increase awareness of cultural events (Welsh Government, 2022).</a:t>
            </a:r>
            <a:endParaRPr lang="en-GB" sz="1600" dirty="0"/>
          </a:p>
        </p:txBody>
      </p:sp>
    </p:spTree>
    <p:extLst>
      <p:ext uri="{BB962C8B-B14F-4D97-AF65-F5344CB8AC3E}">
        <p14:creationId xmlns:p14="http://schemas.microsoft.com/office/powerpoint/2010/main" val="40122258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23" name="Rectangle 4122">
            <a:extLst>
              <a:ext uri="{FF2B5EF4-FFF2-40B4-BE49-F238E27FC236}">
                <a16:creationId xmlns:a16="http://schemas.microsoft.com/office/drawing/2014/main" id="{2221AA6A-14A3-4CB1-A46D-4BBC72A286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4F7DA6-8329-6B8E-5037-A6A74BB3122F}"/>
              </a:ext>
            </a:extLst>
          </p:cNvPr>
          <p:cNvSpPr>
            <a:spLocks noGrp="1"/>
          </p:cNvSpPr>
          <p:nvPr>
            <p:ph type="title"/>
          </p:nvPr>
        </p:nvSpPr>
        <p:spPr>
          <a:xfrm>
            <a:off x="4316935" y="507283"/>
            <a:ext cx="7036865" cy="1544062"/>
          </a:xfrm>
          <a:ln>
            <a:solidFill>
              <a:schemeClr val="tx2">
                <a:lumMod val="50000"/>
                <a:lumOff val="50000"/>
              </a:schemeClr>
            </a:solidFill>
          </a:ln>
        </p:spPr>
        <p:txBody>
          <a:bodyPr>
            <a:normAutofit/>
          </a:bodyPr>
          <a:lstStyle/>
          <a:p>
            <a:r>
              <a:rPr lang="en-US" sz="3400" b="1" dirty="0"/>
              <a:t>OPERATIONAL FACTORS: PROPOSED LOCATION, VENUE AVAILABILITY AND SUITABILITY </a:t>
            </a:r>
            <a:endParaRPr lang="en-GB" sz="3400" b="1" dirty="0"/>
          </a:p>
        </p:txBody>
      </p:sp>
      <p:pic>
        <p:nvPicPr>
          <p:cNvPr id="4100" name="Picture 4" descr="7 reasons why you need to visit Llandeilo Wales - Pip and the City">
            <a:extLst>
              <a:ext uri="{FF2B5EF4-FFF2-40B4-BE49-F238E27FC236}">
                <a16:creationId xmlns:a16="http://schemas.microsoft.com/office/drawing/2014/main" id="{318CE267-7E8B-EA8A-DCD1-B1D2EDB8E9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3376" r="2" b="11086"/>
          <a:stretch/>
        </p:blipFill>
        <p:spPr bwMode="auto">
          <a:xfrm>
            <a:off x="546418" y="177416"/>
            <a:ext cx="3324696" cy="1955208"/>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Have you spotted our Murals? - Carmarthenshire County Council">
            <a:extLst>
              <a:ext uri="{FF2B5EF4-FFF2-40B4-BE49-F238E27FC236}">
                <a16:creationId xmlns:a16="http://schemas.microsoft.com/office/drawing/2014/main" id="{EF005489-E360-2CFF-AD80-6DE15B8F11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5641" r="2" b="2"/>
          <a:stretch/>
        </p:blipFill>
        <p:spPr bwMode="auto">
          <a:xfrm>
            <a:off x="546406" y="2255148"/>
            <a:ext cx="3324720" cy="1955208"/>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The history of Llandeilo Fawr and St. Teilo">
            <a:extLst>
              <a:ext uri="{FF2B5EF4-FFF2-40B4-BE49-F238E27FC236}">
                <a16:creationId xmlns:a16="http://schemas.microsoft.com/office/drawing/2014/main" id="{1B51E177-4154-8DE2-31F9-FDB9CD13021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22948" y="4417575"/>
            <a:ext cx="3571637" cy="178581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5D909BB-0152-E205-83C3-D706C17AE1B4}"/>
              </a:ext>
            </a:extLst>
          </p:cNvPr>
          <p:cNvSpPr>
            <a:spLocks noGrp="1"/>
          </p:cNvSpPr>
          <p:nvPr>
            <p:ph idx="1"/>
          </p:nvPr>
        </p:nvSpPr>
        <p:spPr>
          <a:xfrm>
            <a:off x="4316935" y="2230733"/>
            <a:ext cx="7036865" cy="3946229"/>
          </a:xfrm>
        </p:spPr>
        <p:txBody>
          <a:bodyPr>
            <a:normAutofit/>
          </a:bodyPr>
          <a:lstStyle/>
          <a:p>
            <a:pPr marL="342900" lvl="0" indent="-342900">
              <a:spcBef>
                <a:spcPts val="600"/>
              </a:spcBef>
              <a:spcAft>
                <a:spcPts val="600"/>
              </a:spcAft>
              <a:buFont typeface="Arial" panose="020B0604020202020204" pitchFamily="34" charset="0"/>
              <a:buChar char="●"/>
            </a:pPr>
            <a:r>
              <a:rPr lang="en-GB" sz="1400" u="none" strike="noStrike">
                <a:effectLst/>
                <a:latin typeface="Times New Roman" panose="02020603050405020304" pitchFamily="18" charset="0"/>
                <a:ea typeface="Arial" panose="020B0604020202020204" pitchFamily="34" charset="0"/>
              </a:rPr>
              <a:t>The success of an event is highly dependent on operational decisions regarding venue selection, resource and budget planning (</a:t>
            </a:r>
            <a:r>
              <a:rPr lang="en-GB" sz="1400" u="none" strike="noStrike">
                <a:effectLst/>
                <a:highlight>
                  <a:srgbClr val="FFFFFF"/>
                </a:highlight>
                <a:latin typeface="Times New Roman" panose="02020603050405020304" pitchFamily="18" charset="0"/>
                <a:ea typeface="Arial" panose="020B0604020202020204" pitchFamily="34" charset="0"/>
              </a:rPr>
              <a:t>O'Toole, 2010)</a:t>
            </a:r>
            <a:r>
              <a:rPr lang="en-GB" sz="1400" u="none" strike="noStrike">
                <a:effectLst/>
                <a:latin typeface="Times New Roman" panose="02020603050405020304" pitchFamily="18" charset="0"/>
                <a:ea typeface="Arial" panose="020B0604020202020204" pitchFamily="34" charset="0"/>
              </a:rPr>
              <a:t>. </a:t>
            </a:r>
            <a:endParaRPr lang="en-GB" sz="1400" u="none" strike="noStrike">
              <a:effectLst/>
              <a:latin typeface="Arial" panose="020B0604020202020204" pitchFamily="34" charset="0"/>
              <a:ea typeface="Arial" panose="020B0604020202020204" pitchFamily="34" charset="0"/>
            </a:endParaRPr>
          </a:p>
          <a:p>
            <a:pPr marL="342900" lvl="0" indent="-342900">
              <a:spcBef>
                <a:spcPts val="600"/>
              </a:spcBef>
              <a:spcAft>
                <a:spcPts val="600"/>
              </a:spcAft>
              <a:buFont typeface="Arial" panose="020B0604020202020204" pitchFamily="34" charset="0"/>
              <a:buChar char="●"/>
            </a:pPr>
            <a:r>
              <a:rPr lang="en-GB" sz="1400" u="none" strike="noStrike">
                <a:effectLst/>
                <a:latin typeface="Times New Roman" panose="02020603050405020304" pitchFamily="18" charset="0"/>
                <a:ea typeface="Arial" panose="020B0604020202020204" pitchFamily="34" charset="0"/>
              </a:rPr>
              <a:t>For the multisensory pop-up event, Llandeilo town of Wales, can be selected since this town is filled with rich culture, heritage, traditional sector and ancient culinary practices. Option for venues is also high which proves its suitability for conducting the event.</a:t>
            </a:r>
            <a:endParaRPr lang="en-GB" sz="1400" u="none" strike="noStrike">
              <a:effectLst/>
              <a:latin typeface="Arial" panose="020B0604020202020204" pitchFamily="34" charset="0"/>
              <a:ea typeface="Arial" panose="020B0604020202020204" pitchFamily="34" charset="0"/>
            </a:endParaRPr>
          </a:p>
          <a:p>
            <a:pPr marL="342900" lvl="0" indent="-342900">
              <a:spcBef>
                <a:spcPts val="600"/>
              </a:spcBef>
              <a:spcAft>
                <a:spcPts val="600"/>
              </a:spcAft>
              <a:buFont typeface="Arial" panose="020B0604020202020204" pitchFamily="34" charset="0"/>
              <a:buChar char="●"/>
            </a:pPr>
            <a:r>
              <a:rPr lang="en-GB" sz="1400" u="none" strike="noStrike">
                <a:effectLst/>
                <a:latin typeface="Times New Roman" panose="02020603050405020304" pitchFamily="18" charset="0"/>
                <a:ea typeface="Arial" panose="020B0604020202020204" pitchFamily="34" charset="0"/>
              </a:rPr>
              <a:t>Llandeilo, Carmarthenshire, is a successful town with many arts, entertainment, food services, and accommodation facilities (Carmarthenshire Government, 2021).  </a:t>
            </a:r>
            <a:endParaRPr lang="en-GB" sz="1400" u="none" strike="noStrike">
              <a:effectLst/>
              <a:latin typeface="Arial" panose="020B0604020202020204" pitchFamily="34" charset="0"/>
              <a:ea typeface="Arial" panose="020B0604020202020204" pitchFamily="34" charset="0"/>
            </a:endParaRPr>
          </a:p>
          <a:p>
            <a:pPr marL="342900" lvl="0" indent="-342900">
              <a:spcBef>
                <a:spcPts val="600"/>
              </a:spcBef>
              <a:spcAft>
                <a:spcPts val="600"/>
              </a:spcAft>
              <a:buFont typeface="Arial" panose="020B0604020202020204" pitchFamily="34" charset="0"/>
              <a:buChar char="●"/>
            </a:pPr>
            <a:r>
              <a:rPr lang="en-GB" sz="1400" u="none" strike="noStrike">
                <a:effectLst/>
                <a:latin typeface="Times New Roman" panose="02020603050405020304" pitchFamily="18" charset="0"/>
                <a:ea typeface="Arial" panose="020B0604020202020204" pitchFamily="34" charset="0"/>
              </a:rPr>
              <a:t>The rural part of this town holds various distinctive and attractive locations which present rich culture, diversity, heritage, and stunning landscapes of Wales. </a:t>
            </a:r>
            <a:endParaRPr lang="en-GB" sz="1400" u="none" strike="noStrike">
              <a:effectLst/>
              <a:latin typeface="Arial" panose="020B0604020202020204" pitchFamily="34" charset="0"/>
              <a:ea typeface="Arial" panose="020B0604020202020204" pitchFamily="34" charset="0"/>
            </a:endParaRPr>
          </a:p>
          <a:p>
            <a:pPr marL="342900" lvl="0" indent="-342900">
              <a:spcBef>
                <a:spcPts val="600"/>
              </a:spcBef>
              <a:spcAft>
                <a:spcPts val="600"/>
              </a:spcAft>
              <a:buFont typeface="Arial" panose="020B0604020202020204" pitchFamily="34" charset="0"/>
              <a:buChar char="●"/>
            </a:pPr>
            <a:r>
              <a:rPr lang="en-GB" sz="1400" u="none" strike="noStrike">
                <a:effectLst/>
                <a:latin typeface="Times New Roman" panose="02020603050405020304" pitchFamily="18" charset="0"/>
                <a:ea typeface="Arial" panose="020B0604020202020204" pitchFamily="34" charset="0"/>
              </a:rPr>
              <a:t>In this town, venues like the market hall, Llandeilo Civic Hall, Llandeilo Band Stand, and Dinefwr Park and Castle are available.</a:t>
            </a:r>
            <a:endParaRPr lang="en-GB" sz="1400">
              <a:latin typeface="Arial" panose="020B0604020202020204" pitchFamily="34" charset="0"/>
              <a:ea typeface="Arial" panose="020B0604020202020204" pitchFamily="34" charset="0"/>
            </a:endParaRPr>
          </a:p>
          <a:p>
            <a:pPr marL="342900" lvl="0" indent="-342900">
              <a:spcBef>
                <a:spcPts val="600"/>
              </a:spcBef>
              <a:spcAft>
                <a:spcPts val="600"/>
              </a:spcAft>
              <a:buFont typeface="Arial" panose="020B0604020202020204" pitchFamily="34" charset="0"/>
              <a:buChar char="●"/>
            </a:pPr>
            <a:r>
              <a:rPr lang="en-GB" sz="1400">
                <a:effectLst/>
                <a:latin typeface="Times New Roman" panose="02020603050405020304" pitchFamily="18" charset="0"/>
                <a:ea typeface="Arial" panose="020B0604020202020204" pitchFamily="34" charset="0"/>
              </a:rPr>
              <a:t>This place supports the Welsh language and traditional sectors, like agriculture, and its culinary reputation is also significant, which proves its suitability for the proposed event (Carmarthenshire Government, 2021).</a:t>
            </a:r>
            <a:endParaRPr lang="en-GB" sz="1400"/>
          </a:p>
        </p:txBody>
      </p:sp>
    </p:spTree>
    <p:extLst>
      <p:ext uri="{BB962C8B-B14F-4D97-AF65-F5344CB8AC3E}">
        <p14:creationId xmlns:p14="http://schemas.microsoft.com/office/powerpoint/2010/main" val="8200572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177758-12DD-4CC9-902C-4B9C51CB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07B74A1-AC23-4029-85C2-6C2D4C2772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133600" y="685800"/>
            <a:ext cx="10058400" cy="5486400"/>
          </a:xfrm>
          <a:prstGeom prst="rect">
            <a:avLst/>
          </a:prstGeom>
          <a:solidFill>
            <a:schemeClr val="bg1">
              <a:lumMod val="9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sp>
        <p:nvSpPr>
          <p:cNvPr id="2" name="Title 1">
            <a:extLst>
              <a:ext uri="{FF2B5EF4-FFF2-40B4-BE49-F238E27FC236}">
                <a16:creationId xmlns:a16="http://schemas.microsoft.com/office/drawing/2014/main" id="{31A36DE9-5F8C-2AC9-EE4E-5C9E4B87BCB7}"/>
              </a:ext>
            </a:extLst>
          </p:cNvPr>
          <p:cNvSpPr>
            <a:spLocks noGrp="1"/>
          </p:cNvSpPr>
          <p:nvPr>
            <p:ph type="title"/>
          </p:nvPr>
        </p:nvSpPr>
        <p:spPr>
          <a:xfrm>
            <a:off x="5907024" y="685801"/>
            <a:ext cx="5776976" cy="1210376"/>
          </a:xfrm>
          <a:ln>
            <a:solidFill>
              <a:schemeClr val="accent2"/>
            </a:solidFill>
          </a:ln>
        </p:spPr>
        <p:txBody>
          <a:bodyPr anchor="t">
            <a:normAutofit fontScale="90000"/>
          </a:bodyPr>
          <a:lstStyle/>
          <a:p>
            <a:r>
              <a:rPr lang="en-US" sz="2800" b="1" dirty="0"/>
              <a:t>OPERATIONAL FACTORS: STAFFING REQUIREMENTS AND SKILL SETS OF STAFF </a:t>
            </a:r>
            <a:endParaRPr lang="en-GB" sz="2800" b="1" dirty="0"/>
          </a:p>
        </p:txBody>
      </p:sp>
      <p:sp>
        <p:nvSpPr>
          <p:cNvPr id="15" name="Graphic 14">
            <a:extLst>
              <a:ext uri="{FF2B5EF4-FFF2-40B4-BE49-F238E27FC236}">
                <a16:creationId xmlns:a16="http://schemas.microsoft.com/office/drawing/2014/main" id="{30FF6FEE-5B11-4DDB-8635-80A979844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3436499"/>
            <a:ext cx="2743200" cy="274662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accent2"/>
          </a:solidFill>
          <a:ln w="9525" cap="flat">
            <a:noFill/>
            <a:prstDash val="solid"/>
            <a:miter/>
          </a:ln>
        </p:spPr>
        <p:txBody>
          <a:bodyPr rtlCol="0" anchor="ctr"/>
          <a:lstStyle/>
          <a:p>
            <a:endParaRPr lang="en-US"/>
          </a:p>
        </p:txBody>
      </p:sp>
      <p:sp>
        <p:nvSpPr>
          <p:cNvPr id="17" name="Rectangle 16">
            <a:extLst>
              <a:ext uri="{FF2B5EF4-FFF2-40B4-BE49-F238E27FC236}">
                <a16:creationId xmlns:a16="http://schemas.microsoft.com/office/drawing/2014/main" id="{AD949E97-66D7-467B-BDD7-5166EF523B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96128"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Graphic 14">
            <a:extLst>
              <a:ext uri="{FF2B5EF4-FFF2-40B4-BE49-F238E27FC236}">
                <a16:creationId xmlns:a16="http://schemas.microsoft.com/office/drawing/2014/main" id="{29C6353F-64ED-4D08-9A61-1E27D87466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3436499"/>
            <a:ext cx="2743200" cy="274662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accent2">
              <a:alpha val="50000"/>
            </a:schemeClr>
          </a:solidFill>
          <a:ln w="9525"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F5E5716D-07C3-A681-4522-A95785B93D50}"/>
              </a:ext>
            </a:extLst>
          </p:cNvPr>
          <p:cNvSpPr>
            <a:spLocks noGrp="1"/>
          </p:cNvSpPr>
          <p:nvPr>
            <p:ph idx="1"/>
          </p:nvPr>
        </p:nvSpPr>
        <p:spPr>
          <a:xfrm>
            <a:off x="5907024" y="2084832"/>
            <a:ext cx="5776976" cy="3989398"/>
          </a:xfrm>
        </p:spPr>
        <p:txBody>
          <a:bodyPr>
            <a:normAutofit fontScale="77500" lnSpcReduction="20000"/>
          </a:bodyPr>
          <a:lstStyle/>
          <a:p>
            <a:pPr marL="342900" lvl="0" indent="-342900" algn="just">
              <a:lnSpc>
                <a:spcPct val="120000"/>
              </a:lnSpc>
              <a:spcBef>
                <a:spcPts val="300"/>
              </a:spcBef>
              <a:spcAft>
                <a:spcPts val="300"/>
              </a:spcAft>
              <a:buFont typeface="Arial" panose="020B0604020202020204" pitchFamily="34" charset="0"/>
              <a:buChar char="●"/>
            </a:pPr>
            <a:r>
              <a:rPr lang="en-GB" sz="1800" u="none" strike="noStrike" dirty="0">
                <a:effectLst/>
                <a:latin typeface="Times New Roman" panose="02020603050405020304" pitchFamily="18" charset="0"/>
                <a:ea typeface="Arial" panose="020B0604020202020204" pitchFamily="34" charset="0"/>
              </a:rPr>
              <a:t>Planning for a large event is coupled with several risks but with effective staffing strategy, it can be successful (</a:t>
            </a:r>
            <a:r>
              <a:rPr lang="en-GB" sz="1800" u="none" strike="noStrike" dirty="0" err="1">
                <a:effectLst/>
                <a:latin typeface="Times New Roman" panose="02020603050405020304" pitchFamily="18" charset="0"/>
                <a:ea typeface="Arial" panose="020B0604020202020204" pitchFamily="34" charset="0"/>
              </a:rPr>
              <a:t>Gilfedder</a:t>
            </a:r>
            <a:r>
              <a:rPr lang="en-GB" sz="1800" u="none" strike="noStrike" dirty="0">
                <a:effectLst/>
                <a:latin typeface="Times New Roman" panose="02020603050405020304" pitchFamily="18" charset="0"/>
                <a:ea typeface="Arial" panose="020B0604020202020204" pitchFamily="34" charset="0"/>
              </a:rPr>
              <a:t>, 2024).</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20000"/>
              </a:lnSpc>
              <a:spcBef>
                <a:spcPts val="300"/>
              </a:spcBef>
              <a:spcAft>
                <a:spcPts val="300"/>
              </a:spcAft>
              <a:buFont typeface="Arial" panose="020B0604020202020204" pitchFamily="34" charset="0"/>
              <a:buChar char="●"/>
            </a:pPr>
            <a:r>
              <a:rPr lang="en-GB" sz="1800" u="none" strike="noStrike" dirty="0">
                <a:effectLst/>
                <a:latin typeface="Times New Roman" panose="02020603050405020304" pitchFamily="18" charset="0"/>
                <a:ea typeface="Arial" panose="020B0604020202020204" pitchFamily="34" charset="0"/>
              </a:rPr>
              <a:t>Staffing is one of the important strategies in event planning. For hosting a large event, staffs who have prior experience in fine dining and hospitality should be recruited (Page and Connell, 2020).</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20000"/>
              </a:lnSpc>
              <a:spcBef>
                <a:spcPts val="300"/>
              </a:spcBef>
              <a:spcAft>
                <a:spcPts val="300"/>
              </a:spcAft>
              <a:buFont typeface="Arial" panose="020B0604020202020204" pitchFamily="34" charset="0"/>
              <a:buChar char="●"/>
            </a:pPr>
            <a:r>
              <a:rPr lang="en-GB" sz="1800" u="none" strike="noStrike" dirty="0">
                <a:effectLst/>
                <a:latin typeface="Times New Roman" panose="02020603050405020304" pitchFamily="18" charset="0"/>
                <a:ea typeface="Arial" panose="020B0604020202020204" pitchFamily="34" charset="0"/>
              </a:rPr>
              <a:t>The staff will need to have technical skills to set up live streaming and digital presentations appropriately to offer an enriched and memorable experience to visitors (as well as audience members who cannot visit the location physically due to limitations). </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20000"/>
              </a:lnSpc>
              <a:spcBef>
                <a:spcPts val="300"/>
              </a:spcBef>
              <a:spcAft>
                <a:spcPts val="300"/>
              </a:spcAft>
              <a:buFont typeface="Arial" panose="020B0604020202020204" pitchFamily="34" charset="0"/>
              <a:buChar char="●"/>
            </a:pPr>
            <a:r>
              <a:rPr lang="en-GB" sz="1800" u="none" strike="noStrike" dirty="0">
                <a:effectLst/>
                <a:latin typeface="Times New Roman" panose="02020603050405020304" pitchFamily="18" charset="0"/>
                <a:ea typeface="Arial" panose="020B0604020202020204" pitchFamily="34" charset="0"/>
              </a:rPr>
              <a:t>Total 4 teams will be hired such as event management team, creative team, team of supporting staff and guest services and volunteers.  </a:t>
            </a:r>
            <a:endParaRPr lang="en-GB" sz="1800" dirty="0">
              <a:latin typeface="Arial" panose="020B0604020202020204" pitchFamily="34" charset="0"/>
              <a:ea typeface="Arial" panose="020B0604020202020204" pitchFamily="34" charset="0"/>
            </a:endParaRPr>
          </a:p>
          <a:p>
            <a:pPr marL="342900" lvl="0" indent="-342900" algn="just">
              <a:lnSpc>
                <a:spcPct val="120000"/>
              </a:lnSpc>
              <a:spcBef>
                <a:spcPts val="300"/>
              </a:spcBef>
              <a:spcAft>
                <a:spcPts val="300"/>
              </a:spcAft>
              <a:buFont typeface="Arial" panose="020B0604020202020204" pitchFamily="34" charset="0"/>
              <a:buChar char="●"/>
            </a:pPr>
            <a:r>
              <a:rPr lang="en-GB" sz="1800" dirty="0">
                <a:effectLst/>
                <a:latin typeface="Times New Roman" panose="02020603050405020304" pitchFamily="18" charset="0"/>
                <a:ea typeface="Arial" panose="020B0604020202020204" pitchFamily="34" charset="0"/>
              </a:rPr>
              <a:t>Communication and coordination skills, adaptability, problem-solving, interpersonal skills, technical skills, punctuality, versatility and quick decision-making skills during challenging situations are required to host this event (Page and Connell, 2020). Accordingly, the skillsets are going to be considered while recruiting staff.</a:t>
            </a:r>
            <a:endParaRPr lang="en-GB" sz="1600" u="none" strike="noStrike" dirty="0">
              <a:effectLst/>
              <a:latin typeface="Arial" panose="020B0604020202020204" pitchFamily="34" charset="0"/>
              <a:ea typeface="Arial" panose="020B0604020202020204" pitchFamily="34" charset="0"/>
            </a:endParaRPr>
          </a:p>
        </p:txBody>
      </p:sp>
      <p:sp>
        <p:nvSpPr>
          <p:cNvPr id="21" name="Rectangle 20">
            <a:extLst>
              <a:ext uri="{FF2B5EF4-FFF2-40B4-BE49-F238E27FC236}">
                <a16:creationId xmlns:a16="http://schemas.microsoft.com/office/drawing/2014/main" id="{F611A8EB-A9A5-412E-B620-0BFA41C6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 name="Group 5"/>
          <p:cNvGrpSpPr/>
          <p:nvPr/>
        </p:nvGrpSpPr>
        <p:grpSpPr>
          <a:xfrm>
            <a:off x="206759" y="3102899"/>
            <a:ext cx="5072883" cy="2884383"/>
            <a:chOff x="0" y="0"/>
            <a:chExt cx="927747" cy="527506"/>
          </a:xfrm>
        </p:grpSpPr>
        <p:sp>
          <p:nvSpPr>
            <p:cNvPr id="6" name="Freeform 6"/>
            <p:cNvSpPr/>
            <p:nvPr/>
          </p:nvSpPr>
          <p:spPr>
            <a:xfrm>
              <a:off x="0" y="0"/>
              <a:ext cx="927747" cy="527506"/>
            </a:xfrm>
            <a:custGeom>
              <a:avLst/>
              <a:gdLst/>
              <a:ahLst/>
              <a:cxnLst/>
              <a:rect l="l" t="t" r="r" b="b"/>
              <a:pathLst>
                <a:path w="927747" h="527506">
                  <a:moveTo>
                    <a:pt x="23327" y="0"/>
                  </a:moveTo>
                  <a:lnTo>
                    <a:pt x="904420" y="0"/>
                  </a:lnTo>
                  <a:cubicBezTo>
                    <a:pt x="917303" y="0"/>
                    <a:pt x="927747" y="10444"/>
                    <a:pt x="927747" y="23327"/>
                  </a:cubicBezTo>
                  <a:lnTo>
                    <a:pt x="927747" y="504179"/>
                  </a:lnTo>
                  <a:cubicBezTo>
                    <a:pt x="927747" y="517063"/>
                    <a:pt x="917303" y="527506"/>
                    <a:pt x="904420" y="527506"/>
                  </a:cubicBezTo>
                  <a:lnTo>
                    <a:pt x="23327" y="527506"/>
                  </a:lnTo>
                  <a:cubicBezTo>
                    <a:pt x="10444" y="527506"/>
                    <a:pt x="0" y="517063"/>
                    <a:pt x="0" y="504179"/>
                  </a:cubicBezTo>
                  <a:lnTo>
                    <a:pt x="0" y="23327"/>
                  </a:lnTo>
                  <a:cubicBezTo>
                    <a:pt x="0" y="10444"/>
                    <a:pt x="10444" y="0"/>
                    <a:pt x="23327" y="0"/>
                  </a:cubicBezTo>
                  <a:close/>
                </a:path>
              </a:pathLst>
            </a:custGeom>
            <a:blipFill>
              <a:blip r:embed="rId3"/>
              <a:stretch>
                <a:fillRect t="-25625" b="-25625"/>
              </a:stretch>
            </a:blipFill>
          </p:spPr>
          <p:txBody>
            <a:bodyPr/>
            <a:lstStyle/>
            <a:p>
              <a:endParaRPr lang="en-IN"/>
            </a:p>
          </p:txBody>
        </p:sp>
      </p:grpSp>
    </p:spTree>
    <p:extLst>
      <p:ext uri="{BB962C8B-B14F-4D97-AF65-F5344CB8AC3E}">
        <p14:creationId xmlns:p14="http://schemas.microsoft.com/office/powerpoint/2010/main" val="42092020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 name="Picture 18">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5" name="Rectangle 14">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9A703EBB-6279-6C4A-5D29-B239C141BFA7}"/>
              </a:ext>
            </a:extLst>
          </p:cNvPr>
          <p:cNvSpPr>
            <a:spLocks noGrp="1"/>
          </p:cNvSpPr>
          <p:nvPr>
            <p:ph type="title"/>
          </p:nvPr>
        </p:nvSpPr>
        <p:spPr>
          <a:xfrm>
            <a:off x="6597016" y="1026042"/>
            <a:ext cx="4589328" cy="1161533"/>
          </a:xfrm>
          <a:ln>
            <a:solidFill>
              <a:schemeClr val="accent2"/>
            </a:solidFill>
          </a:ln>
        </p:spPr>
        <p:txBody>
          <a:bodyPr anchor="b">
            <a:normAutofit/>
          </a:bodyPr>
          <a:lstStyle/>
          <a:p>
            <a:r>
              <a:rPr lang="en-GB" sz="3200" b="1" dirty="0"/>
              <a:t>OPERATIONAL FACTORS: RESOURCE ALLOCATION </a:t>
            </a:r>
          </a:p>
        </p:txBody>
      </p:sp>
      <p:sp>
        <p:nvSpPr>
          <p:cNvPr id="3" name="Content Placeholder 2">
            <a:extLst>
              <a:ext uri="{FF2B5EF4-FFF2-40B4-BE49-F238E27FC236}">
                <a16:creationId xmlns:a16="http://schemas.microsoft.com/office/drawing/2014/main" id="{231B4EC3-ADC0-B8B6-1F99-66DAA1144384}"/>
              </a:ext>
            </a:extLst>
          </p:cNvPr>
          <p:cNvSpPr>
            <a:spLocks noGrp="1"/>
          </p:cNvSpPr>
          <p:nvPr>
            <p:ph idx="1"/>
          </p:nvPr>
        </p:nvSpPr>
        <p:spPr>
          <a:xfrm>
            <a:off x="6597016" y="2596896"/>
            <a:ext cx="4589328" cy="3356093"/>
          </a:xfrm>
        </p:spPr>
        <p:txBody>
          <a:bodyPr>
            <a:normAutofit/>
          </a:bodyPr>
          <a:lstStyle/>
          <a:p>
            <a:pPr>
              <a:lnSpc>
                <a:spcPct val="150000"/>
              </a:lnSpc>
            </a:pPr>
            <a:r>
              <a:rPr lang="en-GB" sz="1400" dirty="0">
                <a:effectLst/>
                <a:latin typeface="Times New Roman" panose="02020603050405020304" pitchFamily="18" charset="0"/>
                <a:ea typeface="Arial" panose="020B0604020202020204" pitchFamily="34" charset="0"/>
              </a:rPr>
              <a:t>The table represents key resources and elements of those resources. For example, for catering resource, local food services, food stalls, live kitchen demonstration and biodegradable cutlery items are going to be managed. </a:t>
            </a:r>
          </a:p>
          <a:p>
            <a:pPr>
              <a:lnSpc>
                <a:spcPct val="150000"/>
              </a:lnSpc>
            </a:pPr>
            <a:r>
              <a:rPr lang="en-GB" sz="1400" dirty="0">
                <a:effectLst/>
                <a:latin typeface="Times New Roman" panose="02020603050405020304" pitchFamily="18" charset="0"/>
                <a:ea typeface="Arial" panose="020B0604020202020204" pitchFamily="34" charset="0"/>
              </a:rPr>
              <a:t>Accordingly for lighting LED lights and spotlights are needed. For parking areas, signage from council is needed and for seating arrangement chairs, tables, bean bags and wheelchairs are required.</a:t>
            </a:r>
            <a:endParaRPr lang="en-GB" sz="1400" dirty="0"/>
          </a:p>
        </p:txBody>
      </p:sp>
      <p:graphicFrame>
        <p:nvGraphicFramePr>
          <p:cNvPr id="4" name="Table 3">
            <a:extLst>
              <a:ext uri="{FF2B5EF4-FFF2-40B4-BE49-F238E27FC236}">
                <a16:creationId xmlns:a16="http://schemas.microsoft.com/office/drawing/2014/main" id="{85B3066B-6487-558D-251A-1F9060C06EEE}"/>
              </a:ext>
            </a:extLst>
          </p:cNvPr>
          <p:cNvGraphicFramePr>
            <a:graphicFrameLocks noGrp="1"/>
          </p:cNvGraphicFramePr>
          <p:nvPr>
            <p:extLst>
              <p:ext uri="{D42A27DB-BD31-4B8C-83A1-F6EECF244321}">
                <p14:modId xmlns:p14="http://schemas.microsoft.com/office/powerpoint/2010/main" val="1020462693"/>
              </p:ext>
            </p:extLst>
          </p:nvPr>
        </p:nvGraphicFramePr>
        <p:xfrm>
          <a:off x="720807" y="1026042"/>
          <a:ext cx="5468348" cy="4797159"/>
        </p:xfrm>
        <a:graphic>
          <a:graphicData uri="http://schemas.openxmlformats.org/drawingml/2006/table">
            <a:tbl>
              <a:tblPr firstRow="1" bandRow="1">
                <a:tableStyleId>{5C22544A-7EE6-4342-B048-85BDC9FD1C3A}</a:tableStyleId>
              </a:tblPr>
              <a:tblGrid>
                <a:gridCol w="975155">
                  <a:extLst>
                    <a:ext uri="{9D8B030D-6E8A-4147-A177-3AD203B41FA5}">
                      <a16:colId xmlns:a16="http://schemas.microsoft.com/office/drawing/2014/main" val="2478111222"/>
                    </a:ext>
                  </a:extLst>
                </a:gridCol>
                <a:gridCol w="4493193">
                  <a:extLst>
                    <a:ext uri="{9D8B030D-6E8A-4147-A177-3AD203B41FA5}">
                      <a16:colId xmlns:a16="http://schemas.microsoft.com/office/drawing/2014/main" val="2866905446"/>
                    </a:ext>
                  </a:extLst>
                </a:gridCol>
              </a:tblGrid>
              <a:tr h="298079">
                <a:tc>
                  <a:txBody>
                    <a:bodyPr/>
                    <a:lstStyle/>
                    <a:p>
                      <a:pPr algn="ctr">
                        <a:lnSpc>
                          <a:spcPct val="150000"/>
                        </a:lnSpc>
                        <a:spcBef>
                          <a:spcPts val="600"/>
                        </a:spcBef>
                        <a:spcAft>
                          <a:spcPts val="600"/>
                        </a:spcAft>
                        <a:buNone/>
                      </a:pPr>
                      <a:r>
                        <a:rPr lang="en-GB" sz="1000" dirty="0">
                          <a:effectLst/>
                        </a:rPr>
                        <a:t>Key Resources </a:t>
                      </a:r>
                      <a:endParaRPr lang="en-GB" sz="900" dirty="0">
                        <a:effectLst/>
                        <a:latin typeface="Arial" panose="020B0604020202020204" pitchFamily="34" charset="0"/>
                        <a:ea typeface="Arial" panose="020B0604020202020204" pitchFamily="34" charset="0"/>
                      </a:endParaRPr>
                    </a:p>
                  </a:txBody>
                  <a:tcPr marL="41942" marR="41942" marT="41942" marB="41942"/>
                </a:tc>
                <a:tc>
                  <a:txBody>
                    <a:bodyPr/>
                    <a:lstStyle/>
                    <a:p>
                      <a:pPr algn="ctr">
                        <a:lnSpc>
                          <a:spcPct val="150000"/>
                        </a:lnSpc>
                        <a:spcBef>
                          <a:spcPts val="600"/>
                        </a:spcBef>
                        <a:spcAft>
                          <a:spcPts val="600"/>
                        </a:spcAft>
                        <a:buNone/>
                      </a:pPr>
                      <a:r>
                        <a:rPr lang="en-GB" sz="1000" dirty="0">
                          <a:effectLst/>
                        </a:rPr>
                        <a:t>Elements </a:t>
                      </a:r>
                      <a:endParaRPr lang="en-GB" sz="900" dirty="0">
                        <a:effectLst/>
                        <a:latin typeface="Arial" panose="020B0604020202020204" pitchFamily="34" charset="0"/>
                        <a:ea typeface="Arial" panose="020B0604020202020204" pitchFamily="34" charset="0"/>
                      </a:endParaRPr>
                    </a:p>
                  </a:txBody>
                  <a:tcPr marL="41942" marR="41942" marT="41942" marB="41942"/>
                </a:tc>
                <a:extLst>
                  <a:ext uri="{0D108BD9-81ED-4DB2-BD59-A6C34878D82A}">
                    <a16:rowId xmlns:a16="http://schemas.microsoft.com/office/drawing/2014/main" val="1792610636"/>
                  </a:ext>
                </a:extLst>
              </a:tr>
              <a:tr h="1331443">
                <a:tc>
                  <a:txBody>
                    <a:bodyPr/>
                    <a:lstStyle/>
                    <a:p>
                      <a:pPr algn="just">
                        <a:lnSpc>
                          <a:spcPct val="150000"/>
                        </a:lnSpc>
                        <a:spcBef>
                          <a:spcPts val="600"/>
                        </a:spcBef>
                        <a:spcAft>
                          <a:spcPts val="600"/>
                        </a:spcAft>
                        <a:buNone/>
                      </a:pPr>
                      <a:r>
                        <a:rPr lang="en-GB" sz="1200" b="1" dirty="0">
                          <a:effectLst/>
                        </a:rPr>
                        <a:t>Catering</a:t>
                      </a:r>
                      <a:endParaRPr lang="en-GB" sz="1100" b="1" dirty="0">
                        <a:effectLst/>
                        <a:latin typeface="Arial" panose="020B0604020202020204" pitchFamily="34" charset="0"/>
                        <a:ea typeface="Arial" panose="020B0604020202020204" pitchFamily="34" charset="0"/>
                      </a:endParaRPr>
                    </a:p>
                  </a:txBody>
                  <a:tcPr marL="41942" marR="41942" marT="41942" marB="41942"/>
                </a:tc>
                <a:tc>
                  <a:txBody>
                    <a:bodyPr/>
                    <a:lstStyle/>
                    <a:p>
                      <a:pPr marL="342900" lvl="0" indent="-342900" algn="just">
                        <a:lnSpc>
                          <a:spcPct val="100000"/>
                        </a:lnSpc>
                        <a:spcBef>
                          <a:spcPts val="0"/>
                        </a:spcBef>
                        <a:spcAft>
                          <a:spcPts val="0"/>
                        </a:spcAft>
                        <a:buFont typeface="Arial" panose="020B0604020202020204" pitchFamily="34" charset="0"/>
                        <a:buChar char="●"/>
                      </a:pPr>
                      <a:r>
                        <a:rPr lang="en-GB" sz="1200" u="none" strike="noStrike" dirty="0">
                          <a:effectLst/>
                        </a:rPr>
                        <a:t>Local food services.</a:t>
                      </a:r>
                      <a:endParaRPr lang="en-GB" sz="1100" u="none" strike="noStrike" dirty="0">
                        <a:effectLst/>
                      </a:endParaRPr>
                    </a:p>
                    <a:p>
                      <a:pPr marL="342900" lvl="0" indent="-342900" algn="just">
                        <a:lnSpc>
                          <a:spcPct val="100000"/>
                        </a:lnSpc>
                        <a:spcBef>
                          <a:spcPts val="0"/>
                        </a:spcBef>
                        <a:spcAft>
                          <a:spcPts val="0"/>
                        </a:spcAft>
                        <a:buFont typeface="Arial" panose="020B0604020202020204" pitchFamily="34" charset="0"/>
                        <a:buChar char="●"/>
                      </a:pPr>
                      <a:r>
                        <a:rPr lang="en-GB" sz="1200" u="none" strike="noStrike" dirty="0">
                          <a:effectLst/>
                        </a:rPr>
                        <a:t>Food stalls </a:t>
                      </a:r>
                      <a:endParaRPr lang="en-GB" sz="1100" u="none" strike="noStrike" dirty="0">
                        <a:effectLst/>
                      </a:endParaRPr>
                    </a:p>
                    <a:p>
                      <a:pPr marL="342900" lvl="0" indent="-342900" algn="just">
                        <a:lnSpc>
                          <a:spcPct val="100000"/>
                        </a:lnSpc>
                        <a:spcBef>
                          <a:spcPts val="0"/>
                        </a:spcBef>
                        <a:spcAft>
                          <a:spcPts val="0"/>
                        </a:spcAft>
                        <a:buFont typeface="Arial" panose="020B0604020202020204" pitchFamily="34" charset="0"/>
                        <a:buChar char="●"/>
                      </a:pPr>
                      <a:r>
                        <a:rPr lang="en-GB" sz="1200" u="none" strike="noStrike" dirty="0">
                          <a:effectLst/>
                        </a:rPr>
                        <a:t>Live kitchen demonstration </a:t>
                      </a:r>
                      <a:endParaRPr lang="en-GB" sz="1100" u="none" strike="noStrike" dirty="0">
                        <a:effectLst/>
                      </a:endParaRPr>
                    </a:p>
                    <a:p>
                      <a:pPr marL="342900" lvl="0" indent="-342900" algn="just">
                        <a:lnSpc>
                          <a:spcPct val="100000"/>
                        </a:lnSpc>
                        <a:spcBef>
                          <a:spcPts val="0"/>
                        </a:spcBef>
                        <a:spcAft>
                          <a:spcPts val="0"/>
                        </a:spcAft>
                        <a:buFont typeface="Arial" panose="020B0604020202020204" pitchFamily="34" charset="0"/>
                        <a:buChar char="●"/>
                      </a:pPr>
                      <a:r>
                        <a:rPr lang="en-GB" sz="1200" u="none" strike="noStrike" dirty="0">
                          <a:effectLst/>
                        </a:rPr>
                        <a:t>Biodegradable cutlery items</a:t>
                      </a:r>
                      <a:endParaRPr lang="en-GB" sz="1100" u="none" strike="noStrike" dirty="0">
                        <a:effectLst/>
                        <a:latin typeface="Arial" panose="020B0604020202020204" pitchFamily="34" charset="0"/>
                        <a:ea typeface="Arial" panose="020B0604020202020204" pitchFamily="34" charset="0"/>
                      </a:endParaRPr>
                    </a:p>
                  </a:txBody>
                  <a:tcPr marL="41942" marR="41942" marT="41942" marB="41942"/>
                </a:tc>
                <a:extLst>
                  <a:ext uri="{0D108BD9-81ED-4DB2-BD59-A6C34878D82A}">
                    <a16:rowId xmlns:a16="http://schemas.microsoft.com/office/drawing/2014/main" val="784093925"/>
                  </a:ext>
                </a:extLst>
              </a:tr>
              <a:tr h="986988">
                <a:tc>
                  <a:txBody>
                    <a:bodyPr/>
                    <a:lstStyle/>
                    <a:p>
                      <a:pPr algn="just">
                        <a:lnSpc>
                          <a:spcPct val="150000"/>
                        </a:lnSpc>
                        <a:spcBef>
                          <a:spcPts val="600"/>
                        </a:spcBef>
                        <a:spcAft>
                          <a:spcPts val="600"/>
                        </a:spcAft>
                        <a:buNone/>
                      </a:pPr>
                      <a:r>
                        <a:rPr lang="en-GB" sz="1200" b="1" dirty="0">
                          <a:effectLst/>
                        </a:rPr>
                        <a:t>Lighting </a:t>
                      </a:r>
                      <a:endParaRPr lang="en-GB" sz="1100" b="1" dirty="0">
                        <a:effectLst/>
                        <a:latin typeface="Arial" panose="020B0604020202020204" pitchFamily="34" charset="0"/>
                        <a:ea typeface="Arial" panose="020B0604020202020204" pitchFamily="34" charset="0"/>
                      </a:endParaRPr>
                    </a:p>
                  </a:txBody>
                  <a:tcPr marL="41942" marR="41942" marT="41942" marB="41942"/>
                </a:tc>
                <a:tc>
                  <a:txBody>
                    <a:bodyPr/>
                    <a:lstStyle/>
                    <a:p>
                      <a:pPr marL="342900" lvl="0" indent="-342900" algn="just">
                        <a:lnSpc>
                          <a:spcPct val="100000"/>
                        </a:lnSpc>
                        <a:spcBef>
                          <a:spcPts val="0"/>
                        </a:spcBef>
                        <a:spcAft>
                          <a:spcPts val="0"/>
                        </a:spcAft>
                        <a:buFont typeface="Arial" panose="020B0604020202020204" pitchFamily="34" charset="0"/>
                        <a:buChar char="●"/>
                      </a:pPr>
                      <a:r>
                        <a:rPr lang="en-GB" sz="1200" u="none" strike="noStrike" dirty="0">
                          <a:effectLst/>
                        </a:rPr>
                        <a:t>Coloured LED lights </a:t>
                      </a:r>
                      <a:endParaRPr lang="en-GB" sz="1100" u="none" strike="noStrike" dirty="0">
                        <a:effectLst/>
                      </a:endParaRPr>
                    </a:p>
                    <a:p>
                      <a:pPr marL="342900" lvl="0" indent="-342900" algn="just">
                        <a:lnSpc>
                          <a:spcPct val="100000"/>
                        </a:lnSpc>
                        <a:spcBef>
                          <a:spcPts val="0"/>
                        </a:spcBef>
                        <a:spcAft>
                          <a:spcPts val="0"/>
                        </a:spcAft>
                        <a:buFont typeface="Arial" panose="020B0604020202020204" pitchFamily="34" charset="0"/>
                        <a:buChar char="●"/>
                      </a:pPr>
                      <a:r>
                        <a:rPr lang="en-GB" sz="1200" u="none" strike="noStrike" dirty="0">
                          <a:effectLst/>
                        </a:rPr>
                        <a:t>Spotlights </a:t>
                      </a:r>
                      <a:endParaRPr lang="en-GB" sz="1100" u="none" strike="noStrike" dirty="0">
                        <a:effectLst/>
                      </a:endParaRPr>
                    </a:p>
                    <a:p>
                      <a:pPr marL="342900" lvl="0" indent="-342900" algn="just">
                        <a:lnSpc>
                          <a:spcPct val="100000"/>
                        </a:lnSpc>
                        <a:spcBef>
                          <a:spcPts val="0"/>
                        </a:spcBef>
                        <a:spcAft>
                          <a:spcPts val="0"/>
                        </a:spcAft>
                        <a:buFont typeface="Arial" panose="020B0604020202020204" pitchFamily="34" charset="0"/>
                        <a:buChar char="●"/>
                      </a:pPr>
                      <a:r>
                        <a:rPr lang="en-GB" sz="1200" u="none" strike="noStrike" dirty="0">
                          <a:effectLst/>
                        </a:rPr>
                        <a:t>Stage lighting </a:t>
                      </a:r>
                      <a:endParaRPr lang="en-GB" sz="1100" u="none" strike="noStrike" dirty="0">
                        <a:effectLst/>
                        <a:latin typeface="Arial" panose="020B0604020202020204" pitchFamily="34" charset="0"/>
                        <a:ea typeface="Arial" panose="020B0604020202020204" pitchFamily="34" charset="0"/>
                      </a:endParaRPr>
                    </a:p>
                  </a:txBody>
                  <a:tcPr marL="41942" marR="41942" marT="41942" marB="41942"/>
                </a:tc>
                <a:extLst>
                  <a:ext uri="{0D108BD9-81ED-4DB2-BD59-A6C34878D82A}">
                    <a16:rowId xmlns:a16="http://schemas.microsoft.com/office/drawing/2014/main" val="2532253357"/>
                  </a:ext>
                </a:extLst>
              </a:tr>
              <a:tr h="849206">
                <a:tc>
                  <a:txBody>
                    <a:bodyPr/>
                    <a:lstStyle/>
                    <a:p>
                      <a:pPr algn="just">
                        <a:lnSpc>
                          <a:spcPct val="150000"/>
                        </a:lnSpc>
                        <a:spcBef>
                          <a:spcPts val="600"/>
                        </a:spcBef>
                        <a:spcAft>
                          <a:spcPts val="600"/>
                        </a:spcAft>
                        <a:buNone/>
                      </a:pPr>
                      <a:r>
                        <a:rPr lang="en-GB" sz="1200" b="1" dirty="0">
                          <a:effectLst/>
                        </a:rPr>
                        <a:t>Parking areas </a:t>
                      </a:r>
                      <a:endParaRPr lang="en-GB" sz="1100" b="1" dirty="0">
                        <a:effectLst/>
                        <a:latin typeface="Arial" panose="020B0604020202020204" pitchFamily="34" charset="0"/>
                        <a:ea typeface="Arial" panose="020B0604020202020204" pitchFamily="34" charset="0"/>
                      </a:endParaRPr>
                    </a:p>
                  </a:txBody>
                  <a:tcPr marL="41942" marR="41942" marT="41942" marB="41942"/>
                </a:tc>
                <a:tc>
                  <a:txBody>
                    <a:bodyPr/>
                    <a:lstStyle/>
                    <a:p>
                      <a:pPr marL="342900" lvl="0" indent="-342900" algn="just">
                        <a:lnSpc>
                          <a:spcPct val="100000"/>
                        </a:lnSpc>
                        <a:spcBef>
                          <a:spcPts val="0"/>
                        </a:spcBef>
                        <a:spcAft>
                          <a:spcPts val="0"/>
                        </a:spcAft>
                        <a:buFont typeface="Arial" panose="020B0604020202020204" pitchFamily="34" charset="0"/>
                        <a:buChar char="●"/>
                      </a:pPr>
                      <a:r>
                        <a:rPr lang="en-GB" sz="1200" u="none" strike="noStrike" dirty="0">
                          <a:effectLst/>
                        </a:rPr>
                        <a:t>Car parking grounds across Crescent Road Car Park and Carmarthen Streetcar Park.</a:t>
                      </a:r>
                      <a:endParaRPr lang="en-GB" sz="1100" u="none" strike="noStrike" dirty="0">
                        <a:effectLst/>
                      </a:endParaRPr>
                    </a:p>
                    <a:p>
                      <a:pPr marL="342900" lvl="0" indent="-342900" algn="just">
                        <a:lnSpc>
                          <a:spcPct val="100000"/>
                        </a:lnSpc>
                        <a:spcBef>
                          <a:spcPts val="0"/>
                        </a:spcBef>
                        <a:spcAft>
                          <a:spcPts val="0"/>
                        </a:spcAft>
                        <a:buFont typeface="Arial" panose="020B0604020202020204" pitchFamily="34" charset="0"/>
                        <a:buChar char="●"/>
                      </a:pPr>
                      <a:r>
                        <a:rPr lang="en-GB" sz="1200" u="none" strike="noStrike" dirty="0">
                          <a:effectLst/>
                        </a:rPr>
                        <a:t>Consent from local councils.  </a:t>
                      </a:r>
                      <a:endParaRPr lang="en-GB" sz="1100" u="none" strike="noStrike" dirty="0">
                        <a:effectLst/>
                        <a:latin typeface="Arial" panose="020B0604020202020204" pitchFamily="34" charset="0"/>
                        <a:ea typeface="Arial" panose="020B0604020202020204" pitchFamily="34" charset="0"/>
                      </a:endParaRPr>
                    </a:p>
                  </a:txBody>
                  <a:tcPr marL="41942" marR="41942" marT="41942" marB="41942"/>
                </a:tc>
                <a:extLst>
                  <a:ext uri="{0D108BD9-81ED-4DB2-BD59-A6C34878D82A}">
                    <a16:rowId xmlns:a16="http://schemas.microsoft.com/office/drawing/2014/main" val="3860863334"/>
                  </a:ext>
                </a:extLst>
              </a:tr>
              <a:tr h="1331443">
                <a:tc>
                  <a:txBody>
                    <a:bodyPr/>
                    <a:lstStyle/>
                    <a:p>
                      <a:pPr algn="just">
                        <a:lnSpc>
                          <a:spcPct val="150000"/>
                        </a:lnSpc>
                        <a:spcBef>
                          <a:spcPts val="600"/>
                        </a:spcBef>
                        <a:spcAft>
                          <a:spcPts val="600"/>
                        </a:spcAft>
                        <a:buNone/>
                      </a:pPr>
                      <a:r>
                        <a:rPr lang="en-GB" sz="1200" b="1" dirty="0">
                          <a:effectLst/>
                        </a:rPr>
                        <a:t>Seating </a:t>
                      </a:r>
                      <a:endParaRPr lang="en-GB" sz="1100" b="1" dirty="0">
                        <a:effectLst/>
                        <a:latin typeface="Arial" panose="020B0604020202020204" pitchFamily="34" charset="0"/>
                        <a:ea typeface="Arial" panose="020B0604020202020204" pitchFamily="34" charset="0"/>
                      </a:endParaRPr>
                    </a:p>
                  </a:txBody>
                  <a:tcPr marL="41942" marR="41942" marT="41942" marB="41942"/>
                </a:tc>
                <a:tc>
                  <a:txBody>
                    <a:bodyPr/>
                    <a:lstStyle/>
                    <a:p>
                      <a:pPr marL="342900" lvl="0" indent="-342900" algn="just">
                        <a:lnSpc>
                          <a:spcPct val="100000"/>
                        </a:lnSpc>
                        <a:spcBef>
                          <a:spcPts val="0"/>
                        </a:spcBef>
                        <a:spcAft>
                          <a:spcPts val="0"/>
                        </a:spcAft>
                        <a:buFont typeface="Arial" panose="020B0604020202020204" pitchFamily="34" charset="0"/>
                        <a:buChar char="●"/>
                      </a:pPr>
                      <a:r>
                        <a:rPr lang="en-GB" sz="1200" u="none" strike="noStrike" dirty="0">
                          <a:effectLst/>
                        </a:rPr>
                        <a:t>Foldable chairs </a:t>
                      </a:r>
                      <a:endParaRPr lang="en-GB" sz="1100" u="none" strike="noStrike" dirty="0">
                        <a:effectLst/>
                      </a:endParaRPr>
                    </a:p>
                    <a:p>
                      <a:pPr marL="342900" lvl="0" indent="-342900" algn="just">
                        <a:lnSpc>
                          <a:spcPct val="100000"/>
                        </a:lnSpc>
                        <a:spcBef>
                          <a:spcPts val="0"/>
                        </a:spcBef>
                        <a:spcAft>
                          <a:spcPts val="0"/>
                        </a:spcAft>
                        <a:buFont typeface="Arial" panose="020B0604020202020204" pitchFamily="34" charset="0"/>
                        <a:buChar char="●"/>
                      </a:pPr>
                      <a:r>
                        <a:rPr lang="en-GB" sz="1200" u="none" strike="noStrike" dirty="0">
                          <a:effectLst/>
                        </a:rPr>
                        <a:t>Tables for crafts, fabric design demonstration and cookery</a:t>
                      </a:r>
                      <a:endParaRPr lang="en-GB" sz="1100" u="none" strike="noStrike" dirty="0">
                        <a:effectLst/>
                      </a:endParaRPr>
                    </a:p>
                    <a:p>
                      <a:pPr marL="342900" lvl="0" indent="-342900" algn="just">
                        <a:lnSpc>
                          <a:spcPct val="100000"/>
                        </a:lnSpc>
                        <a:spcBef>
                          <a:spcPts val="0"/>
                        </a:spcBef>
                        <a:spcAft>
                          <a:spcPts val="0"/>
                        </a:spcAft>
                        <a:buFont typeface="Arial" panose="020B0604020202020204" pitchFamily="34" charset="0"/>
                        <a:buChar char="●"/>
                      </a:pPr>
                      <a:r>
                        <a:rPr lang="en-GB" sz="1200" u="none" strike="noStrike" dirty="0">
                          <a:effectLst/>
                        </a:rPr>
                        <a:t>Bean bags and rugs for lounge area</a:t>
                      </a:r>
                      <a:endParaRPr lang="en-GB" sz="1100" u="none" strike="noStrike" dirty="0">
                        <a:effectLst/>
                      </a:endParaRPr>
                    </a:p>
                    <a:p>
                      <a:pPr marL="342900" lvl="0" indent="-342900" algn="just">
                        <a:lnSpc>
                          <a:spcPct val="100000"/>
                        </a:lnSpc>
                        <a:spcBef>
                          <a:spcPts val="0"/>
                        </a:spcBef>
                        <a:spcAft>
                          <a:spcPts val="0"/>
                        </a:spcAft>
                        <a:buFont typeface="Arial" panose="020B0604020202020204" pitchFamily="34" charset="0"/>
                        <a:buChar char="●"/>
                      </a:pPr>
                      <a:r>
                        <a:rPr lang="en-GB" sz="1200" u="none" strike="noStrike" dirty="0">
                          <a:effectLst/>
                        </a:rPr>
                        <a:t>Wheelchairs for persons with disability or older adults. </a:t>
                      </a:r>
                      <a:endParaRPr lang="en-GB" sz="1100" u="none" strike="noStrike" dirty="0">
                        <a:effectLst/>
                        <a:latin typeface="Arial" panose="020B0604020202020204" pitchFamily="34" charset="0"/>
                        <a:ea typeface="Arial" panose="020B0604020202020204" pitchFamily="34" charset="0"/>
                      </a:endParaRPr>
                    </a:p>
                  </a:txBody>
                  <a:tcPr marL="41942" marR="41942" marT="41942" marB="41942"/>
                </a:tc>
                <a:extLst>
                  <a:ext uri="{0D108BD9-81ED-4DB2-BD59-A6C34878D82A}">
                    <a16:rowId xmlns:a16="http://schemas.microsoft.com/office/drawing/2014/main" val="2709220804"/>
                  </a:ext>
                </a:extLst>
              </a:tr>
            </a:tbl>
          </a:graphicData>
        </a:graphic>
      </p:graphicFrame>
    </p:spTree>
    <p:extLst>
      <p:ext uri="{BB962C8B-B14F-4D97-AF65-F5344CB8AC3E}">
        <p14:creationId xmlns:p14="http://schemas.microsoft.com/office/powerpoint/2010/main" val="31470130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E3573-9984-9E32-AE78-20C01B7F8795}"/>
              </a:ext>
            </a:extLst>
          </p:cNvPr>
          <p:cNvSpPr>
            <a:spLocks noGrp="1"/>
          </p:cNvSpPr>
          <p:nvPr>
            <p:ph type="title"/>
          </p:nvPr>
        </p:nvSpPr>
        <p:spPr>
          <a:xfrm>
            <a:off x="6103658" y="741391"/>
            <a:ext cx="5219307" cy="1105697"/>
          </a:xfrm>
          <a:ln>
            <a:solidFill>
              <a:schemeClr val="accent2"/>
            </a:solidFill>
          </a:ln>
        </p:spPr>
        <p:txBody>
          <a:bodyPr anchor="b">
            <a:normAutofit/>
          </a:bodyPr>
          <a:lstStyle/>
          <a:p>
            <a:r>
              <a:rPr lang="en-US" sz="2400" b="1" dirty="0"/>
              <a:t>FINANCIAL FACTORS: BREAKDOWN OF PREDICTED COSTS, EXPENDITURE AND PROPOSED INCOME </a:t>
            </a:r>
            <a:endParaRPr lang="en-GB" sz="2400" b="1" dirty="0"/>
          </a:p>
        </p:txBody>
      </p:sp>
      <p:sp>
        <p:nvSpPr>
          <p:cNvPr id="3" name="Content Placeholder 2">
            <a:extLst>
              <a:ext uri="{FF2B5EF4-FFF2-40B4-BE49-F238E27FC236}">
                <a16:creationId xmlns:a16="http://schemas.microsoft.com/office/drawing/2014/main" id="{9814E7B7-BAB1-F84A-DD49-022DE9077523}"/>
              </a:ext>
            </a:extLst>
          </p:cNvPr>
          <p:cNvSpPr>
            <a:spLocks noGrp="1"/>
          </p:cNvSpPr>
          <p:nvPr>
            <p:ph idx="1"/>
          </p:nvPr>
        </p:nvSpPr>
        <p:spPr>
          <a:xfrm>
            <a:off x="6103657" y="2139697"/>
            <a:ext cx="5219307" cy="3842004"/>
          </a:xfrm>
        </p:spPr>
        <p:txBody>
          <a:bodyPr anchor="t">
            <a:normAutofit/>
          </a:bodyPr>
          <a:lstStyle/>
          <a:p>
            <a:pPr>
              <a:lnSpc>
                <a:spcPct val="150000"/>
              </a:lnSpc>
            </a:pPr>
            <a:r>
              <a:rPr lang="en-GB" sz="2000" dirty="0">
                <a:effectLst/>
                <a:latin typeface="Times New Roman" panose="02020603050405020304" pitchFamily="18" charset="0"/>
                <a:ea typeface="Arial" panose="020B0604020202020204" pitchFamily="34" charset="0"/>
              </a:rPr>
              <a:t>The tables showcase estimated costs and expenditure from different activities like venue booking, staffing, catering, lighting, seating, parking, licensing and technology integration.</a:t>
            </a:r>
          </a:p>
          <a:p>
            <a:pPr>
              <a:lnSpc>
                <a:spcPct val="150000"/>
              </a:lnSpc>
            </a:pPr>
            <a:r>
              <a:rPr lang="en-GB" sz="2000" dirty="0">
                <a:effectLst/>
                <a:latin typeface="Times New Roman" panose="02020603050405020304" pitchFamily="18" charset="0"/>
                <a:ea typeface="Arial" panose="020B0604020202020204" pitchFamily="34" charset="0"/>
              </a:rPr>
              <a:t>The estimated expenditure will be £77700. Contrarily, the estimated income will be £203000 from online ticket sales, fees from vendors and sponsorships.</a:t>
            </a:r>
            <a:endParaRPr lang="en-GB" sz="2000" dirty="0"/>
          </a:p>
        </p:txBody>
      </p:sp>
      <p:grpSp>
        <p:nvGrpSpPr>
          <p:cNvPr id="18" name="Group 17">
            <a:extLst>
              <a:ext uri="{FF2B5EF4-FFF2-40B4-BE49-F238E27FC236}">
                <a16:creationId xmlns:a16="http://schemas.microsoft.com/office/drawing/2014/main" id="{16C73AF9-0D33-5C66-5D79-0D0129904B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3" name="Rectangle 12">
              <a:extLst>
                <a:ext uri="{FF2B5EF4-FFF2-40B4-BE49-F238E27FC236}">
                  <a16:creationId xmlns:a16="http://schemas.microsoft.com/office/drawing/2014/main" id="{ED96FD6F-5EE9-36C7-C200-3111EF6D0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2A39BB2-02C1-8A8B-8021-68446E0474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7" name="Table 6">
            <a:extLst>
              <a:ext uri="{FF2B5EF4-FFF2-40B4-BE49-F238E27FC236}">
                <a16:creationId xmlns:a16="http://schemas.microsoft.com/office/drawing/2014/main" id="{B4C63E79-093A-8567-CA86-1C45FDAEED9A}"/>
              </a:ext>
            </a:extLst>
          </p:cNvPr>
          <p:cNvGraphicFramePr>
            <a:graphicFrameLocks noGrp="1"/>
          </p:cNvGraphicFramePr>
          <p:nvPr>
            <p:extLst>
              <p:ext uri="{D42A27DB-BD31-4B8C-83A1-F6EECF244321}">
                <p14:modId xmlns:p14="http://schemas.microsoft.com/office/powerpoint/2010/main" val="2999809247"/>
              </p:ext>
            </p:extLst>
          </p:nvPr>
        </p:nvGraphicFramePr>
        <p:xfrm>
          <a:off x="600080" y="384778"/>
          <a:ext cx="4941183" cy="5906100"/>
        </p:xfrm>
        <a:graphic>
          <a:graphicData uri="http://schemas.openxmlformats.org/drawingml/2006/table">
            <a:tbl>
              <a:tblPr firstRow="1" bandRow="1">
                <a:tableStyleId>{5C22544A-7EE6-4342-B048-85BDC9FD1C3A}</a:tableStyleId>
              </a:tblPr>
              <a:tblGrid>
                <a:gridCol w="2547064">
                  <a:extLst>
                    <a:ext uri="{9D8B030D-6E8A-4147-A177-3AD203B41FA5}">
                      <a16:colId xmlns:a16="http://schemas.microsoft.com/office/drawing/2014/main" val="1268628748"/>
                    </a:ext>
                  </a:extLst>
                </a:gridCol>
                <a:gridCol w="2394119">
                  <a:extLst>
                    <a:ext uri="{9D8B030D-6E8A-4147-A177-3AD203B41FA5}">
                      <a16:colId xmlns:a16="http://schemas.microsoft.com/office/drawing/2014/main" val="317464636"/>
                    </a:ext>
                  </a:extLst>
                </a:gridCol>
              </a:tblGrid>
              <a:tr h="237932">
                <a:tc>
                  <a:txBody>
                    <a:bodyPr/>
                    <a:lstStyle/>
                    <a:p>
                      <a:pPr algn="ctr">
                        <a:lnSpc>
                          <a:spcPct val="150000"/>
                        </a:lnSpc>
                        <a:spcBef>
                          <a:spcPts val="600"/>
                        </a:spcBef>
                        <a:spcAft>
                          <a:spcPts val="600"/>
                        </a:spcAft>
                        <a:buNone/>
                      </a:pPr>
                      <a:r>
                        <a:rPr lang="en-GB" sz="1100" dirty="0">
                          <a:effectLst/>
                        </a:rPr>
                        <a:t>Factors </a:t>
                      </a:r>
                      <a:endParaRPr lang="en-GB" sz="1100" dirty="0">
                        <a:effectLst/>
                        <a:latin typeface="Arial" panose="020B0604020202020204" pitchFamily="34" charset="0"/>
                        <a:ea typeface="Arial" panose="020B0604020202020204" pitchFamily="34" charset="0"/>
                      </a:endParaRPr>
                    </a:p>
                  </a:txBody>
                  <a:tcPr marL="26143" marR="26143" marT="26143" marB="26143"/>
                </a:tc>
                <a:tc>
                  <a:txBody>
                    <a:bodyPr/>
                    <a:lstStyle/>
                    <a:p>
                      <a:pPr algn="ctr">
                        <a:lnSpc>
                          <a:spcPct val="150000"/>
                        </a:lnSpc>
                        <a:spcBef>
                          <a:spcPts val="600"/>
                        </a:spcBef>
                        <a:spcAft>
                          <a:spcPts val="600"/>
                        </a:spcAft>
                        <a:buNone/>
                      </a:pPr>
                      <a:r>
                        <a:rPr lang="en-GB" sz="1100" dirty="0">
                          <a:effectLst/>
                        </a:rPr>
                        <a:t>Estimated costs (£)</a:t>
                      </a:r>
                      <a:endParaRPr lang="en-GB" sz="1100" dirty="0">
                        <a:effectLst/>
                        <a:latin typeface="Arial" panose="020B0604020202020204" pitchFamily="34" charset="0"/>
                        <a:ea typeface="Arial" panose="020B0604020202020204" pitchFamily="34" charset="0"/>
                      </a:endParaRPr>
                    </a:p>
                  </a:txBody>
                  <a:tcPr marL="26143" marR="26143" marT="26143" marB="26143"/>
                </a:tc>
                <a:extLst>
                  <a:ext uri="{0D108BD9-81ED-4DB2-BD59-A6C34878D82A}">
                    <a16:rowId xmlns:a16="http://schemas.microsoft.com/office/drawing/2014/main" val="984393734"/>
                  </a:ext>
                </a:extLst>
              </a:tr>
              <a:tr h="237932">
                <a:tc>
                  <a:txBody>
                    <a:bodyPr/>
                    <a:lstStyle/>
                    <a:p>
                      <a:pPr marL="171450" indent="-171450" algn="just">
                        <a:lnSpc>
                          <a:spcPct val="150000"/>
                        </a:lnSpc>
                        <a:spcBef>
                          <a:spcPts val="600"/>
                        </a:spcBef>
                        <a:spcAft>
                          <a:spcPts val="600"/>
                        </a:spcAft>
                        <a:buFont typeface="Arial" panose="020B0604020202020204" pitchFamily="34" charset="0"/>
                        <a:buChar char="•"/>
                      </a:pPr>
                      <a:r>
                        <a:rPr lang="en-GB" sz="1000" dirty="0">
                          <a:effectLst/>
                        </a:rPr>
                        <a:t>Venue booking </a:t>
                      </a:r>
                      <a:endParaRPr lang="en-GB" sz="1000" dirty="0">
                        <a:effectLst/>
                        <a:latin typeface="Arial" panose="020B0604020202020204" pitchFamily="34" charset="0"/>
                        <a:ea typeface="Arial" panose="020B0604020202020204" pitchFamily="34" charset="0"/>
                      </a:endParaRPr>
                    </a:p>
                  </a:txBody>
                  <a:tcPr marL="26143" marR="26143" marT="26143" marB="26143"/>
                </a:tc>
                <a:tc>
                  <a:txBody>
                    <a:bodyPr/>
                    <a:lstStyle/>
                    <a:p>
                      <a:pPr marL="171450" indent="-171450" algn="just">
                        <a:lnSpc>
                          <a:spcPct val="150000"/>
                        </a:lnSpc>
                        <a:spcBef>
                          <a:spcPts val="600"/>
                        </a:spcBef>
                        <a:spcAft>
                          <a:spcPts val="600"/>
                        </a:spcAft>
                        <a:buFont typeface="Arial" panose="020B0604020202020204" pitchFamily="34" charset="0"/>
                        <a:buChar char="•"/>
                      </a:pPr>
                      <a:r>
                        <a:rPr lang="en-GB" sz="1000" dirty="0">
                          <a:effectLst/>
                        </a:rPr>
                        <a:t>6000</a:t>
                      </a:r>
                      <a:endParaRPr lang="en-GB" sz="1000" dirty="0">
                        <a:effectLst/>
                        <a:latin typeface="Arial" panose="020B0604020202020204" pitchFamily="34" charset="0"/>
                        <a:ea typeface="Arial" panose="020B0604020202020204" pitchFamily="34" charset="0"/>
                      </a:endParaRPr>
                    </a:p>
                  </a:txBody>
                  <a:tcPr marL="26143" marR="26143" marT="26143" marB="26143"/>
                </a:tc>
                <a:extLst>
                  <a:ext uri="{0D108BD9-81ED-4DB2-BD59-A6C34878D82A}">
                    <a16:rowId xmlns:a16="http://schemas.microsoft.com/office/drawing/2014/main" val="3556095682"/>
                  </a:ext>
                </a:extLst>
              </a:tr>
              <a:tr h="237932">
                <a:tc>
                  <a:txBody>
                    <a:bodyPr/>
                    <a:lstStyle/>
                    <a:p>
                      <a:pPr marL="171450" indent="-171450" algn="just">
                        <a:lnSpc>
                          <a:spcPct val="150000"/>
                        </a:lnSpc>
                        <a:spcBef>
                          <a:spcPts val="600"/>
                        </a:spcBef>
                        <a:spcAft>
                          <a:spcPts val="600"/>
                        </a:spcAft>
                        <a:buFont typeface="Arial" panose="020B0604020202020204" pitchFamily="34" charset="0"/>
                        <a:buChar char="•"/>
                      </a:pPr>
                      <a:r>
                        <a:rPr lang="en-GB" sz="1000" dirty="0">
                          <a:effectLst/>
                        </a:rPr>
                        <a:t>Car parking </a:t>
                      </a:r>
                      <a:endParaRPr lang="en-GB" sz="1000" dirty="0">
                        <a:effectLst/>
                        <a:latin typeface="Arial" panose="020B0604020202020204" pitchFamily="34" charset="0"/>
                        <a:ea typeface="Arial" panose="020B0604020202020204" pitchFamily="34" charset="0"/>
                      </a:endParaRPr>
                    </a:p>
                  </a:txBody>
                  <a:tcPr marL="26143" marR="26143" marT="26143" marB="26143"/>
                </a:tc>
                <a:tc>
                  <a:txBody>
                    <a:bodyPr/>
                    <a:lstStyle/>
                    <a:p>
                      <a:pPr marL="171450" indent="-171450" algn="just">
                        <a:lnSpc>
                          <a:spcPct val="150000"/>
                        </a:lnSpc>
                        <a:spcBef>
                          <a:spcPts val="600"/>
                        </a:spcBef>
                        <a:spcAft>
                          <a:spcPts val="600"/>
                        </a:spcAft>
                        <a:buFont typeface="Arial" panose="020B0604020202020204" pitchFamily="34" charset="0"/>
                        <a:buChar char="•"/>
                      </a:pPr>
                      <a:r>
                        <a:rPr lang="en-GB" sz="1000" dirty="0">
                          <a:effectLst/>
                        </a:rPr>
                        <a:t>2000</a:t>
                      </a:r>
                      <a:endParaRPr lang="en-GB" sz="1000" dirty="0">
                        <a:effectLst/>
                        <a:latin typeface="Arial" panose="020B0604020202020204" pitchFamily="34" charset="0"/>
                        <a:ea typeface="Arial" panose="020B0604020202020204" pitchFamily="34" charset="0"/>
                      </a:endParaRPr>
                    </a:p>
                  </a:txBody>
                  <a:tcPr marL="26143" marR="26143" marT="26143" marB="26143"/>
                </a:tc>
                <a:extLst>
                  <a:ext uri="{0D108BD9-81ED-4DB2-BD59-A6C34878D82A}">
                    <a16:rowId xmlns:a16="http://schemas.microsoft.com/office/drawing/2014/main" val="2803607397"/>
                  </a:ext>
                </a:extLst>
              </a:tr>
              <a:tr h="237932">
                <a:tc>
                  <a:txBody>
                    <a:bodyPr/>
                    <a:lstStyle/>
                    <a:p>
                      <a:pPr marL="171450" indent="-171450" algn="just">
                        <a:lnSpc>
                          <a:spcPct val="150000"/>
                        </a:lnSpc>
                        <a:spcBef>
                          <a:spcPts val="600"/>
                        </a:spcBef>
                        <a:spcAft>
                          <a:spcPts val="600"/>
                        </a:spcAft>
                        <a:buFont typeface="Arial" panose="020B0604020202020204" pitchFamily="34" charset="0"/>
                        <a:buChar char="•"/>
                      </a:pPr>
                      <a:r>
                        <a:rPr lang="en-GB" sz="1000">
                          <a:effectLst/>
                        </a:rPr>
                        <a:t>Marketing </a:t>
                      </a:r>
                      <a:endParaRPr lang="en-GB" sz="1000">
                        <a:effectLst/>
                        <a:latin typeface="Arial" panose="020B0604020202020204" pitchFamily="34" charset="0"/>
                        <a:ea typeface="Arial" panose="020B0604020202020204" pitchFamily="34" charset="0"/>
                      </a:endParaRPr>
                    </a:p>
                  </a:txBody>
                  <a:tcPr marL="26143" marR="26143" marT="26143" marB="26143"/>
                </a:tc>
                <a:tc>
                  <a:txBody>
                    <a:bodyPr/>
                    <a:lstStyle/>
                    <a:p>
                      <a:pPr marL="171450" indent="-171450" algn="just">
                        <a:lnSpc>
                          <a:spcPct val="150000"/>
                        </a:lnSpc>
                        <a:spcBef>
                          <a:spcPts val="600"/>
                        </a:spcBef>
                        <a:spcAft>
                          <a:spcPts val="600"/>
                        </a:spcAft>
                        <a:buFont typeface="Arial" panose="020B0604020202020204" pitchFamily="34" charset="0"/>
                        <a:buChar char="•"/>
                      </a:pPr>
                      <a:r>
                        <a:rPr lang="en-GB" sz="1000" dirty="0">
                          <a:effectLst/>
                        </a:rPr>
                        <a:t>4200</a:t>
                      </a:r>
                      <a:endParaRPr lang="en-GB" sz="1000" dirty="0">
                        <a:effectLst/>
                        <a:latin typeface="Arial" panose="020B0604020202020204" pitchFamily="34" charset="0"/>
                        <a:ea typeface="Arial" panose="020B0604020202020204" pitchFamily="34" charset="0"/>
                      </a:endParaRPr>
                    </a:p>
                  </a:txBody>
                  <a:tcPr marL="26143" marR="26143" marT="26143" marB="26143"/>
                </a:tc>
                <a:extLst>
                  <a:ext uri="{0D108BD9-81ED-4DB2-BD59-A6C34878D82A}">
                    <a16:rowId xmlns:a16="http://schemas.microsoft.com/office/drawing/2014/main" val="3757930887"/>
                  </a:ext>
                </a:extLst>
              </a:tr>
              <a:tr h="237932">
                <a:tc>
                  <a:txBody>
                    <a:bodyPr/>
                    <a:lstStyle/>
                    <a:p>
                      <a:pPr marL="171450" indent="-171450" algn="just">
                        <a:lnSpc>
                          <a:spcPct val="150000"/>
                        </a:lnSpc>
                        <a:spcBef>
                          <a:spcPts val="600"/>
                        </a:spcBef>
                        <a:spcAft>
                          <a:spcPts val="600"/>
                        </a:spcAft>
                        <a:buFont typeface="Arial" panose="020B0604020202020204" pitchFamily="34" charset="0"/>
                        <a:buChar char="•"/>
                      </a:pPr>
                      <a:r>
                        <a:rPr lang="en-GB" sz="1000" dirty="0">
                          <a:effectLst/>
                        </a:rPr>
                        <a:t>Staffing </a:t>
                      </a:r>
                      <a:endParaRPr lang="en-GB" sz="1000" dirty="0">
                        <a:effectLst/>
                        <a:latin typeface="Arial" panose="020B0604020202020204" pitchFamily="34" charset="0"/>
                        <a:ea typeface="Arial" panose="020B0604020202020204" pitchFamily="34" charset="0"/>
                      </a:endParaRPr>
                    </a:p>
                  </a:txBody>
                  <a:tcPr marL="26143" marR="26143" marT="26143" marB="26143"/>
                </a:tc>
                <a:tc>
                  <a:txBody>
                    <a:bodyPr/>
                    <a:lstStyle/>
                    <a:p>
                      <a:pPr marL="171450" indent="-171450" algn="just">
                        <a:lnSpc>
                          <a:spcPct val="150000"/>
                        </a:lnSpc>
                        <a:spcBef>
                          <a:spcPts val="600"/>
                        </a:spcBef>
                        <a:spcAft>
                          <a:spcPts val="600"/>
                        </a:spcAft>
                        <a:buFont typeface="Arial" panose="020B0604020202020204" pitchFamily="34" charset="0"/>
                        <a:buChar char="•"/>
                      </a:pPr>
                      <a:r>
                        <a:rPr lang="en-GB" sz="1000">
                          <a:effectLst/>
                        </a:rPr>
                        <a:t>30000</a:t>
                      </a:r>
                      <a:endParaRPr lang="en-GB" sz="1000">
                        <a:effectLst/>
                        <a:latin typeface="Arial" panose="020B0604020202020204" pitchFamily="34" charset="0"/>
                        <a:ea typeface="Arial" panose="020B0604020202020204" pitchFamily="34" charset="0"/>
                      </a:endParaRPr>
                    </a:p>
                  </a:txBody>
                  <a:tcPr marL="26143" marR="26143" marT="26143" marB="26143"/>
                </a:tc>
                <a:extLst>
                  <a:ext uri="{0D108BD9-81ED-4DB2-BD59-A6C34878D82A}">
                    <a16:rowId xmlns:a16="http://schemas.microsoft.com/office/drawing/2014/main" val="1966761765"/>
                  </a:ext>
                </a:extLst>
              </a:tr>
              <a:tr h="237932">
                <a:tc>
                  <a:txBody>
                    <a:bodyPr/>
                    <a:lstStyle/>
                    <a:p>
                      <a:pPr marL="171450" indent="-171450" algn="just">
                        <a:lnSpc>
                          <a:spcPct val="150000"/>
                        </a:lnSpc>
                        <a:spcBef>
                          <a:spcPts val="600"/>
                        </a:spcBef>
                        <a:spcAft>
                          <a:spcPts val="600"/>
                        </a:spcAft>
                        <a:buFont typeface="Arial" panose="020B0604020202020204" pitchFamily="34" charset="0"/>
                        <a:buChar char="•"/>
                      </a:pPr>
                      <a:r>
                        <a:rPr lang="en-GB" sz="1000" dirty="0">
                          <a:effectLst/>
                        </a:rPr>
                        <a:t>Catering </a:t>
                      </a:r>
                      <a:endParaRPr lang="en-GB" sz="1000" dirty="0">
                        <a:effectLst/>
                        <a:latin typeface="Arial" panose="020B0604020202020204" pitchFamily="34" charset="0"/>
                        <a:ea typeface="Arial" panose="020B0604020202020204" pitchFamily="34" charset="0"/>
                      </a:endParaRPr>
                    </a:p>
                  </a:txBody>
                  <a:tcPr marL="26143" marR="26143" marT="26143" marB="26143"/>
                </a:tc>
                <a:tc>
                  <a:txBody>
                    <a:bodyPr/>
                    <a:lstStyle/>
                    <a:p>
                      <a:pPr marL="171450" indent="-171450" algn="just">
                        <a:lnSpc>
                          <a:spcPct val="150000"/>
                        </a:lnSpc>
                        <a:spcBef>
                          <a:spcPts val="600"/>
                        </a:spcBef>
                        <a:spcAft>
                          <a:spcPts val="600"/>
                        </a:spcAft>
                        <a:buFont typeface="Arial" panose="020B0604020202020204" pitchFamily="34" charset="0"/>
                        <a:buChar char="•"/>
                      </a:pPr>
                      <a:r>
                        <a:rPr lang="en-GB" sz="1000" dirty="0">
                          <a:effectLst/>
                        </a:rPr>
                        <a:t>10000</a:t>
                      </a:r>
                      <a:endParaRPr lang="en-GB" sz="1000" dirty="0">
                        <a:effectLst/>
                        <a:latin typeface="Arial" panose="020B0604020202020204" pitchFamily="34" charset="0"/>
                        <a:ea typeface="Arial" panose="020B0604020202020204" pitchFamily="34" charset="0"/>
                      </a:endParaRPr>
                    </a:p>
                  </a:txBody>
                  <a:tcPr marL="26143" marR="26143" marT="26143" marB="26143"/>
                </a:tc>
                <a:extLst>
                  <a:ext uri="{0D108BD9-81ED-4DB2-BD59-A6C34878D82A}">
                    <a16:rowId xmlns:a16="http://schemas.microsoft.com/office/drawing/2014/main" val="1533427616"/>
                  </a:ext>
                </a:extLst>
              </a:tr>
              <a:tr h="237932">
                <a:tc>
                  <a:txBody>
                    <a:bodyPr/>
                    <a:lstStyle/>
                    <a:p>
                      <a:pPr marL="171450" indent="-171450" algn="just">
                        <a:lnSpc>
                          <a:spcPct val="150000"/>
                        </a:lnSpc>
                        <a:spcBef>
                          <a:spcPts val="600"/>
                        </a:spcBef>
                        <a:spcAft>
                          <a:spcPts val="600"/>
                        </a:spcAft>
                        <a:buFont typeface="Arial" panose="020B0604020202020204" pitchFamily="34" charset="0"/>
                        <a:buChar char="•"/>
                      </a:pPr>
                      <a:r>
                        <a:rPr lang="en-GB" sz="1000" dirty="0">
                          <a:effectLst/>
                        </a:rPr>
                        <a:t>Lighting and rental of audio and visual equipment </a:t>
                      </a:r>
                      <a:endParaRPr lang="en-GB" sz="1000" dirty="0">
                        <a:effectLst/>
                        <a:latin typeface="Arial" panose="020B0604020202020204" pitchFamily="34" charset="0"/>
                        <a:ea typeface="Arial" panose="020B0604020202020204" pitchFamily="34" charset="0"/>
                      </a:endParaRPr>
                    </a:p>
                  </a:txBody>
                  <a:tcPr marL="26143" marR="26143" marT="26143" marB="26143"/>
                </a:tc>
                <a:tc>
                  <a:txBody>
                    <a:bodyPr/>
                    <a:lstStyle/>
                    <a:p>
                      <a:pPr marL="171450" indent="-171450" algn="just">
                        <a:lnSpc>
                          <a:spcPct val="150000"/>
                        </a:lnSpc>
                        <a:spcBef>
                          <a:spcPts val="600"/>
                        </a:spcBef>
                        <a:spcAft>
                          <a:spcPts val="600"/>
                        </a:spcAft>
                        <a:buFont typeface="Arial" panose="020B0604020202020204" pitchFamily="34" charset="0"/>
                        <a:buChar char="•"/>
                      </a:pPr>
                      <a:r>
                        <a:rPr lang="en-GB" sz="1000" dirty="0">
                          <a:effectLst/>
                        </a:rPr>
                        <a:t>2600</a:t>
                      </a:r>
                      <a:endParaRPr lang="en-GB" sz="1000" dirty="0">
                        <a:effectLst/>
                        <a:latin typeface="Arial" panose="020B0604020202020204" pitchFamily="34" charset="0"/>
                        <a:ea typeface="Arial" panose="020B0604020202020204" pitchFamily="34" charset="0"/>
                      </a:endParaRPr>
                    </a:p>
                  </a:txBody>
                  <a:tcPr marL="26143" marR="26143" marT="26143" marB="26143"/>
                </a:tc>
                <a:extLst>
                  <a:ext uri="{0D108BD9-81ED-4DB2-BD59-A6C34878D82A}">
                    <a16:rowId xmlns:a16="http://schemas.microsoft.com/office/drawing/2014/main" val="3639158049"/>
                  </a:ext>
                </a:extLst>
              </a:tr>
              <a:tr h="237932">
                <a:tc>
                  <a:txBody>
                    <a:bodyPr/>
                    <a:lstStyle/>
                    <a:p>
                      <a:pPr marL="171450" indent="-171450" algn="just">
                        <a:lnSpc>
                          <a:spcPct val="150000"/>
                        </a:lnSpc>
                        <a:spcBef>
                          <a:spcPts val="600"/>
                        </a:spcBef>
                        <a:spcAft>
                          <a:spcPts val="600"/>
                        </a:spcAft>
                        <a:buFont typeface="Arial" panose="020B0604020202020204" pitchFamily="34" charset="0"/>
                        <a:buChar char="•"/>
                      </a:pPr>
                      <a:r>
                        <a:rPr lang="en-GB" sz="1000" dirty="0">
                          <a:effectLst/>
                        </a:rPr>
                        <a:t>Seating arrangement </a:t>
                      </a:r>
                      <a:endParaRPr lang="en-GB" sz="1000" dirty="0">
                        <a:effectLst/>
                        <a:latin typeface="Arial" panose="020B0604020202020204" pitchFamily="34" charset="0"/>
                        <a:ea typeface="Arial" panose="020B0604020202020204" pitchFamily="34" charset="0"/>
                      </a:endParaRPr>
                    </a:p>
                  </a:txBody>
                  <a:tcPr marL="26143" marR="26143" marT="26143" marB="26143"/>
                </a:tc>
                <a:tc>
                  <a:txBody>
                    <a:bodyPr/>
                    <a:lstStyle/>
                    <a:p>
                      <a:pPr marL="171450" indent="-171450" algn="just">
                        <a:lnSpc>
                          <a:spcPct val="150000"/>
                        </a:lnSpc>
                        <a:spcBef>
                          <a:spcPts val="600"/>
                        </a:spcBef>
                        <a:spcAft>
                          <a:spcPts val="600"/>
                        </a:spcAft>
                        <a:buFont typeface="Arial" panose="020B0604020202020204" pitchFamily="34" charset="0"/>
                        <a:buChar char="•"/>
                      </a:pPr>
                      <a:r>
                        <a:rPr lang="en-GB" sz="1000">
                          <a:effectLst/>
                        </a:rPr>
                        <a:t>4000</a:t>
                      </a:r>
                      <a:endParaRPr lang="en-GB" sz="1000">
                        <a:effectLst/>
                        <a:latin typeface="Arial" panose="020B0604020202020204" pitchFamily="34" charset="0"/>
                        <a:ea typeface="Arial" panose="020B0604020202020204" pitchFamily="34" charset="0"/>
                      </a:endParaRPr>
                    </a:p>
                  </a:txBody>
                  <a:tcPr marL="26143" marR="26143" marT="26143" marB="26143"/>
                </a:tc>
                <a:extLst>
                  <a:ext uri="{0D108BD9-81ED-4DB2-BD59-A6C34878D82A}">
                    <a16:rowId xmlns:a16="http://schemas.microsoft.com/office/drawing/2014/main" val="2289588699"/>
                  </a:ext>
                </a:extLst>
              </a:tr>
              <a:tr h="237932">
                <a:tc>
                  <a:txBody>
                    <a:bodyPr/>
                    <a:lstStyle/>
                    <a:p>
                      <a:pPr marL="171450" indent="-171450" algn="just">
                        <a:lnSpc>
                          <a:spcPct val="150000"/>
                        </a:lnSpc>
                        <a:spcBef>
                          <a:spcPts val="600"/>
                        </a:spcBef>
                        <a:spcAft>
                          <a:spcPts val="600"/>
                        </a:spcAft>
                        <a:buFont typeface="Arial" panose="020B0604020202020204" pitchFamily="34" charset="0"/>
                        <a:buChar char="•"/>
                      </a:pPr>
                      <a:r>
                        <a:rPr lang="en-GB" sz="1000">
                          <a:effectLst/>
                        </a:rPr>
                        <a:t>Stage decoration </a:t>
                      </a:r>
                      <a:endParaRPr lang="en-GB" sz="1000">
                        <a:effectLst/>
                        <a:latin typeface="Arial" panose="020B0604020202020204" pitchFamily="34" charset="0"/>
                        <a:ea typeface="Arial" panose="020B0604020202020204" pitchFamily="34" charset="0"/>
                      </a:endParaRPr>
                    </a:p>
                  </a:txBody>
                  <a:tcPr marL="26143" marR="26143" marT="26143" marB="26143"/>
                </a:tc>
                <a:tc>
                  <a:txBody>
                    <a:bodyPr/>
                    <a:lstStyle/>
                    <a:p>
                      <a:pPr marL="171450" indent="-171450" algn="just">
                        <a:lnSpc>
                          <a:spcPct val="150000"/>
                        </a:lnSpc>
                        <a:spcBef>
                          <a:spcPts val="600"/>
                        </a:spcBef>
                        <a:spcAft>
                          <a:spcPts val="600"/>
                        </a:spcAft>
                        <a:buFont typeface="Arial" panose="020B0604020202020204" pitchFamily="34" charset="0"/>
                        <a:buChar char="•"/>
                      </a:pPr>
                      <a:r>
                        <a:rPr lang="en-GB" sz="1000" dirty="0">
                          <a:effectLst/>
                        </a:rPr>
                        <a:t>1200</a:t>
                      </a:r>
                      <a:endParaRPr lang="en-GB" sz="1000" dirty="0">
                        <a:effectLst/>
                        <a:latin typeface="Arial" panose="020B0604020202020204" pitchFamily="34" charset="0"/>
                        <a:ea typeface="Arial" panose="020B0604020202020204" pitchFamily="34" charset="0"/>
                      </a:endParaRPr>
                    </a:p>
                  </a:txBody>
                  <a:tcPr marL="26143" marR="26143" marT="26143" marB="26143"/>
                </a:tc>
                <a:extLst>
                  <a:ext uri="{0D108BD9-81ED-4DB2-BD59-A6C34878D82A}">
                    <a16:rowId xmlns:a16="http://schemas.microsoft.com/office/drawing/2014/main" val="2028715470"/>
                  </a:ext>
                </a:extLst>
              </a:tr>
              <a:tr h="237932">
                <a:tc>
                  <a:txBody>
                    <a:bodyPr/>
                    <a:lstStyle/>
                    <a:p>
                      <a:pPr marL="171450" indent="-171450" algn="just">
                        <a:lnSpc>
                          <a:spcPct val="150000"/>
                        </a:lnSpc>
                        <a:spcBef>
                          <a:spcPts val="600"/>
                        </a:spcBef>
                        <a:spcAft>
                          <a:spcPts val="600"/>
                        </a:spcAft>
                        <a:buFont typeface="Arial" panose="020B0604020202020204" pitchFamily="34" charset="0"/>
                        <a:buChar char="•"/>
                      </a:pPr>
                      <a:r>
                        <a:rPr lang="en-GB" sz="1000" dirty="0">
                          <a:effectLst/>
                        </a:rPr>
                        <a:t>Venue decoration </a:t>
                      </a:r>
                      <a:endParaRPr lang="en-GB" sz="1000" dirty="0">
                        <a:effectLst/>
                        <a:latin typeface="Arial" panose="020B0604020202020204" pitchFamily="34" charset="0"/>
                        <a:ea typeface="Arial" panose="020B0604020202020204" pitchFamily="34" charset="0"/>
                      </a:endParaRPr>
                    </a:p>
                  </a:txBody>
                  <a:tcPr marL="26143" marR="26143" marT="26143" marB="26143"/>
                </a:tc>
                <a:tc>
                  <a:txBody>
                    <a:bodyPr/>
                    <a:lstStyle/>
                    <a:p>
                      <a:pPr marL="171450" indent="-171450" algn="just">
                        <a:lnSpc>
                          <a:spcPct val="150000"/>
                        </a:lnSpc>
                        <a:spcBef>
                          <a:spcPts val="600"/>
                        </a:spcBef>
                        <a:spcAft>
                          <a:spcPts val="600"/>
                        </a:spcAft>
                        <a:buFont typeface="Arial" panose="020B0604020202020204" pitchFamily="34" charset="0"/>
                        <a:buChar char="•"/>
                      </a:pPr>
                      <a:r>
                        <a:rPr lang="en-GB" sz="1000" dirty="0">
                          <a:effectLst/>
                        </a:rPr>
                        <a:t>5000</a:t>
                      </a:r>
                      <a:endParaRPr lang="en-GB" sz="1000" dirty="0">
                        <a:effectLst/>
                        <a:latin typeface="Arial" panose="020B0604020202020204" pitchFamily="34" charset="0"/>
                        <a:ea typeface="Arial" panose="020B0604020202020204" pitchFamily="34" charset="0"/>
                      </a:endParaRPr>
                    </a:p>
                  </a:txBody>
                  <a:tcPr marL="26143" marR="26143" marT="26143" marB="26143"/>
                </a:tc>
                <a:extLst>
                  <a:ext uri="{0D108BD9-81ED-4DB2-BD59-A6C34878D82A}">
                    <a16:rowId xmlns:a16="http://schemas.microsoft.com/office/drawing/2014/main" val="1063425242"/>
                  </a:ext>
                </a:extLst>
              </a:tr>
              <a:tr h="237932">
                <a:tc>
                  <a:txBody>
                    <a:bodyPr/>
                    <a:lstStyle/>
                    <a:p>
                      <a:pPr marL="171450" indent="-171450" algn="just">
                        <a:lnSpc>
                          <a:spcPct val="150000"/>
                        </a:lnSpc>
                        <a:spcBef>
                          <a:spcPts val="600"/>
                        </a:spcBef>
                        <a:spcAft>
                          <a:spcPts val="600"/>
                        </a:spcAft>
                        <a:buFont typeface="Arial" panose="020B0604020202020204" pitchFamily="34" charset="0"/>
                        <a:buChar char="•"/>
                      </a:pPr>
                      <a:r>
                        <a:rPr lang="en-GB" sz="1000" dirty="0">
                          <a:effectLst/>
                        </a:rPr>
                        <a:t>Licenses and insurances </a:t>
                      </a:r>
                      <a:endParaRPr lang="en-GB" sz="1000" dirty="0">
                        <a:effectLst/>
                        <a:latin typeface="Arial" panose="020B0604020202020204" pitchFamily="34" charset="0"/>
                        <a:ea typeface="Arial" panose="020B0604020202020204" pitchFamily="34" charset="0"/>
                      </a:endParaRPr>
                    </a:p>
                  </a:txBody>
                  <a:tcPr marL="26143" marR="26143" marT="26143" marB="26143"/>
                </a:tc>
                <a:tc>
                  <a:txBody>
                    <a:bodyPr/>
                    <a:lstStyle/>
                    <a:p>
                      <a:pPr marL="171450" indent="-171450" algn="just">
                        <a:lnSpc>
                          <a:spcPct val="150000"/>
                        </a:lnSpc>
                        <a:spcBef>
                          <a:spcPts val="600"/>
                        </a:spcBef>
                        <a:spcAft>
                          <a:spcPts val="600"/>
                        </a:spcAft>
                        <a:buFont typeface="Arial" panose="020B0604020202020204" pitchFamily="34" charset="0"/>
                        <a:buChar char="•"/>
                      </a:pPr>
                      <a:r>
                        <a:rPr lang="en-GB" sz="1000" dirty="0">
                          <a:effectLst/>
                        </a:rPr>
                        <a:t>3000</a:t>
                      </a:r>
                      <a:endParaRPr lang="en-GB" sz="1000" dirty="0">
                        <a:effectLst/>
                        <a:latin typeface="Arial" panose="020B0604020202020204" pitchFamily="34" charset="0"/>
                        <a:ea typeface="Arial" panose="020B0604020202020204" pitchFamily="34" charset="0"/>
                      </a:endParaRPr>
                    </a:p>
                  </a:txBody>
                  <a:tcPr marL="26143" marR="26143" marT="26143" marB="26143"/>
                </a:tc>
                <a:extLst>
                  <a:ext uri="{0D108BD9-81ED-4DB2-BD59-A6C34878D82A}">
                    <a16:rowId xmlns:a16="http://schemas.microsoft.com/office/drawing/2014/main" val="3056439480"/>
                  </a:ext>
                </a:extLst>
              </a:tr>
              <a:tr h="237932">
                <a:tc>
                  <a:txBody>
                    <a:bodyPr/>
                    <a:lstStyle/>
                    <a:p>
                      <a:pPr marL="171450" indent="-171450" algn="just">
                        <a:lnSpc>
                          <a:spcPct val="150000"/>
                        </a:lnSpc>
                        <a:spcBef>
                          <a:spcPts val="600"/>
                        </a:spcBef>
                        <a:spcAft>
                          <a:spcPts val="600"/>
                        </a:spcAft>
                        <a:buFont typeface="Arial" panose="020B0604020202020204" pitchFamily="34" charset="0"/>
                        <a:buChar char="•"/>
                      </a:pPr>
                      <a:r>
                        <a:rPr lang="en-GB" sz="1000" dirty="0">
                          <a:effectLst/>
                        </a:rPr>
                        <a:t>Waste management </a:t>
                      </a:r>
                      <a:endParaRPr lang="en-GB" sz="1000" dirty="0">
                        <a:effectLst/>
                        <a:latin typeface="Arial" panose="020B0604020202020204" pitchFamily="34" charset="0"/>
                        <a:ea typeface="Arial" panose="020B0604020202020204" pitchFamily="34" charset="0"/>
                      </a:endParaRPr>
                    </a:p>
                  </a:txBody>
                  <a:tcPr marL="26143" marR="26143" marT="26143" marB="26143"/>
                </a:tc>
                <a:tc>
                  <a:txBody>
                    <a:bodyPr/>
                    <a:lstStyle/>
                    <a:p>
                      <a:pPr marL="171450" indent="-171450" algn="just">
                        <a:lnSpc>
                          <a:spcPct val="150000"/>
                        </a:lnSpc>
                        <a:spcBef>
                          <a:spcPts val="600"/>
                        </a:spcBef>
                        <a:spcAft>
                          <a:spcPts val="600"/>
                        </a:spcAft>
                        <a:buFont typeface="Arial" panose="020B0604020202020204" pitchFamily="34" charset="0"/>
                        <a:buChar char="•"/>
                      </a:pPr>
                      <a:r>
                        <a:rPr lang="en-GB" sz="1000" dirty="0">
                          <a:effectLst/>
                        </a:rPr>
                        <a:t>1000</a:t>
                      </a:r>
                      <a:endParaRPr lang="en-GB" sz="1000" dirty="0">
                        <a:effectLst/>
                        <a:latin typeface="Arial" panose="020B0604020202020204" pitchFamily="34" charset="0"/>
                        <a:ea typeface="Arial" panose="020B0604020202020204" pitchFamily="34" charset="0"/>
                      </a:endParaRPr>
                    </a:p>
                  </a:txBody>
                  <a:tcPr marL="26143" marR="26143" marT="26143" marB="26143"/>
                </a:tc>
                <a:extLst>
                  <a:ext uri="{0D108BD9-81ED-4DB2-BD59-A6C34878D82A}">
                    <a16:rowId xmlns:a16="http://schemas.microsoft.com/office/drawing/2014/main" val="788776435"/>
                  </a:ext>
                </a:extLst>
              </a:tr>
              <a:tr h="237932">
                <a:tc>
                  <a:txBody>
                    <a:bodyPr/>
                    <a:lstStyle/>
                    <a:p>
                      <a:pPr marL="171450" indent="-171450" algn="just">
                        <a:lnSpc>
                          <a:spcPct val="150000"/>
                        </a:lnSpc>
                        <a:spcBef>
                          <a:spcPts val="600"/>
                        </a:spcBef>
                        <a:spcAft>
                          <a:spcPts val="600"/>
                        </a:spcAft>
                        <a:buFont typeface="Arial" panose="020B0604020202020204" pitchFamily="34" charset="0"/>
                        <a:buChar char="•"/>
                      </a:pPr>
                      <a:r>
                        <a:rPr lang="en-GB" sz="1000" dirty="0">
                          <a:effectLst/>
                        </a:rPr>
                        <a:t>Technology for booking online tickets </a:t>
                      </a:r>
                      <a:endParaRPr lang="en-GB" sz="1000" dirty="0">
                        <a:effectLst/>
                        <a:latin typeface="Arial" panose="020B0604020202020204" pitchFamily="34" charset="0"/>
                        <a:ea typeface="Arial" panose="020B0604020202020204" pitchFamily="34" charset="0"/>
                      </a:endParaRPr>
                    </a:p>
                  </a:txBody>
                  <a:tcPr marL="26143" marR="26143" marT="26143" marB="26143"/>
                </a:tc>
                <a:tc>
                  <a:txBody>
                    <a:bodyPr/>
                    <a:lstStyle/>
                    <a:p>
                      <a:pPr marL="171450" indent="-171450" algn="just">
                        <a:lnSpc>
                          <a:spcPct val="150000"/>
                        </a:lnSpc>
                        <a:spcBef>
                          <a:spcPts val="600"/>
                        </a:spcBef>
                        <a:spcAft>
                          <a:spcPts val="600"/>
                        </a:spcAft>
                        <a:buFont typeface="Arial" panose="020B0604020202020204" pitchFamily="34" charset="0"/>
                        <a:buChar char="•"/>
                      </a:pPr>
                      <a:r>
                        <a:rPr lang="en-GB" sz="1000" dirty="0">
                          <a:effectLst/>
                        </a:rPr>
                        <a:t>6700</a:t>
                      </a:r>
                      <a:endParaRPr lang="en-GB" sz="1000" dirty="0">
                        <a:effectLst/>
                        <a:latin typeface="Arial" panose="020B0604020202020204" pitchFamily="34" charset="0"/>
                        <a:ea typeface="Arial" panose="020B0604020202020204" pitchFamily="34" charset="0"/>
                      </a:endParaRPr>
                    </a:p>
                  </a:txBody>
                  <a:tcPr marL="26143" marR="26143" marT="26143" marB="26143"/>
                </a:tc>
                <a:extLst>
                  <a:ext uri="{0D108BD9-81ED-4DB2-BD59-A6C34878D82A}">
                    <a16:rowId xmlns:a16="http://schemas.microsoft.com/office/drawing/2014/main" val="3626833280"/>
                  </a:ext>
                </a:extLst>
              </a:tr>
              <a:tr h="237932">
                <a:tc>
                  <a:txBody>
                    <a:bodyPr/>
                    <a:lstStyle/>
                    <a:p>
                      <a:pPr marL="171450" indent="-171450" algn="just">
                        <a:lnSpc>
                          <a:spcPct val="150000"/>
                        </a:lnSpc>
                        <a:spcBef>
                          <a:spcPts val="600"/>
                        </a:spcBef>
                        <a:spcAft>
                          <a:spcPts val="600"/>
                        </a:spcAft>
                        <a:buFont typeface="Arial" panose="020B0604020202020204" pitchFamily="34" charset="0"/>
                        <a:buChar char="•"/>
                      </a:pPr>
                      <a:r>
                        <a:rPr lang="en-GB" sz="1000" dirty="0">
                          <a:effectLst/>
                        </a:rPr>
                        <a:t>Emergency fund </a:t>
                      </a:r>
                      <a:endParaRPr lang="en-GB" sz="1000" dirty="0">
                        <a:effectLst/>
                        <a:latin typeface="Arial" panose="020B0604020202020204" pitchFamily="34" charset="0"/>
                        <a:ea typeface="Arial" panose="020B0604020202020204" pitchFamily="34" charset="0"/>
                      </a:endParaRPr>
                    </a:p>
                  </a:txBody>
                  <a:tcPr marL="26143" marR="26143" marT="26143" marB="26143"/>
                </a:tc>
                <a:tc>
                  <a:txBody>
                    <a:bodyPr/>
                    <a:lstStyle/>
                    <a:p>
                      <a:pPr marL="171450" indent="-171450" algn="just">
                        <a:lnSpc>
                          <a:spcPct val="150000"/>
                        </a:lnSpc>
                        <a:spcBef>
                          <a:spcPts val="600"/>
                        </a:spcBef>
                        <a:spcAft>
                          <a:spcPts val="600"/>
                        </a:spcAft>
                        <a:buFont typeface="Arial" panose="020B0604020202020204" pitchFamily="34" charset="0"/>
                        <a:buChar char="•"/>
                      </a:pPr>
                      <a:r>
                        <a:rPr lang="en-GB" sz="1000" dirty="0">
                          <a:effectLst/>
                        </a:rPr>
                        <a:t>2000</a:t>
                      </a:r>
                      <a:endParaRPr lang="en-GB" sz="1000" dirty="0">
                        <a:effectLst/>
                        <a:latin typeface="Arial" panose="020B0604020202020204" pitchFamily="34" charset="0"/>
                        <a:ea typeface="Arial" panose="020B0604020202020204" pitchFamily="34" charset="0"/>
                      </a:endParaRPr>
                    </a:p>
                  </a:txBody>
                  <a:tcPr marL="26143" marR="26143" marT="26143" marB="26143"/>
                </a:tc>
                <a:extLst>
                  <a:ext uri="{0D108BD9-81ED-4DB2-BD59-A6C34878D82A}">
                    <a16:rowId xmlns:a16="http://schemas.microsoft.com/office/drawing/2014/main" val="1678847058"/>
                  </a:ext>
                </a:extLst>
              </a:tr>
              <a:tr h="237932">
                <a:tc>
                  <a:txBody>
                    <a:bodyPr/>
                    <a:lstStyle/>
                    <a:p>
                      <a:pPr marL="171450" indent="-171450" algn="just">
                        <a:lnSpc>
                          <a:spcPct val="150000"/>
                        </a:lnSpc>
                        <a:spcBef>
                          <a:spcPts val="600"/>
                        </a:spcBef>
                        <a:spcAft>
                          <a:spcPts val="600"/>
                        </a:spcAft>
                        <a:buFont typeface="Arial" panose="020B0604020202020204" pitchFamily="34" charset="0"/>
                        <a:buChar char="•"/>
                      </a:pPr>
                      <a:r>
                        <a:rPr lang="en-GB" sz="1000" dirty="0">
                          <a:effectLst/>
                        </a:rPr>
                        <a:t>Total </a:t>
                      </a:r>
                      <a:endParaRPr lang="en-GB" sz="1000" dirty="0">
                        <a:effectLst/>
                        <a:latin typeface="Arial" panose="020B0604020202020204" pitchFamily="34" charset="0"/>
                        <a:ea typeface="Arial" panose="020B0604020202020204" pitchFamily="34" charset="0"/>
                      </a:endParaRPr>
                    </a:p>
                  </a:txBody>
                  <a:tcPr marL="26143" marR="26143" marT="26143" marB="26143"/>
                </a:tc>
                <a:tc>
                  <a:txBody>
                    <a:bodyPr/>
                    <a:lstStyle/>
                    <a:p>
                      <a:pPr marL="171450" indent="-171450" algn="just">
                        <a:lnSpc>
                          <a:spcPct val="150000"/>
                        </a:lnSpc>
                        <a:spcBef>
                          <a:spcPts val="600"/>
                        </a:spcBef>
                        <a:spcAft>
                          <a:spcPts val="600"/>
                        </a:spcAft>
                        <a:buFont typeface="Arial" panose="020B0604020202020204" pitchFamily="34" charset="0"/>
                        <a:buChar char="•"/>
                      </a:pPr>
                      <a:r>
                        <a:rPr lang="en-GB" sz="1000" dirty="0">
                          <a:effectLst/>
                        </a:rPr>
                        <a:t>77700</a:t>
                      </a:r>
                      <a:endParaRPr lang="en-GB" sz="1000" dirty="0">
                        <a:effectLst/>
                        <a:latin typeface="Arial" panose="020B0604020202020204" pitchFamily="34" charset="0"/>
                        <a:ea typeface="Arial" panose="020B0604020202020204" pitchFamily="34" charset="0"/>
                      </a:endParaRPr>
                    </a:p>
                  </a:txBody>
                  <a:tcPr marL="26143" marR="26143" marT="26143" marB="26143"/>
                </a:tc>
                <a:extLst>
                  <a:ext uri="{0D108BD9-81ED-4DB2-BD59-A6C34878D82A}">
                    <a16:rowId xmlns:a16="http://schemas.microsoft.com/office/drawing/2014/main" val="572746464"/>
                  </a:ext>
                </a:extLst>
              </a:tr>
              <a:tr h="237932">
                <a:tc>
                  <a:txBody>
                    <a:bodyPr/>
                    <a:lstStyle/>
                    <a:p>
                      <a:pPr algn="ctr">
                        <a:lnSpc>
                          <a:spcPct val="150000"/>
                        </a:lnSpc>
                        <a:spcBef>
                          <a:spcPts val="600"/>
                        </a:spcBef>
                        <a:spcAft>
                          <a:spcPts val="600"/>
                        </a:spcAft>
                        <a:buNone/>
                      </a:pPr>
                      <a:r>
                        <a:rPr lang="en-GB" sz="1100" b="1" dirty="0">
                          <a:solidFill>
                            <a:schemeClr val="bg1"/>
                          </a:solidFill>
                          <a:effectLst/>
                        </a:rPr>
                        <a:t>Sources </a:t>
                      </a:r>
                      <a:endParaRPr lang="en-GB" sz="1100" b="1" dirty="0">
                        <a:solidFill>
                          <a:schemeClr val="bg1"/>
                        </a:solidFill>
                        <a:effectLst/>
                        <a:latin typeface="Arial" panose="020B0604020202020204" pitchFamily="34" charset="0"/>
                        <a:ea typeface="Arial" panose="020B0604020202020204" pitchFamily="34" charset="0"/>
                      </a:endParaRPr>
                    </a:p>
                  </a:txBody>
                  <a:tcPr marL="26143" marR="26143" marT="26143" marB="26143">
                    <a:solidFill>
                      <a:schemeClr val="accent1"/>
                    </a:solidFill>
                  </a:tcPr>
                </a:tc>
                <a:tc>
                  <a:txBody>
                    <a:bodyPr/>
                    <a:lstStyle/>
                    <a:p>
                      <a:pPr algn="ctr">
                        <a:lnSpc>
                          <a:spcPct val="150000"/>
                        </a:lnSpc>
                        <a:spcBef>
                          <a:spcPts val="600"/>
                        </a:spcBef>
                        <a:spcAft>
                          <a:spcPts val="600"/>
                        </a:spcAft>
                        <a:buNone/>
                      </a:pPr>
                      <a:r>
                        <a:rPr lang="en-GB" sz="1100" b="1" dirty="0">
                          <a:solidFill>
                            <a:schemeClr val="bg1"/>
                          </a:solidFill>
                          <a:effectLst/>
                        </a:rPr>
                        <a:t>Proposed income (£)</a:t>
                      </a:r>
                      <a:endParaRPr lang="en-GB" sz="1100" b="1" dirty="0">
                        <a:solidFill>
                          <a:schemeClr val="bg1"/>
                        </a:solidFill>
                        <a:effectLst/>
                        <a:latin typeface="Arial" panose="020B0604020202020204" pitchFamily="34" charset="0"/>
                        <a:ea typeface="Arial" panose="020B0604020202020204" pitchFamily="34" charset="0"/>
                      </a:endParaRPr>
                    </a:p>
                  </a:txBody>
                  <a:tcPr marL="26143" marR="26143" marT="26143" marB="26143">
                    <a:solidFill>
                      <a:schemeClr val="accent1"/>
                    </a:solidFill>
                  </a:tcPr>
                </a:tc>
                <a:extLst>
                  <a:ext uri="{0D108BD9-81ED-4DB2-BD59-A6C34878D82A}">
                    <a16:rowId xmlns:a16="http://schemas.microsoft.com/office/drawing/2014/main" val="930726546"/>
                  </a:ext>
                </a:extLst>
              </a:tr>
              <a:tr h="417058">
                <a:tc>
                  <a:txBody>
                    <a:bodyPr/>
                    <a:lstStyle/>
                    <a:p>
                      <a:pPr marL="171450" indent="-171450" algn="just">
                        <a:lnSpc>
                          <a:spcPct val="150000"/>
                        </a:lnSpc>
                        <a:spcBef>
                          <a:spcPts val="600"/>
                        </a:spcBef>
                        <a:spcAft>
                          <a:spcPts val="600"/>
                        </a:spcAft>
                        <a:buFont typeface="Arial" panose="020B0604020202020204" pitchFamily="34" charset="0"/>
                        <a:buChar char="•"/>
                      </a:pPr>
                      <a:r>
                        <a:rPr lang="en-GB" sz="1000" dirty="0">
                          <a:effectLst/>
                        </a:rPr>
                        <a:t>Online ticket sales </a:t>
                      </a:r>
                      <a:endParaRPr lang="en-GB" sz="1000" dirty="0">
                        <a:effectLst/>
                        <a:latin typeface="Arial" panose="020B0604020202020204" pitchFamily="34" charset="0"/>
                        <a:ea typeface="Arial" panose="020B0604020202020204" pitchFamily="34" charset="0"/>
                      </a:endParaRPr>
                    </a:p>
                  </a:txBody>
                  <a:tcPr marL="26143" marR="26143" marT="26143" marB="26143"/>
                </a:tc>
                <a:tc>
                  <a:txBody>
                    <a:bodyPr/>
                    <a:lstStyle/>
                    <a:p>
                      <a:pPr marL="171450" indent="-171450" algn="just">
                        <a:lnSpc>
                          <a:spcPct val="150000"/>
                        </a:lnSpc>
                        <a:spcBef>
                          <a:spcPts val="600"/>
                        </a:spcBef>
                        <a:spcAft>
                          <a:spcPts val="600"/>
                        </a:spcAft>
                        <a:buFont typeface="Arial" panose="020B0604020202020204" pitchFamily="34" charset="0"/>
                        <a:buChar char="•"/>
                      </a:pPr>
                      <a:r>
                        <a:rPr lang="en-GB" sz="1000" dirty="0">
                          <a:effectLst/>
                        </a:rPr>
                        <a:t>800 visitors X 3 days X £80 ticket price=192000</a:t>
                      </a:r>
                      <a:endParaRPr lang="en-GB" sz="1000" dirty="0">
                        <a:effectLst/>
                        <a:latin typeface="Arial" panose="020B0604020202020204" pitchFamily="34" charset="0"/>
                        <a:ea typeface="Arial" panose="020B0604020202020204" pitchFamily="34" charset="0"/>
                      </a:endParaRPr>
                    </a:p>
                  </a:txBody>
                  <a:tcPr marL="26143" marR="26143" marT="26143" marB="26143"/>
                </a:tc>
                <a:extLst>
                  <a:ext uri="{0D108BD9-81ED-4DB2-BD59-A6C34878D82A}">
                    <a16:rowId xmlns:a16="http://schemas.microsoft.com/office/drawing/2014/main" val="2426142968"/>
                  </a:ext>
                </a:extLst>
              </a:tr>
              <a:tr h="237932">
                <a:tc>
                  <a:txBody>
                    <a:bodyPr/>
                    <a:lstStyle/>
                    <a:p>
                      <a:pPr marL="171450" indent="-171450" algn="just">
                        <a:lnSpc>
                          <a:spcPct val="150000"/>
                        </a:lnSpc>
                        <a:spcBef>
                          <a:spcPts val="600"/>
                        </a:spcBef>
                        <a:spcAft>
                          <a:spcPts val="600"/>
                        </a:spcAft>
                        <a:buFont typeface="Arial" panose="020B0604020202020204" pitchFamily="34" charset="0"/>
                        <a:buChar char="•"/>
                      </a:pPr>
                      <a:r>
                        <a:rPr lang="en-GB" sz="1000">
                          <a:effectLst/>
                        </a:rPr>
                        <a:t>Fees from food service vendors </a:t>
                      </a:r>
                      <a:endParaRPr lang="en-GB" sz="1000">
                        <a:effectLst/>
                        <a:latin typeface="Arial" panose="020B0604020202020204" pitchFamily="34" charset="0"/>
                        <a:ea typeface="Arial" panose="020B0604020202020204" pitchFamily="34" charset="0"/>
                      </a:endParaRPr>
                    </a:p>
                  </a:txBody>
                  <a:tcPr marL="26143" marR="26143" marT="26143" marB="26143"/>
                </a:tc>
                <a:tc>
                  <a:txBody>
                    <a:bodyPr/>
                    <a:lstStyle/>
                    <a:p>
                      <a:pPr marL="171450" indent="-171450" algn="just">
                        <a:lnSpc>
                          <a:spcPct val="150000"/>
                        </a:lnSpc>
                        <a:spcBef>
                          <a:spcPts val="600"/>
                        </a:spcBef>
                        <a:spcAft>
                          <a:spcPts val="600"/>
                        </a:spcAft>
                        <a:buFont typeface="Arial" panose="020B0604020202020204" pitchFamily="34" charset="0"/>
                        <a:buChar char="•"/>
                      </a:pPr>
                      <a:r>
                        <a:rPr lang="en-GB" sz="1000" dirty="0">
                          <a:effectLst/>
                        </a:rPr>
                        <a:t>30 local food producers X £200=6000 </a:t>
                      </a:r>
                      <a:endParaRPr lang="en-GB" sz="1000" dirty="0">
                        <a:effectLst/>
                        <a:latin typeface="Arial" panose="020B0604020202020204" pitchFamily="34" charset="0"/>
                        <a:ea typeface="Arial" panose="020B0604020202020204" pitchFamily="34" charset="0"/>
                      </a:endParaRPr>
                    </a:p>
                  </a:txBody>
                  <a:tcPr marL="26143" marR="26143" marT="26143" marB="26143"/>
                </a:tc>
                <a:extLst>
                  <a:ext uri="{0D108BD9-81ED-4DB2-BD59-A6C34878D82A}">
                    <a16:rowId xmlns:a16="http://schemas.microsoft.com/office/drawing/2014/main" val="3725724495"/>
                  </a:ext>
                </a:extLst>
              </a:tr>
              <a:tr h="237932">
                <a:tc>
                  <a:txBody>
                    <a:bodyPr/>
                    <a:lstStyle/>
                    <a:p>
                      <a:pPr marL="171450" indent="-171450" algn="just">
                        <a:lnSpc>
                          <a:spcPct val="150000"/>
                        </a:lnSpc>
                        <a:spcBef>
                          <a:spcPts val="600"/>
                        </a:spcBef>
                        <a:spcAft>
                          <a:spcPts val="600"/>
                        </a:spcAft>
                        <a:buFont typeface="Arial" panose="020B0604020202020204" pitchFamily="34" charset="0"/>
                        <a:buChar char="•"/>
                      </a:pPr>
                      <a:r>
                        <a:rPr lang="en-GB" sz="1000">
                          <a:effectLst/>
                        </a:rPr>
                        <a:t>Sponsorships </a:t>
                      </a:r>
                      <a:endParaRPr lang="en-GB" sz="1000">
                        <a:effectLst/>
                        <a:latin typeface="Arial" panose="020B0604020202020204" pitchFamily="34" charset="0"/>
                        <a:ea typeface="Arial" panose="020B0604020202020204" pitchFamily="34" charset="0"/>
                      </a:endParaRPr>
                    </a:p>
                  </a:txBody>
                  <a:tcPr marL="26143" marR="26143" marT="26143" marB="26143"/>
                </a:tc>
                <a:tc>
                  <a:txBody>
                    <a:bodyPr/>
                    <a:lstStyle/>
                    <a:p>
                      <a:pPr marL="171450" indent="-171450" algn="just">
                        <a:lnSpc>
                          <a:spcPct val="150000"/>
                        </a:lnSpc>
                        <a:spcBef>
                          <a:spcPts val="600"/>
                        </a:spcBef>
                        <a:spcAft>
                          <a:spcPts val="600"/>
                        </a:spcAft>
                        <a:buFont typeface="Arial" panose="020B0604020202020204" pitchFamily="34" charset="0"/>
                        <a:buChar char="•"/>
                      </a:pPr>
                      <a:r>
                        <a:rPr lang="en-GB" sz="1000" dirty="0">
                          <a:effectLst/>
                        </a:rPr>
                        <a:t>5000</a:t>
                      </a:r>
                      <a:endParaRPr lang="en-GB" sz="1000" dirty="0">
                        <a:effectLst/>
                        <a:latin typeface="Arial" panose="020B0604020202020204" pitchFamily="34" charset="0"/>
                        <a:ea typeface="Arial" panose="020B0604020202020204" pitchFamily="34" charset="0"/>
                      </a:endParaRPr>
                    </a:p>
                  </a:txBody>
                  <a:tcPr marL="26143" marR="26143" marT="26143" marB="26143"/>
                </a:tc>
                <a:extLst>
                  <a:ext uri="{0D108BD9-81ED-4DB2-BD59-A6C34878D82A}">
                    <a16:rowId xmlns:a16="http://schemas.microsoft.com/office/drawing/2014/main" val="3242152672"/>
                  </a:ext>
                </a:extLst>
              </a:tr>
              <a:tr h="237932">
                <a:tc>
                  <a:txBody>
                    <a:bodyPr/>
                    <a:lstStyle/>
                    <a:p>
                      <a:pPr marL="171450" indent="-171450" algn="just">
                        <a:lnSpc>
                          <a:spcPct val="150000"/>
                        </a:lnSpc>
                        <a:spcBef>
                          <a:spcPts val="600"/>
                        </a:spcBef>
                        <a:spcAft>
                          <a:spcPts val="600"/>
                        </a:spcAft>
                        <a:buFont typeface="Arial" panose="020B0604020202020204" pitchFamily="34" charset="0"/>
                        <a:buChar char="•"/>
                      </a:pPr>
                      <a:r>
                        <a:rPr lang="en-GB" sz="1000">
                          <a:effectLst/>
                        </a:rPr>
                        <a:t>Total </a:t>
                      </a:r>
                      <a:endParaRPr lang="en-GB" sz="1000">
                        <a:effectLst/>
                        <a:latin typeface="Arial" panose="020B0604020202020204" pitchFamily="34" charset="0"/>
                        <a:ea typeface="Arial" panose="020B0604020202020204" pitchFamily="34" charset="0"/>
                      </a:endParaRPr>
                    </a:p>
                  </a:txBody>
                  <a:tcPr marL="26143" marR="26143" marT="26143" marB="26143"/>
                </a:tc>
                <a:tc>
                  <a:txBody>
                    <a:bodyPr/>
                    <a:lstStyle/>
                    <a:p>
                      <a:pPr marL="171450" indent="-171450" algn="just">
                        <a:lnSpc>
                          <a:spcPct val="150000"/>
                        </a:lnSpc>
                        <a:spcBef>
                          <a:spcPts val="600"/>
                        </a:spcBef>
                        <a:spcAft>
                          <a:spcPts val="600"/>
                        </a:spcAft>
                        <a:buFont typeface="Arial" panose="020B0604020202020204" pitchFamily="34" charset="0"/>
                        <a:buChar char="•"/>
                      </a:pPr>
                      <a:r>
                        <a:rPr lang="en-GB" sz="1000" dirty="0">
                          <a:effectLst/>
                        </a:rPr>
                        <a:t>203,000</a:t>
                      </a:r>
                      <a:endParaRPr lang="en-GB" sz="1000" dirty="0">
                        <a:effectLst/>
                        <a:latin typeface="Arial" panose="020B0604020202020204" pitchFamily="34" charset="0"/>
                        <a:ea typeface="Arial" panose="020B0604020202020204" pitchFamily="34" charset="0"/>
                      </a:endParaRPr>
                    </a:p>
                  </a:txBody>
                  <a:tcPr marL="26143" marR="26143" marT="26143" marB="26143"/>
                </a:tc>
                <a:extLst>
                  <a:ext uri="{0D108BD9-81ED-4DB2-BD59-A6C34878D82A}">
                    <a16:rowId xmlns:a16="http://schemas.microsoft.com/office/drawing/2014/main" val="15655946"/>
                  </a:ext>
                </a:extLst>
              </a:tr>
              <a:tr h="237932">
                <a:tc>
                  <a:txBody>
                    <a:bodyPr/>
                    <a:lstStyle/>
                    <a:p>
                      <a:pPr marL="171450" indent="-171450" algn="just">
                        <a:lnSpc>
                          <a:spcPct val="150000"/>
                        </a:lnSpc>
                        <a:spcBef>
                          <a:spcPts val="600"/>
                        </a:spcBef>
                        <a:spcAft>
                          <a:spcPts val="600"/>
                        </a:spcAft>
                        <a:buFont typeface="Arial" panose="020B0604020202020204" pitchFamily="34" charset="0"/>
                        <a:buChar char="•"/>
                      </a:pPr>
                      <a:r>
                        <a:rPr lang="en-GB" sz="1000">
                          <a:effectLst/>
                        </a:rPr>
                        <a:t>Estimated profit </a:t>
                      </a:r>
                      <a:endParaRPr lang="en-GB" sz="1000">
                        <a:effectLst/>
                        <a:latin typeface="Arial" panose="020B0604020202020204" pitchFamily="34" charset="0"/>
                        <a:ea typeface="Arial" panose="020B0604020202020204" pitchFamily="34" charset="0"/>
                      </a:endParaRPr>
                    </a:p>
                  </a:txBody>
                  <a:tcPr marL="26143" marR="26143" marT="26143" marB="26143"/>
                </a:tc>
                <a:tc>
                  <a:txBody>
                    <a:bodyPr/>
                    <a:lstStyle/>
                    <a:p>
                      <a:pPr marL="171450" indent="-171450" algn="just">
                        <a:lnSpc>
                          <a:spcPct val="150000"/>
                        </a:lnSpc>
                        <a:spcBef>
                          <a:spcPts val="600"/>
                        </a:spcBef>
                        <a:spcAft>
                          <a:spcPts val="600"/>
                        </a:spcAft>
                        <a:buFont typeface="Arial" panose="020B0604020202020204" pitchFamily="34" charset="0"/>
                        <a:buChar char="•"/>
                      </a:pPr>
                      <a:r>
                        <a:rPr lang="en-GB" sz="1000" dirty="0">
                          <a:effectLst/>
                        </a:rPr>
                        <a:t>125300</a:t>
                      </a:r>
                      <a:endParaRPr lang="en-GB" sz="1000" dirty="0">
                        <a:effectLst/>
                        <a:latin typeface="Arial" panose="020B0604020202020204" pitchFamily="34" charset="0"/>
                        <a:ea typeface="Arial" panose="020B0604020202020204" pitchFamily="34" charset="0"/>
                      </a:endParaRPr>
                    </a:p>
                  </a:txBody>
                  <a:tcPr marL="26143" marR="26143" marT="26143" marB="26143"/>
                </a:tc>
                <a:extLst>
                  <a:ext uri="{0D108BD9-81ED-4DB2-BD59-A6C34878D82A}">
                    <a16:rowId xmlns:a16="http://schemas.microsoft.com/office/drawing/2014/main" val="910347681"/>
                  </a:ext>
                </a:extLst>
              </a:tr>
            </a:tbl>
          </a:graphicData>
        </a:graphic>
      </p:graphicFrame>
    </p:spTree>
    <p:extLst>
      <p:ext uri="{BB962C8B-B14F-4D97-AF65-F5344CB8AC3E}">
        <p14:creationId xmlns:p14="http://schemas.microsoft.com/office/powerpoint/2010/main" val="21852393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1DB6E4-F821-E366-30E8-8F59F3A1EED1}"/>
              </a:ext>
            </a:extLst>
          </p:cNvPr>
          <p:cNvSpPr>
            <a:spLocks noGrp="1"/>
          </p:cNvSpPr>
          <p:nvPr>
            <p:ph type="title"/>
          </p:nvPr>
        </p:nvSpPr>
        <p:spPr>
          <a:xfrm>
            <a:off x="572493" y="238539"/>
            <a:ext cx="11018520" cy="1434415"/>
          </a:xfrm>
        </p:spPr>
        <p:txBody>
          <a:bodyPr anchor="b">
            <a:normAutofit/>
          </a:bodyPr>
          <a:lstStyle/>
          <a:p>
            <a:r>
              <a:rPr lang="en-US" sz="4600" b="1"/>
              <a:t>FINANCIAL FACTORS: FUNDING SOURCES AND REVENUE SOURCES </a:t>
            </a:r>
            <a:endParaRPr lang="en-GB" sz="4600" b="1"/>
          </a:p>
        </p:txBody>
      </p:sp>
      <p:sp>
        <p:nvSpPr>
          <p:cNvPr id="717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13BFEA-00E5-296E-68E3-EB3F4CF132F5}"/>
              </a:ext>
            </a:extLst>
          </p:cNvPr>
          <p:cNvSpPr>
            <a:spLocks noGrp="1"/>
          </p:cNvSpPr>
          <p:nvPr>
            <p:ph idx="1"/>
          </p:nvPr>
        </p:nvSpPr>
        <p:spPr>
          <a:xfrm>
            <a:off x="572493" y="2071316"/>
            <a:ext cx="6713552" cy="4119172"/>
          </a:xfrm>
        </p:spPr>
        <p:txBody>
          <a:bodyPr anchor="t">
            <a:normAutofit/>
          </a:bodyPr>
          <a:lstStyle/>
          <a:p>
            <a:pPr marL="342900" lvl="0" indent="-342900">
              <a:spcBef>
                <a:spcPts val="600"/>
              </a:spcBef>
              <a:spcAft>
                <a:spcPts val="600"/>
              </a:spcAft>
              <a:buFont typeface="Arial" panose="020B0604020202020204" pitchFamily="34" charset="0"/>
              <a:buChar char="●"/>
            </a:pPr>
            <a:r>
              <a:rPr lang="en-GB" sz="1700" u="none" strike="noStrike">
                <a:effectLst/>
                <a:latin typeface="Times New Roman" panose="02020603050405020304" pitchFamily="18" charset="0"/>
                <a:ea typeface="Arial" panose="020B0604020202020204" pitchFamily="34" charset="0"/>
              </a:rPr>
              <a:t>Funds from “Event Wales” can be a potential funding source for the event. </a:t>
            </a:r>
            <a:endParaRPr lang="en-GB" sz="1700" u="none" strike="noStrike">
              <a:effectLst/>
              <a:latin typeface="Arial" panose="020B0604020202020204" pitchFamily="34" charset="0"/>
              <a:ea typeface="Arial" panose="020B0604020202020204" pitchFamily="34" charset="0"/>
            </a:endParaRPr>
          </a:p>
          <a:p>
            <a:pPr marL="342900" lvl="0" indent="-342900">
              <a:spcBef>
                <a:spcPts val="600"/>
              </a:spcBef>
              <a:spcAft>
                <a:spcPts val="600"/>
              </a:spcAft>
              <a:buFont typeface="Arial" panose="020B0604020202020204" pitchFamily="34" charset="0"/>
              <a:buChar char="●"/>
            </a:pPr>
            <a:r>
              <a:rPr lang="en-GB" sz="1700" u="none" strike="noStrike">
                <a:effectLst/>
                <a:latin typeface="Times New Roman" panose="02020603050405020304" pitchFamily="18" charset="0"/>
                <a:ea typeface="Arial" panose="020B0604020202020204" pitchFamily="34" charset="0"/>
              </a:rPr>
              <a:t>Event Wales creates funding opportunities for events along with boosting sales, developing direct booking opportunities and reaching new customers (Event Wales, 2024).  </a:t>
            </a:r>
            <a:endParaRPr lang="en-GB" sz="1700" u="none" strike="noStrike">
              <a:effectLst/>
              <a:latin typeface="Arial" panose="020B0604020202020204" pitchFamily="34" charset="0"/>
              <a:ea typeface="Arial" panose="020B0604020202020204" pitchFamily="34" charset="0"/>
            </a:endParaRPr>
          </a:p>
          <a:p>
            <a:pPr marL="342900" lvl="0" indent="-342900">
              <a:spcBef>
                <a:spcPts val="600"/>
              </a:spcBef>
              <a:spcAft>
                <a:spcPts val="600"/>
              </a:spcAft>
              <a:buFont typeface="Arial" panose="020B0604020202020204" pitchFamily="34" charset="0"/>
              <a:buChar char="●"/>
            </a:pPr>
            <a:r>
              <a:rPr lang="en-GB" sz="1700" u="none" strike="noStrike">
                <a:effectLst/>
                <a:latin typeface="Times New Roman" panose="02020603050405020304" pitchFamily="18" charset="0"/>
                <a:ea typeface="Arial" panose="020B0604020202020204" pitchFamily="34" charset="0"/>
              </a:rPr>
              <a:t>Carmarthenshire County Council under community facilities programme provides larger grants upto £250,000 (Carmarthenshire County Council, 2025). </a:t>
            </a:r>
            <a:endParaRPr lang="en-GB" sz="1700" u="none" strike="noStrike">
              <a:effectLst/>
              <a:latin typeface="Arial" panose="020B0604020202020204" pitchFamily="34" charset="0"/>
              <a:ea typeface="Arial" panose="020B0604020202020204" pitchFamily="34" charset="0"/>
            </a:endParaRPr>
          </a:p>
          <a:p>
            <a:pPr marL="342900" lvl="0" indent="-342900">
              <a:spcBef>
                <a:spcPts val="600"/>
              </a:spcBef>
              <a:spcAft>
                <a:spcPts val="600"/>
              </a:spcAft>
              <a:buFont typeface="Arial" panose="020B0604020202020204" pitchFamily="34" charset="0"/>
              <a:buChar char="●"/>
            </a:pPr>
            <a:r>
              <a:rPr lang="en-GB" sz="1700" u="none" strike="noStrike">
                <a:effectLst/>
                <a:latin typeface="Times New Roman" panose="02020603050405020304" pitchFamily="18" charset="0"/>
                <a:ea typeface="Arial" panose="020B0604020202020204" pitchFamily="34" charset="0"/>
              </a:rPr>
              <a:t>Revenue sources will be online ticket sales and ticket price for three days will be determined as £80. </a:t>
            </a:r>
            <a:endParaRPr lang="en-GB" sz="1700" u="none" strike="noStrike">
              <a:effectLst/>
              <a:latin typeface="Arial" panose="020B0604020202020204" pitchFamily="34" charset="0"/>
              <a:ea typeface="Arial" panose="020B0604020202020204" pitchFamily="34" charset="0"/>
            </a:endParaRPr>
          </a:p>
          <a:p>
            <a:pPr marL="342900" lvl="0" indent="-342900">
              <a:spcBef>
                <a:spcPts val="600"/>
              </a:spcBef>
              <a:spcAft>
                <a:spcPts val="600"/>
              </a:spcAft>
              <a:buFont typeface="Arial" panose="020B0604020202020204" pitchFamily="34" charset="0"/>
              <a:buChar char="●"/>
            </a:pPr>
            <a:r>
              <a:rPr lang="en-GB" sz="1700" u="none" strike="noStrike">
                <a:effectLst/>
                <a:latin typeface="Times New Roman" panose="02020603050405020304" pitchFamily="18" charset="0"/>
                <a:ea typeface="Arial" panose="020B0604020202020204" pitchFamily="34" charset="0"/>
              </a:rPr>
              <a:t>Sponsorship is a secret source to achieve record-breaking revenue for an event (Sebastian, 2022). </a:t>
            </a:r>
            <a:r>
              <a:rPr lang="en-GB" sz="1700">
                <a:effectLst/>
                <a:latin typeface="Times New Roman" panose="02020603050405020304" pitchFamily="18" charset="0"/>
                <a:ea typeface="Arial" panose="020B0604020202020204" pitchFamily="34" charset="0"/>
              </a:rPr>
              <a:t>Sponsorships from corporate partners and local businesses of Wales will be approached to secure high revenue.</a:t>
            </a:r>
            <a:endParaRPr lang="en-GB" sz="1700"/>
          </a:p>
        </p:txBody>
      </p:sp>
      <p:pic>
        <p:nvPicPr>
          <p:cNvPr id="7170" name="Picture 2" descr="Budget Allocation and Funding">
            <a:extLst>
              <a:ext uri="{FF2B5EF4-FFF2-40B4-BE49-F238E27FC236}">
                <a16:creationId xmlns:a16="http://schemas.microsoft.com/office/drawing/2014/main" id="{0383F0E3-C945-196A-1249-DACAA2895E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859" r="1933" b="-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49590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34" name="Rectangle 8233">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91EAF7-0DB3-2372-B457-AC22BDD6111A}"/>
              </a:ext>
            </a:extLst>
          </p:cNvPr>
          <p:cNvSpPr>
            <a:spLocks noGrp="1"/>
          </p:cNvSpPr>
          <p:nvPr>
            <p:ph type="title"/>
          </p:nvPr>
        </p:nvSpPr>
        <p:spPr>
          <a:xfrm>
            <a:off x="838201" y="345810"/>
            <a:ext cx="5120561" cy="1325563"/>
          </a:xfrm>
          <a:ln>
            <a:solidFill>
              <a:schemeClr val="accent2"/>
            </a:solidFill>
          </a:ln>
        </p:spPr>
        <p:txBody>
          <a:bodyPr>
            <a:normAutofit/>
          </a:bodyPr>
          <a:lstStyle/>
          <a:p>
            <a:r>
              <a:rPr lang="en-GB" b="1" dirty="0"/>
              <a:t>CONCLUSION </a:t>
            </a:r>
          </a:p>
        </p:txBody>
      </p:sp>
      <p:sp>
        <p:nvSpPr>
          <p:cNvPr id="3" name="Content Placeholder 2">
            <a:extLst>
              <a:ext uri="{FF2B5EF4-FFF2-40B4-BE49-F238E27FC236}">
                <a16:creationId xmlns:a16="http://schemas.microsoft.com/office/drawing/2014/main" id="{A97604E9-E23C-E561-45B5-BF1E98671A31}"/>
              </a:ext>
            </a:extLst>
          </p:cNvPr>
          <p:cNvSpPr>
            <a:spLocks noGrp="1"/>
          </p:cNvSpPr>
          <p:nvPr>
            <p:ph idx="1"/>
          </p:nvPr>
        </p:nvSpPr>
        <p:spPr>
          <a:xfrm>
            <a:off x="838201" y="1825625"/>
            <a:ext cx="5092194" cy="4351338"/>
          </a:xfrm>
        </p:spPr>
        <p:txBody>
          <a:bodyPr>
            <a:normAutofit/>
          </a:bodyPr>
          <a:lstStyle/>
          <a:p>
            <a:pPr marL="342900" lvl="0" indent="-342900">
              <a:spcBef>
                <a:spcPts val="600"/>
              </a:spcBef>
              <a:spcAft>
                <a:spcPts val="600"/>
              </a:spcAft>
              <a:buFont typeface="Arial" panose="020B0604020202020204" pitchFamily="34" charset="0"/>
              <a:buChar char="●"/>
            </a:pPr>
            <a:r>
              <a:rPr lang="en-GB" sz="1800" u="none" strike="noStrike">
                <a:effectLst/>
                <a:latin typeface="Times New Roman" panose="02020603050405020304" pitchFamily="18" charset="0"/>
                <a:ea typeface="Arial" panose="020B0604020202020204" pitchFamily="34" charset="0"/>
              </a:rPr>
              <a:t>The event will be feasible to embrace culture of Wales to UK visitors and international visitors by which an estimated profit of about £125300 can be generated.</a:t>
            </a:r>
            <a:endParaRPr lang="en-GB" sz="1800" u="none" strike="noStrike">
              <a:effectLst/>
              <a:latin typeface="Arial" panose="020B0604020202020204" pitchFamily="34" charset="0"/>
              <a:ea typeface="Arial" panose="020B0604020202020204" pitchFamily="34" charset="0"/>
            </a:endParaRPr>
          </a:p>
          <a:p>
            <a:pPr marL="342900" lvl="0" indent="-342900">
              <a:spcBef>
                <a:spcPts val="600"/>
              </a:spcBef>
              <a:spcAft>
                <a:spcPts val="600"/>
              </a:spcAft>
              <a:buFont typeface="Arial" panose="020B0604020202020204" pitchFamily="34" charset="0"/>
              <a:buChar char="●"/>
            </a:pPr>
            <a:r>
              <a:rPr lang="en-GB" sz="1800" u="none" strike="noStrike">
                <a:effectLst/>
                <a:latin typeface="Times New Roman" panose="02020603050405020304" pitchFamily="18" charset="0"/>
                <a:ea typeface="Arial" panose="020B0604020202020204" pitchFamily="34" charset="0"/>
              </a:rPr>
              <a:t>The pop-up promotional event in Wales will create emotional connection between visitors and Welsh culture.</a:t>
            </a:r>
            <a:endParaRPr lang="en-GB" sz="1800" u="none" strike="noStrike">
              <a:effectLst/>
              <a:latin typeface="Arial" panose="020B0604020202020204" pitchFamily="34" charset="0"/>
              <a:ea typeface="Arial" panose="020B0604020202020204" pitchFamily="34" charset="0"/>
            </a:endParaRPr>
          </a:p>
          <a:p>
            <a:pPr marL="342900" lvl="0" indent="-342900">
              <a:spcBef>
                <a:spcPts val="600"/>
              </a:spcBef>
              <a:spcAft>
                <a:spcPts val="600"/>
              </a:spcAft>
              <a:buFont typeface="Arial" panose="020B0604020202020204" pitchFamily="34" charset="0"/>
              <a:buChar char="●"/>
            </a:pPr>
            <a:r>
              <a:rPr lang="en-GB" sz="1800" u="none" strike="noStrike">
                <a:effectLst/>
                <a:latin typeface="Times New Roman" panose="02020603050405020304" pitchFamily="18" charset="0"/>
                <a:ea typeface="Arial" panose="020B0604020202020204" pitchFamily="34" charset="0"/>
              </a:rPr>
              <a:t> By this event, visitors will get hands on experience on culinary practices, Welsh designs and crafts.</a:t>
            </a:r>
            <a:endParaRPr lang="en-GB" sz="1800">
              <a:latin typeface="Arial" panose="020B0604020202020204" pitchFamily="34" charset="0"/>
              <a:ea typeface="Arial" panose="020B0604020202020204" pitchFamily="34" charset="0"/>
            </a:endParaRPr>
          </a:p>
          <a:p>
            <a:pPr marL="342900" lvl="0" indent="-342900">
              <a:spcBef>
                <a:spcPts val="600"/>
              </a:spcBef>
              <a:spcAft>
                <a:spcPts val="600"/>
              </a:spcAft>
              <a:buFont typeface="Arial" panose="020B0604020202020204" pitchFamily="34" charset="0"/>
              <a:buChar char="●"/>
            </a:pPr>
            <a:r>
              <a:rPr lang="en-GB" sz="1800">
                <a:effectLst/>
                <a:latin typeface="Times New Roman" panose="02020603050405020304" pitchFamily="18" charset="0"/>
                <a:ea typeface="Arial" panose="020B0604020202020204" pitchFamily="34" charset="0"/>
              </a:rPr>
              <a:t>By embracing Welsh culture in this way, more visitors will come to Wales during the peak season by which tourism industry can be able to contribute significantly to the economy of Wales.</a:t>
            </a:r>
            <a:endParaRPr lang="en-GB" sz="1800"/>
          </a:p>
        </p:txBody>
      </p:sp>
      <p:sp>
        <p:nvSpPr>
          <p:cNvPr id="8236" name="Oval 8235">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6" name="Picture 10" descr="Culture Tours - Wales Beckons">
            <a:extLst>
              <a:ext uri="{FF2B5EF4-FFF2-40B4-BE49-F238E27FC236}">
                <a16:creationId xmlns:a16="http://schemas.microsoft.com/office/drawing/2014/main" id="{2DD46304-A693-73EF-6B35-C61D78CE94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 b="3741"/>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8238" name="Arc 8237">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8198" name="Picture 6" descr="Wales — History and Culture">
            <a:extLst>
              <a:ext uri="{FF2B5EF4-FFF2-40B4-BE49-F238E27FC236}">
                <a16:creationId xmlns:a16="http://schemas.microsoft.com/office/drawing/2014/main" id="{EE0C8F09-4719-7178-385A-4294C8A05C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5710" r="9703" b="2"/>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08611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5876C-FA8C-CBA5-4206-52BDB9643994}"/>
              </a:ext>
            </a:extLst>
          </p:cNvPr>
          <p:cNvSpPr>
            <a:spLocks noGrp="1"/>
          </p:cNvSpPr>
          <p:nvPr>
            <p:ph type="title"/>
          </p:nvPr>
        </p:nvSpPr>
        <p:spPr>
          <a:xfrm>
            <a:off x="838200" y="246253"/>
            <a:ext cx="10515600" cy="686435"/>
          </a:xfrm>
          <a:ln>
            <a:solidFill>
              <a:schemeClr val="accent2"/>
            </a:solidFill>
          </a:ln>
        </p:spPr>
        <p:txBody>
          <a:bodyPr>
            <a:normAutofit fontScale="90000"/>
          </a:bodyPr>
          <a:lstStyle/>
          <a:p>
            <a:pPr algn="ctr"/>
            <a:r>
              <a:rPr lang="en-GB" b="1" dirty="0"/>
              <a:t>REFERENCES</a:t>
            </a:r>
          </a:p>
        </p:txBody>
      </p:sp>
      <p:sp>
        <p:nvSpPr>
          <p:cNvPr id="3" name="Content Placeholder 2">
            <a:extLst>
              <a:ext uri="{FF2B5EF4-FFF2-40B4-BE49-F238E27FC236}">
                <a16:creationId xmlns:a16="http://schemas.microsoft.com/office/drawing/2014/main" id="{6B45D50D-2962-2B39-957A-CE0A3C6AC95F}"/>
              </a:ext>
            </a:extLst>
          </p:cNvPr>
          <p:cNvSpPr>
            <a:spLocks noGrp="1"/>
          </p:cNvSpPr>
          <p:nvPr>
            <p:ph idx="1"/>
          </p:nvPr>
        </p:nvSpPr>
        <p:spPr>
          <a:xfrm>
            <a:off x="838200" y="1051560"/>
            <a:ext cx="10515600" cy="5669280"/>
          </a:xfrm>
        </p:spPr>
        <p:txBody>
          <a:bodyPr>
            <a:normAutofit/>
          </a:bodyPr>
          <a:lstStyle/>
          <a:p>
            <a:pPr algn="just">
              <a:lnSpc>
                <a:spcPct val="120000"/>
              </a:lnSpc>
              <a:spcBef>
                <a:spcPts val="0"/>
              </a:spcBef>
            </a:pP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Carmarthenshire County Council 2025. </a:t>
            </a:r>
            <a:r>
              <a:rPr lang="en-GB" sz="1000" i="1" dirty="0">
                <a:solidFill>
                  <a:srgbClr val="222222"/>
                </a:solidFill>
                <a:effectLst/>
                <a:highlight>
                  <a:srgbClr val="FFFFFF"/>
                </a:highlight>
                <a:latin typeface="Times New Roman" panose="02020603050405020304" pitchFamily="18" charset="0"/>
                <a:ea typeface="Arial" panose="020B0604020202020204" pitchFamily="34" charset="0"/>
              </a:rPr>
              <a:t>Community Funding - Carmarthenshire County Council</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Available at: </a:t>
            </a:r>
            <a:r>
              <a:rPr lang="en-GB" sz="1000" u="sng" dirty="0">
                <a:solidFill>
                  <a:srgbClr val="1155CC"/>
                </a:solidFill>
                <a:effectLst/>
                <a:highlight>
                  <a:srgbClr val="FFFFFF"/>
                </a:highlight>
                <a:latin typeface="Times New Roman" panose="02020603050405020304" pitchFamily="18" charset="0"/>
                <a:ea typeface="Arial" panose="020B0604020202020204" pitchFamily="34" charset="0"/>
                <a:hlinkClick r:id="rId2"/>
              </a:rPr>
              <a:t>https://www.carmarthenshire.gov.wales/council-services/community-information/community-funding/</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(Accessed: 7 May 2025).</a:t>
            </a:r>
            <a:endParaRPr lang="en-GB" sz="1000" dirty="0">
              <a:effectLst/>
              <a:latin typeface="Arial" panose="020B0604020202020204" pitchFamily="34" charset="0"/>
              <a:ea typeface="Arial" panose="020B0604020202020204" pitchFamily="34" charset="0"/>
            </a:endParaRPr>
          </a:p>
          <a:p>
            <a:pPr algn="just">
              <a:lnSpc>
                <a:spcPct val="120000"/>
              </a:lnSpc>
              <a:spcBef>
                <a:spcPts val="0"/>
              </a:spcBef>
            </a:pP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Carmarthenshire Government 2021. </a:t>
            </a:r>
            <a:r>
              <a:rPr lang="en-GB" sz="1000" i="1" dirty="0">
                <a:solidFill>
                  <a:srgbClr val="222222"/>
                </a:solidFill>
                <a:effectLst/>
                <a:highlight>
                  <a:srgbClr val="FFFFFF"/>
                </a:highlight>
                <a:latin typeface="Times New Roman" panose="02020603050405020304" pitchFamily="18" charset="0"/>
                <a:ea typeface="Arial" panose="020B0604020202020204" pitchFamily="34" charset="0"/>
              </a:rPr>
              <a:t>Llandeilo: Where rural meets chic</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Available at: </a:t>
            </a:r>
            <a:r>
              <a:rPr lang="en-GB" sz="1000" u="sng" dirty="0">
                <a:solidFill>
                  <a:srgbClr val="1155CC"/>
                </a:solidFill>
                <a:effectLst/>
                <a:highlight>
                  <a:srgbClr val="FFFFFF"/>
                </a:highlight>
                <a:latin typeface="Times New Roman" panose="02020603050405020304" pitchFamily="18" charset="0"/>
                <a:ea typeface="Arial" panose="020B0604020202020204" pitchFamily="34" charset="0"/>
                <a:hlinkClick r:id="rId3"/>
              </a:rPr>
              <a:t>https://www.carmarthenshire.gov.wales/media/1229305/llandeilo-en.pdf</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(Accessed: 7 May 2025).</a:t>
            </a:r>
            <a:endParaRPr lang="en-GB" sz="1000" dirty="0">
              <a:effectLst/>
              <a:latin typeface="Arial" panose="020B0604020202020204" pitchFamily="34" charset="0"/>
              <a:ea typeface="Arial" panose="020B0604020202020204" pitchFamily="34" charset="0"/>
            </a:endParaRPr>
          </a:p>
          <a:p>
            <a:pPr algn="just">
              <a:lnSpc>
                <a:spcPct val="120000"/>
              </a:lnSpc>
              <a:spcBef>
                <a:spcPts val="0"/>
              </a:spcBef>
            </a:pP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Event Wales 2024. </a:t>
            </a:r>
            <a:r>
              <a:rPr lang="en-GB" sz="1000" i="1" dirty="0">
                <a:solidFill>
                  <a:srgbClr val="222222"/>
                </a:solidFill>
                <a:effectLst/>
                <a:highlight>
                  <a:srgbClr val="FFFFFF"/>
                </a:highlight>
                <a:latin typeface="Times New Roman" panose="02020603050405020304" pitchFamily="18" charset="0"/>
                <a:ea typeface="Arial" panose="020B0604020202020204" pitchFamily="34" charset="0"/>
              </a:rPr>
              <a:t>Event Wales</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Available at: </a:t>
            </a:r>
            <a:r>
              <a:rPr lang="en-GB" sz="1000" u="sng" dirty="0">
                <a:solidFill>
                  <a:srgbClr val="1155CC"/>
                </a:solidFill>
                <a:effectLst/>
                <a:highlight>
                  <a:srgbClr val="FFFFFF"/>
                </a:highlight>
                <a:latin typeface="Times New Roman" panose="02020603050405020304" pitchFamily="18" charset="0"/>
                <a:ea typeface="Arial" panose="020B0604020202020204" pitchFamily="34" charset="0"/>
                <a:hlinkClick r:id="rId4"/>
              </a:rPr>
              <a:t>https://industry.visitwales.com/supporting-you/event-wales</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(Accessed: 7 May 2025).</a:t>
            </a:r>
            <a:endParaRPr lang="en-GB" sz="1000" dirty="0">
              <a:effectLst/>
              <a:latin typeface="Arial" panose="020B0604020202020204" pitchFamily="34" charset="0"/>
              <a:ea typeface="Arial" panose="020B0604020202020204" pitchFamily="34" charset="0"/>
            </a:endParaRPr>
          </a:p>
          <a:p>
            <a:pPr algn="just">
              <a:lnSpc>
                <a:spcPct val="120000"/>
              </a:lnSpc>
              <a:spcBef>
                <a:spcPts val="0"/>
              </a:spcBef>
            </a:pP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Fox, D., Gouthro, M.B., </a:t>
            </a:r>
            <a:r>
              <a:rPr lang="en-GB" sz="1000" dirty="0" err="1">
                <a:solidFill>
                  <a:srgbClr val="222222"/>
                </a:solidFill>
                <a:effectLst/>
                <a:highlight>
                  <a:srgbClr val="FFFFFF"/>
                </a:highlight>
                <a:latin typeface="Times New Roman" panose="02020603050405020304" pitchFamily="18" charset="0"/>
                <a:ea typeface="Arial" panose="020B0604020202020204" pitchFamily="34" charset="0"/>
              </a:rPr>
              <a:t>Morakabati</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Y. and </a:t>
            </a:r>
            <a:r>
              <a:rPr lang="en-GB" sz="1000" dirty="0" err="1">
                <a:solidFill>
                  <a:srgbClr val="222222"/>
                </a:solidFill>
                <a:effectLst/>
                <a:highlight>
                  <a:srgbClr val="FFFFFF"/>
                </a:highlight>
                <a:latin typeface="Times New Roman" panose="02020603050405020304" pitchFamily="18" charset="0"/>
                <a:ea typeface="Arial" panose="020B0604020202020204" pitchFamily="34" charset="0"/>
              </a:rPr>
              <a:t>Brackstone</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J., 2014. </a:t>
            </a:r>
            <a:r>
              <a:rPr lang="en-GB" sz="1000" i="1" dirty="0">
                <a:solidFill>
                  <a:srgbClr val="222222"/>
                </a:solidFill>
                <a:effectLst/>
                <a:highlight>
                  <a:srgbClr val="FFFFFF"/>
                </a:highlight>
                <a:latin typeface="Times New Roman" panose="02020603050405020304" pitchFamily="18" charset="0"/>
                <a:ea typeface="Arial" panose="020B0604020202020204" pitchFamily="34" charset="0"/>
              </a:rPr>
              <a:t>Doing events research: From theory to practice</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Routledge.</a:t>
            </a:r>
            <a:r>
              <a:rPr lang="en-GB" sz="1000" dirty="0">
                <a:effectLst/>
                <a:latin typeface="Times New Roman" panose="02020603050405020304" pitchFamily="18" charset="0"/>
                <a:ea typeface="Arial" panose="020B0604020202020204" pitchFamily="34" charset="0"/>
              </a:rPr>
              <a:t> </a:t>
            </a:r>
            <a:endParaRPr lang="en-GB" sz="1000" dirty="0">
              <a:effectLst/>
              <a:latin typeface="Arial" panose="020B0604020202020204" pitchFamily="34" charset="0"/>
              <a:ea typeface="Arial" panose="020B0604020202020204" pitchFamily="34" charset="0"/>
            </a:endParaRPr>
          </a:p>
          <a:p>
            <a:pPr algn="just">
              <a:lnSpc>
                <a:spcPct val="120000"/>
              </a:lnSpc>
              <a:spcBef>
                <a:spcPts val="0"/>
              </a:spcBef>
            </a:pPr>
            <a:r>
              <a:rPr lang="en-GB" sz="1000" dirty="0" err="1">
                <a:solidFill>
                  <a:srgbClr val="222222"/>
                </a:solidFill>
                <a:effectLst/>
                <a:highlight>
                  <a:srgbClr val="FFFFFF"/>
                </a:highlight>
                <a:latin typeface="Times New Roman" panose="02020603050405020304" pitchFamily="18" charset="0"/>
                <a:ea typeface="Arial" panose="020B0604020202020204" pitchFamily="34" charset="0"/>
              </a:rPr>
              <a:t>Gilfedder</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G. 2024. </a:t>
            </a:r>
            <a:r>
              <a:rPr lang="en-GB" sz="1000" i="1" dirty="0">
                <a:solidFill>
                  <a:srgbClr val="222222"/>
                </a:solidFill>
                <a:effectLst/>
                <a:highlight>
                  <a:srgbClr val="FFFFFF"/>
                </a:highlight>
                <a:latin typeface="Times New Roman" panose="02020603050405020304" pitchFamily="18" charset="0"/>
                <a:ea typeface="Arial" panose="020B0604020202020204" pitchFamily="34" charset="0"/>
              </a:rPr>
              <a:t>7 Steps to Staffing a Successful Large Event - Heart of the House Hospitality</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Available at: </a:t>
            </a:r>
            <a:r>
              <a:rPr lang="en-GB" sz="1000" u="sng" dirty="0">
                <a:solidFill>
                  <a:srgbClr val="1155CC"/>
                </a:solidFill>
                <a:effectLst/>
                <a:highlight>
                  <a:srgbClr val="FFFFFF"/>
                </a:highlight>
                <a:latin typeface="Times New Roman" panose="02020603050405020304" pitchFamily="18" charset="0"/>
                <a:ea typeface="Arial" panose="020B0604020202020204" pitchFamily="34" charset="0"/>
                <a:hlinkClick r:id="rId5"/>
              </a:rPr>
              <a:t>https://www.heartofthehouse.com/7-keys-to-staffing-events/</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(Accessed: 7 May 2025).</a:t>
            </a:r>
            <a:endParaRPr lang="en-GB" sz="1000" dirty="0">
              <a:effectLst/>
              <a:latin typeface="Arial" panose="020B0604020202020204" pitchFamily="34" charset="0"/>
              <a:ea typeface="Arial" panose="020B0604020202020204" pitchFamily="34" charset="0"/>
            </a:endParaRPr>
          </a:p>
          <a:p>
            <a:pPr algn="just">
              <a:lnSpc>
                <a:spcPct val="120000"/>
              </a:lnSpc>
              <a:spcBef>
                <a:spcPts val="0"/>
              </a:spcBef>
            </a:pP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Murray, M. 2024. </a:t>
            </a:r>
            <a:r>
              <a:rPr lang="en-GB" sz="1000" i="1" dirty="0">
                <a:solidFill>
                  <a:srgbClr val="222222"/>
                </a:solidFill>
                <a:effectLst/>
                <a:highlight>
                  <a:srgbClr val="FFFFFF"/>
                </a:highlight>
                <a:latin typeface="Times New Roman" panose="02020603050405020304" pitchFamily="18" charset="0"/>
                <a:ea typeface="Arial" panose="020B0604020202020204" pitchFamily="34" charset="0"/>
              </a:rPr>
              <a:t>Instagram tourists urged to respect </a:t>
            </a:r>
            <a:r>
              <a:rPr lang="en-GB" sz="1000" i="1" dirty="0" err="1">
                <a:solidFill>
                  <a:srgbClr val="222222"/>
                </a:solidFill>
                <a:effectLst/>
                <a:highlight>
                  <a:srgbClr val="FFFFFF"/>
                </a:highlight>
                <a:latin typeface="Times New Roman" panose="02020603050405020304" pitchFamily="18" charset="0"/>
                <a:ea typeface="Arial" panose="020B0604020202020204" pitchFamily="34" charset="0"/>
              </a:rPr>
              <a:t>Bannau</a:t>
            </a:r>
            <a:r>
              <a:rPr lang="en-GB" sz="1000" i="1" dirty="0">
                <a:solidFill>
                  <a:srgbClr val="222222"/>
                </a:solidFill>
                <a:effectLst/>
                <a:highlight>
                  <a:srgbClr val="FFFFFF"/>
                </a:highlight>
                <a:latin typeface="Times New Roman" panose="02020603050405020304" pitchFamily="18" charset="0"/>
                <a:ea typeface="Arial" panose="020B0604020202020204" pitchFamily="34" charset="0"/>
              </a:rPr>
              <a:t> Brycheiniog National Park</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Available at: </a:t>
            </a:r>
            <a:r>
              <a:rPr lang="en-GB" sz="1000" u="sng" dirty="0">
                <a:solidFill>
                  <a:srgbClr val="1155CC"/>
                </a:solidFill>
                <a:effectLst/>
                <a:highlight>
                  <a:srgbClr val="FFFFFF"/>
                </a:highlight>
                <a:latin typeface="Times New Roman" panose="02020603050405020304" pitchFamily="18" charset="0"/>
                <a:ea typeface="Arial" panose="020B0604020202020204" pitchFamily="34" charset="0"/>
                <a:hlinkClick r:id="rId6"/>
              </a:rPr>
              <a:t>https://www.bbc.com/news/articles/c2dg324znexo</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(Accessed: 6 May 2025).</a:t>
            </a:r>
            <a:endParaRPr lang="en-GB" sz="1000" dirty="0">
              <a:effectLst/>
              <a:latin typeface="Arial" panose="020B0604020202020204" pitchFamily="34" charset="0"/>
              <a:ea typeface="Arial" panose="020B0604020202020204" pitchFamily="34" charset="0"/>
            </a:endParaRPr>
          </a:p>
          <a:p>
            <a:pPr algn="just">
              <a:lnSpc>
                <a:spcPct val="120000"/>
              </a:lnSpc>
              <a:spcBef>
                <a:spcPts val="0"/>
              </a:spcBef>
            </a:pP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O'Toole, W., 2010. </a:t>
            </a:r>
            <a:r>
              <a:rPr lang="en-GB" sz="1000" i="1" dirty="0">
                <a:solidFill>
                  <a:srgbClr val="222222"/>
                </a:solidFill>
                <a:effectLst/>
                <a:highlight>
                  <a:srgbClr val="FFFFFF"/>
                </a:highlight>
                <a:latin typeface="Times New Roman" panose="02020603050405020304" pitchFamily="18" charset="0"/>
                <a:ea typeface="Arial" panose="020B0604020202020204" pitchFamily="34" charset="0"/>
              </a:rPr>
              <a:t>Events feasibility and development</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Routledge.</a:t>
            </a:r>
            <a:endParaRPr lang="en-GB" sz="1000" dirty="0">
              <a:effectLst/>
              <a:latin typeface="Arial" panose="020B0604020202020204" pitchFamily="34" charset="0"/>
              <a:ea typeface="Arial" panose="020B0604020202020204" pitchFamily="34" charset="0"/>
            </a:endParaRPr>
          </a:p>
          <a:p>
            <a:pPr algn="just">
              <a:lnSpc>
                <a:spcPct val="120000"/>
              </a:lnSpc>
              <a:spcBef>
                <a:spcPts val="0"/>
              </a:spcBef>
            </a:pP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Page, S. and Connell, J. 2020. </a:t>
            </a:r>
            <a:r>
              <a:rPr lang="en-GB" sz="1000" i="1" dirty="0">
                <a:solidFill>
                  <a:srgbClr val="222222"/>
                </a:solidFill>
                <a:effectLst/>
                <a:highlight>
                  <a:srgbClr val="FFFFFF"/>
                </a:highlight>
                <a:latin typeface="Times New Roman" panose="02020603050405020304" pitchFamily="18" charset="0"/>
                <a:ea typeface="Arial" panose="020B0604020202020204" pitchFamily="34" charset="0"/>
              </a:rPr>
              <a:t>The Routledge handbook of events</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Abingdon, Oxon: Routledge, Taylor &amp; Francis Group.</a:t>
            </a:r>
            <a:endParaRPr lang="en-GB" sz="1000" dirty="0">
              <a:effectLst/>
              <a:latin typeface="Arial" panose="020B0604020202020204" pitchFamily="34" charset="0"/>
              <a:ea typeface="Arial" panose="020B0604020202020204" pitchFamily="34" charset="0"/>
            </a:endParaRPr>
          </a:p>
          <a:p>
            <a:pPr algn="just">
              <a:lnSpc>
                <a:spcPct val="120000"/>
              </a:lnSpc>
              <a:spcBef>
                <a:spcPts val="0"/>
              </a:spcBef>
            </a:pP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Sebastian, S. 2022 </a:t>
            </a:r>
            <a:r>
              <a:rPr lang="en-GB" sz="1000" i="1" dirty="0">
                <a:solidFill>
                  <a:srgbClr val="222222"/>
                </a:solidFill>
                <a:effectLst/>
                <a:highlight>
                  <a:srgbClr val="FFFFFF"/>
                </a:highlight>
                <a:latin typeface="Times New Roman" panose="02020603050405020304" pitchFamily="18" charset="0"/>
                <a:ea typeface="Arial" panose="020B0604020202020204" pitchFamily="34" charset="0"/>
              </a:rPr>
              <a:t>Event Sponsorships: The Secret to Record-Breaking Revenue</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Available at: </a:t>
            </a:r>
            <a:r>
              <a:rPr lang="en-GB" sz="1000" u="sng" dirty="0">
                <a:solidFill>
                  <a:srgbClr val="1155CC"/>
                </a:solidFill>
                <a:effectLst/>
                <a:highlight>
                  <a:srgbClr val="FFFFFF"/>
                </a:highlight>
                <a:latin typeface="Times New Roman" panose="02020603050405020304" pitchFamily="18" charset="0"/>
                <a:ea typeface="Arial" panose="020B0604020202020204" pitchFamily="34" charset="0"/>
                <a:hlinkClick r:id="rId7"/>
              </a:rPr>
              <a:t>https://www.nonprofitpro.com/post/event-sponsorships-the-secret-to-record-breaking-revenue/</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(Accessed: 7 May 2025).</a:t>
            </a:r>
            <a:endParaRPr lang="en-GB" sz="1000" dirty="0">
              <a:effectLst/>
              <a:latin typeface="Arial" panose="020B0604020202020204" pitchFamily="34" charset="0"/>
              <a:ea typeface="Arial" panose="020B0604020202020204" pitchFamily="34" charset="0"/>
            </a:endParaRPr>
          </a:p>
          <a:p>
            <a:pPr algn="just">
              <a:lnSpc>
                <a:spcPct val="120000"/>
              </a:lnSpc>
              <a:spcBef>
                <a:spcPts val="0"/>
              </a:spcBef>
            </a:pP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Statista 2023. </a:t>
            </a:r>
            <a:r>
              <a:rPr lang="en-GB" sz="1000" i="1" dirty="0">
                <a:solidFill>
                  <a:srgbClr val="222222"/>
                </a:solidFill>
                <a:effectLst/>
                <a:highlight>
                  <a:srgbClr val="FFFFFF"/>
                </a:highlight>
                <a:latin typeface="Times New Roman" panose="02020603050405020304" pitchFamily="18" charset="0"/>
                <a:ea typeface="Arial" panose="020B0604020202020204" pitchFamily="34" charset="0"/>
              </a:rPr>
              <a:t>Most visited paid attractions in Wales</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Available at: </a:t>
            </a:r>
            <a:r>
              <a:rPr lang="en-GB" sz="1000" u="sng" dirty="0">
                <a:solidFill>
                  <a:srgbClr val="1155CC"/>
                </a:solidFill>
                <a:effectLst/>
                <a:highlight>
                  <a:srgbClr val="FFFFFF"/>
                </a:highlight>
                <a:latin typeface="Times New Roman" panose="02020603050405020304" pitchFamily="18" charset="0"/>
                <a:ea typeface="Arial" panose="020B0604020202020204" pitchFamily="34" charset="0"/>
                <a:hlinkClick r:id="rId8"/>
              </a:rPr>
              <a:t>https://www.statista.com/statistics/508894/visits-paid-tourist-attractions-wales/</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(Accessed: 6 May 2025).</a:t>
            </a:r>
            <a:endParaRPr lang="en-GB" sz="1000" dirty="0">
              <a:effectLst/>
              <a:latin typeface="Arial" panose="020B0604020202020204" pitchFamily="34" charset="0"/>
              <a:ea typeface="Arial" panose="020B0604020202020204" pitchFamily="34" charset="0"/>
            </a:endParaRPr>
          </a:p>
          <a:p>
            <a:pPr algn="just">
              <a:lnSpc>
                <a:spcPct val="120000"/>
              </a:lnSpc>
              <a:spcBef>
                <a:spcPts val="0"/>
              </a:spcBef>
            </a:pP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Travel Trade 2025. </a:t>
            </a:r>
            <a:r>
              <a:rPr lang="en-GB" sz="1000" i="1" dirty="0">
                <a:solidFill>
                  <a:srgbClr val="222222"/>
                </a:solidFill>
                <a:effectLst/>
                <a:highlight>
                  <a:srgbClr val="FFFFFF"/>
                </a:highlight>
                <a:latin typeface="Times New Roman" panose="02020603050405020304" pitchFamily="18" charset="0"/>
                <a:ea typeface="Arial" panose="020B0604020202020204" pitchFamily="34" charset="0"/>
              </a:rPr>
              <a:t>Wales is celebrating a Year of </a:t>
            </a:r>
            <a:r>
              <a:rPr lang="en-GB" sz="1000" i="1" dirty="0" err="1">
                <a:solidFill>
                  <a:srgbClr val="222222"/>
                </a:solidFill>
                <a:effectLst/>
                <a:highlight>
                  <a:srgbClr val="FFFFFF"/>
                </a:highlight>
                <a:latin typeface="Times New Roman" panose="02020603050405020304" pitchFamily="18" charset="0"/>
                <a:ea typeface="Arial" panose="020B0604020202020204" pitchFamily="34" charset="0"/>
              </a:rPr>
              <a:t>Croeso</a:t>
            </a:r>
            <a:r>
              <a:rPr lang="en-GB" sz="1000" i="1" dirty="0">
                <a:solidFill>
                  <a:srgbClr val="222222"/>
                </a:solidFill>
                <a:effectLst/>
                <a:highlight>
                  <a:srgbClr val="FFFFFF"/>
                </a:highlight>
                <a:latin typeface="Times New Roman" panose="02020603050405020304" pitchFamily="18" charset="0"/>
                <a:ea typeface="Arial" panose="020B0604020202020204" pitchFamily="34" charset="0"/>
              </a:rPr>
              <a:t>, a Welsh welcome for visitors</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Available at: https://traveltrade.visitwales.com/useful-information/toolkit/year-of-croeso (Accessed: 6 May 2025).</a:t>
            </a:r>
            <a:endParaRPr lang="en-GB" sz="1000" dirty="0">
              <a:effectLst/>
              <a:latin typeface="Arial" panose="020B0604020202020204" pitchFamily="34" charset="0"/>
              <a:ea typeface="Arial" panose="020B0604020202020204" pitchFamily="34" charset="0"/>
            </a:endParaRPr>
          </a:p>
          <a:p>
            <a:pPr algn="just">
              <a:lnSpc>
                <a:spcPct val="120000"/>
              </a:lnSpc>
              <a:spcBef>
                <a:spcPts val="0"/>
              </a:spcBef>
            </a:pP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Visit Wales 2024. </a:t>
            </a:r>
            <a:r>
              <a:rPr lang="en-GB" sz="1000" i="1" dirty="0">
                <a:solidFill>
                  <a:srgbClr val="222222"/>
                </a:solidFill>
                <a:effectLst/>
                <a:highlight>
                  <a:srgbClr val="FFFFFF"/>
                </a:highlight>
                <a:latin typeface="Times New Roman" panose="02020603050405020304" pitchFamily="18" charset="0"/>
                <a:ea typeface="Arial" panose="020B0604020202020204" pitchFamily="34" charset="0"/>
              </a:rPr>
              <a:t>International visits and spend to Wales</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Available at: </a:t>
            </a:r>
            <a:r>
              <a:rPr lang="en-GB" sz="1000" u="sng" dirty="0">
                <a:solidFill>
                  <a:srgbClr val="1155CC"/>
                </a:solidFill>
                <a:effectLst/>
                <a:highlight>
                  <a:srgbClr val="FFFFFF"/>
                </a:highlight>
                <a:latin typeface="Times New Roman" panose="02020603050405020304" pitchFamily="18" charset="0"/>
                <a:ea typeface="Arial" panose="020B0604020202020204" pitchFamily="34" charset="0"/>
                <a:hlinkClick r:id="rId9"/>
              </a:rPr>
              <a:t>https://industry.visitwales.com/research-and-insights/industry-research/international-visits-and-spend-wales</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(Accessed: 6 May 2025).</a:t>
            </a:r>
            <a:endParaRPr lang="en-GB" sz="1000" dirty="0">
              <a:effectLst/>
              <a:latin typeface="Arial" panose="020B0604020202020204" pitchFamily="34" charset="0"/>
              <a:ea typeface="Arial" panose="020B0604020202020204" pitchFamily="34" charset="0"/>
            </a:endParaRPr>
          </a:p>
          <a:p>
            <a:pPr algn="just">
              <a:lnSpc>
                <a:spcPct val="120000"/>
              </a:lnSpc>
              <a:spcBef>
                <a:spcPts val="0"/>
              </a:spcBef>
            </a:pP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Visit Wales 2025. </a:t>
            </a:r>
            <a:r>
              <a:rPr lang="en-GB" sz="1000" i="1" dirty="0">
                <a:solidFill>
                  <a:srgbClr val="222222"/>
                </a:solidFill>
                <a:effectLst/>
                <a:highlight>
                  <a:srgbClr val="FFFFFF"/>
                </a:highlight>
                <a:latin typeface="Times New Roman" panose="02020603050405020304" pitchFamily="18" charset="0"/>
                <a:ea typeface="Arial" panose="020B0604020202020204" pitchFamily="34" charset="0"/>
              </a:rPr>
              <a:t>Music and culture festivals in Wales</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a:t>
            </a:r>
            <a:r>
              <a:rPr lang="en-GB" sz="1000" i="1" dirty="0" err="1">
                <a:solidFill>
                  <a:srgbClr val="222222"/>
                </a:solidFill>
                <a:effectLst/>
                <a:highlight>
                  <a:srgbClr val="FFFFFF"/>
                </a:highlight>
                <a:latin typeface="Times New Roman" panose="02020603050405020304" pitchFamily="18" charset="0"/>
                <a:ea typeface="Arial" panose="020B0604020202020204" pitchFamily="34" charset="0"/>
              </a:rPr>
              <a:t>VisitWales</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Available at: https://www.visitwales.com/things-do/events/festivals/music-and-culture-festivals-wales (Accessed: 6 May 2025).</a:t>
            </a:r>
            <a:endParaRPr lang="en-GB" sz="1000" dirty="0">
              <a:effectLst/>
              <a:latin typeface="Arial" panose="020B0604020202020204" pitchFamily="34" charset="0"/>
              <a:ea typeface="Arial" panose="020B0604020202020204" pitchFamily="34" charset="0"/>
            </a:endParaRPr>
          </a:p>
          <a:p>
            <a:pPr algn="just">
              <a:lnSpc>
                <a:spcPct val="120000"/>
              </a:lnSpc>
              <a:spcBef>
                <a:spcPts val="0"/>
              </a:spcBef>
            </a:pP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Wales 2023. </a:t>
            </a:r>
            <a:r>
              <a:rPr lang="en-GB" sz="1000" i="1" dirty="0">
                <a:solidFill>
                  <a:srgbClr val="222222"/>
                </a:solidFill>
                <a:effectLst/>
                <a:highlight>
                  <a:srgbClr val="FFFFFF"/>
                </a:highlight>
                <a:latin typeface="Times New Roman" panose="02020603050405020304" pitchFamily="18" charset="0"/>
                <a:ea typeface="Arial" panose="020B0604020202020204" pitchFamily="34" charset="0"/>
              </a:rPr>
              <a:t>The National Eisteddfod: a moveable feast of Welsh culture</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Available at: </a:t>
            </a:r>
            <a:r>
              <a:rPr lang="en-GB" sz="1000" u="sng" dirty="0">
                <a:solidFill>
                  <a:srgbClr val="1155CC"/>
                </a:solidFill>
                <a:effectLst/>
                <a:highlight>
                  <a:srgbClr val="FFFFFF"/>
                </a:highlight>
                <a:latin typeface="Times New Roman" panose="02020603050405020304" pitchFamily="18" charset="0"/>
                <a:ea typeface="Arial" panose="020B0604020202020204" pitchFamily="34" charset="0"/>
                <a:hlinkClick r:id="rId10"/>
              </a:rPr>
              <a:t>https://www.wales.com/culture-and-sport/music-and-performance/national-eisteddfod-moveable-feast-welsh-culture</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(Accessed: 6 May 2025).</a:t>
            </a:r>
            <a:endParaRPr lang="en-GB" sz="1000" dirty="0">
              <a:effectLst/>
              <a:latin typeface="Arial" panose="020B0604020202020204" pitchFamily="34" charset="0"/>
              <a:ea typeface="Arial" panose="020B0604020202020204" pitchFamily="34" charset="0"/>
            </a:endParaRPr>
          </a:p>
          <a:p>
            <a:pPr algn="just">
              <a:lnSpc>
                <a:spcPct val="120000"/>
              </a:lnSpc>
              <a:spcBef>
                <a:spcPts val="0"/>
              </a:spcBef>
            </a:pP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Welsh Government 2022. </a:t>
            </a:r>
            <a:r>
              <a:rPr lang="en-GB" sz="1000" i="1" dirty="0">
                <a:solidFill>
                  <a:srgbClr val="222222"/>
                </a:solidFill>
                <a:effectLst/>
                <a:highlight>
                  <a:srgbClr val="FFFFFF"/>
                </a:highlight>
                <a:latin typeface="Times New Roman" panose="02020603050405020304" pitchFamily="18" charset="0"/>
                <a:ea typeface="Arial" panose="020B0604020202020204" pitchFamily="34" charset="0"/>
              </a:rPr>
              <a:t>The National Events Strategy for Wales 2022 to 2030 [HTML] | GOV.WALES</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Available at: </a:t>
            </a:r>
            <a:r>
              <a:rPr lang="en-GB" sz="1000" u="sng" dirty="0">
                <a:solidFill>
                  <a:srgbClr val="1155CC"/>
                </a:solidFill>
                <a:effectLst/>
                <a:highlight>
                  <a:srgbClr val="FFFFFF"/>
                </a:highlight>
                <a:latin typeface="Times New Roman" panose="02020603050405020304" pitchFamily="18" charset="0"/>
                <a:ea typeface="Arial" panose="020B0604020202020204" pitchFamily="34" charset="0"/>
                <a:hlinkClick r:id="rId11"/>
              </a:rPr>
              <a:t>https://www.gov.wales/national-events-strategy-wales-2022-2030-html</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(Accessed: 6 May 2025).</a:t>
            </a:r>
            <a:endParaRPr lang="en-GB" sz="1000" dirty="0">
              <a:effectLst/>
              <a:latin typeface="Arial" panose="020B0604020202020204" pitchFamily="34" charset="0"/>
              <a:ea typeface="Arial" panose="020B0604020202020204" pitchFamily="34" charset="0"/>
            </a:endParaRPr>
          </a:p>
          <a:p>
            <a:pPr algn="just">
              <a:lnSpc>
                <a:spcPct val="120000"/>
              </a:lnSpc>
              <a:spcBef>
                <a:spcPts val="0"/>
              </a:spcBef>
            </a:pP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Welsh Government 2023. </a:t>
            </a:r>
            <a:r>
              <a:rPr lang="en-GB" sz="1000" i="1" dirty="0">
                <a:solidFill>
                  <a:srgbClr val="222222"/>
                </a:solidFill>
                <a:effectLst/>
                <a:highlight>
                  <a:srgbClr val="FFFFFF"/>
                </a:highlight>
                <a:latin typeface="Times New Roman" panose="02020603050405020304" pitchFamily="18" charset="0"/>
                <a:ea typeface="Arial" panose="020B0604020202020204" pitchFamily="34" charset="0"/>
              </a:rPr>
              <a:t>Domestic GB tourism statistics (overnight trips in Wales): 2022 | GOV.WALES</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Available at: </a:t>
            </a:r>
            <a:r>
              <a:rPr lang="en-GB" sz="1000" u="sng" dirty="0">
                <a:solidFill>
                  <a:srgbClr val="1155CC"/>
                </a:solidFill>
                <a:effectLst/>
                <a:highlight>
                  <a:srgbClr val="FFFFFF"/>
                </a:highlight>
                <a:latin typeface="Times New Roman" panose="02020603050405020304" pitchFamily="18" charset="0"/>
                <a:ea typeface="Arial" panose="020B0604020202020204" pitchFamily="34" charset="0"/>
                <a:hlinkClick r:id="rId12"/>
              </a:rPr>
              <a:t>https://www.gov.wales/domestic-gb-tourism-statistics-overnight-trips-wales-2022-html</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(Accessed: 6 May 2025).</a:t>
            </a:r>
            <a:endParaRPr lang="en-GB" sz="1000" dirty="0">
              <a:effectLst/>
              <a:latin typeface="Arial" panose="020B0604020202020204" pitchFamily="34" charset="0"/>
              <a:ea typeface="Arial" panose="020B0604020202020204" pitchFamily="34" charset="0"/>
            </a:endParaRPr>
          </a:p>
          <a:p>
            <a:pPr algn="just">
              <a:lnSpc>
                <a:spcPct val="120000"/>
              </a:lnSpc>
              <a:spcBef>
                <a:spcPts val="0"/>
              </a:spcBef>
            </a:pP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Welsh Government 2024a. </a:t>
            </a:r>
            <a:r>
              <a:rPr lang="en-GB" sz="1000" i="1" dirty="0">
                <a:solidFill>
                  <a:srgbClr val="222222"/>
                </a:solidFill>
                <a:effectLst/>
                <a:highlight>
                  <a:srgbClr val="FFFFFF"/>
                </a:highlight>
                <a:latin typeface="Times New Roman" panose="02020603050405020304" pitchFamily="18" charset="0"/>
                <a:ea typeface="Arial" panose="020B0604020202020204" pitchFamily="34" charset="0"/>
              </a:rPr>
              <a:t>Visit Wales Market Demand Study – UK (2024)</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Available at: </a:t>
            </a:r>
            <a:r>
              <a:rPr lang="en-GB" sz="1000" u="sng" dirty="0">
                <a:solidFill>
                  <a:srgbClr val="1155CC"/>
                </a:solidFill>
                <a:effectLst/>
                <a:highlight>
                  <a:srgbClr val="FFFFFF"/>
                </a:highlight>
                <a:latin typeface="Times New Roman" panose="02020603050405020304" pitchFamily="18" charset="0"/>
                <a:ea typeface="Arial" panose="020B0604020202020204" pitchFamily="34" charset="0"/>
                <a:hlinkClick r:id="rId13"/>
              </a:rPr>
              <a:t>https://www.gov.wales/sites/default/files/statistics-and-research/2024-06/visit-wales-market-demand-study-uk-2024.pdf</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(Accessed: 6 May 2025).</a:t>
            </a:r>
            <a:endParaRPr lang="en-GB" sz="1000" dirty="0">
              <a:effectLst/>
              <a:latin typeface="Arial" panose="020B0604020202020204" pitchFamily="34" charset="0"/>
              <a:ea typeface="Arial" panose="020B0604020202020204" pitchFamily="34" charset="0"/>
            </a:endParaRPr>
          </a:p>
          <a:p>
            <a:pPr algn="just">
              <a:lnSpc>
                <a:spcPct val="120000"/>
              </a:lnSpc>
              <a:spcBef>
                <a:spcPts val="0"/>
              </a:spcBef>
            </a:pP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Welsh Government 2024b. </a:t>
            </a:r>
            <a:r>
              <a:rPr lang="en-GB" sz="1000" i="1" dirty="0">
                <a:solidFill>
                  <a:srgbClr val="222222"/>
                </a:solidFill>
                <a:effectLst/>
                <a:highlight>
                  <a:srgbClr val="FFFFFF"/>
                </a:highlight>
                <a:latin typeface="Times New Roman" panose="02020603050405020304" pitchFamily="18" charset="0"/>
                <a:ea typeface="Arial" panose="020B0604020202020204" pitchFamily="34" charset="0"/>
              </a:rPr>
              <a:t>Wales tourism accommodation occupancy surveys: 2023 | GOV.WALES</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Available at: </a:t>
            </a:r>
            <a:r>
              <a:rPr lang="en-GB" sz="1000" u="sng" dirty="0">
                <a:solidFill>
                  <a:srgbClr val="1155CC"/>
                </a:solidFill>
                <a:effectLst/>
                <a:highlight>
                  <a:srgbClr val="FFFFFF"/>
                </a:highlight>
                <a:latin typeface="Times New Roman" panose="02020603050405020304" pitchFamily="18" charset="0"/>
                <a:ea typeface="Arial" panose="020B0604020202020204" pitchFamily="34" charset="0"/>
                <a:hlinkClick r:id="rId14"/>
              </a:rPr>
              <a:t>https://www.gov.wales/wales-tourism-accommodation-occupancy-surveys-2023</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(Accessed: 6 May 2025).</a:t>
            </a:r>
            <a:endParaRPr lang="en-GB" sz="1000" dirty="0">
              <a:effectLst/>
              <a:latin typeface="Arial" panose="020B0604020202020204" pitchFamily="34" charset="0"/>
              <a:ea typeface="Arial" panose="020B0604020202020204" pitchFamily="34" charset="0"/>
            </a:endParaRPr>
          </a:p>
          <a:p>
            <a:pPr algn="just">
              <a:lnSpc>
                <a:spcPct val="120000"/>
              </a:lnSpc>
              <a:spcBef>
                <a:spcPts val="0"/>
              </a:spcBef>
            </a:pP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Williams, C. 2025. </a:t>
            </a:r>
            <a:r>
              <a:rPr lang="en-GB" sz="1000" i="1" dirty="0">
                <a:solidFill>
                  <a:srgbClr val="222222"/>
                </a:solidFill>
                <a:effectLst/>
                <a:highlight>
                  <a:srgbClr val="FFFFFF"/>
                </a:highlight>
                <a:latin typeface="Times New Roman" panose="02020603050405020304" pitchFamily="18" charset="0"/>
                <a:ea typeface="Arial" panose="020B0604020202020204" pitchFamily="34" charset="0"/>
              </a:rPr>
              <a:t>Famous Welsh food and drink</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Available at: </a:t>
            </a:r>
            <a:r>
              <a:rPr lang="en-GB" sz="1000" u="sng" dirty="0">
                <a:solidFill>
                  <a:srgbClr val="1155CC"/>
                </a:solidFill>
                <a:effectLst/>
                <a:highlight>
                  <a:srgbClr val="FFFFFF"/>
                </a:highlight>
                <a:latin typeface="Times New Roman" panose="02020603050405020304" pitchFamily="18" charset="0"/>
                <a:ea typeface="Arial" panose="020B0604020202020204" pitchFamily="34" charset="0"/>
                <a:hlinkClick r:id="rId15"/>
              </a:rPr>
              <a:t>https://www.visitwales.com/things-do/food-and-drink/welsh-food-and-recipes/famous-welsh-food-and-drink</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(Accessed: 6 May 2025).</a:t>
            </a:r>
            <a:endParaRPr lang="en-GB" sz="1000" dirty="0">
              <a:effectLst/>
              <a:latin typeface="Arial" panose="020B0604020202020204" pitchFamily="34" charset="0"/>
              <a:ea typeface="Arial" panose="020B0604020202020204" pitchFamily="34" charset="0"/>
            </a:endParaRPr>
          </a:p>
          <a:p>
            <a:pPr>
              <a:lnSpc>
                <a:spcPct val="120000"/>
              </a:lnSpc>
              <a:spcBef>
                <a:spcPts val="0"/>
              </a:spcBef>
            </a:pP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WOTGA 2025. </a:t>
            </a:r>
            <a:r>
              <a:rPr lang="en-GB" sz="1000" i="1" dirty="0">
                <a:solidFill>
                  <a:srgbClr val="222222"/>
                </a:solidFill>
                <a:effectLst/>
                <a:highlight>
                  <a:srgbClr val="FFFFFF"/>
                </a:highlight>
                <a:latin typeface="Times New Roman" panose="02020603050405020304" pitchFamily="18" charset="0"/>
                <a:ea typeface="Arial" panose="020B0604020202020204" pitchFamily="34" charset="0"/>
              </a:rPr>
              <a:t>Wales Official Tourist Guides Association (WOTGA)</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Available at: </a:t>
            </a:r>
            <a:r>
              <a:rPr lang="en-GB" sz="1000" u="sng" dirty="0">
                <a:solidFill>
                  <a:srgbClr val="1155CC"/>
                </a:solidFill>
                <a:effectLst/>
                <a:highlight>
                  <a:srgbClr val="FFFFFF"/>
                </a:highlight>
                <a:latin typeface="Times New Roman" panose="02020603050405020304" pitchFamily="18" charset="0"/>
                <a:ea typeface="Arial" panose="020B0604020202020204" pitchFamily="34" charset="0"/>
                <a:hlinkClick r:id="rId16"/>
              </a:rPr>
              <a:t>https://www.walesbestguides.com/</a:t>
            </a:r>
            <a:r>
              <a:rPr lang="en-GB" sz="1000" dirty="0">
                <a:solidFill>
                  <a:srgbClr val="222222"/>
                </a:solidFill>
                <a:effectLst/>
                <a:highlight>
                  <a:srgbClr val="FFFFFF"/>
                </a:highlight>
                <a:latin typeface="Times New Roman" panose="02020603050405020304" pitchFamily="18" charset="0"/>
                <a:ea typeface="Arial" panose="020B0604020202020204" pitchFamily="34" charset="0"/>
              </a:rPr>
              <a:t> (Accessed: 6 May 2025).</a:t>
            </a:r>
            <a:endParaRPr lang="en-GB" sz="1400" dirty="0"/>
          </a:p>
        </p:txBody>
      </p:sp>
    </p:spTree>
    <p:extLst>
      <p:ext uri="{BB962C8B-B14F-4D97-AF65-F5344CB8AC3E}">
        <p14:creationId xmlns:p14="http://schemas.microsoft.com/office/powerpoint/2010/main" val="16779098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32" name="Rectangle 9231">
            <a:extLst>
              <a:ext uri="{FF2B5EF4-FFF2-40B4-BE49-F238E27FC236}">
                <a16:creationId xmlns:a16="http://schemas.microsoft.com/office/drawing/2014/main" id="{A169D286-F4D7-4C8B-A6BD-D05384C7F1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4" name="Freeform 6">
            <a:extLst>
              <a:ext uri="{FF2B5EF4-FFF2-40B4-BE49-F238E27FC236}">
                <a16:creationId xmlns:a16="http://schemas.microsoft.com/office/drawing/2014/main" id="{39E8235E-135E-4261-8F54-2B316E493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610728"/>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35" name="Freeform 7">
            <a:extLst>
              <a:ext uri="{FF2B5EF4-FFF2-40B4-BE49-F238E27FC236}">
                <a16:creationId xmlns:a16="http://schemas.microsoft.com/office/drawing/2014/main" id="{D4ED8EC3-4D57-4620-93CE-4E6661F09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343079"/>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31" name="Freeform: Shape 9230">
            <a:extLst>
              <a:ext uri="{FF2B5EF4-FFF2-40B4-BE49-F238E27FC236}">
                <a16:creationId xmlns:a16="http://schemas.microsoft.com/office/drawing/2014/main" id="{83BCB34A-2F40-4F41-8488-A134C1C15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5" y="340424"/>
            <a:ext cx="4630139" cy="5265795"/>
          </a:xfrm>
          <a:custGeom>
            <a:avLst/>
            <a:gdLst>
              <a:gd name="connsiteX0" fmla="*/ 0 w 4630139"/>
              <a:gd name="connsiteY0" fmla="*/ 0 h 5265795"/>
              <a:gd name="connsiteX1" fmla="*/ 4630139 w 4630139"/>
              <a:gd name="connsiteY1" fmla="*/ 0 h 5265795"/>
              <a:gd name="connsiteX2" fmla="*/ 4630139 w 4630139"/>
              <a:gd name="connsiteY2" fmla="*/ 5265795 h 5265795"/>
              <a:gd name="connsiteX3" fmla="*/ 0 w 4630139"/>
              <a:gd name="connsiteY3" fmla="*/ 5265795 h 5265795"/>
            </a:gdLst>
            <a:ahLst/>
            <a:cxnLst>
              <a:cxn ang="0">
                <a:pos x="connsiteX0" y="connsiteY0"/>
              </a:cxn>
              <a:cxn ang="0">
                <a:pos x="connsiteX1" y="connsiteY1"/>
              </a:cxn>
              <a:cxn ang="0">
                <a:pos x="connsiteX2" y="connsiteY2"/>
              </a:cxn>
              <a:cxn ang="0">
                <a:pos x="connsiteX3" y="connsiteY3"/>
              </a:cxn>
            </a:cxnLst>
            <a:rect l="l" t="t" r="r" b="b"/>
            <a:pathLst>
              <a:path w="4630139" h="5265795">
                <a:moveTo>
                  <a:pt x="0" y="0"/>
                </a:moveTo>
                <a:lnTo>
                  <a:pt x="4630139" y="0"/>
                </a:lnTo>
                <a:lnTo>
                  <a:pt x="4630139" y="5265795"/>
                </a:lnTo>
                <a:lnTo>
                  <a:pt x="0" y="526579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218" name="Picture 2" descr="Thank You Vectors - Download Free High-Quality Vectors from Freepik |  Freepik">
            <a:extLst>
              <a:ext uri="{FF2B5EF4-FFF2-40B4-BE49-F238E27FC236}">
                <a16:creationId xmlns:a16="http://schemas.microsoft.com/office/drawing/2014/main" id="{F1BC09C7-4969-817A-E9BF-F63196CEAFF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7376" y="1797796"/>
            <a:ext cx="3343202" cy="2365315"/>
          </a:xfrm>
          <a:prstGeom prst="rect">
            <a:avLst/>
          </a:prstGeom>
          <a:noFill/>
          <a:extLst>
            <a:ext uri="{909E8E84-426E-40DD-AFC4-6F175D3DCCD1}">
              <a14:hiddenFill xmlns:a14="http://schemas.microsoft.com/office/drawing/2010/main">
                <a:solidFill>
                  <a:srgbClr val="FFFFFF"/>
                </a:solidFill>
              </a14:hiddenFill>
            </a:ext>
          </a:extLst>
        </p:spPr>
      </p:pic>
      <p:sp>
        <p:nvSpPr>
          <p:cNvPr id="9233" name="Freeform: Shape 9232">
            <a:extLst>
              <a:ext uri="{FF2B5EF4-FFF2-40B4-BE49-F238E27FC236}">
                <a16:creationId xmlns:a16="http://schemas.microsoft.com/office/drawing/2014/main" id="{F78382DC-4207-465E-B379-1E16448AA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1780" y="1071563"/>
            <a:ext cx="7290218" cy="5242298"/>
          </a:xfrm>
          <a:custGeom>
            <a:avLst/>
            <a:gdLst>
              <a:gd name="connsiteX0" fmla="*/ 0 w 7290218"/>
              <a:gd name="connsiteY0" fmla="*/ 0 h 5242298"/>
              <a:gd name="connsiteX1" fmla="*/ 7290218 w 7290218"/>
              <a:gd name="connsiteY1" fmla="*/ 0 h 5242298"/>
              <a:gd name="connsiteX2" fmla="*/ 7290218 w 7290218"/>
              <a:gd name="connsiteY2" fmla="*/ 5242298 h 5242298"/>
              <a:gd name="connsiteX3" fmla="*/ 0 w 7290218"/>
              <a:gd name="connsiteY3" fmla="*/ 5242298 h 5242298"/>
            </a:gdLst>
            <a:ahLst/>
            <a:cxnLst>
              <a:cxn ang="0">
                <a:pos x="connsiteX0" y="connsiteY0"/>
              </a:cxn>
              <a:cxn ang="0">
                <a:pos x="connsiteX1" y="connsiteY1"/>
              </a:cxn>
              <a:cxn ang="0">
                <a:pos x="connsiteX2" y="connsiteY2"/>
              </a:cxn>
              <a:cxn ang="0">
                <a:pos x="connsiteX3" y="connsiteY3"/>
              </a:cxn>
            </a:cxnLst>
            <a:rect l="l" t="t" r="r" b="b"/>
            <a:pathLst>
              <a:path w="7290218" h="5242298">
                <a:moveTo>
                  <a:pt x="0" y="0"/>
                </a:moveTo>
                <a:lnTo>
                  <a:pt x="7290218" y="0"/>
                </a:lnTo>
                <a:lnTo>
                  <a:pt x="7290218" y="5242298"/>
                </a:lnTo>
                <a:lnTo>
                  <a:pt x="0" y="5242298"/>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220" name="Picture 4" descr="Ask Us Anything!">
            <a:extLst>
              <a:ext uri="{FF2B5EF4-FFF2-40B4-BE49-F238E27FC236}">
                <a16:creationId xmlns:a16="http://schemas.microsoft.com/office/drawing/2014/main" id="{13F1FE08-5791-F5A8-85B3-2EEF1279647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545244" y="2005256"/>
            <a:ext cx="6020730" cy="33866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19487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50</TotalTime>
  <Words>2625</Words>
  <Application>Microsoft Office PowerPoint</Application>
  <PresentationFormat>Widescreen</PresentationFormat>
  <Paragraphs>166</Paragraphs>
  <Slides>14</Slides>
  <Notes>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STUDENT NAME: ALINA CRISTINA IONITA STUDENT NUMBER: 2246123  ASSIGNMENT 1: FEASIBILITY PLAN FOR AN INTERNATIONAL MEETING/EVENT  MODULE: INTERNATIONAL MEETINGS MANAGEMENT BMIH6007  LECTURER’S NAME: KATHRYN FLYNN </vt:lpstr>
      <vt:lpstr>TABLE OF CONTENTS </vt:lpstr>
      <vt:lpstr>INTRODUCTION</vt:lpstr>
      <vt:lpstr>EVENT BACKGROUND</vt:lpstr>
      <vt:lpstr>ANALYSING MARKET FACTORS: TARGET AUDIENCE AND DEMAND</vt:lpstr>
      <vt:lpstr>ANALYSING MARKET FACTORS: SUPPLY, COMPETITION AND MARKETING ACTIVITY </vt:lpstr>
      <vt:lpstr>OPERATIONAL FACTORS: PROPOSED LOCATION, VENUE AVAILABILITY AND SUITABILITY </vt:lpstr>
      <vt:lpstr>OPERATIONAL FACTORS: STAFFING REQUIREMENTS AND SKILL SETS OF STAFF </vt:lpstr>
      <vt:lpstr>OPERATIONAL FACTORS: RESOURCE ALLOCATION </vt:lpstr>
      <vt:lpstr>FINANCIAL FACTORS: BREAKDOWN OF PREDICTED COSTS, EXPENDITURE AND PROPOSED INCOME </vt:lpstr>
      <vt:lpstr>FINANCIAL FACTORS: FUNDING SOURCES AND REVENUE SOURCES </vt:lpstr>
      <vt:lpstr>CONCLUSION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7</cp:revision>
  <dcterms:created xsi:type="dcterms:W3CDTF">2025-05-10T05:15:34Z</dcterms:created>
  <dcterms:modified xsi:type="dcterms:W3CDTF">2025-05-13T10:43:03Z</dcterms:modified>
</cp:coreProperties>
</file>