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sldIdLst>
    <p:sldId id="256" r:id="rId2"/>
    <p:sldId id="258" r:id="rId3"/>
    <p:sldId id="260" r:id="rId4"/>
    <p:sldId id="283" r:id="rId5"/>
    <p:sldId id="261" r:id="rId6"/>
    <p:sldId id="262" r:id="rId7"/>
    <p:sldId id="263" r:id="rId8"/>
    <p:sldId id="264" r:id="rId9"/>
    <p:sldId id="285" r:id="rId10"/>
    <p:sldId id="286" r:id="rId11"/>
    <p:sldId id="287" r:id="rId12"/>
    <p:sldId id="265" r:id="rId13"/>
    <p:sldId id="266" r:id="rId14"/>
    <p:sldId id="267" r:id="rId15"/>
    <p:sldId id="284" r:id="rId16"/>
    <p:sldId id="269" r:id="rId17"/>
    <p:sldId id="270" r:id="rId18"/>
    <p:sldId id="271" r:id="rId19"/>
    <p:sldId id="280" r:id="rId20"/>
    <p:sldId id="281" r:id="rId21"/>
    <p:sldId id="272" r:id="rId22"/>
    <p:sldId id="274" r:id="rId23"/>
    <p:sldId id="275" r:id="rId24"/>
    <p:sldId id="276" r:id="rId25"/>
    <p:sldId id="277" r:id="rId26"/>
    <p:sldId id="282" r:id="rId27"/>
    <p:sldId id="278" r:id="rId28"/>
    <p:sldId id="279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4769E-4694-47EA-8770-9861896AA8EF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2988D-80E2-443C-8F6F-6E6F72EA1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14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 through BERA guidelines ( provided)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2988D-80E2-443C-8F6F-6E6F72EA142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40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fld id="{9A0EAD11-60A6-44CF-B5A7-7252E4259AB4}" type="slidenum">
              <a:rPr lang="en-GB" altLang="en-US" smtClean="0"/>
              <a:pPr eaLnBrk="1" hangingPunct="1"/>
              <a:t>27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312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32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63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87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933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0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7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940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5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5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1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997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37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7216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75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175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0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83FFB-FA2B-4DE6-A286-AA412B5043FB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75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A-gbpt7Ts8" TargetMode="External"/><Relationship Id="rId2" Type="http://schemas.openxmlformats.org/officeDocument/2006/relationships/hyperlink" Target="https://www.youtube.com/watch?v=qA-gbpt7Ts8&amp;t=8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youtube.com/watch?v=xOYLCy5PVgM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a.ac.uk/researchers-resources/publications/ethical-guidelines-for-educational-research-2018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ugdpr.org/key-changes.html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employmentscreeninguk.wordpress.com/2013/02/20/the-disclosure-and-barring-service-comes-into-force/" TargetMode="External"/><Relationship Id="rId2" Type="http://schemas.openxmlformats.org/officeDocument/2006/relationships/hyperlink" Target="http://www.bera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 Lines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4a / Session 4a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165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 Module Aim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leoliad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chynyddi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bwysigrwydd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924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133600"/>
            <a:ext cx="3822192" cy="39928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destunau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1752600"/>
            <a:ext cx="3822192" cy="4373880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awareness of ethical issues relating to working with children and professionals in a variety of contexts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869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endParaRPr lang="en-GB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Ethics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Guidelines</a:t>
            </a:r>
            <a:endParaRPr lang="en-GB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631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Moeseg</a:t>
            </a:r>
            <a:r>
              <a:rPr lang="en-GB" dirty="0" smtClean="0"/>
              <a:t> /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8"/>
            <a:ext cx="3088109" cy="4392611"/>
          </a:xfrm>
        </p:spPr>
        <p:txBody>
          <a:bodyPr>
            <a:normAutofit fontScale="92500"/>
          </a:bodyPr>
          <a:lstStyle/>
          <a:p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brosiect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Medrir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altLang="en-US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endParaRPr lang="en-GB" alt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altLang="en-US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alt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alt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4392609"/>
          </a:xfrm>
        </p:spPr>
        <p:txBody>
          <a:bodyPr>
            <a:noAutofit/>
          </a:bodyPr>
          <a:lstStyle/>
          <a:p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ethics are an integral part of any research project</a:t>
            </a:r>
          </a:p>
          <a:p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research ethics?</a:t>
            </a:r>
          </a:p>
          <a:p>
            <a:pPr lvl="1"/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viewed in two ways</a:t>
            </a:r>
          </a:p>
          <a:p>
            <a:pPr lvl="2"/>
            <a:r>
              <a:rPr lang="en-GB" altLang="en-US" sz="20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and the law</a:t>
            </a:r>
          </a:p>
          <a:p>
            <a:pPr lvl="2"/>
            <a:r>
              <a:rPr lang="en-GB" altLang="en-US" sz="20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standpoint and values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3644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Moeseg</a:t>
            </a:r>
            <a:r>
              <a:rPr lang="en-GB" dirty="0"/>
              <a:t>: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Ethics: Research 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protocol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4316410"/>
          </a:xfrm>
        </p:spPr>
        <p:txBody>
          <a:bodyPr>
            <a:normAutofit fontScale="92500" lnSpcReduction="10000"/>
          </a:bodyPr>
          <a:lstStyle/>
          <a:p>
            <a:pPr marL="365760" indent="-256032">
              <a:lnSpc>
                <a:spcPct val="11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Guidelines: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contract/protocol where carrying out research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carrying out research in the name of the University of Wales, Trinity Saint David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029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(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cydsyniad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gwybodus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ffotograffau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Plant: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gwiriad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DBS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Law: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(e.g. how long you can store things, informed consent for taking photographs).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DBS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checks</a:t>
            </a:r>
          </a:p>
          <a:p>
            <a:endParaRPr lang="en-GB" sz="2400" dirty="0"/>
          </a:p>
        </p:txBody>
      </p:sp>
      <p:pic>
        <p:nvPicPr>
          <p:cNvPr id="6146" name="Picture 2" descr="C:\Users\l.roberts\AppData\Local\Microsoft\Windows\Temporary Internet Files\Content.IE5\N7NKQ001\MP9003211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659" y="482600"/>
            <a:ext cx="28956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20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Educational Research Association, British Psychological Society  ac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BERA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.g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Educational Research Association guidelines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Psychological Society guidelines etc.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BERA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477" y="5181600"/>
            <a:ext cx="3162300" cy="1295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00800" y="55626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BERA,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06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BERA (2018)</a:t>
            </a:r>
            <a:br>
              <a:rPr lang="en-GB" dirty="0" smtClean="0"/>
            </a:br>
            <a:r>
              <a:rPr lang="en-GB" dirty="0" err="1" smtClean="0"/>
              <a:t>Egwyddorion</a:t>
            </a:r>
            <a:r>
              <a:rPr lang="en-GB" dirty="0" smtClean="0"/>
              <a:t> / Principles </a:t>
            </a:r>
            <a:br>
              <a:rPr lang="en-GB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r>
              <a:rPr lang="en-US" sz="2000" dirty="0"/>
              <a:t>Social science is fundamental to a democratic society, and should be inclusive of different interests, values, funders, methods and perspectives. </a:t>
            </a:r>
          </a:p>
          <a:p>
            <a:r>
              <a:rPr lang="en-US" sz="2000" dirty="0" smtClean="0"/>
              <a:t>All </a:t>
            </a:r>
            <a:r>
              <a:rPr lang="en-US" sz="2000" dirty="0"/>
              <a:t>social science should respect the privacy, autonomy, diversity, values and dignity of individuals, groups and communities. </a:t>
            </a:r>
            <a:endParaRPr lang="en-US" sz="2000" dirty="0" smtClean="0"/>
          </a:p>
          <a:p>
            <a:r>
              <a:rPr lang="en-US" sz="2000" dirty="0"/>
              <a:t>All social science should be conducted with integrity throughout, employing the most appropriate methods for the research purpose. 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61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BERA (2018)</a:t>
            </a:r>
            <a:br>
              <a:rPr lang="en-GB" dirty="0" smtClean="0"/>
            </a:br>
            <a:r>
              <a:rPr lang="en-GB" dirty="0" err="1" smtClean="0"/>
              <a:t>Egwyddorion</a:t>
            </a:r>
            <a:r>
              <a:rPr lang="en-GB" dirty="0" smtClean="0"/>
              <a:t> / Principles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r>
              <a:rPr lang="en-US" sz="2400" dirty="0" smtClean="0"/>
              <a:t>All </a:t>
            </a:r>
            <a:r>
              <a:rPr lang="en-US" sz="2400" dirty="0"/>
              <a:t>social scientists should act with regard to their social responsibilities in conducting and disseminating their research. </a:t>
            </a:r>
            <a:endParaRPr lang="en-US" sz="2400" dirty="0" smtClean="0"/>
          </a:p>
          <a:p>
            <a:r>
              <a:rPr lang="en-US" sz="2400" dirty="0"/>
              <a:t>All social science should aim to </a:t>
            </a:r>
            <a:r>
              <a:rPr lang="en-US" sz="2400" dirty="0" err="1"/>
              <a:t>maximise</a:t>
            </a:r>
            <a:r>
              <a:rPr lang="en-US" sz="2400" dirty="0"/>
              <a:t> benefit and </a:t>
            </a:r>
            <a:r>
              <a:rPr lang="en-US" sz="2400" dirty="0" err="1"/>
              <a:t>minimise</a:t>
            </a:r>
            <a:r>
              <a:rPr lang="en-US" sz="2400" dirty="0"/>
              <a:t> harm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461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BERA 2018: Sections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09600" y="1828800"/>
            <a:ext cx="3088109" cy="4212561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Cyfrifoldebau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y </a:t>
            </a:r>
            <a:r>
              <a:rPr lang="en-GB" dirty="0" err="1" smtClean="0"/>
              <a:t>cyfranogwyr</a:t>
            </a:r>
            <a:endParaRPr lang="en-GB" dirty="0" smtClean="0"/>
          </a:p>
          <a:p>
            <a:r>
              <a:rPr lang="en-GB" dirty="0" err="1" smtClean="0"/>
              <a:t>Cyfrifoldebau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gefnogwyr</a:t>
            </a:r>
            <a:r>
              <a:rPr lang="en-GB" dirty="0" smtClean="0"/>
              <a:t>, </a:t>
            </a:r>
            <a:r>
              <a:rPr lang="en-GB" dirty="0" err="1" smtClean="0"/>
              <a:t>cwsmeriaid</a:t>
            </a:r>
            <a:r>
              <a:rPr lang="en-GB" dirty="0" smtClean="0"/>
              <a:t> a </a:t>
            </a:r>
            <a:r>
              <a:rPr lang="en-GB" dirty="0" err="1" smtClean="0"/>
              <a:t>budd-ddeiliaid</a:t>
            </a:r>
            <a:endParaRPr lang="en-GB" dirty="0" smtClean="0"/>
          </a:p>
          <a:p>
            <a:r>
              <a:rPr lang="en-GB" dirty="0" err="1" smtClean="0"/>
              <a:t>Cyfrifoldebau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y </a:t>
            </a:r>
            <a:r>
              <a:rPr lang="en-GB" dirty="0" err="1" smtClean="0"/>
              <a:t>gymuned</a:t>
            </a:r>
            <a:r>
              <a:rPr lang="en-GB" dirty="0" smtClean="0"/>
              <a:t> o </a:t>
            </a:r>
            <a:r>
              <a:rPr lang="en-GB" dirty="0" err="1" smtClean="0"/>
              <a:t>ymchwilwyr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endParaRPr lang="en-GB" dirty="0" smtClean="0"/>
          </a:p>
          <a:p>
            <a:r>
              <a:rPr lang="en-GB" dirty="0" err="1" smtClean="0"/>
              <a:t>Cyfrifoldebau</a:t>
            </a:r>
            <a:r>
              <a:rPr lang="en-GB" dirty="0" smtClean="0"/>
              <a:t> o </a:t>
            </a:r>
            <a:r>
              <a:rPr lang="en-GB" dirty="0" err="1" smtClean="0"/>
              <a:t>gyhoeddi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endParaRPr lang="en-GB" dirty="0" smtClean="0"/>
          </a:p>
          <a:p>
            <a:r>
              <a:rPr lang="en-GB" dirty="0" err="1" smtClean="0"/>
              <a:t>Cyfrifoldebau</a:t>
            </a:r>
            <a:r>
              <a:rPr lang="en-GB" dirty="0" smtClean="0"/>
              <a:t> am les a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ymchwilydd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869204" y="1447800"/>
            <a:ext cx="3088110" cy="45935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R</a:t>
            </a:r>
            <a:r>
              <a:rPr lang="en-US" dirty="0" smtClean="0"/>
              <a:t>esponsibilities </a:t>
            </a:r>
            <a:r>
              <a:rPr lang="en-US" dirty="0"/>
              <a:t>to participants </a:t>
            </a:r>
          </a:p>
          <a:p>
            <a:r>
              <a:rPr lang="en-US" dirty="0"/>
              <a:t>R</a:t>
            </a:r>
            <a:r>
              <a:rPr lang="en-US" dirty="0" smtClean="0"/>
              <a:t>esponsibilities </a:t>
            </a:r>
            <a:r>
              <a:rPr lang="en-US" dirty="0"/>
              <a:t>to sponsors, clients and stakeholders in research </a:t>
            </a:r>
          </a:p>
          <a:p>
            <a:r>
              <a:rPr lang="en-US" dirty="0"/>
              <a:t>R</a:t>
            </a:r>
            <a:r>
              <a:rPr lang="en-US" dirty="0" smtClean="0"/>
              <a:t>esponsibilities </a:t>
            </a:r>
            <a:r>
              <a:rPr lang="en-US" dirty="0"/>
              <a:t>to the community of educational researchers </a:t>
            </a:r>
          </a:p>
          <a:p>
            <a:r>
              <a:rPr lang="en-US" dirty="0"/>
              <a:t>R</a:t>
            </a:r>
            <a:r>
              <a:rPr lang="en-US" dirty="0" smtClean="0"/>
              <a:t>esponsibilities </a:t>
            </a:r>
            <a:r>
              <a:rPr lang="en-US" dirty="0"/>
              <a:t>for publication and dissemination </a:t>
            </a:r>
          </a:p>
          <a:p>
            <a:r>
              <a:rPr lang="en-US" dirty="0"/>
              <a:t>R</a:t>
            </a:r>
            <a:r>
              <a:rPr lang="en-US" dirty="0" smtClean="0"/>
              <a:t>esponsibilities </a:t>
            </a:r>
            <a:r>
              <a:rPr lang="en-US" dirty="0"/>
              <a:t>for researchers’ wellbeing and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691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1 / 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mater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 , decide on 3 ethical issues that need to be considered when researching with primary school aged children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C:\Users\l.roberts\AppData\Local\Microsoft\Windows\Temporary Internet Files\Content.IE5\HEPN0LIZ\MC900445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029200"/>
            <a:ext cx="1754734" cy="151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20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Materion</a:t>
            </a:r>
            <a:r>
              <a:rPr lang="en-GB" dirty="0" smtClean="0"/>
              <a:t>  </a:t>
            </a:r>
            <a:r>
              <a:rPr lang="en-GB" dirty="0" err="1" smtClean="0"/>
              <a:t>moesol</a:t>
            </a:r>
            <a:r>
              <a:rPr lang="en-GB" dirty="0" smtClean="0"/>
              <a:t> 1 /</a:t>
            </a:r>
            <a:br>
              <a:rPr lang="en-GB" dirty="0" smtClean="0"/>
            </a:br>
            <a:r>
              <a:rPr lang="en-GB" dirty="0" smtClean="0"/>
              <a:t>Ethical issues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Arbrawf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Asch</a:t>
            </a: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Arbrawf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Asch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Asch experiment</a:t>
            </a: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Asch experiment</a:t>
            </a:r>
            <a:endParaRPr lang="en-GB" sz="28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l.roberts\AppData\Local\Microsoft\Windows\Temporary Internet Files\Content.IE5\N7NKQ001\MC9000787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304" y="4724400"/>
            <a:ext cx="4279392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22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moesol</a:t>
            </a:r>
            <a:r>
              <a:rPr lang="en-GB" dirty="0" smtClean="0"/>
              <a:t> 2</a:t>
            </a:r>
            <a:br>
              <a:rPr lang="en-GB" dirty="0" smtClean="0"/>
            </a:br>
            <a:r>
              <a:rPr lang="en-GB" dirty="0" smtClean="0"/>
              <a:t>Ethical issues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Arbrawf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Milgram</a:t>
            </a: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Arbrawf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Milgram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Milgram experiment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Milgram experiment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Debrief</a:t>
            </a:r>
          </a:p>
          <a:p>
            <a:endParaRPr lang="en-GB" dirty="0"/>
          </a:p>
        </p:txBody>
      </p:sp>
      <p:pic>
        <p:nvPicPr>
          <p:cNvPr id="3074" name="Picture 2" descr="C:\Users\l.roberts\AppData\Local\Microsoft\Windows\Temporary Internet Files\Content.IE5\N7NKQ001\MP9004392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495800"/>
            <a:ext cx="31242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86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GDPR 2018</a:t>
            </a:r>
            <a:br>
              <a:rPr lang="en-GB" dirty="0" smtClean="0"/>
            </a:br>
            <a:r>
              <a:rPr lang="en-GB" sz="3100" dirty="0" smtClean="0"/>
              <a:t>(General Data Protection Regulations)</a:t>
            </a:r>
            <a:endParaRPr lang="en-US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815" y="2159000"/>
            <a:ext cx="3133345" cy="4394200"/>
          </a:xfrm>
        </p:spPr>
        <p:txBody>
          <a:bodyPr>
            <a:normAutofit/>
          </a:bodyPr>
          <a:lstStyle/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Cosbau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Caniatâd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Hysbysu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rhwyg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fynediad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anghofio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 am)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Symudedd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Preifatrwydd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Swyddogion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14800" y="2159000"/>
            <a:ext cx="4352544" cy="4546600"/>
          </a:xfrm>
        </p:spPr>
        <p:txBody>
          <a:bodyPr>
            <a:normAutofit/>
          </a:bodyPr>
          <a:lstStyle/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Penalties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Breach notification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Right to access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Right to be forgotten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Data portability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Privacy by design</a:t>
            </a:r>
          </a:p>
          <a:p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Data Protection Officers</a:t>
            </a:r>
          </a:p>
          <a:p>
            <a:pPr marL="0" indent="0">
              <a:buNone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 EUGDPR, 2018)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841343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eitem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ddata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gyfoes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a’iddal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lleiaf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ddata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ddelir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amdanynt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item of personal data that is held of processed must be accurate and up to data, and held for no longer than </a:t>
            </a:r>
            <a:r>
              <a:rPr lang="en-GB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necessary</a:t>
            </a:r>
            <a:endParaRPr lang="en-GB" sz="2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have the right to know what data are held about them</a:t>
            </a:r>
          </a:p>
          <a:p>
            <a:endParaRPr lang="en-GB" dirty="0"/>
          </a:p>
        </p:txBody>
      </p:sp>
      <p:pic>
        <p:nvPicPr>
          <p:cNvPr id="8194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609600"/>
            <a:ext cx="2438399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46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</a:p>
          <a:p>
            <a:pPr lvl="1"/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Gwiriad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DBS</a:t>
            </a: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</a:t>
            </a:r>
          </a:p>
          <a:p>
            <a:r>
              <a:rPr lang="en-GB" altLang="en-US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DBS </a:t>
            </a:r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checks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4343400"/>
            <a:ext cx="5029199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4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Moeseg</a:t>
            </a:r>
            <a:r>
              <a:rPr lang="en-GB" sz="2400" dirty="0"/>
              <a:t>: </a:t>
            </a:r>
            <a:r>
              <a:rPr lang="en-GB" sz="2400" dirty="0" err="1"/>
              <a:t>Safbwynt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a </a:t>
            </a:r>
            <a:r>
              <a:rPr lang="en-GB" sz="2400" dirty="0" err="1"/>
              <a:t>Gwerthoedd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i="1" dirty="0"/>
              <a:t>Ethics: Personal Standpoint and Values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1828800"/>
            <a:ext cx="3057145" cy="4800600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defRPr/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eich safbwynt </a:t>
            </a: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 dylanwad ar y math o ymchwil a moeseg ymchwil y byddwch yn ei ddilyn</a:t>
            </a:r>
          </a:p>
          <a:p>
            <a:pPr lvl="1">
              <a:lnSpc>
                <a:spcPct val="110000"/>
              </a:lnSpc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 </a:t>
            </a:r>
            <a:r>
              <a:rPr lang="cy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chi eich </a:t>
            </a: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 pa fath o berthynas ydw i eisiau rhyngof fi a’r sawl y byddaf yn eu hastudio?</a:t>
            </a:r>
          </a:p>
          <a:p>
            <a:pPr lvl="1">
              <a:lnSpc>
                <a:spcPct val="110000"/>
              </a:lnSpc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i eisiau eu gweld fel gwrthrychau neu fel cyfryngau yn y broses ymchwil?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000" y="1828800"/>
            <a:ext cx="3124200" cy="4648200"/>
          </a:xfrm>
        </p:spPr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own perspective will influence the type of research and research ethics you will </a:t>
            </a:r>
            <a:r>
              <a:rPr lang="en-GB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</a:t>
            </a:r>
            <a:endParaRPr lang="en-GB" sz="2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yourself how do I want to be in relation to those I am studying?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want to see them as objects or agents in the research process</a:t>
            </a:r>
            <a:r>
              <a:rPr lang="en-GB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78558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2 / 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fedrai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pairs, discuss how values and viewpoints could influence research 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your own values and viewpoints?</a:t>
            </a:r>
            <a:r>
              <a:rPr lang="en-GB" sz="2400" i="1" dirty="0" smtClean="0">
                <a:solidFill>
                  <a:schemeClr val="tx1"/>
                </a:solidFill>
              </a:rPr>
              <a:t> </a:t>
            </a:r>
            <a:endParaRPr lang="en-GB" sz="2400" i="1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Users\l.roberts\AppData\Local\Microsoft\Windows\Temporary Internet Files\Content.IE5\6IDJCSBB\MC9000487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4953000"/>
            <a:ext cx="1825142" cy="143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3404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795272"/>
          </a:xfrm>
        </p:spPr>
        <p:txBody>
          <a:bodyPr>
            <a:noAutofit/>
          </a:bodyPr>
          <a:lstStyle/>
          <a:p>
            <a:r>
              <a:rPr lang="en-GB" sz="3600" dirty="0" err="1">
                <a:solidFill>
                  <a:schemeClr val="tx1"/>
                </a:solidFill>
              </a:rPr>
              <a:t>Moeseg</a:t>
            </a:r>
            <a:r>
              <a:rPr lang="en-GB" sz="3600" dirty="0">
                <a:solidFill>
                  <a:schemeClr val="tx1"/>
                </a:solidFill>
              </a:rPr>
              <a:t>: </a:t>
            </a:r>
            <a:r>
              <a:rPr lang="en-GB" sz="3600" dirty="0" err="1">
                <a:solidFill>
                  <a:schemeClr val="tx1"/>
                </a:solidFill>
              </a:rPr>
              <a:t>Safbwynt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Personol</a:t>
            </a:r>
            <a:r>
              <a:rPr lang="en-GB" sz="3600" dirty="0">
                <a:solidFill>
                  <a:schemeClr val="tx1"/>
                </a:solidFill>
              </a:rPr>
              <a:t> a </a:t>
            </a:r>
            <a:r>
              <a:rPr lang="en-GB" sz="3600" dirty="0" err="1">
                <a:solidFill>
                  <a:schemeClr val="tx1"/>
                </a:solidFill>
              </a:rPr>
              <a:t>Gwerthoedd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i="1" dirty="0">
                <a:solidFill>
                  <a:schemeClr val="tx1"/>
                </a:solidFill>
              </a:rPr>
              <a:t>Ethics: Personal Standpoint and Values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i’n  credu mewn parchu unigolion, ac </a:t>
            </a: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</a:t>
            </a: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am ffurfio cydberthynas ddilys o ymddiriedaeth gyda nhw?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believe in respecting individuals, and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want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build relationships with them that </a:t>
            </a:r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reciprocal, trusting and authentic?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C:\Users\l.roberts\AppData\Local\Microsoft\Windows\Temporary Internet Files\Content.IE5\HEPN0LIZ\MC900304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84" y="5486400"/>
            <a:ext cx="2971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3695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>
              <a:lnSpc>
                <a:spcPct val="90000"/>
              </a:lnSpc>
              <a:defRPr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 geiriau eraill ydw i eisiau gwneud ymchwil </a:t>
            </a:r>
          </a:p>
          <a:p>
            <a:pPr lvl="1">
              <a:lnSpc>
                <a:spcPct val="90000"/>
              </a:lnSpc>
              <a:defRPr/>
            </a:pPr>
            <a:r>
              <a:rPr lang="cy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 bobl </a:t>
            </a:r>
          </a:p>
          <a:p>
            <a:pPr lvl="1">
              <a:lnSpc>
                <a:spcPct val="90000"/>
              </a:lnSpc>
              <a:defRPr/>
            </a:pPr>
            <a:r>
              <a:rPr lang="cy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 mewn cydweithrediad â phobl?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other words do I want to do research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people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in collaboration with people?</a:t>
            </a:r>
          </a:p>
          <a:p>
            <a:endParaRPr lang="en-GB" dirty="0"/>
          </a:p>
        </p:txBody>
      </p:sp>
      <p:pic>
        <p:nvPicPr>
          <p:cNvPr id="4098" name="Picture 2" descr="C:\Users\l.roberts\AppData\Local\Microsoft\Windows\Temporary Internet Files\Content.IE5\6IDJCSBB\MP9004276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5257800"/>
            <a:ext cx="32766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032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br>
              <a:rPr lang="en-GB" dirty="0" smtClean="0"/>
            </a:br>
            <a:r>
              <a:rPr lang="en-GB" dirty="0" err="1" smtClean="0"/>
              <a:t>Crynodeb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274320" lvl="1"/>
            <a:r>
              <a:rPr lang="en-GB" altLang="en-US" sz="3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Avoidance of harm, fully informed consent, and the need for privacy and confidentiality (Punch, 1994: 89)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5122" name="Picture 2" descr="C:\Users\l.roberts\AppData\Local\Microsoft\Windows\Temporary Internet Files\Content.IE5\N7NKQ001\MC900288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199" y="1981201"/>
            <a:ext cx="3962401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8946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Moeseg</a:t>
            </a:r>
            <a:r>
              <a:rPr lang="en-GB" dirty="0"/>
              <a:t>: </a:t>
            </a:r>
            <a:r>
              <a:rPr lang="en-GB" dirty="0" err="1"/>
              <a:t>Cafeat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Ethics: Caveats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 gall fod yn anodd ffurfio contract/ </a:t>
            </a:r>
            <a:r>
              <a:rPr lang="cy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</a:t>
            </a:r>
          </a:p>
          <a:p>
            <a:pPr lvl="1"/>
            <a:r>
              <a:rPr lang="cy-GB" altLang="en-US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 </a:t>
            </a:r>
            <a:r>
              <a:rPr lang="cy-GB" alt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cadw pawb yn hapus!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difficult to draw up a contract or protocol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keep everybody happy</a:t>
            </a:r>
            <a:r>
              <a:rPr lang="en-GB" sz="2400" i="1" dirty="0">
                <a:solidFill>
                  <a:schemeClr val="tx1"/>
                </a:solidFill>
              </a:rPr>
              <a:t>!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l.roberts\AppData\Local\Microsoft\Windows\Temporary Internet Files\Content.IE5\N7NKQ001\MC900078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1" y="4419600"/>
            <a:ext cx="40386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533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 cyfrinachedd – Ydych </a:t>
            </a:r>
            <a:r>
              <a:rPr lang="cy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 cynnig cyfrinachedd llwyr?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of confidentiality :can you offer complete confidentiality?</a:t>
            </a:r>
          </a:p>
          <a:p>
            <a:endParaRPr lang="en-GB" dirty="0"/>
          </a:p>
        </p:txBody>
      </p:sp>
      <p:pic>
        <p:nvPicPr>
          <p:cNvPr id="12291" name="Picture 3" descr="C:\Users\l.roberts\AppData\Local\Microsoft\Windows\Temporary Internet Files\Content.IE5\HEPN0LIZ\MC9004378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329" y="4100975"/>
            <a:ext cx="27432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8847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 yn gydweithredol/ perthnasau p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ea typeface="Lucida Sans Unicode" pitchFamily="34" charset="0"/>
                <a:cs typeface="Arial" panose="020B0604020202020204" pitchFamily="34" charset="0"/>
              </a:rPr>
              <a:t>ŵ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</a:p>
          <a:p>
            <a:pPr lvl="1">
              <a:lnSpc>
                <a:spcPct val="80000"/>
              </a:lnSpc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Feminist ethical critiques of research question whether the research relationship is irreducibly exploitative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(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Wolf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1996).</a:t>
            </a:r>
          </a:p>
          <a:p>
            <a:pPr>
              <a:lnSpc>
                <a:spcPct val="80000"/>
              </a:lnSpc>
            </a:pPr>
            <a:endParaRPr lang="en-GB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4158584"/>
          </a:xfrm>
        </p:spPr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collaborative</a:t>
            </a:r>
            <a:r>
              <a:rPr lang="en-GB" sz="20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power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Feminist ethical critiques of research question whether the research relationship is irreducibly exploitative (Wolf, 1996)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303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3/ Task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foeseg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gweithdy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gwblhau’r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foeseg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ychydig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wythnosau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ethics form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have a workshop to complete the ethics form in a few weeks </a:t>
            </a:r>
          </a:p>
          <a:p>
            <a:r>
              <a:rPr lang="en-GB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queries?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16" name="Picture 4" descr="C:\Users\l.roberts\AppData\Local\Microsoft\Windows\Temporary Internet Files\Content.IE5\6IDJCSBB\MP9003900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70658"/>
            <a:ext cx="2895600" cy="17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4063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Llyfryddiaeth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References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1600" dirty="0">
                <a:solidFill>
                  <a:schemeClr val="tx1"/>
                </a:solidFill>
              </a:rPr>
              <a:t>British Educational Research Association [BERA] (2018)</a:t>
            </a:r>
            <a:r>
              <a:rPr lang="en-US" sz="1600" i="1" dirty="0">
                <a:solidFill>
                  <a:schemeClr val="tx1"/>
                </a:solidFill>
              </a:rPr>
              <a:t>Ethical Guidelines for Educational Research</a:t>
            </a:r>
            <a:r>
              <a:rPr lang="en-US" sz="1600" dirty="0">
                <a:solidFill>
                  <a:schemeClr val="tx1"/>
                </a:solidFill>
              </a:rPr>
              <a:t>, fourth edition, London</a:t>
            </a:r>
            <a:r>
              <a:rPr lang="en-US" sz="1600" dirty="0" smtClean="0">
                <a:solidFill>
                  <a:schemeClr val="tx1"/>
                </a:solidFill>
              </a:rPr>
              <a:t>. Available at  </a:t>
            </a:r>
            <a:r>
              <a:rPr lang="en-US" sz="1600" u="sng" dirty="0" smtClean="0">
                <a:solidFill>
                  <a:schemeClr val="tx1"/>
                </a:solidFill>
                <a:hlinkClick r:id="rId3"/>
              </a:rPr>
              <a:t>https</a:t>
            </a:r>
            <a:r>
              <a:rPr lang="en-US" sz="1600" u="sng" dirty="0">
                <a:solidFill>
                  <a:schemeClr val="tx1"/>
                </a:solidFill>
                <a:hlinkClick r:id="rId3"/>
              </a:rPr>
              <a:t>://</a:t>
            </a:r>
            <a:r>
              <a:rPr lang="en-US" sz="1600" u="sng" dirty="0" smtClean="0">
                <a:solidFill>
                  <a:schemeClr val="tx1"/>
                </a:solidFill>
                <a:hlinkClick r:id="rId3"/>
              </a:rPr>
              <a:t>www.bera.ac.uk/researchers-resources/publications/ethical-guidelines-for-educational-research-2018</a:t>
            </a:r>
            <a:r>
              <a:rPr lang="en-US" sz="1600" u="sng" dirty="0">
                <a:solidFill>
                  <a:schemeClr val="tx1"/>
                </a:solidFill>
              </a:rPr>
              <a:t> </a:t>
            </a:r>
            <a:r>
              <a:rPr lang="en-US" sz="1600" dirty="0" smtClean="0">
                <a:solidFill>
                  <a:schemeClr val="tx1"/>
                </a:solidFill>
              </a:rPr>
              <a:t>( Accessed 05.07.18)</a:t>
            </a:r>
            <a:endParaRPr lang="en-US" sz="16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EUGDPR ( 2018)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 Key Changes. 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www.eugdpr.org/key-changes.html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Accessed 05.07.18)</a:t>
            </a:r>
            <a:endParaRPr lang="en-GB" altLang="en-US" sz="16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HSMO ( 1998)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Act 1998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London: HMSO, 1998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Maykut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&amp; </a:t>
            </a:r>
            <a:r>
              <a:rPr lang="en-GB" altLang="en-US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Morehouse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R.( 1994) 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Beginning Qualitative Research: A Philosophic and Practical Guide,</a:t>
            </a:r>
            <a:r>
              <a:rPr lang="en-GB" altLang="en-US" sz="1600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The </a:t>
            </a:r>
            <a:r>
              <a:rPr lang="en-GB" altLang="en-US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Falmer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Press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Oliver 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P, 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(2003)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Students' Guide to Research Ethics, 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Buckingham: Open University 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Press.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Punch, M. (1994) ‘Politics and Ethics in Qualitative Research’,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cited in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Denzin, N.K. &amp; Lincoln, Y.S. (</a:t>
            </a:r>
            <a:r>
              <a:rPr lang="en-GB" altLang="en-US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Handbook of Qualitative Research,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Thousands Oaks: Sage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Wolf, D.L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(1996) ‘Situating Feminist Dilemmas in Fieldwork’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cited in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Wolf DL (</a:t>
            </a:r>
            <a:r>
              <a:rPr lang="en-GB" altLang="en-US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altLang="en-US" sz="1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Feminist Dilemmas in Fieldwork,</a:t>
            </a:r>
            <a:r>
              <a:rPr lang="en-GB" altLang="en-US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Oxford: Westview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601812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clipart except for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BERA image ( 2014).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http://www.bera.ac.uk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 Accessed 11.8.14]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Disclosure and Barring Service Image ( 2014) . Available at 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://employmentscreeninguk.wordpress.com/2013/02/20/the-disclosure-and-barring-service-comes-into-force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 Accessed 11.8.14]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09538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259</TotalTime>
  <Words>1290</Words>
  <Application>Microsoft Office PowerPoint</Application>
  <PresentationFormat>On-screen Show (4:3)</PresentationFormat>
  <Paragraphs>168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Lucida Sans Unicode</vt:lpstr>
      <vt:lpstr>Tahoma</vt:lpstr>
      <vt:lpstr>Trebuchet MS</vt:lpstr>
      <vt:lpstr>Verdana</vt:lpstr>
      <vt:lpstr>Wingdings 3</vt:lpstr>
      <vt:lpstr>Facet</vt:lpstr>
      <vt:lpstr>ECES5007/C Lines of Enquiry Llwybrau Ymholi</vt:lpstr>
      <vt:lpstr>Nod y Modiwl /  Module Aim</vt:lpstr>
      <vt:lpstr>Deilliant Dysgu perthnasol Relevant Learning Outcome</vt:lpstr>
      <vt:lpstr>Gorolwg / Overview</vt:lpstr>
      <vt:lpstr>Moeseg / Ethics</vt:lpstr>
      <vt:lpstr>Moeseg: Canllawiau Ymchwil Ethics: Research Guidelines</vt:lpstr>
      <vt:lpstr>PowerPoint Presentation</vt:lpstr>
      <vt:lpstr>PowerPoint Presentation</vt:lpstr>
      <vt:lpstr>BERA (2018) Egwyddorion / Principles  </vt:lpstr>
      <vt:lpstr>BERA (2018) Egwyddorion / Principles</vt:lpstr>
      <vt:lpstr>BERA 2018: Sections</vt:lpstr>
      <vt:lpstr>Tasg 1 / Task 1</vt:lpstr>
      <vt:lpstr>Materion  moesol 1 / Ethical issues 1</vt:lpstr>
      <vt:lpstr>Materion moesol 2 Ethical issues 2 </vt:lpstr>
      <vt:lpstr>GDPR 2018 (General Data Protection Regulations)</vt:lpstr>
      <vt:lpstr>PowerPoint Presentation</vt:lpstr>
      <vt:lpstr>PowerPoint Presentation</vt:lpstr>
      <vt:lpstr>Moeseg: Safbwynt Personol a Gwerthoedd Ethics: Personal Standpoint and Values</vt:lpstr>
      <vt:lpstr>Tasg 2 / Task 2</vt:lpstr>
      <vt:lpstr>Moeseg: Safbwynt Personol a Gwerthoedd Ethics: Personal Standpoint and Values</vt:lpstr>
      <vt:lpstr>PowerPoint Presentation</vt:lpstr>
      <vt:lpstr>Summary Crynodeb</vt:lpstr>
      <vt:lpstr>Moeseg: Cafeat Ethics: Caveats</vt:lpstr>
      <vt:lpstr>PowerPoint Presentation</vt:lpstr>
      <vt:lpstr>PowerPoint Presentation</vt:lpstr>
      <vt:lpstr>Tasg 3/ Task 3 </vt:lpstr>
      <vt:lpstr>Llyfryddiaeth References</vt:lpstr>
      <vt:lpstr>Images clipart except for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Lynwen Roberts</cp:lastModifiedBy>
  <cp:revision>25</cp:revision>
  <dcterms:created xsi:type="dcterms:W3CDTF">2014-08-11T11:08:15Z</dcterms:created>
  <dcterms:modified xsi:type="dcterms:W3CDTF">2019-07-12T07:09:55Z</dcterms:modified>
</cp:coreProperties>
</file>