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68" r:id="rId3"/>
    <p:sldId id="277" r:id="rId4"/>
    <p:sldId id="263" r:id="rId5"/>
    <p:sldId id="264" r:id="rId6"/>
    <p:sldId id="257" r:id="rId7"/>
    <p:sldId id="260" r:id="rId8"/>
    <p:sldId id="258" r:id="rId9"/>
    <p:sldId id="276" r:id="rId10"/>
    <p:sldId id="275" r:id="rId11"/>
    <p:sldId id="261" r:id="rId12"/>
    <p:sldId id="274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2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9899C2-0DB3-4327-81CD-7952FD3F445A}" type="datetimeFigureOut">
              <a:rPr lang="en-GB" smtClean="0"/>
              <a:pPr/>
              <a:t>02/10/2017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79C770-01A2-40DC-AFEB-11FCAAF0F9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9095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79C770-01A2-40DC-AFEB-11FCAAF0F946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9201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B849A-35F6-418C-9FF1-F58C3BA97BED}" type="datetimeFigureOut">
              <a:rPr lang="en-GB" smtClean="0"/>
              <a:pPr/>
              <a:t>02/10/2017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78FCB2-E7DD-4466-AF5C-1D975BCA194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B849A-35F6-418C-9FF1-F58C3BA97BED}" type="datetimeFigureOut">
              <a:rPr lang="en-GB" smtClean="0"/>
              <a:pPr/>
              <a:t>02/10/2017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78FCB2-E7DD-4466-AF5C-1D975BCA19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B849A-35F6-418C-9FF1-F58C3BA97BED}" type="datetimeFigureOut">
              <a:rPr lang="en-GB" smtClean="0"/>
              <a:pPr/>
              <a:t>02/10/2017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78FCB2-E7DD-4466-AF5C-1D975BCA19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B849A-35F6-418C-9FF1-F58C3BA97BED}" type="datetimeFigureOut">
              <a:rPr lang="en-GB" smtClean="0"/>
              <a:pPr/>
              <a:t>02/10/2017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78FCB2-E7DD-4466-AF5C-1D975BCA19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B849A-35F6-418C-9FF1-F58C3BA97BED}" type="datetimeFigureOut">
              <a:rPr lang="en-GB" smtClean="0"/>
              <a:pPr/>
              <a:t>02/10/2017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78FCB2-E7DD-4466-AF5C-1D975BCA19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B849A-35F6-418C-9FF1-F58C3BA97BED}" type="datetimeFigureOut">
              <a:rPr lang="en-GB" smtClean="0"/>
              <a:pPr/>
              <a:t>02/10/2017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78FCB2-E7DD-4466-AF5C-1D975BCA19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B849A-35F6-418C-9FF1-F58C3BA97BED}" type="datetimeFigureOut">
              <a:rPr lang="en-GB" smtClean="0"/>
              <a:pPr/>
              <a:t>02/10/2017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78FCB2-E7DD-4466-AF5C-1D975BCA19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B849A-35F6-418C-9FF1-F58C3BA97BED}" type="datetimeFigureOut">
              <a:rPr lang="en-GB" smtClean="0"/>
              <a:pPr/>
              <a:t>02/10/2017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78FCB2-E7DD-4466-AF5C-1D975BCA194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882B849A-35F6-418C-9FF1-F58C3BA97BED}" type="datetimeFigureOut">
              <a:rPr lang="en-GB" smtClean="0"/>
              <a:pPr/>
              <a:t>02/10/2017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B378FCB2-E7DD-4466-AF5C-1D975BCA19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B849A-35F6-418C-9FF1-F58C3BA97BED}" type="datetimeFigureOut">
              <a:rPr lang="en-GB" smtClean="0"/>
              <a:pPr/>
              <a:t>02/10/2017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78FCB2-E7DD-4466-AF5C-1D975BCA19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B849A-35F6-418C-9FF1-F58C3BA97BED}" type="datetimeFigureOut">
              <a:rPr lang="en-GB" smtClean="0"/>
              <a:pPr/>
              <a:t>02/10/2017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78FCB2-E7DD-4466-AF5C-1D975BCA19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882B849A-35F6-418C-9FF1-F58C3BA97BED}" type="datetimeFigureOut">
              <a:rPr lang="en-GB" smtClean="0"/>
              <a:pPr/>
              <a:t>02/10/2017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B378FCB2-E7DD-4466-AF5C-1D975BCA194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024-VOUNOUS V.T.22-26 (4).tif"/>
          <p:cNvPicPr>
            <a:picLocks noChangeAspect="1"/>
          </p:cNvPicPr>
          <p:nvPr/>
        </p:nvPicPr>
        <p:blipFill>
          <a:blip r:embed="rId3" cstate="email">
            <a:lum bright="-10000" contrast="4000"/>
          </a:blip>
          <a:srcRect/>
          <a:stretch>
            <a:fillRect/>
          </a:stretch>
        </p:blipFill>
        <p:spPr>
          <a:xfrm>
            <a:off x="251520" y="543671"/>
            <a:ext cx="8712968" cy="590966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4941168"/>
            <a:ext cx="8077200" cy="1673352"/>
          </a:xfrm>
        </p:spPr>
        <p:txBody>
          <a:bodyPr>
            <a:normAutofit/>
          </a:bodyPr>
          <a:lstStyle/>
          <a:p>
            <a:r>
              <a:rPr lang="en-GB" sz="8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AHAR5004</a:t>
            </a:r>
            <a:endParaRPr lang="en-GB" sz="8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31504" y="3356992"/>
            <a:ext cx="8077200" cy="1499616"/>
          </a:xfrm>
        </p:spPr>
        <p:txBody>
          <a:bodyPr/>
          <a:lstStyle/>
          <a:p>
            <a:r>
              <a:rPr lang="en-GB" sz="4800" b="1" dirty="0" smtClean="0"/>
              <a:t>Symbolism &amp; </a:t>
            </a:r>
            <a:r>
              <a:rPr lang="en-GB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Images</a:t>
            </a:r>
            <a:endParaRPr lang="en-GB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507288" cy="1251062"/>
          </a:xfrm>
        </p:spPr>
        <p:txBody>
          <a:bodyPr>
            <a:normAutofit/>
          </a:bodyPr>
          <a:lstStyle/>
          <a:p>
            <a:r>
              <a:rPr lang="en-GB" dirty="0" smtClean="0"/>
              <a:t>Imagery in Societies Without Text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618856" cy="482341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Thinking about transferral of cultural knowledge through image</a:t>
            </a:r>
          </a:p>
          <a:p>
            <a:pPr lvl="1"/>
            <a:r>
              <a:rPr lang="en-GB" dirty="0" smtClean="0"/>
              <a:t>Do images encode messages?</a:t>
            </a:r>
          </a:p>
          <a:p>
            <a:pPr lvl="1"/>
            <a:r>
              <a:rPr lang="en-GB" dirty="0" smtClean="0"/>
              <a:t>Do complex representations tell a story?</a:t>
            </a:r>
          </a:p>
          <a:p>
            <a:pPr lvl="1"/>
            <a:r>
              <a:rPr lang="en-GB" dirty="0" smtClean="0"/>
              <a:t>How can we decipher this knowledge &amp; read the image?</a:t>
            </a:r>
          </a:p>
          <a:p>
            <a:r>
              <a:rPr lang="en-GB" dirty="0" smtClean="0"/>
              <a:t>Structural analysis &amp; anthropology of art</a:t>
            </a:r>
          </a:p>
        </p:txBody>
      </p:sp>
      <p:pic>
        <p:nvPicPr>
          <p:cNvPr id="1026" name="Picture 2" descr="https://s-media-cache-ak0.pinimg.com/236x/7f/bc/5c/7fbc5cca1a297ee9198c7b6f9447bf0a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1772816"/>
            <a:ext cx="2751956" cy="4127934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5940152" y="6093296"/>
            <a:ext cx="2933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Çatalhöyük “goddess” figure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Structural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172272" cy="4623816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rgbClr val="FFC000"/>
                </a:solidFill>
              </a:rPr>
              <a:t>Symbols</a:t>
            </a:r>
            <a:r>
              <a:rPr lang="en-GB" dirty="0" smtClean="0"/>
              <a:t> represent a mental code which frames cultural reality</a:t>
            </a:r>
          </a:p>
          <a:p>
            <a:r>
              <a:rPr lang="en-GB" dirty="0" smtClean="0"/>
              <a:t>Robb (1998): in any serious study of ancient societies we need to engage with, think about &amp; interpret their symbols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836712"/>
            <a:ext cx="3250704" cy="5038591"/>
          </a:xfrm>
        </p:spPr>
      </p:pic>
      <p:sp>
        <p:nvSpPr>
          <p:cNvPr id="8" name="TextBox 7"/>
          <p:cNvSpPr txBox="1"/>
          <p:nvPr/>
        </p:nvSpPr>
        <p:spPr>
          <a:xfrm>
            <a:off x="5868144" y="6028420"/>
            <a:ext cx="22047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Ur, “ram in a thicket”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089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Structural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330824" cy="4623816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Diversity of human symbolism</a:t>
            </a:r>
          </a:p>
          <a:p>
            <a:r>
              <a:rPr lang="en-GB" dirty="0" smtClean="0"/>
              <a:t>Multiple approaches are needed to deal adequately with it:</a:t>
            </a:r>
          </a:p>
          <a:p>
            <a:pPr lvl="1"/>
            <a:r>
              <a:rPr lang="en-GB" dirty="0" smtClean="0"/>
              <a:t>Ethnic/identity markers, emblems of status, political ideology, technological knowledge, religious imagery...</a:t>
            </a:r>
          </a:p>
          <a:p>
            <a:r>
              <a:rPr lang="en-GB" dirty="0" smtClean="0"/>
              <a:t>Archaeology of symbols: how do we understand how varied kinds of symbols interrelate?</a:t>
            </a:r>
            <a:endParaRPr lang="en-GB" dirty="0"/>
          </a:p>
        </p:txBody>
      </p:sp>
      <p:pic>
        <p:nvPicPr>
          <p:cNvPr id="5" name="Content Placeholder 4" descr="pu abi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616810" y="2420888"/>
            <a:ext cx="2695575" cy="3086100"/>
          </a:xfrm>
        </p:spPr>
      </p:pic>
      <p:sp>
        <p:nvSpPr>
          <p:cNvPr id="6" name="Rectangle 5"/>
          <p:cNvSpPr/>
          <p:nvPr/>
        </p:nvSpPr>
        <p:spPr>
          <a:xfrm>
            <a:off x="5868144" y="5661248"/>
            <a:ext cx="219290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Pu-Abi headdress, Ur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Symbols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75027"/>
            <a:ext cx="4176464" cy="4623816"/>
          </a:xfrm>
        </p:spPr>
        <p:txBody>
          <a:bodyPr>
            <a:normAutofit/>
          </a:bodyPr>
          <a:lstStyle/>
          <a:p>
            <a:r>
              <a:rPr lang="en-GB" dirty="0" smtClean="0"/>
              <a:t>Symbols: instruments of communication</a:t>
            </a:r>
          </a:p>
          <a:p>
            <a:r>
              <a:rPr lang="en-GB" dirty="0" smtClean="0"/>
              <a:t>Convey information &amp; meaning to their viewer</a:t>
            </a:r>
          </a:p>
          <a:p>
            <a:r>
              <a:rPr lang="en-GB" dirty="0" smtClean="0"/>
              <a:t>Symbols have a material life (biography) &amp; can be manipulated through human agency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977368"/>
            <a:ext cx="3240360" cy="4985169"/>
          </a:xfrm>
        </p:spPr>
      </p:pic>
      <p:sp>
        <p:nvSpPr>
          <p:cNvPr id="8" name="TextBox 7"/>
          <p:cNvSpPr txBox="1"/>
          <p:nvPr/>
        </p:nvSpPr>
        <p:spPr>
          <a:xfrm>
            <a:off x="6012160" y="6029511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“Mabel”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Structural Analysis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79512" y="1700808"/>
            <a:ext cx="4608512" cy="496743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Explicitly concerned with the cognitive systems, symbol systems &amp; structural categories of past peoples </a:t>
            </a:r>
          </a:p>
          <a:p>
            <a:pPr lvl="1"/>
            <a:r>
              <a:rPr lang="en-GB" dirty="0" smtClean="0"/>
              <a:t>Meaning is encoded within </a:t>
            </a:r>
            <a:r>
              <a:rPr lang="en-GB" dirty="0" smtClean="0">
                <a:solidFill>
                  <a:srgbClr val="FFC000"/>
                </a:solidFill>
              </a:rPr>
              <a:t>material culture </a:t>
            </a:r>
            <a:r>
              <a:rPr lang="en-GB" dirty="0" smtClean="0"/>
              <a:t>&amp; this is linked to social structures</a:t>
            </a:r>
          </a:p>
          <a:p>
            <a:pPr lvl="1"/>
            <a:r>
              <a:rPr lang="en-GB" dirty="0" smtClean="0"/>
              <a:t>This meaning is implicitly understood &amp; can be “read” by members of this society </a:t>
            </a:r>
          </a:p>
          <a:p>
            <a:r>
              <a:rPr lang="en-GB" dirty="0" smtClean="0"/>
              <a:t>Material culture might be used to express social relations or knowledge = symbols / signs</a:t>
            </a:r>
          </a:p>
        </p:txBody>
      </p:sp>
      <p:pic>
        <p:nvPicPr>
          <p:cNvPr id="7" name="Content Placeholder 6" descr="meskalamdug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148064" y="2276872"/>
            <a:ext cx="3608401" cy="2952328"/>
          </a:xfrm>
        </p:spPr>
      </p:pic>
      <p:sp>
        <p:nvSpPr>
          <p:cNvPr id="8" name="TextBox 7"/>
          <p:cNvSpPr txBox="1"/>
          <p:nvPr/>
        </p:nvSpPr>
        <p:spPr>
          <a:xfrm>
            <a:off x="6300192" y="5301208"/>
            <a:ext cx="23230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Meskalumdug</a:t>
            </a:r>
            <a:r>
              <a:rPr lang="en-GB" dirty="0" smtClean="0"/>
              <a:t> helmet,</a:t>
            </a:r>
          </a:p>
          <a:p>
            <a:r>
              <a:rPr lang="en-GB" dirty="0" smtClean="0"/>
              <a:t>Royal Tombs of Ur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Image as Communication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546848" cy="4823416"/>
          </a:xfrm>
        </p:spPr>
        <p:txBody>
          <a:bodyPr>
            <a:normAutofit/>
          </a:bodyPr>
          <a:lstStyle/>
          <a:p>
            <a:r>
              <a:rPr lang="en-GB" dirty="0" smtClean="0"/>
              <a:t>Image might be closely linked to verbal communication </a:t>
            </a:r>
          </a:p>
          <a:p>
            <a:pPr lvl="1"/>
            <a:r>
              <a:rPr lang="en-GB" dirty="0" smtClean="0"/>
              <a:t>Oral histories &amp; mythologies</a:t>
            </a:r>
          </a:p>
          <a:p>
            <a:r>
              <a:rPr lang="en-GB" dirty="0" smtClean="0"/>
              <a:t>Hatcher: visual forms are also meaningful in their own right &amp; can be “read” like material culture</a:t>
            </a:r>
          </a:p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dirty="0" err="1"/>
              <a:t>Morphy</a:t>
            </a:r>
            <a:r>
              <a:rPr lang="en-GB" dirty="0" smtClean="0"/>
              <a:t>: art </a:t>
            </a:r>
            <a:r>
              <a:rPr lang="en-GB" dirty="0"/>
              <a:t>objects are </a:t>
            </a:r>
            <a:r>
              <a:rPr lang="en-GB" dirty="0">
                <a:solidFill>
                  <a:srgbClr val="FFC000"/>
                </a:solidFill>
              </a:rPr>
              <a:t>“sign vehicles” </a:t>
            </a:r>
            <a:r>
              <a:rPr lang="en-GB" dirty="0"/>
              <a:t>which convey meaning</a:t>
            </a:r>
          </a:p>
          <a:p>
            <a:endParaRPr lang="en-GB" dirty="0" smtClean="0"/>
          </a:p>
        </p:txBody>
      </p:sp>
      <p:pic>
        <p:nvPicPr>
          <p:cNvPr id="7" name="Content Placeholder 4" descr="uruk lion hunt.bmp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724128" y="1700808"/>
            <a:ext cx="2838450" cy="4105275"/>
          </a:xfrm>
        </p:spPr>
      </p:pic>
      <p:sp>
        <p:nvSpPr>
          <p:cNvPr id="8" name="TextBox 7"/>
          <p:cNvSpPr txBox="1"/>
          <p:nvPr/>
        </p:nvSpPr>
        <p:spPr>
          <a:xfrm>
            <a:off x="6084168" y="5877272"/>
            <a:ext cx="2166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Uruk Lion Hunt </a:t>
            </a:r>
            <a:r>
              <a:rPr lang="en-GB" dirty="0" err="1" smtClean="0"/>
              <a:t>Stela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Art (Image) as Communication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74840" cy="4751408"/>
          </a:xfrm>
        </p:spPr>
        <p:txBody>
          <a:bodyPr>
            <a:normAutofit/>
          </a:bodyPr>
          <a:lstStyle/>
          <a:p>
            <a:r>
              <a:rPr lang="en-GB" dirty="0" smtClean="0"/>
              <a:t>Images encode social messages &amp; symbolic content</a:t>
            </a:r>
          </a:p>
          <a:p>
            <a:r>
              <a:rPr lang="en-GB" dirty="0" smtClean="0"/>
              <a:t>The intent is to </a:t>
            </a:r>
            <a:r>
              <a:rPr lang="en-GB" dirty="0" smtClean="0">
                <a:solidFill>
                  <a:srgbClr val="FFC000"/>
                </a:solidFill>
              </a:rPr>
              <a:t>enhance perception </a:t>
            </a:r>
            <a:r>
              <a:rPr lang="en-GB" dirty="0" smtClean="0"/>
              <a:t>of the world through particular use of images </a:t>
            </a:r>
          </a:p>
          <a:p>
            <a:pPr lvl="1"/>
            <a:r>
              <a:rPr lang="en-GB" dirty="0" smtClean="0"/>
              <a:t>Or to use images to convey specific information </a:t>
            </a:r>
            <a:r>
              <a:rPr lang="en-GB" dirty="0" smtClean="0">
                <a:solidFill>
                  <a:srgbClr val="FFC000"/>
                </a:solidFill>
              </a:rPr>
              <a:t>underlying ideologies</a:t>
            </a:r>
          </a:p>
          <a:p>
            <a:endParaRPr lang="en-GB" dirty="0"/>
          </a:p>
        </p:txBody>
      </p:sp>
      <p:pic>
        <p:nvPicPr>
          <p:cNvPr id="7" name="Content Placeholder 4" descr="naram sin detail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148064" y="1988840"/>
            <a:ext cx="3676650" cy="3333750"/>
          </a:xfrm>
        </p:spPr>
      </p:pic>
      <p:sp>
        <p:nvSpPr>
          <p:cNvPr id="8" name="TextBox 7"/>
          <p:cNvSpPr txBox="1"/>
          <p:nvPr/>
        </p:nvSpPr>
        <p:spPr>
          <a:xfrm>
            <a:off x="6012160" y="5589240"/>
            <a:ext cx="24635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Naram</a:t>
            </a:r>
            <a:r>
              <a:rPr lang="en-GB" dirty="0" smtClean="0"/>
              <a:t>-Sin Victory </a:t>
            </a:r>
            <a:r>
              <a:rPr lang="en-GB" dirty="0" err="1" smtClean="0"/>
              <a:t>Stela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Basic Semiotics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Sign comprises:</a:t>
            </a:r>
          </a:p>
          <a:p>
            <a:pPr lvl="1"/>
            <a:r>
              <a:rPr lang="en-GB" dirty="0" smtClean="0">
                <a:solidFill>
                  <a:srgbClr val="FFC000"/>
                </a:solidFill>
              </a:rPr>
              <a:t>Signifier:</a:t>
            </a:r>
            <a:r>
              <a:rPr lang="en-GB" dirty="0" smtClean="0"/>
              <a:t> </a:t>
            </a:r>
            <a:r>
              <a:rPr lang="en-GB" dirty="0" smtClean="0"/>
              <a:t>physical form of the sign</a:t>
            </a:r>
          </a:p>
          <a:p>
            <a:pPr lvl="1"/>
            <a:r>
              <a:rPr lang="en-GB" dirty="0" smtClean="0">
                <a:solidFill>
                  <a:srgbClr val="FFC000"/>
                </a:solidFill>
              </a:rPr>
              <a:t>Signified:</a:t>
            </a:r>
            <a:r>
              <a:rPr lang="en-GB" dirty="0" smtClean="0"/>
              <a:t> </a:t>
            </a:r>
            <a:r>
              <a:rPr lang="en-GB" dirty="0" smtClean="0"/>
              <a:t>the concept to which the sign refer</a:t>
            </a:r>
          </a:p>
          <a:p>
            <a:r>
              <a:rPr lang="en-GB" dirty="0" smtClean="0">
                <a:solidFill>
                  <a:srgbClr val="FFC000"/>
                </a:solidFill>
              </a:rPr>
              <a:t>Arbitrary</a:t>
            </a:r>
            <a:r>
              <a:rPr lang="en-GB" dirty="0" smtClean="0"/>
              <a:t> relationship between sign and concept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076056" y="2276872"/>
            <a:ext cx="3696411" cy="2520280"/>
          </a:xfrm>
        </p:spPr>
      </p:pic>
    </p:spTree>
    <p:extLst>
      <p:ext uri="{BB962C8B-B14F-4D97-AF65-F5344CB8AC3E}">
        <p14:creationId xmlns:p14="http://schemas.microsoft.com/office/powerpoint/2010/main" val="25378365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Art for Art’s Sake?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Do we need to search for meaning, signs &amp; symbols?</a:t>
            </a:r>
          </a:p>
          <a:p>
            <a:r>
              <a:rPr lang="en-GB" dirty="0" smtClean="0"/>
              <a:t>Maurice Bloch: research on Malagasy houses</a:t>
            </a:r>
            <a:endParaRPr lang="en-GB" dirty="0"/>
          </a:p>
        </p:txBody>
      </p:sp>
      <p:pic>
        <p:nvPicPr>
          <p:cNvPr id="5" name="Content Placeholder 4" descr="madagascar carved house post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436096" y="2420888"/>
            <a:ext cx="3039988" cy="2279991"/>
          </a:xfrm>
        </p:spPr>
      </p:pic>
      <p:sp>
        <p:nvSpPr>
          <p:cNvPr id="6" name="TextBox 5"/>
          <p:cNvSpPr txBox="1"/>
          <p:nvPr/>
        </p:nvSpPr>
        <p:spPr>
          <a:xfrm>
            <a:off x="5796136" y="5013176"/>
            <a:ext cx="20377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Carved house posts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Task: Reading </a:t>
            </a:r>
            <a:r>
              <a:rPr lang="en-GB" dirty="0" smtClean="0"/>
              <a:t>the Vounous Bowl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114800" cy="4623816"/>
          </a:xfrm>
        </p:spPr>
        <p:txBody>
          <a:bodyPr/>
          <a:lstStyle/>
          <a:p>
            <a:r>
              <a:rPr lang="en-GB" dirty="0" smtClean="0"/>
              <a:t>Object created in a preliterate context on Cyprus</a:t>
            </a:r>
          </a:p>
          <a:p>
            <a:r>
              <a:rPr lang="en-GB" dirty="0" smtClean="0"/>
              <a:t>Complex imagery, unique in Cypriot context</a:t>
            </a:r>
          </a:p>
          <a:p>
            <a:r>
              <a:rPr lang="en-GB" dirty="0" smtClean="0"/>
              <a:t>Multiple “readings” by archaeologists</a:t>
            </a:r>
          </a:p>
        </p:txBody>
      </p:sp>
      <p:pic>
        <p:nvPicPr>
          <p:cNvPr id="9" name="Content Placeholder 5" descr="024-VOUNOUS V.T.22-26 (10).tif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4716016" y="1988840"/>
            <a:ext cx="4182616" cy="3589618"/>
          </a:xfrm>
        </p:spPr>
      </p:pic>
      <p:sp>
        <p:nvSpPr>
          <p:cNvPr id="5" name="Rectangle 4"/>
          <p:cNvSpPr/>
          <p:nvPr/>
        </p:nvSpPr>
        <p:spPr>
          <a:xfrm>
            <a:off x="7092280" y="5661248"/>
            <a:ext cx="15413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Vounous Bowl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How is cultural information transmitted in non-literate societies?</a:t>
            </a:r>
          </a:p>
          <a:p>
            <a:r>
              <a:rPr lang="en-GB" dirty="0" smtClean="0"/>
              <a:t>How can we make sense of imagery, signs &amp; representations from societies without writing?</a:t>
            </a:r>
          </a:p>
          <a:p>
            <a:r>
              <a:rPr lang="en-GB" dirty="0" smtClean="0"/>
              <a:t>Anthropology of art &amp; </a:t>
            </a:r>
            <a:r>
              <a:rPr lang="en-GB" dirty="0" err="1" smtClean="0"/>
              <a:t>structuralist</a:t>
            </a:r>
            <a:r>
              <a:rPr lang="en-GB" dirty="0" smtClean="0"/>
              <a:t> approaches </a:t>
            </a:r>
          </a:p>
          <a:p>
            <a:pPr lvl="1"/>
            <a:r>
              <a:rPr lang="en-GB" dirty="0" smtClean="0"/>
              <a:t>Can we read material culture?</a:t>
            </a:r>
          </a:p>
          <a:p>
            <a:pPr lvl="1"/>
            <a:r>
              <a:rPr lang="en-GB" dirty="0" smtClean="0"/>
              <a:t>Can/should we apply </a:t>
            </a:r>
            <a:r>
              <a:rPr lang="en-GB" dirty="0" err="1" smtClean="0"/>
              <a:t>structuralist</a:t>
            </a:r>
            <a:r>
              <a:rPr lang="en-GB" dirty="0" smtClean="0"/>
              <a:t> analysis to imagery?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167</TotalTime>
  <Words>464</Words>
  <Application>Microsoft Office PowerPoint</Application>
  <PresentationFormat>On-screen Show (4:3)</PresentationFormat>
  <Paragraphs>63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Calibri</vt:lpstr>
      <vt:lpstr>Corbel</vt:lpstr>
      <vt:lpstr>Wingdings</vt:lpstr>
      <vt:lpstr>Wingdings 2</vt:lpstr>
      <vt:lpstr>Wingdings 3</vt:lpstr>
      <vt:lpstr>Module</vt:lpstr>
      <vt:lpstr>AHAR5004</vt:lpstr>
      <vt:lpstr>Imagery in Societies Without Text</vt:lpstr>
      <vt:lpstr>Structural Analysis</vt:lpstr>
      <vt:lpstr>Structural Analysis</vt:lpstr>
      <vt:lpstr>Symbols</vt:lpstr>
      <vt:lpstr>Structural Analysis</vt:lpstr>
      <vt:lpstr>Image as Communication</vt:lpstr>
      <vt:lpstr>Art (Image) as Communication</vt:lpstr>
      <vt:lpstr>Basic Semiotics</vt:lpstr>
      <vt:lpstr>Art for Art’s Sake?</vt:lpstr>
      <vt:lpstr>Task: Reading the Vounous Bowl</vt:lpstr>
      <vt:lpstr>Summary</vt:lpstr>
    </vt:vector>
  </TitlesOfParts>
  <Company>Hewlett-Packard Company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AHAR5004</dc:title>
  <dc:creator>Louise</dc:creator>
  <cp:lastModifiedBy>Louise Steel</cp:lastModifiedBy>
  <cp:revision>22</cp:revision>
  <dcterms:created xsi:type="dcterms:W3CDTF">2015-09-28T17:15:29Z</dcterms:created>
  <dcterms:modified xsi:type="dcterms:W3CDTF">2017-10-02T08:06:49Z</dcterms:modified>
</cp:coreProperties>
</file>