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18288000" cy="10287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rgbClr val="333333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333333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rgbClr val="333333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0" y="0"/>
                </a:moveTo>
                <a:lnTo>
                  <a:pt x="18283826" y="0"/>
                </a:lnTo>
                <a:lnTo>
                  <a:pt x="18283826" y="192304"/>
                </a:lnTo>
                <a:lnTo>
                  <a:pt x="0" y="192304"/>
                </a:lnTo>
                <a:lnTo>
                  <a:pt x="0" y="0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2137" y="1946324"/>
            <a:ext cx="16297272" cy="637222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rgbClr val="333333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4573" y="199501"/>
            <a:ext cx="17898852" cy="528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rgbClr val="333333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86858" y="2045838"/>
            <a:ext cx="16314283" cy="368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333333"/>
                </a:solidFill>
                <a:latin typeface="Verdana"/>
                <a:cs typeface="Verdana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mdpi.com/1660-4601/19/13/7691/pdf" TargetMode="External"/><Relationship Id="rId3" Type="http://schemas.openxmlformats.org/officeDocument/2006/relationships/hyperlink" Target="https://publichealth.medresearch.in/index.php/ijphr/article/view/136#%3A~%3Atext%3DData%20was%20obtained%20from%20students%2C28.9%25)%20as%20physically%20inactive" TargetMode="External"/><Relationship Id="rId4" Type="http://schemas.openxmlformats.org/officeDocument/2006/relationships/hyperlink" Target="https://www.mdpi.com/822286" TargetMode="Externa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s://www.sciencedirect.com/science/article/pii/S0012369220304621" TargetMode="External"/><Relationship Id="rId3" Type="http://schemas.openxmlformats.org/officeDocument/2006/relationships/hyperlink" Target="https://eprints.glos.ac.uk/6781/1/6781%20Parker%20and%20Scott%20(2019)%20Snowball%20Sampling_Pe" TargetMode="External"/><Relationship Id="rId4" Type="http://schemas.openxmlformats.org/officeDocument/2006/relationships/hyperlink" Target="https://tidsskriftet.no/en/2020/06/medisin-og-tall/mean-and-standard-deviation-or-median-and-quartiles" TargetMode="External"/><Relationship Id="rId5" Type="http://schemas.openxmlformats.org/officeDocument/2006/relationships/hyperlink" Target="https://academic.oup.com/jcmc/article/25/1/89/5714020?login=true" TargetMode="Externa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6181" y="9836474"/>
            <a:ext cx="16857345" cy="450850"/>
          </a:xfrm>
          <a:custGeom>
            <a:avLst/>
            <a:gdLst/>
            <a:ahLst/>
            <a:cxnLst/>
            <a:rect l="l" t="t" r="r" b="b"/>
            <a:pathLst>
              <a:path w="16857345" h="450850">
                <a:moveTo>
                  <a:pt x="16857163" y="450525"/>
                </a:moveTo>
                <a:lnTo>
                  <a:pt x="0" y="450525"/>
                </a:lnTo>
                <a:lnTo>
                  <a:pt x="0" y="0"/>
                </a:lnTo>
                <a:lnTo>
                  <a:pt x="16857163" y="0"/>
                </a:lnTo>
                <a:lnTo>
                  <a:pt x="16857163" y="450525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584085" y="3185679"/>
            <a:ext cx="14305280" cy="1244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0" spc="655">
                <a:solidFill>
                  <a:srgbClr val="333333"/>
                </a:solidFill>
                <a:latin typeface="Verdana"/>
                <a:cs typeface="Verdana"/>
              </a:rPr>
              <a:t>Practice-Based</a:t>
            </a:r>
            <a:r>
              <a:rPr dirty="0" sz="8000" spc="2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8000" spc="530">
                <a:solidFill>
                  <a:srgbClr val="333333"/>
                </a:solidFill>
                <a:latin typeface="Verdana"/>
                <a:cs typeface="Verdana"/>
              </a:rPr>
              <a:t>Research</a:t>
            </a:r>
            <a:endParaRPr sz="8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792688" y="393422"/>
            <a:ext cx="2539365" cy="1062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12494">
              <a:lnSpc>
                <a:spcPct val="100000"/>
              </a:lnSpc>
              <a:spcBef>
                <a:spcPts val="100"/>
              </a:spcBef>
            </a:pPr>
            <a:r>
              <a:rPr dirty="0" sz="2500" spc="-155">
                <a:solidFill>
                  <a:srgbClr val="333333"/>
                </a:solidFill>
                <a:latin typeface="Verdana"/>
                <a:cs typeface="Verdana"/>
              </a:rPr>
              <a:t>LECTURER</a:t>
            </a:r>
            <a:endParaRPr sz="25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2285"/>
              </a:spcBef>
            </a:pPr>
            <a:r>
              <a:rPr dirty="0" sz="2400" spc="-45">
                <a:solidFill>
                  <a:srgbClr val="333333"/>
                </a:solidFill>
                <a:latin typeface="Verdana"/>
                <a:cs typeface="Verdana"/>
              </a:rPr>
              <a:t>Dr</a:t>
            </a:r>
            <a:r>
              <a:rPr dirty="0" sz="24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2400" spc="114">
                <a:solidFill>
                  <a:srgbClr val="333333"/>
                </a:solidFill>
                <a:latin typeface="Verdana"/>
                <a:cs typeface="Verdana"/>
              </a:rPr>
              <a:t>Aishat</a:t>
            </a:r>
            <a:r>
              <a:rPr dirty="0" sz="24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2400" spc="85">
                <a:solidFill>
                  <a:srgbClr val="333333"/>
                </a:solidFill>
                <a:latin typeface="Verdana"/>
                <a:cs typeface="Verdana"/>
              </a:rPr>
              <a:t>Bakre</a:t>
            </a:r>
            <a:endParaRPr sz="2400">
              <a:latin typeface="Verdana"/>
              <a:cs typeface="Verdan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25709" y="9188"/>
            <a:ext cx="16840835" cy="2186305"/>
            <a:chOff x="725709" y="9188"/>
            <a:chExt cx="16840835" cy="2186305"/>
          </a:xfrm>
        </p:grpSpPr>
        <p:sp>
          <p:nvSpPr>
            <p:cNvPr id="6" name="object 6"/>
            <p:cNvSpPr/>
            <p:nvPr/>
          </p:nvSpPr>
          <p:spPr>
            <a:xfrm>
              <a:off x="6070865" y="9188"/>
              <a:ext cx="0" cy="2143760"/>
            </a:xfrm>
            <a:custGeom>
              <a:avLst/>
              <a:gdLst/>
              <a:ahLst/>
              <a:cxnLst/>
              <a:rect l="l" t="t" r="r" b="b"/>
              <a:pathLst>
                <a:path w="0" h="2143760">
                  <a:moveTo>
                    <a:pt x="0" y="2143203"/>
                  </a:moveTo>
                  <a:lnTo>
                    <a:pt x="0" y="0"/>
                  </a:lnTo>
                </a:path>
              </a:pathLst>
            </a:custGeom>
            <a:ln w="19052">
              <a:solidFill>
                <a:srgbClr val="00C39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3892012" y="9188"/>
              <a:ext cx="0" cy="2143760"/>
            </a:xfrm>
            <a:custGeom>
              <a:avLst/>
              <a:gdLst/>
              <a:ahLst/>
              <a:cxnLst/>
              <a:rect l="l" t="t" r="r" b="b"/>
              <a:pathLst>
                <a:path w="0" h="2143760">
                  <a:moveTo>
                    <a:pt x="0" y="2143203"/>
                  </a:moveTo>
                  <a:lnTo>
                    <a:pt x="0" y="0"/>
                  </a:lnTo>
                </a:path>
              </a:pathLst>
            </a:custGeom>
            <a:ln w="19052">
              <a:solidFill>
                <a:srgbClr val="00C39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725709" y="2185770"/>
              <a:ext cx="16840835" cy="0"/>
            </a:xfrm>
            <a:custGeom>
              <a:avLst/>
              <a:gdLst/>
              <a:ahLst/>
              <a:cxnLst/>
              <a:rect l="l" t="t" r="r" b="b"/>
              <a:pathLst>
                <a:path w="16840835" h="0">
                  <a:moveTo>
                    <a:pt x="0" y="0"/>
                  </a:moveTo>
                  <a:lnTo>
                    <a:pt x="16840303" y="0"/>
                  </a:lnTo>
                </a:path>
              </a:pathLst>
            </a:custGeom>
            <a:ln w="19049">
              <a:solidFill>
                <a:srgbClr val="00C39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14198286" y="397835"/>
            <a:ext cx="3074035" cy="14465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26564">
              <a:lnSpc>
                <a:spcPct val="100000"/>
              </a:lnSpc>
              <a:spcBef>
                <a:spcPts val="100"/>
              </a:spcBef>
            </a:pPr>
            <a:r>
              <a:rPr dirty="0" sz="2400" spc="-195">
                <a:solidFill>
                  <a:srgbClr val="333333"/>
                </a:solidFill>
                <a:latin typeface="Verdana"/>
                <a:cs typeface="Verdana"/>
              </a:rPr>
              <a:t>S</a:t>
            </a:r>
            <a:r>
              <a:rPr dirty="0" sz="2400" spc="-130">
                <a:solidFill>
                  <a:srgbClr val="333333"/>
                </a:solidFill>
                <a:latin typeface="Verdana"/>
                <a:cs typeface="Verdana"/>
              </a:rPr>
              <a:t>T</a:t>
            </a:r>
            <a:r>
              <a:rPr dirty="0" sz="2400" spc="-105">
                <a:solidFill>
                  <a:srgbClr val="333333"/>
                </a:solidFill>
                <a:latin typeface="Verdana"/>
                <a:cs typeface="Verdana"/>
              </a:rPr>
              <a:t>U</a:t>
            </a:r>
            <a:r>
              <a:rPr dirty="0" sz="2400" spc="-150">
                <a:solidFill>
                  <a:srgbClr val="333333"/>
                </a:solidFill>
                <a:latin typeface="Verdana"/>
                <a:cs typeface="Verdana"/>
              </a:rPr>
              <a:t>D</a:t>
            </a:r>
            <a:r>
              <a:rPr dirty="0" sz="2400" spc="-260">
                <a:solidFill>
                  <a:srgbClr val="333333"/>
                </a:solidFill>
                <a:latin typeface="Verdana"/>
                <a:cs typeface="Verdana"/>
              </a:rPr>
              <a:t>E</a:t>
            </a:r>
            <a:r>
              <a:rPr dirty="0" sz="2400" spc="-65">
                <a:solidFill>
                  <a:srgbClr val="333333"/>
                </a:solidFill>
                <a:latin typeface="Verdana"/>
                <a:cs typeface="Verdana"/>
              </a:rPr>
              <a:t>N</a:t>
            </a:r>
            <a:r>
              <a:rPr dirty="0" sz="2400" spc="-130">
                <a:solidFill>
                  <a:srgbClr val="333333"/>
                </a:solidFill>
                <a:latin typeface="Verdana"/>
                <a:cs typeface="Verdana"/>
              </a:rPr>
              <a:t>T</a:t>
            </a:r>
            <a:endParaRPr sz="2400">
              <a:latin typeface="Verdana"/>
              <a:cs typeface="Verdana"/>
            </a:endParaRPr>
          </a:p>
          <a:p>
            <a:pPr algn="r" marR="5080">
              <a:lnSpc>
                <a:spcPct val="100000"/>
              </a:lnSpc>
              <a:spcBef>
                <a:spcPts val="2130"/>
              </a:spcBef>
            </a:pPr>
            <a:r>
              <a:rPr dirty="0" sz="2400" spc="85">
                <a:solidFill>
                  <a:srgbClr val="333333"/>
                </a:solidFill>
                <a:latin typeface="Verdana"/>
                <a:cs typeface="Verdana"/>
              </a:rPr>
              <a:t>Denish</a:t>
            </a:r>
            <a:r>
              <a:rPr dirty="0" sz="2400" spc="-19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2400" spc="175">
                <a:solidFill>
                  <a:srgbClr val="333333"/>
                </a:solidFill>
                <a:latin typeface="Verdana"/>
                <a:cs typeface="Verdana"/>
              </a:rPr>
              <a:t>Mangukiya</a:t>
            </a:r>
            <a:endParaRPr sz="2400">
              <a:latin typeface="Verdana"/>
              <a:cs typeface="Verdana"/>
            </a:endParaRPr>
          </a:p>
          <a:p>
            <a:pPr algn="r" marR="5080">
              <a:lnSpc>
                <a:spcPct val="100000"/>
              </a:lnSpc>
              <a:spcBef>
                <a:spcPts val="420"/>
              </a:spcBef>
            </a:pPr>
            <a:r>
              <a:rPr dirty="0" sz="2400" spc="-175">
                <a:solidFill>
                  <a:srgbClr val="333333"/>
                </a:solidFill>
                <a:latin typeface="Verdana"/>
                <a:cs typeface="Verdana"/>
              </a:rPr>
              <a:t>2212073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80950" y="4420691"/>
            <a:ext cx="14926310" cy="27755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608965">
              <a:lnSpc>
                <a:spcPct val="100000"/>
              </a:lnSpc>
              <a:spcBef>
                <a:spcPts val="100"/>
              </a:spcBef>
            </a:pPr>
            <a:r>
              <a:rPr dirty="0" sz="6300" spc="20">
                <a:solidFill>
                  <a:srgbClr val="333333"/>
                </a:solidFill>
                <a:latin typeface="Verdana"/>
                <a:cs typeface="Verdana"/>
              </a:rPr>
              <a:t>(LCHS7001)</a:t>
            </a:r>
            <a:endParaRPr sz="6300">
              <a:latin typeface="Verdana"/>
              <a:cs typeface="Verdana"/>
            </a:endParaRPr>
          </a:p>
          <a:p>
            <a:pPr marL="1831339" marR="5080" indent="-1819275">
              <a:lnSpc>
                <a:spcPts val="4730"/>
              </a:lnSpc>
              <a:spcBef>
                <a:spcPts val="4730"/>
              </a:spcBef>
            </a:pPr>
            <a:r>
              <a:rPr dirty="0" sz="4000" spc="290">
                <a:solidFill>
                  <a:srgbClr val="333333"/>
                </a:solidFill>
                <a:latin typeface="Verdana"/>
                <a:cs typeface="Verdana"/>
              </a:rPr>
              <a:t>Prevalence</a:t>
            </a:r>
            <a:r>
              <a:rPr dirty="0" sz="4000" spc="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120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4000" spc="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350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4000" spc="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30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4000" spc="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409">
                <a:solidFill>
                  <a:srgbClr val="333333"/>
                </a:solidFill>
                <a:latin typeface="Verdana"/>
                <a:cs typeface="Verdana"/>
              </a:rPr>
              <a:t>among</a:t>
            </a:r>
            <a:r>
              <a:rPr dirty="0" sz="4000" spc="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28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4000" spc="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28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4000" spc="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385">
                <a:solidFill>
                  <a:srgbClr val="333333"/>
                </a:solidFill>
                <a:latin typeface="Verdana"/>
                <a:cs typeface="Verdana"/>
              </a:rPr>
              <a:t>a </a:t>
            </a:r>
            <a:r>
              <a:rPr dirty="0" sz="4000" spc="-139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285">
                <a:solidFill>
                  <a:srgbClr val="333333"/>
                </a:solidFill>
                <a:latin typeface="Verdana"/>
                <a:cs typeface="Verdana"/>
              </a:rPr>
              <a:t>student</a:t>
            </a:r>
            <a:r>
              <a:rPr dirty="0" sz="4000" spc="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28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4000" spc="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385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4000" spc="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355">
                <a:solidFill>
                  <a:srgbClr val="333333"/>
                </a:solidFill>
                <a:latin typeface="Verdana"/>
                <a:cs typeface="Verdana"/>
              </a:rPr>
              <a:t>public</a:t>
            </a:r>
            <a:r>
              <a:rPr dirty="0" sz="4000" spc="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26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4000" spc="3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4000" spc="65">
                <a:solidFill>
                  <a:srgbClr val="333333"/>
                </a:solidFill>
                <a:latin typeface="Verdana"/>
                <a:cs typeface="Verdana"/>
              </a:rPr>
              <a:t>(UWTSD).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49279" y="393422"/>
            <a:ext cx="1567815" cy="1026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500" spc="-204">
                <a:solidFill>
                  <a:srgbClr val="333333"/>
                </a:solidFill>
                <a:latin typeface="Verdana"/>
                <a:cs typeface="Verdana"/>
              </a:rPr>
              <a:t>S</a:t>
            </a:r>
            <a:r>
              <a:rPr dirty="0" sz="2500" spc="-280">
                <a:solidFill>
                  <a:srgbClr val="333333"/>
                </a:solidFill>
                <a:latin typeface="Verdana"/>
                <a:cs typeface="Verdana"/>
              </a:rPr>
              <a:t>E</a:t>
            </a:r>
            <a:r>
              <a:rPr dirty="0" sz="2500" spc="90">
                <a:solidFill>
                  <a:srgbClr val="333333"/>
                </a:solidFill>
                <a:latin typeface="Verdana"/>
                <a:cs typeface="Verdana"/>
              </a:rPr>
              <a:t>M</a:t>
            </a:r>
            <a:r>
              <a:rPr dirty="0" sz="2500" spc="-280">
                <a:solidFill>
                  <a:srgbClr val="333333"/>
                </a:solidFill>
                <a:latin typeface="Verdana"/>
                <a:cs typeface="Verdana"/>
              </a:rPr>
              <a:t>E</a:t>
            </a:r>
            <a:r>
              <a:rPr dirty="0" sz="2500" spc="-204">
                <a:solidFill>
                  <a:srgbClr val="333333"/>
                </a:solidFill>
                <a:latin typeface="Verdana"/>
                <a:cs typeface="Verdana"/>
              </a:rPr>
              <a:t>S</a:t>
            </a:r>
            <a:r>
              <a:rPr dirty="0" sz="2500" spc="-140">
                <a:solidFill>
                  <a:srgbClr val="333333"/>
                </a:solidFill>
                <a:latin typeface="Verdana"/>
                <a:cs typeface="Verdana"/>
              </a:rPr>
              <a:t>T</a:t>
            </a:r>
            <a:r>
              <a:rPr dirty="0" sz="2500" spc="-280">
                <a:solidFill>
                  <a:srgbClr val="333333"/>
                </a:solidFill>
                <a:latin typeface="Verdana"/>
                <a:cs typeface="Verdana"/>
              </a:rPr>
              <a:t>E</a:t>
            </a:r>
            <a:r>
              <a:rPr dirty="0" sz="2500" spc="-160">
                <a:solidFill>
                  <a:srgbClr val="333333"/>
                </a:solidFill>
                <a:latin typeface="Verdana"/>
                <a:cs typeface="Verdana"/>
              </a:rPr>
              <a:t>R</a:t>
            </a:r>
            <a:endParaRPr sz="2500">
              <a:latin typeface="Verdana"/>
              <a:cs typeface="Verdana"/>
            </a:endParaRPr>
          </a:p>
          <a:p>
            <a:pPr algn="r" marR="5080">
              <a:lnSpc>
                <a:spcPct val="100000"/>
              </a:lnSpc>
              <a:spcBef>
                <a:spcPts val="1995"/>
              </a:spcBef>
            </a:pPr>
            <a:r>
              <a:rPr dirty="0" sz="2400" spc="-160">
                <a:solidFill>
                  <a:srgbClr val="333333"/>
                </a:solidFill>
                <a:latin typeface="Verdana"/>
                <a:cs typeface="Verdana"/>
              </a:rPr>
              <a:t>2</a:t>
            </a:r>
            <a:endParaRPr sz="24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450850"/>
          </a:xfrm>
          <a:custGeom>
            <a:avLst/>
            <a:gdLst/>
            <a:ahLst/>
            <a:cxnLst/>
            <a:rect l="l" t="t" r="r" b="b"/>
            <a:pathLst>
              <a:path w="18284190" h="450850">
                <a:moveTo>
                  <a:pt x="18283827" y="450525"/>
                </a:moveTo>
                <a:lnTo>
                  <a:pt x="0" y="450525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450525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748816"/>
            <a:ext cx="3346450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130" b="1">
                <a:latin typeface="Verdana"/>
                <a:cs typeface="Verdana"/>
              </a:rPr>
              <a:t>Introduction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1920041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3139241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4358440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8286" y="6187240"/>
            <a:ext cx="142875" cy="1428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88286" y="8016040"/>
            <a:ext cx="142875" cy="14287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328011" y="1593015"/>
            <a:ext cx="15918815" cy="795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67105">
              <a:lnSpc>
                <a:spcPct val="133300"/>
              </a:lnSpc>
              <a:spcBef>
                <a:spcPts val="100"/>
              </a:spcBef>
            </a:pP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All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people's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health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wellbeing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must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improved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maintained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through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35">
                <a:solidFill>
                  <a:srgbClr val="333333"/>
                </a:solidFill>
                <a:latin typeface="Verdana"/>
                <a:cs typeface="Verdana"/>
              </a:rPr>
              <a:t>(WHO,2010).</a:t>
            </a:r>
            <a:endParaRPr sz="3000">
              <a:latin typeface="Verdana"/>
              <a:cs typeface="Verdana"/>
            </a:endParaRPr>
          </a:p>
          <a:p>
            <a:pPr marL="12700" marR="331470">
              <a:lnSpc>
                <a:spcPct val="133300"/>
              </a:lnSpc>
            </a:pP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Regularly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engaging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moderate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strenuous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exercise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significantly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lower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60">
                <a:solidFill>
                  <a:srgbClr val="333333"/>
                </a:solidFill>
                <a:latin typeface="Verdana"/>
                <a:cs typeface="Verdana"/>
              </a:rPr>
              <a:t>risk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death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cause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cardiovascular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disease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(Rogers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et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70">
                <a:solidFill>
                  <a:srgbClr val="333333"/>
                </a:solidFill>
                <a:latin typeface="Verdana"/>
                <a:cs typeface="Verdana"/>
              </a:rPr>
              <a:t>al.,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95">
                <a:solidFill>
                  <a:srgbClr val="333333"/>
                </a:solidFill>
                <a:latin typeface="Verdana"/>
                <a:cs typeface="Verdana"/>
              </a:rPr>
              <a:t>2018).</a:t>
            </a:r>
            <a:endParaRPr sz="3000">
              <a:latin typeface="Verdana"/>
              <a:cs typeface="Verdana"/>
            </a:endParaRPr>
          </a:p>
          <a:p>
            <a:pPr marL="12700" marR="5080">
              <a:lnSpc>
                <a:spcPct val="133300"/>
              </a:lnSpc>
            </a:pP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Growing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body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research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took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into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consideration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universal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decline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well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rise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obesity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other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illness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risks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(World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Health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Organization,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90">
                <a:solidFill>
                  <a:srgbClr val="333333"/>
                </a:solidFill>
                <a:latin typeface="Verdana"/>
                <a:cs typeface="Verdana"/>
              </a:rPr>
              <a:t>2010).</a:t>
            </a:r>
            <a:endParaRPr sz="3000">
              <a:latin typeface="Verdana"/>
              <a:cs typeface="Verdana"/>
            </a:endParaRPr>
          </a:p>
          <a:p>
            <a:pPr algn="just" marL="12700" marR="506095">
              <a:lnSpc>
                <a:spcPct val="133300"/>
              </a:lnSpc>
              <a:spcBef>
                <a:spcPts val="5"/>
              </a:spcBef>
            </a:pP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0">
                <a:solidFill>
                  <a:srgbClr val="333333"/>
                </a:solidFill>
                <a:latin typeface="Verdana"/>
                <a:cs typeface="Verdana"/>
              </a:rPr>
              <a:t>may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reduce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these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risks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while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reducing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obesity,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5">
                <a:solidFill>
                  <a:srgbClr val="333333"/>
                </a:solidFill>
                <a:latin typeface="Verdana"/>
                <a:cs typeface="Verdana"/>
              </a:rPr>
              <a:t>stress,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anxiety,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supporting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healthy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lifestyle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maintenance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strong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bones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muscles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0">
                <a:solidFill>
                  <a:srgbClr val="333333"/>
                </a:solidFill>
                <a:latin typeface="Verdana"/>
                <a:cs typeface="Verdana"/>
              </a:rPr>
              <a:t>(Chobaniev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et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95">
                <a:solidFill>
                  <a:srgbClr val="333333"/>
                </a:solidFill>
                <a:latin typeface="Verdana"/>
                <a:cs typeface="Verdana"/>
              </a:rPr>
              <a:t>al,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2003).</a:t>
            </a:r>
            <a:endParaRPr sz="3000">
              <a:latin typeface="Verdana"/>
              <a:cs typeface="Verdana"/>
            </a:endParaRPr>
          </a:p>
          <a:p>
            <a:pPr algn="just" marL="12700" marR="265430">
              <a:lnSpc>
                <a:spcPct val="133300"/>
              </a:lnSpc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30">
                <a:solidFill>
                  <a:srgbClr val="333333"/>
                </a:solidFill>
                <a:latin typeface="Verdana"/>
                <a:cs typeface="Verdana"/>
              </a:rPr>
              <a:t>2022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Sport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England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&amp;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Mobility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survey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reported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630">
                <a:solidFill>
                  <a:srgbClr val="333333"/>
                </a:solidFill>
                <a:latin typeface="Verdana"/>
                <a:cs typeface="Verdana"/>
              </a:rPr>
              <a:t>14%</a:t>
            </a:r>
            <a:r>
              <a:rPr dirty="0" sz="3000" spc="-57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public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less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active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85">
                <a:solidFill>
                  <a:srgbClr val="333333"/>
                </a:solidFill>
                <a:latin typeface="Verdana"/>
                <a:cs typeface="Verdana"/>
              </a:rPr>
              <a:t>(&lt;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5">
                <a:solidFill>
                  <a:srgbClr val="333333"/>
                </a:solidFill>
                <a:latin typeface="Verdana"/>
                <a:cs typeface="Verdana"/>
              </a:rPr>
              <a:t>30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4">
                <a:solidFill>
                  <a:srgbClr val="333333"/>
                </a:solidFill>
                <a:latin typeface="Verdana"/>
                <a:cs typeface="Verdana"/>
              </a:rPr>
              <a:t>min)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week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25">
                <a:solidFill>
                  <a:srgbClr val="333333"/>
                </a:solidFill>
                <a:latin typeface="Verdana"/>
                <a:cs typeface="Verdana"/>
              </a:rPr>
              <a:t>76%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public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more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active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20">
                <a:solidFill>
                  <a:srgbClr val="333333"/>
                </a:solidFill>
                <a:latin typeface="Verdana"/>
                <a:cs typeface="Verdana"/>
              </a:rPr>
              <a:t>(&gt;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5">
                <a:solidFill>
                  <a:srgbClr val="333333"/>
                </a:solidFill>
                <a:latin typeface="Verdana"/>
                <a:cs typeface="Verdana"/>
              </a:rPr>
              <a:t>30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4">
                <a:solidFill>
                  <a:srgbClr val="333333"/>
                </a:solidFill>
                <a:latin typeface="Verdana"/>
                <a:cs typeface="Verdana"/>
              </a:rPr>
              <a:t>min)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week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(Sport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England,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10">
                <a:solidFill>
                  <a:srgbClr val="333333"/>
                </a:solidFill>
                <a:latin typeface="Verdana"/>
                <a:cs typeface="Verdana"/>
              </a:rPr>
              <a:t>2022).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361455" y="9207500"/>
            <a:ext cx="25209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30">
                <a:solidFill>
                  <a:srgbClr val="333333"/>
                </a:solidFill>
                <a:latin typeface="Verdana"/>
                <a:cs typeface="Verdana"/>
              </a:rPr>
              <a:t>3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5554" y="1381126"/>
            <a:ext cx="142875" cy="14287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5554" y="2600326"/>
            <a:ext cx="142875" cy="1428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5554" y="3819526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5554" y="5648326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5554" y="7477125"/>
            <a:ext cx="142875" cy="14287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325279" y="1054101"/>
            <a:ext cx="15918815" cy="795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67105">
              <a:lnSpc>
                <a:spcPct val="133300"/>
              </a:lnSpc>
              <a:spcBef>
                <a:spcPts val="100"/>
              </a:spcBef>
            </a:pP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All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people's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health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wellbeing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must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improved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maintained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through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35">
                <a:solidFill>
                  <a:srgbClr val="333333"/>
                </a:solidFill>
                <a:latin typeface="Verdana"/>
                <a:cs typeface="Verdana"/>
              </a:rPr>
              <a:t>(WHO,2010).</a:t>
            </a:r>
            <a:endParaRPr sz="3000">
              <a:latin typeface="Verdana"/>
              <a:cs typeface="Verdana"/>
            </a:endParaRPr>
          </a:p>
          <a:p>
            <a:pPr marL="12700" marR="331470">
              <a:lnSpc>
                <a:spcPct val="133300"/>
              </a:lnSpc>
            </a:pP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Regularly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engaging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moderate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strenuous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exercise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significantly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lower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60">
                <a:solidFill>
                  <a:srgbClr val="333333"/>
                </a:solidFill>
                <a:latin typeface="Verdana"/>
                <a:cs typeface="Verdana"/>
              </a:rPr>
              <a:t>risk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death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cause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cardiovascular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disease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(Rogers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et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70">
                <a:solidFill>
                  <a:srgbClr val="333333"/>
                </a:solidFill>
                <a:latin typeface="Verdana"/>
                <a:cs typeface="Verdana"/>
              </a:rPr>
              <a:t>al.,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95">
                <a:solidFill>
                  <a:srgbClr val="333333"/>
                </a:solidFill>
                <a:latin typeface="Verdana"/>
                <a:cs typeface="Verdana"/>
              </a:rPr>
              <a:t>2018).</a:t>
            </a:r>
            <a:endParaRPr sz="3000">
              <a:latin typeface="Verdana"/>
              <a:cs typeface="Verdana"/>
            </a:endParaRPr>
          </a:p>
          <a:p>
            <a:pPr marL="12700" marR="5080">
              <a:lnSpc>
                <a:spcPct val="133300"/>
              </a:lnSpc>
            </a:pP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Growing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body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research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took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into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consideration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universal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decline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well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rise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obesity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other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illness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risks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(World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Health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Organization,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4">
                <a:solidFill>
                  <a:srgbClr val="333333"/>
                </a:solidFill>
                <a:latin typeface="Verdana"/>
                <a:cs typeface="Verdana"/>
              </a:rPr>
              <a:t>2010</a:t>
            </a:r>
            <a:endParaRPr sz="3000">
              <a:latin typeface="Verdana"/>
              <a:cs typeface="Verdana"/>
            </a:endParaRPr>
          </a:p>
          <a:p>
            <a:pPr algn="just" marL="12700" marR="506095">
              <a:lnSpc>
                <a:spcPct val="133300"/>
              </a:lnSpc>
              <a:spcBef>
                <a:spcPts val="5"/>
              </a:spcBef>
            </a:pP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0">
                <a:solidFill>
                  <a:srgbClr val="333333"/>
                </a:solidFill>
                <a:latin typeface="Verdana"/>
                <a:cs typeface="Verdana"/>
              </a:rPr>
              <a:t>may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reduce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these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risks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while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reducing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obesity,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5">
                <a:solidFill>
                  <a:srgbClr val="333333"/>
                </a:solidFill>
                <a:latin typeface="Verdana"/>
                <a:cs typeface="Verdana"/>
              </a:rPr>
              <a:t>stress,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anxiety,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supporting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healthy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lifestyle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maintenance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strong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bones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muscles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0">
                <a:solidFill>
                  <a:srgbClr val="333333"/>
                </a:solidFill>
                <a:latin typeface="Verdana"/>
                <a:cs typeface="Verdana"/>
              </a:rPr>
              <a:t>(Chobaniev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et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95">
                <a:solidFill>
                  <a:srgbClr val="333333"/>
                </a:solidFill>
                <a:latin typeface="Verdana"/>
                <a:cs typeface="Verdana"/>
              </a:rPr>
              <a:t>al,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2003).</a:t>
            </a:r>
            <a:endParaRPr sz="3000">
              <a:latin typeface="Verdana"/>
              <a:cs typeface="Verdana"/>
            </a:endParaRPr>
          </a:p>
          <a:p>
            <a:pPr algn="just" marL="12700" marR="265430">
              <a:lnSpc>
                <a:spcPct val="133300"/>
              </a:lnSpc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30">
                <a:solidFill>
                  <a:srgbClr val="333333"/>
                </a:solidFill>
                <a:latin typeface="Verdana"/>
                <a:cs typeface="Verdana"/>
              </a:rPr>
              <a:t>2022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Sport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England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&amp;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Mobility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survey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reported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630">
                <a:solidFill>
                  <a:srgbClr val="333333"/>
                </a:solidFill>
                <a:latin typeface="Verdana"/>
                <a:cs typeface="Verdana"/>
              </a:rPr>
              <a:t>14%</a:t>
            </a:r>
            <a:r>
              <a:rPr dirty="0" sz="3000" spc="-57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public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less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active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85">
                <a:solidFill>
                  <a:srgbClr val="333333"/>
                </a:solidFill>
                <a:latin typeface="Verdana"/>
                <a:cs typeface="Verdana"/>
              </a:rPr>
              <a:t>(&lt;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5">
                <a:solidFill>
                  <a:srgbClr val="333333"/>
                </a:solidFill>
                <a:latin typeface="Verdana"/>
                <a:cs typeface="Verdana"/>
              </a:rPr>
              <a:t>30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4">
                <a:solidFill>
                  <a:srgbClr val="333333"/>
                </a:solidFill>
                <a:latin typeface="Verdana"/>
                <a:cs typeface="Verdana"/>
              </a:rPr>
              <a:t>min)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week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25">
                <a:solidFill>
                  <a:srgbClr val="333333"/>
                </a:solidFill>
                <a:latin typeface="Verdana"/>
                <a:cs typeface="Verdana"/>
              </a:rPr>
              <a:t>76%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public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more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active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20">
                <a:solidFill>
                  <a:srgbClr val="333333"/>
                </a:solidFill>
                <a:latin typeface="Verdana"/>
                <a:cs typeface="Verdana"/>
              </a:rPr>
              <a:t>(&gt;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5">
                <a:solidFill>
                  <a:srgbClr val="333333"/>
                </a:solidFill>
                <a:latin typeface="Verdana"/>
                <a:cs typeface="Verdana"/>
              </a:rPr>
              <a:t>30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4">
                <a:solidFill>
                  <a:srgbClr val="333333"/>
                </a:solidFill>
                <a:latin typeface="Verdana"/>
                <a:cs typeface="Verdana"/>
              </a:rPr>
              <a:t>min)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week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(Sport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England,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10">
                <a:solidFill>
                  <a:srgbClr val="333333"/>
                </a:solidFill>
                <a:latin typeface="Verdana"/>
                <a:cs typeface="Verdana"/>
              </a:rPr>
              <a:t>2022).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16000" y="190244"/>
            <a:ext cx="3346450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130" b="1">
                <a:latin typeface="Verdana"/>
                <a:cs typeface="Verdana"/>
              </a:rPr>
              <a:t>Introduction</a:t>
            </a:r>
            <a:endParaRPr sz="39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2"/>
                </a:moveTo>
                <a:lnTo>
                  <a:pt x="0" y="192302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2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739870"/>
            <a:ext cx="3719829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320" b="1">
                <a:latin typeface="Verdana"/>
                <a:cs typeface="Verdana"/>
              </a:rPr>
              <a:t>B</a:t>
            </a:r>
            <a:r>
              <a:rPr dirty="0" sz="3900" spc="-160" b="1">
                <a:latin typeface="Verdana"/>
                <a:cs typeface="Verdana"/>
              </a:rPr>
              <a:t>A</a:t>
            </a:r>
            <a:r>
              <a:rPr dirty="0" sz="3900" spc="295" b="1">
                <a:latin typeface="Verdana"/>
                <a:cs typeface="Verdana"/>
              </a:rPr>
              <a:t>C</a:t>
            </a:r>
            <a:r>
              <a:rPr dirty="0" sz="3900" spc="-260" b="1">
                <a:latin typeface="Verdana"/>
                <a:cs typeface="Verdana"/>
              </a:rPr>
              <a:t>K</a:t>
            </a:r>
            <a:r>
              <a:rPr dirty="0" sz="3900" spc="-45" b="1">
                <a:latin typeface="Verdana"/>
                <a:cs typeface="Verdana"/>
              </a:rPr>
              <a:t>G</a:t>
            </a:r>
            <a:r>
              <a:rPr dirty="0" sz="3900" spc="-400" b="1">
                <a:latin typeface="Verdana"/>
                <a:cs typeface="Verdana"/>
              </a:rPr>
              <a:t>R</a:t>
            </a:r>
            <a:r>
              <a:rPr dirty="0" sz="3900" spc="-130" b="1">
                <a:latin typeface="Verdana"/>
                <a:cs typeface="Verdana"/>
              </a:rPr>
              <a:t>O</a:t>
            </a:r>
            <a:r>
              <a:rPr dirty="0" sz="3900" spc="-285" b="1">
                <a:latin typeface="Verdana"/>
                <a:cs typeface="Verdana"/>
              </a:rPr>
              <a:t>U</a:t>
            </a:r>
            <a:r>
              <a:rPr dirty="0" sz="3900" spc="-265" b="1">
                <a:latin typeface="Verdana"/>
                <a:cs typeface="Verdana"/>
              </a:rPr>
              <a:t>N</a:t>
            </a:r>
            <a:r>
              <a:rPr dirty="0" sz="3900" spc="-420" b="1">
                <a:latin typeface="Verdana"/>
                <a:cs typeface="Verdana"/>
              </a:rPr>
              <a:t>D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1750171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2359771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3578971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4798170"/>
            <a:ext cx="142875" cy="1428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6626970"/>
            <a:ext cx="142875" cy="14287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7236570"/>
            <a:ext cx="142875" cy="14287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7846170"/>
            <a:ext cx="142875" cy="14287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986858" y="1423147"/>
            <a:ext cx="15942944" cy="7340600"/>
          </a:xfrm>
          <a:prstGeom prst="rect">
            <a:avLst/>
          </a:prstGeom>
        </p:spPr>
        <p:txBody>
          <a:bodyPr wrap="square" lIns="0" tIns="1651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provides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several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benefits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students.</a:t>
            </a:r>
            <a:endParaRPr sz="3000">
              <a:latin typeface="Verdana"/>
              <a:cs typeface="Verdana"/>
            </a:endParaRPr>
          </a:p>
          <a:p>
            <a:pPr marL="12700" marR="882650">
              <a:lnSpc>
                <a:spcPct val="133300"/>
              </a:lnSpc>
            </a:pPr>
            <a:r>
              <a:rPr dirty="0" sz="3000" spc="-27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helps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them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enhancing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their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focus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concentration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which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helps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them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improving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memory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information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retention.</a:t>
            </a:r>
            <a:endParaRPr sz="3000">
              <a:latin typeface="Verdana"/>
              <a:cs typeface="Verdana"/>
            </a:endParaRPr>
          </a:p>
          <a:p>
            <a:pPr marL="12700" marR="5080">
              <a:lnSpc>
                <a:spcPct val="133300"/>
              </a:lnSpc>
            </a:pP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Because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enhanced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focus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memory,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their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65">
                <a:solidFill>
                  <a:srgbClr val="333333"/>
                </a:solidFill>
                <a:latin typeface="Verdana"/>
                <a:cs typeface="Verdana"/>
              </a:rPr>
              <a:t>academic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performance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enhanced.</a:t>
            </a:r>
            <a:endParaRPr sz="3000">
              <a:latin typeface="Verdana"/>
              <a:cs typeface="Verdana"/>
            </a:endParaRPr>
          </a:p>
          <a:p>
            <a:pPr marL="12700" marR="323850">
              <a:lnSpc>
                <a:spcPct val="133300"/>
              </a:lnSpc>
            </a:pPr>
            <a:r>
              <a:rPr dirty="0" sz="3000" spc="-27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helps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enhancing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their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sleep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quality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because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which,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again,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their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focus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concentration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enhanced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well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energy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level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</a:t>
            </a:r>
            <a:r>
              <a:rPr dirty="0" sz="3000" spc="114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maintained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appropriate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levels.</a:t>
            </a:r>
            <a:endParaRPr sz="3000">
              <a:latin typeface="Verdana"/>
              <a:cs typeface="Verdana"/>
            </a:endParaRPr>
          </a:p>
          <a:p>
            <a:pPr marL="12700" marR="68580">
              <a:lnSpc>
                <a:spcPct val="133300"/>
              </a:lnSpc>
              <a:spcBef>
                <a:spcPts val="5"/>
              </a:spcBef>
            </a:pP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Along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that,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helps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developing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better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social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problem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solving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skills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7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helps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dealing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anxiety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depression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better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manner.</a:t>
            </a:r>
            <a:endParaRPr sz="3000">
              <a:latin typeface="Verdana"/>
              <a:cs typeface="Verdana"/>
            </a:endParaRPr>
          </a:p>
          <a:p>
            <a:pPr marL="12700" marR="66675">
              <a:lnSpc>
                <a:spcPct val="133300"/>
              </a:lnSpc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mentions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several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factors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because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which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5">
                <a:solidFill>
                  <a:srgbClr val="333333"/>
                </a:solidFill>
                <a:latin typeface="Verdana"/>
                <a:cs typeface="Verdana"/>
              </a:rPr>
              <a:t>do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not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involve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regular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activity.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2"/>
                </a:moveTo>
                <a:lnTo>
                  <a:pt x="0" y="192302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2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739873"/>
            <a:ext cx="3719829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320" b="1">
                <a:latin typeface="Verdana"/>
                <a:cs typeface="Verdana"/>
              </a:rPr>
              <a:t>B</a:t>
            </a:r>
            <a:r>
              <a:rPr dirty="0" sz="3900" spc="-160" b="1">
                <a:latin typeface="Verdana"/>
                <a:cs typeface="Verdana"/>
              </a:rPr>
              <a:t>A</a:t>
            </a:r>
            <a:r>
              <a:rPr dirty="0" sz="3900" spc="295" b="1">
                <a:latin typeface="Verdana"/>
                <a:cs typeface="Verdana"/>
              </a:rPr>
              <a:t>C</a:t>
            </a:r>
            <a:r>
              <a:rPr dirty="0" sz="3900" spc="-260" b="1">
                <a:latin typeface="Verdana"/>
                <a:cs typeface="Verdana"/>
              </a:rPr>
              <a:t>K</a:t>
            </a:r>
            <a:r>
              <a:rPr dirty="0" sz="3900" spc="-45" b="1">
                <a:latin typeface="Verdana"/>
                <a:cs typeface="Verdana"/>
              </a:rPr>
              <a:t>G</a:t>
            </a:r>
            <a:r>
              <a:rPr dirty="0" sz="3900" spc="-400" b="1">
                <a:latin typeface="Verdana"/>
                <a:cs typeface="Verdana"/>
              </a:rPr>
              <a:t>R</a:t>
            </a:r>
            <a:r>
              <a:rPr dirty="0" sz="3900" spc="-130" b="1">
                <a:latin typeface="Verdana"/>
                <a:cs typeface="Verdana"/>
              </a:rPr>
              <a:t>O</a:t>
            </a:r>
            <a:r>
              <a:rPr dirty="0" sz="3900" spc="-285" b="1">
                <a:latin typeface="Verdana"/>
                <a:cs typeface="Verdana"/>
              </a:rPr>
              <a:t>U</a:t>
            </a:r>
            <a:r>
              <a:rPr dirty="0" sz="3900" spc="-265" b="1">
                <a:latin typeface="Verdana"/>
                <a:cs typeface="Verdana"/>
              </a:rPr>
              <a:t>N</a:t>
            </a:r>
            <a:r>
              <a:rPr dirty="0" sz="3900" spc="-420" b="1">
                <a:latin typeface="Verdana"/>
                <a:cs typeface="Verdana"/>
              </a:rPr>
              <a:t>D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1990727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3209927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4429127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5648327"/>
            <a:ext cx="142875" cy="1428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6257927"/>
            <a:ext cx="142875" cy="14287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7477127"/>
            <a:ext cx="142875" cy="142874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86858" y="1663703"/>
            <a:ext cx="16002000" cy="7340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746760">
              <a:lnSpc>
                <a:spcPct val="133300"/>
              </a:lnSpc>
              <a:spcBef>
                <a:spcPts val="100"/>
              </a:spcBef>
            </a:pPr>
            <a:r>
              <a:rPr dirty="0" sz="3000" spc="-7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instance,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some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these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factors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include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obesity,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gender,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household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income,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65">
                <a:solidFill>
                  <a:srgbClr val="333333"/>
                </a:solidFill>
                <a:latin typeface="Verdana"/>
                <a:cs typeface="Verdana"/>
              </a:rPr>
              <a:t>academic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stress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other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such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factors.</a:t>
            </a:r>
            <a:endParaRPr sz="3000">
              <a:latin typeface="Verdana"/>
              <a:cs typeface="Verdana"/>
            </a:endParaRPr>
          </a:p>
          <a:p>
            <a:pPr marL="12700" marR="400050">
              <a:lnSpc>
                <a:spcPct val="133300"/>
              </a:lnSpc>
            </a:pP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Along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that,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shows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who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regularly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involved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have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better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cognitive,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mental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development.</a:t>
            </a:r>
            <a:endParaRPr sz="3000">
              <a:latin typeface="Verdana"/>
              <a:cs typeface="Verdana"/>
            </a:endParaRPr>
          </a:p>
          <a:p>
            <a:pPr marL="12700" marR="1186815">
              <a:lnSpc>
                <a:spcPct val="133300"/>
              </a:lnSpc>
            </a:pP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Here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i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performed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analyzing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level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among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Wales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trinity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saint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David.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Here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chooses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studying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postgraduate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undergraduate.</a:t>
            </a:r>
            <a:endParaRPr sz="3000">
              <a:latin typeface="Verdana"/>
              <a:cs typeface="Verdana"/>
            </a:endParaRPr>
          </a:p>
          <a:p>
            <a:pPr marL="12700" marR="518159">
              <a:lnSpc>
                <a:spcPct val="133300"/>
              </a:lnSpc>
              <a:spcBef>
                <a:spcPts val="5"/>
              </a:spcBef>
            </a:pP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conduct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order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analyze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if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healthy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lifestyle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making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them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healthy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physicians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future.</a:t>
            </a:r>
            <a:endParaRPr sz="3000">
              <a:latin typeface="Verdana"/>
              <a:cs typeface="Verdana"/>
            </a:endParaRPr>
          </a:p>
          <a:p>
            <a:pPr marL="12700" marR="5080">
              <a:lnSpc>
                <a:spcPct val="133300"/>
              </a:lnSpc>
            </a:pP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Along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that,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focus on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analyzing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if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understanding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better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mental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health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enhancing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increased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levels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performed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by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Wales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60">
                <a:solidFill>
                  <a:srgbClr val="333333"/>
                </a:solidFill>
                <a:latin typeface="Verdana"/>
                <a:cs typeface="Verdana"/>
              </a:rPr>
              <a:t>Trinity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Saint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David.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0" y="0"/>
                </a:moveTo>
                <a:lnTo>
                  <a:pt x="18283826" y="0"/>
                </a:lnTo>
                <a:lnTo>
                  <a:pt x="18283826" y="192304"/>
                </a:lnTo>
                <a:lnTo>
                  <a:pt x="0" y="192304"/>
                </a:lnTo>
                <a:lnTo>
                  <a:pt x="0" y="0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739870"/>
            <a:ext cx="3719829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80" b="1">
                <a:latin typeface="Tahoma"/>
                <a:cs typeface="Tahoma"/>
              </a:rPr>
              <a:t>BACKGROUND</a:t>
            </a:r>
            <a:endParaRPr sz="3900">
              <a:latin typeface="Tahoma"/>
              <a:cs typeface="Tahom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1943100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4991099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6819899"/>
            <a:ext cx="142875" cy="14287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11185" y="1616075"/>
            <a:ext cx="16525875" cy="6731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59765" marR="5080">
              <a:lnSpc>
                <a:spcPct val="133300"/>
              </a:lnSpc>
              <a:spcBef>
                <a:spcPts val="100"/>
              </a:spcBef>
            </a:pP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mentioned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there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several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factors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which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responsible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influencing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amount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performed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by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students.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9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</a:pPr>
            <a:r>
              <a:rPr dirty="0" sz="3000" spc="-7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7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Example</a:t>
            </a:r>
            <a:r>
              <a:rPr dirty="0" sz="3000" spc="-18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:-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659765" marR="504190">
              <a:lnSpc>
                <a:spcPct val="133300"/>
              </a:lnSpc>
            </a:pP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(Samarkandi,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5">
                <a:solidFill>
                  <a:srgbClr val="333333"/>
                </a:solidFill>
                <a:latin typeface="Verdana"/>
                <a:cs typeface="Verdana"/>
              </a:rPr>
              <a:t>2022)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conducted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which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they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mentioned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related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actions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highly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influential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determining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students.</a:t>
            </a:r>
            <a:endParaRPr sz="3000">
              <a:latin typeface="Verdana"/>
              <a:cs typeface="Verdana"/>
            </a:endParaRPr>
          </a:p>
          <a:p>
            <a:pPr marL="659765" marR="144780">
              <a:lnSpc>
                <a:spcPct val="133300"/>
              </a:lnSpc>
            </a:pPr>
            <a:r>
              <a:rPr dirty="0" sz="3000" spc="-65">
                <a:solidFill>
                  <a:srgbClr val="333333"/>
                </a:solidFill>
                <a:latin typeface="Verdana"/>
                <a:cs typeface="Verdana"/>
              </a:rPr>
              <a:t>Even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after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significant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benefits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activity,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difficult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influence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perform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regular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because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several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related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factors.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0" y="0"/>
                </a:moveTo>
                <a:lnTo>
                  <a:pt x="18283826" y="0"/>
                </a:lnTo>
                <a:lnTo>
                  <a:pt x="18283826" y="192304"/>
                </a:lnTo>
                <a:lnTo>
                  <a:pt x="0" y="192304"/>
                </a:lnTo>
                <a:lnTo>
                  <a:pt x="0" y="0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739871"/>
            <a:ext cx="2859405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90" b="1">
                <a:latin typeface="Tahoma"/>
                <a:cs typeface="Tahoma"/>
              </a:rPr>
              <a:t>RATIONALE</a:t>
            </a:r>
            <a:endParaRPr sz="3900">
              <a:latin typeface="Tahoma"/>
              <a:cs typeface="Tahom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2987015"/>
            <a:ext cx="142875" cy="14287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626851" rIns="0" bIns="0" rtlCol="0" vert="horz">
            <a:spAutoFit/>
          </a:bodyPr>
          <a:lstStyle/>
          <a:p>
            <a:pPr marL="353695" marR="5080">
              <a:lnSpc>
                <a:spcPct val="133300"/>
              </a:lnSpc>
              <a:spcBef>
                <a:spcPts val="100"/>
              </a:spcBef>
            </a:pPr>
            <a:r>
              <a:rPr dirty="0" spc="-25"/>
              <a:t>There</a:t>
            </a:r>
            <a:r>
              <a:rPr dirty="0" spc="-150"/>
              <a:t> </a:t>
            </a:r>
            <a:r>
              <a:rPr dirty="0" spc="55"/>
              <a:t>are</a:t>
            </a:r>
            <a:r>
              <a:rPr dirty="0" spc="-145"/>
              <a:t> </a:t>
            </a:r>
            <a:r>
              <a:rPr dirty="0" spc="25"/>
              <a:t>several</a:t>
            </a:r>
            <a:r>
              <a:rPr dirty="0" spc="-150"/>
              <a:t> </a:t>
            </a:r>
            <a:r>
              <a:rPr dirty="0" spc="35"/>
              <a:t>studies</a:t>
            </a:r>
            <a:r>
              <a:rPr dirty="0" spc="-145"/>
              <a:t> </a:t>
            </a:r>
            <a:r>
              <a:rPr dirty="0" spc="60"/>
              <a:t>which</a:t>
            </a:r>
            <a:r>
              <a:rPr dirty="0" spc="-150"/>
              <a:t> </a:t>
            </a:r>
            <a:r>
              <a:rPr dirty="0" spc="55"/>
              <a:t>are</a:t>
            </a:r>
            <a:r>
              <a:rPr dirty="0" spc="-145"/>
              <a:t> </a:t>
            </a:r>
            <a:r>
              <a:rPr dirty="0" spc="80"/>
              <a:t>focused</a:t>
            </a:r>
            <a:r>
              <a:rPr dirty="0" spc="-145"/>
              <a:t> </a:t>
            </a:r>
            <a:r>
              <a:rPr dirty="0" spc="70"/>
              <a:t>on</a:t>
            </a:r>
            <a:r>
              <a:rPr dirty="0" spc="-150"/>
              <a:t> </a:t>
            </a:r>
            <a:r>
              <a:rPr dirty="0" spc="70"/>
              <a:t>analysing</a:t>
            </a:r>
            <a:r>
              <a:rPr dirty="0" spc="-145"/>
              <a:t> </a:t>
            </a:r>
            <a:r>
              <a:rPr dirty="0" spc="15"/>
              <a:t>the</a:t>
            </a:r>
            <a:r>
              <a:rPr dirty="0" spc="-150"/>
              <a:t> </a:t>
            </a:r>
            <a:r>
              <a:rPr dirty="0" spc="90"/>
              <a:t>amount</a:t>
            </a:r>
            <a:r>
              <a:rPr dirty="0" spc="-145"/>
              <a:t> </a:t>
            </a:r>
            <a:r>
              <a:rPr dirty="0" spc="15"/>
              <a:t>of</a:t>
            </a:r>
            <a:r>
              <a:rPr dirty="0" spc="-150"/>
              <a:t> </a:t>
            </a:r>
            <a:r>
              <a:rPr dirty="0" spc="75"/>
              <a:t>physical </a:t>
            </a:r>
            <a:r>
              <a:rPr dirty="0" spc="-1035"/>
              <a:t> </a:t>
            </a:r>
            <a:r>
              <a:rPr dirty="0" spc="20"/>
              <a:t>activity</a:t>
            </a:r>
            <a:r>
              <a:rPr dirty="0" spc="-145"/>
              <a:t> </a:t>
            </a:r>
            <a:r>
              <a:rPr dirty="0" spc="45"/>
              <a:t>performed</a:t>
            </a:r>
            <a:r>
              <a:rPr dirty="0" spc="-145"/>
              <a:t> </a:t>
            </a:r>
            <a:r>
              <a:rPr dirty="0" spc="65"/>
              <a:t>by</a:t>
            </a:r>
            <a:r>
              <a:rPr dirty="0" spc="-140"/>
              <a:t> </a:t>
            </a:r>
            <a:r>
              <a:rPr dirty="0" spc="30"/>
              <a:t>students</a:t>
            </a:r>
            <a:r>
              <a:rPr dirty="0" spc="-145"/>
              <a:t> </a:t>
            </a:r>
            <a:r>
              <a:rPr dirty="0" spc="5"/>
              <a:t>in</a:t>
            </a:r>
            <a:r>
              <a:rPr dirty="0" spc="-145"/>
              <a:t> </a:t>
            </a:r>
            <a:r>
              <a:rPr dirty="0" spc="95"/>
              <a:t>some</a:t>
            </a:r>
            <a:r>
              <a:rPr dirty="0" spc="-140"/>
              <a:t> </a:t>
            </a:r>
            <a:r>
              <a:rPr dirty="0" spc="75"/>
              <a:t>specific</a:t>
            </a:r>
            <a:r>
              <a:rPr dirty="0" spc="-145"/>
              <a:t> </a:t>
            </a:r>
            <a:r>
              <a:rPr dirty="0" spc="-35"/>
              <a:t>universities.</a:t>
            </a:r>
            <a:r>
              <a:rPr dirty="0" spc="-145"/>
              <a:t> </a:t>
            </a:r>
            <a:r>
              <a:rPr dirty="0" spc="45"/>
              <a:t>Most</a:t>
            </a:r>
            <a:r>
              <a:rPr dirty="0" spc="-140"/>
              <a:t> </a:t>
            </a:r>
            <a:r>
              <a:rPr dirty="0" spc="15"/>
              <a:t>of</a:t>
            </a:r>
            <a:r>
              <a:rPr dirty="0" spc="-145"/>
              <a:t> </a:t>
            </a:r>
            <a:r>
              <a:rPr dirty="0" spc="25"/>
              <a:t>these</a:t>
            </a:r>
            <a:r>
              <a:rPr dirty="0" spc="-145"/>
              <a:t> </a:t>
            </a:r>
            <a:r>
              <a:rPr dirty="0" spc="35"/>
              <a:t>studies </a:t>
            </a:r>
            <a:r>
              <a:rPr dirty="0" spc="-1040"/>
              <a:t> </a:t>
            </a:r>
            <a:r>
              <a:rPr dirty="0" spc="55"/>
              <a:t>are </a:t>
            </a:r>
            <a:r>
              <a:rPr dirty="0" spc="80"/>
              <a:t>focused </a:t>
            </a:r>
            <a:r>
              <a:rPr dirty="0" spc="70"/>
              <a:t>on analysing </a:t>
            </a:r>
            <a:r>
              <a:rPr dirty="0" spc="15"/>
              <a:t>the </a:t>
            </a:r>
            <a:r>
              <a:rPr dirty="0" spc="5"/>
              <a:t>levels </a:t>
            </a:r>
            <a:r>
              <a:rPr dirty="0" spc="15"/>
              <a:t>of </a:t>
            </a:r>
            <a:r>
              <a:rPr dirty="0" spc="75"/>
              <a:t>physical </a:t>
            </a:r>
            <a:r>
              <a:rPr dirty="0" spc="-25"/>
              <a:t>activity. </a:t>
            </a:r>
            <a:r>
              <a:rPr dirty="0" spc="-65"/>
              <a:t>But </a:t>
            </a:r>
            <a:r>
              <a:rPr dirty="0" spc="-5"/>
              <a:t>this </a:t>
            </a:r>
            <a:r>
              <a:rPr dirty="0" spc="30"/>
              <a:t>study </a:t>
            </a:r>
            <a:r>
              <a:rPr dirty="0" spc="-20"/>
              <a:t>will </a:t>
            </a:r>
            <a:r>
              <a:rPr dirty="0" spc="110"/>
              <a:t>be </a:t>
            </a:r>
            <a:r>
              <a:rPr dirty="0" spc="114"/>
              <a:t> </a:t>
            </a:r>
            <a:r>
              <a:rPr dirty="0" spc="80"/>
              <a:t>focused </a:t>
            </a:r>
            <a:r>
              <a:rPr dirty="0" spc="70"/>
              <a:t>on analysing </a:t>
            </a:r>
            <a:r>
              <a:rPr dirty="0" spc="15"/>
              <a:t>the </a:t>
            </a:r>
            <a:r>
              <a:rPr dirty="0" spc="5"/>
              <a:t>levels </a:t>
            </a:r>
            <a:r>
              <a:rPr dirty="0" spc="135"/>
              <a:t>as </a:t>
            </a:r>
            <a:r>
              <a:rPr dirty="0" spc="5"/>
              <a:t>well </a:t>
            </a:r>
            <a:r>
              <a:rPr dirty="0" spc="135"/>
              <a:t>as </a:t>
            </a:r>
            <a:r>
              <a:rPr dirty="0" spc="15"/>
              <a:t>the </a:t>
            </a:r>
            <a:r>
              <a:rPr dirty="0" spc="30"/>
              <a:t>major </a:t>
            </a:r>
            <a:r>
              <a:rPr dirty="0" spc="45"/>
              <a:t>factors </a:t>
            </a:r>
            <a:r>
              <a:rPr dirty="0" spc="40"/>
              <a:t>responsible </a:t>
            </a:r>
            <a:r>
              <a:rPr dirty="0" spc="-35"/>
              <a:t>for </a:t>
            </a:r>
            <a:r>
              <a:rPr dirty="0" spc="15"/>
              <a:t>the </a:t>
            </a:r>
            <a:r>
              <a:rPr dirty="0" spc="20"/>
              <a:t> </a:t>
            </a:r>
            <a:r>
              <a:rPr dirty="0" spc="75"/>
              <a:t>increased</a:t>
            </a:r>
            <a:r>
              <a:rPr dirty="0" spc="-155"/>
              <a:t> </a:t>
            </a:r>
            <a:r>
              <a:rPr dirty="0" spc="-20"/>
              <a:t>or</a:t>
            </a:r>
            <a:r>
              <a:rPr dirty="0" spc="-150"/>
              <a:t> </a:t>
            </a:r>
            <a:r>
              <a:rPr dirty="0" spc="100"/>
              <a:t>decreased</a:t>
            </a:r>
            <a:r>
              <a:rPr dirty="0" spc="-150"/>
              <a:t> </a:t>
            </a:r>
            <a:r>
              <a:rPr dirty="0" spc="90"/>
              <a:t>amount</a:t>
            </a:r>
            <a:r>
              <a:rPr dirty="0" spc="-150"/>
              <a:t> </a:t>
            </a:r>
            <a:r>
              <a:rPr dirty="0" spc="15"/>
              <a:t>of</a:t>
            </a:r>
            <a:r>
              <a:rPr dirty="0" spc="-150"/>
              <a:t> </a:t>
            </a:r>
            <a:r>
              <a:rPr dirty="0" spc="75"/>
              <a:t>physical</a:t>
            </a:r>
            <a:r>
              <a:rPr dirty="0" spc="-155"/>
              <a:t> </a:t>
            </a:r>
            <a:r>
              <a:rPr dirty="0" spc="20"/>
              <a:t>activity</a:t>
            </a:r>
            <a:r>
              <a:rPr dirty="0" spc="-150"/>
              <a:t> </a:t>
            </a:r>
            <a:r>
              <a:rPr dirty="0" spc="45"/>
              <a:t>performed</a:t>
            </a:r>
            <a:r>
              <a:rPr dirty="0" spc="-150"/>
              <a:t> </a:t>
            </a:r>
            <a:r>
              <a:rPr dirty="0" spc="65"/>
              <a:t>by</a:t>
            </a:r>
            <a:r>
              <a:rPr dirty="0" spc="-150"/>
              <a:t> </a:t>
            </a:r>
            <a:r>
              <a:rPr dirty="0" spc="30"/>
              <a:t>students</a:t>
            </a:r>
            <a:r>
              <a:rPr dirty="0" spc="-150"/>
              <a:t> </a:t>
            </a:r>
            <a:r>
              <a:rPr dirty="0" spc="-39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3"/>
                </a:moveTo>
                <a:lnTo>
                  <a:pt x="0" y="192303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3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24525"/>
            <a:ext cx="10144760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190" b="1">
                <a:latin typeface="Tahoma"/>
                <a:cs typeface="Tahoma"/>
              </a:rPr>
              <a:t>Research</a:t>
            </a:r>
            <a:r>
              <a:rPr dirty="0" sz="3900" spc="280" b="1">
                <a:latin typeface="Tahoma"/>
                <a:cs typeface="Tahoma"/>
              </a:rPr>
              <a:t> </a:t>
            </a:r>
            <a:r>
              <a:rPr dirty="0" sz="3900" spc="185" b="1">
                <a:latin typeface="Tahoma"/>
                <a:cs typeface="Tahoma"/>
              </a:rPr>
              <a:t>questions/aims/hypothesis</a:t>
            </a:r>
            <a:endParaRPr sz="3900">
              <a:latin typeface="Tahoma"/>
              <a:cs typeface="Tahom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2372863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3592063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4811263"/>
            <a:ext cx="142875" cy="142874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</a:pPr>
            <a:r>
              <a:rPr dirty="0" spc="-15"/>
              <a:t>The</a:t>
            </a:r>
            <a:r>
              <a:rPr dirty="0" spc="-150"/>
              <a:t> </a:t>
            </a:r>
            <a:r>
              <a:rPr dirty="0" spc="130"/>
              <a:t>aim</a:t>
            </a:r>
            <a:r>
              <a:rPr dirty="0" spc="-150"/>
              <a:t> </a:t>
            </a:r>
            <a:r>
              <a:rPr dirty="0" spc="15"/>
              <a:t>of</a:t>
            </a:r>
            <a:r>
              <a:rPr dirty="0" spc="-145"/>
              <a:t> </a:t>
            </a:r>
            <a:r>
              <a:rPr dirty="0" spc="15"/>
              <a:t>the</a:t>
            </a:r>
            <a:r>
              <a:rPr dirty="0" spc="-150"/>
              <a:t> </a:t>
            </a:r>
            <a:r>
              <a:rPr dirty="0" spc="50"/>
              <a:t>research</a:t>
            </a:r>
            <a:r>
              <a:rPr dirty="0" spc="-145"/>
              <a:t> </a:t>
            </a:r>
            <a:r>
              <a:rPr dirty="0"/>
              <a:t>is</a:t>
            </a:r>
            <a:r>
              <a:rPr dirty="0" spc="-150"/>
              <a:t> </a:t>
            </a:r>
            <a:r>
              <a:rPr dirty="0" spc="10"/>
              <a:t>to</a:t>
            </a:r>
            <a:r>
              <a:rPr dirty="0" spc="-145"/>
              <a:t> </a:t>
            </a:r>
            <a:r>
              <a:rPr dirty="0" spc="75"/>
              <a:t>analyse</a:t>
            </a:r>
            <a:r>
              <a:rPr dirty="0" spc="-150"/>
              <a:t> </a:t>
            </a:r>
            <a:r>
              <a:rPr dirty="0" spc="15"/>
              <a:t>the</a:t>
            </a:r>
            <a:r>
              <a:rPr dirty="0" spc="-150"/>
              <a:t> </a:t>
            </a:r>
            <a:r>
              <a:rPr dirty="0" spc="65"/>
              <a:t>prevalence</a:t>
            </a:r>
            <a:r>
              <a:rPr dirty="0" spc="-145"/>
              <a:t> </a:t>
            </a:r>
            <a:r>
              <a:rPr dirty="0" spc="15"/>
              <a:t>of</a:t>
            </a:r>
            <a:r>
              <a:rPr dirty="0" spc="-150"/>
              <a:t> </a:t>
            </a:r>
            <a:r>
              <a:rPr dirty="0" spc="75"/>
              <a:t>physical</a:t>
            </a:r>
            <a:r>
              <a:rPr dirty="0" spc="-145"/>
              <a:t> </a:t>
            </a:r>
            <a:r>
              <a:rPr dirty="0" spc="20"/>
              <a:t>activity</a:t>
            </a:r>
            <a:r>
              <a:rPr dirty="0" spc="-150"/>
              <a:t> </a:t>
            </a:r>
            <a:r>
              <a:rPr dirty="0" spc="145"/>
              <a:t>among </a:t>
            </a:r>
            <a:r>
              <a:rPr dirty="0" spc="-1040"/>
              <a:t> </a:t>
            </a:r>
            <a:r>
              <a:rPr dirty="0" spc="30"/>
              <a:t>students</a:t>
            </a:r>
            <a:r>
              <a:rPr dirty="0" spc="-160"/>
              <a:t> </a:t>
            </a:r>
            <a:r>
              <a:rPr dirty="0" spc="80"/>
              <a:t>at</a:t>
            </a:r>
            <a:r>
              <a:rPr dirty="0" spc="-155"/>
              <a:t> </a:t>
            </a:r>
            <a:r>
              <a:rPr dirty="0" spc="229"/>
              <a:t>a</a:t>
            </a:r>
            <a:r>
              <a:rPr dirty="0" spc="-155"/>
              <a:t> </a:t>
            </a:r>
            <a:r>
              <a:rPr dirty="0" spc="90"/>
              <a:t>public</a:t>
            </a:r>
            <a:r>
              <a:rPr dirty="0" spc="-155"/>
              <a:t> </a:t>
            </a:r>
            <a:r>
              <a:rPr dirty="0" spc="-50"/>
              <a:t>university.</a:t>
            </a:r>
          </a:p>
          <a:p>
            <a:pPr marL="12700" marR="7620">
              <a:lnSpc>
                <a:spcPct val="133300"/>
              </a:lnSpc>
            </a:pPr>
            <a:r>
              <a:rPr dirty="0" spc="-30"/>
              <a:t>This</a:t>
            </a:r>
            <a:r>
              <a:rPr dirty="0" spc="-150"/>
              <a:t> </a:t>
            </a:r>
            <a:r>
              <a:rPr dirty="0" spc="30"/>
              <a:t>study</a:t>
            </a:r>
            <a:r>
              <a:rPr dirty="0" spc="-150"/>
              <a:t> </a:t>
            </a:r>
            <a:r>
              <a:rPr dirty="0" spc="-20"/>
              <a:t>will</a:t>
            </a:r>
            <a:r>
              <a:rPr dirty="0" spc="-150"/>
              <a:t> </a:t>
            </a:r>
            <a:r>
              <a:rPr dirty="0" spc="110"/>
              <a:t>be</a:t>
            </a:r>
            <a:r>
              <a:rPr dirty="0" spc="-150"/>
              <a:t> </a:t>
            </a:r>
            <a:r>
              <a:rPr dirty="0" spc="65"/>
              <a:t>focusing</a:t>
            </a:r>
            <a:r>
              <a:rPr dirty="0" spc="-150"/>
              <a:t> </a:t>
            </a:r>
            <a:r>
              <a:rPr dirty="0" spc="70"/>
              <a:t>on</a:t>
            </a:r>
            <a:r>
              <a:rPr dirty="0" spc="-150"/>
              <a:t> </a:t>
            </a:r>
            <a:r>
              <a:rPr dirty="0" spc="70"/>
              <a:t>analysing</a:t>
            </a:r>
            <a:r>
              <a:rPr dirty="0" spc="-150"/>
              <a:t> </a:t>
            </a:r>
            <a:r>
              <a:rPr dirty="0" spc="15"/>
              <a:t>the</a:t>
            </a:r>
            <a:r>
              <a:rPr dirty="0" spc="-150"/>
              <a:t> </a:t>
            </a:r>
            <a:r>
              <a:rPr dirty="0" spc="45"/>
              <a:t>factors</a:t>
            </a:r>
            <a:r>
              <a:rPr dirty="0" spc="-150"/>
              <a:t> </a:t>
            </a:r>
            <a:r>
              <a:rPr dirty="0" spc="35"/>
              <a:t>that</a:t>
            </a:r>
            <a:r>
              <a:rPr dirty="0" spc="-150"/>
              <a:t> </a:t>
            </a:r>
            <a:r>
              <a:rPr dirty="0" spc="55"/>
              <a:t>are</a:t>
            </a:r>
            <a:r>
              <a:rPr dirty="0" spc="-150"/>
              <a:t> </a:t>
            </a:r>
            <a:r>
              <a:rPr dirty="0" spc="100"/>
              <a:t>associated</a:t>
            </a:r>
            <a:r>
              <a:rPr dirty="0" spc="-145"/>
              <a:t> </a:t>
            </a:r>
            <a:r>
              <a:rPr dirty="0" spc="-10"/>
              <a:t>with</a:t>
            </a:r>
            <a:r>
              <a:rPr dirty="0" spc="-150"/>
              <a:t> </a:t>
            </a:r>
            <a:r>
              <a:rPr dirty="0" spc="15"/>
              <a:t>the </a:t>
            </a:r>
            <a:r>
              <a:rPr dirty="0" spc="-1040"/>
              <a:t> </a:t>
            </a:r>
            <a:r>
              <a:rPr dirty="0" spc="90"/>
              <a:t>amount</a:t>
            </a:r>
            <a:r>
              <a:rPr dirty="0" spc="-155"/>
              <a:t> </a:t>
            </a:r>
            <a:r>
              <a:rPr dirty="0" spc="15"/>
              <a:t>of</a:t>
            </a:r>
            <a:r>
              <a:rPr dirty="0" spc="-155"/>
              <a:t> </a:t>
            </a:r>
            <a:r>
              <a:rPr dirty="0" spc="75"/>
              <a:t>physical</a:t>
            </a:r>
            <a:r>
              <a:rPr dirty="0" spc="-155"/>
              <a:t> </a:t>
            </a:r>
            <a:r>
              <a:rPr dirty="0" spc="20"/>
              <a:t>activity</a:t>
            </a:r>
            <a:r>
              <a:rPr dirty="0" spc="-155"/>
              <a:t> </a:t>
            </a:r>
            <a:r>
              <a:rPr dirty="0" spc="45"/>
              <a:t>performed</a:t>
            </a:r>
            <a:r>
              <a:rPr dirty="0" spc="-155"/>
              <a:t> </a:t>
            </a:r>
            <a:r>
              <a:rPr dirty="0" spc="65"/>
              <a:t>by</a:t>
            </a:r>
            <a:r>
              <a:rPr dirty="0" spc="-155"/>
              <a:t> </a:t>
            </a:r>
            <a:r>
              <a:rPr dirty="0" spc="-15"/>
              <a:t>students.</a:t>
            </a:r>
          </a:p>
          <a:p>
            <a:pPr marL="12700" marR="156210">
              <a:lnSpc>
                <a:spcPct val="133300"/>
              </a:lnSpc>
            </a:pPr>
            <a:r>
              <a:rPr dirty="0" spc="-15"/>
              <a:t>The</a:t>
            </a:r>
            <a:r>
              <a:rPr dirty="0" spc="-145"/>
              <a:t> </a:t>
            </a:r>
            <a:r>
              <a:rPr dirty="0" spc="45"/>
              <a:t>factors</a:t>
            </a:r>
            <a:r>
              <a:rPr dirty="0" spc="-140"/>
              <a:t> </a:t>
            </a:r>
            <a:r>
              <a:rPr dirty="0" spc="-20"/>
              <a:t>will</a:t>
            </a:r>
            <a:r>
              <a:rPr dirty="0" spc="-140"/>
              <a:t> </a:t>
            </a:r>
            <a:r>
              <a:rPr dirty="0" spc="110"/>
              <a:t>be</a:t>
            </a:r>
            <a:r>
              <a:rPr dirty="0" spc="-140"/>
              <a:t> </a:t>
            </a:r>
            <a:r>
              <a:rPr dirty="0" spc="70"/>
              <a:t>analyses</a:t>
            </a:r>
            <a:r>
              <a:rPr dirty="0" spc="-145"/>
              <a:t> </a:t>
            </a:r>
            <a:r>
              <a:rPr dirty="0" spc="-35"/>
              <a:t>for</a:t>
            </a:r>
            <a:r>
              <a:rPr dirty="0" spc="-140"/>
              <a:t> </a:t>
            </a:r>
            <a:r>
              <a:rPr dirty="0" spc="-25"/>
              <a:t>their</a:t>
            </a:r>
            <a:r>
              <a:rPr dirty="0" spc="-140"/>
              <a:t> </a:t>
            </a:r>
            <a:r>
              <a:rPr dirty="0" spc="30"/>
              <a:t>correlation</a:t>
            </a:r>
            <a:r>
              <a:rPr dirty="0" spc="-140"/>
              <a:t> </a:t>
            </a:r>
            <a:r>
              <a:rPr dirty="0" spc="-10"/>
              <a:t>with</a:t>
            </a:r>
            <a:r>
              <a:rPr dirty="0" spc="-145"/>
              <a:t> </a:t>
            </a:r>
            <a:r>
              <a:rPr dirty="0" spc="15"/>
              <a:t>the</a:t>
            </a:r>
            <a:r>
              <a:rPr dirty="0" spc="-140"/>
              <a:t> </a:t>
            </a:r>
            <a:r>
              <a:rPr dirty="0" spc="75"/>
              <a:t>physical</a:t>
            </a:r>
            <a:r>
              <a:rPr dirty="0" spc="-140"/>
              <a:t> </a:t>
            </a:r>
            <a:r>
              <a:rPr dirty="0" spc="20"/>
              <a:t>activity</a:t>
            </a:r>
            <a:r>
              <a:rPr dirty="0" spc="-140"/>
              <a:t> </a:t>
            </a:r>
            <a:r>
              <a:rPr dirty="0" spc="5"/>
              <a:t>levels </a:t>
            </a:r>
            <a:r>
              <a:rPr dirty="0" spc="-1040"/>
              <a:t> </a:t>
            </a:r>
            <a:r>
              <a:rPr dirty="0" spc="45"/>
              <a:t>determining</a:t>
            </a:r>
            <a:r>
              <a:rPr dirty="0" spc="-160"/>
              <a:t> </a:t>
            </a:r>
            <a:r>
              <a:rPr dirty="0" spc="50"/>
              <a:t>how</a:t>
            </a:r>
            <a:r>
              <a:rPr dirty="0" spc="-155"/>
              <a:t> </a:t>
            </a:r>
            <a:r>
              <a:rPr dirty="0"/>
              <a:t>they</a:t>
            </a:r>
            <a:r>
              <a:rPr dirty="0" spc="-155"/>
              <a:t> </a:t>
            </a:r>
            <a:r>
              <a:rPr dirty="0" spc="40"/>
              <a:t>influence</a:t>
            </a:r>
            <a:r>
              <a:rPr dirty="0" spc="-155"/>
              <a:t> </a:t>
            </a:r>
            <a:r>
              <a:rPr dirty="0" spc="-165"/>
              <a:t>it.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2"/>
                </a:moveTo>
                <a:lnTo>
                  <a:pt x="0" y="192302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2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24522"/>
            <a:ext cx="4504055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190" b="1">
                <a:latin typeface="Tahoma"/>
                <a:cs typeface="Tahoma"/>
              </a:rPr>
              <a:t>Research</a:t>
            </a:r>
            <a:r>
              <a:rPr dirty="0" sz="3900" spc="195" b="1">
                <a:latin typeface="Tahoma"/>
                <a:cs typeface="Tahoma"/>
              </a:rPr>
              <a:t> </a:t>
            </a:r>
            <a:r>
              <a:rPr dirty="0" sz="3900" spc="225" b="1">
                <a:latin typeface="Tahoma"/>
                <a:cs typeface="Tahoma"/>
              </a:rPr>
              <a:t>design</a:t>
            </a:r>
            <a:endParaRPr sz="3900">
              <a:latin typeface="Tahoma"/>
              <a:cs typeface="Tahom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2705531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4534331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5753531"/>
            <a:ext cx="142875" cy="14287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328011" y="2378506"/>
            <a:ext cx="16095344" cy="4902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0170">
              <a:lnSpc>
                <a:spcPct val="133300"/>
              </a:lnSpc>
              <a:spcBef>
                <a:spcPts val="100"/>
              </a:spcBef>
              <a:tabLst>
                <a:tab pos="6026150" algn="l"/>
              </a:tabLst>
            </a:pP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cross-sectional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study.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performed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period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6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weeks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order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analyse	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amount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performed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by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particular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university.</a:t>
            </a:r>
            <a:endParaRPr sz="3000">
              <a:latin typeface="Verdana"/>
              <a:cs typeface="Verdana"/>
            </a:endParaRPr>
          </a:p>
          <a:p>
            <a:pPr marL="12700" marR="588645">
              <a:lnSpc>
                <a:spcPct val="133300"/>
              </a:lnSpc>
            </a:pP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Cross-sectional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type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observation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which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outcomes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exposures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studied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analysed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0">
                <a:solidFill>
                  <a:srgbClr val="333333"/>
                </a:solidFill>
                <a:latin typeface="Verdana"/>
                <a:cs typeface="Verdana"/>
              </a:rPr>
              <a:t>same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time.</a:t>
            </a:r>
            <a:endParaRPr sz="3000">
              <a:latin typeface="Verdana"/>
              <a:cs typeface="Verdana"/>
            </a:endParaRPr>
          </a:p>
          <a:p>
            <a:pPr marL="12700" marR="5080">
              <a:lnSpc>
                <a:spcPct val="133300"/>
              </a:lnSpc>
            </a:pP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type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include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collection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data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from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different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individuals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 </a:t>
            </a:r>
            <a:r>
              <a:rPr dirty="0" sz="3000" spc="23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single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point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time.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Hence,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variables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understood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analysed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without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influencing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them.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2"/>
                </a:moveTo>
                <a:lnTo>
                  <a:pt x="0" y="192302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2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24525"/>
            <a:ext cx="11913235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125" b="1">
                <a:latin typeface="Tahoma"/>
                <a:cs typeface="Tahoma"/>
              </a:rPr>
              <a:t>Recruitment,</a:t>
            </a:r>
            <a:r>
              <a:rPr dirty="0" sz="3900" spc="260" b="1">
                <a:latin typeface="Tahoma"/>
                <a:cs typeface="Tahoma"/>
              </a:rPr>
              <a:t> </a:t>
            </a:r>
            <a:r>
              <a:rPr dirty="0" sz="3900" spc="254" b="1">
                <a:latin typeface="Tahoma"/>
                <a:cs typeface="Tahoma"/>
              </a:rPr>
              <a:t>Sampling</a:t>
            </a:r>
            <a:r>
              <a:rPr dirty="0" sz="3900" spc="260" b="1">
                <a:latin typeface="Tahoma"/>
                <a:cs typeface="Tahoma"/>
              </a:rPr>
              <a:t> </a:t>
            </a:r>
            <a:r>
              <a:rPr dirty="0" sz="3900" spc="-365" b="1">
                <a:latin typeface="Tahoma"/>
                <a:cs typeface="Tahoma"/>
              </a:rPr>
              <a:t>&amp;</a:t>
            </a:r>
            <a:r>
              <a:rPr dirty="0" sz="3900" spc="260" b="1">
                <a:latin typeface="Tahoma"/>
                <a:cs typeface="Tahoma"/>
              </a:rPr>
              <a:t> </a:t>
            </a:r>
            <a:r>
              <a:rPr dirty="0" sz="3900" spc="165" b="1">
                <a:latin typeface="Tahoma"/>
                <a:cs typeface="Tahoma"/>
              </a:rPr>
              <a:t>Study</a:t>
            </a:r>
            <a:r>
              <a:rPr dirty="0" sz="3900" spc="260" b="1">
                <a:latin typeface="Tahoma"/>
                <a:cs typeface="Tahoma"/>
              </a:rPr>
              <a:t> </a:t>
            </a:r>
            <a:r>
              <a:rPr dirty="0" sz="3900" spc="180" b="1">
                <a:latin typeface="Tahoma"/>
                <a:cs typeface="Tahoma"/>
              </a:rPr>
              <a:t>Participants</a:t>
            </a:r>
            <a:endParaRPr sz="3900">
              <a:latin typeface="Tahoma"/>
              <a:cs typeface="Tahom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1903955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3732755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4951955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133" y="6780755"/>
            <a:ext cx="142875" cy="1428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7133" y="8609554"/>
            <a:ext cx="142875" cy="14287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86858" y="1576930"/>
            <a:ext cx="16282035" cy="7340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229235">
              <a:lnSpc>
                <a:spcPct val="133300"/>
              </a:lnSpc>
              <a:spcBef>
                <a:spcPts val="100"/>
              </a:spcBef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recruitment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participants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done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some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online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portal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participants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asked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conduct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survey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questionnaire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has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been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mentioned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60">
                <a:solidFill>
                  <a:srgbClr val="333333"/>
                </a:solidFill>
                <a:latin typeface="Verdana"/>
                <a:cs typeface="Verdana"/>
              </a:rPr>
              <a:t>next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slide.</a:t>
            </a:r>
            <a:endParaRPr sz="3000">
              <a:latin typeface="Verdana"/>
              <a:cs typeface="Verdana"/>
            </a:endParaRPr>
          </a:p>
          <a:p>
            <a:pPr marL="12700" marR="768350">
              <a:lnSpc>
                <a:spcPct val="133300"/>
              </a:lnSpc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sampling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participants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done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basis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snowball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sampling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technique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(Chain-referral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sampling).</a:t>
            </a:r>
            <a:endParaRPr sz="3000">
              <a:latin typeface="Verdana"/>
              <a:cs typeface="Verdana"/>
            </a:endParaRPr>
          </a:p>
          <a:p>
            <a:pPr marL="12700" marR="5080">
              <a:lnSpc>
                <a:spcPct val="133300"/>
              </a:lnSpc>
            </a:pP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type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sampling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where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different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individuals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who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have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been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included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provide new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partakers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from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their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acquaintances. </a:t>
            </a:r>
            <a:r>
              <a:rPr dirty="0" sz="3000" spc="-270">
                <a:solidFill>
                  <a:srgbClr val="333333"/>
                </a:solidFill>
                <a:latin typeface="Verdana"/>
                <a:cs typeface="Verdana"/>
              </a:rPr>
              <a:t>It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non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probability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sampling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method</a:t>
            </a:r>
            <a:endParaRPr sz="3000">
              <a:latin typeface="Verdana"/>
              <a:cs typeface="Verdana"/>
            </a:endParaRPr>
          </a:p>
          <a:p>
            <a:pPr marL="12700" marR="667385">
              <a:lnSpc>
                <a:spcPct val="133300"/>
              </a:lnSpc>
              <a:spcBef>
                <a:spcPts val="5"/>
              </a:spcBef>
            </a:pP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helpful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conducting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because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selection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from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specific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departments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Wales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60">
                <a:solidFill>
                  <a:srgbClr val="333333"/>
                </a:solidFill>
                <a:latin typeface="Verdana"/>
                <a:cs typeface="Verdana"/>
              </a:rPr>
              <a:t>Trinity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Saint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David).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3000" spc="-27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indicated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least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more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more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involved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study.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0" y="0"/>
                </a:moveTo>
                <a:lnTo>
                  <a:pt x="18283826" y="0"/>
                </a:lnTo>
                <a:lnTo>
                  <a:pt x="18283826" y="192304"/>
                </a:lnTo>
                <a:lnTo>
                  <a:pt x="0" y="192304"/>
                </a:lnTo>
                <a:lnTo>
                  <a:pt x="0" y="0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24523"/>
            <a:ext cx="7072630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40" b="1">
                <a:latin typeface="Verdana"/>
                <a:cs typeface="Verdana"/>
              </a:rPr>
              <a:t>Data</a:t>
            </a:r>
            <a:r>
              <a:rPr dirty="0" sz="3900" spc="70" b="1">
                <a:latin typeface="Verdana"/>
                <a:cs typeface="Verdana"/>
              </a:rPr>
              <a:t> </a:t>
            </a:r>
            <a:r>
              <a:rPr dirty="0" sz="3900" spc="-35" b="1">
                <a:latin typeface="Verdana"/>
                <a:cs typeface="Verdana"/>
              </a:rPr>
              <a:t>collection</a:t>
            </a:r>
            <a:r>
              <a:rPr dirty="0" sz="3900" spc="70" b="1">
                <a:latin typeface="Verdana"/>
                <a:cs typeface="Verdana"/>
              </a:rPr>
              <a:t> </a:t>
            </a:r>
            <a:r>
              <a:rPr dirty="0" sz="3900" spc="-55" b="1">
                <a:latin typeface="Verdana"/>
                <a:cs typeface="Verdana"/>
              </a:rPr>
              <a:t>procedure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2600325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3819525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5038724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6257924"/>
            <a:ext cx="142875" cy="14287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058885" y="2273300"/>
            <a:ext cx="16246475" cy="4902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2700">
              <a:lnSpc>
                <a:spcPct val="133300"/>
              </a:lnSpc>
              <a:spcBef>
                <a:spcPts val="100"/>
              </a:spcBef>
            </a:pPr>
            <a:r>
              <a:rPr dirty="0" sz="3000" spc="-7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collecting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data,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usage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specific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questionnaire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done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Global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Questionnaire.</a:t>
            </a:r>
            <a:endParaRPr sz="3000">
              <a:latin typeface="Verdana"/>
              <a:cs typeface="Verdana"/>
            </a:endParaRPr>
          </a:p>
          <a:p>
            <a:pPr marL="12700" marR="5080">
              <a:lnSpc>
                <a:spcPct val="133300"/>
              </a:lnSpc>
            </a:pP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questionnaire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developed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by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World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Health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Organisation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consists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20">
                <a:solidFill>
                  <a:srgbClr val="333333"/>
                </a:solidFill>
                <a:latin typeface="Verdana"/>
                <a:cs typeface="Verdana"/>
              </a:rPr>
              <a:t>16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items.</a:t>
            </a:r>
            <a:endParaRPr sz="3000">
              <a:latin typeface="Verdana"/>
              <a:cs typeface="Verdana"/>
            </a:endParaRPr>
          </a:p>
          <a:p>
            <a:pPr marL="12700" marR="448309">
              <a:lnSpc>
                <a:spcPct val="133300"/>
              </a:lnSpc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different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items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focused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on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talking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about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25">
                <a:solidFill>
                  <a:srgbClr val="333333"/>
                </a:solidFill>
                <a:latin typeface="Verdana"/>
                <a:cs typeface="Verdana"/>
              </a:rPr>
              <a:t>work,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travelling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from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places,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sedentary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behaviour,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recreation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activities.</a:t>
            </a:r>
            <a:endParaRPr sz="3000">
              <a:latin typeface="Verdana"/>
              <a:cs typeface="Verdana"/>
            </a:endParaRPr>
          </a:p>
          <a:p>
            <a:pPr marL="12700" marR="392430">
              <a:lnSpc>
                <a:spcPct val="133300"/>
              </a:lnSpc>
              <a:spcBef>
                <a:spcPts val="5"/>
              </a:spcBef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options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provided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answering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these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questions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include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binary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answers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because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which,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data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collection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become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easier.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0" y="0"/>
                </a:moveTo>
                <a:lnTo>
                  <a:pt x="18283826" y="0"/>
                </a:lnTo>
                <a:lnTo>
                  <a:pt x="18283826" y="192304"/>
                </a:lnTo>
                <a:lnTo>
                  <a:pt x="0" y="192304"/>
                </a:lnTo>
                <a:lnTo>
                  <a:pt x="0" y="0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24524"/>
            <a:ext cx="2711450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85" b="1">
                <a:latin typeface="Verdana"/>
                <a:cs typeface="Verdana"/>
              </a:rPr>
              <a:t>Questions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2446879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3056479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3666079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4275679"/>
            <a:ext cx="142875" cy="1428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286" y="4885279"/>
            <a:ext cx="142875" cy="14287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8286" y="6714079"/>
            <a:ext cx="142875" cy="14287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8286" y="7323679"/>
            <a:ext cx="142875" cy="14287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8286" y="7933279"/>
            <a:ext cx="142875" cy="14287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8286" y="8542878"/>
            <a:ext cx="142875" cy="142874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680311" y="1510254"/>
            <a:ext cx="14490065" cy="7340600"/>
          </a:xfrm>
          <a:prstGeom prst="rect">
            <a:avLst/>
          </a:prstGeom>
        </p:spPr>
        <p:txBody>
          <a:bodyPr wrap="square" lIns="0" tIns="165100" rIns="0" bIns="0" rtlCol="0" vert="horz">
            <a:spAutoFit/>
          </a:bodyPr>
          <a:lstStyle/>
          <a:p>
            <a:pPr marL="774065" indent="-375285">
              <a:lnSpc>
                <a:spcPct val="100000"/>
              </a:lnSpc>
              <a:spcBef>
                <a:spcPts val="1300"/>
              </a:spcBef>
              <a:buAutoNum type="arabicPeriod"/>
              <a:tabLst>
                <a:tab pos="774700" algn="l"/>
              </a:tabLst>
            </a:pP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Internal</a:t>
            </a:r>
            <a:r>
              <a:rPr dirty="0" sz="3000" spc="-19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questions.</a:t>
            </a:r>
            <a:endParaRPr sz="3000">
              <a:latin typeface="Verdana"/>
              <a:cs typeface="Verdana"/>
            </a:endParaRPr>
          </a:p>
          <a:p>
            <a:pPr marL="659765">
              <a:lnSpc>
                <a:spcPct val="100000"/>
              </a:lnSpc>
              <a:spcBef>
                <a:spcPts val="1200"/>
              </a:spcBef>
            </a:pP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Exercising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difficult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too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tiring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60">
                <a:solidFill>
                  <a:srgbClr val="333333"/>
                </a:solidFill>
                <a:latin typeface="Verdana"/>
                <a:cs typeface="Verdana"/>
              </a:rPr>
              <a:t>?</a:t>
            </a:r>
            <a:endParaRPr sz="3000">
              <a:latin typeface="Verdana"/>
              <a:cs typeface="Verdana"/>
            </a:endParaRPr>
          </a:p>
          <a:p>
            <a:pPr marL="659765" marR="3630929">
              <a:lnSpc>
                <a:spcPct val="133300"/>
              </a:lnSpc>
            </a:pP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No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energy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130">
                <a:solidFill>
                  <a:srgbClr val="333333"/>
                </a:solidFill>
                <a:latin typeface="Verdana"/>
                <a:cs typeface="Verdana"/>
              </a:rPr>
              <a:t>much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as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able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 </a:t>
            </a:r>
            <a:r>
              <a:rPr dirty="0" sz="3000" spc="125">
                <a:solidFill>
                  <a:srgbClr val="333333"/>
                </a:solidFill>
                <a:latin typeface="Verdana"/>
                <a:cs typeface="Verdana"/>
              </a:rPr>
              <a:t>do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exercise </a:t>
            </a:r>
            <a:r>
              <a:rPr dirty="0" sz="3000" spc="260">
                <a:solidFill>
                  <a:srgbClr val="333333"/>
                </a:solidFill>
                <a:latin typeface="Verdana"/>
                <a:cs typeface="Verdana"/>
              </a:rPr>
              <a:t>? </a:t>
            </a:r>
            <a:r>
              <a:rPr dirty="0" sz="3000" spc="26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You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have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been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Worried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about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looks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when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75">
                <a:solidFill>
                  <a:srgbClr val="333333"/>
                </a:solidFill>
                <a:latin typeface="Verdana"/>
                <a:cs typeface="Verdana"/>
              </a:rPr>
              <a:t>I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exercise?</a:t>
            </a:r>
            <a:endParaRPr sz="3000">
              <a:latin typeface="Verdana"/>
              <a:cs typeface="Verdana"/>
            </a:endParaRPr>
          </a:p>
          <a:p>
            <a:pPr marL="659765">
              <a:lnSpc>
                <a:spcPct val="100000"/>
              </a:lnSpc>
              <a:spcBef>
                <a:spcPts val="1200"/>
              </a:spcBef>
              <a:tabLst>
                <a:tab pos="2674620" algn="l"/>
              </a:tabLst>
            </a:pP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you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have	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been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thinking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about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my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ability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exercise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60">
                <a:solidFill>
                  <a:srgbClr val="333333"/>
                </a:solidFill>
                <a:latin typeface="Verdana"/>
                <a:cs typeface="Verdana"/>
              </a:rPr>
              <a:t>?</a:t>
            </a:r>
            <a:endParaRPr sz="3000">
              <a:latin typeface="Verdana"/>
              <a:cs typeface="Verdana"/>
            </a:endParaRPr>
          </a:p>
          <a:p>
            <a:pPr marL="659765">
              <a:lnSpc>
                <a:spcPct val="100000"/>
              </a:lnSpc>
              <a:spcBef>
                <a:spcPts val="1200"/>
              </a:spcBef>
            </a:pP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You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have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thinking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about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exercise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has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positive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effect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on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my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health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60">
                <a:solidFill>
                  <a:srgbClr val="333333"/>
                </a:solidFill>
                <a:latin typeface="Verdana"/>
                <a:cs typeface="Verdana"/>
              </a:rPr>
              <a:t>?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900">
              <a:latin typeface="Verdana"/>
              <a:cs typeface="Verdana"/>
            </a:endParaRPr>
          </a:p>
          <a:p>
            <a:pPr marL="436245" indent="-424180">
              <a:lnSpc>
                <a:spcPct val="100000"/>
              </a:lnSpc>
              <a:buAutoNum type="arabicPeriod" startAt="2"/>
              <a:tabLst>
                <a:tab pos="436880" algn="l"/>
              </a:tabLst>
            </a:pPr>
            <a:r>
              <a:rPr dirty="0" sz="3000" spc="-65">
                <a:solidFill>
                  <a:srgbClr val="333333"/>
                </a:solidFill>
                <a:latin typeface="Verdana"/>
                <a:cs typeface="Verdana"/>
              </a:rPr>
              <a:t>External</a:t>
            </a:r>
            <a:r>
              <a:rPr dirty="0" sz="3000" spc="-18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questions.</a:t>
            </a:r>
            <a:endParaRPr sz="3000">
              <a:latin typeface="Verdana"/>
              <a:cs typeface="Verdana"/>
            </a:endParaRPr>
          </a:p>
          <a:p>
            <a:pPr marL="659765">
              <a:lnSpc>
                <a:spcPct val="100000"/>
              </a:lnSpc>
              <a:spcBef>
                <a:spcPts val="1200"/>
              </a:spcBef>
            </a:pP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no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fitness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centre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i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0">
                <a:solidFill>
                  <a:srgbClr val="333333"/>
                </a:solidFill>
                <a:latin typeface="Verdana"/>
                <a:cs typeface="Verdana"/>
              </a:rPr>
              <a:t>could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get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20">
                <a:solidFill>
                  <a:srgbClr val="333333"/>
                </a:solidFill>
                <a:latin typeface="Verdana"/>
                <a:cs typeface="Verdana"/>
              </a:rPr>
              <a:t>to.</a:t>
            </a:r>
            <a:endParaRPr sz="3000">
              <a:latin typeface="Verdana"/>
              <a:cs typeface="Verdana"/>
            </a:endParaRPr>
          </a:p>
          <a:p>
            <a:pPr marL="659765" marR="3398520">
              <a:lnSpc>
                <a:spcPct val="133300"/>
              </a:lnSpc>
            </a:pPr>
            <a:r>
              <a:rPr dirty="0" sz="3000" spc="-475">
                <a:solidFill>
                  <a:srgbClr val="333333"/>
                </a:solidFill>
                <a:latin typeface="Verdana"/>
                <a:cs typeface="Verdana"/>
              </a:rPr>
              <a:t>I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have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no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exercise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equipment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0">
                <a:solidFill>
                  <a:srgbClr val="333333"/>
                </a:solidFill>
                <a:latin typeface="Verdana"/>
                <a:cs typeface="Verdana"/>
              </a:rPr>
              <a:t>home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75">
                <a:solidFill>
                  <a:srgbClr val="333333"/>
                </a:solidFill>
                <a:latin typeface="Verdana"/>
                <a:cs typeface="Verdana"/>
              </a:rPr>
              <a:t>I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use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90">
                <a:solidFill>
                  <a:srgbClr val="333333"/>
                </a:solidFill>
                <a:latin typeface="Verdana"/>
                <a:cs typeface="Verdana"/>
              </a:rPr>
              <a:t>.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My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family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or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friends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5">
                <a:solidFill>
                  <a:srgbClr val="333333"/>
                </a:solidFill>
                <a:latin typeface="Verdana"/>
                <a:cs typeface="Verdana"/>
              </a:rPr>
              <a:t>do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not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encourage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0">
                <a:solidFill>
                  <a:srgbClr val="333333"/>
                </a:solidFill>
                <a:latin typeface="Verdana"/>
                <a:cs typeface="Verdana"/>
              </a:rPr>
              <a:t>me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exercise.</a:t>
            </a:r>
            <a:endParaRPr sz="3000">
              <a:latin typeface="Verdana"/>
              <a:cs typeface="Verdana"/>
            </a:endParaRPr>
          </a:p>
          <a:p>
            <a:pPr marL="659765">
              <a:lnSpc>
                <a:spcPct val="100000"/>
              </a:lnSpc>
              <a:spcBef>
                <a:spcPts val="1200"/>
              </a:spcBef>
            </a:pPr>
            <a:r>
              <a:rPr dirty="0" sz="3000" spc="-475">
                <a:solidFill>
                  <a:srgbClr val="333333"/>
                </a:solidFill>
                <a:latin typeface="Verdana"/>
                <a:cs typeface="Verdana"/>
              </a:rPr>
              <a:t>I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have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no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leisure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time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exercise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0">
                <a:solidFill>
                  <a:srgbClr val="333333"/>
                </a:solidFill>
                <a:latin typeface="Verdana"/>
                <a:cs typeface="Verdana"/>
              </a:rPr>
              <a:t>because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my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busy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lesson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schedule.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3"/>
                </a:moveTo>
                <a:lnTo>
                  <a:pt x="0" y="192303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3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24525"/>
            <a:ext cx="3733165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40" b="1">
                <a:latin typeface="Verdana"/>
                <a:cs typeface="Verdana"/>
              </a:rPr>
              <a:t>Data</a:t>
            </a:r>
            <a:r>
              <a:rPr dirty="0" sz="3900" spc="-5" b="1">
                <a:latin typeface="Verdana"/>
                <a:cs typeface="Verdana"/>
              </a:rPr>
              <a:t> </a:t>
            </a:r>
            <a:r>
              <a:rPr dirty="0" sz="3900" spc="-15" b="1">
                <a:latin typeface="Verdana"/>
                <a:cs typeface="Verdana"/>
              </a:rPr>
              <a:t>analysis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1627917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2847117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4066317"/>
            <a:ext cx="142875" cy="1428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4675917"/>
            <a:ext cx="142875" cy="1428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9160" y="5895117"/>
            <a:ext cx="142875" cy="14287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9160" y="6504717"/>
            <a:ext cx="142875" cy="14287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9160" y="9552716"/>
            <a:ext cx="142875" cy="14287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1058885" y="1300892"/>
            <a:ext cx="16235044" cy="855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Frequencies,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mean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standard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deviation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were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used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describe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demographic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background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respondents.</a:t>
            </a:r>
            <a:endParaRPr sz="3000">
              <a:latin typeface="Verdana"/>
              <a:cs typeface="Verdana"/>
            </a:endParaRPr>
          </a:p>
          <a:p>
            <a:pPr marL="12700" marR="734060">
              <a:lnSpc>
                <a:spcPct val="133300"/>
              </a:lnSpc>
            </a:pP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Both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descriptive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inferential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statistic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were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0">
                <a:solidFill>
                  <a:srgbClr val="333333"/>
                </a:solidFill>
                <a:latin typeface="Verdana"/>
                <a:cs typeface="Verdana"/>
              </a:rPr>
              <a:t>applied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using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statical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package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social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science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software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version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85">
                <a:solidFill>
                  <a:srgbClr val="333333"/>
                </a:solidFill>
                <a:latin typeface="Verdana"/>
                <a:cs typeface="Verdana"/>
              </a:rPr>
              <a:t>26.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3000" spc="-7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analysis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data,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usage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statistical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analysis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done.</a:t>
            </a:r>
            <a:endParaRPr sz="3000">
              <a:latin typeface="Verdana"/>
              <a:cs typeface="Verdana"/>
            </a:endParaRPr>
          </a:p>
          <a:p>
            <a:pPr marL="12700" marR="1529715">
              <a:lnSpc>
                <a:spcPct val="133300"/>
              </a:lnSpc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analysis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average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conducting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regular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activities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standard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deviation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done.</a:t>
            </a:r>
            <a:endParaRPr sz="3000">
              <a:latin typeface="Verdana"/>
              <a:cs typeface="Verdana"/>
            </a:endParaRPr>
          </a:p>
          <a:p>
            <a:pPr marL="12700" marR="7620">
              <a:lnSpc>
                <a:spcPct val="133300"/>
              </a:lnSpc>
              <a:spcBef>
                <a:spcPts val="5"/>
              </a:spcBef>
            </a:pP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With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analysis,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easy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summarization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done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data </a:t>
            </a:r>
            <a:r>
              <a:rPr dirty="0" sz="3000" spc="-90">
                <a:solidFill>
                  <a:srgbClr val="333333"/>
                </a:solidFill>
                <a:latin typeface="Verdana"/>
                <a:cs typeface="Verdana"/>
              </a:rPr>
              <a:t>set. </a:t>
            </a:r>
            <a:r>
              <a:rPr dirty="0" sz="3000" spc="-8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analysis,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data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present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each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point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25">
                <a:solidFill>
                  <a:srgbClr val="333333"/>
                </a:solidFill>
                <a:latin typeface="Verdana"/>
                <a:cs typeface="Verdana"/>
              </a:rPr>
              <a:t>compared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 </a:t>
            </a:r>
            <a:r>
              <a:rPr dirty="0" sz="3000" spc="-103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mean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the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data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points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the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entire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data </a:t>
            </a:r>
            <a:r>
              <a:rPr dirty="0" sz="3000" spc="-90">
                <a:solidFill>
                  <a:srgbClr val="333333"/>
                </a:solidFill>
                <a:latin typeface="Verdana"/>
                <a:cs typeface="Verdana"/>
              </a:rPr>
              <a:t>set.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Along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that,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standard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deviation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helps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calculating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values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present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around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135">
                <a:solidFill>
                  <a:srgbClr val="333333"/>
                </a:solidFill>
                <a:latin typeface="Verdana"/>
                <a:cs typeface="Verdana"/>
              </a:rPr>
              <a:t>mean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average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values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values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separated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spread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out from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average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values.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calculation,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75">
                <a:solidFill>
                  <a:srgbClr val="333333"/>
                </a:solidFill>
                <a:latin typeface="Verdana"/>
                <a:cs typeface="Verdana"/>
              </a:rPr>
              <a:t>I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used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90">
                <a:solidFill>
                  <a:srgbClr val="333333"/>
                </a:solidFill>
                <a:latin typeface="Verdana"/>
                <a:cs typeface="Verdana"/>
              </a:rPr>
              <a:t>SPSS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software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(Version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5">
                <a:solidFill>
                  <a:srgbClr val="333333"/>
                </a:solidFill>
                <a:latin typeface="Verdana"/>
                <a:cs typeface="Verdana"/>
              </a:rPr>
              <a:t>26.)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2"/>
                </a:moveTo>
                <a:lnTo>
                  <a:pt x="0" y="192302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2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24522"/>
            <a:ext cx="6032500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70" b="1">
                <a:latin typeface="Verdana"/>
                <a:cs typeface="Verdana"/>
              </a:rPr>
              <a:t>Ethical</a:t>
            </a:r>
            <a:r>
              <a:rPr dirty="0" sz="3900" spc="-10" b="1">
                <a:latin typeface="Verdana"/>
                <a:cs typeface="Verdana"/>
              </a:rPr>
              <a:t> </a:t>
            </a:r>
            <a:r>
              <a:rPr dirty="0" sz="3900" spc="-40" b="1">
                <a:latin typeface="Verdana"/>
                <a:cs typeface="Verdana"/>
              </a:rPr>
              <a:t>considerations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2600325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4429124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6257924"/>
            <a:ext cx="142875" cy="14287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058885" y="2273300"/>
            <a:ext cx="15735300" cy="4902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most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important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ethical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consideration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has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maintained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during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conduction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participants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are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included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after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taking</a:t>
            </a:r>
            <a:r>
              <a:rPr dirty="0" sz="3000" spc="-16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informed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consent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from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0">
                <a:solidFill>
                  <a:srgbClr val="333333"/>
                </a:solidFill>
                <a:latin typeface="Verdana"/>
                <a:cs typeface="Verdana"/>
              </a:rPr>
              <a:t>them.</a:t>
            </a:r>
            <a:endParaRPr sz="3000">
              <a:latin typeface="Verdana"/>
              <a:cs typeface="Verdana"/>
            </a:endParaRPr>
          </a:p>
          <a:p>
            <a:pPr marL="12700" marR="27305">
              <a:lnSpc>
                <a:spcPct val="133300"/>
              </a:lnSpc>
            </a:pP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Along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that,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any </a:t>
            </a:r>
            <a:r>
              <a:rPr dirty="0" sz="3000" spc="140">
                <a:solidFill>
                  <a:srgbClr val="333333"/>
                </a:solidFill>
                <a:latin typeface="Verdana"/>
                <a:cs typeface="Verdana"/>
              </a:rPr>
              <a:t>data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 </a:t>
            </a:r>
            <a:r>
              <a:rPr dirty="0" sz="3000" spc="105">
                <a:solidFill>
                  <a:srgbClr val="333333"/>
                </a:solidFill>
                <a:latin typeface="Verdana"/>
                <a:cs typeface="Verdana"/>
              </a:rPr>
              <a:t>has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been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collected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from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participants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</a:t>
            </a:r>
            <a:r>
              <a:rPr dirty="0" sz="3000" spc="114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5">
                <a:solidFill>
                  <a:srgbClr val="333333"/>
                </a:solidFill>
                <a:latin typeface="Verdana"/>
                <a:cs typeface="Verdana"/>
              </a:rPr>
              <a:t>maintained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confidential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not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provided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any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other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individual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or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organisation. </a:t>
            </a:r>
            <a:r>
              <a:rPr dirty="0" sz="3000" spc="-270">
                <a:solidFill>
                  <a:srgbClr val="333333"/>
                </a:solidFill>
                <a:latin typeface="Verdana"/>
                <a:cs typeface="Verdana"/>
              </a:rPr>
              <a:t>It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solely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used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purpose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conducting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research.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provided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0">
                <a:solidFill>
                  <a:srgbClr val="333333"/>
                </a:solidFill>
                <a:latin typeface="Verdana"/>
                <a:cs typeface="Verdana"/>
              </a:rPr>
              <a:t>respect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autonomy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their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right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decide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about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level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which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they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5">
                <a:solidFill>
                  <a:srgbClr val="333333"/>
                </a:solidFill>
                <a:latin typeface="Verdana"/>
                <a:cs typeface="Verdana"/>
              </a:rPr>
              <a:t>want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0">
                <a:solidFill>
                  <a:srgbClr val="333333"/>
                </a:solidFill>
                <a:latin typeface="Verdana"/>
                <a:cs typeface="Verdana"/>
              </a:rPr>
              <a:t>to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perform.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4190" cy="192405"/>
          </a:xfrm>
          <a:custGeom>
            <a:avLst/>
            <a:gdLst/>
            <a:ahLst/>
            <a:cxnLst/>
            <a:rect l="l" t="t" r="r" b="b"/>
            <a:pathLst>
              <a:path w="18284190" h="192405">
                <a:moveTo>
                  <a:pt x="18283827" y="192302"/>
                </a:moveTo>
                <a:lnTo>
                  <a:pt x="0" y="192302"/>
                </a:lnTo>
                <a:lnTo>
                  <a:pt x="0" y="0"/>
                </a:lnTo>
                <a:lnTo>
                  <a:pt x="18283827" y="0"/>
                </a:lnTo>
                <a:lnTo>
                  <a:pt x="18283827" y="192302"/>
                </a:lnTo>
                <a:close/>
              </a:path>
            </a:pathLst>
          </a:custGeom>
          <a:solidFill>
            <a:srgbClr val="00C3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16000" y="691200"/>
            <a:ext cx="6327775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-80" b="1">
                <a:latin typeface="Verdana"/>
                <a:cs typeface="Verdana"/>
              </a:rPr>
              <a:t>Implication</a:t>
            </a:r>
            <a:r>
              <a:rPr dirty="0" sz="3900" spc="35" b="1">
                <a:latin typeface="Verdana"/>
                <a:cs typeface="Verdana"/>
              </a:rPr>
              <a:t> </a:t>
            </a:r>
            <a:r>
              <a:rPr dirty="0" sz="3900" spc="-195" b="1">
                <a:latin typeface="Verdana"/>
                <a:cs typeface="Verdana"/>
              </a:rPr>
              <a:t>of</a:t>
            </a:r>
            <a:r>
              <a:rPr dirty="0" sz="3900" spc="35" b="1">
                <a:latin typeface="Verdana"/>
                <a:cs typeface="Verdana"/>
              </a:rPr>
              <a:t> </a:t>
            </a:r>
            <a:r>
              <a:rPr dirty="0" sz="3900" spc="-55" b="1">
                <a:latin typeface="Verdana"/>
                <a:cs typeface="Verdana"/>
              </a:rPr>
              <a:t>research</a:t>
            </a:r>
            <a:endParaRPr sz="3900">
              <a:latin typeface="Verdana"/>
              <a:cs typeface="Verdan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2600327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4429127"/>
            <a:ext cx="142875" cy="1428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9160" y="6257927"/>
            <a:ext cx="142875" cy="14287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058885" y="2273303"/>
            <a:ext cx="16228694" cy="429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With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 </a:t>
            </a:r>
            <a:r>
              <a:rPr dirty="0" sz="3000" spc="-55">
                <a:solidFill>
                  <a:srgbClr val="333333"/>
                </a:solidFill>
                <a:latin typeface="Verdana"/>
                <a:cs typeface="Verdana"/>
              </a:rPr>
              <a:t>study,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levels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among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229">
                <a:solidFill>
                  <a:srgbClr val="333333"/>
                </a:solidFill>
                <a:latin typeface="Verdana"/>
                <a:cs typeface="Verdana"/>
              </a:rPr>
              <a:t>a </a:t>
            </a:r>
            <a:r>
              <a:rPr dirty="0" sz="3000" spc="23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specific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10">
                <a:solidFill>
                  <a:srgbClr val="333333"/>
                </a:solidFill>
                <a:latin typeface="Verdana"/>
                <a:cs typeface="Verdana"/>
              </a:rPr>
              <a:t>be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analysed.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Along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0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70">
                <a:solidFill>
                  <a:srgbClr val="333333"/>
                </a:solidFill>
                <a:latin typeface="Verdana"/>
                <a:cs typeface="Verdana"/>
              </a:rPr>
              <a:t>that,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also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0">
                <a:solidFill>
                  <a:srgbClr val="333333"/>
                </a:solidFill>
                <a:latin typeface="Verdana"/>
                <a:cs typeface="Verdana"/>
              </a:rPr>
              <a:t>analysing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 spc="-104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possible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factors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0">
                <a:solidFill>
                  <a:srgbClr val="333333"/>
                </a:solidFill>
                <a:latin typeface="Verdana"/>
                <a:cs typeface="Verdana"/>
              </a:rPr>
              <a:t>responsible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35">
                <a:solidFill>
                  <a:srgbClr val="333333"/>
                </a:solidFill>
                <a:latin typeface="Verdana"/>
                <a:cs typeface="Verdana"/>
              </a:rPr>
              <a:t>for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level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among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students.</a:t>
            </a:r>
            <a:endParaRPr sz="3000">
              <a:latin typeface="Verdana"/>
              <a:cs typeface="Verdana"/>
            </a:endParaRPr>
          </a:p>
          <a:p>
            <a:pPr marL="12700" marR="12700">
              <a:lnSpc>
                <a:spcPct val="133300"/>
              </a:lnSpc>
            </a:pP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With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">
                <a:solidFill>
                  <a:srgbClr val="333333"/>
                </a:solidFill>
                <a:latin typeface="Verdana"/>
                <a:cs typeface="Verdana"/>
              </a:rPr>
              <a:t>this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data,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university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5">
                <a:solidFill>
                  <a:srgbClr val="333333"/>
                </a:solidFill>
                <a:latin typeface="Verdana"/>
                <a:cs typeface="Verdana"/>
              </a:rPr>
              <a:t>implement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some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specific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90">
                <a:solidFill>
                  <a:srgbClr val="333333"/>
                </a:solidFill>
                <a:latin typeface="Verdana"/>
                <a:cs typeface="Verdana"/>
              </a:rPr>
              <a:t>programmes </a:t>
            </a:r>
            <a:r>
              <a:rPr dirty="0" sz="3000" spc="-10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or </a:t>
            </a:r>
            <a:r>
              <a:rPr dirty="0" sz="3000" spc="25">
                <a:solidFill>
                  <a:srgbClr val="333333"/>
                </a:solidFill>
                <a:latin typeface="Verdana"/>
                <a:cs typeface="Verdana"/>
              </a:rPr>
              <a:t>services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their </a:t>
            </a:r>
            <a:r>
              <a:rPr dirty="0" sz="3000" spc="-15">
                <a:solidFill>
                  <a:srgbClr val="333333"/>
                </a:solidFill>
                <a:latin typeface="Verdana"/>
                <a:cs typeface="Verdana"/>
              </a:rPr>
              <a:t>university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that </a:t>
            </a:r>
            <a:r>
              <a:rPr dirty="0" sz="3000" spc="170">
                <a:solidFill>
                  <a:srgbClr val="333333"/>
                </a:solidFill>
                <a:latin typeface="Verdana"/>
                <a:cs typeface="Verdana"/>
              </a:rPr>
              <a:t>can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 </a:t>
            </a:r>
            <a:r>
              <a:rPr dirty="0" sz="3000" spc="95">
                <a:solidFill>
                  <a:srgbClr val="333333"/>
                </a:solidFill>
                <a:latin typeface="Verdana"/>
                <a:cs typeface="Verdana"/>
              </a:rPr>
              <a:t>enhancing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or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increasing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level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of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75">
                <a:solidFill>
                  <a:srgbClr val="333333"/>
                </a:solidFill>
                <a:latin typeface="Verdana"/>
                <a:cs typeface="Verdana"/>
              </a:rPr>
              <a:t>physical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20">
                <a:solidFill>
                  <a:srgbClr val="333333"/>
                </a:solidFill>
                <a:latin typeface="Verdana"/>
                <a:cs typeface="Verdana"/>
              </a:rPr>
              <a:t>activity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among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5">
                <a:solidFill>
                  <a:srgbClr val="333333"/>
                </a:solidFill>
                <a:latin typeface="Verdana"/>
                <a:cs typeface="Verdana"/>
              </a:rPr>
              <a:t>students,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45">
                <a:solidFill>
                  <a:srgbClr val="333333"/>
                </a:solidFill>
                <a:latin typeface="Verdana"/>
                <a:cs typeface="Verdana"/>
              </a:rPr>
              <a:t>if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>
                <a:solidFill>
                  <a:srgbClr val="333333"/>
                </a:solidFill>
                <a:latin typeface="Verdana"/>
                <a:cs typeface="Verdana"/>
              </a:rPr>
              <a:t>is</a:t>
            </a:r>
            <a:r>
              <a:rPr dirty="0" sz="3000" spc="-15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80">
                <a:solidFill>
                  <a:srgbClr val="333333"/>
                </a:solidFill>
                <a:latin typeface="Verdana"/>
                <a:cs typeface="Verdana"/>
              </a:rPr>
              <a:t>low.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3000" spc="-40">
                <a:solidFill>
                  <a:srgbClr val="333333"/>
                </a:solidFill>
                <a:latin typeface="Verdana"/>
                <a:cs typeface="Verdana"/>
              </a:rPr>
              <a:t>Hence,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50">
                <a:solidFill>
                  <a:srgbClr val="333333"/>
                </a:solidFill>
                <a:latin typeface="Verdana"/>
                <a:cs typeface="Verdana"/>
              </a:rPr>
              <a:t>it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-20">
                <a:solidFill>
                  <a:srgbClr val="333333"/>
                </a:solidFill>
                <a:latin typeface="Verdana"/>
                <a:cs typeface="Verdana"/>
              </a:rPr>
              <a:t>will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60">
                <a:solidFill>
                  <a:srgbClr val="333333"/>
                </a:solidFill>
                <a:latin typeface="Verdana"/>
                <a:cs typeface="Verdana"/>
              </a:rPr>
              <a:t>help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in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5">
                <a:solidFill>
                  <a:srgbClr val="333333"/>
                </a:solidFill>
                <a:latin typeface="Verdana"/>
                <a:cs typeface="Verdana"/>
              </a:rPr>
              <a:t>benefiting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5">
                <a:solidFill>
                  <a:srgbClr val="333333"/>
                </a:solidFill>
                <a:latin typeface="Verdana"/>
                <a:cs typeface="Verdana"/>
              </a:rPr>
              <a:t>the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30">
                <a:solidFill>
                  <a:srgbClr val="333333"/>
                </a:solidFill>
                <a:latin typeface="Verdana"/>
                <a:cs typeface="Verdana"/>
              </a:rPr>
              <a:t>students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5">
                <a:solidFill>
                  <a:srgbClr val="333333"/>
                </a:solidFill>
                <a:latin typeface="Verdana"/>
                <a:cs typeface="Verdana"/>
              </a:rPr>
              <a:t>physically,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45">
                <a:solidFill>
                  <a:srgbClr val="333333"/>
                </a:solidFill>
                <a:latin typeface="Verdana"/>
                <a:cs typeface="Verdana"/>
              </a:rPr>
              <a:t>mentally</a:t>
            </a:r>
            <a:r>
              <a:rPr dirty="0" sz="3000" spc="-145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145">
                <a:solidFill>
                  <a:srgbClr val="333333"/>
                </a:solidFill>
                <a:latin typeface="Verdana"/>
                <a:cs typeface="Verdana"/>
              </a:rPr>
              <a:t>and</a:t>
            </a:r>
            <a:r>
              <a:rPr dirty="0" sz="3000" spc="-150">
                <a:solidFill>
                  <a:srgbClr val="333333"/>
                </a:solidFill>
                <a:latin typeface="Verdana"/>
                <a:cs typeface="Verdana"/>
              </a:rPr>
              <a:t> </a:t>
            </a:r>
            <a:r>
              <a:rPr dirty="0" sz="3000" spc="80">
                <a:solidFill>
                  <a:srgbClr val="333333"/>
                </a:solidFill>
                <a:latin typeface="Verdana"/>
                <a:cs typeface="Verdana"/>
              </a:rPr>
              <a:t>academically.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0" y="701770"/>
            <a:ext cx="3243580" cy="6197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900" spc="160"/>
              <a:t>Plan</a:t>
            </a:r>
            <a:r>
              <a:rPr dirty="0" sz="3900" spc="5"/>
              <a:t> </a:t>
            </a:r>
            <a:r>
              <a:rPr dirty="0" sz="3900" spc="80"/>
              <a:t>of</a:t>
            </a:r>
            <a:r>
              <a:rPr dirty="0" sz="3900" spc="5"/>
              <a:t> </a:t>
            </a:r>
            <a:r>
              <a:rPr dirty="0" sz="3900" spc="45"/>
              <a:t>work</a:t>
            </a:r>
            <a:endParaRPr sz="39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4573" y="971614"/>
            <a:ext cx="18013045" cy="860552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12700" marR="1900555">
              <a:lnSpc>
                <a:spcPts val="2700"/>
              </a:lnSpc>
              <a:spcBef>
                <a:spcPts val="240"/>
              </a:spcBef>
            </a:pPr>
            <a:r>
              <a:rPr dirty="0" sz="2300" spc="-25">
                <a:latin typeface="Verdana"/>
                <a:cs typeface="Verdana"/>
              </a:rPr>
              <a:t>GRUJIČIĆ, </a:t>
            </a:r>
            <a:r>
              <a:rPr dirty="0" sz="2300" spc="-150">
                <a:latin typeface="Verdana"/>
                <a:cs typeface="Verdana"/>
              </a:rPr>
              <a:t>M., </a:t>
            </a:r>
            <a:r>
              <a:rPr dirty="0" sz="2300" spc="-185">
                <a:latin typeface="Verdana"/>
                <a:cs typeface="Verdana"/>
              </a:rPr>
              <a:t>ILIĆ,</a:t>
            </a:r>
            <a:r>
              <a:rPr dirty="0" sz="2300" spc="-180">
                <a:latin typeface="Verdana"/>
                <a:cs typeface="Verdana"/>
              </a:rPr>
              <a:t> </a:t>
            </a:r>
            <a:r>
              <a:rPr dirty="0" sz="2300" spc="-150">
                <a:latin typeface="Verdana"/>
                <a:cs typeface="Verdana"/>
              </a:rPr>
              <a:t>M., </a:t>
            </a:r>
            <a:r>
              <a:rPr dirty="0" sz="2300" spc="-10">
                <a:latin typeface="Verdana"/>
                <a:cs typeface="Verdana"/>
              </a:rPr>
              <a:t>NOVAKOVIĆ, </a:t>
            </a:r>
            <a:r>
              <a:rPr dirty="0" sz="2300" spc="-220">
                <a:latin typeface="Verdana"/>
                <a:cs typeface="Verdana"/>
              </a:rPr>
              <a:t>B.,</a:t>
            </a:r>
            <a:r>
              <a:rPr dirty="0" sz="2300" spc="-215">
                <a:latin typeface="Verdana"/>
                <a:cs typeface="Verdana"/>
              </a:rPr>
              <a:t> </a:t>
            </a:r>
            <a:r>
              <a:rPr dirty="0" sz="2300" spc="-55">
                <a:latin typeface="Verdana"/>
                <a:cs typeface="Verdana"/>
              </a:rPr>
              <a:t>VRKATIĆ, </a:t>
            </a:r>
            <a:r>
              <a:rPr dirty="0" sz="2300" spc="-100">
                <a:latin typeface="Verdana"/>
                <a:cs typeface="Verdana"/>
              </a:rPr>
              <a:t>A. </a:t>
            </a:r>
            <a:r>
              <a:rPr dirty="0" sz="2300" spc="-15">
                <a:latin typeface="Verdana"/>
                <a:cs typeface="Verdana"/>
              </a:rPr>
              <a:t>AND </a:t>
            </a:r>
            <a:r>
              <a:rPr dirty="0" sz="2300">
                <a:latin typeface="Verdana"/>
                <a:cs typeface="Verdana"/>
              </a:rPr>
              <a:t>LOZANOV-CRVENKOVIĆ, </a:t>
            </a:r>
            <a:r>
              <a:rPr dirty="0" sz="2300" spc="-275">
                <a:latin typeface="Verdana"/>
                <a:cs typeface="Verdana"/>
              </a:rPr>
              <a:t>Z.,</a:t>
            </a:r>
            <a:r>
              <a:rPr dirty="0" sz="2300" spc="-270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2022. </a:t>
            </a:r>
            <a:r>
              <a:rPr dirty="0" sz="2300" spc="-40">
                <a:latin typeface="Verdana"/>
                <a:cs typeface="Verdana"/>
              </a:rPr>
              <a:t>PREVALENCE </a:t>
            </a:r>
            <a:r>
              <a:rPr dirty="0" sz="2300" spc="-15">
                <a:latin typeface="Verdana"/>
                <a:cs typeface="Verdana"/>
              </a:rPr>
              <a:t>AND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ASSOCIATED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FACTORS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PHYSICAL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ACTIVITY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65">
                <a:latin typeface="Verdana"/>
                <a:cs typeface="Verdana"/>
              </a:rPr>
              <a:t>AMONG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45">
                <a:latin typeface="Verdana"/>
                <a:cs typeface="Verdana"/>
              </a:rPr>
              <a:t>MEDICAL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STUDENTS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FROM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THE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WESTERN</a:t>
            </a:r>
            <a:endParaRPr sz="2300">
              <a:latin typeface="Verdana"/>
              <a:cs typeface="Verdana"/>
            </a:endParaRPr>
          </a:p>
          <a:p>
            <a:pPr marL="12700" marR="2525395">
              <a:lnSpc>
                <a:spcPts val="2700"/>
              </a:lnSpc>
            </a:pPr>
            <a:r>
              <a:rPr dirty="0" sz="2300" spc="-65">
                <a:latin typeface="Verdana"/>
                <a:cs typeface="Verdana"/>
              </a:rPr>
              <a:t>BALKANS.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INTERNATIONAL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15">
                <a:latin typeface="Verdana"/>
                <a:cs typeface="Verdana"/>
              </a:rPr>
              <a:t>JOURNAL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ENVIRONMENTAL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RESEARCH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60">
                <a:latin typeface="Verdana"/>
                <a:cs typeface="Verdana"/>
              </a:rPr>
              <a:t>PUBLIC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0">
                <a:latin typeface="Verdana"/>
                <a:cs typeface="Verdana"/>
              </a:rPr>
              <a:t>HEALTH,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40">
                <a:latin typeface="Verdana"/>
                <a:cs typeface="Verdana"/>
              </a:rPr>
              <a:t>19(13),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45">
                <a:latin typeface="Verdana"/>
                <a:cs typeface="Verdana"/>
              </a:rPr>
              <a:t>P.7691.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u="heavy" sz="2300" spc="-2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2"/>
              </a:rPr>
              <a:t>HTTPS://WWW.MDPI.COM/1660-4601/19/13/7691/PDF</a:t>
            </a:r>
            <a:endParaRPr sz="2300">
              <a:latin typeface="Verdana"/>
              <a:cs typeface="Verdana"/>
            </a:endParaRPr>
          </a:p>
          <a:p>
            <a:pPr marL="12700" marR="339725">
              <a:lnSpc>
                <a:spcPts val="2700"/>
              </a:lnSpc>
              <a:spcBef>
                <a:spcPts val="2700"/>
              </a:spcBef>
            </a:pPr>
            <a:r>
              <a:rPr dirty="0" sz="2300" spc="10">
                <a:latin typeface="Verdana"/>
                <a:cs typeface="Verdana"/>
              </a:rPr>
              <a:t>JOY,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170">
                <a:latin typeface="Verdana"/>
                <a:cs typeface="Verdana"/>
              </a:rPr>
              <a:t>V.,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VINCENT,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10">
                <a:latin typeface="Verdana"/>
                <a:cs typeface="Verdana"/>
              </a:rPr>
              <a:t>J.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VINCENT,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D.J.,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5">
                <a:latin typeface="Verdana"/>
                <a:cs typeface="Verdana"/>
              </a:rPr>
              <a:t>2020.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THE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PREVALENCE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PHYSICAL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ACTIVITY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65">
                <a:latin typeface="Verdana"/>
                <a:cs typeface="Verdana"/>
              </a:rPr>
              <a:t>AMONG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MBBS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STUDENTS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180">
                <a:latin typeface="Verdana"/>
                <a:cs typeface="Verdana"/>
              </a:rPr>
              <a:t>IN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30">
                <a:latin typeface="Verdana"/>
                <a:cs typeface="Verdana"/>
              </a:rPr>
              <a:t>A 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45">
                <a:latin typeface="Verdana"/>
                <a:cs typeface="Verdana"/>
              </a:rPr>
              <a:t>MEDICAL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65">
                <a:latin typeface="Verdana"/>
                <a:cs typeface="Verdana"/>
              </a:rPr>
              <a:t>COLLEGE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80">
                <a:latin typeface="Verdana"/>
                <a:cs typeface="Verdana"/>
              </a:rPr>
              <a:t>IN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90">
                <a:latin typeface="Verdana"/>
                <a:cs typeface="Verdana"/>
              </a:rPr>
              <a:t>KERALA.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75">
                <a:latin typeface="Verdana"/>
                <a:cs typeface="Verdana"/>
              </a:rPr>
              <a:t>PUBL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HEALTH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25">
                <a:latin typeface="Verdana"/>
                <a:cs typeface="Verdana"/>
              </a:rPr>
              <a:t>REV: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INTERNATIONAL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15">
                <a:latin typeface="Verdana"/>
                <a:cs typeface="Verdana"/>
              </a:rPr>
              <a:t>JOURNAL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60">
                <a:latin typeface="Verdana"/>
                <a:cs typeface="Verdana"/>
              </a:rPr>
              <a:t>PUBLIC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HEALTH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RESEARCH,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25">
                <a:latin typeface="Verdana"/>
                <a:cs typeface="Verdana"/>
              </a:rPr>
              <a:t>7(4),</a:t>
            </a:r>
            <a:r>
              <a:rPr dirty="0" sz="2300" spc="30">
                <a:latin typeface="Verdana"/>
                <a:cs typeface="Verdana"/>
              </a:rPr>
              <a:t> PP.28-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34.</a:t>
            </a:r>
            <a:endParaRPr sz="2300">
              <a:latin typeface="Verdana"/>
              <a:cs typeface="Verdana"/>
            </a:endParaRPr>
          </a:p>
          <a:p>
            <a:pPr marL="12700" marR="5080">
              <a:lnSpc>
                <a:spcPts val="2700"/>
              </a:lnSpc>
            </a:pPr>
            <a:r>
              <a:rPr dirty="0" u="heavy" sz="2300" spc="-7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3"/>
              </a:rPr>
              <a:t>HTTPS://PUBLICHEALTH.MEDRESEARCH.IN/INDEX.PHP/IJPHR/ARTICLE/VIEW/136#:~:TEXT=DATA%20WAS%20OBTAINED%2 </a:t>
            </a:r>
            <a:r>
              <a:rPr dirty="0" sz="2300" spc="-795">
                <a:latin typeface="Verdana"/>
                <a:cs typeface="Verdana"/>
                <a:hlinkClick r:id="rId3"/>
              </a:rPr>
              <a:t> </a:t>
            </a:r>
            <a:r>
              <a:rPr dirty="0" u="heavy" sz="2300" spc="-10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3"/>
              </a:rPr>
              <a:t>0FROM%20STUDENTS</a:t>
            </a:r>
            <a:r>
              <a:rPr dirty="0" sz="2300" spc="-100">
                <a:latin typeface="Verdana"/>
                <a:cs typeface="Verdana"/>
                <a:hlinkClick r:id="rId3"/>
              </a:rPr>
              <a:t>,</a:t>
            </a:r>
            <a:r>
              <a:rPr dirty="0" u="heavy" sz="2300" spc="-10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3"/>
              </a:rPr>
              <a:t>28.9%25)%20AS%20PHYSICALLY%20INACTIVE.</a:t>
            </a:r>
            <a:endParaRPr sz="2300">
              <a:latin typeface="Verdana"/>
              <a:cs typeface="Verdana"/>
            </a:endParaRPr>
          </a:p>
          <a:p>
            <a:pPr marL="12700" marR="1727835">
              <a:lnSpc>
                <a:spcPts val="2700"/>
              </a:lnSpc>
              <a:spcBef>
                <a:spcPts val="2700"/>
              </a:spcBef>
            </a:pPr>
            <a:r>
              <a:rPr dirty="0" sz="2300" spc="-50">
                <a:latin typeface="Verdana"/>
                <a:cs typeface="Verdana"/>
              </a:rPr>
              <a:t>SAMARKANDI,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35">
                <a:latin typeface="Verdana"/>
                <a:cs typeface="Verdana"/>
              </a:rPr>
              <a:t>O.A.,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2022.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PREVALENCE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PHYSICAL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ACTIVITY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65">
                <a:latin typeface="Verdana"/>
                <a:cs typeface="Verdana"/>
              </a:rPr>
              <a:t>AMONG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HEALTHCARE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STUDENTS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80">
                <a:latin typeface="Verdana"/>
                <a:cs typeface="Verdana"/>
              </a:rPr>
              <a:t>IN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90">
                <a:latin typeface="Verdana"/>
                <a:cs typeface="Verdana"/>
              </a:rPr>
              <a:t>KING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5">
                <a:latin typeface="Verdana"/>
                <a:cs typeface="Verdana"/>
              </a:rPr>
              <a:t>SAUD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UNIVERSITY,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00">
                <a:latin typeface="Verdana"/>
                <a:cs typeface="Verdana"/>
              </a:rPr>
              <a:t>RIYADH,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95">
                <a:latin typeface="Verdana"/>
                <a:cs typeface="Verdana"/>
              </a:rPr>
              <a:t>SAUDI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60">
                <a:latin typeface="Verdana"/>
                <a:cs typeface="Verdana"/>
              </a:rPr>
              <a:t>ARABIA.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15">
                <a:latin typeface="Verdana"/>
                <a:cs typeface="Verdana"/>
              </a:rPr>
              <a:t>AN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OBSERVATIONAL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90">
                <a:latin typeface="Verdana"/>
                <a:cs typeface="Verdana"/>
              </a:rPr>
              <a:t>STUDY.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INQUIRY: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THE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15">
                <a:latin typeface="Verdana"/>
                <a:cs typeface="Verdana"/>
              </a:rPr>
              <a:t>JOURNAL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HEALTH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CARE </a:t>
            </a:r>
            <a:r>
              <a:rPr dirty="0" sz="2300" spc="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ORGANIZATION,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90">
                <a:latin typeface="Verdana"/>
                <a:cs typeface="Verdana"/>
              </a:rPr>
              <a:t>PROVISION,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60">
                <a:latin typeface="Verdana"/>
                <a:cs typeface="Verdana"/>
              </a:rPr>
              <a:t>FINANCING,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59,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P.00469580221100157.</a:t>
            </a:r>
            <a:endParaRPr sz="2300">
              <a:latin typeface="Verdana"/>
              <a:cs typeface="Verdana"/>
            </a:endParaRPr>
          </a:p>
          <a:p>
            <a:pPr marL="12700">
              <a:lnSpc>
                <a:spcPts val="2620"/>
              </a:lnSpc>
            </a:pPr>
            <a:r>
              <a:rPr dirty="0" u="heavy" sz="2300" spc="-5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3"/>
              </a:rPr>
              <a:t>HTTPS://JOURNALS.SAGEPUB.COM/DOI/PDF/10.1177/00469580221100157</a:t>
            </a:r>
            <a:endParaRPr sz="2300">
              <a:latin typeface="Verdana"/>
              <a:cs typeface="Verdana"/>
            </a:endParaRPr>
          </a:p>
          <a:p>
            <a:pPr marL="12700" marR="228600">
              <a:lnSpc>
                <a:spcPts val="2700"/>
              </a:lnSpc>
              <a:spcBef>
                <a:spcPts val="2780"/>
              </a:spcBef>
            </a:pPr>
            <a:r>
              <a:rPr dirty="0" sz="2300" spc="-90">
                <a:latin typeface="Verdana"/>
                <a:cs typeface="Verdana"/>
              </a:rPr>
              <a:t>BERTRAND,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265">
                <a:latin typeface="Verdana"/>
                <a:cs typeface="Verdana"/>
              </a:rPr>
              <a:t>L.,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SHAW,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60">
                <a:latin typeface="Verdana"/>
                <a:cs typeface="Verdana"/>
              </a:rPr>
              <a:t>K.A.,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30">
                <a:latin typeface="Verdana"/>
                <a:cs typeface="Verdana"/>
              </a:rPr>
              <a:t>KO,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95">
                <a:latin typeface="Verdana"/>
                <a:cs typeface="Verdana"/>
              </a:rPr>
              <a:t>J.,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50">
                <a:latin typeface="Verdana"/>
                <a:cs typeface="Verdana"/>
              </a:rPr>
              <a:t>DEPREZ,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225">
                <a:latin typeface="Verdana"/>
                <a:cs typeface="Verdana"/>
              </a:rPr>
              <a:t>D.,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00">
                <a:latin typeface="Verdana"/>
                <a:cs typeface="Verdana"/>
              </a:rPr>
              <a:t>CHILIBECK,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40">
                <a:latin typeface="Verdana"/>
                <a:cs typeface="Verdana"/>
              </a:rPr>
              <a:t>P.D.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85">
                <a:latin typeface="Verdana"/>
                <a:cs typeface="Verdana"/>
              </a:rPr>
              <a:t>ZELLO,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35">
                <a:latin typeface="Verdana"/>
                <a:cs typeface="Verdana"/>
              </a:rPr>
              <a:t>G.A.,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90">
                <a:latin typeface="Verdana"/>
                <a:cs typeface="Verdana"/>
              </a:rPr>
              <a:t>2021.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THE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20">
                <a:latin typeface="Verdana"/>
                <a:cs typeface="Verdana"/>
              </a:rPr>
              <a:t>IMPACT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THE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0">
                <a:latin typeface="Verdana"/>
                <a:cs typeface="Verdana"/>
              </a:rPr>
              <a:t>CORONAVIRUS </a:t>
            </a:r>
            <a:r>
              <a:rPr dirty="0" sz="2300" spc="-5">
                <a:latin typeface="Verdana"/>
                <a:cs typeface="Verdana"/>
              </a:rPr>
              <a:t> </a:t>
            </a:r>
            <a:r>
              <a:rPr dirty="0" sz="2300" spc="-135">
                <a:latin typeface="Verdana"/>
                <a:cs typeface="Verdana"/>
              </a:rPr>
              <a:t>DISEASE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45">
                <a:latin typeface="Verdana"/>
                <a:cs typeface="Verdana"/>
              </a:rPr>
              <a:t>2019</a:t>
            </a:r>
            <a:r>
              <a:rPr dirty="0" sz="2300" spc="30">
                <a:latin typeface="Verdana"/>
                <a:cs typeface="Verdana"/>
              </a:rPr>
              <a:t> (COVID-19) </a:t>
            </a:r>
            <a:r>
              <a:rPr dirty="0" sz="2300" spc="-10">
                <a:latin typeface="Verdana"/>
                <a:cs typeface="Verdana"/>
              </a:rPr>
              <a:t>PANDEMIC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ON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95">
                <a:latin typeface="Verdana"/>
                <a:cs typeface="Verdana"/>
              </a:rPr>
              <a:t>UNIVERSITY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95">
                <a:latin typeface="Verdana"/>
                <a:cs typeface="Verdana"/>
              </a:rPr>
              <a:t>STUDENTS’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DIETARY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25">
                <a:latin typeface="Verdana"/>
                <a:cs typeface="Verdana"/>
              </a:rPr>
              <a:t>INTAKE,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PHYSICAL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65">
                <a:latin typeface="Verdana"/>
                <a:cs typeface="Verdana"/>
              </a:rPr>
              <a:t>ACTIVITY,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65">
                <a:latin typeface="Verdana"/>
                <a:cs typeface="Verdana"/>
              </a:rPr>
              <a:t>SEDENTARY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sz="2300" spc="-75">
                <a:latin typeface="Verdana"/>
                <a:cs typeface="Verdana"/>
              </a:rPr>
              <a:t>BEHAVIOUR.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90">
                <a:latin typeface="Verdana"/>
                <a:cs typeface="Verdana"/>
              </a:rPr>
              <a:t>APPLIED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65">
                <a:latin typeface="Verdana"/>
                <a:cs typeface="Verdana"/>
              </a:rPr>
              <a:t>PHYSIOLOGY,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0">
                <a:latin typeface="Verdana"/>
                <a:cs typeface="Verdana"/>
              </a:rPr>
              <a:t>NUTRITION,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METABOLISM,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50">
                <a:latin typeface="Verdana"/>
                <a:cs typeface="Verdana"/>
              </a:rPr>
              <a:t>46(3),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20">
                <a:latin typeface="Verdana"/>
                <a:cs typeface="Verdana"/>
              </a:rPr>
              <a:t>PP.265-272.</a:t>
            </a:r>
            <a:endParaRPr sz="2300">
              <a:latin typeface="Verdana"/>
              <a:cs typeface="Verdana"/>
            </a:endParaRPr>
          </a:p>
          <a:p>
            <a:pPr marL="12700">
              <a:lnSpc>
                <a:spcPts val="2620"/>
              </a:lnSpc>
            </a:pPr>
            <a:r>
              <a:rPr dirty="0" u="heavy" sz="2300" spc="-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HTTPS://CDNSCIENCEPUB.COM/DOI/PDF/10.1139/APNM-2020-0990</a:t>
            </a:r>
            <a:endParaRPr sz="2300">
              <a:latin typeface="Verdana"/>
              <a:cs typeface="Verdana"/>
            </a:endParaRPr>
          </a:p>
          <a:p>
            <a:pPr marL="12700" marR="110489">
              <a:lnSpc>
                <a:spcPts val="2700"/>
              </a:lnSpc>
              <a:spcBef>
                <a:spcPts val="2780"/>
              </a:spcBef>
            </a:pPr>
            <a:r>
              <a:rPr dirty="0" sz="2300" spc="5">
                <a:latin typeface="Verdana"/>
                <a:cs typeface="Verdana"/>
              </a:rPr>
              <a:t>ROMERO-BLANCO,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120">
                <a:latin typeface="Verdana"/>
                <a:cs typeface="Verdana"/>
              </a:rPr>
              <a:t>C.,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RODRÍGUEZ-ALMAGRO,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95">
                <a:latin typeface="Verdana"/>
                <a:cs typeface="Verdana"/>
              </a:rPr>
              <a:t>J.,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30">
                <a:latin typeface="Verdana"/>
                <a:cs typeface="Verdana"/>
              </a:rPr>
              <a:t>ONIEVA-ZAFRA,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150">
                <a:latin typeface="Verdana"/>
                <a:cs typeface="Verdana"/>
              </a:rPr>
              <a:t>M.D.,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PARRA-FERNÁNDEZ,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175">
                <a:latin typeface="Verdana"/>
                <a:cs typeface="Verdana"/>
              </a:rPr>
              <a:t>M.L.,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5">
                <a:latin typeface="Verdana"/>
                <a:cs typeface="Verdana"/>
              </a:rPr>
              <a:t>PRADO-LAGUNA,</a:t>
            </a:r>
            <a:r>
              <a:rPr dirty="0" sz="2300" spc="40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M.D.C.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 </a:t>
            </a:r>
            <a:r>
              <a:rPr dirty="0" sz="2300" spc="-65">
                <a:latin typeface="Verdana"/>
                <a:cs typeface="Verdana"/>
              </a:rPr>
              <a:t>HERNÁNDEZ-MARTÍNEZ, </a:t>
            </a:r>
            <a:r>
              <a:rPr dirty="0" sz="2300" spc="-170">
                <a:latin typeface="Verdana"/>
                <a:cs typeface="Verdana"/>
              </a:rPr>
              <a:t>A.,</a:t>
            </a:r>
            <a:r>
              <a:rPr dirty="0" sz="2300" spc="-165">
                <a:latin typeface="Verdana"/>
                <a:cs typeface="Verdana"/>
              </a:rPr>
              <a:t> </a:t>
            </a:r>
            <a:r>
              <a:rPr dirty="0" sz="2300" spc="-55">
                <a:latin typeface="Verdana"/>
                <a:cs typeface="Verdana"/>
              </a:rPr>
              <a:t>2020. </a:t>
            </a:r>
            <a:r>
              <a:rPr dirty="0" sz="2300" spc="-35">
                <a:latin typeface="Verdana"/>
                <a:cs typeface="Verdana"/>
              </a:rPr>
              <a:t>PHYSICAL ACTIVITY </a:t>
            </a:r>
            <a:r>
              <a:rPr dirty="0" sz="2300" spc="-15">
                <a:latin typeface="Verdana"/>
                <a:cs typeface="Verdana"/>
              </a:rPr>
              <a:t>AND </a:t>
            </a:r>
            <a:r>
              <a:rPr dirty="0" sz="2300" spc="-65">
                <a:latin typeface="Verdana"/>
                <a:cs typeface="Verdana"/>
              </a:rPr>
              <a:t>SEDENTARY </a:t>
            </a:r>
            <a:r>
              <a:rPr dirty="0" sz="2300" spc="-145">
                <a:latin typeface="Verdana"/>
                <a:cs typeface="Verdana"/>
              </a:rPr>
              <a:t>LIFESTYLE </a:t>
            </a:r>
            <a:r>
              <a:rPr dirty="0" sz="2300" spc="-180">
                <a:latin typeface="Verdana"/>
                <a:cs typeface="Verdana"/>
              </a:rPr>
              <a:t>IN</a:t>
            </a:r>
            <a:r>
              <a:rPr dirty="0" sz="2300" spc="445">
                <a:latin typeface="Verdana"/>
                <a:cs typeface="Verdana"/>
              </a:rPr>
              <a:t> </a:t>
            </a:r>
            <a:r>
              <a:rPr dirty="0" sz="2300" spc="-95">
                <a:latin typeface="Verdana"/>
                <a:cs typeface="Verdana"/>
              </a:rPr>
              <a:t>UNIVERSITY </a:t>
            </a:r>
            <a:r>
              <a:rPr dirty="0" sz="2300" spc="-105">
                <a:latin typeface="Verdana"/>
                <a:cs typeface="Verdana"/>
              </a:rPr>
              <a:t>STUDENTS: </a:t>
            </a:r>
            <a:r>
              <a:rPr dirty="0" sz="2300" spc="-100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CHANGES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DURING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CONFINEMENT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20">
                <a:latin typeface="Verdana"/>
                <a:cs typeface="Verdana"/>
              </a:rPr>
              <a:t>DUE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30">
                <a:latin typeface="Verdana"/>
                <a:cs typeface="Verdana"/>
              </a:rPr>
              <a:t>TO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THE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25">
                <a:latin typeface="Verdana"/>
                <a:cs typeface="Verdana"/>
              </a:rPr>
              <a:t>COVID-19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PANDEMIC.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INTERNATIONAL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15">
                <a:latin typeface="Verdana"/>
                <a:cs typeface="Verdana"/>
              </a:rPr>
              <a:t>JOURNAL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ENVIRONMENTAL </a:t>
            </a:r>
            <a:r>
              <a:rPr dirty="0" sz="2300" spc="-45">
                <a:latin typeface="Verdana"/>
                <a:cs typeface="Verdana"/>
              </a:rPr>
              <a:t> </a:t>
            </a:r>
            <a:r>
              <a:rPr dirty="0" u="heavy" sz="2300" spc="-5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RESEARCH</a:t>
            </a:r>
            <a:r>
              <a:rPr dirty="0" u="heavy" sz="2300" spc="2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dirty="0" u="heavy" sz="2300" spc="-1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AND</a:t>
            </a:r>
            <a:r>
              <a:rPr dirty="0" u="heavy" sz="2300" spc="2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dirty="0" u="heavy" sz="2300" spc="-6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PUBLIC</a:t>
            </a:r>
            <a:r>
              <a:rPr dirty="0" u="heavy" sz="2300" spc="2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dirty="0" u="heavy" sz="2300" spc="-9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HEALTH</a:t>
            </a:r>
            <a:r>
              <a:rPr dirty="0" sz="2300" spc="-95">
                <a:latin typeface="Verdana"/>
                <a:cs typeface="Verdana"/>
                <a:hlinkClick r:id="rId4"/>
              </a:rPr>
              <a:t>,</a:t>
            </a:r>
            <a:r>
              <a:rPr dirty="0" u="heavy" sz="2300" spc="-10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dirty="0" u="heavy" sz="2300" spc="-15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17(18),</a:t>
            </a:r>
            <a:r>
              <a:rPr dirty="0" u="heavy" sz="2300" spc="2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dirty="0" u="heavy" sz="2300" spc="-5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P.6567.</a:t>
            </a:r>
            <a:r>
              <a:rPr dirty="0" u="heavy" sz="2300" spc="2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dirty="0" u="heavy" sz="2300" spc="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HTTPS://WWW.MDPI.COM/822286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4573" y="199501"/>
            <a:ext cx="2488565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10"/>
              <a:t>References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367" y="2123151"/>
            <a:ext cx="17594580" cy="174752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12700" marR="443230">
              <a:lnSpc>
                <a:spcPts val="2700"/>
              </a:lnSpc>
              <a:spcBef>
                <a:spcPts val="240"/>
              </a:spcBef>
            </a:pPr>
            <a:r>
              <a:rPr dirty="0" sz="2300" spc="-25">
                <a:latin typeface="Verdana"/>
                <a:cs typeface="Verdana"/>
              </a:rPr>
              <a:t>WANG,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45">
                <a:latin typeface="Verdana"/>
                <a:cs typeface="Verdana"/>
              </a:rPr>
              <a:t>X.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CHENG,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275">
                <a:latin typeface="Verdana"/>
                <a:cs typeface="Verdana"/>
              </a:rPr>
              <a:t>Z.,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55">
                <a:latin typeface="Verdana"/>
                <a:cs typeface="Verdana"/>
              </a:rPr>
              <a:t>2020.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0">
                <a:latin typeface="Verdana"/>
                <a:cs typeface="Verdana"/>
              </a:rPr>
              <a:t>CROSS-SECTIONAL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50">
                <a:latin typeface="Verdana"/>
                <a:cs typeface="Verdana"/>
              </a:rPr>
              <a:t>STUDIES: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95">
                <a:latin typeface="Verdana"/>
                <a:cs typeface="Verdana"/>
              </a:rPr>
              <a:t>STRENGTHS,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05">
                <a:latin typeface="Verdana"/>
                <a:cs typeface="Verdana"/>
              </a:rPr>
              <a:t>WEAKNESSES,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30">
                <a:latin typeface="Verdana"/>
                <a:cs typeface="Verdana"/>
              </a:rPr>
              <a:t>RECOMMENDATIONS.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sz="2300" spc="-85">
                <a:latin typeface="Verdana"/>
                <a:cs typeface="Verdana"/>
              </a:rPr>
              <a:t>CHEST,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25">
                <a:latin typeface="Verdana"/>
                <a:cs typeface="Verdana"/>
              </a:rPr>
              <a:t>158(1),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5">
                <a:latin typeface="Verdana"/>
                <a:cs typeface="Verdana"/>
              </a:rPr>
              <a:t>PP.S65-S71.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u="heavy" sz="2300" spc="-3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2"/>
              </a:rPr>
              <a:t>HTTPS://WWW.SCIENCEDIRECT.COM/SCIENCE/ARTICLE/PII/S001236922030462</a:t>
            </a:r>
            <a:r>
              <a:rPr dirty="0" u="heavy" sz="2300" spc="-3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2"/>
              </a:rPr>
              <a:t>1</a:t>
            </a:r>
            <a:r>
              <a:rPr dirty="0" u="heavy" sz="2300" spc="2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2"/>
              </a:rPr>
              <a:t> </a:t>
            </a:r>
            <a:endParaRPr sz="2300">
              <a:latin typeface="Verdana"/>
              <a:cs typeface="Verdana"/>
            </a:endParaRPr>
          </a:p>
          <a:p>
            <a:pPr marL="12700" marR="5080">
              <a:lnSpc>
                <a:spcPts val="2700"/>
              </a:lnSpc>
              <a:spcBef>
                <a:spcPts val="2700"/>
              </a:spcBef>
            </a:pPr>
            <a:r>
              <a:rPr dirty="0" sz="2300" spc="-90">
                <a:latin typeface="Verdana"/>
                <a:cs typeface="Verdana"/>
              </a:rPr>
              <a:t>PARKER,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120">
                <a:latin typeface="Verdana"/>
                <a:cs typeface="Verdana"/>
              </a:rPr>
              <a:t>C.,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SCOTT,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204">
                <a:latin typeface="Verdana"/>
                <a:cs typeface="Verdana"/>
              </a:rPr>
              <a:t>S.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35">
                <a:latin typeface="Verdana"/>
                <a:cs typeface="Verdana"/>
              </a:rPr>
              <a:t>GEDDES,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70">
                <a:latin typeface="Verdana"/>
                <a:cs typeface="Verdana"/>
              </a:rPr>
              <a:t>A.,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60">
                <a:latin typeface="Verdana"/>
                <a:cs typeface="Verdana"/>
              </a:rPr>
              <a:t>2019.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5">
                <a:latin typeface="Verdana"/>
                <a:cs typeface="Verdana"/>
              </a:rPr>
              <a:t>SNOWBALL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60">
                <a:latin typeface="Verdana"/>
                <a:cs typeface="Verdana"/>
              </a:rPr>
              <a:t>SAMPLING.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SAGE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RESEARCH</a:t>
            </a:r>
            <a:r>
              <a:rPr dirty="0" sz="2300" spc="20">
                <a:latin typeface="Verdana"/>
                <a:cs typeface="Verdana"/>
              </a:rPr>
              <a:t> </a:t>
            </a:r>
            <a:r>
              <a:rPr dirty="0" sz="2300" spc="-45">
                <a:latin typeface="Verdana"/>
                <a:cs typeface="Verdana"/>
              </a:rPr>
              <a:t>METHODS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60">
                <a:latin typeface="Verdana"/>
                <a:cs typeface="Verdana"/>
              </a:rPr>
              <a:t>FOUNDATIONS. </a:t>
            </a:r>
            <a:r>
              <a:rPr dirty="0" sz="2300" spc="-55">
                <a:latin typeface="Verdana"/>
                <a:cs typeface="Verdana"/>
              </a:rPr>
              <a:t> </a:t>
            </a:r>
            <a:r>
              <a:rPr dirty="0" u="heavy" sz="2300" spc="-7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3"/>
              </a:rPr>
              <a:t>HTTPS://EPRINTS.GLOS.AC.UK/6781/1/6781%20PARKER%20AND%20SCOTT%20(2019)%20SNOWBALL%20SAMPLING_P</a:t>
            </a:r>
            <a:r>
              <a:rPr dirty="0" u="heavy" sz="2300" spc="-7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3"/>
              </a:rPr>
              <a:t>E</a:t>
            </a:r>
            <a:r>
              <a:rPr dirty="0" u="heavy" sz="2300" spc="-35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3"/>
              </a:rPr>
              <a:t> 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367" y="4866351"/>
            <a:ext cx="17385665" cy="2433320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240"/>
              </a:spcBef>
            </a:pPr>
            <a:r>
              <a:rPr dirty="0" sz="2300" spc="-120">
                <a:latin typeface="Verdana"/>
                <a:cs typeface="Verdana"/>
              </a:rPr>
              <a:t>ULYDERSEN,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240">
                <a:latin typeface="Verdana"/>
                <a:cs typeface="Verdana"/>
              </a:rPr>
              <a:t>S.,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55">
                <a:latin typeface="Verdana"/>
                <a:cs typeface="Verdana"/>
              </a:rPr>
              <a:t>2020.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MEAN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STANDARD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80">
                <a:latin typeface="Verdana"/>
                <a:cs typeface="Verdana"/>
              </a:rPr>
              <a:t>DEVIATION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45">
                <a:latin typeface="Verdana"/>
                <a:cs typeface="Verdana"/>
              </a:rPr>
              <a:t>OR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60">
                <a:latin typeface="Verdana"/>
                <a:cs typeface="Verdana"/>
              </a:rPr>
              <a:t>MEDIAN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75">
                <a:latin typeface="Verdana"/>
                <a:cs typeface="Verdana"/>
              </a:rPr>
              <a:t>QUARTILES?.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30">
                <a:latin typeface="Verdana"/>
                <a:cs typeface="Verdana"/>
              </a:rPr>
              <a:t>TIDSSKRIFT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FOR</a:t>
            </a:r>
            <a:r>
              <a:rPr dirty="0" sz="2300" spc="35">
                <a:latin typeface="Verdana"/>
                <a:cs typeface="Verdana"/>
              </a:rPr>
              <a:t> </a:t>
            </a:r>
            <a:r>
              <a:rPr dirty="0" sz="2300" spc="-105">
                <a:latin typeface="Verdana"/>
                <a:cs typeface="Verdana"/>
              </a:rPr>
              <a:t>DEN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75">
                <a:latin typeface="Verdana"/>
                <a:cs typeface="Verdana"/>
              </a:rPr>
              <a:t>NORSKE </a:t>
            </a:r>
            <a:r>
              <a:rPr dirty="0" sz="2300" spc="-70">
                <a:latin typeface="Verdana"/>
                <a:cs typeface="Verdana"/>
              </a:rPr>
              <a:t> </a:t>
            </a:r>
            <a:r>
              <a:rPr dirty="0" sz="2300" spc="-100">
                <a:latin typeface="Verdana"/>
                <a:cs typeface="Verdana"/>
                <a:hlinkClick r:id="rId4"/>
              </a:rPr>
              <a:t>LEGEFORENING.</a:t>
            </a:r>
            <a:r>
              <a:rPr dirty="0" sz="2300" spc="260">
                <a:latin typeface="Verdana"/>
                <a:cs typeface="Verdana"/>
                <a:hlinkClick r:id="rId4"/>
              </a:rPr>
              <a:t> </a:t>
            </a:r>
            <a:r>
              <a:rPr dirty="0" u="heavy" sz="230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HTTPS://TIDSSKRIFTET.NO/EN/2020/06/MEDISIN-OG-TALL/MEAN-AND-STANDARD-DEVIATION-OR- </a:t>
            </a:r>
            <a:r>
              <a:rPr dirty="0" sz="2300" spc="-795">
                <a:latin typeface="Verdana"/>
                <a:cs typeface="Verdana"/>
                <a:hlinkClick r:id="rId4"/>
              </a:rPr>
              <a:t> </a:t>
            </a:r>
            <a:r>
              <a:rPr dirty="0" u="heavy" sz="2300" spc="-2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4"/>
              </a:rPr>
              <a:t>MEDIAN-AND-QUARTILES</a:t>
            </a:r>
            <a:endParaRPr sz="2300">
              <a:latin typeface="Verdana"/>
              <a:cs typeface="Verdana"/>
            </a:endParaRPr>
          </a:p>
          <a:p>
            <a:pPr marL="12700" marR="121285">
              <a:lnSpc>
                <a:spcPts val="2700"/>
              </a:lnSpc>
              <a:spcBef>
                <a:spcPts val="2700"/>
              </a:spcBef>
            </a:pPr>
            <a:r>
              <a:rPr dirty="0" sz="2300" spc="15">
                <a:latin typeface="Verdana"/>
                <a:cs typeface="Verdana"/>
              </a:rPr>
              <a:t>UHANCOCK,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14">
                <a:latin typeface="Verdana"/>
                <a:cs typeface="Verdana"/>
              </a:rPr>
              <a:t>J.T.,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15">
                <a:latin typeface="Verdana"/>
                <a:cs typeface="Verdana"/>
              </a:rPr>
              <a:t>NAAMAN,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M.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20">
                <a:latin typeface="Verdana"/>
                <a:cs typeface="Verdana"/>
              </a:rPr>
              <a:t>LEVY,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225">
                <a:latin typeface="Verdana"/>
                <a:cs typeface="Verdana"/>
              </a:rPr>
              <a:t>K.,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5">
                <a:latin typeface="Verdana"/>
                <a:cs typeface="Verdana"/>
              </a:rPr>
              <a:t>2020.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5">
                <a:latin typeface="Verdana"/>
                <a:cs typeface="Verdana"/>
              </a:rPr>
              <a:t>AI-MEDIATED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COMMUNICATION: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140">
                <a:latin typeface="Verdana"/>
                <a:cs typeface="Verdana"/>
              </a:rPr>
              <a:t>DEFINITION,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RESEARCH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50">
                <a:latin typeface="Verdana"/>
                <a:cs typeface="Verdana"/>
              </a:rPr>
              <a:t>AGENDA, </a:t>
            </a:r>
            <a:r>
              <a:rPr dirty="0" sz="2300" spc="-795">
                <a:latin typeface="Verdana"/>
                <a:cs typeface="Verdana"/>
              </a:rPr>
              <a:t> </a:t>
            </a:r>
            <a:r>
              <a:rPr dirty="0" sz="2300" spc="-15">
                <a:latin typeface="Verdana"/>
                <a:cs typeface="Verdana"/>
              </a:rPr>
              <a:t>AND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ETHICAL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CONSIDERATIONS.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15">
                <a:latin typeface="Verdana"/>
                <a:cs typeface="Verdana"/>
              </a:rPr>
              <a:t>JOURNAL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40">
                <a:latin typeface="Verdana"/>
                <a:cs typeface="Verdana"/>
              </a:rPr>
              <a:t>OF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10">
                <a:latin typeface="Verdana"/>
                <a:cs typeface="Verdana"/>
              </a:rPr>
              <a:t>COMPUTER-MEDIATED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>
                <a:latin typeface="Verdana"/>
                <a:cs typeface="Verdana"/>
              </a:rPr>
              <a:t>COMMUNICATION,</a:t>
            </a:r>
            <a:r>
              <a:rPr dirty="0" sz="2300" spc="30">
                <a:latin typeface="Verdana"/>
                <a:cs typeface="Verdana"/>
              </a:rPr>
              <a:t> </a:t>
            </a:r>
            <a:r>
              <a:rPr dirty="0" sz="2300" spc="-70">
                <a:latin typeface="Verdana"/>
                <a:cs typeface="Verdana"/>
              </a:rPr>
              <a:t>25(1),</a:t>
            </a:r>
            <a:r>
              <a:rPr dirty="0" sz="2300" spc="25">
                <a:latin typeface="Verdana"/>
                <a:cs typeface="Verdana"/>
              </a:rPr>
              <a:t> </a:t>
            </a:r>
            <a:r>
              <a:rPr dirty="0" sz="2300" spc="-35">
                <a:latin typeface="Verdana"/>
                <a:cs typeface="Verdana"/>
              </a:rPr>
              <a:t>PP.89-100.</a:t>
            </a:r>
            <a:endParaRPr sz="2300">
              <a:latin typeface="Verdana"/>
              <a:cs typeface="Verdana"/>
            </a:endParaRPr>
          </a:p>
          <a:p>
            <a:pPr marL="12700">
              <a:lnSpc>
                <a:spcPts val="2620"/>
              </a:lnSpc>
            </a:pPr>
            <a:r>
              <a:rPr dirty="0" u="heavy" sz="2300" spc="1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5"/>
              </a:rPr>
              <a:t>HTTPS://ACADEMIC.OUP.COM/JCMC/ARTICLE/25/1/89/5714020?LOGIN=TRU</a:t>
            </a:r>
            <a:r>
              <a:rPr dirty="0" u="heavy" sz="2300" spc="1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5"/>
              </a:rPr>
              <a:t>E</a:t>
            </a:r>
            <a:r>
              <a:rPr dirty="0" u="heavy" sz="2300" spc="20">
                <a:uFill>
                  <a:solidFill>
                    <a:srgbClr val="000000"/>
                  </a:solidFill>
                </a:uFill>
                <a:latin typeface="Verdana"/>
                <a:cs typeface="Verdana"/>
                <a:hlinkClick r:id="rId5"/>
              </a:rPr>
              <a:t> </a:t>
            </a:r>
            <a:endParaRPr sz="23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DENISH</dc:creator>
  <cp:keywords>DAFagFD5HAc,BAD9drDXVfo</cp:keywords>
  <dc:title>A</dc:title>
  <dcterms:created xsi:type="dcterms:W3CDTF">2023-02-24T13:54:17Z</dcterms:created>
  <dcterms:modified xsi:type="dcterms:W3CDTF">2023-02-24T13:54:17Z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2023-02-24T00:00:00Z</vt:filetime>
  </property>
  <property fmtid="{D5CDD505-2E9C-101B-9397-08002B2CF9AE}" pid="3" name="Creator">
    <vt:lpwstr>Canva</vt:lpwstr>
  </property>
  <property fmtid="{D5CDD505-2E9C-101B-9397-08002B2CF9AE}" pid="4" name="LastSaved">
    <vt:filetime>2023-02-24T00:00:00Z</vt:filetime>
  </property>
</Properties>
</file>