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media/image7.webp" ContentType="image/webp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9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1" autoAdjust="0"/>
    <p:restoredTop sz="94660"/>
  </p:normalViewPr>
  <p:slideViewPr>
    <p:cSldViewPr snapToGrid="0" showGuides="1">
      <p:cViewPr varScale="1">
        <p:scale>
          <a:sx n="53" d="100"/>
          <a:sy n="53" d="100"/>
        </p:scale>
        <p:origin x="180" y="54"/>
      </p:cViewPr>
      <p:guideLst>
        <p:guide orient="horz" pos="2169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5" Type="http://schemas.openxmlformats.org/officeDocument/2006/relationships/tableStyles" Target="tableStyles.xml"/><Relationship Id="rId14" Type="http://schemas.openxmlformats.org/officeDocument/2006/relationships/viewProps" Target="viewProps.xml"/><Relationship Id="rId13" Type="http://schemas.openxmlformats.org/officeDocument/2006/relationships/presProps" Target="presProps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38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3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76672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5728" y="1600200"/>
            <a:ext cx="5376672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8"/>
            <a:ext cx="27432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8070573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Title 1025"/>
          <p:cNvSpPr/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p>
            <a:pPr lvl="0"/>
            <a:r>
              <a:t>Click to edit Master title style</a:t>
            </a:r>
          </a:p>
        </p:txBody>
      </p:sp>
      <p:sp>
        <p:nvSpPr>
          <p:cNvPr id="1027" name="Text Placeholder 1026"/>
          <p:cNvSpPr/>
          <p:nvPr>
            <p:ph type="body" idx="1"/>
          </p:nvPr>
        </p:nvSpPr>
        <p:spPr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1028" name="Date Placeholder 1027"/>
          <p:cNvSpPr/>
          <p:nvPr>
            <p:ph type="dt" sz="half" idx="2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>
              <a:defRPr sz="1400"/>
            </a:lvl1pPr>
          </a:lstStyle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1029" name="Footer Placeholder 1028"/>
          <p:cNvSpPr/>
          <p:nvPr>
            <p:ph type="ftr" sz="quarter" idx="3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Slide Number Placeholder 1029"/>
          <p:cNvSpPr/>
          <p:nvPr>
            <p:ph type="sldNum" sz="quarter" idx="4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r">
              <a:defRPr sz="1400"/>
            </a:lvl1pPr>
          </a:lstStyle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4.png"/><Relationship Id="rId1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7.webp"/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8.jpeg"/><Relationship Id="rId1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9.jpeg"/><Relationship Id="rId1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0.jpeg"/><Relationship Id="rId1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00225" y="619125"/>
            <a:ext cx="8704580" cy="1082675"/>
          </a:xfrm>
        </p:spPr>
        <p:txBody>
          <a:bodyPr/>
          <a:lstStyle/>
          <a:p>
            <a:r>
              <a:rPr lang="en-GB" altLang="en-US" b="1" dirty="0"/>
              <a:t>COP30: Adaptation to Climate Change</a:t>
            </a:r>
            <a:r>
              <a:rPr lang="en-GB" altLang="en-US" dirty="0"/>
              <a:t>  </a:t>
            </a:r>
            <a:endParaRPr lang="en-GB" alt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00225" y="1701800"/>
            <a:ext cx="2630170" cy="694690"/>
          </a:xfrm>
        </p:spPr>
        <p:txBody>
          <a:bodyPr/>
          <a:lstStyle/>
          <a:p>
            <a:r>
              <a:rPr lang="en-GB" altLang="en-US"/>
              <a:t>Zakir Ullah</a:t>
            </a:r>
            <a:endParaRPr lang="en-GB" altLang="en-US"/>
          </a:p>
        </p:txBody>
      </p:sp>
      <p:sp>
        <p:nvSpPr>
          <p:cNvPr id="4" name="Text Box 3"/>
          <p:cNvSpPr txBox="1"/>
          <p:nvPr/>
        </p:nvSpPr>
        <p:spPr>
          <a:xfrm>
            <a:off x="2419985" y="2292985"/>
            <a:ext cx="1576705" cy="45148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GB" altLang="en-US" sz="2800">
                <a:highlight>
                  <a:srgbClr val="00FF00"/>
                </a:highlight>
              </a:rPr>
              <a:t>2512610</a:t>
            </a:r>
            <a:endParaRPr lang="en-GB" altLang="en-US" sz="2800">
              <a:highlight>
                <a:srgbClr val="00FF00"/>
              </a:highlight>
            </a:endParaRPr>
          </a:p>
        </p:txBody>
      </p:sp>
      <p:pic>
        <p:nvPicPr>
          <p:cNvPr id="5" name="Picture 4"/>
          <p:cNvPicPr/>
          <p:nvPr/>
        </p:nvPicPr>
        <p:blipFill>
          <a:blip r:embed="rId1"/>
          <a:stretch>
            <a:fillRect/>
          </a:stretch>
        </p:blipFill>
        <p:spPr>
          <a:xfrm>
            <a:off x="5367655" y="2292985"/>
            <a:ext cx="6824345" cy="4545965"/>
          </a:xfrm>
          <a:prstGeom prst="rect">
            <a:avLst/>
          </a:prstGeom>
        </p:spPr>
      </p:pic>
      <p:pic>
        <p:nvPicPr>
          <p:cNvPr id="6" name="Picture 5"/>
          <p:cNvPicPr/>
          <p:nvPr/>
        </p:nvPicPr>
        <p:blipFill>
          <a:blip r:embed="rId2"/>
          <a:stretch>
            <a:fillRect/>
          </a:stretch>
        </p:blipFill>
        <p:spPr>
          <a:xfrm>
            <a:off x="59690" y="3022600"/>
            <a:ext cx="5307965" cy="381635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>
            <a:alphaModFix amt="57000"/>
          </a:blip>
          <a:stretch>
            <a:fillRect l="-2000" r="1000"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1785" y="190500"/>
            <a:ext cx="7733665" cy="582930"/>
          </a:xfrm>
          <a:solidFill>
            <a:srgbClr val="92D050"/>
          </a:solidFill>
        </p:spPr>
        <p:txBody>
          <a:bodyPr/>
          <a:p>
            <a:r>
              <a:rPr lang="en-GB" altLang="en-US" b="1">
                <a:solidFill>
                  <a:schemeClr val="tx1"/>
                </a:solidFill>
                <a:highlight>
                  <a:srgbClr val="00FFFF"/>
                </a:highlight>
              </a:rPr>
              <a:t>Climate Change Adaptation</a:t>
            </a:r>
            <a:endParaRPr lang="en-GB" altLang="en-US" b="1">
              <a:solidFill>
                <a:schemeClr val="tx1"/>
              </a:solidFill>
              <a:highlight>
                <a:srgbClr val="00FFFF"/>
              </a:highligh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174750"/>
            <a:ext cx="5370195" cy="4953000"/>
          </a:xfrm>
          <a:solidFill>
            <a:schemeClr val="accent1">
              <a:lumMod val="60000"/>
              <a:lumOff val="40000"/>
            </a:schemeClr>
          </a:solidFill>
        </p:spPr>
        <p:txBody>
          <a:bodyPr/>
          <a:p>
            <a:r>
              <a:rPr lang="en-US" altLang="en-US" sz="2800"/>
              <a:t>3.6 billion people,</a:t>
            </a:r>
            <a:r>
              <a:rPr lang="" altLang="en-US" sz="2800"/>
              <a:t> </a:t>
            </a:r>
            <a:r>
              <a:rPr lang="en-US" altLang="en-US" sz="2800"/>
              <a:t>nearly half of the global population is vulnerable to climate change impacts</a:t>
            </a:r>
            <a:r>
              <a:rPr lang="en-GB" altLang="en-US" sz="2800"/>
              <a:t> </a:t>
            </a:r>
            <a:r>
              <a:rPr lang="en-US" altLang="en-US" sz="2800"/>
              <a:t>(Adom, 2024)</a:t>
            </a:r>
            <a:r>
              <a:rPr lang="en-GB" altLang="en-US" sz="2800"/>
              <a:t>.</a:t>
            </a:r>
            <a:endParaRPr lang="en-US" altLang="en-US" sz="2800"/>
          </a:p>
          <a:p>
            <a:r>
              <a:rPr lang="en-US" altLang="en-US" sz="2800"/>
              <a:t>Planning to tackle the existing impacts of climate change</a:t>
            </a:r>
            <a:r>
              <a:rPr lang="en-GB" altLang="en-US" sz="2800"/>
              <a:t>.</a:t>
            </a:r>
            <a:endParaRPr lang="en-US" altLang="en-US" sz="2800"/>
          </a:p>
          <a:p>
            <a:r>
              <a:rPr lang="en-US" altLang="en-US" sz="2800"/>
              <a:t>Adapting to What is happening and what will happen.</a:t>
            </a:r>
            <a:endParaRPr lang="en-US" altLang="en-US" sz="2800"/>
          </a:p>
          <a:p>
            <a:r>
              <a:rPr lang="en-US" altLang="en-US" sz="2800"/>
              <a:t>You can plan to preserve trees around your home.</a:t>
            </a:r>
            <a:endParaRPr lang="en-US" altLang="en-US" sz="2800"/>
          </a:p>
        </p:txBody>
      </p:sp>
      <p:sp>
        <p:nvSpPr>
          <p:cNvPr id="7" name="Round Diagonal Corner Rectangle 6"/>
          <p:cNvSpPr/>
          <p:nvPr/>
        </p:nvSpPr>
        <p:spPr>
          <a:xfrm>
            <a:off x="6525895" y="1456055"/>
            <a:ext cx="4883150" cy="4671695"/>
          </a:xfrm>
          <a:prstGeom prst="round2DiagRect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GB" altLang="en-US" sz="2800" b="1">
                <a:solidFill>
                  <a:schemeClr val="tx1"/>
                </a:solidFill>
                <a:highlight>
                  <a:srgbClr val="FFFF00"/>
                </a:highlight>
              </a:rPr>
              <a:t>Mitigation VS. Adaptation</a:t>
            </a:r>
            <a:endParaRPr lang="en-GB" altLang="en-US" sz="2800" b="1">
              <a:solidFill>
                <a:schemeClr val="tx1"/>
              </a:solidFill>
              <a:highlight>
                <a:srgbClr val="FFFF00"/>
              </a:highlight>
            </a:endParaRPr>
          </a:p>
          <a:p>
            <a:pPr algn="ctr"/>
            <a:endParaRPr lang="en-US" altLang="en-US" sz="2800" b="1">
              <a:highlight>
                <a:srgbClr val="000000"/>
              </a:highlight>
            </a:endParaRPr>
          </a:p>
          <a:p>
            <a:pPr algn="ctr"/>
            <a:r>
              <a:rPr lang="en-US" altLang="en-US" sz="2800" b="1">
                <a:highlight>
                  <a:srgbClr val="000000"/>
                </a:highlight>
              </a:rPr>
              <a:t>Mitigation tackles the causes of climate change, whereas adaptation tackles the effects.</a:t>
            </a:r>
            <a:endParaRPr lang="en-US" altLang="en-US" sz="2800" b="1">
              <a:highlight>
                <a:srgbClr val="000000"/>
              </a:highlight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>
            <a:alphaModFix amt="57000"/>
          </a:blip>
          <a:stretch>
            <a:fillRect l="-2000" r="1000"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65735"/>
            <a:ext cx="7966710" cy="862330"/>
          </a:xfrm>
        </p:spPr>
        <p:txBody>
          <a:bodyPr/>
          <a:p>
            <a:r>
              <a:rPr lang="en-GB" altLang="en-US">
                <a:highlight>
                  <a:srgbClr val="00FFFF"/>
                </a:highlight>
              </a:rPr>
              <a:t>UN SDG 13 (Climate Action</a:t>
            </a:r>
            <a:endParaRPr lang="en-GB" altLang="en-US">
              <a:highlight>
                <a:srgbClr val="00FFFF"/>
              </a:highligh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178560"/>
            <a:ext cx="5134610" cy="5495290"/>
          </a:xfrm>
          <a:solidFill>
            <a:schemeClr val="accent1">
              <a:lumMod val="60000"/>
              <a:lumOff val="40000"/>
            </a:schemeClr>
          </a:solidFill>
        </p:spPr>
        <p:txBody>
          <a:bodyPr/>
          <a:p>
            <a:r>
              <a:rPr lang="en-GB" altLang="en-US" sz="2400"/>
              <a:t>T</a:t>
            </a:r>
            <a:r>
              <a:rPr lang="en-US" altLang="en-US" sz="2400"/>
              <a:t>he United Nations General Assembly</a:t>
            </a:r>
            <a:r>
              <a:rPr lang="en-GB" altLang="en-US" sz="2400"/>
              <a:t> in 2015</a:t>
            </a:r>
            <a:r>
              <a:rPr lang="en-US" altLang="en-US" sz="2400"/>
              <a:t> agreed on 17 Sustainable Development Goals (SDGs) to be achieved by 2030</a:t>
            </a:r>
            <a:r>
              <a:rPr lang="en-GB" altLang="en-US" sz="2400"/>
              <a:t> </a:t>
            </a:r>
            <a:r>
              <a:rPr lang="en-US" altLang="en-US" sz="2400"/>
              <a:t>(Van Driel et al., 2024)</a:t>
            </a:r>
            <a:r>
              <a:rPr lang="en-GB" altLang="en-US" sz="2400"/>
              <a:t>.</a:t>
            </a:r>
            <a:endParaRPr lang="en-GB" altLang="en-US" sz="2400"/>
          </a:p>
          <a:p>
            <a:r>
              <a:rPr lang="en-GB" altLang="en-US" sz="2400"/>
              <a:t>SDG 13 emphasises on urgent action to tackle climate change impacts.</a:t>
            </a:r>
            <a:endParaRPr lang="en-GB" altLang="en-US" sz="2400"/>
          </a:p>
          <a:p>
            <a:r>
              <a:rPr lang="en-GB" altLang="en-US" sz="2400"/>
              <a:t>The first target of SDG 13 is to </a:t>
            </a:r>
            <a:r>
              <a:rPr lang="en-US" altLang="en-US" sz="2400"/>
              <a:t>Strengthen resilience and adaptive capacity to climate-related hazards and natural disasters</a:t>
            </a:r>
            <a:endParaRPr lang="en-US" altLang="en-US" sz="2400"/>
          </a:p>
          <a:p>
            <a:endParaRPr lang="en-GB" altLang="en-US" sz="2400"/>
          </a:p>
        </p:txBody>
      </p:sp>
      <p:pic>
        <p:nvPicPr>
          <p:cNvPr id="4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5743575" y="1027430"/>
            <a:ext cx="6320155" cy="564007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>
            <a:alphaModFix amt="57000"/>
          </a:blip>
          <a:stretch>
            <a:fillRect l="-2000" r="1000"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9065" y="0"/>
            <a:ext cx="9643110" cy="1052195"/>
          </a:xfrm>
        </p:spPr>
        <p:txBody>
          <a:bodyPr/>
          <a:p>
            <a:r>
              <a:rPr lang="en-US" altLang="en-US" sz="3200">
                <a:highlight>
                  <a:srgbClr val="00FFFF"/>
                </a:highlight>
              </a:rPr>
              <a:t>How Previous COPs Addressed Climate Adaptation</a:t>
            </a:r>
            <a:r>
              <a:rPr lang="en-GB" altLang="en-US" sz="3200">
                <a:highlight>
                  <a:srgbClr val="00FFFF"/>
                </a:highlight>
              </a:rPr>
              <a:t>?</a:t>
            </a:r>
            <a:endParaRPr lang="en-GB" altLang="en-US" sz="3200">
              <a:highlight>
                <a:srgbClr val="00FFFF"/>
              </a:highligh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6545" y="1209040"/>
            <a:ext cx="7547610" cy="5228590"/>
          </a:xfrm>
          <a:solidFill>
            <a:schemeClr val="accent1">
              <a:lumMod val="60000"/>
              <a:lumOff val="40000"/>
            </a:schemeClr>
          </a:solidFill>
        </p:spPr>
        <p:txBody>
          <a:bodyPr/>
          <a:p>
            <a:r>
              <a:rPr lang="en-US" altLang="en-US" sz="2800"/>
              <a:t>COP27 focused on building resilience and introduced loss and damage finance.</a:t>
            </a:r>
            <a:endParaRPr lang="en-US" altLang="en-US" sz="2800"/>
          </a:p>
          <a:p>
            <a:r>
              <a:rPr lang="en-US" altLang="en-US" sz="2800"/>
              <a:t>COP28 created a framework for the Loss &amp; Damage Fund and set GGA targets.</a:t>
            </a:r>
            <a:endParaRPr lang="en-US" altLang="en-US" sz="2800"/>
          </a:p>
          <a:p>
            <a:r>
              <a:rPr lang="en-US" altLang="en-US" sz="2800"/>
              <a:t>COP29 strengthened measurement and dialogue on adaptation actions.</a:t>
            </a:r>
            <a:endParaRPr lang="en-US" altLang="en-US" sz="2800"/>
          </a:p>
          <a:p>
            <a:r>
              <a:rPr lang="en-US" altLang="en-US" sz="2800"/>
              <a:t>Developing countries requested $1 trillion but received only $300 billion.</a:t>
            </a:r>
            <a:endParaRPr lang="en-US" altLang="en-US" sz="2800"/>
          </a:p>
          <a:p>
            <a:r>
              <a:rPr lang="en-US" altLang="en-US" sz="2800"/>
              <a:t>Adaptation became a central priority in climate negotiations</a:t>
            </a:r>
            <a:r>
              <a:rPr lang="en-GB" altLang="en-US" sz="2800"/>
              <a:t>, But the funding gaps remained</a:t>
            </a:r>
            <a:endParaRPr lang="en-GB" altLang="en-US" sz="2800"/>
          </a:p>
        </p:txBody>
      </p:sp>
      <p:pic>
        <p:nvPicPr>
          <p:cNvPr id="5" name="Picture 4"/>
          <p:cNvPicPr/>
          <p:nvPr/>
        </p:nvPicPr>
        <p:blipFill>
          <a:blip r:embed="rId2"/>
          <a:stretch>
            <a:fillRect/>
          </a:stretch>
        </p:blipFill>
        <p:spPr>
          <a:xfrm>
            <a:off x="7844155" y="770890"/>
            <a:ext cx="4156710" cy="2120900"/>
          </a:xfrm>
          <a:prstGeom prst="rect">
            <a:avLst/>
          </a:prstGeom>
        </p:spPr>
      </p:pic>
      <p:pic>
        <p:nvPicPr>
          <p:cNvPr id="6" name="Picture 5"/>
          <p:cNvPicPr/>
          <p:nvPr/>
        </p:nvPicPr>
        <p:blipFill>
          <a:blip r:embed="rId3"/>
          <a:stretch>
            <a:fillRect/>
          </a:stretch>
        </p:blipFill>
        <p:spPr>
          <a:xfrm>
            <a:off x="7843520" y="2891790"/>
            <a:ext cx="4157345" cy="2308860"/>
          </a:xfrm>
          <a:prstGeom prst="rect">
            <a:avLst/>
          </a:prstGeom>
        </p:spPr>
      </p:pic>
      <p:pic>
        <p:nvPicPr>
          <p:cNvPr id="7" name="Picture 6"/>
          <p:cNvPicPr/>
          <p:nvPr/>
        </p:nvPicPr>
        <p:blipFill>
          <a:blip r:embed="rId4"/>
          <a:stretch>
            <a:fillRect/>
          </a:stretch>
        </p:blipFill>
        <p:spPr>
          <a:xfrm>
            <a:off x="7844155" y="4692015"/>
            <a:ext cx="4156075" cy="2165985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>
            <a:alphaModFix amt="57000"/>
          </a:blip>
          <a:stretch>
            <a:fillRect l="-2000" r="1000"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7325" y="180975"/>
            <a:ext cx="10706735" cy="798195"/>
          </a:xfrm>
        </p:spPr>
        <p:txBody>
          <a:bodyPr/>
          <a:p>
            <a:r>
              <a:rPr lang="en-US" altLang="en-US" sz="3600">
                <a:highlight>
                  <a:srgbClr val="00FFFF"/>
                </a:highlight>
              </a:rPr>
              <a:t>Progress on Climate Adaptation Before COP30</a:t>
            </a:r>
            <a:endParaRPr lang="en-US" altLang="en-US" sz="3600">
              <a:highlight>
                <a:srgbClr val="00FFFF"/>
              </a:highligh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073785"/>
            <a:ext cx="7421880" cy="5271770"/>
          </a:xfrm>
          <a:solidFill>
            <a:schemeClr val="accent1">
              <a:lumMod val="60000"/>
              <a:lumOff val="40000"/>
            </a:schemeClr>
          </a:solidFill>
        </p:spPr>
        <p:txBody>
          <a:bodyPr/>
          <a:p>
            <a:r>
              <a:rPr lang="en-US" altLang="en-US" sz="2400"/>
              <a:t>Previous COPs built frameworks and targets, but implementation remained uneven.</a:t>
            </a:r>
            <a:endParaRPr lang="en-US" altLang="en-US" sz="2400"/>
          </a:p>
          <a:p>
            <a:r>
              <a:rPr lang="en-US" altLang="en-US" sz="2400"/>
              <a:t>Finance pledges did not match the scale of climate impacts faced by vulnerable nations.</a:t>
            </a:r>
            <a:endParaRPr lang="en-US" altLang="en-US" sz="2400"/>
          </a:p>
          <a:p>
            <a:r>
              <a:rPr lang="en-US" altLang="en-US" sz="2400"/>
              <a:t>Measuring real adaptation progress remained a challenge.</a:t>
            </a:r>
            <a:endParaRPr lang="en-US" altLang="en-US" sz="2400"/>
          </a:p>
          <a:p>
            <a:r>
              <a:rPr lang="en-US" altLang="en-US" sz="2400"/>
              <a:t>COP30 was positioned as the “COP of implementation” </a:t>
            </a:r>
            <a:r>
              <a:rPr lang="en-GB" altLang="en-US" sz="2400"/>
              <a:t>,</a:t>
            </a:r>
            <a:r>
              <a:rPr lang="en-US" altLang="en-US" sz="2400"/>
              <a:t>focusing on turning commitments into action.</a:t>
            </a:r>
            <a:endParaRPr lang="en-US" altLang="en-US" sz="2400"/>
          </a:p>
          <a:p>
            <a:pPr marL="0" indent="0">
              <a:buNone/>
            </a:pPr>
            <a:endParaRPr lang="en-US" altLang="en-US" sz="2400"/>
          </a:p>
        </p:txBody>
      </p:sp>
      <p:sp>
        <p:nvSpPr>
          <p:cNvPr id="5" name="Round Diagonal Corner Rectangle 4"/>
          <p:cNvSpPr/>
          <p:nvPr/>
        </p:nvSpPr>
        <p:spPr>
          <a:xfrm>
            <a:off x="1126490" y="4836795"/>
            <a:ext cx="5540375" cy="1260475"/>
          </a:xfrm>
          <a:prstGeom prst="round2DiagRect">
            <a:avLst/>
          </a:prstGeom>
          <a:solidFill>
            <a:srgbClr val="FFFF0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en-US" sz="2000" b="1">
                <a:solidFill>
                  <a:schemeClr val="tx1"/>
                </a:solidFill>
                <a:sym typeface="+mn-ea"/>
              </a:rPr>
              <a:t>Can COP30 close the adaptation finance and delivery gap?</a:t>
            </a:r>
            <a:endParaRPr lang="en-US" altLang="en-US" sz="2000" b="1">
              <a:solidFill>
                <a:schemeClr val="tx1"/>
              </a:solidFill>
            </a:endParaRPr>
          </a:p>
          <a:p>
            <a:pPr algn="ctr"/>
            <a:endParaRPr lang="en-US" altLang="en-US" sz="2000" b="1">
              <a:solidFill>
                <a:schemeClr val="tx1"/>
              </a:solidFill>
            </a:endParaRPr>
          </a:p>
        </p:txBody>
      </p:sp>
      <p:pic>
        <p:nvPicPr>
          <p:cNvPr id="6" name="Picture 5"/>
          <p:cNvPicPr/>
          <p:nvPr/>
        </p:nvPicPr>
        <p:blipFill>
          <a:blip r:embed="rId2"/>
          <a:stretch>
            <a:fillRect/>
          </a:stretch>
        </p:blipFill>
        <p:spPr>
          <a:xfrm rot="21360000">
            <a:off x="8184515" y="979170"/>
            <a:ext cx="3850005" cy="5366385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955"/>
            <a:ext cx="8035290" cy="756285"/>
          </a:xfrm>
        </p:spPr>
        <p:txBody>
          <a:bodyPr/>
          <a:p>
            <a:r>
              <a:rPr lang="en-US" altLang="en-US">
                <a:highlight>
                  <a:srgbClr val="00FFFF"/>
                </a:highlight>
              </a:rPr>
              <a:t>COP30 and Climate Adaptation</a:t>
            </a:r>
            <a:endParaRPr lang="en-US" altLang="en-US">
              <a:highlight>
                <a:srgbClr val="00FFFF"/>
              </a:highligh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183640"/>
            <a:ext cx="7901940" cy="5270500"/>
          </a:xfrm>
          <a:solidFill>
            <a:schemeClr val="accent1">
              <a:lumMod val="60000"/>
              <a:lumOff val="40000"/>
            </a:schemeClr>
          </a:solidFill>
        </p:spPr>
        <p:txBody>
          <a:bodyPr/>
          <a:p>
            <a:r>
              <a:rPr lang="en-US" altLang="en-US" sz="2400"/>
              <a:t>Adaptation became a central priority at COP30 in Belém.</a:t>
            </a:r>
            <a:endParaRPr lang="en-US" altLang="en-US" sz="2400"/>
          </a:p>
          <a:p>
            <a:r>
              <a:rPr lang="en-US" altLang="en-US" sz="2400"/>
              <a:t>COP30 was framed as the “COP of implementation.”</a:t>
            </a:r>
            <a:endParaRPr lang="en-US" altLang="en-US" sz="2400"/>
          </a:p>
          <a:p>
            <a:r>
              <a:rPr lang="en-US" altLang="en-US" sz="2400"/>
              <a:t>Parties urged wealthy countries to triple adaptation finance by 2035.</a:t>
            </a:r>
            <a:endParaRPr lang="en-US" altLang="en-US" sz="2400"/>
          </a:p>
          <a:p>
            <a:r>
              <a:rPr lang="en-US" altLang="en-US" sz="2400"/>
              <a:t>Regional blocs pushed for higher funding, exposing finance gaps.</a:t>
            </a:r>
            <a:endParaRPr lang="en-US" altLang="en-US" sz="2400"/>
          </a:p>
          <a:p>
            <a:r>
              <a:rPr lang="en-US" altLang="en-US" sz="2400"/>
              <a:t>The absence of the United States created leadership concerns.</a:t>
            </a:r>
            <a:endParaRPr lang="en-US" altLang="en-US" sz="2400"/>
          </a:p>
          <a:p>
            <a:r>
              <a:rPr lang="en-US" altLang="en-US" sz="2400"/>
              <a:t>The summit adopted the 59 Belém Adaptation Indicators.</a:t>
            </a:r>
            <a:endParaRPr lang="en-US" altLang="en-US" sz="2400"/>
          </a:p>
          <a:p>
            <a:r>
              <a:rPr lang="en-US" altLang="en-US" sz="2400"/>
              <a:t>These indicators established the first shared system to track GGA progress.</a:t>
            </a:r>
            <a:endParaRPr lang="en-US" altLang="en-US" sz="2400"/>
          </a:p>
        </p:txBody>
      </p:sp>
      <p:pic>
        <p:nvPicPr>
          <p:cNvPr id="4" name="Picture 3"/>
          <p:cNvPicPr/>
          <p:nvPr/>
        </p:nvPicPr>
        <p:blipFill>
          <a:blip r:embed="rId2"/>
          <a:stretch>
            <a:fillRect/>
          </a:stretch>
        </p:blipFill>
        <p:spPr>
          <a:xfrm rot="240000">
            <a:off x="8644890" y="1184275"/>
            <a:ext cx="3388995" cy="530733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>
            <a:alphaModFix amt="57000"/>
          </a:blip>
          <a:stretch>
            <a:fillRect l="-2000" r="1000"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219075" y="147320"/>
            <a:ext cx="8990330" cy="756920"/>
          </a:xfrm>
        </p:spPr>
        <p:txBody>
          <a:bodyPr/>
          <a:p>
            <a:r>
              <a:rPr lang="en-US" altLang="en-US">
                <a:highlight>
                  <a:srgbClr val="00FFFF"/>
                </a:highlight>
              </a:rPr>
              <a:t>Future Prospects After COP30</a:t>
            </a:r>
            <a:endParaRPr lang="en-US" altLang="en-US">
              <a:highlight>
                <a:srgbClr val="00FFFF"/>
              </a:highligh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8455" y="1201420"/>
            <a:ext cx="7352030" cy="4912995"/>
          </a:xfrm>
          <a:solidFill>
            <a:schemeClr val="accent1">
              <a:lumMod val="60000"/>
              <a:lumOff val="40000"/>
            </a:schemeClr>
          </a:solidFill>
        </p:spPr>
        <p:txBody>
          <a:bodyPr/>
          <a:p>
            <a:r>
              <a:rPr lang="en-US" altLang="en-US" sz="2400"/>
              <a:t>COP30 highlighted the urgent gap between climate promises and reality.</a:t>
            </a:r>
            <a:endParaRPr lang="en-US" altLang="en-US" sz="2400"/>
          </a:p>
          <a:p>
            <a:r>
              <a:rPr lang="en-US" altLang="en-US" sz="2400"/>
              <a:t>Global emissions continue to rise and adaptation finance remains insufficient.</a:t>
            </a:r>
            <a:endParaRPr lang="en-US" altLang="en-US" sz="2400"/>
          </a:p>
          <a:p>
            <a:r>
              <a:rPr lang="en-US" altLang="en-US" sz="2400"/>
              <a:t>Critics argue the adaptation outcome fell short of vulnerable countries’ needs.</a:t>
            </a:r>
            <a:endParaRPr lang="en-US" altLang="en-US" sz="2400"/>
          </a:p>
          <a:p>
            <a:r>
              <a:rPr lang="en-US" altLang="en-US" sz="2400"/>
              <a:t>Delaying finance targets to 2035 weakened confidence in developed nations.</a:t>
            </a:r>
            <a:endParaRPr lang="en-US" altLang="en-US" sz="2400"/>
          </a:p>
          <a:p>
            <a:r>
              <a:rPr lang="en-US" altLang="en-US" sz="2400"/>
              <a:t>Future COP leadership has pledged stronger solidarity with developing states.</a:t>
            </a:r>
            <a:endParaRPr lang="en-US" altLang="en-US" sz="2400"/>
          </a:p>
          <a:p>
            <a:r>
              <a:rPr lang="en-US" altLang="en-US" sz="2400"/>
              <a:t>COP31 may shift attention toward Pacific and least developed nations.</a:t>
            </a:r>
            <a:endParaRPr lang="en-US" altLang="en-US" sz="2400"/>
          </a:p>
        </p:txBody>
      </p:sp>
      <p:pic>
        <p:nvPicPr>
          <p:cNvPr id="4" name="Picture 3"/>
          <p:cNvPicPr/>
          <p:nvPr/>
        </p:nvPicPr>
        <p:blipFill>
          <a:blip r:embed="rId2"/>
          <a:stretch>
            <a:fillRect/>
          </a:stretch>
        </p:blipFill>
        <p:spPr>
          <a:xfrm rot="180000">
            <a:off x="7690485" y="1130935"/>
            <a:ext cx="4059555" cy="5137785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>
            <a:alphaModFix amt="57000"/>
          </a:blip>
          <a:stretch>
            <a:fillRect l="-2000" r="1000"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955"/>
            <a:ext cx="9521825" cy="776605"/>
          </a:xfrm>
        </p:spPr>
        <p:txBody>
          <a:bodyPr/>
          <a:p>
            <a:r>
              <a:rPr lang="en-US" altLang="en-US" sz="4000">
                <a:highlight>
                  <a:srgbClr val="00FFFF"/>
                </a:highlight>
                <a:sym typeface="+mn-ea"/>
              </a:rPr>
              <a:t>Recommendations for Future COPs</a:t>
            </a:r>
            <a:endParaRPr lang="en-US" altLang="en-US" sz="4000">
              <a:highlight>
                <a:srgbClr val="00FFFF"/>
              </a:highlight>
              <a:sym typeface="+mn-ea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/>
          <a:p>
            <a:r>
              <a:rPr lang="en-US" altLang="en-US" sz="2800"/>
              <a:t>Ensure adaptation finance is reliable, guaranteed, and delivered on time.</a:t>
            </a:r>
            <a:endParaRPr lang="en-US" altLang="en-US" sz="2800"/>
          </a:p>
          <a:p>
            <a:r>
              <a:rPr lang="en-US" altLang="en-US" sz="2800"/>
              <a:t>Link funding to clear monitoring and accountability systems.</a:t>
            </a:r>
            <a:endParaRPr lang="en-US" altLang="en-US" sz="2800"/>
          </a:p>
          <a:p>
            <a:r>
              <a:rPr lang="en-US" altLang="en-US" sz="2800"/>
              <a:t>Strengthen measurement under the Global Goal on Adaptation.</a:t>
            </a:r>
            <a:endParaRPr lang="en-US" altLang="en-US" sz="2800"/>
          </a:p>
          <a:p>
            <a:r>
              <a:rPr lang="en-US" altLang="en-US" sz="2800"/>
              <a:t>Prioritise support for vulnerable and least developed countries.</a:t>
            </a:r>
            <a:endParaRPr lang="en-US" altLang="en-US" sz="2800"/>
          </a:p>
          <a:p>
            <a:r>
              <a:rPr lang="en-US" altLang="en-US" sz="2800"/>
              <a:t>Restore strong global leadership and full participation.</a:t>
            </a:r>
            <a:endParaRPr lang="en-US" altLang="en-US" sz="2800"/>
          </a:p>
          <a:p>
            <a:r>
              <a:rPr lang="en-US" altLang="en-US" sz="2800"/>
              <a:t>Focus future COPs on implementation, not only new pledges.</a:t>
            </a:r>
            <a:endParaRPr lang="en-US" altLang="en-US" sz="280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>
            <a:alphaModFix amt="57000"/>
          </a:blip>
          <a:stretch>
            <a:fillRect l="-2000" r="1000"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0"/>
            <a:ext cx="6287135" cy="2614295"/>
          </a:xfrm>
        </p:spPr>
        <p:txBody>
          <a:bodyPr/>
          <a:p>
            <a:pPr marL="0" indent="0" algn="ctr">
              <a:buNone/>
            </a:pPr>
            <a:r>
              <a:rPr lang="en-GB" altLang="en-US" sz="8800">
                <a:highlight>
                  <a:srgbClr val="00FFFF"/>
                </a:highlight>
              </a:rPr>
              <a:t>THANK YOU</a:t>
            </a:r>
            <a:endParaRPr lang="en-GB" altLang="en-US" sz="8800">
              <a:highlight>
                <a:srgbClr val="00FFFF"/>
              </a:highlight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>
            <a:alphaModFix amt="57000"/>
          </a:blip>
          <a:stretch>
            <a:fillRect l="-2000" r="1000"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GB" altLang="en-US">
                <a:highlight>
                  <a:srgbClr val="00FFFF"/>
                </a:highlight>
              </a:rPr>
              <a:t>References</a:t>
            </a:r>
            <a:endParaRPr lang="en-GB" altLang="en-US">
              <a:highlight>
                <a:srgbClr val="00FFFF"/>
              </a:highligh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/>
          <a:p>
            <a:pPr>
              <a:lnSpc>
                <a:spcPct val="110000"/>
              </a:lnSpc>
            </a:pPr>
            <a:r>
              <a:rPr lang="en-US" altLang="en-US" sz="1600"/>
              <a:t>Adom, P.K. (2024) 'The socioeconomic impact of climate change in developing countries over the next decades: A literature survey,' Heliyon, 10(15), p. e35134. https://doi.org/10.1016/j.heliyon.2024.e35134. </a:t>
            </a:r>
            <a:endParaRPr lang="en-US" altLang="en-US" sz="1600"/>
          </a:p>
          <a:p>
            <a:pPr>
              <a:lnSpc>
                <a:spcPct val="110000"/>
              </a:lnSpc>
            </a:pPr>
            <a:r>
              <a:rPr lang="en-US" altLang="en-US" sz="1600"/>
              <a:t>Contributor, G. (2025) Climate adaptation at COP30: What to expect. https://earth.org/climate-adaptation-at-cop30-what-you-need-to-know/.</a:t>
            </a:r>
            <a:endParaRPr lang="en-US" altLang="en-US" sz="1600"/>
          </a:p>
          <a:p>
            <a:pPr>
              <a:lnSpc>
                <a:spcPct val="110000"/>
              </a:lnSpc>
            </a:pPr>
            <a:r>
              <a:rPr lang="en-US" altLang="en-US" sz="1600"/>
              <a:t>Goal 13: Climate action - The Global Goals (no date). https://globalgoals.org/goals/13-climate-action/. </a:t>
            </a:r>
            <a:endParaRPr lang="en-US" altLang="en-US" sz="1600"/>
          </a:p>
          <a:p>
            <a:pPr>
              <a:lnSpc>
                <a:spcPct val="110000"/>
              </a:lnSpc>
            </a:pPr>
            <a:r>
              <a:rPr lang="en-US" altLang="en-US" sz="1600"/>
              <a:t>Kulcsar, A. (2025) COP30 takes a hopeful step towards Justice, but does not go far enough. https://climatenetwork.org/2025/11/22/cop30-takes-a-hopeful-step-towards-justice-but-does-not-go-far-enough/. </a:t>
            </a:r>
            <a:endParaRPr lang="en-US" altLang="en-US" sz="1600"/>
          </a:p>
          <a:p>
            <a:pPr>
              <a:lnSpc>
                <a:spcPct val="110000"/>
              </a:lnSpc>
            </a:pPr>
            <a:r>
              <a:rPr lang="en-US" altLang="en-US" sz="1600"/>
              <a:t>Morató, A.C. (2025) 'COP30 boosts climate adaptation, with lingering questions over financing,' CREAF, 17 December. https://www.creaf.cat/en/articles/cop30-climate-adaptation-lingering-questions-financing. </a:t>
            </a:r>
            <a:endParaRPr lang="en-US" altLang="en-US" sz="1600"/>
          </a:p>
          <a:p>
            <a:pPr>
              <a:lnSpc>
                <a:spcPct val="110000"/>
              </a:lnSpc>
            </a:pPr>
            <a:r>
              <a:rPr lang="en-US" altLang="en-US" sz="1600"/>
              <a:t>Salik, M.A.N. (2025) Issue Brief on “Beyond Belém: The Future of Global Climate Action After COP30”. https://issi.org.pk/issue-brief-on-beyond-belem-the-future-of-global-climate-action-after-cop30/. </a:t>
            </a:r>
            <a:endParaRPr lang="en-US" altLang="en-US" sz="1600"/>
          </a:p>
          <a:p>
            <a:pPr>
              <a:lnSpc>
                <a:spcPct val="110000"/>
              </a:lnSpc>
            </a:pPr>
            <a:r>
              <a:rPr lang="en-US" altLang="en-US" sz="1600"/>
              <a:t>Van Driel, M. et al. (2024) 'The impact of the Sustainable Development Goals on global policies on sustainable consumption and production,' Globalizations, 21(8), pp. 1366–1382. https://doi.org/10.1080/14747731.2024.2351301.</a:t>
            </a:r>
            <a:endParaRPr lang="en-US" altLang="en-US" sz="16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1_Default Design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7DB6EF"/>
      </a:accent1>
      <a:accent2>
        <a:srgbClr val="C0504D"/>
      </a:accent2>
      <a:accent3>
        <a:srgbClr val="FFFFFF"/>
      </a:accent3>
      <a:accent4>
        <a:srgbClr val="000000"/>
      </a:accent4>
      <a:accent5>
        <a:srgbClr val="C0D7F5"/>
      </a:accent5>
      <a:accent6>
        <a:srgbClr val="AC4744"/>
      </a:accent6>
      <a:hlink>
        <a:srgbClr val="0066CC"/>
      </a:hlink>
      <a:folHlink>
        <a:srgbClr val="800080"/>
      </a:folHlink>
    </a:clrScheme>
    <a:fontScheme name="">
      <a:majorFont>
        <a:latin typeface="Arial"/>
        <a:ea typeface="Arial"/>
        <a:cs typeface=""/>
      </a:majorFont>
      <a:minorFont>
        <a:latin typeface="Arial"/>
        <a:ea typeface="Arial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7DB6EF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C0D7F5"/>
        </a:accent5>
        <a:accent6>
          <a:srgbClr val="AC4744"/>
        </a:accent6>
        <a:hlink>
          <a:srgbClr val="0066CC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4291</Words>
  <Application>WPS Presentation</Application>
  <PresentationFormat>Widescreen</PresentationFormat>
  <Paragraphs>83</Paragraphs>
  <Slides>10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7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10</vt:i4>
      </vt:variant>
    </vt:vector>
  </HeadingPairs>
  <TitlesOfParts>
    <vt:vector size="18" baseType="lpstr">
      <vt:lpstr>Arial</vt:lpstr>
      <vt:lpstr>SimSun</vt:lpstr>
      <vt:lpstr>Wingdings</vt:lpstr>
      <vt:lpstr>Calibri Light</vt:lpstr>
      <vt:lpstr>Calibri</vt:lpstr>
      <vt:lpstr>Microsoft YaHei</vt:lpstr>
      <vt:lpstr>Arial Unicode MS</vt:lpstr>
      <vt:lpstr>1_Default Design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WPS Presentation</dc:title>
  <dc:creator/>
  <cp:lastModifiedBy>HP</cp:lastModifiedBy>
  <cp:revision>3</cp:revision>
  <dcterms:created xsi:type="dcterms:W3CDTF">2025-07-23T00:59:00Z</dcterms:created>
  <dcterms:modified xsi:type="dcterms:W3CDTF">2026-02-04T08:20:20Z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8B07C80C513A4F6FA6AA8F6C1F5FAACA_11</vt:lpwstr>
  </property>
  <property fmtid="{D5CDD505-2E9C-101B-9397-08002B2CF9AE}" pid="3" name="KSOProductBuildVer">
    <vt:lpwstr>1033-12.2.0.23196</vt:lpwstr>
  </property>
</Properties>
</file>