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95" r:id="rId1"/>
  </p:sldMasterIdLst>
  <p:notesMasterIdLst>
    <p:notesMasterId r:id="rId12"/>
  </p:notesMasterIdLst>
  <p:handoutMasterIdLst>
    <p:handoutMasterId r:id="rId13"/>
  </p:handoutMasterIdLst>
  <p:sldIdLst>
    <p:sldId id="256" r:id="rId2"/>
    <p:sldId id="257" r:id="rId3"/>
    <p:sldId id="265" r:id="rId4"/>
    <p:sldId id="267" r:id="rId5"/>
    <p:sldId id="258" r:id="rId6"/>
    <p:sldId id="259" r:id="rId7"/>
    <p:sldId id="260" r:id="rId8"/>
    <p:sldId id="261" r:id="rId9"/>
    <p:sldId id="266"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933"/>
    <p:restoredTop sz="64050"/>
  </p:normalViewPr>
  <p:slideViewPr>
    <p:cSldViewPr snapToGrid="0" snapToObjects="1">
      <p:cViewPr varScale="1">
        <p:scale>
          <a:sx n="68" d="100"/>
          <a:sy n="68" d="100"/>
        </p:scale>
        <p:origin x="656" y="1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37D8026-6C41-C942-BF2A-379DE80EBE5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FF54144-26A9-1D43-B88C-A83D844E242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F118E33-8552-1E4F-8F6D-A62B5376F2C3}" type="datetimeFigureOut">
              <a:rPr lang="en-US" smtClean="0"/>
              <a:t>1/22/18</a:t>
            </a:fld>
            <a:endParaRPr lang="en-US"/>
          </a:p>
        </p:txBody>
      </p:sp>
      <p:sp>
        <p:nvSpPr>
          <p:cNvPr id="4" name="Footer Placeholder 3">
            <a:extLst>
              <a:ext uri="{FF2B5EF4-FFF2-40B4-BE49-F238E27FC236}">
                <a16:creationId xmlns:a16="http://schemas.microsoft.com/office/drawing/2014/main" id="{E17A6635-6C79-CF40-B79F-CF4DF3F5B9F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5B157DDD-5E5F-9E49-8CED-2C85742C9A4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63A146F-40EF-A846-8B00-7E9867C88412}" type="slidenum">
              <a:rPr lang="en-US" smtClean="0"/>
              <a:t>‹#›</a:t>
            </a:fld>
            <a:endParaRPr lang="en-US"/>
          </a:p>
        </p:txBody>
      </p:sp>
    </p:spTree>
    <p:extLst>
      <p:ext uri="{BB962C8B-B14F-4D97-AF65-F5344CB8AC3E}">
        <p14:creationId xmlns:p14="http://schemas.microsoft.com/office/powerpoint/2010/main" val="14239173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79DFF5-CF53-DB4B-AE6D-9511161604C2}" type="datetimeFigureOut">
              <a:rPr lang="en-US" smtClean="0"/>
              <a:t>1/22/18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83CCCC-A1DF-7743-A7F2-3CEA979D5EA9}" type="slidenum">
              <a:rPr lang="en-US" smtClean="0"/>
              <a:t>‹#›</a:t>
            </a:fld>
            <a:endParaRPr lang="en-US"/>
          </a:p>
        </p:txBody>
      </p:sp>
    </p:spTree>
    <p:extLst>
      <p:ext uri="{BB962C8B-B14F-4D97-AF65-F5344CB8AC3E}">
        <p14:creationId xmlns:p14="http://schemas.microsoft.com/office/powerpoint/2010/main" val="11028687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several different branches</a:t>
            </a:r>
            <a:r>
              <a:rPr lang="en-US" baseline="0" dirty="0"/>
              <a:t> within Judaism today. They all have different importance and influence in the Jewish religion, depending on their beliefs and practices. </a:t>
            </a:r>
            <a:r>
              <a:rPr lang="en-US" dirty="0"/>
              <a:t>Today</a:t>
            </a:r>
            <a:r>
              <a:rPr lang="en-US" baseline="0" dirty="0"/>
              <a:t> I have chosen to discuss a branch of Judaism called Reform Judaism, which is sometimes described as a ‘liberal’ or ‘modern’ movement. I will be discussing the importance and influence Reform Jews have in contemporary Judaism and within this I will be paying particular attention to their attitudes towards political Zionism.</a:t>
            </a:r>
            <a:endParaRPr lang="en-US" dirty="0"/>
          </a:p>
        </p:txBody>
      </p:sp>
      <p:sp>
        <p:nvSpPr>
          <p:cNvPr id="4" name="Slide Number Placeholder 3"/>
          <p:cNvSpPr>
            <a:spLocks noGrp="1"/>
          </p:cNvSpPr>
          <p:nvPr>
            <p:ph type="sldNum" sz="quarter" idx="10"/>
          </p:nvPr>
        </p:nvSpPr>
        <p:spPr/>
        <p:txBody>
          <a:bodyPr/>
          <a:lstStyle/>
          <a:p>
            <a:fld id="{8E83CCCC-A1DF-7743-A7F2-3CEA979D5EA9}" type="slidenum">
              <a:rPr lang="en-US" smtClean="0"/>
              <a:t>1</a:t>
            </a:fld>
            <a:endParaRPr lang="en-US"/>
          </a:p>
        </p:txBody>
      </p:sp>
    </p:spTree>
    <p:extLst>
      <p:ext uri="{BB962C8B-B14F-4D97-AF65-F5344CB8AC3E}">
        <p14:creationId xmlns:p14="http://schemas.microsoft.com/office/powerpoint/2010/main" val="9835391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The reason why this branch of Judaism developed was because of the emancipation period in the late 18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century. Jews had gotten used to living in their own communities for so long, unaffected by society. Therefore, when this changed they were welcomed into European society and they felt obliged to mix in, resulting in many Jews losing interest in their faith. Thus, during this period many Jews abandoned Judaism, converted to Christianity or changed the faith to work in this new environment.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Reform Judaism began in Germany in 1819, however it did not emerge independently in Britain until the year of 1842 when the West London Synagogue was established. However, before this there were several small reform chapels/temples built by different individuals.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 good explanation of reform Judaism by Rabbi </a:t>
            </a:r>
            <a:r>
              <a:rPr lang="en-GB" sz="1200" kern="1200" dirty="0" err="1">
                <a:solidFill>
                  <a:schemeClr val="tx1"/>
                </a:solidFill>
                <a:effectLst/>
                <a:latin typeface="+mn-lt"/>
                <a:ea typeface="+mn-ea"/>
                <a:cs typeface="+mn-cs"/>
              </a:rPr>
              <a:t>Dr.</a:t>
            </a:r>
            <a:r>
              <a:rPr lang="en-GB" sz="1200" kern="1200" dirty="0">
                <a:solidFill>
                  <a:schemeClr val="tx1"/>
                </a:solidFill>
                <a:effectLst/>
                <a:latin typeface="+mn-lt"/>
                <a:ea typeface="+mn-ea"/>
                <a:cs typeface="+mn-cs"/>
              </a:rPr>
              <a:t> Jonathan </a:t>
            </a:r>
            <a:r>
              <a:rPr lang="en-GB" sz="1200" kern="1200" dirty="0" err="1">
                <a:solidFill>
                  <a:schemeClr val="tx1"/>
                </a:solidFill>
                <a:effectLst/>
                <a:latin typeface="+mn-lt"/>
                <a:ea typeface="+mn-ea"/>
                <a:cs typeface="+mn-cs"/>
              </a:rPr>
              <a:t>Romain</a:t>
            </a:r>
            <a:r>
              <a:rPr lang="en-GB" sz="1200" kern="1200" dirty="0">
                <a:solidFill>
                  <a:schemeClr val="tx1"/>
                </a:solidFill>
                <a:effectLst/>
                <a:latin typeface="+mn-lt"/>
                <a:ea typeface="+mn-ea"/>
                <a:cs typeface="+mn-cs"/>
              </a:rPr>
              <a:t> states: </a:t>
            </a:r>
          </a:p>
          <a:p>
            <a:pPr lvl="0"/>
            <a:r>
              <a:rPr lang="en-GB" sz="1200" kern="1200" dirty="0">
                <a:solidFill>
                  <a:schemeClr val="tx1"/>
                </a:solidFill>
                <a:effectLst/>
                <a:latin typeface="+mn-lt"/>
                <a:ea typeface="+mn-ea"/>
                <a:cs typeface="+mn-cs"/>
              </a:rPr>
              <a:t>They are a group that “sought to inhabit both worlds, loyal to their tradition but also part of modernity. That was the creation of Reform Judaism.”- therefore they attempted to fit Judaism’s original teachings on faith and values into modern day. It now responds to modern needs.</a:t>
            </a:r>
          </a:p>
          <a:p>
            <a:endParaRPr lang="en-US" dirty="0"/>
          </a:p>
        </p:txBody>
      </p:sp>
      <p:sp>
        <p:nvSpPr>
          <p:cNvPr id="4" name="Slide Number Placeholder 3"/>
          <p:cNvSpPr>
            <a:spLocks noGrp="1"/>
          </p:cNvSpPr>
          <p:nvPr>
            <p:ph type="sldNum" sz="quarter" idx="10"/>
          </p:nvPr>
        </p:nvSpPr>
        <p:spPr/>
        <p:txBody>
          <a:bodyPr/>
          <a:lstStyle/>
          <a:p>
            <a:fld id="{8E83CCCC-A1DF-7743-A7F2-3CEA979D5EA9}" type="slidenum">
              <a:rPr lang="en-US" smtClean="0"/>
              <a:t>2</a:t>
            </a:fld>
            <a:endParaRPr lang="en-US"/>
          </a:p>
        </p:txBody>
      </p:sp>
    </p:spTree>
    <p:extLst>
      <p:ext uri="{BB962C8B-B14F-4D97-AF65-F5344CB8AC3E}">
        <p14:creationId xmlns:p14="http://schemas.microsoft.com/office/powerpoint/2010/main" val="10038142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The most liberal movement.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Pittsburgh Platform- 1885- a group of Rabbis met in Pittsburgh. This set out the principles of Reform Judaism and what being a Reform Jew requires.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 unique belief by this group is that the Torah was written by different sources and combined together, as opposed to the common belief in Judaism that God wrote the Torah.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They still follow the majority of the values and ethics of the Jewish faith but do not tend to believe in observing the commandments.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For example, there is no set Reform theology- it is very much the same as the traditional view.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They believe in progressive revelation: the will of God is in a state of constant revelation. Therefore, it is changing through each generation and they have to be open to seek to understand it.  </a:t>
            </a:r>
          </a:p>
          <a:p>
            <a:endParaRPr lang="en-US" dirty="0"/>
          </a:p>
        </p:txBody>
      </p:sp>
      <p:sp>
        <p:nvSpPr>
          <p:cNvPr id="4" name="Slide Number Placeholder 3"/>
          <p:cNvSpPr>
            <a:spLocks noGrp="1"/>
          </p:cNvSpPr>
          <p:nvPr>
            <p:ph type="sldNum" sz="quarter" idx="10"/>
          </p:nvPr>
        </p:nvSpPr>
        <p:spPr/>
        <p:txBody>
          <a:bodyPr/>
          <a:lstStyle/>
          <a:p>
            <a:fld id="{8E83CCCC-A1DF-7743-A7F2-3CEA979D5EA9}" type="slidenum">
              <a:rPr lang="en-US" smtClean="0"/>
              <a:t>3</a:t>
            </a:fld>
            <a:endParaRPr lang="en-US"/>
          </a:p>
        </p:txBody>
      </p:sp>
    </p:spTree>
    <p:extLst>
      <p:ext uri="{BB962C8B-B14F-4D97-AF65-F5344CB8AC3E}">
        <p14:creationId xmlns:p14="http://schemas.microsoft.com/office/powerpoint/2010/main" val="100261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Tx/>
              <a:buAutoNum type="arabicParenBoth"/>
            </a:pPr>
            <a:r>
              <a:rPr lang="en-GB" sz="1200" dirty="0">
                <a:solidFill>
                  <a:schemeClr val="bg1">
                    <a:lumMod val="65000"/>
                  </a:schemeClr>
                </a:solidFill>
              </a:rPr>
              <a:t>Image</a:t>
            </a:r>
            <a:r>
              <a:rPr lang="en-GB" sz="1200" baseline="0" dirty="0">
                <a:solidFill>
                  <a:schemeClr val="bg1">
                    <a:lumMod val="65000"/>
                  </a:schemeClr>
                </a:solidFill>
              </a:rPr>
              <a:t> from : http://</a:t>
            </a:r>
            <a:r>
              <a:rPr lang="en-GB" sz="1200" baseline="0" dirty="0" err="1">
                <a:solidFill>
                  <a:schemeClr val="bg1">
                    <a:lumMod val="65000"/>
                  </a:schemeClr>
                </a:solidFill>
              </a:rPr>
              <a:t>www.centralreformtemple.org</a:t>
            </a:r>
            <a:r>
              <a:rPr lang="en-GB" sz="1200" baseline="0" dirty="0">
                <a:solidFill>
                  <a:schemeClr val="bg1">
                    <a:lumMod val="65000"/>
                  </a:schemeClr>
                </a:solidFill>
              </a:rPr>
              <a:t>/worship/</a:t>
            </a:r>
            <a:endParaRPr lang="en-GB" sz="1200" dirty="0">
              <a:solidFill>
                <a:schemeClr val="bg1">
                  <a:lumMod val="65000"/>
                </a:schemeClr>
              </a:solidFill>
            </a:endParaRPr>
          </a:p>
          <a:p>
            <a:pPr lvl="0"/>
            <a:r>
              <a:rPr lang="en-GB" sz="1200" kern="1200" dirty="0">
                <a:solidFill>
                  <a:schemeClr val="tx1"/>
                </a:solidFill>
                <a:effectLst/>
                <a:latin typeface="+mn-lt"/>
                <a:ea typeface="+mn-ea"/>
                <a:cs typeface="+mn-cs"/>
              </a:rPr>
              <a:t>Different from other branches, reform Judaism allows men and women to sit together in the synagogue services. Full rights have been extended to women in the synagogue because Reform Judaism believes that men and women are equal in religious activities.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Women are allowed to lead prayers, carry the scroll, read from the Torah, and so on in many synagogues.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Many Reform synagogues also have women rabbi’s and ministers.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There is no one set language for the prayers, it is a mixture between Hebrew and English. This is because, even though it would be wished by some for all Jews to read and understand Hebrew, this is not the case. Thus, it would exclude people from the service. – Jonathan roman faith and practice p.86</a:t>
            </a:r>
          </a:p>
          <a:p>
            <a:endParaRPr lang="en-US" dirty="0"/>
          </a:p>
        </p:txBody>
      </p:sp>
      <p:sp>
        <p:nvSpPr>
          <p:cNvPr id="4" name="Slide Number Placeholder 3"/>
          <p:cNvSpPr>
            <a:spLocks noGrp="1"/>
          </p:cNvSpPr>
          <p:nvPr>
            <p:ph type="sldNum" sz="quarter" idx="10"/>
          </p:nvPr>
        </p:nvSpPr>
        <p:spPr/>
        <p:txBody>
          <a:bodyPr/>
          <a:lstStyle/>
          <a:p>
            <a:fld id="{8E83CCCC-A1DF-7743-A7F2-3CEA979D5EA9}" type="slidenum">
              <a:rPr lang="en-US" smtClean="0"/>
              <a:t>4</a:t>
            </a:fld>
            <a:endParaRPr lang="en-US"/>
          </a:p>
        </p:txBody>
      </p:sp>
    </p:spTree>
    <p:extLst>
      <p:ext uri="{BB962C8B-B14F-4D97-AF65-F5344CB8AC3E}">
        <p14:creationId xmlns:p14="http://schemas.microsoft.com/office/powerpoint/2010/main" val="10134217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complete re-evaluation of women gives women equal rights to men, that were denied in previous generations. Even in regard to divorce, not only synagogue.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It allows women to feel involved and valued which is important because they respond with the synagogue services much better than those who follow Orthodox Judaism because the women are separated to a lady’s section upstairs where no one is then interested and talking amongst themselves.</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Education of girls in religious schools and adult education courses. - this makes them important because young girls have the same knowledge as boys in the synagogue and it also gives women with an orthodox background an opportunity to learn skills that they never have before.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But aside from all of this, it offers the followers of Judaism a different approach to their faith that suits their lifestyle and beliefs more appropriately.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Its attitudes towards Zionism also brings influence and importance into Judaism today. Which is what I am going to be discussing next.</a:t>
            </a:r>
          </a:p>
          <a:p>
            <a:endParaRPr lang="en-US" dirty="0"/>
          </a:p>
        </p:txBody>
      </p:sp>
      <p:sp>
        <p:nvSpPr>
          <p:cNvPr id="4" name="Slide Number Placeholder 3"/>
          <p:cNvSpPr>
            <a:spLocks noGrp="1"/>
          </p:cNvSpPr>
          <p:nvPr>
            <p:ph type="sldNum" sz="quarter" idx="10"/>
          </p:nvPr>
        </p:nvSpPr>
        <p:spPr/>
        <p:txBody>
          <a:bodyPr/>
          <a:lstStyle/>
          <a:p>
            <a:fld id="{8E83CCCC-A1DF-7743-A7F2-3CEA979D5EA9}" type="slidenum">
              <a:rPr lang="en-US" smtClean="0"/>
              <a:t>5</a:t>
            </a:fld>
            <a:endParaRPr lang="en-US"/>
          </a:p>
        </p:txBody>
      </p:sp>
    </p:spTree>
    <p:extLst>
      <p:ext uri="{BB962C8B-B14F-4D97-AF65-F5344CB8AC3E}">
        <p14:creationId xmlns:p14="http://schemas.microsoft.com/office/powerpoint/2010/main" val="3189830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The term Zionism originally referred to the movement for the establishment of a Jewish homeland. However, the State of Israel has now been established, therefore it means supporting the maintenance and development of this state.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It was encouraged because many modern secular individuals, such as Moses Hess believed that the problem of anti-Semitism would not go away until the creation of their own Jewish state.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 different branches of Judaism have very different feelings towards Zionism.</a:t>
            </a:r>
          </a:p>
          <a:p>
            <a:endParaRPr lang="en-US" dirty="0"/>
          </a:p>
        </p:txBody>
      </p:sp>
      <p:sp>
        <p:nvSpPr>
          <p:cNvPr id="4" name="Slide Number Placeholder 3"/>
          <p:cNvSpPr>
            <a:spLocks noGrp="1"/>
          </p:cNvSpPr>
          <p:nvPr>
            <p:ph type="sldNum" sz="quarter" idx="10"/>
          </p:nvPr>
        </p:nvSpPr>
        <p:spPr/>
        <p:txBody>
          <a:bodyPr/>
          <a:lstStyle/>
          <a:p>
            <a:fld id="{8E83CCCC-A1DF-7743-A7F2-3CEA979D5EA9}" type="slidenum">
              <a:rPr lang="en-US" smtClean="0"/>
              <a:t>6</a:t>
            </a:fld>
            <a:endParaRPr lang="en-US"/>
          </a:p>
        </p:txBody>
      </p:sp>
    </p:spTree>
    <p:extLst>
      <p:ext uri="{BB962C8B-B14F-4D97-AF65-F5344CB8AC3E}">
        <p14:creationId xmlns:p14="http://schemas.microsoft.com/office/powerpoint/2010/main" val="33409955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Radical change in attitude towards Zionism- complete rejection to total support.</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This was because at first it was feared by reform Jews that Zionism would distract from religious goals and disrupt the nature of Judaism. They also feared the idea of Jewish nationality because they felt as though it may affect their newly achieved social acceptance.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1930 onwards- sympathetic attitude towards Zionism began to develop amongst Reform Jews. The Holocaust changed the minds of many who first opposed a homeland. When the State of Israel became a reality, many Reform Jews re-evaluated their feelings about Zionism.</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1978 the union for reform Judaism set up an organisation called ARZA, which stands for ‘The Association of Reform Zionists of America’.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Its website explains that it is working to bring Reform Judaism to Israel and Israel to Reform. The organisation provides education about Israel and Zionism, travel to Israel and pre- and post- trip programming.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As you can see, this makes reform Judaism extremely important and influential in its faith because it gives its followers the opportunity to become closer to their homeland. Whether this is through a physical trip or simply education and knowledge about it from home. </a:t>
            </a: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E83CCCC-A1DF-7743-A7F2-3CEA979D5EA9}" type="slidenum">
              <a:rPr lang="en-US" smtClean="0"/>
              <a:t>7</a:t>
            </a:fld>
            <a:endParaRPr lang="en-US"/>
          </a:p>
        </p:txBody>
      </p:sp>
    </p:spTree>
    <p:extLst>
      <p:ext uri="{BB962C8B-B14F-4D97-AF65-F5344CB8AC3E}">
        <p14:creationId xmlns:p14="http://schemas.microsoft.com/office/powerpoint/2010/main" val="4656841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E83CCCC-A1DF-7743-A7F2-3CEA979D5EA9}" type="slidenum">
              <a:rPr lang="en-US" smtClean="0"/>
              <a:t>8</a:t>
            </a:fld>
            <a:endParaRPr lang="en-US"/>
          </a:p>
        </p:txBody>
      </p:sp>
    </p:spTree>
    <p:extLst>
      <p:ext uri="{BB962C8B-B14F-4D97-AF65-F5344CB8AC3E}">
        <p14:creationId xmlns:p14="http://schemas.microsoft.com/office/powerpoint/2010/main" val="24006113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E83CCCC-A1DF-7743-A7F2-3CEA979D5EA9}" type="slidenum">
              <a:rPr lang="en-US" smtClean="0"/>
              <a:t>9</a:t>
            </a:fld>
            <a:endParaRPr lang="en-US"/>
          </a:p>
        </p:txBody>
      </p:sp>
    </p:spTree>
    <p:extLst>
      <p:ext uri="{BB962C8B-B14F-4D97-AF65-F5344CB8AC3E}">
        <p14:creationId xmlns:p14="http://schemas.microsoft.com/office/powerpoint/2010/main" val="6504266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83284890-85D2-4D7B-8EF5-15A9C1DB8F42}" type="datetimeFigureOut">
              <a:rPr lang="en-US" smtClean="0"/>
              <a:t>1/22/18</a:t>
            </a:fld>
            <a:endParaRPr lang="en-US"/>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1/22/18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C6F822A4-8DA6-4447-9B1F-C5DB58435268}" type="datetimeFigureOut">
              <a:rPr lang="en-US" smtClean="0"/>
              <a:t>1/22/18</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p>
            <a:fld id="{4FAB73BC-B049-4115-A692-8D63A059BFB8}"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1/22/18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1/22/18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smtClean="0"/>
              <a:t>1/22/18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1/22/18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DA16AA21-1863-4931-97CB-99D0A168701B}" type="datetimeFigureOut">
              <a:rPr lang="en-US" smtClean="0"/>
              <a:t>1/22/18</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6728" y="6227064"/>
            <a:ext cx="1463040" cy="256032"/>
          </a:xfrm>
        </p:spPr>
        <p:txBody>
          <a:bodyPr/>
          <a:lstStyle/>
          <a:p>
            <a:fld id="{4FAB73BC-B049-4115-A692-8D63A059BFB8}"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3772C379-9A7C-4C87-A116-CBE9F58B04C5}" type="datetimeFigureOut">
              <a:rPr lang="en-US" smtClean="0"/>
              <a:t>1/22/18</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r>
              <a:rPr lang="en-US"/>
              <a:t>
              </a:t>
            </a:r>
            <a:endParaRPr lang="en-US" dirty="0"/>
          </a:p>
        </p:txBody>
      </p:sp>
      <p:sp>
        <p:nvSpPr>
          <p:cNvPr id="7" name="Slide Number Placeholder 6"/>
          <p:cNvSpPr>
            <a:spLocks noGrp="1"/>
          </p:cNvSpPr>
          <p:nvPr>
            <p:ph type="sldNum" sz="quarter" idx="12"/>
          </p:nvPr>
        </p:nvSpPr>
        <p:spPr>
          <a:xfrm>
            <a:off x="10396728" y="6227064"/>
            <a:ext cx="1463040" cy="256032"/>
          </a:xfrm>
        </p:spPr>
        <p:txBody>
          <a:bodyPr/>
          <a:lstStyle/>
          <a:p>
            <a:fld id="{4FAB73BC-B049-4115-A692-8D63A059BFB8}"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smtClean="0"/>
              <a:t>1/22/18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1/22/18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8664C608-40B1-4030-A28D-5B74BC98ADCE}" type="datetimeFigureOut">
              <a:rPr lang="en-US" smtClean="0"/>
              <a:t>1/22/18</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smtClean="0"/>
              <a:pPr/>
              <a:t>‹#›</a:t>
            </a:fld>
            <a:endParaRPr lang="en-US" dirty="0"/>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1413179346"/>
      </p:ext>
    </p:extLst>
  </p:cSld>
  <p:clrMap bg1="lt1" tx1="dk1" bg2="lt2" tx2="dk2" accent1="accent1" accent2="accent2" accent3="accent3" accent4="accent4" accent5="accent5" accent6="accent6" hlink="hlink" folHlink="folHlink"/>
  <p:sldLayoutIdLst>
    <p:sldLayoutId id="2147484696" r:id="rId1"/>
    <p:sldLayoutId id="2147484697" r:id="rId2"/>
    <p:sldLayoutId id="2147484698" r:id="rId3"/>
    <p:sldLayoutId id="2147484699" r:id="rId4"/>
    <p:sldLayoutId id="2147484700" r:id="rId5"/>
    <p:sldLayoutId id="2147484701" r:id="rId6"/>
    <p:sldLayoutId id="2147484702" r:id="rId7"/>
    <p:sldLayoutId id="2147484703" r:id="rId8"/>
    <p:sldLayoutId id="2147484704" r:id="rId9"/>
    <p:sldLayoutId id="2147484705" r:id="rId10"/>
    <p:sldLayoutId id="2147484706"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bbc.co.uk/religion/religions/judaism/subdivisions/reform_1.shtm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jewfaq.org/movement.htm"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hyperlink" Target="https://ducksandbooks.wordpress.com/2013/01/28/road-trip-2/dscn4839/"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www.centralreformtemple.org/worship/"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myjewishlearning.com/article/zionis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3" Type="http://schemas.openxmlformats.org/officeDocument/2006/relationships/hyperlink" Target="https://urj.org/"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hyperlink" Target="http://blogs.rj.org/rac/2014/10/30/thoughts-on-the-world-zionist-congress-elections-from-arza/"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haaretz.com/print-edition/features/reform-judaism-puts-immigration-front-and-center-1.240809" TargetMode="External"/><Relationship Id="rId13" Type="http://schemas.openxmlformats.org/officeDocument/2006/relationships/hyperlink" Target="http://blogs.rj.org/rac/2014/10/30/thoughts-on-the-world-zionist-congress-elections-from-arza/" TargetMode="External"/><Relationship Id="rId3" Type="http://schemas.openxmlformats.org/officeDocument/2006/relationships/hyperlink" Target="http://www.centralreformtemple.org/worship/" TargetMode="External"/><Relationship Id="rId7" Type="http://schemas.openxmlformats.org/officeDocument/2006/relationships/hyperlink" Target="http://www.shofarbetzion.com/01/thethreebranchesofJudaism.htm" TargetMode="External"/><Relationship Id="rId12" Type="http://schemas.openxmlformats.org/officeDocument/2006/relationships/hyperlink" Target="https://www.myjewishlearning.com/article/zionis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www.bbc.co.uk/religion/religions/judaism/subdivisions/reform_1.shtml" TargetMode="External"/><Relationship Id="rId11" Type="http://schemas.openxmlformats.org/officeDocument/2006/relationships/hyperlink" Target="https://ducksandbooks.wordpress.com/2013/01/28/road-trip-2/dscn4839/" TargetMode="External"/><Relationship Id="rId5" Type="http://schemas.openxmlformats.org/officeDocument/2006/relationships/hyperlink" Target="http://mondoweiss.net/2011/08/reform-judaism-and-the-challenge-of-zionism/" TargetMode="External"/><Relationship Id="rId10" Type="http://schemas.openxmlformats.org/officeDocument/2006/relationships/hyperlink" Target="http://www.zionism-israel.com/his/reform_judaism_history.htm" TargetMode="External"/><Relationship Id="rId4" Type="http://schemas.openxmlformats.org/officeDocument/2006/relationships/hyperlink" Target="http://www.jewfaq.org/movement.htm" TargetMode="External"/><Relationship Id="rId9" Type="http://schemas.openxmlformats.org/officeDocument/2006/relationships/hyperlink" Target="https://urj.org/"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Reform Judaism</a:t>
            </a:r>
          </a:p>
        </p:txBody>
      </p:sp>
      <p:sp>
        <p:nvSpPr>
          <p:cNvPr id="3" name="Subtitle 2"/>
          <p:cNvSpPr>
            <a:spLocks noGrp="1"/>
          </p:cNvSpPr>
          <p:nvPr>
            <p:ph type="subTitle" idx="1"/>
          </p:nvPr>
        </p:nvSpPr>
        <p:spPr/>
        <p:txBody>
          <a:bodyPr>
            <a:normAutofit fontScale="85000" lnSpcReduction="10000"/>
          </a:bodyPr>
          <a:lstStyle/>
          <a:p>
            <a:r>
              <a:rPr lang="en-US" sz="2400" dirty="0"/>
              <a:t>Influence and importance of Reform Judaism within contemporary Judaism</a:t>
            </a:r>
            <a:r>
              <a:rPr lang="en-US" dirty="0"/>
              <a:t>.</a:t>
            </a:r>
          </a:p>
        </p:txBody>
      </p:sp>
      <p:sp>
        <p:nvSpPr>
          <p:cNvPr id="4" name="TextBox 3"/>
          <p:cNvSpPr txBox="1"/>
          <p:nvPr/>
        </p:nvSpPr>
        <p:spPr>
          <a:xfrm>
            <a:off x="0" y="6211669"/>
            <a:ext cx="12192000" cy="369332"/>
          </a:xfrm>
          <a:prstGeom prst="rect">
            <a:avLst/>
          </a:prstGeom>
          <a:solidFill>
            <a:schemeClr val="bg1"/>
          </a:solidFill>
          <a:ln>
            <a:noFill/>
          </a:ln>
        </p:spPr>
        <p:txBody>
          <a:bodyPr wrap="square" rtlCol="0">
            <a:spAutoFit/>
          </a:bodyPr>
          <a:lstStyle/>
          <a:p>
            <a:r>
              <a:rPr lang="en-US" b="1" dirty="0"/>
              <a:t>Ellie Buckley, 1500323, HPRS6001</a:t>
            </a:r>
          </a:p>
        </p:txBody>
      </p:sp>
    </p:spTree>
    <p:extLst>
      <p:ext uri="{BB962C8B-B14F-4D97-AF65-F5344CB8AC3E}">
        <p14:creationId xmlns:p14="http://schemas.microsoft.com/office/powerpoint/2010/main" val="21115799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2567" y="774672"/>
            <a:ext cx="5554133" cy="981948"/>
          </a:xfrm>
        </p:spPr>
        <p:txBody>
          <a:bodyPr>
            <a:noAutofit/>
          </a:bodyPr>
          <a:lstStyle/>
          <a:p>
            <a:r>
              <a:rPr lang="en-US" sz="4000" b="1" u="sng" dirty="0">
                <a:solidFill>
                  <a:schemeClr val="accent5">
                    <a:lumMod val="75000"/>
                  </a:schemeClr>
                </a:solidFill>
              </a:rPr>
              <a:t>Origins and history</a:t>
            </a:r>
            <a:endParaRPr lang="en-US" sz="4000" dirty="0">
              <a:solidFill>
                <a:schemeClr val="accent5">
                  <a:lumMod val="75000"/>
                </a:schemeClr>
              </a:solidFill>
            </a:endParaRPr>
          </a:p>
        </p:txBody>
      </p:sp>
      <p:sp>
        <p:nvSpPr>
          <p:cNvPr id="3" name="Content Placeholder 2"/>
          <p:cNvSpPr>
            <a:spLocks noGrp="1"/>
          </p:cNvSpPr>
          <p:nvPr>
            <p:ph idx="1"/>
          </p:nvPr>
        </p:nvSpPr>
        <p:spPr>
          <a:xfrm>
            <a:off x="1122955" y="2099239"/>
            <a:ext cx="10058400" cy="3931920"/>
          </a:xfrm>
        </p:spPr>
        <p:txBody>
          <a:bodyPr>
            <a:noAutofit/>
          </a:bodyPr>
          <a:lstStyle/>
          <a:p>
            <a:r>
              <a:rPr lang="en-GB" sz="2000" dirty="0">
                <a:latin typeface="Arial" charset="0"/>
                <a:ea typeface="Arial" charset="0"/>
                <a:cs typeface="Arial" charset="0"/>
              </a:rPr>
              <a:t>Developed because of the </a:t>
            </a:r>
            <a:r>
              <a:rPr lang="en-GB" sz="2000" dirty="0">
                <a:solidFill>
                  <a:schemeClr val="accent5">
                    <a:lumMod val="75000"/>
                  </a:schemeClr>
                </a:solidFill>
                <a:latin typeface="Arial" charset="0"/>
                <a:ea typeface="Arial" charset="0"/>
                <a:cs typeface="Arial" charset="0"/>
              </a:rPr>
              <a:t>emancipation period </a:t>
            </a:r>
            <a:r>
              <a:rPr lang="en-GB" sz="2000" dirty="0">
                <a:latin typeface="Arial" charset="0"/>
                <a:ea typeface="Arial" charset="0"/>
                <a:cs typeface="Arial" charset="0"/>
              </a:rPr>
              <a:t>in the late 18</a:t>
            </a:r>
            <a:r>
              <a:rPr lang="en-GB" sz="2000" baseline="30000" dirty="0">
                <a:latin typeface="Arial" charset="0"/>
                <a:ea typeface="Arial" charset="0"/>
                <a:cs typeface="Arial" charset="0"/>
              </a:rPr>
              <a:t>th</a:t>
            </a:r>
            <a:r>
              <a:rPr lang="en-GB" sz="2000" dirty="0">
                <a:latin typeface="Arial" charset="0"/>
                <a:ea typeface="Arial" charset="0"/>
                <a:cs typeface="Arial" charset="0"/>
              </a:rPr>
              <a:t> century. </a:t>
            </a:r>
            <a:r>
              <a:rPr lang="en-GB" sz="1400" dirty="0">
                <a:solidFill>
                  <a:schemeClr val="bg1">
                    <a:lumMod val="75000"/>
                  </a:schemeClr>
                </a:solidFill>
                <a:latin typeface="Arial" charset="0"/>
                <a:ea typeface="Arial" charset="0"/>
                <a:cs typeface="Arial" charset="0"/>
              </a:rPr>
              <a:t>(1)</a:t>
            </a:r>
          </a:p>
          <a:p>
            <a:r>
              <a:rPr lang="en-US" sz="2000" dirty="0">
                <a:latin typeface="Arial" charset="0"/>
                <a:ea typeface="Arial" charset="0"/>
                <a:cs typeface="Arial" charset="0"/>
              </a:rPr>
              <a:t> Began in </a:t>
            </a:r>
            <a:r>
              <a:rPr lang="en-US" sz="2000" dirty="0">
                <a:solidFill>
                  <a:schemeClr val="accent5">
                    <a:lumMod val="75000"/>
                  </a:schemeClr>
                </a:solidFill>
                <a:latin typeface="Arial" charset="0"/>
                <a:ea typeface="Arial" charset="0"/>
                <a:cs typeface="Arial" charset="0"/>
              </a:rPr>
              <a:t>1819</a:t>
            </a:r>
            <a:r>
              <a:rPr lang="en-US" sz="2000" dirty="0">
                <a:latin typeface="Arial" charset="0"/>
                <a:ea typeface="Arial" charset="0"/>
                <a:cs typeface="Arial" charset="0"/>
              </a:rPr>
              <a:t> in Germany</a:t>
            </a:r>
          </a:p>
          <a:p>
            <a:r>
              <a:rPr lang="en-US" sz="2000" dirty="0">
                <a:latin typeface="Arial" charset="0"/>
                <a:ea typeface="Arial" charset="0"/>
                <a:cs typeface="Arial" charset="0"/>
              </a:rPr>
              <a:t>Did not emerge independently in </a:t>
            </a:r>
            <a:r>
              <a:rPr lang="en-US" sz="2000" dirty="0">
                <a:solidFill>
                  <a:schemeClr val="accent5">
                    <a:lumMod val="75000"/>
                  </a:schemeClr>
                </a:solidFill>
                <a:latin typeface="Arial" charset="0"/>
                <a:ea typeface="Arial" charset="0"/>
                <a:cs typeface="Arial" charset="0"/>
              </a:rPr>
              <a:t>Britain until 1842 </a:t>
            </a:r>
            <a:r>
              <a:rPr lang="en-US" sz="2000" dirty="0">
                <a:latin typeface="Arial" charset="0"/>
                <a:ea typeface="Arial" charset="0"/>
                <a:cs typeface="Arial" charset="0"/>
              </a:rPr>
              <a:t>when the West London Synagogue was established. </a:t>
            </a:r>
            <a:r>
              <a:rPr lang="en-US" sz="1400" dirty="0">
                <a:solidFill>
                  <a:schemeClr val="bg1">
                    <a:lumMod val="75000"/>
                  </a:schemeClr>
                </a:solidFill>
                <a:latin typeface="Arial" charset="0"/>
                <a:ea typeface="Arial" charset="0"/>
                <a:cs typeface="Arial" charset="0"/>
              </a:rPr>
              <a:t>(2)</a:t>
            </a:r>
          </a:p>
          <a:p>
            <a:r>
              <a:rPr lang="en-US" sz="2000" dirty="0">
                <a:latin typeface="Arial" charset="0"/>
                <a:ea typeface="Arial" charset="0"/>
                <a:cs typeface="Arial" charset="0"/>
              </a:rPr>
              <a:t>A group that </a:t>
            </a:r>
            <a:r>
              <a:rPr lang="en-US" sz="2000" dirty="0">
                <a:solidFill>
                  <a:schemeClr val="accent5">
                    <a:lumMod val="75000"/>
                  </a:schemeClr>
                </a:solidFill>
                <a:latin typeface="Arial" charset="0"/>
                <a:ea typeface="Arial" charset="0"/>
                <a:cs typeface="Arial" charset="0"/>
              </a:rPr>
              <a:t>“sought to inhabit both worlds, loyal to their tradition but also part of modernity. That was the creation of Reform Judaism.”</a:t>
            </a:r>
            <a:r>
              <a:rPr lang="en-US" sz="2000" dirty="0">
                <a:latin typeface="Arial" charset="0"/>
                <a:ea typeface="Arial" charset="0"/>
                <a:cs typeface="Arial" charset="0"/>
              </a:rPr>
              <a:t> </a:t>
            </a:r>
            <a:r>
              <a:rPr lang="en-US" sz="1400" dirty="0">
                <a:solidFill>
                  <a:schemeClr val="bg1">
                    <a:lumMod val="75000"/>
                  </a:schemeClr>
                </a:solidFill>
                <a:latin typeface="Arial" charset="0"/>
                <a:ea typeface="Arial" charset="0"/>
                <a:cs typeface="Arial" charset="0"/>
              </a:rPr>
              <a:t>(3) </a:t>
            </a:r>
            <a:r>
              <a:rPr lang="mr-IN" sz="2000" dirty="0">
                <a:latin typeface="Arial" charset="0"/>
                <a:ea typeface="Arial" charset="0"/>
                <a:cs typeface="Arial" charset="0"/>
              </a:rPr>
              <a:t>–</a:t>
            </a:r>
            <a:r>
              <a:rPr lang="en-US" sz="2000" dirty="0">
                <a:latin typeface="Arial" charset="0"/>
                <a:ea typeface="Arial" charset="0"/>
                <a:cs typeface="Arial" charset="0"/>
              </a:rPr>
              <a:t> Rabbi Dr. Jonathan </a:t>
            </a:r>
            <a:r>
              <a:rPr lang="en-US" sz="2000" dirty="0" err="1">
                <a:latin typeface="Arial" charset="0"/>
                <a:ea typeface="Arial" charset="0"/>
                <a:cs typeface="Arial" charset="0"/>
              </a:rPr>
              <a:t>Romain</a:t>
            </a:r>
            <a:r>
              <a:rPr lang="en-US" sz="2000" dirty="0">
                <a:latin typeface="Arial" charset="0"/>
                <a:ea typeface="Arial" charset="0"/>
                <a:cs typeface="Arial" charset="0"/>
              </a:rPr>
              <a:t>. </a:t>
            </a:r>
          </a:p>
        </p:txBody>
      </p:sp>
      <p:sp>
        <p:nvSpPr>
          <p:cNvPr id="5" name="TextBox 4"/>
          <p:cNvSpPr txBox="1"/>
          <p:nvPr/>
        </p:nvSpPr>
        <p:spPr>
          <a:xfrm>
            <a:off x="11658600" y="1428750"/>
            <a:ext cx="184731" cy="369332"/>
          </a:xfrm>
          <a:prstGeom prst="rect">
            <a:avLst/>
          </a:prstGeom>
          <a:noFill/>
        </p:spPr>
        <p:txBody>
          <a:bodyPr wrap="none" rtlCol="0">
            <a:spAutoFit/>
          </a:bodyPr>
          <a:lstStyle/>
          <a:p>
            <a:endParaRPr lang="en-US" dirty="0"/>
          </a:p>
        </p:txBody>
      </p:sp>
      <p:sp>
        <p:nvSpPr>
          <p:cNvPr id="4" name="TextBox 3"/>
          <p:cNvSpPr txBox="1"/>
          <p:nvPr/>
        </p:nvSpPr>
        <p:spPr>
          <a:xfrm>
            <a:off x="508001" y="5469467"/>
            <a:ext cx="9685866" cy="1123384"/>
          </a:xfrm>
          <a:prstGeom prst="rect">
            <a:avLst/>
          </a:prstGeom>
          <a:noFill/>
        </p:spPr>
        <p:txBody>
          <a:bodyPr wrap="square" rtlCol="0">
            <a:spAutoFit/>
          </a:bodyPr>
          <a:lstStyle/>
          <a:p>
            <a:pPr marL="228600" indent="-228600">
              <a:buFontTx/>
              <a:buAutoNum type="arabicParenBoth"/>
            </a:pPr>
            <a:r>
              <a:rPr lang="en-GB" sz="1100" dirty="0">
                <a:solidFill>
                  <a:schemeClr val="bg1">
                    <a:lumMod val="65000"/>
                  </a:schemeClr>
                </a:solidFill>
                <a:latin typeface="Arial" charset="0"/>
                <a:ea typeface="Arial" charset="0"/>
                <a:cs typeface="Arial" charset="0"/>
              </a:rPr>
              <a:t>Jonathan </a:t>
            </a:r>
            <a:r>
              <a:rPr lang="en-GB" sz="1100" dirty="0" err="1">
                <a:solidFill>
                  <a:schemeClr val="bg1">
                    <a:lumMod val="65000"/>
                  </a:schemeClr>
                </a:solidFill>
                <a:latin typeface="Arial" charset="0"/>
                <a:ea typeface="Arial" charset="0"/>
                <a:cs typeface="Arial" charset="0"/>
              </a:rPr>
              <a:t>Romain</a:t>
            </a:r>
            <a:r>
              <a:rPr lang="en-GB" sz="1100" dirty="0">
                <a:solidFill>
                  <a:schemeClr val="bg1">
                    <a:lumMod val="65000"/>
                  </a:schemeClr>
                </a:solidFill>
                <a:latin typeface="Arial" charset="0"/>
                <a:ea typeface="Arial" charset="0"/>
                <a:cs typeface="Arial" charset="0"/>
              </a:rPr>
              <a:t>, </a:t>
            </a:r>
            <a:r>
              <a:rPr lang="en-GB" sz="1100" i="1" dirty="0">
                <a:solidFill>
                  <a:schemeClr val="bg1">
                    <a:lumMod val="65000"/>
                  </a:schemeClr>
                </a:solidFill>
                <a:latin typeface="Arial" charset="0"/>
                <a:ea typeface="Arial" charset="0"/>
                <a:cs typeface="Arial" charset="0"/>
              </a:rPr>
              <a:t>Faith and Practice: A guide to Reform Judaism Today </a:t>
            </a:r>
            <a:r>
              <a:rPr lang="en-GB" sz="1100" dirty="0">
                <a:solidFill>
                  <a:schemeClr val="bg1">
                    <a:lumMod val="65000"/>
                  </a:schemeClr>
                </a:solidFill>
                <a:latin typeface="Arial" charset="0"/>
                <a:ea typeface="Arial" charset="0"/>
                <a:cs typeface="Arial" charset="0"/>
              </a:rPr>
              <a:t>(London: The Reform Synagogues of Great Britain, 1991), p. 5</a:t>
            </a:r>
          </a:p>
          <a:p>
            <a:pPr marL="228600" indent="-228600">
              <a:buAutoNum type="arabicParenBoth"/>
            </a:pPr>
            <a:r>
              <a:rPr lang="en-GB" sz="1100" dirty="0" err="1">
                <a:solidFill>
                  <a:schemeClr val="bg1">
                    <a:lumMod val="65000"/>
                  </a:schemeClr>
                </a:solidFill>
                <a:latin typeface="Arial" charset="0"/>
                <a:ea typeface="Arial" charset="0"/>
                <a:cs typeface="Arial" charset="0"/>
              </a:rPr>
              <a:t>Romain</a:t>
            </a:r>
            <a:r>
              <a:rPr lang="en-GB" sz="1100" dirty="0">
                <a:solidFill>
                  <a:schemeClr val="bg1">
                    <a:lumMod val="65000"/>
                  </a:schemeClr>
                </a:solidFill>
                <a:latin typeface="Arial" charset="0"/>
                <a:ea typeface="Arial" charset="0"/>
                <a:cs typeface="Arial" charset="0"/>
              </a:rPr>
              <a:t>, Jonathan, BBC, ‘Reform Judaism’, 13</a:t>
            </a:r>
            <a:r>
              <a:rPr lang="en-GB" sz="1100" baseline="30000" dirty="0">
                <a:solidFill>
                  <a:schemeClr val="bg1">
                    <a:lumMod val="65000"/>
                  </a:schemeClr>
                </a:solidFill>
                <a:latin typeface="Arial" charset="0"/>
                <a:ea typeface="Arial" charset="0"/>
                <a:cs typeface="Arial" charset="0"/>
              </a:rPr>
              <a:t>th</a:t>
            </a:r>
            <a:r>
              <a:rPr lang="en-GB" sz="1100" dirty="0">
                <a:solidFill>
                  <a:schemeClr val="bg1">
                    <a:lumMod val="65000"/>
                  </a:schemeClr>
                </a:solidFill>
                <a:latin typeface="Arial" charset="0"/>
                <a:ea typeface="Arial" charset="0"/>
                <a:cs typeface="Arial" charset="0"/>
              </a:rPr>
              <a:t> August 2009, </a:t>
            </a:r>
            <a:r>
              <a:rPr lang="en-GB" sz="1100" dirty="0">
                <a:solidFill>
                  <a:schemeClr val="bg1">
                    <a:lumMod val="65000"/>
                  </a:schemeClr>
                </a:solidFill>
                <a:latin typeface="Arial" charset="0"/>
                <a:ea typeface="Arial" charset="0"/>
                <a:cs typeface="Arial" charset="0"/>
                <a:hlinkClick r:id="rId3"/>
              </a:rPr>
              <a:t>http://www.bbc.co.uk/religion/religions/judaism/subdivisions/reform_1.shtml</a:t>
            </a:r>
            <a:r>
              <a:rPr lang="en-GB" sz="1100" dirty="0">
                <a:solidFill>
                  <a:schemeClr val="bg1">
                    <a:lumMod val="65000"/>
                  </a:schemeClr>
                </a:solidFill>
                <a:latin typeface="Arial" charset="0"/>
                <a:ea typeface="Arial" charset="0"/>
                <a:cs typeface="Arial" charset="0"/>
              </a:rPr>
              <a:t>, [accessed 30</a:t>
            </a:r>
            <a:r>
              <a:rPr lang="en-GB" sz="1100" baseline="30000" dirty="0">
                <a:solidFill>
                  <a:schemeClr val="bg1">
                    <a:lumMod val="65000"/>
                  </a:schemeClr>
                </a:solidFill>
                <a:latin typeface="Arial" charset="0"/>
                <a:ea typeface="Arial" charset="0"/>
                <a:cs typeface="Arial" charset="0"/>
              </a:rPr>
              <a:t>th</a:t>
            </a:r>
            <a:r>
              <a:rPr lang="en-GB" sz="1100" dirty="0">
                <a:solidFill>
                  <a:schemeClr val="bg1">
                    <a:lumMod val="65000"/>
                  </a:schemeClr>
                </a:solidFill>
                <a:latin typeface="Arial" charset="0"/>
                <a:ea typeface="Arial" charset="0"/>
                <a:cs typeface="Arial" charset="0"/>
              </a:rPr>
              <a:t> December 2017].</a:t>
            </a:r>
          </a:p>
          <a:p>
            <a:pPr marL="228600" indent="-228600">
              <a:buFontTx/>
              <a:buAutoNum type="arabicParenBoth"/>
            </a:pPr>
            <a:r>
              <a:rPr lang="en-GB" sz="1100" dirty="0">
                <a:solidFill>
                  <a:schemeClr val="bg1">
                    <a:lumMod val="65000"/>
                  </a:schemeClr>
                </a:solidFill>
                <a:latin typeface="Arial" charset="0"/>
                <a:ea typeface="Arial" charset="0"/>
                <a:cs typeface="Arial" charset="0"/>
              </a:rPr>
              <a:t>Romain, Jonathan, BBC, ‘Reform Judaism’, </a:t>
            </a:r>
            <a:r>
              <a:rPr lang="en-GB" sz="1100" dirty="0">
                <a:solidFill>
                  <a:schemeClr val="bg1">
                    <a:lumMod val="65000"/>
                  </a:schemeClr>
                </a:solidFill>
                <a:latin typeface="Arial" charset="0"/>
                <a:ea typeface="Arial" charset="0"/>
                <a:cs typeface="Arial" charset="0"/>
                <a:hlinkClick r:id="rId3"/>
              </a:rPr>
              <a:t>http://www.bbc.co.uk/religion/religions/judaism/subdivisions/reform_1.shtml</a:t>
            </a:r>
            <a:r>
              <a:rPr lang="en-GB" sz="1100" dirty="0">
                <a:solidFill>
                  <a:schemeClr val="bg1">
                    <a:lumMod val="65000"/>
                  </a:schemeClr>
                </a:solidFill>
                <a:latin typeface="Arial" charset="0"/>
                <a:ea typeface="Arial" charset="0"/>
                <a:cs typeface="Arial" charset="0"/>
              </a:rPr>
              <a:t>, [accessed 30</a:t>
            </a:r>
            <a:r>
              <a:rPr lang="en-GB" sz="1100" baseline="30000" dirty="0">
                <a:solidFill>
                  <a:schemeClr val="bg1">
                    <a:lumMod val="65000"/>
                  </a:schemeClr>
                </a:solidFill>
                <a:latin typeface="Arial" charset="0"/>
                <a:ea typeface="Arial" charset="0"/>
                <a:cs typeface="Arial" charset="0"/>
              </a:rPr>
              <a:t>th</a:t>
            </a:r>
            <a:r>
              <a:rPr lang="en-GB" sz="1100" dirty="0">
                <a:solidFill>
                  <a:schemeClr val="bg1">
                    <a:lumMod val="65000"/>
                  </a:schemeClr>
                </a:solidFill>
                <a:latin typeface="Arial" charset="0"/>
                <a:ea typeface="Arial" charset="0"/>
                <a:cs typeface="Arial" charset="0"/>
              </a:rPr>
              <a:t> December 2017].</a:t>
            </a:r>
          </a:p>
          <a:p>
            <a:pPr marL="228600" indent="-228600">
              <a:buAutoNum type="arabicParenBoth"/>
            </a:pPr>
            <a:endParaRPr lang="en-GB" sz="1200" dirty="0">
              <a:solidFill>
                <a:schemeClr val="bg1">
                  <a:lumMod val="50000"/>
                </a:schemeClr>
              </a:solidFill>
            </a:endParaRPr>
          </a:p>
        </p:txBody>
      </p:sp>
    </p:spTree>
    <p:extLst>
      <p:ext uri="{BB962C8B-B14F-4D97-AF65-F5344CB8AC3E}">
        <p14:creationId xmlns:p14="http://schemas.microsoft.com/office/powerpoint/2010/main" val="900715769"/>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799" y="920784"/>
            <a:ext cx="10058400" cy="773959"/>
          </a:xfrm>
        </p:spPr>
        <p:txBody>
          <a:bodyPr>
            <a:normAutofit/>
          </a:bodyPr>
          <a:lstStyle/>
          <a:p>
            <a:pPr algn="ctr"/>
            <a:r>
              <a:rPr lang="en-US" sz="4400" b="1" u="sng" dirty="0">
                <a:solidFill>
                  <a:schemeClr val="accent5">
                    <a:lumMod val="75000"/>
                  </a:schemeClr>
                </a:solidFill>
              </a:rPr>
              <a:t>Beliefs of Reform Judaism</a:t>
            </a:r>
          </a:p>
        </p:txBody>
      </p:sp>
      <p:sp>
        <p:nvSpPr>
          <p:cNvPr id="3" name="Content Placeholder 2"/>
          <p:cNvSpPr>
            <a:spLocks noGrp="1"/>
          </p:cNvSpPr>
          <p:nvPr>
            <p:ph idx="1"/>
          </p:nvPr>
        </p:nvSpPr>
        <p:spPr>
          <a:xfrm>
            <a:off x="727318" y="2132421"/>
            <a:ext cx="7094569" cy="3970867"/>
          </a:xfrm>
        </p:spPr>
        <p:txBody>
          <a:bodyPr>
            <a:noAutofit/>
          </a:bodyPr>
          <a:lstStyle/>
          <a:p>
            <a:r>
              <a:rPr lang="en-GB" sz="2000" dirty="0">
                <a:latin typeface="Arial" charset="0"/>
                <a:ea typeface="Arial" charset="0"/>
                <a:cs typeface="Arial" charset="0"/>
              </a:rPr>
              <a:t>The most</a:t>
            </a:r>
            <a:r>
              <a:rPr lang="en-GB" sz="2000" dirty="0">
                <a:solidFill>
                  <a:schemeClr val="accent5">
                    <a:lumMod val="75000"/>
                  </a:schemeClr>
                </a:solidFill>
                <a:latin typeface="Arial" charset="0"/>
                <a:ea typeface="Arial" charset="0"/>
                <a:cs typeface="Arial" charset="0"/>
              </a:rPr>
              <a:t> liberal </a:t>
            </a:r>
            <a:r>
              <a:rPr lang="en-GB" sz="2000" dirty="0">
                <a:latin typeface="Arial" charset="0"/>
                <a:ea typeface="Arial" charset="0"/>
                <a:cs typeface="Arial" charset="0"/>
              </a:rPr>
              <a:t>movement.</a:t>
            </a:r>
          </a:p>
          <a:p>
            <a:r>
              <a:rPr lang="en-GB" sz="2000" dirty="0">
                <a:latin typeface="Arial" charset="0"/>
                <a:ea typeface="Arial" charset="0"/>
                <a:cs typeface="Arial" charset="0"/>
              </a:rPr>
              <a:t>Pittsburgh Platform. </a:t>
            </a:r>
          </a:p>
          <a:p>
            <a:pPr lvl="0"/>
            <a:r>
              <a:rPr lang="en-GB" sz="2000" dirty="0">
                <a:solidFill>
                  <a:schemeClr val="accent5">
                    <a:lumMod val="75000"/>
                  </a:schemeClr>
                </a:solidFill>
                <a:latin typeface="Arial" charset="0"/>
                <a:ea typeface="Arial" charset="0"/>
                <a:cs typeface="Arial" charset="0"/>
              </a:rPr>
              <a:t>Biblical authorship</a:t>
            </a:r>
            <a:r>
              <a:rPr lang="en-GB" sz="2000" dirty="0">
                <a:latin typeface="Arial" charset="0"/>
                <a:ea typeface="Arial" charset="0"/>
                <a:cs typeface="Arial" charset="0"/>
              </a:rPr>
              <a:t>: the Torah was written by different sources and combined together, not written by God. </a:t>
            </a:r>
          </a:p>
          <a:p>
            <a:pPr lvl="0"/>
            <a:r>
              <a:rPr lang="en-GB" sz="2000" dirty="0">
                <a:latin typeface="Arial" charset="0"/>
                <a:ea typeface="Arial" charset="0"/>
                <a:cs typeface="Arial" charset="0"/>
              </a:rPr>
              <a:t>Still follow the majority of the values and ethics of the Jewish faith but do not tend to believe in observing the commandments.</a:t>
            </a:r>
            <a:r>
              <a:rPr lang="en-GB" sz="1400" dirty="0">
                <a:solidFill>
                  <a:schemeClr val="bg1">
                    <a:lumMod val="75000"/>
                  </a:schemeClr>
                </a:solidFill>
                <a:latin typeface="Arial" charset="0"/>
                <a:ea typeface="Arial" charset="0"/>
                <a:cs typeface="Arial" charset="0"/>
              </a:rPr>
              <a:t>(1)</a:t>
            </a:r>
          </a:p>
          <a:p>
            <a:pPr lvl="0"/>
            <a:r>
              <a:rPr lang="en-GB" sz="2000" dirty="0">
                <a:latin typeface="Arial" charset="0"/>
                <a:ea typeface="Arial" charset="0"/>
                <a:cs typeface="Arial" charset="0"/>
              </a:rPr>
              <a:t>Belief in </a:t>
            </a:r>
            <a:r>
              <a:rPr lang="en-GB" sz="2000" dirty="0">
                <a:solidFill>
                  <a:schemeClr val="accent5">
                    <a:lumMod val="75000"/>
                  </a:schemeClr>
                </a:solidFill>
                <a:latin typeface="Arial" charset="0"/>
                <a:ea typeface="Arial" charset="0"/>
                <a:cs typeface="Arial" charset="0"/>
              </a:rPr>
              <a:t>progressive revelation. </a:t>
            </a:r>
            <a:r>
              <a:rPr lang="en-GB" sz="1400" dirty="0">
                <a:solidFill>
                  <a:schemeClr val="bg1">
                    <a:lumMod val="75000"/>
                  </a:schemeClr>
                </a:solidFill>
                <a:latin typeface="Arial" charset="0"/>
                <a:ea typeface="Arial" charset="0"/>
                <a:cs typeface="Arial" charset="0"/>
              </a:rPr>
              <a:t>(2)</a:t>
            </a:r>
          </a:p>
        </p:txBody>
      </p:sp>
      <p:sp>
        <p:nvSpPr>
          <p:cNvPr id="4" name="TextBox 3"/>
          <p:cNvSpPr txBox="1"/>
          <p:nvPr/>
        </p:nvSpPr>
        <p:spPr>
          <a:xfrm>
            <a:off x="407609" y="5729231"/>
            <a:ext cx="10854267" cy="1800493"/>
          </a:xfrm>
          <a:prstGeom prst="rect">
            <a:avLst/>
          </a:prstGeom>
          <a:noFill/>
        </p:spPr>
        <p:txBody>
          <a:bodyPr wrap="square" rtlCol="0">
            <a:spAutoFit/>
          </a:bodyPr>
          <a:lstStyle/>
          <a:p>
            <a:pPr marL="342900" indent="-342900">
              <a:buAutoNum type="arabicParenBoth"/>
            </a:pPr>
            <a:r>
              <a:rPr lang="en-GB" sz="1100" dirty="0">
                <a:solidFill>
                  <a:schemeClr val="bg1">
                    <a:lumMod val="65000"/>
                  </a:schemeClr>
                </a:solidFill>
                <a:latin typeface="Arial" charset="0"/>
                <a:ea typeface="Arial" charset="0"/>
                <a:cs typeface="Arial" charset="0"/>
              </a:rPr>
              <a:t>Judaism 101, ‘Movements of Judaism’, </a:t>
            </a:r>
            <a:r>
              <a:rPr lang="en-GB" sz="1100" dirty="0">
                <a:solidFill>
                  <a:schemeClr val="bg1">
                    <a:lumMod val="65000"/>
                  </a:schemeClr>
                </a:solidFill>
                <a:latin typeface="Arial" charset="0"/>
                <a:ea typeface="Arial" charset="0"/>
                <a:cs typeface="Arial" charset="0"/>
                <a:hlinkClick r:id="rId3"/>
              </a:rPr>
              <a:t>http://www.jewfaq.org/movement.htm</a:t>
            </a:r>
            <a:r>
              <a:rPr lang="en-GB" sz="1100" dirty="0">
                <a:solidFill>
                  <a:schemeClr val="bg1">
                    <a:lumMod val="65000"/>
                  </a:schemeClr>
                </a:solidFill>
                <a:latin typeface="Arial" charset="0"/>
                <a:ea typeface="Arial" charset="0"/>
                <a:cs typeface="Arial" charset="0"/>
              </a:rPr>
              <a:t>, [accessed 30</a:t>
            </a:r>
            <a:r>
              <a:rPr lang="en-GB" sz="1100" baseline="30000" dirty="0">
                <a:solidFill>
                  <a:schemeClr val="bg1">
                    <a:lumMod val="65000"/>
                  </a:schemeClr>
                </a:solidFill>
                <a:latin typeface="Arial" charset="0"/>
                <a:ea typeface="Arial" charset="0"/>
                <a:cs typeface="Arial" charset="0"/>
              </a:rPr>
              <a:t>th</a:t>
            </a:r>
            <a:r>
              <a:rPr lang="en-GB" sz="1100" dirty="0">
                <a:solidFill>
                  <a:schemeClr val="bg1">
                    <a:lumMod val="65000"/>
                  </a:schemeClr>
                </a:solidFill>
                <a:latin typeface="Arial" charset="0"/>
                <a:ea typeface="Arial" charset="0"/>
                <a:cs typeface="Arial" charset="0"/>
              </a:rPr>
              <a:t> December 2017].</a:t>
            </a:r>
          </a:p>
          <a:p>
            <a:pPr marL="342900" indent="-342900">
              <a:buFontTx/>
              <a:buAutoNum type="arabicParenBoth"/>
            </a:pPr>
            <a:r>
              <a:rPr lang="en-GB" sz="1100" dirty="0">
                <a:solidFill>
                  <a:schemeClr val="bg1">
                    <a:lumMod val="65000"/>
                  </a:schemeClr>
                </a:solidFill>
                <a:latin typeface="Arial" charset="0"/>
                <a:ea typeface="Arial" charset="0"/>
                <a:cs typeface="Arial" charset="0"/>
              </a:rPr>
              <a:t>Jonathan </a:t>
            </a:r>
            <a:r>
              <a:rPr lang="en-GB" sz="1100" dirty="0" err="1">
                <a:solidFill>
                  <a:schemeClr val="bg1">
                    <a:lumMod val="65000"/>
                  </a:schemeClr>
                </a:solidFill>
                <a:latin typeface="Arial" charset="0"/>
                <a:ea typeface="Arial" charset="0"/>
                <a:cs typeface="Arial" charset="0"/>
              </a:rPr>
              <a:t>Romain</a:t>
            </a:r>
            <a:r>
              <a:rPr lang="en-GB" sz="1100" dirty="0">
                <a:solidFill>
                  <a:schemeClr val="bg1">
                    <a:lumMod val="65000"/>
                  </a:schemeClr>
                </a:solidFill>
                <a:latin typeface="Arial" charset="0"/>
                <a:ea typeface="Arial" charset="0"/>
                <a:cs typeface="Arial" charset="0"/>
              </a:rPr>
              <a:t>, </a:t>
            </a:r>
            <a:r>
              <a:rPr lang="en-GB" sz="1100" i="1" dirty="0">
                <a:solidFill>
                  <a:schemeClr val="bg1">
                    <a:lumMod val="65000"/>
                  </a:schemeClr>
                </a:solidFill>
                <a:latin typeface="Arial" charset="0"/>
                <a:ea typeface="Arial" charset="0"/>
                <a:cs typeface="Arial" charset="0"/>
              </a:rPr>
              <a:t>Faith and Practice, </a:t>
            </a:r>
            <a:r>
              <a:rPr lang="en-GB" sz="1100" dirty="0">
                <a:solidFill>
                  <a:schemeClr val="bg1">
                    <a:lumMod val="65000"/>
                  </a:schemeClr>
                </a:solidFill>
                <a:latin typeface="Arial" charset="0"/>
                <a:ea typeface="Arial" charset="0"/>
                <a:cs typeface="Arial" charset="0"/>
              </a:rPr>
              <a:t>p. viii.</a:t>
            </a:r>
          </a:p>
          <a:p>
            <a:pPr marL="342900" indent="-342900">
              <a:buFontTx/>
              <a:buAutoNum type="arabicParenBoth"/>
            </a:pPr>
            <a:r>
              <a:rPr lang="en-GB" sz="1100" dirty="0">
                <a:solidFill>
                  <a:schemeClr val="bg1">
                    <a:lumMod val="65000"/>
                  </a:schemeClr>
                </a:solidFill>
                <a:latin typeface="Arial" charset="0"/>
                <a:ea typeface="Arial" charset="0"/>
                <a:cs typeface="Arial" charset="0"/>
              </a:rPr>
              <a:t>Image of Pittsburgh Platform: </a:t>
            </a:r>
            <a:r>
              <a:rPr lang="en-GB" sz="1100" dirty="0" err="1">
                <a:solidFill>
                  <a:schemeClr val="bg1">
                    <a:lumMod val="65000"/>
                  </a:schemeClr>
                </a:solidFill>
                <a:latin typeface="Arial" charset="0"/>
                <a:ea typeface="Arial" charset="0"/>
                <a:cs typeface="Arial" charset="0"/>
              </a:rPr>
              <a:t>Ducksandbooks</a:t>
            </a:r>
            <a:r>
              <a:rPr lang="en-GB" sz="1100" dirty="0">
                <a:solidFill>
                  <a:schemeClr val="bg1">
                    <a:lumMod val="65000"/>
                  </a:schemeClr>
                </a:solidFill>
                <a:latin typeface="Arial" charset="0"/>
                <a:ea typeface="Arial" charset="0"/>
                <a:cs typeface="Arial" charset="0"/>
              </a:rPr>
              <a:t>, ‘Pittsburgh Platform’, </a:t>
            </a:r>
            <a:r>
              <a:rPr lang="en-GB" sz="1100" dirty="0">
                <a:solidFill>
                  <a:schemeClr val="bg1">
                    <a:lumMod val="65000"/>
                  </a:schemeClr>
                </a:solidFill>
                <a:latin typeface="Arial" charset="0"/>
                <a:ea typeface="Arial" charset="0"/>
                <a:cs typeface="Arial" charset="0"/>
                <a:hlinkClick r:id="rId4"/>
              </a:rPr>
              <a:t>https://ducksandbooks.wordpress.com/2013/01/28/road-trip-2/dscn4839/</a:t>
            </a:r>
            <a:r>
              <a:rPr lang="en-GB" sz="1100" dirty="0">
                <a:solidFill>
                  <a:schemeClr val="bg1">
                    <a:lumMod val="65000"/>
                  </a:schemeClr>
                </a:solidFill>
                <a:latin typeface="Arial" charset="0"/>
                <a:ea typeface="Arial" charset="0"/>
                <a:cs typeface="Arial" charset="0"/>
              </a:rPr>
              <a:t>, [accessed 1</a:t>
            </a:r>
            <a:r>
              <a:rPr lang="en-GB" sz="1100" baseline="30000" dirty="0">
                <a:solidFill>
                  <a:schemeClr val="bg1">
                    <a:lumMod val="65000"/>
                  </a:schemeClr>
                </a:solidFill>
                <a:latin typeface="Arial" charset="0"/>
                <a:ea typeface="Arial" charset="0"/>
                <a:cs typeface="Arial" charset="0"/>
              </a:rPr>
              <a:t>st</a:t>
            </a:r>
            <a:r>
              <a:rPr lang="en-GB" sz="1100" dirty="0">
                <a:solidFill>
                  <a:schemeClr val="bg1">
                    <a:lumMod val="65000"/>
                  </a:schemeClr>
                </a:solidFill>
                <a:latin typeface="Arial" charset="0"/>
                <a:ea typeface="Arial" charset="0"/>
                <a:cs typeface="Arial" charset="0"/>
              </a:rPr>
              <a:t> January 2018].</a:t>
            </a:r>
          </a:p>
          <a:p>
            <a:pPr marL="342900" indent="-342900">
              <a:buFontTx/>
              <a:buAutoNum type="arabicParenBoth"/>
            </a:pPr>
            <a:endParaRPr lang="en-GB" sz="1100" dirty="0">
              <a:solidFill>
                <a:schemeClr val="bg1">
                  <a:lumMod val="65000"/>
                </a:schemeClr>
              </a:solidFill>
              <a:latin typeface="Arial" charset="0"/>
              <a:ea typeface="Arial" charset="0"/>
              <a:cs typeface="Arial" charset="0"/>
            </a:endParaRPr>
          </a:p>
          <a:p>
            <a:pPr marL="342900" indent="-342900">
              <a:buFontTx/>
              <a:buAutoNum type="arabicParenBoth"/>
            </a:pPr>
            <a:endParaRPr lang="en-GB" sz="1400" dirty="0">
              <a:solidFill>
                <a:schemeClr val="bg1">
                  <a:lumMod val="65000"/>
                </a:schemeClr>
              </a:solidFill>
            </a:endParaRPr>
          </a:p>
          <a:p>
            <a:pPr marL="342900" indent="-342900">
              <a:buFontTx/>
              <a:buAutoNum type="arabicParenBoth"/>
            </a:pPr>
            <a:endParaRPr lang="en-GB" sz="1400" dirty="0">
              <a:solidFill>
                <a:schemeClr val="bg1">
                  <a:lumMod val="65000"/>
                </a:schemeClr>
              </a:solidFill>
            </a:endParaRPr>
          </a:p>
          <a:p>
            <a:pPr marL="342900" indent="-342900">
              <a:buFontTx/>
              <a:buAutoNum type="arabicParenBoth"/>
            </a:pPr>
            <a:endParaRPr lang="en-GB" sz="1400" dirty="0">
              <a:solidFill>
                <a:schemeClr val="bg1">
                  <a:lumMod val="65000"/>
                </a:schemeClr>
              </a:solidFill>
            </a:endParaRPr>
          </a:p>
          <a:p>
            <a:pPr marL="342900" indent="-342900">
              <a:buAutoNum type="arabicParenBoth"/>
            </a:pPr>
            <a:endParaRPr lang="en-GB" sz="1400" dirty="0">
              <a:solidFill>
                <a:schemeClr val="bg1">
                  <a:lumMod val="65000"/>
                </a:schemeClr>
              </a:solidFill>
            </a:endParaRPr>
          </a:p>
        </p:txBody>
      </p:sp>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82406" y="935664"/>
            <a:ext cx="4203977" cy="5605302"/>
          </a:xfrm>
          <a:prstGeom prst="rect">
            <a:avLst/>
          </a:prstGeom>
          <a:effectLst>
            <a:softEdge rad="889000"/>
          </a:effectLst>
        </p:spPr>
      </p:pic>
    </p:spTree>
    <p:extLst>
      <p:ext uri="{BB962C8B-B14F-4D97-AF65-F5344CB8AC3E}">
        <p14:creationId xmlns:p14="http://schemas.microsoft.com/office/powerpoint/2010/main" val="409694230"/>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7870" y="2120276"/>
            <a:ext cx="5441520" cy="3196004"/>
          </a:xfrm>
        </p:spPr>
        <p:txBody>
          <a:bodyPr>
            <a:normAutofit/>
          </a:bodyPr>
          <a:lstStyle/>
          <a:p>
            <a:pPr lvl="0"/>
            <a:r>
              <a:rPr lang="en-GB" sz="2000" dirty="0">
                <a:latin typeface="Arial" charset="0"/>
                <a:ea typeface="Arial" charset="0"/>
                <a:cs typeface="Arial" charset="0"/>
              </a:rPr>
              <a:t>Men and women sit </a:t>
            </a:r>
            <a:r>
              <a:rPr lang="en-GB" sz="2000" dirty="0">
                <a:solidFill>
                  <a:schemeClr val="accent5">
                    <a:lumMod val="75000"/>
                  </a:schemeClr>
                </a:solidFill>
                <a:latin typeface="Arial" charset="0"/>
                <a:ea typeface="Arial" charset="0"/>
                <a:cs typeface="Arial" charset="0"/>
              </a:rPr>
              <a:t>together</a:t>
            </a:r>
            <a:r>
              <a:rPr lang="en-GB" sz="2000" dirty="0">
                <a:latin typeface="Arial" charset="0"/>
                <a:ea typeface="Arial" charset="0"/>
                <a:cs typeface="Arial" charset="0"/>
              </a:rPr>
              <a:t> in the synagogue services. </a:t>
            </a:r>
            <a:r>
              <a:rPr lang="en-GB" sz="1400" dirty="0">
                <a:solidFill>
                  <a:schemeClr val="bg1">
                    <a:lumMod val="75000"/>
                  </a:schemeClr>
                </a:solidFill>
                <a:latin typeface="Arial" charset="0"/>
                <a:ea typeface="Arial" charset="0"/>
                <a:cs typeface="Arial" charset="0"/>
              </a:rPr>
              <a:t>(1)</a:t>
            </a:r>
          </a:p>
          <a:p>
            <a:pPr lvl="0"/>
            <a:r>
              <a:rPr lang="en-GB" sz="2000" dirty="0">
                <a:latin typeface="Arial" charset="0"/>
                <a:ea typeface="Arial" charset="0"/>
                <a:cs typeface="Arial" charset="0"/>
              </a:rPr>
              <a:t>Many Reform synagogues have women leading prayers, carrying the scroll and reading from the Torah. </a:t>
            </a:r>
          </a:p>
          <a:p>
            <a:pPr lvl="0"/>
            <a:r>
              <a:rPr lang="en-GB" sz="2000" dirty="0">
                <a:latin typeface="Arial" charset="0"/>
                <a:ea typeface="Arial" charset="0"/>
                <a:cs typeface="Arial" charset="0"/>
              </a:rPr>
              <a:t>Women Rabbi’s and ministers. </a:t>
            </a:r>
            <a:r>
              <a:rPr lang="en-GB" sz="1400" dirty="0">
                <a:solidFill>
                  <a:schemeClr val="bg1">
                    <a:lumMod val="65000"/>
                  </a:schemeClr>
                </a:solidFill>
                <a:latin typeface="Arial" charset="0"/>
                <a:ea typeface="Arial" charset="0"/>
                <a:cs typeface="Arial" charset="0"/>
              </a:rPr>
              <a:t>(2)</a:t>
            </a:r>
          </a:p>
          <a:p>
            <a:pPr lvl="0"/>
            <a:r>
              <a:rPr lang="en-GB" sz="2000" dirty="0">
                <a:solidFill>
                  <a:schemeClr val="accent5">
                    <a:lumMod val="75000"/>
                  </a:schemeClr>
                </a:solidFill>
                <a:latin typeface="Arial" charset="0"/>
                <a:ea typeface="Arial" charset="0"/>
                <a:cs typeface="Arial" charset="0"/>
              </a:rPr>
              <a:t>Mixture</a:t>
            </a:r>
            <a:r>
              <a:rPr lang="en-GB" sz="2000" dirty="0">
                <a:latin typeface="Arial" charset="0"/>
                <a:ea typeface="Arial" charset="0"/>
                <a:cs typeface="Arial" charset="0"/>
              </a:rPr>
              <a:t> of Hebrew and English used in the synagogue prayers. </a:t>
            </a:r>
            <a:r>
              <a:rPr lang="en-GB" sz="1400" dirty="0">
                <a:solidFill>
                  <a:schemeClr val="bg1">
                    <a:lumMod val="65000"/>
                  </a:schemeClr>
                </a:solidFill>
                <a:latin typeface="Arial" charset="0"/>
                <a:ea typeface="Arial" charset="0"/>
                <a:cs typeface="Arial" charset="0"/>
              </a:rPr>
              <a:t>(3)</a:t>
            </a:r>
          </a:p>
          <a:p>
            <a:endParaRPr lang="en-US" dirty="0"/>
          </a:p>
        </p:txBody>
      </p:sp>
      <p:sp>
        <p:nvSpPr>
          <p:cNvPr id="4" name="TextBox 3"/>
          <p:cNvSpPr txBox="1"/>
          <p:nvPr/>
        </p:nvSpPr>
        <p:spPr>
          <a:xfrm>
            <a:off x="2805192" y="768214"/>
            <a:ext cx="7067227" cy="830997"/>
          </a:xfrm>
          <a:prstGeom prst="rect">
            <a:avLst/>
          </a:prstGeom>
          <a:noFill/>
        </p:spPr>
        <p:txBody>
          <a:bodyPr wrap="square" rtlCol="0">
            <a:spAutoFit/>
          </a:bodyPr>
          <a:lstStyle/>
          <a:p>
            <a:pPr algn="ctr"/>
            <a:r>
              <a:rPr lang="en-US" sz="4800" b="1" u="sng" dirty="0">
                <a:solidFill>
                  <a:schemeClr val="accent5">
                    <a:lumMod val="75000"/>
                  </a:schemeClr>
                </a:solidFill>
              </a:rPr>
              <a:t>The Synagogue</a:t>
            </a:r>
          </a:p>
        </p:txBody>
      </p:sp>
      <p:sp>
        <p:nvSpPr>
          <p:cNvPr id="6" name="TextBox 5"/>
          <p:cNvSpPr txBox="1"/>
          <p:nvPr/>
        </p:nvSpPr>
        <p:spPr>
          <a:xfrm>
            <a:off x="418454" y="5736671"/>
            <a:ext cx="8496946" cy="1215717"/>
          </a:xfrm>
          <a:prstGeom prst="rect">
            <a:avLst/>
          </a:prstGeom>
          <a:noFill/>
        </p:spPr>
        <p:txBody>
          <a:bodyPr wrap="square" rtlCol="0">
            <a:spAutoFit/>
          </a:bodyPr>
          <a:lstStyle/>
          <a:p>
            <a:pPr marL="342900" indent="-342900">
              <a:buFontTx/>
              <a:buAutoNum type="arabicParenBoth"/>
            </a:pPr>
            <a:r>
              <a:rPr lang="en-GB" sz="1100" dirty="0">
                <a:solidFill>
                  <a:schemeClr val="bg1">
                    <a:lumMod val="65000"/>
                  </a:schemeClr>
                </a:solidFill>
                <a:latin typeface="Arial" charset="0"/>
                <a:ea typeface="Arial" charset="0"/>
                <a:cs typeface="Arial" charset="0"/>
              </a:rPr>
              <a:t>Jonathan </a:t>
            </a:r>
            <a:r>
              <a:rPr lang="en-GB" sz="1100" dirty="0" err="1">
                <a:solidFill>
                  <a:schemeClr val="bg1">
                    <a:lumMod val="65000"/>
                  </a:schemeClr>
                </a:solidFill>
                <a:latin typeface="Arial" charset="0"/>
                <a:ea typeface="Arial" charset="0"/>
                <a:cs typeface="Arial" charset="0"/>
              </a:rPr>
              <a:t>Romain</a:t>
            </a:r>
            <a:r>
              <a:rPr lang="en-GB" sz="1100" dirty="0">
                <a:solidFill>
                  <a:schemeClr val="bg1">
                    <a:lumMod val="65000"/>
                  </a:schemeClr>
                </a:solidFill>
                <a:latin typeface="Arial" charset="0"/>
                <a:ea typeface="Arial" charset="0"/>
                <a:cs typeface="Arial" charset="0"/>
              </a:rPr>
              <a:t>, </a:t>
            </a:r>
            <a:r>
              <a:rPr lang="en-GB" sz="1100" i="1" dirty="0">
                <a:solidFill>
                  <a:schemeClr val="bg1">
                    <a:lumMod val="65000"/>
                  </a:schemeClr>
                </a:solidFill>
                <a:latin typeface="Arial" charset="0"/>
                <a:ea typeface="Arial" charset="0"/>
                <a:cs typeface="Arial" charset="0"/>
              </a:rPr>
              <a:t>Faith and Practice, </a:t>
            </a:r>
            <a:r>
              <a:rPr lang="en-GB" sz="1100" dirty="0">
                <a:solidFill>
                  <a:schemeClr val="bg1">
                    <a:lumMod val="65000"/>
                  </a:schemeClr>
                </a:solidFill>
                <a:latin typeface="Arial" charset="0"/>
                <a:ea typeface="Arial" charset="0"/>
                <a:cs typeface="Arial" charset="0"/>
              </a:rPr>
              <a:t>p. viii.</a:t>
            </a:r>
          </a:p>
          <a:p>
            <a:pPr marL="342900" indent="-342900">
              <a:buFontTx/>
              <a:buAutoNum type="arabicParenBoth"/>
            </a:pPr>
            <a:r>
              <a:rPr lang="en-GB" sz="1100" dirty="0">
                <a:solidFill>
                  <a:schemeClr val="bg1">
                    <a:lumMod val="65000"/>
                  </a:schemeClr>
                </a:solidFill>
                <a:latin typeface="Arial" charset="0"/>
                <a:ea typeface="Arial" charset="0"/>
                <a:cs typeface="Arial" charset="0"/>
              </a:rPr>
              <a:t>Jonathan </a:t>
            </a:r>
            <a:r>
              <a:rPr lang="en-GB" sz="1100" dirty="0" err="1">
                <a:solidFill>
                  <a:schemeClr val="bg1">
                    <a:lumMod val="65000"/>
                  </a:schemeClr>
                </a:solidFill>
                <a:latin typeface="Arial" charset="0"/>
                <a:ea typeface="Arial" charset="0"/>
                <a:cs typeface="Arial" charset="0"/>
              </a:rPr>
              <a:t>Romain</a:t>
            </a:r>
            <a:r>
              <a:rPr lang="en-GB" sz="1100" dirty="0">
                <a:solidFill>
                  <a:schemeClr val="bg1">
                    <a:lumMod val="65000"/>
                  </a:schemeClr>
                </a:solidFill>
                <a:latin typeface="Arial" charset="0"/>
                <a:ea typeface="Arial" charset="0"/>
                <a:cs typeface="Arial" charset="0"/>
              </a:rPr>
              <a:t>, </a:t>
            </a:r>
            <a:r>
              <a:rPr lang="en-GB" sz="1100" i="1" dirty="0">
                <a:solidFill>
                  <a:schemeClr val="bg1">
                    <a:lumMod val="65000"/>
                  </a:schemeClr>
                </a:solidFill>
                <a:latin typeface="Arial" charset="0"/>
                <a:ea typeface="Arial" charset="0"/>
                <a:cs typeface="Arial" charset="0"/>
              </a:rPr>
              <a:t>Faith and Practice, </a:t>
            </a:r>
            <a:r>
              <a:rPr lang="en-GB" sz="1100" dirty="0">
                <a:solidFill>
                  <a:schemeClr val="bg1">
                    <a:lumMod val="65000"/>
                  </a:schemeClr>
                </a:solidFill>
                <a:latin typeface="Arial" charset="0"/>
                <a:ea typeface="Arial" charset="0"/>
                <a:cs typeface="Arial" charset="0"/>
              </a:rPr>
              <a:t>p. 89.</a:t>
            </a:r>
          </a:p>
          <a:p>
            <a:pPr marL="342900" indent="-342900">
              <a:buFontTx/>
              <a:buAutoNum type="arabicParenBoth"/>
            </a:pPr>
            <a:r>
              <a:rPr lang="en-GB" sz="1100" dirty="0">
                <a:solidFill>
                  <a:schemeClr val="bg1">
                    <a:lumMod val="65000"/>
                  </a:schemeClr>
                </a:solidFill>
                <a:latin typeface="Arial" charset="0"/>
                <a:ea typeface="Arial" charset="0"/>
                <a:cs typeface="Arial" charset="0"/>
              </a:rPr>
              <a:t>Jonathan </a:t>
            </a:r>
            <a:r>
              <a:rPr lang="en-GB" sz="1100" dirty="0" err="1">
                <a:solidFill>
                  <a:schemeClr val="bg1">
                    <a:lumMod val="65000"/>
                  </a:schemeClr>
                </a:solidFill>
                <a:latin typeface="Arial" charset="0"/>
                <a:ea typeface="Arial" charset="0"/>
                <a:cs typeface="Arial" charset="0"/>
              </a:rPr>
              <a:t>Romain</a:t>
            </a:r>
            <a:r>
              <a:rPr lang="en-GB" sz="1100" dirty="0">
                <a:solidFill>
                  <a:schemeClr val="bg1">
                    <a:lumMod val="65000"/>
                  </a:schemeClr>
                </a:solidFill>
                <a:latin typeface="Arial" charset="0"/>
                <a:ea typeface="Arial" charset="0"/>
                <a:cs typeface="Arial" charset="0"/>
              </a:rPr>
              <a:t>, </a:t>
            </a:r>
            <a:r>
              <a:rPr lang="en-GB" sz="1100" i="1" dirty="0">
                <a:solidFill>
                  <a:schemeClr val="bg1">
                    <a:lumMod val="65000"/>
                  </a:schemeClr>
                </a:solidFill>
                <a:latin typeface="Arial" charset="0"/>
                <a:ea typeface="Arial" charset="0"/>
                <a:cs typeface="Arial" charset="0"/>
              </a:rPr>
              <a:t>Faith and Practice, </a:t>
            </a:r>
            <a:r>
              <a:rPr lang="en-GB" sz="1100" dirty="0">
                <a:solidFill>
                  <a:schemeClr val="bg1">
                    <a:lumMod val="65000"/>
                  </a:schemeClr>
                </a:solidFill>
                <a:latin typeface="Arial" charset="0"/>
                <a:ea typeface="Arial" charset="0"/>
                <a:cs typeface="Arial" charset="0"/>
              </a:rPr>
              <a:t>pp. viii- ix.</a:t>
            </a:r>
          </a:p>
          <a:p>
            <a:pPr marL="342900" indent="-342900">
              <a:buFontTx/>
              <a:buAutoNum type="arabicParenBoth"/>
            </a:pPr>
            <a:r>
              <a:rPr lang="en-GB" sz="1100" dirty="0">
                <a:solidFill>
                  <a:schemeClr val="bg1">
                    <a:lumMod val="65000"/>
                  </a:schemeClr>
                </a:solidFill>
                <a:latin typeface="Arial" charset="0"/>
                <a:ea typeface="Arial" charset="0"/>
                <a:cs typeface="Arial" charset="0"/>
              </a:rPr>
              <a:t>Image: Central Reform Temple, worship, </a:t>
            </a:r>
            <a:r>
              <a:rPr lang="en-GB" sz="1100" dirty="0">
                <a:solidFill>
                  <a:schemeClr val="bg1">
                    <a:lumMod val="65000"/>
                  </a:schemeClr>
                </a:solidFill>
                <a:latin typeface="Arial" charset="0"/>
                <a:ea typeface="Arial" charset="0"/>
                <a:cs typeface="Arial" charset="0"/>
                <a:hlinkClick r:id="rId3"/>
              </a:rPr>
              <a:t>http://www.centralreformtemple.org/worship/</a:t>
            </a:r>
            <a:r>
              <a:rPr lang="en-GB" sz="1100" dirty="0">
                <a:solidFill>
                  <a:schemeClr val="bg1">
                    <a:lumMod val="65000"/>
                  </a:schemeClr>
                </a:solidFill>
                <a:latin typeface="Arial" charset="0"/>
                <a:ea typeface="Arial" charset="0"/>
                <a:cs typeface="Arial" charset="0"/>
              </a:rPr>
              <a:t>, [accessed 30</a:t>
            </a:r>
            <a:r>
              <a:rPr lang="en-GB" sz="1100" baseline="30000" dirty="0">
                <a:solidFill>
                  <a:schemeClr val="bg1">
                    <a:lumMod val="65000"/>
                  </a:schemeClr>
                </a:solidFill>
                <a:latin typeface="Arial" charset="0"/>
                <a:ea typeface="Arial" charset="0"/>
                <a:cs typeface="Arial" charset="0"/>
              </a:rPr>
              <a:t>th</a:t>
            </a:r>
            <a:r>
              <a:rPr lang="en-GB" sz="1100" dirty="0">
                <a:solidFill>
                  <a:schemeClr val="bg1">
                    <a:lumMod val="65000"/>
                  </a:schemeClr>
                </a:solidFill>
                <a:latin typeface="Arial" charset="0"/>
                <a:ea typeface="Arial" charset="0"/>
                <a:cs typeface="Arial" charset="0"/>
              </a:rPr>
              <a:t> December 2017].	</a:t>
            </a:r>
            <a:r>
              <a:rPr lang="en-GB" sz="1100" dirty="0">
                <a:solidFill>
                  <a:schemeClr val="bg1">
                    <a:lumMod val="65000"/>
                  </a:schemeClr>
                </a:solidFill>
              </a:rPr>
              <a:t>			</a:t>
            </a:r>
          </a:p>
          <a:p>
            <a:pPr marL="342900" indent="-342900">
              <a:buFontTx/>
              <a:buAutoNum type="arabicParenBoth"/>
            </a:pPr>
            <a:endParaRPr lang="en-GB" dirty="0">
              <a:solidFill>
                <a:schemeClr val="bg1">
                  <a:lumMod val="65000"/>
                </a:schemeClr>
              </a:solidFill>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38805" y="2337874"/>
            <a:ext cx="5227327" cy="3484884"/>
          </a:xfrm>
          <a:prstGeom prst="rect">
            <a:avLst/>
          </a:prstGeom>
          <a:no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effectLst>
            <a:softEdge rad="203200"/>
          </a:effectLst>
        </p:spPr>
      </p:pic>
    </p:spTree>
    <p:extLst>
      <p:ext uri="{BB962C8B-B14F-4D97-AF65-F5344CB8AC3E}">
        <p14:creationId xmlns:p14="http://schemas.microsoft.com/office/powerpoint/2010/main" val="966143363"/>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0" y="994590"/>
            <a:ext cx="11175999" cy="1371600"/>
          </a:xfrm>
        </p:spPr>
        <p:txBody>
          <a:bodyPr>
            <a:noAutofit/>
          </a:bodyPr>
          <a:lstStyle/>
          <a:p>
            <a:pPr algn="ctr"/>
            <a:r>
              <a:rPr lang="en-US" sz="3600" b="1" u="sng" dirty="0">
                <a:solidFill>
                  <a:schemeClr val="accent5">
                    <a:lumMod val="75000"/>
                  </a:schemeClr>
                </a:solidFill>
              </a:rPr>
              <a:t>What influence and importance does Reform Judaism have within twenty-first century Judaism?</a:t>
            </a:r>
          </a:p>
        </p:txBody>
      </p:sp>
      <p:sp>
        <p:nvSpPr>
          <p:cNvPr id="3" name="Content Placeholder 2"/>
          <p:cNvSpPr>
            <a:spLocks noGrp="1"/>
          </p:cNvSpPr>
          <p:nvPr>
            <p:ph idx="1"/>
          </p:nvPr>
        </p:nvSpPr>
        <p:spPr>
          <a:xfrm>
            <a:off x="1066799" y="2536928"/>
            <a:ext cx="10058400" cy="2971970"/>
          </a:xfrm>
        </p:spPr>
        <p:txBody>
          <a:bodyPr>
            <a:noAutofit/>
          </a:bodyPr>
          <a:lstStyle/>
          <a:p>
            <a:r>
              <a:rPr lang="en-US" sz="2400" dirty="0">
                <a:latin typeface="Arial" charset="0"/>
                <a:ea typeface="Arial" charset="0"/>
                <a:cs typeface="Arial" charset="0"/>
              </a:rPr>
              <a:t>It gives women </a:t>
            </a:r>
            <a:r>
              <a:rPr lang="en-US" sz="2400" dirty="0">
                <a:solidFill>
                  <a:schemeClr val="accent5">
                    <a:lumMod val="75000"/>
                  </a:schemeClr>
                </a:solidFill>
                <a:latin typeface="Arial" charset="0"/>
                <a:ea typeface="Arial" charset="0"/>
                <a:cs typeface="Arial" charset="0"/>
              </a:rPr>
              <a:t>equal </a:t>
            </a:r>
            <a:r>
              <a:rPr lang="en-US" sz="2400" dirty="0">
                <a:latin typeface="Arial" charset="0"/>
                <a:ea typeface="Arial" charset="0"/>
                <a:cs typeface="Arial" charset="0"/>
              </a:rPr>
              <a:t>rights to men.</a:t>
            </a:r>
          </a:p>
          <a:p>
            <a:r>
              <a:rPr lang="en-US" sz="2400" dirty="0">
                <a:latin typeface="Arial" charset="0"/>
                <a:ea typeface="Arial" charset="0"/>
                <a:cs typeface="Arial" charset="0"/>
              </a:rPr>
              <a:t>It allows women to feel </a:t>
            </a:r>
            <a:r>
              <a:rPr lang="en-US" sz="2400" dirty="0">
                <a:solidFill>
                  <a:schemeClr val="accent5">
                    <a:lumMod val="75000"/>
                  </a:schemeClr>
                </a:solidFill>
                <a:latin typeface="Arial" charset="0"/>
                <a:ea typeface="Arial" charset="0"/>
                <a:cs typeface="Arial" charset="0"/>
              </a:rPr>
              <a:t>involved</a:t>
            </a:r>
            <a:r>
              <a:rPr lang="en-US" sz="2400" dirty="0">
                <a:latin typeface="Arial" charset="0"/>
                <a:ea typeface="Arial" charset="0"/>
                <a:cs typeface="Arial" charset="0"/>
              </a:rPr>
              <a:t> and </a:t>
            </a:r>
            <a:r>
              <a:rPr lang="en-US" sz="2400" dirty="0">
                <a:solidFill>
                  <a:schemeClr val="accent5">
                    <a:lumMod val="75000"/>
                  </a:schemeClr>
                </a:solidFill>
                <a:latin typeface="Arial" charset="0"/>
                <a:ea typeface="Arial" charset="0"/>
                <a:cs typeface="Arial" charset="0"/>
              </a:rPr>
              <a:t>valued.</a:t>
            </a:r>
          </a:p>
          <a:p>
            <a:r>
              <a:rPr lang="en-US" sz="2400" dirty="0">
                <a:latin typeface="Arial" charset="0"/>
                <a:ea typeface="Arial" charset="0"/>
                <a:cs typeface="Arial" charset="0"/>
              </a:rPr>
              <a:t>Education of girls in religious schools and adult education courses. </a:t>
            </a:r>
            <a:r>
              <a:rPr lang="en-US" sz="1400" dirty="0">
                <a:solidFill>
                  <a:schemeClr val="bg1">
                    <a:lumMod val="65000"/>
                  </a:schemeClr>
                </a:solidFill>
                <a:latin typeface="Arial" charset="0"/>
                <a:ea typeface="Arial" charset="0"/>
                <a:cs typeface="Arial" charset="0"/>
              </a:rPr>
              <a:t>(1)</a:t>
            </a:r>
          </a:p>
          <a:p>
            <a:r>
              <a:rPr lang="en-US" sz="2400" dirty="0">
                <a:latin typeface="Arial" charset="0"/>
                <a:ea typeface="Arial" charset="0"/>
                <a:cs typeface="Arial" charset="0"/>
              </a:rPr>
              <a:t>Offers the opportunity to have a </a:t>
            </a:r>
            <a:r>
              <a:rPr lang="en-US" sz="2400" dirty="0">
                <a:solidFill>
                  <a:schemeClr val="accent5">
                    <a:lumMod val="75000"/>
                  </a:schemeClr>
                </a:solidFill>
                <a:latin typeface="Arial" charset="0"/>
                <a:ea typeface="Arial" charset="0"/>
                <a:cs typeface="Arial" charset="0"/>
              </a:rPr>
              <a:t>different</a:t>
            </a:r>
            <a:r>
              <a:rPr lang="en-US" sz="2400" dirty="0">
                <a:latin typeface="Arial" charset="0"/>
                <a:ea typeface="Arial" charset="0"/>
                <a:cs typeface="Arial" charset="0"/>
              </a:rPr>
              <a:t> approach to the Jewish faith. </a:t>
            </a:r>
          </a:p>
          <a:p>
            <a:r>
              <a:rPr lang="en-US" sz="2400" dirty="0">
                <a:latin typeface="Arial" charset="0"/>
                <a:ea typeface="Arial" charset="0"/>
                <a:cs typeface="Arial" charset="0"/>
              </a:rPr>
              <a:t>It’s attitude towards Zionism.</a:t>
            </a:r>
          </a:p>
        </p:txBody>
      </p:sp>
      <p:sp>
        <p:nvSpPr>
          <p:cNvPr id="6" name="TextBox 5"/>
          <p:cNvSpPr txBox="1"/>
          <p:nvPr/>
        </p:nvSpPr>
        <p:spPr>
          <a:xfrm>
            <a:off x="508000" y="5850374"/>
            <a:ext cx="5610386" cy="276999"/>
          </a:xfrm>
          <a:prstGeom prst="rect">
            <a:avLst/>
          </a:prstGeom>
          <a:noFill/>
        </p:spPr>
        <p:txBody>
          <a:bodyPr wrap="square" rtlCol="0">
            <a:spAutoFit/>
          </a:bodyPr>
          <a:lstStyle/>
          <a:p>
            <a:r>
              <a:rPr lang="en-GB" sz="1200" dirty="0">
                <a:solidFill>
                  <a:schemeClr val="bg1">
                    <a:lumMod val="65000"/>
                  </a:schemeClr>
                </a:solidFill>
                <a:latin typeface="Arial" charset="0"/>
                <a:ea typeface="Arial" charset="0"/>
                <a:cs typeface="Arial" charset="0"/>
              </a:rPr>
              <a:t>(1) Jonathan </a:t>
            </a:r>
            <a:r>
              <a:rPr lang="en-GB" sz="1200" dirty="0" err="1">
                <a:solidFill>
                  <a:schemeClr val="bg1">
                    <a:lumMod val="65000"/>
                  </a:schemeClr>
                </a:solidFill>
                <a:latin typeface="Arial" charset="0"/>
                <a:ea typeface="Arial" charset="0"/>
                <a:cs typeface="Arial" charset="0"/>
              </a:rPr>
              <a:t>Romain</a:t>
            </a:r>
            <a:r>
              <a:rPr lang="en-GB" sz="1200" dirty="0">
                <a:solidFill>
                  <a:schemeClr val="bg1">
                    <a:lumMod val="65000"/>
                  </a:schemeClr>
                </a:solidFill>
                <a:latin typeface="Arial" charset="0"/>
                <a:ea typeface="Arial" charset="0"/>
                <a:cs typeface="Arial" charset="0"/>
              </a:rPr>
              <a:t>, </a:t>
            </a:r>
            <a:r>
              <a:rPr lang="en-GB" sz="1200" i="1" dirty="0">
                <a:solidFill>
                  <a:schemeClr val="bg1">
                    <a:lumMod val="65000"/>
                  </a:schemeClr>
                </a:solidFill>
                <a:latin typeface="Arial" charset="0"/>
                <a:ea typeface="Arial" charset="0"/>
                <a:cs typeface="Arial" charset="0"/>
              </a:rPr>
              <a:t>Faith and Practice, </a:t>
            </a:r>
            <a:r>
              <a:rPr lang="en-GB" sz="1200" dirty="0">
                <a:solidFill>
                  <a:schemeClr val="bg1">
                    <a:lumMod val="65000"/>
                  </a:schemeClr>
                </a:solidFill>
                <a:latin typeface="Arial" charset="0"/>
                <a:ea typeface="Arial" charset="0"/>
                <a:cs typeface="Arial" charset="0"/>
              </a:rPr>
              <a:t>pp. 89-91</a:t>
            </a:r>
            <a:r>
              <a:rPr lang="en-GB" sz="1200" i="1" dirty="0">
                <a:solidFill>
                  <a:schemeClr val="bg1">
                    <a:lumMod val="65000"/>
                  </a:schemeClr>
                </a:solidFill>
                <a:latin typeface="Arial" charset="0"/>
                <a:ea typeface="Arial" charset="0"/>
                <a:cs typeface="Arial" charset="0"/>
              </a:rPr>
              <a:t>.</a:t>
            </a:r>
            <a:endParaRPr lang="en-US" sz="1200" dirty="0">
              <a:latin typeface="Arial" charset="0"/>
              <a:ea typeface="Arial" charset="0"/>
              <a:cs typeface="Arial" charset="0"/>
            </a:endParaRPr>
          </a:p>
        </p:txBody>
      </p:sp>
    </p:spTree>
    <p:extLst>
      <p:ext uri="{BB962C8B-B14F-4D97-AF65-F5344CB8AC3E}">
        <p14:creationId xmlns:p14="http://schemas.microsoft.com/office/powerpoint/2010/main" val="136132402"/>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532" y="704406"/>
            <a:ext cx="11446933" cy="953159"/>
          </a:xfrm>
        </p:spPr>
        <p:txBody>
          <a:bodyPr>
            <a:normAutofit/>
          </a:bodyPr>
          <a:lstStyle/>
          <a:p>
            <a:pPr algn="ctr"/>
            <a:r>
              <a:rPr lang="en-US" sz="4000" b="1" u="sng" dirty="0">
                <a:solidFill>
                  <a:schemeClr val="accent5">
                    <a:lumMod val="75000"/>
                  </a:schemeClr>
                </a:solidFill>
              </a:rPr>
              <a:t>Attitudes of Reform Judaism on political Zionism</a:t>
            </a:r>
          </a:p>
        </p:txBody>
      </p:sp>
      <p:sp>
        <p:nvSpPr>
          <p:cNvPr id="3" name="Content Placeholder 2"/>
          <p:cNvSpPr>
            <a:spLocks noGrp="1"/>
          </p:cNvSpPr>
          <p:nvPr>
            <p:ph idx="1"/>
          </p:nvPr>
        </p:nvSpPr>
        <p:spPr>
          <a:xfrm>
            <a:off x="5852025" y="2030262"/>
            <a:ext cx="6088522" cy="4448996"/>
          </a:xfrm>
        </p:spPr>
        <p:txBody>
          <a:bodyPr>
            <a:normAutofit/>
          </a:bodyPr>
          <a:lstStyle/>
          <a:p>
            <a:r>
              <a:rPr lang="en-US" sz="2000" dirty="0">
                <a:solidFill>
                  <a:schemeClr val="accent5">
                    <a:lumMod val="75000"/>
                  </a:schemeClr>
                </a:solidFill>
                <a:latin typeface="Arial" charset="0"/>
                <a:ea typeface="Arial" charset="0"/>
                <a:cs typeface="Arial" charset="0"/>
              </a:rPr>
              <a:t>Zionism: </a:t>
            </a:r>
            <a:r>
              <a:rPr lang="en-US" sz="2000" dirty="0">
                <a:latin typeface="Arial" charset="0"/>
                <a:ea typeface="Arial" charset="0"/>
                <a:cs typeface="Arial" charset="0"/>
              </a:rPr>
              <a:t>“the movement for the establishment of a Jewish homeland.” </a:t>
            </a:r>
            <a:r>
              <a:rPr lang="en-US" sz="1400" dirty="0">
                <a:solidFill>
                  <a:schemeClr val="bg1">
                    <a:lumMod val="75000"/>
                  </a:schemeClr>
                </a:solidFill>
                <a:latin typeface="Arial" charset="0"/>
                <a:ea typeface="Arial" charset="0"/>
                <a:cs typeface="Arial" charset="0"/>
              </a:rPr>
              <a:t>(1)</a:t>
            </a:r>
          </a:p>
          <a:p>
            <a:r>
              <a:rPr lang="en-US" sz="2000" dirty="0">
                <a:latin typeface="Arial" charset="0"/>
                <a:ea typeface="Arial" charset="0"/>
                <a:cs typeface="Arial" charset="0"/>
              </a:rPr>
              <a:t>Supporting the </a:t>
            </a:r>
            <a:r>
              <a:rPr lang="en-US" sz="2000" dirty="0">
                <a:solidFill>
                  <a:schemeClr val="accent5">
                    <a:lumMod val="75000"/>
                  </a:schemeClr>
                </a:solidFill>
                <a:latin typeface="Arial" charset="0"/>
                <a:ea typeface="Arial" charset="0"/>
                <a:cs typeface="Arial" charset="0"/>
              </a:rPr>
              <a:t>maintenance </a:t>
            </a:r>
            <a:r>
              <a:rPr lang="en-US" sz="2000" dirty="0">
                <a:latin typeface="Arial" charset="0"/>
                <a:ea typeface="Arial" charset="0"/>
                <a:cs typeface="Arial" charset="0"/>
              </a:rPr>
              <a:t>and </a:t>
            </a:r>
            <a:r>
              <a:rPr lang="en-US" sz="2000" dirty="0">
                <a:solidFill>
                  <a:schemeClr val="accent5">
                    <a:lumMod val="75000"/>
                  </a:schemeClr>
                </a:solidFill>
                <a:latin typeface="Arial" charset="0"/>
                <a:ea typeface="Arial" charset="0"/>
                <a:cs typeface="Arial" charset="0"/>
              </a:rPr>
              <a:t>development</a:t>
            </a:r>
            <a:r>
              <a:rPr lang="en-US" sz="2000" dirty="0">
                <a:latin typeface="Arial" charset="0"/>
                <a:ea typeface="Arial" charset="0"/>
                <a:cs typeface="Arial" charset="0"/>
              </a:rPr>
              <a:t> of the State of Israel. </a:t>
            </a:r>
            <a:r>
              <a:rPr lang="en-US" sz="1400" dirty="0">
                <a:solidFill>
                  <a:schemeClr val="bg1">
                    <a:lumMod val="65000"/>
                  </a:schemeClr>
                </a:solidFill>
                <a:latin typeface="Arial" charset="0"/>
                <a:ea typeface="Arial" charset="0"/>
                <a:cs typeface="Arial" charset="0"/>
              </a:rPr>
              <a:t>(2)</a:t>
            </a:r>
          </a:p>
          <a:p>
            <a:r>
              <a:rPr lang="en-US" sz="2000" dirty="0">
                <a:latin typeface="Arial" charset="0"/>
                <a:ea typeface="Arial" charset="0"/>
                <a:cs typeface="Arial" charset="0"/>
              </a:rPr>
              <a:t>Their own Jewish state to rid anti-Semitism. </a:t>
            </a:r>
            <a:r>
              <a:rPr lang="en-US" sz="1400" dirty="0">
                <a:solidFill>
                  <a:schemeClr val="bg1">
                    <a:lumMod val="65000"/>
                  </a:schemeClr>
                </a:solidFill>
                <a:latin typeface="Arial" charset="0"/>
                <a:ea typeface="Arial" charset="0"/>
                <a:cs typeface="Arial" charset="0"/>
              </a:rPr>
              <a:t>(3) </a:t>
            </a:r>
          </a:p>
          <a:p>
            <a:r>
              <a:rPr lang="en-US" sz="2000" dirty="0">
                <a:latin typeface="Arial" charset="0"/>
                <a:ea typeface="Arial" charset="0"/>
                <a:cs typeface="Arial" charset="0"/>
              </a:rPr>
              <a:t>Different  branches of Judaism have completely different views on it. </a:t>
            </a:r>
          </a:p>
          <a:p>
            <a:endParaRPr lang="en-US" sz="1400" dirty="0">
              <a:latin typeface="Arial" charset="0"/>
              <a:ea typeface="Arial" charset="0"/>
              <a:cs typeface="Arial" charset="0"/>
            </a:endParaRPr>
          </a:p>
        </p:txBody>
      </p:sp>
      <p:sp>
        <p:nvSpPr>
          <p:cNvPr id="4" name="TextBox 3"/>
          <p:cNvSpPr txBox="1"/>
          <p:nvPr/>
        </p:nvSpPr>
        <p:spPr>
          <a:xfrm>
            <a:off x="372531" y="5643613"/>
            <a:ext cx="11446933" cy="769441"/>
          </a:xfrm>
          <a:prstGeom prst="rect">
            <a:avLst/>
          </a:prstGeom>
          <a:noFill/>
        </p:spPr>
        <p:txBody>
          <a:bodyPr wrap="square" rtlCol="0">
            <a:spAutoFit/>
          </a:bodyPr>
          <a:lstStyle/>
          <a:p>
            <a:pPr marL="228600" indent="-228600">
              <a:buAutoNum type="arabicParenBoth"/>
            </a:pPr>
            <a:r>
              <a:rPr lang="en-GB" sz="1100" dirty="0">
                <a:solidFill>
                  <a:schemeClr val="bg1">
                    <a:lumMod val="65000"/>
                  </a:schemeClr>
                </a:solidFill>
                <a:latin typeface="Arial" charset="0"/>
                <a:ea typeface="Arial" charset="0"/>
                <a:cs typeface="Arial" charset="0"/>
              </a:rPr>
              <a:t>Jonathan </a:t>
            </a:r>
            <a:r>
              <a:rPr lang="en-GB" sz="1100" dirty="0" err="1">
                <a:solidFill>
                  <a:schemeClr val="bg1">
                    <a:lumMod val="65000"/>
                  </a:schemeClr>
                </a:solidFill>
                <a:latin typeface="Arial" charset="0"/>
                <a:ea typeface="Arial" charset="0"/>
                <a:cs typeface="Arial" charset="0"/>
              </a:rPr>
              <a:t>Romain</a:t>
            </a:r>
            <a:r>
              <a:rPr lang="en-GB" sz="1100" dirty="0">
                <a:solidFill>
                  <a:schemeClr val="bg1">
                    <a:lumMod val="65000"/>
                  </a:schemeClr>
                </a:solidFill>
                <a:latin typeface="Arial" charset="0"/>
                <a:ea typeface="Arial" charset="0"/>
                <a:cs typeface="Arial" charset="0"/>
              </a:rPr>
              <a:t>, </a:t>
            </a:r>
            <a:r>
              <a:rPr lang="en-GB" sz="1100" i="1" dirty="0">
                <a:solidFill>
                  <a:schemeClr val="bg1">
                    <a:lumMod val="65000"/>
                  </a:schemeClr>
                </a:solidFill>
                <a:latin typeface="Arial" charset="0"/>
                <a:ea typeface="Arial" charset="0"/>
                <a:cs typeface="Arial" charset="0"/>
              </a:rPr>
              <a:t>Faith and Practice, </a:t>
            </a:r>
            <a:r>
              <a:rPr lang="en-GB" sz="1100" dirty="0">
                <a:solidFill>
                  <a:schemeClr val="bg1">
                    <a:lumMod val="65000"/>
                  </a:schemeClr>
                </a:solidFill>
                <a:latin typeface="Arial" charset="0"/>
                <a:ea typeface="Arial" charset="0"/>
                <a:cs typeface="Arial" charset="0"/>
              </a:rPr>
              <a:t>p.200.</a:t>
            </a:r>
          </a:p>
          <a:p>
            <a:pPr marL="228600" indent="-228600">
              <a:buAutoNum type="arabicParenBoth"/>
            </a:pPr>
            <a:r>
              <a:rPr lang="en-GB" sz="1100" dirty="0">
                <a:solidFill>
                  <a:schemeClr val="bg1">
                    <a:lumMod val="65000"/>
                  </a:schemeClr>
                </a:solidFill>
                <a:latin typeface="Arial" charset="0"/>
                <a:ea typeface="Arial" charset="0"/>
                <a:cs typeface="Arial" charset="0"/>
              </a:rPr>
              <a:t>Jonathan </a:t>
            </a:r>
            <a:r>
              <a:rPr lang="en-GB" sz="1100" dirty="0" err="1">
                <a:solidFill>
                  <a:schemeClr val="bg1">
                    <a:lumMod val="65000"/>
                  </a:schemeClr>
                </a:solidFill>
                <a:latin typeface="Arial" charset="0"/>
                <a:ea typeface="Arial" charset="0"/>
                <a:cs typeface="Arial" charset="0"/>
              </a:rPr>
              <a:t>Romain</a:t>
            </a:r>
            <a:r>
              <a:rPr lang="en-GB" sz="1100" dirty="0">
                <a:solidFill>
                  <a:schemeClr val="bg1">
                    <a:lumMod val="65000"/>
                  </a:schemeClr>
                </a:solidFill>
                <a:latin typeface="Arial" charset="0"/>
                <a:ea typeface="Arial" charset="0"/>
                <a:cs typeface="Arial" charset="0"/>
              </a:rPr>
              <a:t>, </a:t>
            </a:r>
            <a:r>
              <a:rPr lang="en-GB" sz="1100" i="1" dirty="0">
                <a:solidFill>
                  <a:schemeClr val="bg1">
                    <a:lumMod val="65000"/>
                  </a:schemeClr>
                </a:solidFill>
                <a:latin typeface="Arial" charset="0"/>
                <a:ea typeface="Arial" charset="0"/>
                <a:cs typeface="Arial" charset="0"/>
              </a:rPr>
              <a:t>Faith and Practice, </a:t>
            </a:r>
            <a:r>
              <a:rPr lang="en-GB" sz="1100" dirty="0">
                <a:solidFill>
                  <a:schemeClr val="bg1">
                    <a:lumMod val="65000"/>
                  </a:schemeClr>
                </a:solidFill>
                <a:latin typeface="Arial" charset="0"/>
                <a:ea typeface="Arial" charset="0"/>
                <a:cs typeface="Arial" charset="0"/>
              </a:rPr>
              <a:t>p.200.</a:t>
            </a:r>
          </a:p>
          <a:p>
            <a:pPr marL="228600" indent="-228600">
              <a:buFontTx/>
              <a:buAutoNum type="arabicParenBoth"/>
            </a:pPr>
            <a:r>
              <a:rPr lang="en-GB" sz="1100" dirty="0">
                <a:solidFill>
                  <a:schemeClr val="bg1">
                    <a:lumMod val="65000"/>
                  </a:schemeClr>
                </a:solidFill>
                <a:latin typeface="Arial" charset="0"/>
                <a:ea typeface="Arial" charset="0"/>
                <a:cs typeface="Arial" charset="0"/>
              </a:rPr>
              <a:t>Cohn-</a:t>
            </a:r>
            <a:r>
              <a:rPr lang="en-GB" sz="1100" dirty="0" err="1">
                <a:solidFill>
                  <a:schemeClr val="bg1">
                    <a:lumMod val="65000"/>
                  </a:schemeClr>
                </a:solidFill>
                <a:latin typeface="Arial" charset="0"/>
                <a:ea typeface="Arial" charset="0"/>
                <a:cs typeface="Arial" charset="0"/>
              </a:rPr>
              <a:t>Sherbok</a:t>
            </a:r>
            <a:r>
              <a:rPr lang="en-GB" sz="1100" dirty="0">
                <a:solidFill>
                  <a:schemeClr val="bg1">
                    <a:lumMod val="65000"/>
                  </a:schemeClr>
                </a:solidFill>
                <a:latin typeface="Arial" charset="0"/>
                <a:ea typeface="Arial" charset="0"/>
                <a:cs typeface="Arial" charset="0"/>
              </a:rPr>
              <a:t>, D., </a:t>
            </a:r>
            <a:r>
              <a:rPr lang="en-GB" sz="1100" i="1" dirty="0">
                <a:solidFill>
                  <a:schemeClr val="bg1">
                    <a:lumMod val="65000"/>
                  </a:schemeClr>
                </a:solidFill>
                <a:latin typeface="Arial" charset="0"/>
                <a:ea typeface="Arial" charset="0"/>
                <a:cs typeface="Arial" charset="0"/>
              </a:rPr>
              <a:t>Modern Judaism </a:t>
            </a:r>
            <a:r>
              <a:rPr lang="en-GB" sz="1100" dirty="0">
                <a:solidFill>
                  <a:schemeClr val="bg1">
                    <a:lumMod val="65000"/>
                  </a:schemeClr>
                </a:solidFill>
                <a:latin typeface="Arial" charset="0"/>
                <a:ea typeface="Arial" charset="0"/>
                <a:cs typeface="Arial" charset="0"/>
              </a:rPr>
              <a:t>(Great Britain: MacMillan Press LTD, 1996), p. 178.</a:t>
            </a:r>
          </a:p>
          <a:p>
            <a:r>
              <a:rPr lang="en-GB" sz="1100" dirty="0">
                <a:solidFill>
                  <a:schemeClr val="bg1">
                    <a:lumMod val="65000"/>
                  </a:schemeClr>
                </a:solidFill>
                <a:latin typeface="Arial" charset="0"/>
                <a:ea typeface="Arial" charset="0"/>
                <a:cs typeface="Arial" charset="0"/>
              </a:rPr>
              <a:t>Image: </a:t>
            </a:r>
            <a:r>
              <a:rPr lang="en-GB" sz="1100" dirty="0" err="1">
                <a:solidFill>
                  <a:schemeClr val="bg1">
                    <a:lumMod val="65000"/>
                  </a:schemeClr>
                </a:solidFill>
                <a:latin typeface="Arial" charset="0"/>
                <a:ea typeface="Arial" charset="0"/>
                <a:cs typeface="Arial" charset="0"/>
              </a:rPr>
              <a:t>MyJewishLearning</a:t>
            </a:r>
            <a:r>
              <a:rPr lang="en-GB" sz="1100" dirty="0">
                <a:solidFill>
                  <a:schemeClr val="bg1">
                    <a:lumMod val="65000"/>
                  </a:schemeClr>
                </a:solidFill>
                <a:latin typeface="Arial" charset="0"/>
                <a:ea typeface="Arial" charset="0"/>
                <a:cs typeface="Arial" charset="0"/>
              </a:rPr>
              <a:t>, ‘Zionism 101’, </a:t>
            </a:r>
            <a:r>
              <a:rPr lang="en-GB" sz="1100" dirty="0">
                <a:solidFill>
                  <a:schemeClr val="bg1">
                    <a:lumMod val="65000"/>
                  </a:schemeClr>
                </a:solidFill>
                <a:latin typeface="Arial" charset="0"/>
                <a:ea typeface="Arial" charset="0"/>
                <a:cs typeface="Arial" charset="0"/>
                <a:hlinkClick r:id="rId3"/>
              </a:rPr>
              <a:t>https://www.myjewishlearning.com/article/zionism/</a:t>
            </a:r>
            <a:r>
              <a:rPr lang="en-GB" sz="1100" dirty="0">
                <a:solidFill>
                  <a:schemeClr val="bg1">
                    <a:lumMod val="65000"/>
                  </a:schemeClr>
                </a:solidFill>
                <a:latin typeface="Arial" charset="0"/>
                <a:ea typeface="Arial" charset="0"/>
                <a:cs typeface="Arial" charset="0"/>
              </a:rPr>
              <a:t>, [accessed 31</a:t>
            </a:r>
            <a:r>
              <a:rPr lang="en-GB" sz="1100" baseline="30000" dirty="0">
                <a:solidFill>
                  <a:schemeClr val="bg1">
                    <a:lumMod val="65000"/>
                  </a:schemeClr>
                </a:solidFill>
                <a:latin typeface="Arial" charset="0"/>
                <a:ea typeface="Arial" charset="0"/>
                <a:cs typeface="Arial" charset="0"/>
              </a:rPr>
              <a:t>st</a:t>
            </a:r>
            <a:r>
              <a:rPr lang="en-GB" sz="1100" dirty="0">
                <a:solidFill>
                  <a:schemeClr val="bg1">
                    <a:lumMod val="65000"/>
                  </a:schemeClr>
                </a:solidFill>
                <a:latin typeface="Arial" charset="0"/>
                <a:ea typeface="Arial" charset="0"/>
                <a:cs typeface="Arial" charset="0"/>
              </a:rPr>
              <a:t> December 2017]</a:t>
            </a:r>
            <a:endParaRPr lang="en-US" sz="1100" dirty="0">
              <a:latin typeface="Arial" charset="0"/>
              <a:ea typeface="Arial" charset="0"/>
              <a:cs typeface="Arial" charset="0"/>
            </a:endParaRPr>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1063078">
            <a:off x="384413" y="2028323"/>
            <a:ext cx="5342217" cy="3006859"/>
          </a:xfrm>
          <a:prstGeom prst="rect">
            <a:avLst/>
          </a:prstGeom>
          <a:effectLst>
            <a:softEdge rad="431800"/>
          </a:effectLst>
        </p:spPr>
      </p:pic>
    </p:spTree>
    <p:extLst>
      <p:ext uri="{BB962C8B-B14F-4D97-AF65-F5344CB8AC3E}">
        <p14:creationId xmlns:p14="http://schemas.microsoft.com/office/powerpoint/2010/main" val="907196359"/>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13990" y="1303453"/>
            <a:ext cx="6230679" cy="4747876"/>
          </a:xfrm>
        </p:spPr>
        <p:txBody>
          <a:bodyPr>
            <a:normAutofit/>
          </a:bodyPr>
          <a:lstStyle/>
          <a:p>
            <a:r>
              <a:rPr lang="en-US" sz="2000" dirty="0">
                <a:latin typeface="Arial" charset="0"/>
                <a:ea typeface="Arial" charset="0"/>
                <a:cs typeface="Arial" charset="0"/>
              </a:rPr>
              <a:t>Radical change in attitude towards it- complete rejection          total support.</a:t>
            </a:r>
          </a:p>
          <a:p>
            <a:r>
              <a:rPr lang="en-US" sz="2000" dirty="0">
                <a:latin typeface="Arial" charset="0"/>
                <a:ea typeface="Arial" charset="0"/>
                <a:cs typeface="Arial" charset="0"/>
              </a:rPr>
              <a:t>Disagreed before due to </a:t>
            </a:r>
            <a:r>
              <a:rPr lang="en-US" sz="2000" dirty="0">
                <a:solidFill>
                  <a:schemeClr val="accent5">
                    <a:lumMod val="75000"/>
                  </a:schemeClr>
                </a:solidFill>
                <a:latin typeface="Arial" charset="0"/>
                <a:ea typeface="Arial" charset="0"/>
                <a:cs typeface="Arial" charset="0"/>
              </a:rPr>
              <a:t>fear of distraction </a:t>
            </a:r>
            <a:r>
              <a:rPr lang="en-US" sz="2000" dirty="0">
                <a:latin typeface="Arial" charset="0"/>
                <a:ea typeface="Arial" charset="0"/>
                <a:cs typeface="Arial" charset="0"/>
              </a:rPr>
              <a:t>from religious goals and the idea of </a:t>
            </a:r>
            <a:r>
              <a:rPr lang="en-US" sz="2000" dirty="0">
                <a:solidFill>
                  <a:schemeClr val="accent5">
                    <a:lumMod val="75000"/>
                  </a:schemeClr>
                </a:solidFill>
                <a:latin typeface="Arial" charset="0"/>
                <a:ea typeface="Arial" charset="0"/>
                <a:cs typeface="Arial" charset="0"/>
              </a:rPr>
              <a:t>Jewish nationality </a:t>
            </a:r>
            <a:r>
              <a:rPr lang="en-US" sz="2000" dirty="0">
                <a:latin typeface="Arial" charset="0"/>
                <a:ea typeface="Arial" charset="0"/>
                <a:cs typeface="Arial" charset="0"/>
              </a:rPr>
              <a:t>affecting their newly achieved social acceptance. </a:t>
            </a:r>
          </a:p>
          <a:p>
            <a:r>
              <a:rPr lang="en-US" sz="2000" dirty="0">
                <a:solidFill>
                  <a:schemeClr val="accent5">
                    <a:lumMod val="75000"/>
                  </a:schemeClr>
                </a:solidFill>
                <a:latin typeface="Arial" charset="0"/>
                <a:ea typeface="Arial" charset="0"/>
                <a:cs typeface="Arial" charset="0"/>
              </a:rPr>
              <a:t>1930 onwards- </a:t>
            </a:r>
            <a:r>
              <a:rPr lang="en-US" sz="2000" dirty="0">
                <a:latin typeface="Arial" charset="0"/>
                <a:ea typeface="Arial" charset="0"/>
                <a:cs typeface="Arial" charset="0"/>
              </a:rPr>
              <a:t>sympathetic attitude towards Zionism began to develop amongst Reform Jews. </a:t>
            </a:r>
            <a:r>
              <a:rPr lang="en-US" sz="1400" dirty="0">
                <a:solidFill>
                  <a:schemeClr val="bg1">
                    <a:lumMod val="65000"/>
                  </a:schemeClr>
                </a:solidFill>
                <a:latin typeface="Arial" charset="0"/>
                <a:ea typeface="Arial" charset="0"/>
                <a:cs typeface="Arial" charset="0"/>
              </a:rPr>
              <a:t>(1)</a:t>
            </a:r>
            <a:endParaRPr lang="en-US" sz="1400" dirty="0">
              <a:latin typeface="Arial" charset="0"/>
              <a:ea typeface="Arial" charset="0"/>
              <a:cs typeface="Arial" charset="0"/>
            </a:endParaRPr>
          </a:p>
          <a:p>
            <a:r>
              <a:rPr lang="en-US" sz="2000" dirty="0">
                <a:solidFill>
                  <a:schemeClr val="accent5">
                    <a:lumMod val="75000"/>
                  </a:schemeClr>
                </a:solidFill>
                <a:latin typeface="Arial" charset="0"/>
                <a:ea typeface="Arial" charset="0"/>
                <a:cs typeface="Arial" charset="0"/>
              </a:rPr>
              <a:t>1978</a:t>
            </a:r>
            <a:r>
              <a:rPr lang="en-US" sz="2000" dirty="0">
                <a:latin typeface="Arial" charset="0"/>
                <a:ea typeface="Arial" charset="0"/>
                <a:cs typeface="Arial" charset="0"/>
              </a:rPr>
              <a:t>- The Union of Reform Judaism set up ARZA-</a:t>
            </a:r>
            <a:r>
              <a:rPr lang="en-US" sz="2000" dirty="0">
                <a:solidFill>
                  <a:schemeClr val="accent5">
                    <a:lumMod val="75000"/>
                  </a:schemeClr>
                </a:solidFill>
                <a:latin typeface="Arial" charset="0"/>
                <a:ea typeface="Arial" charset="0"/>
                <a:cs typeface="Arial" charset="0"/>
              </a:rPr>
              <a:t> The Association of Reform Zionists of America.</a:t>
            </a:r>
            <a:r>
              <a:rPr lang="en-GB" sz="2000" dirty="0">
                <a:latin typeface="Arial" charset="0"/>
                <a:ea typeface="Arial" charset="0"/>
                <a:cs typeface="Arial" charset="0"/>
              </a:rPr>
              <a:t> </a:t>
            </a:r>
            <a:r>
              <a:rPr lang="en-GB" sz="1400" dirty="0">
                <a:solidFill>
                  <a:schemeClr val="bg1">
                    <a:lumMod val="65000"/>
                  </a:schemeClr>
                </a:solidFill>
                <a:latin typeface="Arial" charset="0"/>
                <a:ea typeface="Arial" charset="0"/>
                <a:cs typeface="Arial" charset="0"/>
              </a:rPr>
              <a:t>(2)</a:t>
            </a:r>
            <a:endParaRPr lang="en-GB" sz="2000" dirty="0">
              <a:latin typeface="Arial" charset="0"/>
              <a:ea typeface="Arial" charset="0"/>
              <a:cs typeface="Arial" charset="0"/>
            </a:endParaRPr>
          </a:p>
          <a:p>
            <a:r>
              <a:rPr lang="en-US" sz="2000" dirty="0">
                <a:latin typeface="Arial" charset="0"/>
                <a:ea typeface="Arial" charset="0"/>
                <a:cs typeface="Arial" charset="0"/>
              </a:rPr>
              <a:t>Influential and important in Judaism because it helps its followers become closer to their ‘homeland’. </a:t>
            </a:r>
          </a:p>
          <a:p>
            <a:endParaRPr lang="en-US" sz="2000" dirty="0">
              <a:solidFill>
                <a:schemeClr val="accent5">
                  <a:lumMod val="75000"/>
                </a:schemeClr>
              </a:solidFill>
              <a:latin typeface="Arial" charset="0"/>
              <a:ea typeface="Arial" charset="0"/>
              <a:cs typeface="Arial" charset="0"/>
            </a:endParaRPr>
          </a:p>
          <a:p>
            <a:endParaRPr lang="en-US" dirty="0"/>
          </a:p>
        </p:txBody>
      </p:sp>
      <p:cxnSp>
        <p:nvCxnSpPr>
          <p:cNvPr id="4" name="Straight Arrow Connector 3"/>
          <p:cNvCxnSpPr/>
          <p:nvPr/>
        </p:nvCxnSpPr>
        <p:spPr>
          <a:xfrm>
            <a:off x="6932904" y="1830111"/>
            <a:ext cx="484094"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496514" y="5562324"/>
            <a:ext cx="11348155" cy="1015663"/>
          </a:xfrm>
          <a:prstGeom prst="rect">
            <a:avLst/>
          </a:prstGeom>
        </p:spPr>
        <p:txBody>
          <a:bodyPr wrap="square">
            <a:spAutoFit/>
          </a:bodyPr>
          <a:lstStyle/>
          <a:p>
            <a:pPr marL="228600" indent="-228600">
              <a:buAutoNum type="arabicParenBoth"/>
            </a:pPr>
            <a:r>
              <a:rPr lang="en-GB" sz="1200" dirty="0">
                <a:solidFill>
                  <a:schemeClr val="bg1">
                    <a:lumMod val="65000"/>
                  </a:schemeClr>
                </a:solidFill>
                <a:latin typeface="Arial" charset="0"/>
                <a:ea typeface="Arial" charset="0"/>
                <a:cs typeface="Arial" charset="0"/>
              </a:rPr>
              <a:t>Jonathan </a:t>
            </a:r>
            <a:r>
              <a:rPr lang="en-GB" sz="1200" dirty="0" err="1">
                <a:solidFill>
                  <a:schemeClr val="bg1">
                    <a:lumMod val="65000"/>
                  </a:schemeClr>
                </a:solidFill>
                <a:latin typeface="Arial" charset="0"/>
                <a:ea typeface="Arial" charset="0"/>
                <a:cs typeface="Arial" charset="0"/>
              </a:rPr>
              <a:t>Romain</a:t>
            </a:r>
            <a:r>
              <a:rPr lang="en-GB" sz="1200" dirty="0">
                <a:solidFill>
                  <a:schemeClr val="bg1">
                    <a:lumMod val="65000"/>
                  </a:schemeClr>
                </a:solidFill>
                <a:latin typeface="Arial" charset="0"/>
                <a:ea typeface="Arial" charset="0"/>
                <a:cs typeface="Arial" charset="0"/>
              </a:rPr>
              <a:t>, </a:t>
            </a:r>
            <a:r>
              <a:rPr lang="en-GB" sz="1200" i="1" dirty="0">
                <a:solidFill>
                  <a:schemeClr val="bg1">
                    <a:lumMod val="65000"/>
                  </a:schemeClr>
                </a:solidFill>
                <a:latin typeface="Arial" charset="0"/>
                <a:ea typeface="Arial" charset="0"/>
                <a:cs typeface="Arial" charset="0"/>
              </a:rPr>
              <a:t>Faith and Practice, </a:t>
            </a:r>
            <a:r>
              <a:rPr lang="en-GB" sz="1200" dirty="0">
                <a:solidFill>
                  <a:schemeClr val="bg1">
                    <a:lumMod val="65000"/>
                  </a:schemeClr>
                </a:solidFill>
                <a:latin typeface="Arial" charset="0"/>
                <a:ea typeface="Arial" charset="0"/>
                <a:cs typeface="Arial" charset="0"/>
              </a:rPr>
              <a:t>p.200.</a:t>
            </a:r>
          </a:p>
          <a:p>
            <a:pPr marL="228600" indent="-228600">
              <a:buFontTx/>
              <a:buAutoNum type="arabicParenBoth"/>
            </a:pPr>
            <a:r>
              <a:rPr lang="en-GB" sz="1200" dirty="0">
                <a:solidFill>
                  <a:schemeClr val="bg1">
                    <a:lumMod val="65000"/>
                  </a:schemeClr>
                </a:solidFill>
                <a:latin typeface="Arial" charset="0"/>
                <a:ea typeface="Arial" charset="0"/>
                <a:cs typeface="Arial" charset="0"/>
              </a:rPr>
              <a:t>Union for Reform Judaism, ‘Israel Engagement</a:t>
            </a:r>
            <a:r>
              <a:rPr lang="en-GB" sz="1200" dirty="0">
                <a:solidFill>
                  <a:schemeClr val="bg1">
                    <a:lumMod val="65000"/>
                  </a:schemeClr>
                </a:solidFill>
                <a:latin typeface="Arial" charset="0"/>
                <a:ea typeface="Arial" charset="0"/>
                <a:cs typeface="Arial" charset="0"/>
                <a:hlinkClick r:id="rId3"/>
              </a:rPr>
              <a:t>’, https://urj.org</a:t>
            </a:r>
            <a:r>
              <a:rPr lang="en-GB" sz="1200" dirty="0">
                <a:solidFill>
                  <a:schemeClr val="bg1">
                    <a:lumMod val="65000"/>
                  </a:schemeClr>
                </a:solidFill>
                <a:latin typeface="Arial" charset="0"/>
                <a:ea typeface="Arial" charset="0"/>
                <a:cs typeface="Arial" charset="0"/>
              </a:rPr>
              <a:t>, [accessed 30</a:t>
            </a:r>
            <a:r>
              <a:rPr lang="en-GB" sz="1200" baseline="30000" dirty="0">
                <a:solidFill>
                  <a:schemeClr val="bg1">
                    <a:lumMod val="65000"/>
                  </a:schemeClr>
                </a:solidFill>
                <a:latin typeface="Arial" charset="0"/>
                <a:ea typeface="Arial" charset="0"/>
                <a:cs typeface="Arial" charset="0"/>
              </a:rPr>
              <a:t>th</a:t>
            </a:r>
            <a:r>
              <a:rPr lang="en-GB" sz="1200" dirty="0">
                <a:solidFill>
                  <a:schemeClr val="bg1">
                    <a:lumMod val="65000"/>
                  </a:schemeClr>
                </a:solidFill>
                <a:latin typeface="Arial" charset="0"/>
                <a:ea typeface="Arial" charset="0"/>
                <a:cs typeface="Arial" charset="0"/>
              </a:rPr>
              <a:t> December 2017].</a:t>
            </a:r>
          </a:p>
          <a:p>
            <a:pPr marL="228600" indent="-228600">
              <a:buFontTx/>
              <a:buAutoNum type="arabicParenBoth"/>
            </a:pPr>
            <a:r>
              <a:rPr lang="en-GB" sz="1200" dirty="0">
                <a:solidFill>
                  <a:schemeClr val="bg1">
                    <a:lumMod val="65000"/>
                  </a:schemeClr>
                </a:solidFill>
                <a:latin typeface="Arial" charset="0"/>
                <a:ea typeface="Arial" charset="0"/>
                <a:cs typeface="Arial" charset="0"/>
              </a:rPr>
              <a:t>Image: Religious Action Centre of Reform Judaism, 30</a:t>
            </a:r>
            <a:r>
              <a:rPr lang="en-GB" sz="1200" baseline="30000" dirty="0">
                <a:solidFill>
                  <a:schemeClr val="bg1">
                    <a:lumMod val="65000"/>
                  </a:schemeClr>
                </a:solidFill>
                <a:latin typeface="Arial" charset="0"/>
                <a:ea typeface="Arial" charset="0"/>
                <a:cs typeface="Arial" charset="0"/>
              </a:rPr>
              <a:t>th</a:t>
            </a:r>
            <a:r>
              <a:rPr lang="en-GB" sz="1200" dirty="0">
                <a:solidFill>
                  <a:schemeClr val="bg1">
                    <a:lumMod val="65000"/>
                  </a:schemeClr>
                </a:solidFill>
                <a:latin typeface="Arial" charset="0"/>
                <a:ea typeface="Arial" charset="0"/>
                <a:cs typeface="Arial" charset="0"/>
              </a:rPr>
              <a:t> October 2014, </a:t>
            </a:r>
            <a:r>
              <a:rPr lang="en-GB" sz="1200" dirty="0">
                <a:solidFill>
                  <a:schemeClr val="bg1">
                    <a:lumMod val="65000"/>
                  </a:schemeClr>
                </a:solidFill>
                <a:latin typeface="Arial" charset="0"/>
                <a:ea typeface="Arial" charset="0"/>
                <a:cs typeface="Arial" charset="0"/>
                <a:hlinkClick r:id="rId4"/>
              </a:rPr>
              <a:t>http://blogs.rj.org/rac/2014/10/30/thoughts-on-the-world-zionist-congress-elections-from-arza/</a:t>
            </a:r>
            <a:r>
              <a:rPr lang="en-GB" sz="1200" dirty="0">
                <a:solidFill>
                  <a:schemeClr val="bg1">
                    <a:lumMod val="65000"/>
                  </a:schemeClr>
                </a:solidFill>
                <a:latin typeface="Arial" charset="0"/>
                <a:ea typeface="Arial" charset="0"/>
                <a:cs typeface="Arial" charset="0"/>
              </a:rPr>
              <a:t>, [accessed 22</a:t>
            </a:r>
            <a:r>
              <a:rPr lang="en-GB" sz="1200" baseline="30000" dirty="0">
                <a:solidFill>
                  <a:schemeClr val="bg1">
                    <a:lumMod val="65000"/>
                  </a:schemeClr>
                </a:solidFill>
                <a:latin typeface="Arial" charset="0"/>
                <a:ea typeface="Arial" charset="0"/>
                <a:cs typeface="Arial" charset="0"/>
              </a:rPr>
              <a:t>nd</a:t>
            </a:r>
            <a:r>
              <a:rPr lang="en-GB" sz="1200" dirty="0">
                <a:solidFill>
                  <a:schemeClr val="bg1">
                    <a:lumMod val="65000"/>
                  </a:schemeClr>
                </a:solidFill>
                <a:latin typeface="Arial" charset="0"/>
                <a:ea typeface="Arial" charset="0"/>
                <a:cs typeface="Arial" charset="0"/>
              </a:rPr>
              <a:t> January 2018].</a:t>
            </a:r>
          </a:p>
          <a:p>
            <a:pPr marL="228600" indent="-228600">
              <a:buAutoNum type="arabicParenBoth"/>
            </a:pPr>
            <a:endParaRPr lang="en-GB" sz="1200" dirty="0">
              <a:solidFill>
                <a:schemeClr val="bg1">
                  <a:lumMod val="65000"/>
                </a:schemeClr>
              </a:solidFill>
              <a:latin typeface="Arial" charset="0"/>
              <a:ea typeface="Arial" charset="0"/>
              <a:cs typeface="Arial" charset="0"/>
            </a:endParaRPr>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5464" y="1917269"/>
            <a:ext cx="4809670" cy="2315767"/>
          </a:xfrm>
          <a:prstGeom prst="rect">
            <a:avLst/>
          </a:prstGeom>
        </p:spPr>
      </p:pic>
    </p:spTree>
    <p:extLst>
      <p:ext uri="{BB962C8B-B14F-4D97-AF65-F5344CB8AC3E}">
        <p14:creationId xmlns:p14="http://schemas.microsoft.com/office/powerpoint/2010/main" val="115312013"/>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u="sng" dirty="0">
                <a:solidFill>
                  <a:schemeClr val="accent5">
                    <a:lumMod val="75000"/>
                  </a:schemeClr>
                </a:solidFill>
              </a:rPr>
              <a:t>Conclusion</a:t>
            </a:r>
          </a:p>
        </p:txBody>
      </p:sp>
      <p:sp>
        <p:nvSpPr>
          <p:cNvPr id="3" name="Content Placeholder 2"/>
          <p:cNvSpPr>
            <a:spLocks noGrp="1"/>
          </p:cNvSpPr>
          <p:nvPr>
            <p:ph idx="1"/>
          </p:nvPr>
        </p:nvSpPr>
        <p:spPr>
          <a:xfrm>
            <a:off x="1066800" y="1944407"/>
            <a:ext cx="10058400" cy="4446536"/>
          </a:xfrm>
        </p:spPr>
        <p:txBody>
          <a:bodyPr>
            <a:normAutofit/>
          </a:bodyPr>
          <a:lstStyle/>
          <a:p>
            <a:pPr>
              <a:spcBef>
                <a:spcPts val="0"/>
              </a:spcBef>
              <a:buClrTx/>
            </a:pPr>
            <a:r>
              <a:rPr lang="en-US" sz="2400" dirty="0">
                <a:latin typeface="Arial" charset="0"/>
                <a:ea typeface="Arial" charset="0"/>
                <a:cs typeface="Arial" charset="0"/>
              </a:rPr>
              <a:t>Reform Judaism has a great extent of influence and importance in Judaism today in many different ways. </a:t>
            </a:r>
          </a:p>
          <a:p>
            <a:pPr>
              <a:spcBef>
                <a:spcPts val="0"/>
              </a:spcBef>
              <a:buClrTx/>
            </a:pPr>
            <a:r>
              <a:rPr lang="en-US" sz="2400" dirty="0">
                <a:latin typeface="Arial" charset="0"/>
                <a:ea typeface="Arial" charset="0"/>
                <a:cs typeface="Arial" charset="0"/>
              </a:rPr>
              <a:t>It is still an extremely relevant and popular branch in the Jewish faith.</a:t>
            </a:r>
          </a:p>
          <a:p>
            <a:pPr>
              <a:spcBef>
                <a:spcPts val="0"/>
              </a:spcBef>
              <a:buClrTx/>
            </a:pPr>
            <a:r>
              <a:rPr lang="en-US" sz="2400" dirty="0">
                <a:latin typeface="Arial" charset="0"/>
                <a:ea typeface="Arial" charset="0"/>
                <a:cs typeface="Arial" charset="0"/>
              </a:rPr>
              <a:t>Helps to </a:t>
            </a:r>
            <a:r>
              <a:rPr lang="en-US" sz="2400" dirty="0">
                <a:solidFill>
                  <a:schemeClr val="accent5">
                    <a:lumMod val="75000"/>
                  </a:schemeClr>
                </a:solidFill>
                <a:latin typeface="Arial" charset="0"/>
                <a:ea typeface="Arial" charset="0"/>
                <a:cs typeface="Arial" charset="0"/>
              </a:rPr>
              <a:t>modernize</a:t>
            </a:r>
            <a:r>
              <a:rPr lang="en-US" sz="2400" dirty="0">
                <a:latin typeface="Arial" charset="0"/>
                <a:ea typeface="Arial" charset="0"/>
                <a:cs typeface="Arial" charset="0"/>
              </a:rPr>
              <a:t> Judaism. </a:t>
            </a:r>
          </a:p>
          <a:p>
            <a:pPr>
              <a:spcBef>
                <a:spcPts val="0"/>
              </a:spcBef>
              <a:buClrTx/>
            </a:pPr>
            <a:r>
              <a:rPr lang="en-US" sz="2400" dirty="0">
                <a:latin typeface="Arial" charset="0"/>
                <a:ea typeface="Arial" charset="0"/>
                <a:cs typeface="Arial" charset="0"/>
              </a:rPr>
              <a:t>Its attitude and approach to political Zionism contributes because the State of Israel has and always will be a huge importance to many Jews.</a:t>
            </a:r>
          </a:p>
          <a:p>
            <a:pPr>
              <a:spcBef>
                <a:spcPts val="0"/>
              </a:spcBef>
              <a:buClrTx/>
            </a:pPr>
            <a:r>
              <a:rPr lang="en-US" sz="2400" dirty="0">
                <a:latin typeface="Arial" charset="0"/>
                <a:ea typeface="Arial" charset="0"/>
                <a:cs typeface="Arial" charset="0"/>
              </a:rPr>
              <a:t>This is because of the central events in the Bible and its link to Jewish history.</a:t>
            </a:r>
          </a:p>
          <a:p>
            <a:pPr>
              <a:spcBef>
                <a:spcPts val="0"/>
              </a:spcBef>
              <a:buClrTx/>
            </a:pPr>
            <a:r>
              <a:rPr lang="en-US" sz="2400" dirty="0">
                <a:latin typeface="Arial" charset="0"/>
                <a:ea typeface="Arial" charset="0"/>
                <a:cs typeface="Arial" charset="0"/>
              </a:rPr>
              <a:t>Reform Judaism's support of this influences its followers to work on Zion and help the Jews there </a:t>
            </a:r>
            <a:r>
              <a:rPr lang="en-US" sz="2400" dirty="0">
                <a:solidFill>
                  <a:schemeClr val="accent5">
                    <a:lumMod val="75000"/>
                  </a:schemeClr>
                </a:solidFill>
                <a:latin typeface="Arial" charset="0"/>
                <a:ea typeface="Arial" charset="0"/>
                <a:cs typeface="Arial" charset="0"/>
              </a:rPr>
              <a:t>grow</a:t>
            </a:r>
            <a:r>
              <a:rPr lang="en-US" sz="2400" dirty="0">
                <a:latin typeface="Arial" charset="0"/>
                <a:ea typeface="Arial" charset="0"/>
                <a:cs typeface="Arial" charset="0"/>
              </a:rPr>
              <a:t> and enjoy better </a:t>
            </a:r>
            <a:r>
              <a:rPr lang="en-US" sz="2400" dirty="0">
                <a:solidFill>
                  <a:schemeClr val="accent5">
                    <a:lumMod val="75000"/>
                  </a:schemeClr>
                </a:solidFill>
                <a:latin typeface="Arial" charset="0"/>
                <a:ea typeface="Arial" charset="0"/>
                <a:cs typeface="Arial" charset="0"/>
              </a:rPr>
              <a:t>social status</a:t>
            </a:r>
            <a:r>
              <a:rPr lang="en-US" sz="2400" dirty="0">
                <a:latin typeface="Arial" charset="0"/>
                <a:ea typeface="Arial" charset="0"/>
                <a:cs typeface="Arial" charset="0"/>
              </a:rPr>
              <a:t>. </a:t>
            </a:r>
          </a:p>
          <a:p>
            <a:pPr marL="0" marR="0" lvl="0" indent="0" defTabSz="914400" eaLnBrk="1" fontAlgn="auto" latinLnBrk="0" hangingPunct="1">
              <a:lnSpc>
                <a:spcPct val="100000"/>
              </a:lnSpc>
              <a:spcBef>
                <a:spcPts val="0"/>
              </a:spcBef>
              <a:spcAft>
                <a:spcPts val="0"/>
              </a:spcAft>
              <a:buClrTx/>
              <a:buSzTx/>
              <a:buFontTx/>
              <a:buNone/>
              <a:tabLst/>
              <a:defRPr/>
            </a:pPr>
            <a:endParaRPr lang="en-US" sz="2800" dirty="0"/>
          </a:p>
        </p:txBody>
      </p:sp>
    </p:spTree>
    <p:extLst>
      <p:ext uri="{BB962C8B-B14F-4D97-AF65-F5344CB8AC3E}">
        <p14:creationId xmlns:p14="http://schemas.microsoft.com/office/powerpoint/2010/main" val="1018752897"/>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5696" y="457852"/>
            <a:ext cx="10058400" cy="845965"/>
          </a:xfrm>
        </p:spPr>
        <p:txBody>
          <a:bodyPr>
            <a:normAutofit/>
          </a:bodyPr>
          <a:lstStyle/>
          <a:p>
            <a:pPr algn="ctr"/>
            <a:r>
              <a:rPr lang="en-US" sz="4000" b="1" u="sng" dirty="0">
                <a:solidFill>
                  <a:schemeClr val="accent5">
                    <a:lumMod val="75000"/>
                  </a:schemeClr>
                </a:solidFill>
              </a:rPr>
              <a:t>Bibliography</a:t>
            </a:r>
          </a:p>
        </p:txBody>
      </p:sp>
      <p:sp>
        <p:nvSpPr>
          <p:cNvPr id="3" name="Content Placeholder 2"/>
          <p:cNvSpPr>
            <a:spLocks noGrp="1"/>
          </p:cNvSpPr>
          <p:nvPr>
            <p:ph idx="1"/>
          </p:nvPr>
        </p:nvSpPr>
        <p:spPr>
          <a:xfrm>
            <a:off x="414614" y="1090384"/>
            <a:ext cx="11340565" cy="5519966"/>
          </a:xfrm>
        </p:spPr>
        <p:txBody>
          <a:bodyPr>
            <a:noAutofit/>
          </a:bodyPr>
          <a:lstStyle/>
          <a:p>
            <a:r>
              <a:rPr lang="en-GB" sz="1050" dirty="0" err="1">
                <a:latin typeface="Arial" charset="0"/>
                <a:ea typeface="Arial" charset="0"/>
                <a:cs typeface="Arial" charset="0"/>
              </a:rPr>
              <a:t>Blau</a:t>
            </a:r>
            <a:r>
              <a:rPr lang="en-GB" sz="1050" dirty="0">
                <a:latin typeface="Arial" charset="0"/>
                <a:ea typeface="Arial" charset="0"/>
                <a:cs typeface="Arial" charset="0"/>
              </a:rPr>
              <a:t>, Joseph L., </a:t>
            </a:r>
            <a:r>
              <a:rPr lang="en-GB" sz="1050" i="1" dirty="0">
                <a:latin typeface="Arial" charset="0"/>
                <a:ea typeface="Arial" charset="0"/>
                <a:cs typeface="Arial" charset="0"/>
              </a:rPr>
              <a:t>Modern Varieties of Judaism </a:t>
            </a:r>
            <a:r>
              <a:rPr lang="en-GB" sz="1050" dirty="0">
                <a:latin typeface="Arial" charset="0"/>
                <a:ea typeface="Arial" charset="0"/>
                <a:cs typeface="Arial" charset="0"/>
              </a:rPr>
              <a:t>(New York: Columbia University Press, 1964).</a:t>
            </a:r>
          </a:p>
          <a:p>
            <a:r>
              <a:rPr lang="en-GB" sz="1050" dirty="0">
                <a:latin typeface="Arial" charset="0"/>
                <a:ea typeface="Arial" charset="0"/>
                <a:cs typeface="Arial" charset="0"/>
              </a:rPr>
              <a:t>Central Reform Temple, ‘worship’, </a:t>
            </a:r>
            <a:r>
              <a:rPr lang="en-GB" sz="1050" dirty="0">
                <a:latin typeface="Arial" charset="0"/>
                <a:ea typeface="Arial" charset="0"/>
                <a:cs typeface="Arial" charset="0"/>
                <a:hlinkClick r:id="rId3"/>
              </a:rPr>
              <a:t>http://www.centralreformtemple.org/worship/</a:t>
            </a:r>
            <a:r>
              <a:rPr lang="en-GB" sz="1050" dirty="0">
                <a:latin typeface="Arial" charset="0"/>
                <a:ea typeface="Arial" charset="0"/>
                <a:cs typeface="Arial" charset="0"/>
              </a:rPr>
              <a:t>, [accessed 30</a:t>
            </a:r>
            <a:r>
              <a:rPr lang="en-GB" sz="1050" baseline="30000" dirty="0">
                <a:latin typeface="Arial" charset="0"/>
                <a:ea typeface="Arial" charset="0"/>
                <a:cs typeface="Arial" charset="0"/>
              </a:rPr>
              <a:t>th</a:t>
            </a:r>
            <a:r>
              <a:rPr lang="en-GB" sz="1050" dirty="0">
                <a:latin typeface="Arial" charset="0"/>
                <a:ea typeface="Arial" charset="0"/>
                <a:cs typeface="Arial" charset="0"/>
              </a:rPr>
              <a:t> December 2017].</a:t>
            </a:r>
          </a:p>
          <a:p>
            <a:r>
              <a:rPr lang="en-GB" sz="1050" dirty="0">
                <a:latin typeface="Arial" charset="0"/>
                <a:ea typeface="Arial" charset="0"/>
                <a:cs typeface="Arial" charset="0"/>
              </a:rPr>
              <a:t>Cohn-</a:t>
            </a:r>
            <a:r>
              <a:rPr lang="en-GB" sz="1050" dirty="0" err="1">
                <a:latin typeface="Arial" charset="0"/>
                <a:ea typeface="Arial" charset="0"/>
                <a:cs typeface="Arial" charset="0"/>
              </a:rPr>
              <a:t>Sherbok</a:t>
            </a:r>
            <a:r>
              <a:rPr lang="en-GB" sz="1050" dirty="0">
                <a:latin typeface="Arial" charset="0"/>
                <a:ea typeface="Arial" charset="0"/>
                <a:cs typeface="Arial" charset="0"/>
              </a:rPr>
              <a:t>, D., </a:t>
            </a:r>
            <a:r>
              <a:rPr lang="en-GB" sz="1050" i="1" dirty="0">
                <a:latin typeface="Arial" charset="0"/>
                <a:ea typeface="Arial" charset="0"/>
                <a:cs typeface="Arial" charset="0"/>
              </a:rPr>
              <a:t>Judaism: History, Beliefs and Practices</a:t>
            </a:r>
            <a:r>
              <a:rPr lang="en-GB" sz="1050" dirty="0">
                <a:latin typeface="Arial" charset="0"/>
                <a:ea typeface="Arial" charset="0"/>
                <a:cs typeface="Arial" charset="0"/>
              </a:rPr>
              <a:t> (London: Routledge, 2003).</a:t>
            </a:r>
          </a:p>
          <a:p>
            <a:r>
              <a:rPr lang="en-GB" sz="1050" dirty="0">
                <a:latin typeface="Arial" charset="0"/>
                <a:ea typeface="Arial" charset="0"/>
                <a:cs typeface="Arial" charset="0"/>
              </a:rPr>
              <a:t>Cohn-</a:t>
            </a:r>
            <a:r>
              <a:rPr lang="en-GB" sz="1050" dirty="0" err="1">
                <a:latin typeface="Arial" charset="0"/>
                <a:ea typeface="Arial" charset="0"/>
                <a:cs typeface="Arial" charset="0"/>
              </a:rPr>
              <a:t>Sherbok</a:t>
            </a:r>
            <a:r>
              <a:rPr lang="en-GB" sz="1050" dirty="0">
                <a:latin typeface="Arial" charset="0"/>
                <a:ea typeface="Arial" charset="0"/>
                <a:cs typeface="Arial" charset="0"/>
              </a:rPr>
              <a:t>, D., </a:t>
            </a:r>
            <a:r>
              <a:rPr lang="en-GB" sz="1050" i="1" dirty="0">
                <a:latin typeface="Arial" charset="0"/>
                <a:ea typeface="Arial" charset="0"/>
                <a:cs typeface="Arial" charset="0"/>
              </a:rPr>
              <a:t>Modern Judaism </a:t>
            </a:r>
            <a:r>
              <a:rPr lang="en-GB" sz="1050" dirty="0">
                <a:latin typeface="Arial" charset="0"/>
                <a:ea typeface="Arial" charset="0"/>
                <a:cs typeface="Arial" charset="0"/>
              </a:rPr>
              <a:t>(Great Britain: MacMillan Press LTD, 1996).</a:t>
            </a:r>
          </a:p>
          <a:p>
            <a:r>
              <a:rPr lang="en-GB" sz="1050" dirty="0">
                <a:latin typeface="Arial" charset="0"/>
                <a:ea typeface="Arial" charset="0"/>
                <a:cs typeface="Arial" charset="0"/>
              </a:rPr>
              <a:t>Judaism 101, ‘Movements of Judaism’, </a:t>
            </a:r>
            <a:r>
              <a:rPr lang="en-GB" sz="1050" dirty="0">
                <a:latin typeface="Arial" charset="0"/>
                <a:ea typeface="Arial" charset="0"/>
                <a:cs typeface="Arial" charset="0"/>
                <a:hlinkClick r:id="rId4"/>
              </a:rPr>
              <a:t>http://www.jewfaq.org/movement.htm</a:t>
            </a:r>
            <a:r>
              <a:rPr lang="en-GB" sz="1050" dirty="0">
                <a:latin typeface="Arial" charset="0"/>
                <a:ea typeface="Arial" charset="0"/>
                <a:cs typeface="Arial" charset="0"/>
              </a:rPr>
              <a:t>, [accessed 30</a:t>
            </a:r>
            <a:r>
              <a:rPr lang="en-GB" sz="1050" baseline="30000" dirty="0">
                <a:latin typeface="Arial" charset="0"/>
                <a:ea typeface="Arial" charset="0"/>
                <a:cs typeface="Arial" charset="0"/>
              </a:rPr>
              <a:t>th</a:t>
            </a:r>
            <a:r>
              <a:rPr lang="en-GB" sz="1050" dirty="0">
                <a:latin typeface="Arial" charset="0"/>
                <a:ea typeface="Arial" charset="0"/>
                <a:cs typeface="Arial" charset="0"/>
              </a:rPr>
              <a:t> December 2017].</a:t>
            </a:r>
          </a:p>
          <a:p>
            <a:r>
              <a:rPr lang="en-GB" sz="1050" dirty="0">
                <a:latin typeface="Arial" charset="0"/>
                <a:ea typeface="Arial" charset="0"/>
                <a:cs typeface="Arial" charset="0"/>
              </a:rPr>
              <a:t>Rabkin, </a:t>
            </a:r>
            <a:r>
              <a:rPr lang="en-GB" sz="1050" dirty="0" err="1">
                <a:latin typeface="Arial" charset="0"/>
                <a:ea typeface="Arial" charset="0"/>
                <a:cs typeface="Arial" charset="0"/>
              </a:rPr>
              <a:t>Yakov</a:t>
            </a:r>
            <a:r>
              <a:rPr lang="en-GB" sz="1050" dirty="0">
                <a:latin typeface="Arial" charset="0"/>
                <a:ea typeface="Arial" charset="0"/>
                <a:cs typeface="Arial" charset="0"/>
              </a:rPr>
              <a:t> M., </a:t>
            </a:r>
            <a:r>
              <a:rPr lang="en-GB" sz="1050" dirty="0" err="1">
                <a:latin typeface="Arial" charset="0"/>
                <a:ea typeface="Arial" charset="0"/>
                <a:cs typeface="Arial" charset="0"/>
              </a:rPr>
              <a:t>Mondoweiss</a:t>
            </a:r>
            <a:r>
              <a:rPr lang="en-GB" sz="1050" dirty="0">
                <a:latin typeface="Arial" charset="0"/>
                <a:ea typeface="Arial" charset="0"/>
                <a:cs typeface="Arial" charset="0"/>
              </a:rPr>
              <a:t>, ‘Reform Judaism and the challenge of Zionism’, August 8</a:t>
            </a:r>
            <a:r>
              <a:rPr lang="en-GB" sz="1050" baseline="30000" dirty="0">
                <a:latin typeface="Arial" charset="0"/>
                <a:ea typeface="Arial" charset="0"/>
                <a:cs typeface="Arial" charset="0"/>
              </a:rPr>
              <a:t>th</a:t>
            </a:r>
            <a:r>
              <a:rPr lang="en-GB" sz="1050" dirty="0">
                <a:latin typeface="Arial" charset="0"/>
                <a:ea typeface="Arial" charset="0"/>
                <a:cs typeface="Arial" charset="0"/>
              </a:rPr>
              <a:t> 2011, </a:t>
            </a:r>
            <a:r>
              <a:rPr lang="en-GB" sz="1050" dirty="0">
                <a:latin typeface="Arial" charset="0"/>
                <a:ea typeface="Arial" charset="0"/>
                <a:cs typeface="Arial" charset="0"/>
                <a:hlinkClick r:id="rId5"/>
              </a:rPr>
              <a:t>http://mondoweiss.net/2011/08/reform-judaism-and-the-challenge-of-zionism/</a:t>
            </a:r>
            <a:r>
              <a:rPr lang="en-GB" sz="1050" dirty="0">
                <a:latin typeface="Arial" charset="0"/>
                <a:ea typeface="Arial" charset="0"/>
                <a:cs typeface="Arial" charset="0"/>
              </a:rPr>
              <a:t>, [accessed 1</a:t>
            </a:r>
            <a:r>
              <a:rPr lang="en-GB" sz="1050" baseline="30000" dirty="0">
                <a:latin typeface="Arial" charset="0"/>
                <a:ea typeface="Arial" charset="0"/>
                <a:cs typeface="Arial" charset="0"/>
              </a:rPr>
              <a:t>st</a:t>
            </a:r>
            <a:r>
              <a:rPr lang="en-GB" sz="1050" dirty="0">
                <a:latin typeface="Arial" charset="0"/>
                <a:ea typeface="Arial" charset="0"/>
                <a:cs typeface="Arial" charset="0"/>
              </a:rPr>
              <a:t> January 2018].</a:t>
            </a:r>
          </a:p>
          <a:p>
            <a:r>
              <a:rPr lang="en-GB" sz="1050" dirty="0">
                <a:latin typeface="Arial" charset="0"/>
                <a:ea typeface="Arial" charset="0"/>
                <a:cs typeface="Arial" charset="0"/>
              </a:rPr>
              <a:t>Romain, Jonathan, </a:t>
            </a:r>
            <a:r>
              <a:rPr lang="en-GB" sz="1050" i="1" dirty="0">
                <a:latin typeface="Arial" charset="0"/>
                <a:ea typeface="Arial" charset="0"/>
                <a:cs typeface="Arial" charset="0"/>
              </a:rPr>
              <a:t>Reform Judaism and Modernity: A Reader </a:t>
            </a:r>
            <a:r>
              <a:rPr lang="en-GB" sz="1050" dirty="0">
                <a:latin typeface="Arial" charset="0"/>
                <a:ea typeface="Arial" charset="0"/>
                <a:cs typeface="Arial" charset="0"/>
              </a:rPr>
              <a:t>(London: SCM Press, 2004).</a:t>
            </a:r>
          </a:p>
          <a:p>
            <a:r>
              <a:rPr lang="en-GB" sz="1050" dirty="0">
                <a:latin typeface="Arial" charset="0"/>
                <a:ea typeface="Arial" charset="0"/>
                <a:cs typeface="Arial" charset="0"/>
              </a:rPr>
              <a:t>Romain, Jonathan, BBC, ‘Reform Judaism’, 13</a:t>
            </a:r>
            <a:r>
              <a:rPr lang="en-GB" sz="1050" baseline="30000" dirty="0">
                <a:latin typeface="Arial" charset="0"/>
                <a:ea typeface="Arial" charset="0"/>
                <a:cs typeface="Arial" charset="0"/>
              </a:rPr>
              <a:t>th</a:t>
            </a:r>
            <a:r>
              <a:rPr lang="en-GB" sz="1050" dirty="0">
                <a:latin typeface="Arial" charset="0"/>
                <a:ea typeface="Arial" charset="0"/>
                <a:cs typeface="Arial" charset="0"/>
              </a:rPr>
              <a:t> August 2009, </a:t>
            </a:r>
            <a:r>
              <a:rPr lang="en-GB" sz="1050" dirty="0">
                <a:latin typeface="Arial" charset="0"/>
                <a:ea typeface="Arial" charset="0"/>
                <a:cs typeface="Arial" charset="0"/>
                <a:hlinkClick r:id="rId6"/>
              </a:rPr>
              <a:t>http://www.bbc.co.uk/religion/religions/judaism/subdivisions/reform_1.shtml</a:t>
            </a:r>
            <a:r>
              <a:rPr lang="en-GB" sz="1050" dirty="0">
                <a:latin typeface="Arial" charset="0"/>
                <a:ea typeface="Arial" charset="0"/>
                <a:cs typeface="Arial" charset="0"/>
              </a:rPr>
              <a:t>, [accessed 30</a:t>
            </a:r>
            <a:r>
              <a:rPr lang="en-GB" sz="1050" baseline="30000" dirty="0">
                <a:latin typeface="Arial" charset="0"/>
                <a:ea typeface="Arial" charset="0"/>
                <a:cs typeface="Arial" charset="0"/>
              </a:rPr>
              <a:t>th</a:t>
            </a:r>
            <a:r>
              <a:rPr lang="en-GB" sz="1050" dirty="0">
                <a:latin typeface="Arial" charset="0"/>
                <a:ea typeface="Arial" charset="0"/>
                <a:cs typeface="Arial" charset="0"/>
              </a:rPr>
              <a:t> December 2017].</a:t>
            </a:r>
          </a:p>
          <a:p>
            <a:r>
              <a:rPr lang="en-GB" sz="1050" dirty="0" err="1">
                <a:latin typeface="Arial" charset="0"/>
                <a:ea typeface="Arial" charset="0"/>
                <a:cs typeface="Arial" charset="0"/>
              </a:rPr>
              <a:t>Romain</a:t>
            </a:r>
            <a:r>
              <a:rPr lang="en-GB" sz="1050" dirty="0">
                <a:latin typeface="Arial" charset="0"/>
                <a:ea typeface="Arial" charset="0"/>
                <a:cs typeface="Arial" charset="0"/>
              </a:rPr>
              <a:t>, Jonathan, </a:t>
            </a:r>
            <a:r>
              <a:rPr lang="en-GB" sz="1050" i="1" dirty="0">
                <a:latin typeface="Arial" charset="0"/>
                <a:ea typeface="Arial" charset="0"/>
                <a:cs typeface="Arial" charset="0"/>
              </a:rPr>
              <a:t>Faith and Practice: A guide to Reform Judaism Today </a:t>
            </a:r>
            <a:r>
              <a:rPr lang="en-GB" sz="1050" dirty="0">
                <a:latin typeface="Arial" charset="0"/>
                <a:ea typeface="Arial" charset="0"/>
                <a:cs typeface="Arial" charset="0"/>
              </a:rPr>
              <a:t>(London: The Reform Synagogues of Great Britain, 1991).</a:t>
            </a:r>
          </a:p>
          <a:p>
            <a:r>
              <a:rPr lang="en-GB" sz="1050" dirty="0">
                <a:latin typeface="Arial" charset="0"/>
                <a:ea typeface="Arial" charset="0"/>
                <a:cs typeface="Arial" charset="0"/>
              </a:rPr>
              <a:t>Shofar Be </a:t>
            </a:r>
            <a:r>
              <a:rPr lang="en-GB" sz="1050" dirty="0" err="1">
                <a:latin typeface="Arial" charset="0"/>
                <a:ea typeface="Arial" charset="0"/>
                <a:cs typeface="Arial" charset="0"/>
              </a:rPr>
              <a:t>Tzion</a:t>
            </a:r>
            <a:r>
              <a:rPr lang="en-GB" sz="1050" dirty="0">
                <a:latin typeface="Arial" charset="0"/>
                <a:ea typeface="Arial" charset="0"/>
                <a:cs typeface="Arial" charset="0"/>
              </a:rPr>
              <a:t> Ministries, ‘The Three Branches of Judaism’, </a:t>
            </a:r>
            <a:r>
              <a:rPr lang="en-GB" sz="1050" dirty="0">
                <a:latin typeface="Arial" charset="0"/>
                <a:ea typeface="Arial" charset="0"/>
                <a:cs typeface="Arial" charset="0"/>
                <a:hlinkClick r:id="rId7"/>
              </a:rPr>
              <a:t>http://www.shofarbetzion.com/01/thethreebranchesofJudaism.htm</a:t>
            </a:r>
            <a:r>
              <a:rPr lang="en-GB" sz="1050" dirty="0">
                <a:latin typeface="Arial" charset="0"/>
                <a:ea typeface="Arial" charset="0"/>
                <a:cs typeface="Arial" charset="0"/>
              </a:rPr>
              <a:t>, [accessed 30</a:t>
            </a:r>
            <a:r>
              <a:rPr lang="en-GB" sz="1050" baseline="30000" dirty="0">
                <a:latin typeface="Arial" charset="0"/>
                <a:ea typeface="Arial" charset="0"/>
                <a:cs typeface="Arial" charset="0"/>
              </a:rPr>
              <a:t>th</a:t>
            </a:r>
            <a:r>
              <a:rPr lang="en-GB" sz="1050" dirty="0">
                <a:latin typeface="Arial" charset="0"/>
                <a:ea typeface="Arial" charset="0"/>
                <a:cs typeface="Arial" charset="0"/>
              </a:rPr>
              <a:t> December 2017] </a:t>
            </a:r>
          </a:p>
          <a:p>
            <a:r>
              <a:rPr lang="en-GB" sz="1050" dirty="0">
                <a:latin typeface="Arial" charset="0"/>
                <a:ea typeface="Arial" charset="0"/>
                <a:cs typeface="Arial" charset="0"/>
              </a:rPr>
              <a:t>Shamir, </a:t>
            </a:r>
            <a:r>
              <a:rPr lang="en-GB" sz="1050" dirty="0" err="1">
                <a:latin typeface="Arial" charset="0"/>
                <a:ea typeface="Arial" charset="0"/>
                <a:cs typeface="Arial" charset="0"/>
              </a:rPr>
              <a:t>Shlomo</a:t>
            </a:r>
            <a:r>
              <a:rPr lang="en-GB" sz="1050" dirty="0">
                <a:latin typeface="Arial" charset="0"/>
                <a:ea typeface="Arial" charset="0"/>
                <a:cs typeface="Arial" charset="0"/>
              </a:rPr>
              <a:t>, </a:t>
            </a:r>
            <a:r>
              <a:rPr lang="en-GB" sz="1050" dirty="0" err="1">
                <a:latin typeface="Arial" charset="0"/>
                <a:ea typeface="Arial" charset="0"/>
                <a:cs typeface="Arial" charset="0"/>
              </a:rPr>
              <a:t>Haaretz</a:t>
            </a:r>
            <a:r>
              <a:rPr lang="en-GB" sz="1050" dirty="0">
                <a:latin typeface="Arial" charset="0"/>
                <a:ea typeface="Arial" charset="0"/>
                <a:cs typeface="Arial" charset="0"/>
              </a:rPr>
              <a:t>, ‘Reform Judaism Puts Immigration Front and </a:t>
            </a:r>
            <a:r>
              <a:rPr lang="en-GB" sz="1050" dirty="0" err="1">
                <a:latin typeface="Arial" charset="0"/>
                <a:ea typeface="Arial" charset="0"/>
                <a:cs typeface="Arial" charset="0"/>
              </a:rPr>
              <a:t>Center</a:t>
            </a:r>
            <a:r>
              <a:rPr lang="en-GB" sz="1050" dirty="0">
                <a:latin typeface="Arial" charset="0"/>
                <a:ea typeface="Arial" charset="0"/>
                <a:cs typeface="Arial" charset="0"/>
              </a:rPr>
              <a:t>, March 6</a:t>
            </a:r>
            <a:r>
              <a:rPr lang="en-GB" sz="1050" baseline="30000" dirty="0">
                <a:latin typeface="Arial" charset="0"/>
                <a:ea typeface="Arial" charset="0"/>
                <a:cs typeface="Arial" charset="0"/>
              </a:rPr>
              <a:t>th</a:t>
            </a:r>
            <a:r>
              <a:rPr lang="en-GB" sz="1050" dirty="0">
                <a:latin typeface="Arial" charset="0"/>
                <a:ea typeface="Arial" charset="0"/>
                <a:cs typeface="Arial" charset="0"/>
              </a:rPr>
              <a:t> 2008, </a:t>
            </a:r>
            <a:r>
              <a:rPr lang="en-GB" sz="1050" dirty="0">
                <a:latin typeface="Arial" charset="0"/>
                <a:ea typeface="Arial" charset="0"/>
                <a:cs typeface="Arial" charset="0"/>
                <a:hlinkClick r:id="rId8"/>
              </a:rPr>
              <a:t>https://www.haaretz.com/print-edition/features/reform-judaism-puts-immigration-front-and-center-1.240809</a:t>
            </a:r>
            <a:r>
              <a:rPr lang="en-GB" sz="1050" dirty="0">
                <a:latin typeface="Arial" charset="0"/>
                <a:ea typeface="Arial" charset="0"/>
                <a:cs typeface="Arial" charset="0"/>
              </a:rPr>
              <a:t>, [Accessed 1</a:t>
            </a:r>
            <a:r>
              <a:rPr lang="en-GB" sz="1050" baseline="30000" dirty="0">
                <a:latin typeface="Arial" charset="0"/>
                <a:ea typeface="Arial" charset="0"/>
                <a:cs typeface="Arial" charset="0"/>
              </a:rPr>
              <a:t>st</a:t>
            </a:r>
            <a:r>
              <a:rPr lang="en-GB" sz="1050" dirty="0">
                <a:latin typeface="Arial" charset="0"/>
                <a:ea typeface="Arial" charset="0"/>
                <a:cs typeface="Arial" charset="0"/>
              </a:rPr>
              <a:t> January 2018].</a:t>
            </a:r>
          </a:p>
          <a:p>
            <a:r>
              <a:rPr lang="en-GB" sz="1050" dirty="0">
                <a:latin typeface="Arial" charset="0"/>
                <a:ea typeface="Arial" charset="0"/>
                <a:cs typeface="Arial" charset="0"/>
              </a:rPr>
              <a:t>Union for Reform Judaism, ‘What is Reform Judaism?’, </a:t>
            </a:r>
            <a:r>
              <a:rPr lang="en-GB" sz="1050" dirty="0">
                <a:latin typeface="Arial" charset="0"/>
                <a:ea typeface="Arial" charset="0"/>
                <a:cs typeface="Arial" charset="0"/>
                <a:hlinkClick r:id="rId9"/>
              </a:rPr>
              <a:t>https://urj.org</a:t>
            </a:r>
            <a:r>
              <a:rPr lang="en-GB" sz="1050" dirty="0">
                <a:latin typeface="Arial" charset="0"/>
                <a:ea typeface="Arial" charset="0"/>
                <a:cs typeface="Arial" charset="0"/>
              </a:rPr>
              <a:t>, [accessed 30</a:t>
            </a:r>
            <a:r>
              <a:rPr lang="en-GB" sz="1050" baseline="30000" dirty="0">
                <a:latin typeface="Arial" charset="0"/>
                <a:ea typeface="Arial" charset="0"/>
                <a:cs typeface="Arial" charset="0"/>
              </a:rPr>
              <a:t>th</a:t>
            </a:r>
            <a:r>
              <a:rPr lang="en-GB" sz="1050" dirty="0">
                <a:latin typeface="Arial" charset="0"/>
                <a:ea typeface="Arial" charset="0"/>
                <a:cs typeface="Arial" charset="0"/>
              </a:rPr>
              <a:t> December 2017].</a:t>
            </a:r>
          </a:p>
          <a:p>
            <a:r>
              <a:rPr lang="en-GB" sz="1050" dirty="0">
                <a:latin typeface="Arial" charset="0"/>
                <a:ea typeface="Arial" charset="0"/>
                <a:cs typeface="Arial" charset="0"/>
              </a:rPr>
              <a:t>Zionism and Israel, ‘Opposition of Reform Judaism to Zionism- A History’,  August 12</a:t>
            </a:r>
            <a:r>
              <a:rPr lang="en-GB" sz="1050" baseline="30000" dirty="0">
                <a:latin typeface="Arial" charset="0"/>
                <a:ea typeface="Arial" charset="0"/>
                <a:cs typeface="Arial" charset="0"/>
              </a:rPr>
              <a:t>th</a:t>
            </a:r>
            <a:r>
              <a:rPr lang="en-GB" sz="1050" dirty="0">
                <a:latin typeface="Arial" charset="0"/>
                <a:ea typeface="Arial" charset="0"/>
                <a:cs typeface="Arial" charset="0"/>
              </a:rPr>
              <a:t> 2005, </a:t>
            </a:r>
            <a:r>
              <a:rPr lang="en-GB" sz="1050" dirty="0">
                <a:latin typeface="Arial" charset="0"/>
                <a:ea typeface="Arial" charset="0"/>
                <a:cs typeface="Arial" charset="0"/>
                <a:hlinkClick r:id="rId10"/>
              </a:rPr>
              <a:t>http://www.zionism-israel.com/his/reform_judaism_history.htm</a:t>
            </a:r>
            <a:r>
              <a:rPr lang="en-GB" sz="1050" dirty="0">
                <a:latin typeface="Arial" charset="0"/>
                <a:ea typeface="Arial" charset="0"/>
                <a:cs typeface="Arial" charset="0"/>
              </a:rPr>
              <a:t>, [Accessed 1</a:t>
            </a:r>
            <a:r>
              <a:rPr lang="en-GB" sz="1050" baseline="30000" dirty="0">
                <a:latin typeface="Arial" charset="0"/>
                <a:ea typeface="Arial" charset="0"/>
                <a:cs typeface="Arial" charset="0"/>
              </a:rPr>
              <a:t>st</a:t>
            </a:r>
            <a:r>
              <a:rPr lang="en-GB" sz="1050" dirty="0">
                <a:latin typeface="Arial" charset="0"/>
                <a:ea typeface="Arial" charset="0"/>
                <a:cs typeface="Arial" charset="0"/>
              </a:rPr>
              <a:t> January 2018].</a:t>
            </a:r>
          </a:p>
          <a:p>
            <a:pPr marL="0" indent="0">
              <a:buNone/>
            </a:pPr>
            <a:r>
              <a:rPr lang="en-GB" sz="1050" u="sng" dirty="0">
                <a:latin typeface="Arial" charset="0"/>
                <a:ea typeface="Arial" charset="0"/>
                <a:cs typeface="Arial" charset="0"/>
              </a:rPr>
              <a:t>Images:</a:t>
            </a:r>
          </a:p>
          <a:p>
            <a:r>
              <a:rPr lang="en-GB" sz="1050" dirty="0">
                <a:latin typeface="Arial" charset="0"/>
                <a:ea typeface="Arial" charset="0"/>
                <a:cs typeface="Arial" charset="0"/>
              </a:rPr>
              <a:t>Image of Pittsburgh Platform: </a:t>
            </a:r>
            <a:r>
              <a:rPr lang="en-GB" sz="1050" dirty="0" err="1">
                <a:latin typeface="Arial" charset="0"/>
                <a:ea typeface="Arial" charset="0"/>
                <a:cs typeface="Arial" charset="0"/>
              </a:rPr>
              <a:t>Ducksandbooks</a:t>
            </a:r>
            <a:r>
              <a:rPr lang="en-GB" sz="1050" dirty="0">
                <a:latin typeface="Arial" charset="0"/>
                <a:ea typeface="Arial" charset="0"/>
                <a:cs typeface="Arial" charset="0"/>
              </a:rPr>
              <a:t>, ‘Pittsburgh Platform’, </a:t>
            </a:r>
            <a:r>
              <a:rPr lang="en-GB" sz="1050" dirty="0">
                <a:latin typeface="Arial" charset="0"/>
                <a:ea typeface="Arial" charset="0"/>
                <a:cs typeface="Arial" charset="0"/>
                <a:hlinkClick r:id="rId11"/>
              </a:rPr>
              <a:t>https://ducksandbooks.wordpress.com/2013/01/28/road-trip-2/dscn4839/</a:t>
            </a:r>
            <a:r>
              <a:rPr lang="en-GB" sz="1050" dirty="0">
                <a:latin typeface="Arial" charset="0"/>
                <a:ea typeface="Arial" charset="0"/>
                <a:cs typeface="Arial" charset="0"/>
              </a:rPr>
              <a:t>, [accessed 1</a:t>
            </a:r>
            <a:r>
              <a:rPr lang="en-GB" sz="1050" baseline="30000" dirty="0">
                <a:latin typeface="Arial" charset="0"/>
                <a:ea typeface="Arial" charset="0"/>
                <a:cs typeface="Arial" charset="0"/>
              </a:rPr>
              <a:t>st</a:t>
            </a:r>
            <a:r>
              <a:rPr lang="en-GB" sz="1050" dirty="0">
                <a:latin typeface="Arial" charset="0"/>
                <a:ea typeface="Arial" charset="0"/>
                <a:cs typeface="Arial" charset="0"/>
              </a:rPr>
              <a:t> January 2018].</a:t>
            </a:r>
          </a:p>
          <a:p>
            <a:r>
              <a:rPr lang="en-GB" sz="1050" dirty="0">
                <a:latin typeface="Arial" charset="0"/>
                <a:ea typeface="Arial" charset="0"/>
                <a:cs typeface="Arial" charset="0"/>
              </a:rPr>
              <a:t>Image: Central Reform Temple, worship, </a:t>
            </a:r>
            <a:r>
              <a:rPr lang="en-GB" sz="1050" dirty="0">
                <a:solidFill>
                  <a:schemeClr val="bg1">
                    <a:lumMod val="65000"/>
                  </a:schemeClr>
                </a:solidFill>
                <a:latin typeface="Arial" charset="0"/>
                <a:ea typeface="Arial" charset="0"/>
                <a:cs typeface="Arial" charset="0"/>
                <a:hlinkClick r:id="rId3"/>
              </a:rPr>
              <a:t>http://www.centralreformtemple.org/worship/</a:t>
            </a:r>
            <a:r>
              <a:rPr lang="en-GB" sz="1050" dirty="0">
                <a:solidFill>
                  <a:schemeClr val="bg1">
                    <a:lumMod val="65000"/>
                  </a:schemeClr>
                </a:solidFill>
                <a:latin typeface="Arial" charset="0"/>
                <a:ea typeface="Arial" charset="0"/>
                <a:cs typeface="Arial" charset="0"/>
              </a:rPr>
              <a:t>,</a:t>
            </a:r>
            <a:r>
              <a:rPr lang="en-GB" sz="1050" dirty="0">
                <a:latin typeface="Arial" charset="0"/>
                <a:ea typeface="Arial" charset="0"/>
                <a:cs typeface="Arial" charset="0"/>
              </a:rPr>
              <a:t> [accessed 30</a:t>
            </a:r>
            <a:r>
              <a:rPr lang="en-GB" sz="1050" baseline="30000" dirty="0">
                <a:latin typeface="Arial" charset="0"/>
                <a:ea typeface="Arial" charset="0"/>
                <a:cs typeface="Arial" charset="0"/>
              </a:rPr>
              <a:t>th</a:t>
            </a:r>
            <a:r>
              <a:rPr lang="en-GB" sz="1050" dirty="0">
                <a:latin typeface="Arial" charset="0"/>
                <a:ea typeface="Arial" charset="0"/>
                <a:cs typeface="Arial" charset="0"/>
              </a:rPr>
              <a:t> December 2017].</a:t>
            </a:r>
          </a:p>
          <a:p>
            <a:r>
              <a:rPr lang="en-GB" sz="1050" dirty="0">
                <a:latin typeface="Arial" charset="0"/>
                <a:ea typeface="Arial" charset="0"/>
                <a:cs typeface="Arial" charset="0"/>
              </a:rPr>
              <a:t>Image: </a:t>
            </a:r>
            <a:r>
              <a:rPr lang="en-GB" sz="1050" dirty="0" err="1">
                <a:latin typeface="Arial" charset="0"/>
                <a:ea typeface="Arial" charset="0"/>
                <a:cs typeface="Arial" charset="0"/>
              </a:rPr>
              <a:t>MyJewishLearning</a:t>
            </a:r>
            <a:r>
              <a:rPr lang="en-GB" sz="1050" dirty="0">
                <a:latin typeface="Arial" charset="0"/>
                <a:ea typeface="Arial" charset="0"/>
                <a:cs typeface="Arial" charset="0"/>
              </a:rPr>
              <a:t>, ‘Zionism 101’, </a:t>
            </a:r>
            <a:r>
              <a:rPr lang="en-GB" sz="1050" dirty="0">
                <a:solidFill>
                  <a:schemeClr val="bg1">
                    <a:lumMod val="65000"/>
                  </a:schemeClr>
                </a:solidFill>
                <a:latin typeface="Arial" charset="0"/>
                <a:ea typeface="Arial" charset="0"/>
                <a:cs typeface="Arial" charset="0"/>
                <a:hlinkClick r:id="rId12"/>
              </a:rPr>
              <a:t>https://www.myjewishlearning.com/article/zionism/</a:t>
            </a:r>
            <a:r>
              <a:rPr lang="en-GB" sz="1050" dirty="0">
                <a:solidFill>
                  <a:schemeClr val="bg1">
                    <a:lumMod val="65000"/>
                  </a:schemeClr>
                </a:solidFill>
                <a:latin typeface="Arial" charset="0"/>
                <a:ea typeface="Arial" charset="0"/>
                <a:cs typeface="Arial" charset="0"/>
              </a:rPr>
              <a:t>, </a:t>
            </a:r>
            <a:r>
              <a:rPr lang="en-GB" sz="1050" dirty="0">
                <a:latin typeface="Arial" charset="0"/>
                <a:ea typeface="Arial" charset="0"/>
                <a:cs typeface="Arial" charset="0"/>
              </a:rPr>
              <a:t>[accessed 31</a:t>
            </a:r>
            <a:r>
              <a:rPr lang="en-GB" sz="1050" baseline="30000" dirty="0">
                <a:latin typeface="Arial" charset="0"/>
                <a:ea typeface="Arial" charset="0"/>
                <a:cs typeface="Arial" charset="0"/>
              </a:rPr>
              <a:t>st</a:t>
            </a:r>
            <a:r>
              <a:rPr lang="en-GB" sz="1050" dirty="0">
                <a:latin typeface="Arial" charset="0"/>
                <a:ea typeface="Arial" charset="0"/>
                <a:cs typeface="Arial" charset="0"/>
              </a:rPr>
              <a:t> December 2017]</a:t>
            </a:r>
          </a:p>
          <a:p>
            <a:r>
              <a:rPr lang="en-GB" sz="1050" dirty="0">
                <a:latin typeface="Arial" charset="0"/>
                <a:ea typeface="Arial" charset="0"/>
                <a:cs typeface="Arial" charset="0"/>
              </a:rPr>
              <a:t>Image: Religious Action Centre of Reform Judaism, 30</a:t>
            </a:r>
            <a:r>
              <a:rPr lang="en-GB" sz="1050" baseline="30000" dirty="0">
                <a:latin typeface="Arial" charset="0"/>
                <a:ea typeface="Arial" charset="0"/>
                <a:cs typeface="Arial" charset="0"/>
              </a:rPr>
              <a:t>th</a:t>
            </a:r>
            <a:r>
              <a:rPr lang="en-GB" sz="1050" dirty="0">
                <a:latin typeface="Arial" charset="0"/>
                <a:ea typeface="Arial" charset="0"/>
                <a:cs typeface="Arial" charset="0"/>
              </a:rPr>
              <a:t> October 2014, </a:t>
            </a:r>
            <a:r>
              <a:rPr lang="en-GB" sz="1050" dirty="0">
                <a:latin typeface="Arial" charset="0"/>
                <a:ea typeface="Arial" charset="0"/>
                <a:cs typeface="Arial" charset="0"/>
                <a:hlinkClick r:id="rId13"/>
              </a:rPr>
              <a:t>http://blogs.rj.org/rac/2014/10/30/thoughts-on-the-world-zionist-congress-elections-from-arza/</a:t>
            </a:r>
            <a:r>
              <a:rPr lang="en-GB" sz="1050" dirty="0">
                <a:latin typeface="Arial" charset="0"/>
                <a:ea typeface="Arial" charset="0"/>
                <a:cs typeface="Arial" charset="0"/>
              </a:rPr>
              <a:t>, [accessed 22</a:t>
            </a:r>
            <a:r>
              <a:rPr lang="en-GB" sz="1050" baseline="30000" dirty="0">
                <a:latin typeface="Arial" charset="0"/>
                <a:ea typeface="Arial" charset="0"/>
                <a:cs typeface="Arial" charset="0"/>
              </a:rPr>
              <a:t>nd</a:t>
            </a:r>
            <a:r>
              <a:rPr lang="en-GB" sz="1050" dirty="0">
                <a:latin typeface="Arial" charset="0"/>
                <a:ea typeface="Arial" charset="0"/>
                <a:cs typeface="Arial" charset="0"/>
              </a:rPr>
              <a:t> January 2018]</a:t>
            </a:r>
          </a:p>
          <a:p>
            <a:endParaRPr lang="en-GB" sz="1050" dirty="0">
              <a:latin typeface="Arial" charset="0"/>
              <a:ea typeface="Arial" charset="0"/>
              <a:cs typeface="Arial" charset="0"/>
            </a:endParaRPr>
          </a:p>
        </p:txBody>
      </p:sp>
    </p:spTree>
    <p:extLst>
      <p:ext uri="{BB962C8B-B14F-4D97-AF65-F5344CB8AC3E}">
        <p14:creationId xmlns:p14="http://schemas.microsoft.com/office/powerpoint/2010/main" val="30365826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0475" y="2428864"/>
            <a:ext cx="10058400" cy="1371600"/>
          </a:xfrm>
        </p:spPr>
        <p:txBody>
          <a:bodyPr>
            <a:normAutofit/>
          </a:bodyPr>
          <a:lstStyle/>
          <a:p>
            <a:pPr algn="ctr"/>
            <a:r>
              <a:rPr lang="en-US" sz="6600" b="1" u="sng" dirty="0">
                <a:solidFill>
                  <a:schemeClr val="accent5">
                    <a:lumMod val="75000"/>
                  </a:schemeClr>
                </a:solidFill>
              </a:rPr>
              <a:t>Any questions?</a:t>
            </a:r>
          </a:p>
        </p:txBody>
      </p:sp>
    </p:spTree>
    <p:extLst>
      <p:ext uri="{BB962C8B-B14F-4D97-AF65-F5344CB8AC3E}">
        <p14:creationId xmlns:p14="http://schemas.microsoft.com/office/powerpoint/2010/main" val="1504096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Scale>
                                      <p:cBhvr>
                                        <p:cTn id="7"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
                                        </p:tgtEl>
                                        <p:attrNameLst>
                                          <p:attrName>ppt_x</p:attrName>
                                          <p:attrName>ppt_y</p:attrName>
                                        </p:attrNameLst>
                                      </p:cBhvr>
                                    </p:animMotion>
                                    <p:animEffect transition="in" filter="fade">
                                      <p:cBhvr>
                                        <p:cTn id="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Custom 18">
      <a:dk1>
        <a:srgbClr val="000000"/>
      </a:dk1>
      <a:lt1>
        <a:srgbClr val="FFFFFF"/>
      </a:lt1>
      <a:dk2>
        <a:srgbClr val="505046"/>
      </a:dk2>
      <a:lt2>
        <a:srgbClr val="FDFEFE"/>
      </a:lt2>
      <a:accent1>
        <a:srgbClr val="E7210E"/>
      </a:accent1>
      <a:accent2>
        <a:srgbClr val="FFC0AB"/>
      </a:accent2>
      <a:accent3>
        <a:srgbClr val="FF8300"/>
      </a:accent3>
      <a:accent4>
        <a:srgbClr val="FEBE81"/>
      </a:accent4>
      <a:accent5>
        <a:srgbClr val="E8848A"/>
      </a:accent5>
      <a:accent6>
        <a:srgbClr val="E42977"/>
      </a:accent6>
      <a:hlink>
        <a:srgbClr val="007AFE"/>
      </a:hlink>
      <a:folHlink>
        <a:srgbClr val="568AD4"/>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1114</TotalTime>
  <Words>1685</Words>
  <Application>Microsoft Macintosh PowerPoint</Application>
  <PresentationFormat>Widescreen</PresentationFormat>
  <Paragraphs>144</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Garamond</vt:lpstr>
      <vt:lpstr>Savon</vt:lpstr>
      <vt:lpstr>Reform Judaism</vt:lpstr>
      <vt:lpstr>Origins and history</vt:lpstr>
      <vt:lpstr>Beliefs of Reform Judaism</vt:lpstr>
      <vt:lpstr>PowerPoint Presentation</vt:lpstr>
      <vt:lpstr>What influence and importance does Reform Judaism have within twenty-first century Judaism?</vt:lpstr>
      <vt:lpstr>Attitudes of Reform Judaism on political Zionism</vt:lpstr>
      <vt:lpstr>PowerPoint Presentation</vt:lpstr>
      <vt:lpstr>Conclusion</vt:lpstr>
      <vt:lpstr>Bibliography</vt:lpstr>
      <vt:lpstr>Any questions?</vt:lpstr>
    </vt:vector>
  </TitlesOfParts>
  <Company/>
  <LinksUpToDate>false</LinksUpToDate>
  <SharedDoc>false</SharedDoc>
  <HyperlinksChanged>false</HyperlinksChanged>
  <AppVersion>16.0009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Haredi Judaism</dc:title>
  <dc:creator>Microsoft Office User</dc:creator>
  <cp:lastModifiedBy>Microsoft Office User</cp:lastModifiedBy>
  <cp:revision>67</cp:revision>
  <cp:lastPrinted>2018-01-22T13:42:00Z</cp:lastPrinted>
  <dcterms:created xsi:type="dcterms:W3CDTF">2017-12-28T20:53:17Z</dcterms:created>
  <dcterms:modified xsi:type="dcterms:W3CDTF">2018-01-22T18:09:58Z</dcterms:modified>
</cp:coreProperties>
</file>