
<file path=[Content_Types].xml><?xml version="1.0" encoding="utf-8"?>
<Types xmlns="http://schemas.openxmlformats.org/package/2006/content-types">
  <Default Extension="bin" ContentType="application/vnd.openxmlformats-officedocument.presentationml.printerSettings"/>
  <Default Extension="jpeg" ContentType="image/jpeg"/>
  <Default Extension="rels" ContentType="application/vnd.openxmlformats-package.relationships+xml"/>
  <Default Extension="xml" ContentType="application/xml"/>
  <Override PartName="/docProps/app.xml" ContentType="application/vnd.openxmlformats-officedocument.extended-properties+xml"/>
  <Override PartName="/docProps/core.xml" ContentType="application/vnd.openxmlformats-package.core-properties+xml"/>
  <Override PartName="/ppt/presProps.xml" ContentType="application/vnd.openxmlformats-officedocument.presentationml.presProps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heme/theme1.xml" ContentType="application/vnd.openxmlformats-officedocument.theme+xml"/>
  <Override PartName="/ppt/viewProps.xml" ContentType="application/vnd.openxmlformats-officedocument.presentationml.viewProps+xml"/>
</Types>
</file>

<file path=_rels/.rels><?xml version='1.0' encoding='UTF-8' standalone='yes'?>
<Relationships xmlns="http://schemas.openxmlformats.org/package/2006/relationships"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7"/>
    <p:sldId id="257" r:id="rId8"/>
    <p:sldId id="258" r:id="rId9"/>
    <p:sldId id="259" r:id="rId10"/>
    <p:sldId id="260" r:id="rId11"/>
    <p:sldId id="261" r:id="rId12"/>
    <p:sldId id="262" r:id="rId13"/>
    <p:sldId id="263" r:id="rId14"/>
    <p:sldId id="264" r:id="rId15"/>
    <p:sldId id="265" r:id="rId16"/>
    <p:sldId id="266" r:id="rId17"/>
    <p:sldId id="267" r:id="rId18"/>
    <p:sldId id="268" r:id="rId19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124" d="100"/>
          <a:sy n="124" d="100"/>
        </p:scale>
        <p:origin x="-1512" y="-11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'1.0' encoding='UTF-8' standalone='yes'?>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printerSettings" Target="printerSettings/printerSettings1.bin"/><Relationship Id="rId3" Type="http://schemas.openxmlformats.org/officeDocument/2006/relationships/presProps" Target="presProps.xml"/><Relationship Id="rId4" Type="http://schemas.openxmlformats.org/officeDocument/2006/relationships/viewProps" Target="viewProps.xml"/><Relationship Id="rId5" Type="http://schemas.openxmlformats.org/officeDocument/2006/relationships/theme" Target="theme/theme1.xml"/><Relationship Id="rId6" Type="http://schemas.openxmlformats.org/officeDocument/2006/relationships/tableStyles" Target="tableStyles.xml"/><Relationship Id="rId7" Type="http://schemas.openxmlformats.org/officeDocument/2006/relationships/slide" Target="slides/slide1.xml"/><Relationship Id="rId8" Type="http://schemas.openxmlformats.org/officeDocument/2006/relationships/slide" Target="slides/slide2.xml"/><Relationship Id="rId9" Type="http://schemas.openxmlformats.org/officeDocument/2006/relationships/slide" Target="slides/slide3.xml"/><Relationship Id="rId10" Type="http://schemas.openxmlformats.org/officeDocument/2006/relationships/slide" Target="slides/slide4.xml"/><Relationship Id="rId11" Type="http://schemas.openxmlformats.org/officeDocument/2006/relationships/slide" Target="slides/slide5.xml"/><Relationship Id="rId12" Type="http://schemas.openxmlformats.org/officeDocument/2006/relationships/slide" Target="slides/slide6.xml"/><Relationship Id="rId13" Type="http://schemas.openxmlformats.org/officeDocument/2006/relationships/slide" Target="slides/slide7.xml"/><Relationship Id="rId14" Type="http://schemas.openxmlformats.org/officeDocument/2006/relationships/slide" Target="slides/slide8.xml"/><Relationship Id="rId15" Type="http://schemas.openxmlformats.org/officeDocument/2006/relationships/slide" Target="slides/slide9.xml"/><Relationship Id="rId16" Type="http://schemas.openxmlformats.org/officeDocument/2006/relationships/slide" Target="slides/slide10.xml"/><Relationship Id="rId17" Type="http://schemas.openxmlformats.org/officeDocument/2006/relationships/slide" Target="slides/slide11.xml"/><Relationship Id="rId18" Type="http://schemas.openxmlformats.org/officeDocument/2006/relationships/slide" Target="slides/slide12.xml"/><Relationship Id="rId19" Type="http://schemas.openxmlformats.org/officeDocument/2006/relationships/slide" Target="slides/slide13.xml"/></Relationships>
</file>

<file path=ppt/slideLayouts/_rels/slideLayout1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Introduction to Leadership and Management</a:t>
            </a:r>
          </a:p>
          <a:p>
            <a:r>
              <a:t>ILM A1 Group Presentation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Organisation: Tesco PLC</a:t>
            </a:r>
          </a:p>
          <a:p>
            <a:r>
              <a:t>Module Code: LCBB4015</a:t>
            </a:r>
          </a:p>
          <a:p>
            <a:r>
              <a:t>University of Wales Trinity Saint David</a:t>
            </a:r>
          </a:p>
          <a:p>
            <a:r>
              <a:t>Student Name: Abidur Khan</a:t>
            </a:r>
          </a:p>
          <a:p>
            <a:r>
              <a:t>Student ID: 2437849</a:t>
            </a:r>
          </a:p>
          <a:p>
            <a:r>
              <a:t>This presentation applies management theory to a real organisation to evaluate managerial effectiveness.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Assessment Aim and Scope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This presentation analyses and evaluates how Henry Fayol’s management functions are applied within Tesco PLC.</a:t>
            </a:r>
          </a:p>
          <a:p>
            <a:r>
              <a:t>It demonstrates understanding, application, and evaluation of management practice.</a:t>
            </a:r>
          </a:p>
          <a:p>
            <a:r>
              <a:t>This matters because effective management directly impacts performance, staff retention, and service quality.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Presentation Overview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Organisation context</a:t>
            </a:r>
          </a:p>
          <a:p>
            <a:r>
              <a:t>Fayol’s management functions</a:t>
            </a:r>
          </a:p>
          <a:p>
            <a:r>
              <a:t>Application within Tesco PLC</a:t>
            </a:r>
          </a:p>
          <a:p>
            <a:r>
              <a:t>Evaluation of effectiveness</a:t>
            </a:r>
          </a:p>
          <a:p>
            <a:r>
              <a:t>Link between management practice and organisational goals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Organisation Context Tesco PLC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Large UK based retail organisation</a:t>
            </a:r>
          </a:p>
          <a:p>
            <a:r>
              <a:t>Highly competitive and volatile market</a:t>
            </a:r>
          </a:p>
          <a:p>
            <a:r>
              <a:t>Cost pressures and labour turnover</a:t>
            </a:r>
          </a:p>
          <a:p>
            <a:r>
              <a:t>This context increases pressure on managers to apply effective planning, leadership, and control.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Henry Fayol’s Management Functions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Planning</a:t>
            </a:r>
          </a:p>
          <a:p>
            <a:r>
              <a:t>Organising</a:t>
            </a:r>
          </a:p>
          <a:p>
            <a:r>
              <a:t>Leading</a:t>
            </a:r>
          </a:p>
          <a:p>
            <a:r>
              <a:t>Controlling</a:t>
            </a:r>
          </a:p>
          <a:p>
            <a:r>
              <a:t>Fayol’s framework focuses on core managerial responsibilities rather than leadership traits.</a:t>
            </a:r>
          </a:p>
          <a:p>
            <a:r>
              <a:t>Source: Needle and Burns 2019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Planning Function at Tesco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Store level sales and cost KPIs</a:t>
            </a:r>
          </a:p>
          <a:p>
            <a:r>
              <a:t>Shift planning to match customer demand</a:t>
            </a:r>
          </a:p>
          <a:p>
            <a:r>
              <a:t>Stock systems used to reduce waste</a:t>
            </a:r>
          </a:p>
          <a:p>
            <a:r>
              <a:t>This is effective because it supports profitability and customer satisfaction.</a:t>
            </a:r>
          </a:p>
          <a:p>
            <a:r>
              <a:t>However rigid central planning can reduce local flexibility.</a:t>
            </a:r>
          </a:p>
          <a:p>
            <a:r>
              <a:t>Source: Needle and Burns 2019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Organising Function at Tesco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Clear roles for managers, team leaders, and staff</a:t>
            </a:r>
          </a:p>
          <a:p>
            <a:r>
              <a:t>Department based reporting structures</a:t>
            </a:r>
          </a:p>
          <a:p>
            <a:r>
              <a:t>Resources allocated by store demand</a:t>
            </a:r>
          </a:p>
          <a:p>
            <a:r>
              <a:t>This improves accountability and coordination.</a:t>
            </a:r>
          </a:p>
          <a:p>
            <a:r>
              <a:t>If organising is weak, delays and staff frustration can increase.</a:t>
            </a:r>
          </a:p>
          <a:p>
            <a:r>
              <a:t>Source: Mullins 2016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Leading Function at Tesco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Managers communicate targets and expectations</a:t>
            </a:r>
          </a:p>
          <a:p>
            <a:r>
              <a:t>Motivation through feedback and support</a:t>
            </a:r>
          </a:p>
          <a:p>
            <a:r>
              <a:t>Important due to workforce diversity and turnover</a:t>
            </a:r>
          </a:p>
          <a:p>
            <a:r>
              <a:t>This improves morale and performance.</a:t>
            </a:r>
          </a:p>
          <a:p>
            <a:r>
              <a:t>Inconsistent leadership can reduce service quality.</a:t>
            </a:r>
          </a:p>
          <a:p>
            <a:r>
              <a:t>Source: Northouse 2021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Controlling Function at Tesco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Performance dashboards and sales data</a:t>
            </a:r>
          </a:p>
          <a:p>
            <a:r>
              <a:t>Monitoring absence and productivity</a:t>
            </a:r>
          </a:p>
          <a:p>
            <a:r>
              <a:t>Corrective action through reviews</a:t>
            </a:r>
          </a:p>
          <a:p>
            <a:r>
              <a:t>This maintains standards during uncertainty.</a:t>
            </a:r>
          </a:p>
          <a:p>
            <a:r>
              <a:t>Control must be balanced to avoid pressure and stress.</a:t>
            </a:r>
          </a:p>
          <a:p>
            <a:r>
              <a:t>Source: Needle and Burns 2019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Impact on Organisational Goals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Planning supports efficiency and availability</a:t>
            </a:r>
          </a:p>
          <a:p>
            <a:r>
              <a:t>Organising improves consistency</a:t>
            </a:r>
          </a:p>
          <a:p>
            <a:r>
              <a:t>Leading supports retention and performance</a:t>
            </a:r>
          </a:p>
          <a:p>
            <a:r>
              <a:t>Controlling maintains standards</a:t>
            </a:r>
          </a:p>
          <a:p>
            <a:r>
              <a:t>These functions are most effective when applied together.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Essential Managerial Skills at Tesco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Communication for a diverse workforce</a:t>
            </a:r>
          </a:p>
          <a:p>
            <a:r>
              <a:t>Decision making under cost pressure</a:t>
            </a:r>
          </a:p>
          <a:p>
            <a:r>
              <a:t>Adaptability to technology and change</a:t>
            </a:r>
          </a:p>
          <a:p>
            <a:r>
              <a:t>Ethical leadership to maintain trust</a:t>
            </a:r>
          </a:p>
          <a:p>
            <a:r>
              <a:t>Digital awareness of retail systems</a:t>
            </a:r>
          </a:p>
          <a:p>
            <a:r>
              <a:t>These skills are increasingly important in modern retail.</a:t>
            </a:r>
          </a:p>
          <a:p>
            <a:r>
              <a:t>Source: Mullins 2016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Conclusion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Fayol’s management functions remain relevant in contemporary retail.</a:t>
            </a:r>
          </a:p>
          <a:p>
            <a:r>
              <a:t>Application at Tesco shows strengths and limitations.</a:t>
            </a:r>
          </a:p>
          <a:p>
            <a:r>
              <a:t>Effective management depends on flexible application in practice.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Needle, D. and Burns, J. (2019) Business in Context. Cengage Learning.</a:t>
            </a:r>
          </a:p>
          <a:p/>
          <a:p>
            <a:r>
              <a:t>Mullins, L. (2016) Management and Organisational Behaviour. Pearson Education.</a:t>
            </a:r>
          </a:p>
          <a:p/>
          <a:p>
            <a:r>
              <a:t>Northouse, P. (2021) Leadership Theory and Practice. Sage Publications.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0</Words>
  <Application>Microsoft Macintosh PowerPoint</Application>
  <PresentationFormat>On-screen Show (4:3)</PresentationFormat>
  <Paragraphs>0</Paragraphs>
  <Slides>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0</vt:i4>
      </vt:variant>
    </vt:vector>
  </HeadingPairs>
  <TitlesOfParts>
    <vt:vector size="1" baseType="lpstr">
      <vt:lpstr>Office Theme</vt:lpstr>
    </vt:vector>
  </TitlesOfParts>
  <Manager/>
  <Company/>
  <LinksUpToDate>false</LinksUpToDate>
  <SharedDoc>false</SharedDoc>
  <HyperlinkBase/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>generated using python-pptx</dc:description>
  <cp:lastModifiedBy>Steve Canny</cp:lastModifiedBy>
  <cp:revision>1</cp:revision>
  <dcterms:created xsi:type="dcterms:W3CDTF">2013-01-27T09:14:16Z</dcterms:created>
  <dcterms:modified xsi:type="dcterms:W3CDTF">2013-01-27T09:15:58Z</dcterms:modified>
  <cp:category/>
</cp:coreProperties>
</file>