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4"/>
  </p:sldMasterIdLst>
  <p:notesMasterIdLst>
    <p:notesMasterId r:id="rId17"/>
  </p:notesMasterIdLst>
  <p:handoutMasterIdLst>
    <p:handoutMasterId r:id="rId18"/>
  </p:handoutMasterIdLst>
  <p:sldIdLst>
    <p:sldId id="256" r:id="rId5"/>
    <p:sldId id="323" r:id="rId6"/>
    <p:sldId id="258" r:id="rId7"/>
    <p:sldId id="259" r:id="rId8"/>
    <p:sldId id="261" r:id="rId9"/>
    <p:sldId id="325" r:id="rId10"/>
    <p:sldId id="324" r:id="rId11"/>
    <p:sldId id="262" r:id="rId12"/>
    <p:sldId id="326" r:id="rId13"/>
    <p:sldId id="260" r:id="rId14"/>
    <p:sldId id="311" r:id="rId15"/>
    <p:sldId id="265" r:id="rId16"/>
  </p:sldIdLst>
  <p:sldSz cx="9144000" cy="6858000" type="screen4x3"/>
  <p:notesSz cx="6858000" cy="9144000"/>
  <p:embeddedFontLst>
    <p:embeddedFont>
      <p:font typeface="Rockwell Condensed" panose="02060603050405020104" pitchFamily="18" charset="0"/>
      <p:regular r:id="rId19"/>
      <p:bold r:id="rId20"/>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Sujeewa Herath" initials="SH" lastIdx="2" clrIdx="0">
    <p:extLst>
      <p:ext uri="{19B8F6BF-5375-455C-9EA6-DF929625EA0E}">
        <p15:presenceInfo xmlns:p15="http://schemas.microsoft.com/office/powerpoint/2012/main" userId="S::s.herath@uwtsd.ac.uk::e5350ab0-0c1d-4953-8d97-39bf0c1d0ffc"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213CDBF-130B-EB13-82FE-63ACF2902369}" v="60" dt="2026-07-12T13:46:29.562"/>
    <p1510:client id="{AA1CADE5-BD1C-800D-4F88-642B1879268C}" v="255" dt="2026-07-12T14:24:07.255"/>
    <p1510:client id="{E093AD30-D9D8-4214-8489-3A841A328D6B}" v="31" dt="2026-07-12T13:49:29.63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tesViewPr>
    <p:cSldViewPr snapToGrid="0">
      <p:cViewPr>
        <p:scale>
          <a:sx n="1" d="2"/>
          <a:sy n="1" d="2"/>
        </p:scale>
        <p:origin x="0" y="0"/>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handoutMaster" Target="handoutMasters/handoutMaster1.xml"/><Relationship Id="rId26" Type="http://schemas.microsoft.com/office/2015/10/relationships/revisionInfo" Target="revisionInfo.xml"/><Relationship Id="rId3" Type="http://schemas.openxmlformats.org/officeDocument/2006/relationships/customXml" Target="../customXml/item3.xml"/><Relationship Id="rId21" Type="http://schemas.openxmlformats.org/officeDocument/2006/relationships/commentAuthors" Target="commentAuthor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font" Target="fonts/font2.fntdata"/><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font" Target="fonts/font1.fntdata"/><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12/07/2026</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t>7/12/2026</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t>‹#›</a:t>
            </a:fld>
            <a:endParaRPr lang="en-US"/>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12/07/2026</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12/07/2026</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12/07/2026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12/07/2026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12/07/2026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12/07/2026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12/07/2026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12/07/2026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12/07/2026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12/07/2026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12/07/2026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12/07/2026</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CCD5B1B-44E9-81D1-739A-C8E8BEE78A74}"/>
              </a:ext>
            </a:extLst>
          </p:cNvPr>
          <p:cNvSpPr>
            <a:spLocks noGrp="1"/>
          </p:cNvSpPr>
          <p:nvPr>
            <p:ph type="title"/>
          </p:nvPr>
        </p:nvSpPr>
        <p:spPr>
          <a:xfrm>
            <a:off x="449943" y="949552"/>
            <a:ext cx="8229600" cy="1143000"/>
          </a:xfrm>
        </p:spPr>
        <p:txBody>
          <a:bodyPr>
            <a:normAutofit fontScale="90000"/>
          </a:bodyPr>
          <a:lstStyle/>
          <a:p>
            <a:r>
              <a:rPr lang="en-GB" sz="2600" b="1">
                <a:ea typeface="+mj-lt"/>
                <a:cs typeface="+mj-lt"/>
              </a:rPr>
              <a:t>Certificate of Higher Education in Skills for the Workplace</a:t>
            </a:r>
            <a:r>
              <a:rPr lang="en-GB" sz="2600">
                <a:ea typeface="+mj-lt"/>
                <a:cs typeface="+mj-lt"/>
              </a:rPr>
              <a:t> </a:t>
            </a:r>
            <a:br>
              <a:rPr lang="en-GB" sz="2600">
                <a:ea typeface="+mj-lt"/>
                <a:cs typeface="+mj-lt"/>
              </a:rPr>
            </a:br>
            <a:r>
              <a:rPr lang="en-GB" sz="2600">
                <a:ea typeface="+mj-lt"/>
                <a:cs typeface="+mj-lt"/>
              </a:rPr>
              <a:t>Effective Team working &amp; </a:t>
            </a:r>
            <a:r>
              <a:rPr lang="en-GB" sz="2600" b="1">
                <a:ea typeface="+mj-lt"/>
                <a:cs typeface="+mj-lt"/>
              </a:rPr>
              <a:t>Communications</a:t>
            </a:r>
            <a:r>
              <a:rPr lang="en-GB" sz="2600">
                <a:ea typeface="+mj-lt"/>
                <a:cs typeface="+mj-lt"/>
              </a:rPr>
              <a:t> </a:t>
            </a:r>
            <a:br>
              <a:rPr lang="en-GB" sz="2600">
                <a:ea typeface="+mj-lt"/>
                <a:cs typeface="+mj-lt"/>
              </a:rPr>
            </a:br>
            <a:r>
              <a:rPr lang="en-GB" sz="2600">
                <a:ea typeface="+mj-lt"/>
                <a:cs typeface="+mj-lt"/>
              </a:rPr>
              <a:t>(LCLM4003) </a:t>
            </a:r>
            <a:br>
              <a:rPr lang="en-GB" sz="2600">
                <a:ea typeface="+mj-lt"/>
                <a:cs typeface="+mj-lt"/>
              </a:rPr>
            </a:br>
            <a:r>
              <a:rPr lang="en-GB" sz="2600">
                <a:ea typeface="+mj-lt"/>
                <a:cs typeface="+mj-lt"/>
              </a:rPr>
              <a:t> </a:t>
            </a:r>
            <a:br>
              <a:rPr lang="en-GB" sz="2600">
                <a:ea typeface="+mj-lt"/>
                <a:cs typeface="+mj-lt"/>
              </a:rPr>
            </a:br>
            <a:endParaRPr lang="en-GB" sz="3200">
              <a:ea typeface="+mj-lt"/>
              <a:cs typeface="+mj-lt"/>
            </a:endParaRPr>
          </a:p>
        </p:txBody>
      </p:sp>
      <p:sp>
        <p:nvSpPr>
          <p:cNvPr id="2" name="TextBox 1">
            <a:extLst>
              <a:ext uri="{FF2B5EF4-FFF2-40B4-BE49-F238E27FC236}">
                <a16:creationId xmlns:a16="http://schemas.microsoft.com/office/drawing/2014/main" id="{77F44F73-10AC-06DF-294E-CBE45F2408EE}"/>
              </a:ext>
            </a:extLst>
          </p:cNvPr>
          <p:cNvSpPr txBox="1"/>
          <p:nvPr/>
        </p:nvSpPr>
        <p:spPr>
          <a:xfrm>
            <a:off x="1988458" y="1919515"/>
            <a:ext cx="7155541" cy="430887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b="1">
                <a:latin typeface="Myriad Pro"/>
                <a:ea typeface="Myriad Pro"/>
                <a:cs typeface="Myriad Pro"/>
              </a:rPr>
              <a:t>       Group Members</a:t>
            </a:r>
            <a:br>
              <a:rPr sz="3200">
                <a:latin typeface="Myriad Pro"/>
                <a:ea typeface="Myriad Pro"/>
                <a:cs typeface="Myriad Pro"/>
              </a:rPr>
            </a:br>
            <a:r>
              <a:rPr sz="3200">
                <a:latin typeface="Myriad Pro"/>
                <a:ea typeface="Myriad Pro"/>
                <a:cs typeface="Myriad Pro"/>
              </a:rPr>
              <a:t>​</a:t>
            </a:r>
            <a:br>
              <a:rPr sz="3200">
                <a:latin typeface="Myriad Pro"/>
                <a:ea typeface="Myriad Pro"/>
                <a:cs typeface="Myriad Pro"/>
              </a:rPr>
            </a:br>
            <a:r>
              <a:rPr lang="en-GB" sz="3200" baseline="0">
                <a:latin typeface="Myriad Pro"/>
              </a:rPr>
              <a:t>1. Renata Student ID:2514195</a:t>
            </a:r>
            <a:r>
              <a:rPr sz="3200">
                <a:latin typeface="Myriad Pro"/>
                <a:ea typeface="Myriad Pro"/>
                <a:cs typeface="Myriad Pro"/>
              </a:rPr>
              <a:t>​</a:t>
            </a:r>
            <a:br>
              <a:rPr sz="3200">
                <a:latin typeface="Myriad Pro"/>
                <a:ea typeface="Myriad Pro"/>
                <a:cs typeface="Myriad Pro"/>
              </a:rPr>
            </a:br>
            <a:r>
              <a:rPr lang="en-GB" sz="3200" baseline="0">
                <a:latin typeface="Myriad Pro"/>
              </a:rPr>
              <a:t>2. Anna Student ID:2514194</a:t>
            </a:r>
            <a:r>
              <a:rPr sz="3200">
                <a:latin typeface="Myriad Pro"/>
                <a:ea typeface="Myriad Pro"/>
                <a:cs typeface="Myriad Pro"/>
              </a:rPr>
              <a:t>​</a:t>
            </a:r>
            <a:br>
              <a:rPr sz="3200">
                <a:latin typeface="Myriad Pro"/>
                <a:ea typeface="Myriad Pro"/>
                <a:cs typeface="Myriad Pro"/>
              </a:rPr>
            </a:br>
            <a:r>
              <a:rPr lang="en-GB" sz="3200" baseline="0">
                <a:latin typeface="Myriad Pro"/>
              </a:rPr>
              <a:t>3. Sanyah Student ID:2512385</a:t>
            </a:r>
            <a:r>
              <a:rPr sz="3200">
                <a:latin typeface="Myriad Pro"/>
                <a:ea typeface="Myriad Pro"/>
                <a:cs typeface="Myriad Pro"/>
              </a:rPr>
              <a:t>​</a:t>
            </a:r>
            <a:br>
              <a:rPr sz="3200">
                <a:latin typeface="Myriad Pro"/>
                <a:ea typeface="Myriad Pro"/>
                <a:cs typeface="Myriad Pro"/>
              </a:rPr>
            </a:br>
            <a:r>
              <a:rPr sz="3200">
                <a:latin typeface="Myriad Pro"/>
                <a:ea typeface="Myriad Pro"/>
                <a:cs typeface="Myriad Pro"/>
              </a:rPr>
              <a:t>​</a:t>
            </a:r>
            <a:br>
              <a:rPr sz="3200">
                <a:latin typeface="Myriad Pro"/>
                <a:ea typeface="Myriad Pro"/>
                <a:cs typeface="Myriad Pro"/>
              </a:rPr>
            </a:br>
            <a:r>
              <a:rPr lang="en-GB" sz="3200" baseline="0">
                <a:latin typeface="Myriad Pro"/>
              </a:rPr>
              <a:t>Lecturer’s Name Abdallah Naser</a:t>
            </a:r>
            <a:r>
              <a:rPr sz="3200">
                <a:latin typeface="Myriad Pro"/>
                <a:ea typeface="Myriad Pro"/>
                <a:cs typeface="Myriad Pro"/>
              </a:rPr>
              <a:t>​</a:t>
            </a:r>
            <a:br>
              <a:rPr sz="3200">
                <a:latin typeface="Myriad Pro"/>
                <a:ea typeface="Myriad Pro"/>
                <a:cs typeface="Myriad Pro"/>
              </a:rPr>
            </a:br>
            <a:r>
              <a:rPr sz="3200">
                <a:latin typeface="Myriad Pro"/>
                <a:ea typeface="Myriad Pro"/>
                <a:cs typeface="Myriad Pro"/>
              </a:rPr>
              <a:t>​</a:t>
            </a:r>
            <a:endParaRPr lang="en-GB"/>
          </a:p>
          <a:p>
            <a:pPr algn="ctr"/>
            <a:endParaRPr lang="en-GB"/>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777264-65F7-5D78-62C8-93AA03C8F2EB}"/>
              </a:ext>
            </a:extLst>
          </p:cNvPr>
          <p:cNvSpPr>
            <a:spLocks noGrp="1"/>
          </p:cNvSpPr>
          <p:nvPr>
            <p:ph type="title"/>
          </p:nvPr>
        </p:nvSpPr>
        <p:spPr>
          <a:xfrm>
            <a:off x="457200" y="274638"/>
            <a:ext cx="8229600" cy="1143000"/>
          </a:xfrm>
        </p:spPr>
        <p:txBody>
          <a:bodyPr anchor="ctr">
            <a:normAutofit/>
          </a:bodyPr>
          <a:lstStyle/>
          <a:p>
            <a:r>
              <a:rPr lang="en-GB" b="1"/>
              <a:t>Content </a:t>
            </a:r>
          </a:p>
        </p:txBody>
      </p:sp>
      <p:sp>
        <p:nvSpPr>
          <p:cNvPr id="3" name="Content Placeholder 2">
            <a:extLst>
              <a:ext uri="{FF2B5EF4-FFF2-40B4-BE49-F238E27FC236}">
                <a16:creationId xmlns:a16="http://schemas.microsoft.com/office/drawing/2014/main" id="{2010943C-D68E-A9ED-05C2-C6FA9CB6A22A}"/>
              </a:ext>
            </a:extLst>
          </p:cNvPr>
          <p:cNvSpPr>
            <a:spLocks noGrp="1"/>
          </p:cNvSpPr>
          <p:nvPr>
            <p:ph sz="half" idx="1"/>
          </p:nvPr>
        </p:nvSpPr>
        <p:spPr>
          <a:xfrm>
            <a:off x="457200" y="1411515"/>
            <a:ext cx="4038600" cy="3989040"/>
          </a:xfrm>
        </p:spPr>
        <p:txBody>
          <a:bodyPr vert="horz" lIns="91440" tIns="45720" rIns="91440" bIns="45720" rtlCol="0">
            <a:normAutofit/>
          </a:bodyPr>
          <a:lstStyle/>
          <a:p>
            <a:pPr marL="0" indent="0">
              <a:lnSpc>
                <a:spcPct val="90000"/>
              </a:lnSpc>
              <a:buNone/>
            </a:pPr>
            <a:r>
              <a:rPr lang="en-GB" sz="2600"/>
              <a:t>In this presentation we will be talking about the following;</a:t>
            </a:r>
          </a:p>
          <a:p>
            <a:pPr marL="0" indent="0">
              <a:lnSpc>
                <a:spcPct val="90000"/>
              </a:lnSpc>
              <a:buNone/>
            </a:pPr>
            <a:r>
              <a:rPr lang="en-GB" sz="2600"/>
              <a:t>Barriers</a:t>
            </a:r>
          </a:p>
          <a:p>
            <a:pPr marL="0" indent="0">
              <a:lnSpc>
                <a:spcPct val="90000"/>
              </a:lnSpc>
              <a:buNone/>
            </a:pPr>
            <a:r>
              <a:rPr lang="en-GB" sz="2600"/>
              <a:t>Theoretical framework</a:t>
            </a:r>
          </a:p>
          <a:p>
            <a:pPr marL="0" indent="0">
              <a:lnSpc>
                <a:spcPct val="90000"/>
              </a:lnSpc>
              <a:buNone/>
            </a:pPr>
            <a:r>
              <a:rPr lang="en-GB" sz="2600" err="1"/>
              <a:t>Stratergies</a:t>
            </a:r>
            <a:r>
              <a:rPr lang="en-GB" sz="2600"/>
              <a:t> to overcome the barriers </a:t>
            </a:r>
          </a:p>
          <a:p>
            <a:pPr marL="0" indent="0">
              <a:lnSpc>
                <a:spcPct val="90000"/>
              </a:lnSpc>
              <a:buNone/>
            </a:pPr>
            <a:r>
              <a:rPr lang="en-GB" sz="2600"/>
              <a:t>Conclusion </a:t>
            </a:r>
          </a:p>
          <a:p>
            <a:pPr marL="0" indent="0">
              <a:lnSpc>
                <a:spcPct val="90000"/>
              </a:lnSpc>
              <a:buNone/>
            </a:pPr>
            <a:r>
              <a:rPr lang="en-GB" sz="2600"/>
              <a:t>And finally the references </a:t>
            </a:r>
          </a:p>
          <a:p>
            <a:pPr marL="0" indent="0">
              <a:lnSpc>
                <a:spcPct val="90000"/>
              </a:lnSpc>
              <a:buNone/>
            </a:pPr>
            <a:endParaRPr lang="en-GB" sz="2600"/>
          </a:p>
        </p:txBody>
      </p:sp>
      <p:pic>
        <p:nvPicPr>
          <p:cNvPr id="13" name="Content Placeholder 12" descr="Premium Vector | Boy and girl talking and having a conversation with ...">
            <a:extLst>
              <a:ext uri="{FF2B5EF4-FFF2-40B4-BE49-F238E27FC236}">
                <a16:creationId xmlns:a16="http://schemas.microsoft.com/office/drawing/2014/main" id="{34011D61-49DC-D54D-7E62-0F838A8A6D9B}"/>
              </a:ext>
            </a:extLst>
          </p:cNvPr>
          <p:cNvPicPr>
            <a:picLocks noGrp="1" noChangeAspect="1"/>
          </p:cNvPicPr>
          <p:nvPr>
            <p:ph sz="half" idx="2"/>
          </p:nvPr>
        </p:nvPicPr>
        <p:blipFill>
          <a:blip r:embed="rId2"/>
          <a:srcRect r="1" b="3450"/>
          <a:stretch>
            <a:fillRect/>
          </a:stretch>
        </p:blipFill>
        <p:spPr>
          <a:xfrm>
            <a:off x="4916714" y="1244601"/>
            <a:ext cx="4038600" cy="3989040"/>
          </a:xfrm>
          <a:prstGeom prst="rect">
            <a:avLst/>
          </a:prstGeom>
          <a:noFill/>
        </p:spPr>
      </p:pic>
    </p:spTree>
    <p:extLst>
      <p:ext uri="{BB962C8B-B14F-4D97-AF65-F5344CB8AC3E}">
        <p14:creationId xmlns:p14="http://schemas.microsoft.com/office/powerpoint/2010/main" val="25697759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777264-65F7-5D78-62C8-93AA03C8F2EB}"/>
              </a:ext>
            </a:extLst>
          </p:cNvPr>
          <p:cNvSpPr>
            <a:spLocks noGrp="1"/>
          </p:cNvSpPr>
          <p:nvPr>
            <p:ph type="title"/>
          </p:nvPr>
        </p:nvSpPr>
        <p:spPr/>
        <p:txBody>
          <a:bodyPr/>
          <a:lstStyle/>
          <a:p>
            <a:r>
              <a:rPr lang="en-GB" b="1"/>
              <a:t>Introduction</a:t>
            </a:r>
          </a:p>
        </p:txBody>
      </p:sp>
      <p:sp>
        <p:nvSpPr>
          <p:cNvPr id="3" name="Content Placeholder 2">
            <a:extLst>
              <a:ext uri="{FF2B5EF4-FFF2-40B4-BE49-F238E27FC236}">
                <a16:creationId xmlns:a16="http://schemas.microsoft.com/office/drawing/2014/main" id="{2010943C-D68E-A9ED-05C2-C6FA9CB6A22A}"/>
              </a:ext>
            </a:extLst>
          </p:cNvPr>
          <p:cNvSpPr>
            <a:spLocks noGrp="1"/>
          </p:cNvSpPr>
          <p:nvPr>
            <p:ph idx="1"/>
          </p:nvPr>
        </p:nvSpPr>
        <p:spPr>
          <a:xfrm>
            <a:off x="611560" y="1700808"/>
            <a:ext cx="8373616" cy="3917032"/>
          </a:xfrm>
        </p:spPr>
        <p:txBody>
          <a:bodyPr>
            <a:normAutofit fontScale="70000" lnSpcReduction="20000"/>
          </a:bodyPr>
          <a:lstStyle/>
          <a:p>
            <a:r>
              <a:rPr lang="en-GB"/>
              <a:t>Explain Communication in Business </a:t>
            </a:r>
          </a:p>
          <a:p>
            <a:pPr marL="0" indent="0">
              <a:buNone/>
            </a:pPr>
            <a:r>
              <a:rPr lang="en-GB"/>
              <a:t>  Business communication is the exchange of    information, ideas, and messages within an organization and with customers, suppliers, and other stakeholders. It helps in coordinating work, making  decisions, improving productivity, and achieving business goals through clear  and effective communication.</a:t>
            </a:r>
          </a:p>
          <a:p>
            <a:pPr marL="0" indent="0">
              <a:buNone/>
            </a:pPr>
            <a:endParaRPr lang="en-GB"/>
          </a:p>
          <a:p>
            <a:r>
              <a:rPr lang="en-GB"/>
              <a:t>Explain what you will be presenting</a:t>
            </a:r>
          </a:p>
          <a:p>
            <a:r>
              <a:rPr lang="en-GB"/>
              <a:t>In this presentation, I will explain the concept of business communication, its importance, the different types of business communication, and how effective communication helps organizations achieve their goals.</a:t>
            </a:r>
          </a:p>
          <a:p>
            <a:endParaRPr lang="en-GB"/>
          </a:p>
        </p:txBody>
      </p:sp>
    </p:spTree>
    <p:extLst>
      <p:ext uri="{BB962C8B-B14F-4D97-AF65-F5344CB8AC3E}">
        <p14:creationId xmlns:p14="http://schemas.microsoft.com/office/powerpoint/2010/main" val="34228644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0058A6-F518-3F21-E2DE-7EC05F217A5B}"/>
              </a:ext>
            </a:extLst>
          </p:cNvPr>
          <p:cNvSpPr>
            <a:spLocks noGrp="1"/>
          </p:cNvSpPr>
          <p:nvPr>
            <p:ph type="title"/>
          </p:nvPr>
        </p:nvSpPr>
        <p:spPr>
          <a:xfrm>
            <a:off x="457200" y="274638"/>
            <a:ext cx="8229600" cy="1143000"/>
          </a:xfrm>
        </p:spPr>
        <p:txBody>
          <a:bodyPr anchor="ctr">
            <a:normAutofit/>
          </a:bodyPr>
          <a:lstStyle/>
          <a:p>
            <a:r>
              <a:rPr lang="en-GB" b="1"/>
              <a:t>Summary of Case Study</a:t>
            </a:r>
          </a:p>
        </p:txBody>
      </p:sp>
      <p:pic>
        <p:nvPicPr>
          <p:cNvPr id="5" name="Content Placeholder 4">
            <a:extLst>
              <a:ext uri="{FF2B5EF4-FFF2-40B4-BE49-F238E27FC236}">
                <a16:creationId xmlns:a16="http://schemas.microsoft.com/office/drawing/2014/main" id="{2851D163-FD82-8154-14AA-78CCFDDC8669}"/>
              </a:ext>
            </a:extLst>
          </p:cNvPr>
          <p:cNvPicPr>
            <a:picLocks noGrp="1" noChangeAspect="1"/>
          </p:cNvPicPr>
          <p:nvPr>
            <p:ph idx="1"/>
          </p:nvPr>
        </p:nvPicPr>
        <p:blipFill>
          <a:blip r:embed="rId2"/>
          <a:srcRect b="28694"/>
          <a:stretch>
            <a:fillRect/>
          </a:stretch>
        </p:blipFill>
        <p:spPr>
          <a:xfrm>
            <a:off x="457200" y="1600201"/>
            <a:ext cx="8229600" cy="3917032"/>
          </a:xfrm>
          <a:prstGeom prst="rect">
            <a:avLst/>
          </a:prstGeom>
          <a:noFill/>
        </p:spPr>
      </p:pic>
    </p:spTree>
    <p:extLst>
      <p:ext uri="{BB962C8B-B14F-4D97-AF65-F5344CB8AC3E}">
        <p14:creationId xmlns:p14="http://schemas.microsoft.com/office/powerpoint/2010/main" val="16675266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0058A6-F518-3F21-E2DE-7EC05F217A5B}"/>
              </a:ext>
            </a:extLst>
          </p:cNvPr>
          <p:cNvSpPr>
            <a:spLocks noGrp="1"/>
          </p:cNvSpPr>
          <p:nvPr>
            <p:ph type="title"/>
          </p:nvPr>
        </p:nvSpPr>
        <p:spPr>
          <a:xfrm>
            <a:off x="457200" y="274638"/>
            <a:ext cx="8229600" cy="1143000"/>
          </a:xfrm>
        </p:spPr>
        <p:txBody>
          <a:bodyPr anchor="ctr">
            <a:normAutofit/>
          </a:bodyPr>
          <a:lstStyle/>
          <a:p>
            <a:r>
              <a:rPr lang="en-GB" b="1"/>
              <a:t>Language Barriers </a:t>
            </a:r>
          </a:p>
        </p:txBody>
      </p:sp>
      <p:sp>
        <p:nvSpPr>
          <p:cNvPr id="3" name="Content Placeholder 2">
            <a:extLst>
              <a:ext uri="{FF2B5EF4-FFF2-40B4-BE49-F238E27FC236}">
                <a16:creationId xmlns:a16="http://schemas.microsoft.com/office/drawing/2014/main" id="{3C22A90E-9F76-050D-E0EB-CFE372524E66}"/>
              </a:ext>
            </a:extLst>
          </p:cNvPr>
          <p:cNvSpPr>
            <a:spLocks noGrp="1"/>
          </p:cNvSpPr>
          <p:nvPr>
            <p:ph sz="half" idx="1"/>
          </p:nvPr>
        </p:nvSpPr>
        <p:spPr>
          <a:xfrm>
            <a:off x="422920" y="1417638"/>
            <a:ext cx="4941168" cy="4099594"/>
          </a:xfrm>
        </p:spPr>
        <p:txBody>
          <a:bodyPr>
            <a:noAutofit/>
          </a:bodyPr>
          <a:lstStyle/>
          <a:p>
            <a:pPr>
              <a:lnSpc>
                <a:spcPct val="90000"/>
              </a:lnSpc>
            </a:pPr>
            <a:r>
              <a:rPr lang="en-GB" sz="1600"/>
              <a:t>Identify communication barriers in the workplace with examples from the case study.</a:t>
            </a:r>
          </a:p>
          <a:p>
            <a:pPr>
              <a:lnSpc>
                <a:spcPct val="90000"/>
              </a:lnSpc>
            </a:pPr>
            <a:r>
              <a:rPr lang="en-GB" sz="1600" b="1"/>
              <a:t>Communication barriers in the workplace (Case Study):</a:t>
            </a:r>
            <a:endParaRPr lang="en-GB" sz="1600"/>
          </a:p>
          <a:p>
            <a:pPr>
              <a:lnSpc>
                <a:spcPct val="90000"/>
              </a:lnSpc>
            </a:pPr>
            <a:r>
              <a:rPr lang="en-GB" sz="1600" b="1"/>
              <a:t>Language barrier:</a:t>
            </a:r>
            <a:r>
              <a:rPr lang="en-GB" sz="1600"/>
              <a:t> Workers speak different languages and struggle to understand Gary's instructions. </a:t>
            </a:r>
          </a:p>
          <a:p>
            <a:pPr>
              <a:lnSpc>
                <a:spcPct val="90000"/>
              </a:lnSpc>
            </a:pPr>
            <a:r>
              <a:rPr lang="en-GB" sz="1600" b="1"/>
              <a:t>Language:</a:t>
            </a:r>
            <a:r>
              <a:rPr lang="en-GB" sz="1600"/>
              <a:t> Workers speak different languages and have limited English, so they misunderstand Gary's instructions.</a:t>
            </a:r>
          </a:p>
          <a:p>
            <a:pPr>
              <a:lnSpc>
                <a:spcPct val="90000"/>
              </a:lnSpc>
            </a:pPr>
            <a:r>
              <a:rPr lang="en-GB" sz="1600" b="1"/>
              <a:t>Communication:</a:t>
            </a:r>
            <a:r>
              <a:rPr lang="en-GB" sz="1600"/>
              <a:t> Employees are not properly trained, and Gary relies on on-the-job explanations and signs, leading to misunderstandings.</a:t>
            </a:r>
          </a:p>
          <a:p>
            <a:pPr>
              <a:lnSpc>
                <a:spcPct val="90000"/>
              </a:lnSpc>
            </a:pPr>
            <a:r>
              <a:rPr lang="en-GB" sz="1600" b="1"/>
              <a:t>Body language:</a:t>
            </a:r>
            <a:r>
              <a:rPr lang="en-GB" sz="1600"/>
              <a:t> Gary's actions, such as pulling at his hair and shouting "Idiots!", show frustration and create a negative communication environment.</a:t>
            </a:r>
          </a:p>
          <a:p>
            <a:pPr>
              <a:lnSpc>
                <a:spcPct val="90000"/>
              </a:lnSpc>
            </a:pPr>
            <a:endParaRPr lang="en-GB" sz="1500"/>
          </a:p>
          <a:p>
            <a:pPr>
              <a:lnSpc>
                <a:spcPct val="90000"/>
              </a:lnSpc>
            </a:pPr>
            <a:endParaRPr lang="en-GB" sz="1500"/>
          </a:p>
        </p:txBody>
      </p:sp>
      <p:pic>
        <p:nvPicPr>
          <p:cNvPr id="5" name="Picture 4">
            <a:extLst>
              <a:ext uri="{FF2B5EF4-FFF2-40B4-BE49-F238E27FC236}">
                <a16:creationId xmlns:a16="http://schemas.microsoft.com/office/drawing/2014/main" id="{681CA1D7-FA93-70D8-2C3B-FCD81EF7A7FE}"/>
              </a:ext>
            </a:extLst>
          </p:cNvPr>
          <p:cNvPicPr>
            <a:picLocks noChangeAspect="1"/>
          </p:cNvPicPr>
          <p:nvPr/>
        </p:nvPicPr>
        <p:blipFill>
          <a:blip r:embed="rId2"/>
          <a:stretch>
            <a:fillRect/>
          </a:stretch>
        </p:blipFill>
        <p:spPr>
          <a:xfrm>
            <a:off x="5508104" y="1988840"/>
            <a:ext cx="3356763" cy="2232247"/>
          </a:xfrm>
          <a:prstGeom prst="rect">
            <a:avLst/>
          </a:prstGeom>
          <a:noFill/>
        </p:spPr>
      </p:pic>
    </p:spTree>
    <p:extLst>
      <p:ext uri="{BB962C8B-B14F-4D97-AF65-F5344CB8AC3E}">
        <p14:creationId xmlns:p14="http://schemas.microsoft.com/office/powerpoint/2010/main" val="7807383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9">
            <a:extLst>
              <a:ext uri="{FF2B5EF4-FFF2-40B4-BE49-F238E27FC236}">
                <a16:creationId xmlns:a16="http://schemas.microsoft.com/office/drawing/2014/main" id="{4563E865-D739-8E8F-2471-9A50F4602E48}"/>
              </a:ext>
            </a:extLst>
          </p:cNvPr>
          <p:cNvSpPr txBox="1"/>
          <p:nvPr/>
        </p:nvSpPr>
        <p:spPr>
          <a:xfrm>
            <a:off x="457200" y="274638"/>
            <a:ext cx="8229600" cy="1143000"/>
          </a:xfrm>
          <a:prstGeom prst="rect">
            <a:avLst/>
          </a:prstGeom>
        </p:spPr>
        <p:txBody>
          <a:bodyPr vert="horz" lIns="91440" tIns="45720" rIns="91440" bIns="45720" rtlCol="0" anchor="ctr">
            <a:normAutofit/>
          </a:bodyPr>
          <a:lstStyle/>
          <a:p>
            <a:pPr algn="ctr">
              <a:spcBef>
                <a:spcPct val="0"/>
              </a:spcBef>
              <a:spcAft>
                <a:spcPts val="600"/>
              </a:spcAft>
            </a:pPr>
            <a:r>
              <a:rPr lang="en-US" sz="4400" b="1">
                <a:latin typeface="+mj-lt"/>
                <a:ea typeface="+mj-ea"/>
                <a:cs typeface="+mj-cs"/>
              </a:rPr>
              <a:t>Cultural barrier </a:t>
            </a:r>
          </a:p>
        </p:txBody>
      </p:sp>
      <p:sp>
        <p:nvSpPr>
          <p:cNvPr id="9" name="TextBox 8">
            <a:extLst>
              <a:ext uri="{FF2B5EF4-FFF2-40B4-BE49-F238E27FC236}">
                <a16:creationId xmlns:a16="http://schemas.microsoft.com/office/drawing/2014/main" id="{9BE26954-B46B-BF82-D175-99941DCB18BB}"/>
              </a:ext>
            </a:extLst>
          </p:cNvPr>
          <p:cNvSpPr txBox="1"/>
          <p:nvPr/>
        </p:nvSpPr>
        <p:spPr>
          <a:xfrm>
            <a:off x="251520" y="1528193"/>
            <a:ext cx="4038600" cy="3989040"/>
          </a:xfrm>
          <a:prstGeom prst="rect">
            <a:avLst/>
          </a:prstGeom>
        </p:spPr>
        <p:txBody>
          <a:bodyPr vert="horz" lIns="91440" tIns="45720" rIns="91440" bIns="45720" rtlCol="0" anchor="t">
            <a:normAutofit lnSpcReduction="10000"/>
          </a:bodyPr>
          <a:lstStyle/>
          <a:p>
            <a:pPr marL="342900" indent="-342900">
              <a:lnSpc>
                <a:spcPct val="90000"/>
              </a:lnSpc>
              <a:spcBef>
                <a:spcPct val="20000"/>
              </a:spcBef>
              <a:buFont typeface="Arial" pitchFamily="34" charset="0"/>
              <a:buChar char="•"/>
            </a:pPr>
            <a:r>
              <a:rPr lang="en-US" sz="1600" b="1" u="sng"/>
              <a:t>Cultural barriers </a:t>
            </a:r>
            <a:r>
              <a:rPr lang="en-US" sz="1600"/>
              <a:t>are differences in values, beliefs, customs, language or behavior's that stop people from understanding or connecting properly, especially when they come from different backgrounds. </a:t>
            </a:r>
          </a:p>
          <a:p>
            <a:pPr marL="342900" indent="-342900">
              <a:lnSpc>
                <a:spcPct val="90000"/>
              </a:lnSpc>
              <a:spcBef>
                <a:spcPct val="20000"/>
              </a:spcBef>
              <a:buFont typeface="Arial" pitchFamily="34" charset="0"/>
              <a:buChar char="•"/>
            </a:pPr>
            <a:r>
              <a:rPr lang="en-US" sz="1600" b="1" u="sng"/>
              <a:t>Context &amp; Learning Expectations</a:t>
            </a:r>
            <a:r>
              <a:rPr lang="en-US" sz="1600"/>
              <a:t>: Gary tries to explain rules verbally or put up signs, but different cultures learn in different ways. Some cultures prefer hands‑on demonstration and practical training, rather than just reading or listening. The younger staff especially may not respond well to written notices or quick verbal explanations, because that is not how they are used to being taught or given instructions.</a:t>
            </a:r>
          </a:p>
          <a:p>
            <a:pPr marL="342900" indent="-342900">
              <a:lnSpc>
                <a:spcPct val="90000"/>
              </a:lnSpc>
              <a:spcBef>
                <a:spcPct val="20000"/>
              </a:spcBef>
              <a:buFont typeface="Arial" pitchFamily="34" charset="0"/>
              <a:buChar char="•"/>
            </a:pPr>
            <a:endParaRPr lang="en-US" sz="1300"/>
          </a:p>
        </p:txBody>
      </p:sp>
      <p:pic>
        <p:nvPicPr>
          <p:cNvPr id="16" name="Picture 15">
            <a:extLst>
              <a:ext uri="{FF2B5EF4-FFF2-40B4-BE49-F238E27FC236}">
                <a16:creationId xmlns:a16="http://schemas.microsoft.com/office/drawing/2014/main" id="{9031E77F-D937-6296-6DD3-1E117C7BFC38}"/>
              </a:ext>
            </a:extLst>
          </p:cNvPr>
          <p:cNvPicPr>
            <a:picLocks noChangeAspect="1"/>
          </p:cNvPicPr>
          <p:nvPr/>
        </p:nvPicPr>
        <p:blipFill>
          <a:blip r:embed="rId2"/>
          <a:stretch>
            <a:fillRect/>
          </a:stretch>
        </p:blipFill>
        <p:spPr>
          <a:xfrm>
            <a:off x="4646375" y="3577953"/>
            <a:ext cx="4038600" cy="1939280"/>
          </a:xfrm>
          <a:prstGeom prst="rect">
            <a:avLst/>
          </a:prstGeom>
          <a:noFill/>
        </p:spPr>
      </p:pic>
      <p:pic>
        <p:nvPicPr>
          <p:cNvPr id="18" name="Picture 17">
            <a:extLst>
              <a:ext uri="{FF2B5EF4-FFF2-40B4-BE49-F238E27FC236}">
                <a16:creationId xmlns:a16="http://schemas.microsoft.com/office/drawing/2014/main" id="{C1015D55-728A-9CA6-AC51-40312636919F}"/>
              </a:ext>
            </a:extLst>
          </p:cNvPr>
          <p:cNvPicPr>
            <a:picLocks noChangeAspect="1"/>
          </p:cNvPicPr>
          <p:nvPr/>
        </p:nvPicPr>
        <p:blipFill>
          <a:blip r:embed="rId3"/>
          <a:stretch>
            <a:fillRect/>
          </a:stretch>
        </p:blipFill>
        <p:spPr>
          <a:xfrm>
            <a:off x="4646375" y="1340767"/>
            <a:ext cx="4038600" cy="2115751"/>
          </a:xfrm>
          <a:prstGeom prst="rect">
            <a:avLst/>
          </a:prstGeom>
        </p:spPr>
      </p:pic>
    </p:spTree>
    <p:extLst>
      <p:ext uri="{BB962C8B-B14F-4D97-AF65-F5344CB8AC3E}">
        <p14:creationId xmlns:p14="http://schemas.microsoft.com/office/powerpoint/2010/main" val="10221366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97478EA7-F263-1E3E-9979-C7912913009D}"/>
              </a:ext>
            </a:extLst>
          </p:cNvPr>
          <p:cNvSpPr txBox="1"/>
          <p:nvPr/>
        </p:nvSpPr>
        <p:spPr>
          <a:xfrm>
            <a:off x="457200" y="274638"/>
            <a:ext cx="8229600" cy="1143000"/>
          </a:xfrm>
          <a:prstGeom prst="rect">
            <a:avLst/>
          </a:prstGeom>
        </p:spPr>
        <p:txBody>
          <a:bodyPr vert="horz" lIns="91440" tIns="45720" rIns="91440" bIns="45720" rtlCol="0" anchor="ctr">
            <a:normAutofit/>
          </a:bodyPr>
          <a:lstStyle/>
          <a:p>
            <a:pPr algn="ctr">
              <a:spcBef>
                <a:spcPct val="0"/>
              </a:spcBef>
              <a:spcAft>
                <a:spcPts val="600"/>
              </a:spcAft>
            </a:pPr>
            <a:r>
              <a:rPr lang="en-US" sz="4400" b="1">
                <a:latin typeface="+mj-lt"/>
                <a:ea typeface="+mj-ea"/>
                <a:cs typeface="+mj-cs"/>
              </a:rPr>
              <a:t>Age/Generational Barrier </a:t>
            </a:r>
            <a:endParaRPr lang="en-US" sz="4400">
              <a:latin typeface="+mj-lt"/>
              <a:ea typeface="+mj-ea"/>
              <a:cs typeface="+mj-cs"/>
            </a:endParaRPr>
          </a:p>
        </p:txBody>
      </p:sp>
      <p:sp>
        <p:nvSpPr>
          <p:cNvPr id="8" name="TextBox 7">
            <a:extLst>
              <a:ext uri="{FF2B5EF4-FFF2-40B4-BE49-F238E27FC236}">
                <a16:creationId xmlns:a16="http://schemas.microsoft.com/office/drawing/2014/main" id="{A39B54FF-D023-CFD0-E291-FEAAF67E8E93}"/>
              </a:ext>
            </a:extLst>
          </p:cNvPr>
          <p:cNvSpPr txBox="1"/>
          <p:nvPr/>
        </p:nvSpPr>
        <p:spPr>
          <a:xfrm>
            <a:off x="457200" y="1600201"/>
            <a:ext cx="4038600" cy="3989040"/>
          </a:xfrm>
          <a:prstGeom prst="rect">
            <a:avLst/>
          </a:prstGeom>
        </p:spPr>
        <p:txBody>
          <a:bodyPr vert="horz" lIns="91440" tIns="45720" rIns="91440" bIns="45720" rtlCol="0">
            <a:normAutofit/>
          </a:bodyPr>
          <a:lstStyle/>
          <a:p>
            <a:pPr marL="342900" indent="-342900">
              <a:lnSpc>
                <a:spcPct val="90000"/>
              </a:lnSpc>
              <a:spcBef>
                <a:spcPct val="20000"/>
              </a:spcBef>
              <a:buFont typeface="Arial" pitchFamily="34" charset="0"/>
              <a:buChar char="•"/>
            </a:pPr>
            <a:r>
              <a:rPr lang="en-US" sz="2000" b="1"/>
              <a:t>Age/Generational barrier:</a:t>
            </a:r>
            <a:r>
              <a:rPr lang="en-US" sz="2000"/>
              <a:t> The workforce ranges from 16 to 60 years old, creating a generational communication barrier. Gary says the older workers seem to understand his instructions, while the younger workers often misunderstand or fail to follow them, making it harder to ensure everyone follows the same food hygiene and safety procedures.</a:t>
            </a:r>
          </a:p>
        </p:txBody>
      </p:sp>
      <p:pic>
        <p:nvPicPr>
          <p:cNvPr id="14" name="Picture 13">
            <a:extLst>
              <a:ext uri="{FF2B5EF4-FFF2-40B4-BE49-F238E27FC236}">
                <a16:creationId xmlns:a16="http://schemas.microsoft.com/office/drawing/2014/main" id="{21F0AABE-54E9-799B-2FAF-C69AAE3F60D2}"/>
              </a:ext>
            </a:extLst>
          </p:cNvPr>
          <p:cNvPicPr>
            <a:picLocks noChangeAspect="1"/>
          </p:cNvPicPr>
          <p:nvPr/>
        </p:nvPicPr>
        <p:blipFill>
          <a:blip r:embed="rId2"/>
          <a:srcRect t="11910" r="-2" b="5777"/>
          <a:stretch>
            <a:fillRect/>
          </a:stretch>
        </p:blipFill>
        <p:spPr>
          <a:xfrm>
            <a:off x="4590189" y="1407631"/>
            <a:ext cx="4038600" cy="3989040"/>
          </a:xfrm>
          <a:prstGeom prst="rect">
            <a:avLst/>
          </a:prstGeom>
          <a:noFill/>
        </p:spPr>
      </p:pic>
    </p:spTree>
    <p:extLst>
      <p:ext uri="{BB962C8B-B14F-4D97-AF65-F5344CB8AC3E}">
        <p14:creationId xmlns:p14="http://schemas.microsoft.com/office/powerpoint/2010/main" val="20314710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0058A6-F518-3F21-E2DE-7EC05F217A5B}"/>
              </a:ext>
            </a:extLst>
          </p:cNvPr>
          <p:cNvSpPr>
            <a:spLocks noGrp="1"/>
          </p:cNvSpPr>
          <p:nvPr>
            <p:ph type="title"/>
          </p:nvPr>
        </p:nvSpPr>
        <p:spPr>
          <a:xfrm>
            <a:off x="457200" y="274638"/>
            <a:ext cx="8229600" cy="1143000"/>
          </a:xfrm>
        </p:spPr>
        <p:txBody>
          <a:bodyPr anchor="ctr">
            <a:normAutofit/>
          </a:bodyPr>
          <a:lstStyle/>
          <a:p>
            <a:r>
              <a:rPr lang="en-GB" b="1"/>
              <a:t>Theoretical Framework</a:t>
            </a:r>
          </a:p>
        </p:txBody>
      </p:sp>
      <p:sp>
        <p:nvSpPr>
          <p:cNvPr id="3" name="Content Placeholder 2">
            <a:extLst>
              <a:ext uri="{FF2B5EF4-FFF2-40B4-BE49-F238E27FC236}">
                <a16:creationId xmlns:a16="http://schemas.microsoft.com/office/drawing/2014/main" id="{3C22A90E-9F76-050D-E0EB-CFE372524E66}"/>
              </a:ext>
            </a:extLst>
          </p:cNvPr>
          <p:cNvSpPr>
            <a:spLocks noGrp="1"/>
          </p:cNvSpPr>
          <p:nvPr>
            <p:ph sz="half" idx="1"/>
          </p:nvPr>
        </p:nvSpPr>
        <p:spPr>
          <a:xfrm>
            <a:off x="457200" y="1600201"/>
            <a:ext cx="4038600" cy="3989040"/>
          </a:xfrm>
        </p:spPr>
        <p:txBody>
          <a:bodyPr>
            <a:normAutofit fontScale="92500" lnSpcReduction="10000"/>
          </a:bodyPr>
          <a:lstStyle/>
          <a:p>
            <a:pPr>
              <a:lnSpc>
                <a:spcPct val="90000"/>
              </a:lnSpc>
            </a:pPr>
            <a:r>
              <a:rPr lang="en-GB" sz="1600"/>
              <a:t>Relevant communication models (e.g., Shannon &amp; Weaver, Schramm, Berlo)</a:t>
            </a:r>
          </a:p>
          <a:p>
            <a:pPr>
              <a:lnSpc>
                <a:spcPct val="90000"/>
              </a:lnSpc>
            </a:pPr>
            <a:r>
              <a:rPr lang="en-GB" sz="1600" b="1" i="1"/>
              <a:t>Explain how the model helps you address communication barriers. </a:t>
            </a:r>
          </a:p>
          <a:p>
            <a:pPr>
              <a:lnSpc>
                <a:spcPct val="90000"/>
              </a:lnSpc>
            </a:pPr>
            <a:r>
              <a:rPr lang="en-GB" sz="1600" b="1"/>
              <a:t>1. Shannon &amp; Weaver Model:</a:t>
            </a:r>
            <a:r>
              <a:rPr lang="en-GB" sz="1600"/>
              <a:t> Shows that </a:t>
            </a:r>
            <a:r>
              <a:rPr lang="en-GB" sz="1600" b="1"/>
              <a:t>noise</a:t>
            </a:r>
            <a:r>
              <a:rPr lang="en-GB" sz="1600"/>
              <a:t> (old noisy machines, language differences) affects communication.</a:t>
            </a:r>
          </a:p>
          <a:p>
            <a:pPr>
              <a:lnSpc>
                <a:spcPct val="90000"/>
              </a:lnSpc>
            </a:pPr>
            <a:r>
              <a:rPr lang="en-GB" sz="1600" b="1"/>
              <a:t>2. Schramm's Model:</a:t>
            </a:r>
            <a:r>
              <a:rPr lang="en-GB" sz="1600"/>
              <a:t> Highlights the importance of </a:t>
            </a:r>
            <a:r>
              <a:rPr lang="en-GB" sz="1600" b="1"/>
              <a:t>feedback</a:t>
            </a:r>
            <a:r>
              <a:rPr lang="en-GB" sz="1600"/>
              <a:t> to check that workers understand instructions.</a:t>
            </a:r>
          </a:p>
          <a:p>
            <a:pPr>
              <a:lnSpc>
                <a:spcPct val="90000"/>
              </a:lnSpc>
            </a:pPr>
            <a:r>
              <a:rPr lang="en-GB" sz="1600" b="1"/>
              <a:t>3. Berlo's SMCR Model:</a:t>
            </a:r>
            <a:r>
              <a:rPr lang="en-GB" sz="1600"/>
              <a:t> Explains that differences in </a:t>
            </a:r>
            <a:r>
              <a:rPr lang="en-GB" sz="1600" b="1"/>
              <a:t>language, culture, and age</a:t>
            </a:r>
            <a:r>
              <a:rPr lang="en-GB" sz="1600"/>
              <a:t> affect how messages are understood.</a:t>
            </a:r>
          </a:p>
          <a:p>
            <a:pPr>
              <a:lnSpc>
                <a:spcPct val="90000"/>
              </a:lnSpc>
            </a:pPr>
            <a:r>
              <a:rPr lang="en-GB" sz="1600" b="1"/>
              <a:t>How the models help</a:t>
            </a:r>
          </a:p>
          <a:p>
            <a:pPr>
              <a:lnSpc>
                <a:spcPct val="90000"/>
              </a:lnSpc>
            </a:pPr>
            <a:r>
              <a:rPr lang="en-GB" sz="1600"/>
              <a:t>These models show that communication can be improved by </a:t>
            </a:r>
            <a:r>
              <a:rPr lang="en-GB" sz="1600" b="1"/>
              <a:t>reducing noise, providing training, using simple language, and encouraging feedback</a:t>
            </a:r>
            <a:r>
              <a:rPr lang="en-GB" sz="1600"/>
              <a:t> to prevent misunderstandings.</a:t>
            </a:r>
          </a:p>
          <a:p>
            <a:pPr>
              <a:lnSpc>
                <a:spcPct val="90000"/>
              </a:lnSpc>
            </a:pPr>
            <a:endParaRPr lang="en-GB" sz="1300" b="1" i="1"/>
          </a:p>
        </p:txBody>
      </p:sp>
      <p:pic>
        <p:nvPicPr>
          <p:cNvPr id="5" name="Picture 4">
            <a:extLst>
              <a:ext uri="{FF2B5EF4-FFF2-40B4-BE49-F238E27FC236}">
                <a16:creationId xmlns:a16="http://schemas.microsoft.com/office/drawing/2014/main" id="{F8B5780F-698E-9530-2F7C-0737B9ABCD8E}"/>
              </a:ext>
            </a:extLst>
          </p:cNvPr>
          <p:cNvPicPr>
            <a:picLocks noChangeAspect="1"/>
          </p:cNvPicPr>
          <p:nvPr/>
        </p:nvPicPr>
        <p:blipFill>
          <a:blip r:embed="rId2"/>
          <a:stretch>
            <a:fillRect/>
          </a:stretch>
        </p:blipFill>
        <p:spPr>
          <a:xfrm>
            <a:off x="5292080" y="1434480"/>
            <a:ext cx="3191231" cy="3989040"/>
          </a:xfrm>
          <a:prstGeom prst="rect">
            <a:avLst/>
          </a:prstGeom>
          <a:noFill/>
        </p:spPr>
      </p:pic>
    </p:spTree>
    <p:extLst>
      <p:ext uri="{BB962C8B-B14F-4D97-AF65-F5344CB8AC3E}">
        <p14:creationId xmlns:p14="http://schemas.microsoft.com/office/powerpoint/2010/main" val="26282509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4DF2F2A-DCFF-76DC-93EF-9CA8F0EBF4F6}"/>
              </a:ext>
            </a:extLst>
          </p:cNvPr>
          <p:cNvPicPr>
            <a:picLocks noChangeAspect="1"/>
          </p:cNvPicPr>
          <p:nvPr/>
        </p:nvPicPr>
        <p:blipFill>
          <a:blip r:embed="rId2"/>
          <a:stretch>
            <a:fillRect/>
          </a:stretch>
        </p:blipFill>
        <p:spPr>
          <a:xfrm>
            <a:off x="107504" y="260648"/>
            <a:ext cx="8928992" cy="5112229"/>
          </a:xfrm>
          <a:prstGeom prst="rect">
            <a:avLst/>
          </a:prstGeom>
        </p:spPr>
      </p:pic>
    </p:spTree>
    <p:extLst>
      <p:ext uri="{BB962C8B-B14F-4D97-AF65-F5344CB8AC3E}">
        <p14:creationId xmlns:p14="http://schemas.microsoft.com/office/powerpoint/2010/main" val="122541941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0058A6-F518-3F21-E2DE-7EC05F217A5B}"/>
              </a:ext>
            </a:extLst>
          </p:cNvPr>
          <p:cNvSpPr>
            <a:spLocks noGrp="1"/>
          </p:cNvSpPr>
          <p:nvPr>
            <p:ph type="title"/>
          </p:nvPr>
        </p:nvSpPr>
        <p:spPr/>
        <p:txBody>
          <a:bodyPr>
            <a:normAutofit fontScale="90000"/>
          </a:bodyPr>
          <a:lstStyle/>
          <a:p>
            <a:r>
              <a:rPr lang="en-GB" b="1"/>
              <a:t>Strategies to Overcome Barriers</a:t>
            </a:r>
          </a:p>
        </p:txBody>
      </p:sp>
      <p:sp>
        <p:nvSpPr>
          <p:cNvPr id="3" name="Content Placeholder 2">
            <a:extLst>
              <a:ext uri="{FF2B5EF4-FFF2-40B4-BE49-F238E27FC236}">
                <a16:creationId xmlns:a16="http://schemas.microsoft.com/office/drawing/2014/main" id="{3C22A90E-9F76-050D-E0EB-CFE372524E66}"/>
              </a:ext>
            </a:extLst>
          </p:cNvPr>
          <p:cNvSpPr>
            <a:spLocks noGrp="1"/>
          </p:cNvSpPr>
          <p:nvPr>
            <p:ph idx="1"/>
          </p:nvPr>
        </p:nvSpPr>
        <p:spPr/>
        <p:txBody>
          <a:bodyPr>
            <a:normAutofit fontScale="62500" lnSpcReduction="20000"/>
          </a:bodyPr>
          <a:lstStyle/>
          <a:p>
            <a:r>
              <a:rPr lang="en-GB"/>
              <a:t>Identify Possible solutions/strategies</a:t>
            </a:r>
          </a:p>
          <a:p>
            <a:r>
              <a:rPr lang="en-GB"/>
              <a:t>How do these strategies improve food safety and overall operations of the case study. </a:t>
            </a:r>
          </a:p>
          <a:p>
            <a:r>
              <a:rPr lang="en-GB" b="1"/>
              <a:t>Possible Solutions/Strategies</a:t>
            </a:r>
          </a:p>
          <a:p>
            <a:r>
              <a:rPr lang="en-GB"/>
              <a:t>Provide food hygiene training. </a:t>
            </a:r>
          </a:p>
          <a:p>
            <a:r>
              <a:rPr lang="en-GB"/>
              <a:t>Use simple language and visual signs. </a:t>
            </a:r>
          </a:p>
          <a:p>
            <a:r>
              <a:rPr lang="en-GB"/>
              <a:t>Encourage feedback from employees. </a:t>
            </a:r>
          </a:p>
          <a:p>
            <a:r>
              <a:rPr lang="en-GB"/>
              <a:t>Reduce noise in the workplace. </a:t>
            </a:r>
          </a:p>
          <a:p>
            <a:r>
              <a:rPr lang="en-GB" b="1"/>
              <a:t>How these improve food safety and operations</a:t>
            </a:r>
          </a:p>
          <a:p>
            <a:r>
              <a:rPr lang="en-GB"/>
              <a:t>These strategies reduce misunderstandings, improve food hygiene, prevent mistakes, and increase the quality and safety of food, leading to fewer complaints and better business performance.</a:t>
            </a:r>
          </a:p>
          <a:p>
            <a:endParaRPr lang="en-GB"/>
          </a:p>
        </p:txBody>
      </p:sp>
    </p:spTree>
    <p:extLst>
      <p:ext uri="{BB962C8B-B14F-4D97-AF65-F5344CB8AC3E}">
        <p14:creationId xmlns:p14="http://schemas.microsoft.com/office/powerpoint/2010/main" val="18805771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F814B7-F6C6-4252-976F-D8EBC8EF2D79}"/>
              </a:ext>
            </a:extLst>
          </p:cNvPr>
          <p:cNvSpPr>
            <a:spLocks noGrp="1"/>
          </p:cNvSpPr>
          <p:nvPr>
            <p:ph type="title"/>
          </p:nvPr>
        </p:nvSpPr>
        <p:spPr>
          <a:xfrm>
            <a:off x="457200" y="306582"/>
            <a:ext cx="8229600" cy="850106"/>
          </a:xfrm>
        </p:spPr>
        <p:txBody>
          <a:bodyPr>
            <a:normAutofit fontScale="90000"/>
          </a:bodyPr>
          <a:lstStyle/>
          <a:p>
            <a:r>
              <a:rPr lang="en-GB" sz="5400" cap="all">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Conclusion</a:t>
            </a:r>
          </a:p>
        </p:txBody>
      </p:sp>
      <p:sp>
        <p:nvSpPr>
          <p:cNvPr id="3" name="Content Placeholder 2">
            <a:extLst>
              <a:ext uri="{FF2B5EF4-FFF2-40B4-BE49-F238E27FC236}">
                <a16:creationId xmlns:a16="http://schemas.microsoft.com/office/drawing/2014/main" id="{28025432-1175-4309-B3A0-1AF07FEF42AE}"/>
              </a:ext>
            </a:extLst>
          </p:cNvPr>
          <p:cNvSpPr>
            <a:spLocks noGrp="1"/>
          </p:cNvSpPr>
          <p:nvPr>
            <p:ph idx="1"/>
          </p:nvPr>
        </p:nvSpPr>
        <p:spPr>
          <a:xfrm>
            <a:off x="457200" y="1201058"/>
            <a:ext cx="8229600" cy="1036711"/>
          </a:xfrm>
        </p:spPr>
        <p:txBody>
          <a:bodyPr vert="horz" lIns="91440" tIns="45720" rIns="91440" bIns="45720" rtlCol="0" anchor="t">
            <a:noAutofit/>
          </a:bodyPr>
          <a:lstStyle/>
          <a:p>
            <a:pPr>
              <a:buNone/>
            </a:pPr>
            <a:r>
              <a:rPr lang="en-GB" sz="2000" err="1">
                <a:ea typeface="+mn-lt"/>
                <a:cs typeface="+mn-lt"/>
              </a:rPr>
              <a:t>Effectiv</a:t>
            </a:r>
            <a:r>
              <a:rPr lang="en-GB" sz="2000">
                <a:ea typeface="+mn-lt"/>
                <a:cs typeface="+mn-lt"/>
              </a:rPr>
              <a:t>e communication is essential for a safe and successful workplace. The main barriers in the case study were language, cultural, age, and communication barriers, which led to misunderstandings and food safety issues. By providing training, using clear communication, encouraging feedback, and reducing workplace noise, the business can improve food safety, teamwork, and overall performance.</a:t>
            </a:r>
          </a:p>
          <a:p>
            <a:pPr>
              <a:buNone/>
            </a:pPr>
            <a:endParaRPr lang="en-GB" sz="2000">
              <a:ea typeface="+mn-lt"/>
              <a:cs typeface="+mn-lt"/>
            </a:endParaRPr>
          </a:p>
          <a:p>
            <a:pPr>
              <a:buNone/>
            </a:pPr>
            <a:r>
              <a:rPr lang="en-GB" sz="2000">
                <a:ea typeface="+mn-lt"/>
                <a:cs typeface="+mn-lt"/>
              </a:rPr>
              <a:t>Good communication also helps employees feel more confident and understand their responsibilities. This reduces errors, improves productivity, and creates a more positive working environment. Overall, overcoming communication barriers will help the business achieve better customer satisfaction and long-term success.</a:t>
            </a:r>
          </a:p>
          <a:p>
            <a:pPr marL="0" indent="0">
              <a:buNone/>
            </a:pPr>
            <a:endParaRPr lang="en-GB" sz="6000"/>
          </a:p>
          <a:p>
            <a:pPr marL="0" indent="0">
              <a:buNone/>
            </a:pPr>
            <a:endParaRPr lang="en-GB" sz="6000"/>
          </a:p>
        </p:txBody>
      </p:sp>
    </p:spTree>
    <p:extLst>
      <p:ext uri="{BB962C8B-B14F-4D97-AF65-F5344CB8AC3E}">
        <p14:creationId xmlns:p14="http://schemas.microsoft.com/office/powerpoint/2010/main" val="253379388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D492B7-E1BA-4F1E-487A-98DED85C6330}"/>
              </a:ext>
            </a:extLst>
          </p:cNvPr>
          <p:cNvSpPr>
            <a:spLocks noGrp="1"/>
          </p:cNvSpPr>
          <p:nvPr>
            <p:ph type="title"/>
          </p:nvPr>
        </p:nvSpPr>
        <p:spPr>
          <a:xfrm>
            <a:off x="457200" y="-1133"/>
            <a:ext cx="8229600" cy="1143000"/>
          </a:xfrm>
        </p:spPr>
        <p:txBody>
          <a:bodyPr/>
          <a:lstStyle/>
          <a:p>
            <a:r>
              <a:rPr lang="en-GB"/>
              <a:t>References </a:t>
            </a:r>
          </a:p>
        </p:txBody>
      </p:sp>
      <p:sp>
        <p:nvSpPr>
          <p:cNvPr id="3" name="Content Placeholder 2">
            <a:extLst>
              <a:ext uri="{FF2B5EF4-FFF2-40B4-BE49-F238E27FC236}">
                <a16:creationId xmlns:a16="http://schemas.microsoft.com/office/drawing/2014/main" id="{D5B334FF-ACA9-B91F-31BE-B1A77F0E50C7}"/>
              </a:ext>
            </a:extLst>
          </p:cNvPr>
          <p:cNvSpPr>
            <a:spLocks noGrp="1"/>
          </p:cNvSpPr>
          <p:nvPr>
            <p:ph idx="1"/>
          </p:nvPr>
        </p:nvSpPr>
        <p:spPr>
          <a:xfrm>
            <a:off x="457200" y="838201"/>
            <a:ext cx="8229600" cy="3917032"/>
          </a:xfrm>
        </p:spPr>
        <p:txBody>
          <a:bodyPr vert="horz" lIns="91440" tIns="45720" rIns="91440" bIns="45720" rtlCol="0" anchor="t">
            <a:noAutofit/>
          </a:bodyPr>
          <a:lstStyle/>
          <a:p>
            <a:pPr marL="0" indent="0">
              <a:buNone/>
            </a:pPr>
            <a:endParaRPr lang="en-GB" sz="1600"/>
          </a:p>
          <a:p>
            <a:r>
              <a:rPr lang="en-GB" sz="1500">
                <a:ea typeface="+mn-lt"/>
                <a:cs typeface="+mn-lt"/>
              </a:rPr>
              <a:t>Berlo, D.K. (1960) </a:t>
            </a:r>
            <a:r>
              <a:rPr lang="en-GB" sz="1500" i="1">
                <a:ea typeface="+mn-lt"/>
                <a:cs typeface="+mn-lt"/>
              </a:rPr>
              <a:t>The Process of Communication: An Introduction to Theory and Practice</a:t>
            </a:r>
            <a:r>
              <a:rPr lang="en-GB" sz="1500">
                <a:ea typeface="+mn-lt"/>
                <a:cs typeface="+mn-lt"/>
              </a:rPr>
              <a:t>. New York: Holt, Rinehart and Winston.</a:t>
            </a:r>
            <a:endParaRPr lang="en-GB" sz="1500"/>
          </a:p>
          <a:p>
            <a:r>
              <a:rPr lang="en-GB" sz="1500">
                <a:ea typeface="+mn-lt"/>
                <a:cs typeface="+mn-lt"/>
              </a:rPr>
              <a:t>Bovee, C.L. and Thill, J.V. (2021) </a:t>
            </a:r>
            <a:r>
              <a:rPr lang="en-GB" sz="1500" i="1">
                <a:ea typeface="+mn-lt"/>
                <a:cs typeface="+mn-lt"/>
              </a:rPr>
              <a:t>Business Communication Today</a:t>
            </a:r>
            <a:r>
              <a:rPr lang="en-GB" sz="1500">
                <a:ea typeface="+mn-lt"/>
                <a:cs typeface="+mn-lt"/>
              </a:rPr>
              <a:t>. 15th </a:t>
            </a:r>
            <a:r>
              <a:rPr lang="en-GB" sz="1500" err="1">
                <a:ea typeface="+mn-lt"/>
                <a:cs typeface="+mn-lt"/>
              </a:rPr>
              <a:t>edn</a:t>
            </a:r>
            <a:r>
              <a:rPr lang="en-GB" sz="1500">
                <a:ea typeface="+mn-lt"/>
                <a:cs typeface="+mn-lt"/>
              </a:rPr>
              <a:t>. Harlow: Pearson.</a:t>
            </a:r>
            <a:endParaRPr lang="en-GB" sz="1500"/>
          </a:p>
          <a:p>
            <a:r>
              <a:rPr lang="en-GB" sz="1500">
                <a:ea typeface="+mn-lt"/>
                <a:cs typeface="+mn-lt"/>
              </a:rPr>
              <a:t>Food Standards Agency (2024) </a:t>
            </a:r>
            <a:r>
              <a:rPr lang="en-GB" sz="1500" i="1">
                <a:ea typeface="+mn-lt"/>
                <a:cs typeface="+mn-lt"/>
              </a:rPr>
              <a:t>Safer Food, Better Business</a:t>
            </a:r>
            <a:r>
              <a:rPr lang="en-GB" sz="1500">
                <a:ea typeface="+mn-lt"/>
                <a:cs typeface="+mn-lt"/>
              </a:rPr>
              <a:t>. London: Food Standards Agency.</a:t>
            </a:r>
            <a:endParaRPr lang="en-GB" sz="1500"/>
          </a:p>
          <a:p>
            <a:r>
              <a:rPr lang="en-GB" sz="1500">
                <a:ea typeface="+mn-lt"/>
                <a:cs typeface="+mn-lt"/>
              </a:rPr>
              <a:t>Health and Safety Executive (2025) </a:t>
            </a:r>
            <a:r>
              <a:rPr lang="en-GB" sz="1500" i="1">
                <a:ea typeface="+mn-lt"/>
                <a:cs typeface="+mn-lt"/>
              </a:rPr>
              <a:t>Health and Safety at Work</a:t>
            </a:r>
            <a:r>
              <a:rPr lang="en-GB" sz="1500">
                <a:ea typeface="+mn-lt"/>
                <a:cs typeface="+mn-lt"/>
              </a:rPr>
              <a:t>. Bootle: Health and Safety Executive.</a:t>
            </a:r>
            <a:endParaRPr lang="en-GB" sz="1500"/>
          </a:p>
          <a:p>
            <a:r>
              <a:rPr lang="en-GB" sz="1500">
                <a:ea typeface="+mn-lt"/>
                <a:cs typeface="+mn-lt"/>
              </a:rPr>
              <a:t>Miller, K. (2015) </a:t>
            </a:r>
            <a:r>
              <a:rPr lang="en-GB" sz="1500" i="1">
                <a:ea typeface="+mn-lt"/>
                <a:cs typeface="+mn-lt"/>
              </a:rPr>
              <a:t>Organizational Communication: Approaches and Processes</a:t>
            </a:r>
            <a:r>
              <a:rPr lang="en-GB" sz="1500">
                <a:ea typeface="+mn-lt"/>
                <a:cs typeface="+mn-lt"/>
              </a:rPr>
              <a:t>. 7th </a:t>
            </a:r>
            <a:r>
              <a:rPr lang="en-GB" sz="1500" err="1">
                <a:ea typeface="+mn-lt"/>
                <a:cs typeface="+mn-lt"/>
              </a:rPr>
              <a:t>edn</a:t>
            </a:r>
            <a:r>
              <a:rPr lang="en-GB" sz="1500">
                <a:ea typeface="+mn-lt"/>
                <a:cs typeface="+mn-lt"/>
              </a:rPr>
              <a:t>. Boston: Cengage Learning.</a:t>
            </a:r>
            <a:endParaRPr lang="en-GB" sz="1500"/>
          </a:p>
          <a:p>
            <a:r>
              <a:rPr lang="en-GB" sz="1500">
                <a:ea typeface="+mn-lt"/>
                <a:cs typeface="+mn-lt"/>
              </a:rPr>
              <a:t>Robbins, S.P. and Judge, T.A. (2023) </a:t>
            </a:r>
            <a:r>
              <a:rPr lang="en-GB" sz="1500" i="1">
                <a:ea typeface="+mn-lt"/>
                <a:cs typeface="+mn-lt"/>
              </a:rPr>
              <a:t>Organizational Behaviour</a:t>
            </a:r>
            <a:r>
              <a:rPr lang="en-GB" sz="1500">
                <a:ea typeface="+mn-lt"/>
                <a:cs typeface="+mn-lt"/>
              </a:rPr>
              <a:t>. 19th </a:t>
            </a:r>
            <a:r>
              <a:rPr lang="en-GB" sz="1500" err="1">
                <a:ea typeface="+mn-lt"/>
                <a:cs typeface="+mn-lt"/>
              </a:rPr>
              <a:t>edn</a:t>
            </a:r>
            <a:r>
              <a:rPr lang="en-GB" sz="1500">
                <a:ea typeface="+mn-lt"/>
                <a:cs typeface="+mn-lt"/>
              </a:rPr>
              <a:t>. Harlow: Pearson.</a:t>
            </a:r>
            <a:endParaRPr lang="en-GB" sz="1500"/>
          </a:p>
          <a:p>
            <a:r>
              <a:rPr lang="en-GB" sz="1500">
                <a:ea typeface="+mn-lt"/>
                <a:cs typeface="+mn-lt"/>
              </a:rPr>
              <a:t>Schramm, W. (1954) </a:t>
            </a:r>
            <a:r>
              <a:rPr lang="en-GB" sz="1500" i="1">
                <a:ea typeface="+mn-lt"/>
                <a:cs typeface="+mn-lt"/>
              </a:rPr>
              <a:t>The Process and Effects of Mass Communication</a:t>
            </a:r>
            <a:r>
              <a:rPr lang="en-GB" sz="1500">
                <a:ea typeface="+mn-lt"/>
                <a:cs typeface="+mn-lt"/>
              </a:rPr>
              <a:t>. Urbana: University of Illinois Press.</a:t>
            </a:r>
            <a:endParaRPr lang="en-GB" sz="1500"/>
          </a:p>
          <a:p>
            <a:r>
              <a:rPr lang="en-GB" sz="1500">
                <a:ea typeface="+mn-lt"/>
                <a:cs typeface="+mn-lt"/>
              </a:rPr>
              <a:t>Shannon, C.E. and Weaver, W. (1949) </a:t>
            </a:r>
            <a:r>
              <a:rPr lang="en-GB" sz="1500" i="1">
                <a:ea typeface="+mn-lt"/>
                <a:cs typeface="+mn-lt"/>
              </a:rPr>
              <a:t>The Mathematical Theory of Communication</a:t>
            </a:r>
            <a:r>
              <a:rPr lang="en-GB" sz="1500">
                <a:ea typeface="+mn-lt"/>
                <a:cs typeface="+mn-lt"/>
              </a:rPr>
              <a:t>. Urbana: University of Illinois Press.</a:t>
            </a:r>
            <a:endParaRPr lang="en-GB" sz="1500"/>
          </a:p>
          <a:p>
            <a:r>
              <a:rPr lang="en-GB" sz="1600">
                <a:ea typeface="+mn-lt"/>
                <a:cs typeface="+mn-lt"/>
              </a:rPr>
              <a:t>The Chartered Institute of Personnel and Development (CIPD) (2024) </a:t>
            </a:r>
            <a:r>
              <a:rPr lang="en-GB" sz="1600" i="1">
                <a:ea typeface="+mn-lt"/>
                <a:cs typeface="+mn-lt"/>
              </a:rPr>
              <a:t>Communication in the Workplace</a:t>
            </a:r>
            <a:r>
              <a:rPr lang="en-GB" sz="1600">
                <a:ea typeface="+mn-lt"/>
                <a:cs typeface="+mn-lt"/>
              </a:rPr>
              <a:t>. London: CIPD.</a:t>
            </a:r>
            <a:endParaRPr lang="en-GB" sz="1600"/>
          </a:p>
          <a:p>
            <a:endParaRPr lang="en-GB"/>
          </a:p>
        </p:txBody>
      </p:sp>
    </p:spTree>
    <p:extLst>
      <p:ext uri="{BB962C8B-B14F-4D97-AF65-F5344CB8AC3E}">
        <p14:creationId xmlns:p14="http://schemas.microsoft.com/office/powerpoint/2010/main" val="56110857"/>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28991669DF84244A81B93216713AC0FD" ma:contentTypeVersion="5" ma:contentTypeDescription="Create a new document." ma:contentTypeScope="" ma:versionID="e79675385830270c7fea5806c0ec67e0">
  <xsd:schema xmlns:xsd="http://www.w3.org/2001/XMLSchema" xmlns:xs="http://www.w3.org/2001/XMLSchema" xmlns:p="http://schemas.microsoft.com/office/2006/metadata/properties" xmlns:ns3="901b7179-a49d-4669-ab88-101a0e80079b" targetNamespace="http://schemas.microsoft.com/office/2006/metadata/properties" ma:root="true" ma:fieldsID="78ba9d0d069f59baf0a5d81af8940d6f" ns3:_="">
    <xsd:import namespace="901b7179-a49d-4669-ab88-101a0e80079b"/>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01b7179-a49d-4669-ab88-101a0e80079b"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901b7179-a49d-4669-ab88-101a0e80079b" xsi:nil="true"/>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77481F87-DF95-4F49-821D-CFA9DE2F5267}">
  <ds:schemaRefs>
    <ds:schemaRef ds:uri="901b7179-a49d-4669-ab88-101a0e80079b"/>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0/xmlns/"/>
    <ds:schemaRef ds:uri="http://www.w3.org/2001/XMLSchema"/>
  </ds:schemaRefs>
</ds:datastoreItem>
</file>

<file path=customXml/itemProps3.xml><?xml version="1.0" encoding="utf-8"?>
<ds:datastoreItem xmlns:ds="http://schemas.openxmlformats.org/officeDocument/2006/customXml" ds:itemID="{65FC5585-51CA-4C4C-9028-AEC8FAD67B8B}">
  <ds:schemaRefs>
    <ds:schemaRef ds:uri="901b7179-a49d-4669-ab88-101a0e80079b"/>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Application>Microsoft Office PowerPoint</Application>
  <PresentationFormat>On-screen Show (4:3)</PresentationFormat>
  <Slides>12</Slides>
  <Notes>0</Notes>
  <HiddenSlides>0</HiddenSlide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20140311PresentationUWTSDTemplate</vt:lpstr>
      <vt:lpstr>Certificate of Higher Education in Skills for the Workplace  Effective Team working &amp; Communications  (LCLM4003)    </vt:lpstr>
      <vt:lpstr>Content </vt:lpstr>
      <vt:lpstr>Introduction</vt:lpstr>
      <vt:lpstr>Summary of Case Study</vt:lpstr>
      <vt:lpstr>Language Barriers </vt:lpstr>
      <vt:lpstr>PowerPoint Presentation</vt:lpstr>
      <vt:lpstr>PowerPoint Presentation</vt:lpstr>
      <vt:lpstr>Theoretical Framework</vt:lpstr>
      <vt:lpstr>PowerPoint Presentation</vt:lpstr>
      <vt:lpstr>Strategies to Overcome Barriers</vt:lpstr>
      <vt:lpstr>Conclusion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Certificate of Higher Education in Skills for the Workplace   Effective Team Working &amp; Communications (BMSW 4002) Channels of Communication</dc:title>
  <dc:creator>Sujeewa Herath</dc:creator>
  <cp:revision>3</cp:revision>
  <dcterms:created xsi:type="dcterms:W3CDTF">2020-10-21T23:25:25Z</dcterms:created>
  <dcterms:modified xsi:type="dcterms:W3CDTF">2026-07-12T14:40:03Z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0x01010028991669DF84244A81B93216713AC0FD</vt:lpwstr>
  </property>
</Properties>
</file>