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81" r:id="rId2"/>
    <p:sldId id="286" r:id="rId3"/>
    <p:sldId id="291" r:id="rId4"/>
    <p:sldId id="292" r:id="rId5"/>
    <p:sldId id="287" r:id="rId6"/>
    <p:sldId id="288" r:id="rId7"/>
    <p:sldId id="293" r:id="rId8"/>
    <p:sldId id="257" r:id="rId9"/>
    <p:sldId id="294" r:id="rId10"/>
    <p:sldId id="282" r:id="rId11"/>
    <p:sldId id="285" r:id="rId12"/>
    <p:sldId id="284" r:id="rId13"/>
    <p:sldId id="258" r:id="rId14"/>
    <p:sldId id="28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06B43-E152-593F-C6F7-BE661C2DF7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03D574-8CF3-CB13-3035-80EE8E7872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0440B5-916E-8EA3-9851-83B6117ACDB3}"/>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E4801C7E-8D19-5630-696C-3973130B29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1EE81F-547B-1B70-E960-7F65179ACF04}"/>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459338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31C8-6441-4645-C77F-887FB4027C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3B8C06-0C69-1221-0DED-1D236365A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6B6720-FE19-25E3-3AA4-506C580F1F4A}"/>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93E894CB-4F1D-865D-F3E2-868F0A8794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C0289C3-ACEB-280D-BEEC-C53D38412A71}"/>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6780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F25C2-1E93-B8B4-4E42-B23B6E93E1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0502CB-C5CC-29BB-2462-519706EF4F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BB8637-1C5D-E564-89BA-30F5F634F4D5}"/>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B7AD0E94-30BF-9C5C-104A-B68BA8AE83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62DB92-5DA7-F271-078F-907F1EF8F75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4054115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D1DF1-F44B-5D6C-A118-8A7151B08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21399-3C59-995B-EA28-5C5F7576EE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99085-DE15-7574-A88F-51B5F0D13C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277985-6E12-6B83-2E55-56F2A7346687}"/>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6" name="Footer Placeholder 5">
            <a:extLst>
              <a:ext uri="{FF2B5EF4-FFF2-40B4-BE49-F238E27FC236}">
                <a16:creationId xmlns:a16="http://schemas.microsoft.com/office/drawing/2014/main" id="{68632371-948C-0442-2E9C-1955F243A5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4CFCB1D-E8E2-4915-040A-9F4E1079A638}"/>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631007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EE45-A3D0-6D4D-8CC9-ED991051FE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7E5578-EB36-9F73-9832-BF9638AA19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B4968D-1E5E-E5A1-75F8-E9B812FDF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2D8E5D-0B41-4A84-A0CF-82593A414D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72824-A983-E7EB-BB46-4B6C869949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4997FE-26A8-B54F-BFCE-1B5A7A5128C1}"/>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8" name="Footer Placeholder 7">
            <a:extLst>
              <a:ext uri="{FF2B5EF4-FFF2-40B4-BE49-F238E27FC236}">
                <a16:creationId xmlns:a16="http://schemas.microsoft.com/office/drawing/2014/main" id="{A41B839A-2C50-5ECD-8CDC-EC6B03705D4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C87310C-CC84-4769-8523-3AADDF7D8D7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627121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9EC5F-1DA6-2CF9-236D-FDB7C6A07D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FBC962-8379-686A-4945-DB947035D271}"/>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4" name="Footer Placeholder 3">
            <a:extLst>
              <a:ext uri="{FF2B5EF4-FFF2-40B4-BE49-F238E27FC236}">
                <a16:creationId xmlns:a16="http://schemas.microsoft.com/office/drawing/2014/main" id="{AC5A5132-BC42-671B-30A6-A8254DE5B6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E17F6A9-267D-E603-4565-51FBA0DBE539}"/>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792861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4729AC-277A-5229-A83A-20D03A73EA7B}"/>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3" name="Footer Placeholder 2">
            <a:extLst>
              <a:ext uri="{FF2B5EF4-FFF2-40B4-BE49-F238E27FC236}">
                <a16:creationId xmlns:a16="http://schemas.microsoft.com/office/drawing/2014/main" id="{951C5248-62AD-354B-362F-BA0ADD8E7C2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BAB0EA1-2786-CDEF-43E2-CE896EA7606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586598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DD53-CA05-C0F5-7D46-633B105E2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EABFC3-3C6C-C4E6-EDDD-C2D9E6163B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2CADE1-B823-668D-1583-ACAE264B4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347C8-8440-C565-8AD6-29A22B58B27F}"/>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6" name="Footer Placeholder 5">
            <a:extLst>
              <a:ext uri="{FF2B5EF4-FFF2-40B4-BE49-F238E27FC236}">
                <a16:creationId xmlns:a16="http://schemas.microsoft.com/office/drawing/2014/main" id="{23696699-52B3-3D4D-CE1D-0F3FA6048A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2C9FE2E-6CF1-8D73-AD81-AAD0C22E15CB}"/>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11244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A2FC-64A9-574D-D7A0-3F5D40ACFD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7FE79C-7E40-7BD0-2D39-94C751B749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5621649-A8DF-2872-406E-4F88E48A54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082DEA-D429-6AF6-AFAE-4BA2544F354A}"/>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6" name="Footer Placeholder 5">
            <a:extLst>
              <a:ext uri="{FF2B5EF4-FFF2-40B4-BE49-F238E27FC236}">
                <a16:creationId xmlns:a16="http://schemas.microsoft.com/office/drawing/2014/main" id="{6AC9F3B1-4AB2-C0BD-CB31-4534725D567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2FCC67B-704C-B15E-A90C-64AE87C5235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646940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E0C6-E1DA-99BB-14BA-D44AFD4C96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DC1164-A9F3-BABC-5C23-3D62295CD2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ACA53-B5D9-055B-3538-1C72207192B5}"/>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036A26F0-F05B-A8BC-8EF8-A3DDE8B4D47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3B2FBE-520A-6A5B-07C1-EA61AA9A3991}"/>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2212802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14A208-6B49-BE10-E943-D9495F6CEB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90B2A8-FF41-0FE4-E0E8-9B6B589853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10B9F-53E5-C5E8-C042-86AC1794D540}"/>
              </a:ext>
            </a:extLst>
          </p:cNvPr>
          <p:cNvSpPr>
            <a:spLocks noGrp="1"/>
          </p:cNvSpPr>
          <p:nvPr>
            <p:ph type="dt" sz="half" idx="10"/>
          </p:nvPr>
        </p:nvSpPr>
        <p:spPr/>
        <p:txBody>
          <a:body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E3000E2B-24EE-803C-224C-3BC26780F2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A240D1-F821-C900-18BB-7F0E86521524}"/>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834632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B2265-2B70-678B-FE0B-92C1BC6E3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B62838-E892-E8E3-C79C-CFCAD8C755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879094-6BFF-9988-9278-38D4FF3D7A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6FA037-74B0-4860-970B-05185A921CE3}" type="datetimeFigureOut">
              <a:rPr lang="en-GB" smtClean="0"/>
              <a:t>28/03/2023</a:t>
            </a:fld>
            <a:endParaRPr lang="en-GB" dirty="0"/>
          </a:p>
        </p:txBody>
      </p:sp>
      <p:sp>
        <p:nvSpPr>
          <p:cNvPr id="5" name="Footer Placeholder 4">
            <a:extLst>
              <a:ext uri="{FF2B5EF4-FFF2-40B4-BE49-F238E27FC236}">
                <a16:creationId xmlns:a16="http://schemas.microsoft.com/office/drawing/2014/main" id="{78639A7F-CD07-7E99-97C6-99E9503C1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67CC600-3C28-887E-D88C-C575BA1D3E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8DB76-961A-42AF-95E4-88B4A4C98FD8}" type="slidenum">
              <a:rPr lang="en-GB" smtClean="0"/>
              <a:t>‹#›</a:t>
            </a:fld>
            <a:endParaRPr lang="en-GB" dirty="0"/>
          </a:p>
        </p:txBody>
      </p:sp>
    </p:spTree>
    <p:extLst>
      <p:ext uri="{BB962C8B-B14F-4D97-AF65-F5344CB8AC3E}">
        <p14:creationId xmlns:p14="http://schemas.microsoft.com/office/powerpoint/2010/main" val="430906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oracle.com/uk/performance-management/" TargetMode="External"/><Relationship Id="rId3" Type="http://schemas.openxmlformats.org/officeDocument/2006/relationships/hyperlink" Target="https://www.oracle.com/uk/erp/financials/" TargetMode="External"/><Relationship Id="rId7" Type="http://schemas.openxmlformats.org/officeDocument/2006/relationships/hyperlink" Target="https://www.oracle.com/uk/scm/" TargetMode="External"/><Relationship Id="rId2" Type="http://schemas.openxmlformats.org/officeDocument/2006/relationships/hyperlink" Target="https://www.oracle.com/uk/erp/" TargetMode="External"/><Relationship Id="rId1" Type="http://schemas.openxmlformats.org/officeDocument/2006/relationships/slideLayout" Target="../slideLayouts/slideLayout2.xml"/><Relationship Id="rId6" Type="http://schemas.openxmlformats.org/officeDocument/2006/relationships/hyperlink" Target="https://www.oracle.com/uk/erp/risk-management/" TargetMode="External"/><Relationship Id="rId5" Type="http://schemas.openxmlformats.org/officeDocument/2006/relationships/hyperlink" Target="https://www.oracle.com/uk/erp/project-portfolio-management-cloud/" TargetMode="External"/><Relationship Id="rId10" Type="http://schemas.openxmlformats.org/officeDocument/2006/relationships/hyperlink" Target="https://www.sap.com/uk/index.html" TargetMode="External"/><Relationship Id="rId4" Type="http://schemas.openxmlformats.org/officeDocument/2006/relationships/hyperlink" Target="https://www.oracle.com/uk/erp/procurement/" TargetMode="External"/><Relationship Id="rId9" Type="http://schemas.openxmlformats.org/officeDocument/2006/relationships/hyperlink" Target="https://www.oracle.com/uk/erp/what-is-erp/"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iencedirect.com/science/article/pii/S0306460302003003?casa_token=9fUI-dwRCscAAAAA:TmbdKgXyjRDc8ZsFHug1Gl-d6MWhxapsW3dGza_XW4ceEKANxGaB1l5-XlJrhkiF0VZF6DIQo-0#BIB4" TargetMode="External"/><Relationship Id="rId7" Type="http://schemas.openxmlformats.org/officeDocument/2006/relationships/hyperlink" Target="https://www.sciencedirect.com/science/article/pii/S0306460302003003?casa_token=9fUI-dwRCscAAAAA:TmbdKgXyjRDc8ZsFHug1Gl-d6MWhxapsW3dGza_XW4ceEKANxGaB1l5-XlJrhkiF0VZF6DIQo-0#BIB11" TargetMode="External"/><Relationship Id="rId2" Type="http://schemas.openxmlformats.org/officeDocument/2006/relationships/hyperlink" Target="https://www.sciencedirect.com/science/article/pii/S0306460302003003?casa_token=9fUI-dwRCscAAAAA:TmbdKgXyjRDc8ZsFHug1Gl-d6MWhxapsW3dGza_XW4ceEKANxGaB1l5-XlJrhkiF0VZF6DIQo-0#BIB8"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0306460302003003?casa_token=9fUI-dwRCscAAAAA:TmbdKgXyjRDc8ZsFHug1Gl-d6MWhxapsW3dGza_XW4ceEKANxGaB1l5-XlJrhkiF0VZF6DIQo-0#BIB15" TargetMode="External"/><Relationship Id="rId5" Type="http://schemas.openxmlformats.org/officeDocument/2006/relationships/hyperlink" Target="https://www.sciencedirect.com/science/article/pii/S0306460302003003?casa_token=9fUI-dwRCscAAAAA:TmbdKgXyjRDc8ZsFHug1Gl-d6MWhxapsW3dGza_XW4ceEKANxGaB1l5-XlJrhkiF0VZF6DIQo-0#BIB7" TargetMode="External"/><Relationship Id="rId4" Type="http://schemas.openxmlformats.org/officeDocument/2006/relationships/hyperlink" Target="https://www.sciencedirect.com/science/article/pii/S0306460302003003?casa_token=9fUI-dwRCscAAAAA:TmbdKgXyjRDc8ZsFHug1Gl-d6MWhxapsW3dGza_XW4ceEKANxGaB1l5-XlJrhkiF0VZF6DIQo-0#BIB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ciencedirect.com/journal/journal-of-manufacturing-systems/vol/60/suppl/C" TargetMode="External"/><Relationship Id="rId2" Type="http://schemas.openxmlformats.org/officeDocument/2006/relationships/hyperlink" Target="https://www.sciencedirect.com/journal/journal-of-manufacturing-systems"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8 &amp; 9: Bringing it together: Strategy, Leadership &amp; Digital initiatives. </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666931"/>
            <a:ext cx="9144000" cy="2584580"/>
          </a:xfrm>
        </p:spPr>
        <p:txBody>
          <a:bodyPr>
            <a:normAutofit/>
          </a:bodyPr>
          <a:lstStyle/>
          <a:p>
            <a:endParaRPr lang="en-GB" sz="4400" i="1" dirty="0"/>
          </a:p>
          <a:p>
            <a:r>
              <a:rPr lang="en-GB" sz="2600" b="1" i="1" dirty="0"/>
              <a:t>Lecturer: Steve Griffiths</a:t>
            </a:r>
          </a:p>
          <a:p>
            <a:r>
              <a:rPr lang="en-GB" dirty="0"/>
              <a:t>21 &amp; 28 March 2023</a:t>
            </a:r>
          </a:p>
          <a:p>
            <a:r>
              <a:rPr lang="en-GB" dirty="0"/>
              <a:t>Does digital change demand a different leadership and culture?</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D2880-9680-F521-2838-65C9EC8003B6}"/>
              </a:ext>
            </a:extLst>
          </p:cNvPr>
          <p:cNvSpPr>
            <a:spLocks noGrp="1"/>
          </p:cNvSpPr>
          <p:nvPr>
            <p:ph type="title"/>
          </p:nvPr>
        </p:nvSpPr>
        <p:spPr>
          <a:xfrm>
            <a:off x="838200" y="18255"/>
            <a:ext cx="10515600" cy="1325563"/>
          </a:xfrm>
        </p:spPr>
        <p:txBody>
          <a:bodyPr/>
          <a:lstStyle/>
          <a:p>
            <a:r>
              <a:rPr lang="en-GB" dirty="0"/>
              <a:t>Strategy environment and choice.</a:t>
            </a:r>
          </a:p>
        </p:txBody>
      </p:sp>
      <p:sp>
        <p:nvSpPr>
          <p:cNvPr id="3" name="Content Placeholder 2">
            <a:extLst>
              <a:ext uri="{FF2B5EF4-FFF2-40B4-BE49-F238E27FC236}">
                <a16:creationId xmlns:a16="http://schemas.microsoft.com/office/drawing/2014/main" id="{3527E8A3-8318-9E24-2114-99AF4E55F322}"/>
              </a:ext>
            </a:extLst>
          </p:cNvPr>
          <p:cNvSpPr>
            <a:spLocks noGrp="1"/>
          </p:cNvSpPr>
          <p:nvPr>
            <p:ph idx="1"/>
          </p:nvPr>
        </p:nvSpPr>
        <p:spPr>
          <a:xfrm>
            <a:off x="651588" y="1253331"/>
            <a:ext cx="10515600" cy="5399396"/>
          </a:xfrm>
        </p:spPr>
        <p:txBody>
          <a:bodyPr>
            <a:normAutofit lnSpcReduction="10000"/>
          </a:bodyPr>
          <a:lstStyle/>
          <a:p>
            <a:r>
              <a:rPr lang="en-GB" dirty="0"/>
              <a:t>Environmental analysis- SWOT, PESTLE, 5 Forces, PLC, </a:t>
            </a:r>
          </a:p>
          <a:p>
            <a:r>
              <a:rPr lang="en-GB" dirty="0"/>
              <a:t>Strategic Choice- Porter’s Competitive Advantage options, Ansoff’s Growth matrix…</a:t>
            </a:r>
          </a:p>
          <a:p>
            <a:r>
              <a:rPr lang="en-GB" dirty="0"/>
              <a:t>Policy choice:</a:t>
            </a:r>
            <a:endParaRPr lang="en-GB" b="1" i="1" dirty="0"/>
          </a:p>
          <a:p>
            <a:pPr marL="0" indent="0">
              <a:buNone/>
            </a:pPr>
            <a:r>
              <a:rPr lang="en-GB" b="1" i="1" dirty="0"/>
              <a:t>Section 1. There needs to be a digital investment/initiative because xxxx…. Which is…..yyyy..Need to make it fit the environmental analysis. </a:t>
            </a:r>
          </a:p>
          <a:p>
            <a:pPr marL="0" indent="0">
              <a:buNone/>
            </a:pPr>
            <a:endParaRPr lang="en-GB" b="1" i="1" dirty="0"/>
          </a:p>
          <a:p>
            <a:pPr marL="0" indent="0">
              <a:buNone/>
            </a:pPr>
            <a:r>
              <a:rPr lang="en-GB" b="1" i="1" dirty="0"/>
              <a:t>Section 2. The leadership model most likely to make this happen is zzzz..</a:t>
            </a:r>
          </a:p>
          <a:p>
            <a:pPr marL="0" indent="0">
              <a:buNone/>
            </a:pPr>
            <a:endParaRPr lang="en-GB" b="1" i="1" dirty="0"/>
          </a:p>
          <a:p>
            <a:pPr marL="0" indent="0">
              <a:buNone/>
            </a:pPr>
            <a:r>
              <a:rPr lang="en-GB" b="1" i="1" dirty="0"/>
              <a:t>Section3. Recommendations on what is needed to make it happen…</a:t>
            </a:r>
          </a:p>
        </p:txBody>
      </p:sp>
    </p:spTree>
    <p:extLst>
      <p:ext uri="{BB962C8B-B14F-4D97-AF65-F5344CB8AC3E}">
        <p14:creationId xmlns:p14="http://schemas.microsoft.com/office/powerpoint/2010/main" val="3250402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5E1CC-2662-1ED8-3B38-587B94EF8C20}"/>
              </a:ext>
            </a:extLst>
          </p:cNvPr>
          <p:cNvSpPr txBox="1"/>
          <p:nvPr/>
        </p:nvSpPr>
        <p:spPr>
          <a:xfrm>
            <a:off x="625150" y="302587"/>
            <a:ext cx="10627567" cy="6001643"/>
          </a:xfrm>
          <a:prstGeom prst="rect">
            <a:avLst/>
          </a:prstGeom>
          <a:noFill/>
        </p:spPr>
        <p:txBody>
          <a:bodyPr wrap="square">
            <a:spAutoFit/>
          </a:bodyPr>
          <a:lstStyle/>
          <a:p>
            <a:pPr marL="285750" indent="-285750">
              <a:buFont typeface="Arial" panose="020B0604020202020204" pitchFamily="34" charset="0"/>
              <a:buChar char="•"/>
            </a:pPr>
            <a:r>
              <a:rPr lang="en-GB" sz="3200" dirty="0"/>
              <a:t>Please refer to the linked word document that I shared in the session.</a:t>
            </a:r>
          </a:p>
          <a:p>
            <a:pPr marL="285750" indent="-285750">
              <a:buFont typeface="Arial" panose="020B0604020202020204" pitchFamily="34" charset="0"/>
              <a:buChar char="•"/>
            </a:pPr>
            <a:r>
              <a:rPr lang="en-GB" sz="3200" dirty="0"/>
              <a:t>Please refer to my collection of article abstracts.</a:t>
            </a:r>
          </a:p>
          <a:p>
            <a:r>
              <a:rPr lang="en-GB" sz="3200" dirty="0"/>
              <a:t>In the end I found it difficult to keep separate articles on strategy, leadership and digital change. Therefore there is much overlap</a:t>
            </a:r>
            <a:r>
              <a:rPr lang="en-GB" sz="3200"/>
              <a:t>. </a:t>
            </a:r>
            <a:r>
              <a:rPr lang="en-GB" sz="3200">
                <a:solidFill>
                  <a:srgbClr val="FF0000"/>
                </a:solidFill>
              </a:rPr>
              <a:t>Do </a:t>
            </a:r>
            <a:r>
              <a:rPr lang="en-GB" sz="3200" dirty="0">
                <a:solidFill>
                  <a:srgbClr val="FF0000"/>
                </a:solidFill>
              </a:rPr>
              <a:t>not print them out!!!!! Unless you own a forest of trees.</a:t>
            </a:r>
          </a:p>
          <a:p>
            <a:pPr marL="285750" indent="-285750">
              <a:buFont typeface="Arial" panose="020B0604020202020204" pitchFamily="34" charset="0"/>
              <a:buChar char="•"/>
            </a:pPr>
            <a:r>
              <a:rPr lang="en-GB" sz="3200" dirty="0"/>
              <a:t>Simply look at the lists, scroll down and cut and paste anything you like or think will be useful to your report into your own document.</a:t>
            </a:r>
          </a:p>
          <a:p>
            <a:pPr marL="285750" indent="-285750">
              <a:buFont typeface="Arial" panose="020B0604020202020204" pitchFamily="34" charset="0"/>
              <a:buChar char="•"/>
            </a:pPr>
            <a:r>
              <a:rPr lang="en-GB" sz="3200" dirty="0"/>
              <a:t>It will help increase your reference list! It gives a quick view of what is being said about any topic you are interested in.</a:t>
            </a:r>
          </a:p>
        </p:txBody>
      </p:sp>
    </p:spTree>
    <p:extLst>
      <p:ext uri="{BB962C8B-B14F-4D97-AF65-F5344CB8AC3E}">
        <p14:creationId xmlns:p14="http://schemas.microsoft.com/office/powerpoint/2010/main" val="3047936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EB92-3C30-C58A-201C-AFDFC94F3E08}"/>
              </a:ext>
            </a:extLst>
          </p:cNvPr>
          <p:cNvSpPr>
            <a:spLocks noGrp="1"/>
          </p:cNvSpPr>
          <p:nvPr>
            <p:ph type="title"/>
          </p:nvPr>
        </p:nvSpPr>
        <p:spPr/>
        <p:txBody>
          <a:bodyPr/>
          <a:lstStyle/>
          <a:p>
            <a:r>
              <a:rPr lang="en-GB" dirty="0"/>
              <a:t>Strategic environment and choice-</a:t>
            </a:r>
          </a:p>
        </p:txBody>
      </p:sp>
      <p:sp>
        <p:nvSpPr>
          <p:cNvPr id="3" name="Content Placeholder 2">
            <a:extLst>
              <a:ext uri="{FF2B5EF4-FFF2-40B4-BE49-F238E27FC236}">
                <a16:creationId xmlns:a16="http://schemas.microsoft.com/office/drawing/2014/main" id="{EC9A8D72-2411-A9AC-1657-56F489CD8627}"/>
              </a:ext>
            </a:extLst>
          </p:cNvPr>
          <p:cNvSpPr>
            <a:spLocks noGrp="1"/>
          </p:cNvSpPr>
          <p:nvPr>
            <p:ph idx="1"/>
          </p:nvPr>
        </p:nvSpPr>
        <p:spPr/>
        <p:txBody>
          <a:bodyPr/>
          <a:lstStyle/>
          <a:p>
            <a:pPr marL="0" indent="0">
              <a:buNone/>
            </a:pPr>
            <a:r>
              <a:rPr lang="en-GB" dirty="0"/>
              <a:t>See linked document.</a:t>
            </a:r>
          </a:p>
        </p:txBody>
      </p:sp>
    </p:spTree>
    <p:extLst>
      <p:ext uri="{BB962C8B-B14F-4D97-AF65-F5344CB8AC3E}">
        <p14:creationId xmlns:p14="http://schemas.microsoft.com/office/powerpoint/2010/main" val="300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2D30-1FB4-C9D4-92E1-E6FC80FDD658}"/>
              </a:ext>
            </a:extLst>
          </p:cNvPr>
          <p:cNvSpPr>
            <a:spLocks noGrp="1"/>
          </p:cNvSpPr>
          <p:nvPr>
            <p:ph type="title"/>
          </p:nvPr>
        </p:nvSpPr>
        <p:spPr>
          <a:xfrm>
            <a:off x="698241" y="18255"/>
            <a:ext cx="10515600" cy="1325563"/>
          </a:xfrm>
        </p:spPr>
        <p:txBody>
          <a:bodyPr>
            <a:normAutofit/>
          </a:bodyPr>
          <a:lstStyle/>
          <a:p>
            <a:r>
              <a:rPr lang="en-GB" sz="3200" b="1" dirty="0"/>
              <a:t>Leadership styles</a:t>
            </a:r>
          </a:p>
        </p:txBody>
      </p:sp>
      <p:sp>
        <p:nvSpPr>
          <p:cNvPr id="3" name="Content Placeholder 2">
            <a:extLst>
              <a:ext uri="{FF2B5EF4-FFF2-40B4-BE49-F238E27FC236}">
                <a16:creationId xmlns:a16="http://schemas.microsoft.com/office/drawing/2014/main" id="{CD81174D-B55F-7876-19B4-AF608AA75DFD}"/>
              </a:ext>
            </a:extLst>
          </p:cNvPr>
          <p:cNvSpPr>
            <a:spLocks noGrp="1"/>
          </p:cNvSpPr>
          <p:nvPr>
            <p:ph idx="1"/>
          </p:nvPr>
        </p:nvSpPr>
        <p:spPr>
          <a:xfrm>
            <a:off x="838200" y="1343818"/>
            <a:ext cx="10515600" cy="4833145"/>
          </a:xfrm>
        </p:spPr>
        <p:txBody>
          <a:bodyPr>
            <a:normAutofit fontScale="92500" lnSpcReduction="20000"/>
          </a:bodyPr>
          <a:lstStyle/>
          <a:p>
            <a:pPr marL="0" indent="0">
              <a:buNone/>
            </a:pPr>
            <a:r>
              <a:rPr lang="en-GB" dirty="0"/>
              <a:t>We got some nice suggestions from the class.</a:t>
            </a:r>
          </a:p>
          <a:p>
            <a:pPr marL="0" indent="0">
              <a:buNone/>
            </a:pPr>
            <a:endParaRPr lang="en-GB" dirty="0"/>
          </a:p>
          <a:p>
            <a:pPr marL="0" indent="0">
              <a:buNone/>
            </a:pPr>
            <a:r>
              <a:rPr lang="en-GB" dirty="0"/>
              <a:t>It seems there is a choice to be made both have merit, either:</a:t>
            </a:r>
          </a:p>
          <a:p>
            <a:pPr marL="0" indent="0">
              <a:buNone/>
            </a:pPr>
            <a:endParaRPr lang="en-GB" dirty="0"/>
          </a:p>
          <a:p>
            <a:pPr marL="0" indent="0">
              <a:buNone/>
            </a:pPr>
            <a:r>
              <a:rPr lang="en-GB" dirty="0"/>
              <a:t>1. Choose two leadership styles that are similar, but where one suites the digital investment more efficiently.</a:t>
            </a:r>
          </a:p>
          <a:p>
            <a:pPr marL="0" indent="0">
              <a:buNone/>
            </a:pPr>
            <a:endParaRPr lang="en-GB" dirty="0"/>
          </a:p>
          <a:p>
            <a:pPr marL="0" indent="0">
              <a:buNone/>
            </a:pPr>
            <a:r>
              <a:rPr lang="en-GB" dirty="0"/>
              <a:t>2. Choose two styles that are very different so you can bring out the big differences in likely effectiveness.</a:t>
            </a:r>
          </a:p>
          <a:p>
            <a:pPr marL="0" indent="0">
              <a:buNone/>
            </a:pPr>
            <a:endParaRPr lang="en-GB" dirty="0"/>
          </a:p>
          <a:p>
            <a:pPr marL="0" indent="0">
              <a:buNone/>
            </a:pPr>
            <a:r>
              <a:rPr lang="en-GB" dirty="0"/>
              <a:t>Of course all styles/approaches will be modified in delivery by circumstances in the environment that you have analysed.</a:t>
            </a:r>
          </a:p>
        </p:txBody>
      </p:sp>
    </p:spTree>
    <p:extLst>
      <p:ext uri="{BB962C8B-B14F-4D97-AF65-F5344CB8AC3E}">
        <p14:creationId xmlns:p14="http://schemas.microsoft.com/office/powerpoint/2010/main" val="253981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6C668-BFAB-9030-7CF0-760F812CBD7B}"/>
              </a:ext>
            </a:extLst>
          </p:cNvPr>
          <p:cNvSpPr>
            <a:spLocks noGrp="1"/>
          </p:cNvSpPr>
          <p:nvPr>
            <p:ph type="title"/>
          </p:nvPr>
        </p:nvSpPr>
        <p:spPr>
          <a:xfrm>
            <a:off x="436984" y="-101406"/>
            <a:ext cx="10515600" cy="1325563"/>
          </a:xfrm>
        </p:spPr>
        <p:txBody>
          <a:bodyPr>
            <a:normAutofit/>
          </a:bodyPr>
          <a:lstStyle/>
          <a:p>
            <a:r>
              <a:rPr lang="en-GB" sz="3200" b="1" dirty="0"/>
              <a:t>Change management</a:t>
            </a:r>
          </a:p>
        </p:txBody>
      </p:sp>
      <p:sp>
        <p:nvSpPr>
          <p:cNvPr id="3" name="Content Placeholder 2">
            <a:extLst>
              <a:ext uri="{FF2B5EF4-FFF2-40B4-BE49-F238E27FC236}">
                <a16:creationId xmlns:a16="http://schemas.microsoft.com/office/drawing/2014/main" id="{6C48EBEF-C2D0-0DEB-45F0-86CE21C3866C}"/>
              </a:ext>
            </a:extLst>
          </p:cNvPr>
          <p:cNvSpPr>
            <a:spLocks noGrp="1"/>
          </p:cNvSpPr>
          <p:nvPr>
            <p:ph idx="1"/>
          </p:nvPr>
        </p:nvSpPr>
        <p:spPr>
          <a:xfrm>
            <a:off x="662473" y="979714"/>
            <a:ext cx="10691327" cy="5197249"/>
          </a:xfrm>
        </p:spPr>
        <p:txBody>
          <a:bodyPr>
            <a:normAutofit lnSpcReduction="10000"/>
          </a:bodyPr>
          <a:lstStyle/>
          <a:p>
            <a:pPr marL="0" indent="0">
              <a:buNone/>
            </a:pPr>
            <a:r>
              <a:rPr lang="en-GB" dirty="0"/>
              <a:t>I found it difficult in the end to stop the intermixing of strategy approaches, change management, leadership styles and digital change. </a:t>
            </a:r>
          </a:p>
          <a:p>
            <a:pPr marL="0" indent="0">
              <a:buNone/>
            </a:pPr>
            <a:r>
              <a:rPr lang="en-GB" i="1" dirty="0">
                <a:solidFill>
                  <a:srgbClr val="FF0000"/>
                </a:solidFill>
              </a:rPr>
              <a:t>See my abstract lists which do overlap.</a:t>
            </a:r>
          </a:p>
          <a:p>
            <a:pPr marL="0" indent="0">
              <a:buNone/>
            </a:pPr>
            <a:r>
              <a:rPr lang="en-GB" dirty="0"/>
              <a:t>Do quote a few possible models of change, especially in the section 3 implementation part of your assignment.</a:t>
            </a:r>
          </a:p>
          <a:p>
            <a:pPr marL="0" indent="0">
              <a:buNone/>
            </a:pPr>
            <a:r>
              <a:rPr lang="en-GB" dirty="0"/>
              <a:t>What seemed interesting was the way the vocabulary of each of these different topics started to overlap.</a:t>
            </a:r>
          </a:p>
          <a:p>
            <a:pPr marL="0" indent="0">
              <a:buNone/>
            </a:pPr>
            <a:r>
              <a:rPr lang="en-GB" dirty="0"/>
              <a:t>Integration, team approaches, communication, inspiration, leading by example, cultural shifts, empowering, knowledge and skill development, sharing, review and appraisal, learning organisations, etc. All seemed to be buzz words across the subjects.</a:t>
            </a:r>
          </a:p>
          <a:p>
            <a:pPr marL="0" indent="0">
              <a:buNone/>
            </a:pPr>
            <a:r>
              <a:rPr lang="en-GB" dirty="0"/>
              <a:t>What happens if they are not present or obstacles get in the way?</a:t>
            </a:r>
          </a:p>
        </p:txBody>
      </p:sp>
    </p:spTree>
    <p:extLst>
      <p:ext uri="{BB962C8B-B14F-4D97-AF65-F5344CB8AC3E}">
        <p14:creationId xmlns:p14="http://schemas.microsoft.com/office/powerpoint/2010/main" val="3862950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C2E8-0D76-E59B-1CBB-ED41C04688B5}"/>
              </a:ext>
            </a:extLst>
          </p:cNvPr>
          <p:cNvSpPr>
            <a:spLocks noGrp="1"/>
          </p:cNvSpPr>
          <p:nvPr>
            <p:ph type="title"/>
          </p:nvPr>
        </p:nvSpPr>
        <p:spPr/>
        <p:txBody>
          <a:bodyPr/>
          <a:lstStyle/>
          <a:p>
            <a:r>
              <a:rPr lang="en-GB" dirty="0"/>
              <a:t>Digital Technology investment</a:t>
            </a:r>
          </a:p>
        </p:txBody>
      </p:sp>
      <p:sp>
        <p:nvSpPr>
          <p:cNvPr id="3" name="Content Placeholder 2">
            <a:extLst>
              <a:ext uri="{FF2B5EF4-FFF2-40B4-BE49-F238E27FC236}">
                <a16:creationId xmlns:a16="http://schemas.microsoft.com/office/drawing/2014/main" id="{C27A3CFD-7826-58E7-917F-2CA2676B502A}"/>
              </a:ext>
            </a:extLst>
          </p:cNvPr>
          <p:cNvSpPr>
            <a:spLocks noGrp="1"/>
          </p:cNvSpPr>
          <p:nvPr>
            <p:ph idx="1"/>
          </p:nvPr>
        </p:nvSpPr>
        <p:spPr/>
        <p:txBody>
          <a:bodyPr/>
          <a:lstStyle/>
          <a:p>
            <a:r>
              <a:rPr lang="en-GB" dirty="0"/>
              <a:t>You will recommend this at the end of section 1.</a:t>
            </a:r>
          </a:p>
          <a:p>
            <a:endParaRPr lang="en-GB" dirty="0"/>
          </a:p>
          <a:p>
            <a:r>
              <a:rPr lang="en-GB" dirty="0"/>
              <a:t>It can be big or small but m=needs to be linked to all the other sections….derived from the strategy analysis (Section 1) ………influencing the type of leadership needed (Section 2) ……….requiring certain conditions for successful implementation (Section 3).</a:t>
            </a:r>
          </a:p>
        </p:txBody>
      </p:sp>
    </p:spTree>
    <p:extLst>
      <p:ext uri="{BB962C8B-B14F-4D97-AF65-F5344CB8AC3E}">
        <p14:creationId xmlns:p14="http://schemas.microsoft.com/office/powerpoint/2010/main" val="3654900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34AFE-C554-E99D-C137-4B9ED1DA8354}"/>
              </a:ext>
            </a:extLst>
          </p:cNvPr>
          <p:cNvSpPr>
            <a:spLocks noGrp="1"/>
          </p:cNvSpPr>
          <p:nvPr>
            <p:ph type="title"/>
          </p:nvPr>
        </p:nvSpPr>
        <p:spPr>
          <a:xfrm>
            <a:off x="358219" y="0"/>
            <a:ext cx="10995581" cy="1325563"/>
          </a:xfrm>
        </p:spPr>
        <p:txBody>
          <a:bodyPr>
            <a:normAutofit/>
          </a:bodyPr>
          <a:lstStyle/>
          <a:p>
            <a:r>
              <a:rPr lang="en-GB" sz="3200" b="1" dirty="0"/>
              <a:t>Technology Adoption. (Big or small?) (New or part of an ongoing process?)</a:t>
            </a:r>
          </a:p>
        </p:txBody>
      </p:sp>
      <p:sp>
        <p:nvSpPr>
          <p:cNvPr id="3" name="Content Placeholder 2">
            <a:extLst>
              <a:ext uri="{FF2B5EF4-FFF2-40B4-BE49-F238E27FC236}">
                <a16:creationId xmlns:a16="http://schemas.microsoft.com/office/drawing/2014/main" id="{A2C81CE6-51CD-94EA-238B-D4B6DD3B16BF}"/>
              </a:ext>
            </a:extLst>
          </p:cNvPr>
          <p:cNvSpPr>
            <a:spLocks noGrp="1"/>
          </p:cNvSpPr>
          <p:nvPr>
            <p:ph idx="1"/>
          </p:nvPr>
        </p:nvSpPr>
        <p:spPr>
          <a:xfrm>
            <a:off x="358218" y="1175175"/>
            <a:ext cx="11312165" cy="5536709"/>
          </a:xfrm>
        </p:spPr>
        <p:txBody>
          <a:bodyPr>
            <a:normAutofit fontScale="70000" lnSpcReduction="20000"/>
          </a:bodyPr>
          <a:lstStyle/>
          <a:p>
            <a:pPr marL="0" indent="0" algn="l">
              <a:buNone/>
            </a:pPr>
            <a:r>
              <a:rPr lang="en-GB" sz="2900" b="1" dirty="0">
                <a:solidFill>
                  <a:srgbClr val="161513"/>
                </a:solidFill>
                <a:latin typeface="OracleSansVF"/>
              </a:rPr>
              <a:t>E</a:t>
            </a:r>
            <a:r>
              <a:rPr lang="en-GB" sz="2900" b="1" i="0" dirty="0">
                <a:solidFill>
                  <a:srgbClr val="161513"/>
                </a:solidFill>
                <a:effectLst/>
                <a:latin typeface="OracleSansVF"/>
              </a:rPr>
              <a:t>nterprise resource planning (ERP)</a:t>
            </a:r>
          </a:p>
          <a:p>
            <a:pPr marL="0" indent="0" algn="l">
              <a:buNone/>
            </a:pPr>
            <a:r>
              <a:rPr lang="en-GB" sz="2900" b="0" i="0" u="none" strike="noStrike" dirty="0">
                <a:solidFill>
                  <a:srgbClr val="006B8F"/>
                </a:solidFill>
                <a:effectLst/>
                <a:latin typeface="OracleSansVF"/>
                <a:hlinkClick r:id="rId2"/>
              </a:rPr>
              <a:t>Enterprise resource planning (ERP)</a:t>
            </a:r>
            <a:r>
              <a:rPr lang="en-GB" sz="2900" b="0" i="0" dirty="0">
                <a:solidFill>
                  <a:srgbClr val="161513"/>
                </a:solidFill>
                <a:effectLst/>
                <a:latin typeface="OracleSansVF"/>
              </a:rPr>
              <a:t> refers to a type of software that organizations use to manage day-to-day business activities such as </a:t>
            </a:r>
            <a:r>
              <a:rPr lang="en-GB" sz="2900" b="0" i="0" u="none" strike="noStrike" dirty="0">
                <a:solidFill>
                  <a:srgbClr val="006B8F"/>
                </a:solidFill>
                <a:effectLst/>
                <a:latin typeface="OracleSansVF"/>
                <a:hlinkClick r:id="rId3"/>
              </a:rPr>
              <a:t>accounting</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4"/>
              </a:rPr>
              <a:t>procurement</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5"/>
              </a:rPr>
              <a:t>project management</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6"/>
              </a:rPr>
              <a:t>risk management and compliance</a:t>
            </a:r>
            <a:r>
              <a:rPr lang="en-GB" sz="2900" b="0" i="0" dirty="0">
                <a:solidFill>
                  <a:srgbClr val="161513"/>
                </a:solidFill>
                <a:effectLst/>
                <a:latin typeface="OracleSansVF"/>
              </a:rPr>
              <a:t>, and </a:t>
            </a:r>
            <a:r>
              <a:rPr lang="en-GB" sz="2900" b="0" i="0" u="none" strike="noStrike" dirty="0">
                <a:solidFill>
                  <a:srgbClr val="006B8F"/>
                </a:solidFill>
                <a:effectLst/>
                <a:latin typeface="OracleSansVF"/>
                <a:hlinkClick r:id="rId7"/>
              </a:rPr>
              <a:t>supply chain operations</a:t>
            </a:r>
            <a:r>
              <a:rPr lang="en-GB" sz="2900" b="0" i="0" dirty="0">
                <a:solidFill>
                  <a:srgbClr val="161513"/>
                </a:solidFill>
                <a:effectLst/>
                <a:latin typeface="OracleSansVF"/>
              </a:rPr>
              <a:t>. A complete ERP suite also includes </a:t>
            </a:r>
            <a:r>
              <a:rPr lang="en-GB" sz="2900" b="0" i="0" u="none" strike="noStrike" dirty="0">
                <a:solidFill>
                  <a:srgbClr val="006B8F"/>
                </a:solidFill>
                <a:effectLst/>
                <a:latin typeface="OracleSansVF"/>
                <a:hlinkClick r:id="rId8"/>
              </a:rPr>
              <a:t>enterprise performance management</a:t>
            </a:r>
            <a:r>
              <a:rPr lang="en-GB" sz="2900" b="0" i="0" dirty="0">
                <a:solidFill>
                  <a:srgbClr val="161513"/>
                </a:solidFill>
                <a:effectLst/>
                <a:latin typeface="OracleSansVF"/>
              </a:rPr>
              <a:t>, software that helps plan, budget, predict, and report on an organization’s financial results.</a:t>
            </a:r>
          </a:p>
          <a:p>
            <a:pPr marL="0" indent="0" algn="l">
              <a:buNone/>
            </a:pPr>
            <a:endParaRPr lang="en-GB" sz="2900" b="0" i="0" dirty="0">
              <a:solidFill>
                <a:srgbClr val="161513"/>
              </a:solidFill>
              <a:effectLst/>
              <a:latin typeface="OracleSansVF"/>
            </a:endParaRPr>
          </a:p>
          <a:p>
            <a:pPr marL="0" indent="0" algn="l">
              <a:buNone/>
            </a:pPr>
            <a:r>
              <a:rPr lang="en-GB" sz="2900" b="0" i="0" dirty="0">
                <a:solidFill>
                  <a:srgbClr val="161513"/>
                </a:solidFill>
                <a:effectLst/>
                <a:latin typeface="OracleSansVF"/>
              </a:rPr>
              <a:t>ERP systems tie together a multitude of business processes and enable the flow of data between them. By collecting an organization’s shared transactional data from multiple sources, ERP systems eliminate data duplication and provide data integrity with a single source of truth.</a:t>
            </a:r>
          </a:p>
          <a:p>
            <a:pPr marL="0" indent="0" algn="l">
              <a:buNone/>
            </a:pPr>
            <a:endParaRPr lang="en-GB" sz="2900" b="0" i="0" dirty="0">
              <a:solidFill>
                <a:srgbClr val="161513"/>
              </a:solidFill>
              <a:effectLst/>
              <a:latin typeface="OracleSansVF"/>
            </a:endParaRPr>
          </a:p>
          <a:p>
            <a:pPr marL="0" indent="0" algn="l">
              <a:buNone/>
            </a:pPr>
            <a:r>
              <a:rPr lang="en-GB" sz="2900" b="0" i="0" dirty="0">
                <a:solidFill>
                  <a:srgbClr val="161513"/>
                </a:solidFill>
                <a:effectLst/>
                <a:latin typeface="OracleSansVF"/>
              </a:rPr>
              <a:t>Today, ERP systems are critical for managing thousands of businesses of all sizes and in all industries. To these companies, ERP is as indispensable as the electricity that keeps the lights on. (Oracle, 2023) </a:t>
            </a:r>
            <a:r>
              <a:rPr lang="en-GB" sz="2900" b="0" i="0" dirty="0">
                <a:solidFill>
                  <a:srgbClr val="161513"/>
                </a:solidFill>
                <a:effectLst/>
                <a:latin typeface="OracleSansVF"/>
                <a:hlinkClick r:id="rId9"/>
              </a:rPr>
              <a:t>https://www.oracle.com/uk/erp/what-is-erp/</a:t>
            </a:r>
            <a:r>
              <a:rPr lang="en-GB" sz="2900" b="0" i="0" dirty="0">
                <a:solidFill>
                  <a:srgbClr val="161513"/>
                </a:solidFill>
                <a:effectLst/>
                <a:latin typeface="OracleSansVF"/>
              </a:rPr>
              <a:t> </a:t>
            </a:r>
          </a:p>
          <a:p>
            <a:pPr marL="0" indent="0" algn="l">
              <a:buNone/>
            </a:pPr>
            <a:endParaRPr lang="en-GB" sz="2900" b="0" i="0" dirty="0">
              <a:solidFill>
                <a:srgbClr val="161513"/>
              </a:solidFill>
              <a:effectLst/>
              <a:latin typeface="OracleSansVF"/>
            </a:endParaRPr>
          </a:p>
          <a:p>
            <a:pPr marL="0" indent="0" algn="l">
              <a:buNone/>
            </a:pPr>
            <a:r>
              <a:rPr lang="en-GB" sz="2900" dirty="0">
                <a:solidFill>
                  <a:srgbClr val="161513"/>
                </a:solidFill>
                <a:latin typeface="OracleSansVF"/>
              </a:rPr>
              <a:t>SAP- </a:t>
            </a:r>
            <a:r>
              <a:rPr lang="en-GB" sz="2900" b="0" i="0" dirty="0">
                <a:solidFill>
                  <a:srgbClr val="202124"/>
                </a:solidFill>
                <a:effectLst/>
                <a:latin typeface="arial" panose="020B0604020202020204" pitchFamily="34" charset="0"/>
              </a:rPr>
              <a:t>Systems Applications and Products, is</a:t>
            </a:r>
            <a:r>
              <a:rPr lang="en-GB" sz="2900" i="0" dirty="0">
                <a:solidFill>
                  <a:srgbClr val="202124"/>
                </a:solidFill>
                <a:effectLst/>
                <a:latin typeface="arial" panose="020B0604020202020204" pitchFamily="34" charset="0"/>
              </a:rPr>
              <a:t> a widely-used enterprise resource planning (ERP) software.</a:t>
            </a:r>
            <a:r>
              <a:rPr lang="en-GB" sz="2900" dirty="0">
                <a:solidFill>
                  <a:srgbClr val="161513"/>
                </a:solidFill>
                <a:latin typeface="OracleSansVF"/>
              </a:rPr>
              <a:t> </a:t>
            </a:r>
            <a:r>
              <a:rPr lang="en-GB" sz="2900" dirty="0">
                <a:solidFill>
                  <a:srgbClr val="161513"/>
                </a:solidFill>
                <a:latin typeface="OracleSansVF"/>
                <a:hlinkClick r:id="rId10"/>
              </a:rPr>
              <a:t>https://www.sap.com/uk/index.html</a:t>
            </a:r>
            <a:r>
              <a:rPr lang="en-GB" sz="2900" dirty="0">
                <a:solidFill>
                  <a:srgbClr val="161513"/>
                </a:solidFill>
                <a:latin typeface="OracleSansVF"/>
              </a:rPr>
              <a:t>   </a:t>
            </a:r>
          </a:p>
          <a:p>
            <a:pPr marL="0" indent="0" algn="l">
              <a:buNone/>
            </a:pPr>
            <a:endParaRPr lang="en-GB" sz="2900" b="1" i="0" dirty="0">
              <a:solidFill>
                <a:srgbClr val="161513"/>
              </a:solidFill>
              <a:effectLst/>
              <a:latin typeface="OracleSansVF"/>
            </a:endParaRPr>
          </a:p>
          <a:p>
            <a:pPr marL="0" indent="0" algn="l">
              <a:buNone/>
            </a:pPr>
            <a:r>
              <a:rPr lang="en-GB" sz="2900" b="1" i="0" dirty="0">
                <a:solidFill>
                  <a:srgbClr val="161513"/>
                </a:solidFill>
                <a:effectLst/>
                <a:latin typeface="OracleSansVF"/>
              </a:rPr>
              <a:t>OR something more modest? E-mail for HR, Marketing, CRM or other functional application.</a:t>
            </a:r>
          </a:p>
          <a:p>
            <a:endParaRPr lang="en-GB" dirty="0"/>
          </a:p>
        </p:txBody>
      </p:sp>
    </p:spTree>
    <p:extLst>
      <p:ext uri="{BB962C8B-B14F-4D97-AF65-F5344CB8AC3E}">
        <p14:creationId xmlns:p14="http://schemas.microsoft.com/office/powerpoint/2010/main" val="2396571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9D1B-559B-1A7C-6949-56480E8750C7}"/>
              </a:ext>
            </a:extLst>
          </p:cNvPr>
          <p:cNvSpPr>
            <a:spLocks noGrp="1"/>
          </p:cNvSpPr>
          <p:nvPr>
            <p:ph type="title"/>
          </p:nvPr>
        </p:nvSpPr>
        <p:spPr/>
        <p:txBody>
          <a:bodyPr/>
          <a:lstStyle/>
          <a:p>
            <a:r>
              <a:rPr lang="en-GB" dirty="0"/>
              <a:t>Where on the adoption scale is your organisation?</a:t>
            </a:r>
          </a:p>
        </p:txBody>
      </p:sp>
      <p:sp>
        <p:nvSpPr>
          <p:cNvPr id="3" name="Content Placeholder 2">
            <a:extLst>
              <a:ext uri="{FF2B5EF4-FFF2-40B4-BE49-F238E27FC236}">
                <a16:creationId xmlns:a16="http://schemas.microsoft.com/office/drawing/2014/main" id="{6CE6D387-7488-80BA-0B91-96D391A916F1}"/>
              </a:ext>
            </a:extLst>
          </p:cNvPr>
          <p:cNvSpPr>
            <a:spLocks noGrp="1"/>
          </p:cNvSpPr>
          <p:nvPr>
            <p:ph idx="1"/>
          </p:nvPr>
        </p:nvSpPr>
        <p:spPr/>
        <p:txBody>
          <a:bodyPr>
            <a:normAutofit lnSpcReduction="10000"/>
          </a:bodyPr>
          <a:lstStyle/>
          <a:p>
            <a:pPr marL="0" indent="0">
              <a:buNone/>
            </a:pPr>
            <a:r>
              <a:rPr lang="en-GB" dirty="0"/>
              <a:t>It will influence your recommendations.</a:t>
            </a:r>
          </a:p>
          <a:p>
            <a:endParaRPr lang="en-GB" dirty="0"/>
          </a:p>
          <a:p>
            <a:r>
              <a:rPr lang="en-GB" dirty="0"/>
              <a:t>Are you an early adopter, looking for 1</a:t>
            </a:r>
            <a:r>
              <a:rPr lang="en-GB" baseline="30000" dirty="0"/>
              <a:t>st</a:t>
            </a:r>
            <a:r>
              <a:rPr lang="en-GB" dirty="0"/>
              <a:t> Mover advantage?</a:t>
            </a:r>
          </a:p>
          <a:p>
            <a:endParaRPr lang="en-GB" dirty="0"/>
          </a:p>
          <a:p>
            <a:r>
              <a:rPr lang="en-GB" dirty="0"/>
              <a:t>Are you a median adopter, looking for 2</a:t>
            </a:r>
            <a:r>
              <a:rPr lang="en-GB" baseline="30000" dirty="0"/>
              <a:t>nd</a:t>
            </a:r>
            <a:r>
              <a:rPr lang="en-GB" dirty="0"/>
              <a:t> Mover advantage?</a:t>
            </a:r>
          </a:p>
          <a:p>
            <a:endParaRPr lang="en-GB" dirty="0"/>
          </a:p>
          <a:p>
            <a:r>
              <a:rPr lang="en-GB" dirty="0"/>
              <a:t>Are you a laggard, being forced to change or you will be bankrupt?</a:t>
            </a:r>
          </a:p>
          <a:p>
            <a:endParaRPr lang="en-GB" dirty="0"/>
          </a:p>
          <a:p>
            <a:pPr marL="0" indent="0">
              <a:buNone/>
            </a:pPr>
            <a:r>
              <a:rPr lang="en-GB" dirty="0"/>
              <a:t>All have different advantages and disadvantages.</a:t>
            </a:r>
          </a:p>
        </p:txBody>
      </p:sp>
    </p:spTree>
    <p:extLst>
      <p:ext uri="{BB962C8B-B14F-4D97-AF65-F5344CB8AC3E}">
        <p14:creationId xmlns:p14="http://schemas.microsoft.com/office/powerpoint/2010/main" val="925382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679C-9EF8-C75E-1EFA-4E29A3A341D7}"/>
              </a:ext>
            </a:extLst>
          </p:cNvPr>
          <p:cNvSpPr>
            <a:spLocks noGrp="1"/>
          </p:cNvSpPr>
          <p:nvPr>
            <p:ph type="title"/>
          </p:nvPr>
        </p:nvSpPr>
        <p:spPr/>
        <p:txBody>
          <a:bodyPr>
            <a:normAutofit/>
          </a:bodyPr>
          <a:lstStyle/>
          <a:p>
            <a:r>
              <a:rPr lang="en-GB" sz="2400" dirty="0"/>
              <a:t>Rogers, E.M. (2003). </a:t>
            </a:r>
            <a:r>
              <a:rPr lang="en-GB" sz="2400" i="1" dirty="0"/>
              <a:t>Diffusion of innovations </a:t>
            </a:r>
            <a:r>
              <a:rPr lang="en-GB" sz="2400" dirty="0"/>
              <a:t>(5th ed.). New York: Free Press</a:t>
            </a:r>
          </a:p>
        </p:txBody>
      </p:sp>
      <p:pic>
        <p:nvPicPr>
          <p:cNvPr id="4" name="Content Placeholder 3">
            <a:extLst>
              <a:ext uri="{FF2B5EF4-FFF2-40B4-BE49-F238E27FC236}">
                <a16:creationId xmlns:a16="http://schemas.microsoft.com/office/drawing/2014/main" id="{32439FCE-C107-4D78-D99D-286C5C864590}"/>
              </a:ext>
            </a:extLst>
          </p:cNvPr>
          <p:cNvPicPr>
            <a:picLocks noGrp="1" noChangeAspect="1"/>
          </p:cNvPicPr>
          <p:nvPr>
            <p:ph idx="1"/>
          </p:nvPr>
        </p:nvPicPr>
        <p:blipFill>
          <a:blip r:embed="rId2"/>
          <a:stretch>
            <a:fillRect/>
          </a:stretch>
        </p:blipFill>
        <p:spPr>
          <a:xfrm>
            <a:off x="1438275" y="1828801"/>
            <a:ext cx="9067800" cy="4391024"/>
          </a:xfrm>
          <a:prstGeom prst="rect">
            <a:avLst/>
          </a:prstGeom>
        </p:spPr>
      </p:pic>
    </p:spTree>
    <p:extLst>
      <p:ext uri="{BB962C8B-B14F-4D97-AF65-F5344CB8AC3E}">
        <p14:creationId xmlns:p14="http://schemas.microsoft.com/office/powerpoint/2010/main" val="234113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E6922D-3DBA-8B59-9090-9C3D083C10FA}"/>
              </a:ext>
            </a:extLst>
          </p:cNvPr>
          <p:cNvSpPr txBox="1"/>
          <p:nvPr/>
        </p:nvSpPr>
        <p:spPr>
          <a:xfrm>
            <a:off x="376334" y="325188"/>
            <a:ext cx="11439332" cy="59708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2E2E2E"/>
                </a:solidFill>
                <a:effectLst/>
                <a:latin typeface="ElsevierGulliver"/>
              </a:rPr>
              <a:t>Strategies for diffusing preventive innovations. What strategies could be used to speed up the diffusion and use of preventive innovations? </a:t>
            </a:r>
            <a:r>
              <a:rPr lang="en-US" altLang="en-US" sz="2000" b="1" dirty="0">
                <a:solidFill>
                  <a:srgbClr val="2E2E2E"/>
                </a:solidFill>
                <a:latin typeface="ElsevierGulliver"/>
              </a:rPr>
              <a:t>(</a:t>
            </a:r>
            <a:r>
              <a:rPr kumimoji="0" lang="en-US" altLang="en-US" sz="2000" b="1" i="0" u="none" strike="noStrike" cap="none" normalizeH="0" baseline="0" dirty="0">
                <a:ln>
                  <a:noFill/>
                </a:ln>
                <a:solidFill>
                  <a:srgbClr val="2E2E2E"/>
                </a:solidFill>
                <a:effectLst/>
                <a:latin typeface="ElsevierGulliver"/>
              </a:rPr>
              <a:t>Rogers,  2002).</a:t>
            </a:r>
            <a:endParaRPr lang="en-US" altLang="en-US" sz="2000" b="1" dirty="0"/>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b="1" i="1"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a:ln>
                  <a:noFill/>
                </a:ln>
                <a:solidFill>
                  <a:schemeClr val="tx1"/>
                </a:solidFill>
                <a:effectLst/>
                <a:latin typeface="Arial" panose="020B0604020202020204" pitchFamily="34" charset="0"/>
              </a:rPr>
              <a:t>Change the perceived attributes of preventive innovations</a:t>
            </a:r>
            <a:r>
              <a:rPr kumimoji="0" lang="en-US" altLang="en-US" b="0" i="0" u="none" strike="noStrike" cap="none" normalizeH="0" baseline="0" dirty="0">
                <a:ln>
                  <a:noFill/>
                </a:ln>
                <a:solidFill>
                  <a:schemeClr val="tx1"/>
                </a:solidFill>
                <a:effectLst/>
                <a:latin typeface="Arial" panose="020B0604020202020204" pitchFamily="34" charset="0"/>
              </a:rPr>
              <a:t>. As mentioned previously, the relative advantage of a preventive innovation needs to be stressed </a:t>
            </a:r>
            <a:r>
              <a:rPr kumimoji="0" lang="en-US" altLang="en-US" b="0" i="0" u="none" strike="noStrike" cap="none" normalizeH="0" baseline="0" dirty="0">
                <a:ln>
                  <a:noFill/>
                </a:ln>
                <a:solidFill>
                  <a:srgbClr val="0C7DBB"/>
                </a:solidFill>
                <a:effectLst/>
                <a:latin typeface="Arial" panose="020B0604020202020204" pitchFamily="34" charset="0"/>
                <a:hlinkClick r:id="rId2"/>
              </a:rPr>
              <a:t>(</a:t>
            </a:r>
            <a:r>
              <a:rPr kumimoji="0" lang="en-US" altLang="en-US" b="0" i="0" u="none" strike="noStrike" cap="none" normalizeH="0" baseline="0" dirty="0" bmk="">
                <a:ln>
                  <a:noFill/>
                </a:ln>
                <a:solidFill>
                  <a:srgbClr val="0C7DBB"/>
                </a:solidFill>
                <a:effectLst/>
                <a:latin typeface="Arial" panose="020B0604020202020204" pitchFamily="34" charset="0"/>
                <a:hlinkClick r:id="rId2"/>
              </a:rPr>
              <a:t>Lock &amp; Kaner, 2000)</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Utilize champions to promote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A </a:t>
            </a:r>
            <a:r>
              <a:rPr kumimoji="0" lang="en-US" altLang="en-US" b="0" i="1" u="none" strike="noStrike" cap="none" normalizeH="0" baseline="0" dirty="0" bmk="">
                <a:ln>
                  <a:noFill/>
                </a:ln>
                <a:solidFill>
                  <a:schemeClr val="tx1"/>
                </a:solidFill>
                <a:effectLst/>
                <a:latin typeface="Arial" panose="020B0604020202020204" pitchFamily="34" charset="0"/>
              </a:rPr>
              <a:t>champion</a:t>
            </a:r>
            <a:r>
              <a:rPr kumimoji="0" lang="en-US" altLang="en-US" b="0" i="0" u="none" strike="noStrike" cap="none" normalizeH="0" baseline="0" dirty="0" bmk="">
                <a:ln>
                  <a:noFill/>
                </a:ln>
                <a:solidFill>
                  <a:schemeClr val="tx1"/>
                </a:solidFill>
                <a:effectLst/>
                <a:latin typeface="Arial" panose="020B0604020202020204" pitchFamily="34" charset="0"/>
              </a:rPr>
              <a:t> is an individual who devotes his/her personal influence to encourage adoption of an innovation. </a:t>
            </a:r>
            <a:r>
              <a:rPr kumimoji="0" lang="en-US" altLang="en-US" b="0" i="0" u="none" strike="noStrike" cap="none" normalizeH="0" baseline="0" dirty="0" bmk="">
                <a:ln>
                  <a:noFill/>
                </a:ln>
                <a:solidFill>
                  <a:srgbClr val="0C7DBB"/>
                </a:solidFill>
                <a:effectLst/>
                <a:latin typeface="Arial" panose="020B0604020202020204" pitchFamily="34" charset="0"/>
                <a:hlinkClick r:id="rId3"/>
              </a:rPr>
              <a:t>Goodman and Steckler (1989)</a:t>
            </a:r>
            <a:r>
              <a:rPr kumimoji="0" lang="en-US" altLang="en-US" b="0" i="0" u="none" strike="noStrike" cap="none" normalizeH="0" baseline="0" dirty="0" bmk="">
                <a:ln>
                  <a:noFill/>
                </a:ln>
                <a:solidFill>
                  <a:schemeClr val="tx1"/>
                </a:solidFill>
                <a:effectLst/>
                <a:latin typeface="Arial" panose="020B0604020202020204" pitchFamily="34" charset="0"/>
              </a:rPr>
              <a:t> found that champions for health ideas were often middle-level officials in an organization.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Change the norms of the system regarding preventive innovations through peer support</a:t>
            </a:r>
            <a:r>
              <a:rPr kumimoji="0" lang="en-US" altLang="en-US" b="0" i="0" u="none" strike="noStrike" cap="none" normalizeH="0" baseline="0" dirty="0" bmk="">
                <a:ln>
                  <a:noFill/>
                </a:ln>
                <a:solidFill>
                  <a:schemeClr val="tx1"/>
                </a:solidFill>
                <a:effectLst/>
                <a:latin typeface="Arial" panose="020B0604020202020204" pitchFamily="34" charset="0"/>
              </a:rPr>
              <a:t>. Changing norms on prevention is a gradual process over time, but can be accomplished </a:t>
            </a:r>
            <a:r>
              <a:rPr kumimoji="0" lang="en-US" altLang="en-US" b="0" i="0" u="none" strike="noStrike" cap="none" normalizeH="0" baseline="0" dirty="0" bmk="">
                <a:ln>
                  <a:noFill/>
                </a:ln>
                <a:solidFill>
                  <a:srgbClr val="0C7DBB"/>
                </a:solidFill>
                <a:effectLst/>
                <a:latin typeface="Arial" panose="020B0604020202020204" pitchFamily="34" charset="0"/>
                <a:hlinkClick r:id="rId4"/>
              </a:rPr>
              <a:t>Kaner et al., 1999</a:t>
            </a:r>
            <a:r>
              <a:rPr kumimoji="0" lang="en-US" altLang="en-US" b="0" i="0" u="none" strike="noStrike" cap="none" normalizeH="0" baseline="0" dirty="0" bmk="">
                <a:ln>
                  <a:noFill/>
                </a:ln>
                <a:solidFill>
                  <a:schemeClr val="tx1"/>
                </a:solidFill>
                <a:effectLst/>
                <a:latin typeface="Arial" panose="020B0604020202020204" pitchFamily="34" charset="0"/>
              </a:rPr>
              <a:t>, </a:t>
            </a:r>
            <a:r>
              <a:rPr kumimoji="0" lang="en-US" altLang="en-US" b="0" i="0" u="none" strike="noStrike" cap="none" normalizeH="0" baseline="0" dirty="0" bmk="">
                <a:ln>
                  <a:noFill/>
                </a:ln>
                <a:solidFill>
                  <a:srgbClr val="0C7DBB"/>
                </a:solidFill>
                <a:effectLst/>
                <a:latin typeface="Arial" panose="020B0604020202020204" pitchFamily="34" charset="0"/>
                <a:hlinkClick r:id="rId5"/>
              </a:rPr>
              <a:t>Keller &amp; Galanter, 1999</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Use entertainment–education to promote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a:t>
            </a:r>
            <a:r>
              <a:rPr kumimoji="0" lang="en-US" altLang="en-US" b="0" i="1" u="none" strike="noStrike" cap="none" normalizeH="0" baseline="0" dirty="0" bmk="">
                <a:ln>
                  <a:noFill/>
                </a:ln>
                <a:solidFill>
                  <a:schemeClr val="tx1"/>
                </a:solidFill>
                <a:effectLst/>
                <a:latin typeface="Arial" panose="020B0604020202020204" pitchFamily="34" charset="0"/>
              </a:rPr>
              <a:t>Entertainment–education</a:t>
            </a:r>
            <a:r>
              <a:rPr kumimoji="0" lang="en-US" altLang="en-US" b="0" i="0" u="none" strike="noStrike" cap="none" normalizeH="0" baseline="0" dirty="0" bmk="">
                <a:ln>
                  <a:noFill/>
                </a:ln>
                <a:solidFill>
                  <a:schemeClr val="tx1"/>
                </a:solidFill>
                <a:effectLst/>
                <a:latin typeface="Arial" panose="020B0604020202020204" pitchFamily="34" charset="0"/>
              </a:rPr>
              <a:t> is the process of placing educational ideas (such as on prevention) in entertainment messages </a:t>
            </a:r>
            <a:r>
              <a:rPr kumimoji="0" lang="en-US" altLang="en-US" b="0" i="0" u="none" strike="noStrike" cap="none" normalizeH="0" baseline="0" dirty="0" bmk="">
                <a:ln>
                  <a:noFill/>
                </a:ln>
                <a:solidFill>
                  <a:srgbClr val="0C7DBB"/>
                </a:solidFill>
                <a:effectLst/>
                <a:latin typeface="Arial" panose="020B0604020202020204" pitchFamily="34" charset="0"/>
                <a:hlinkClick r:id="rId6"/>
              </a:rPr>
              <a:t>(Singhal &amp; Rogers, 1999)</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Activate peer networks to diffuse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Previously, we mentioned that diffusion is a social process of people talking about the new idea, giving it meaning for themselves, and then adopting. Anything that can be done to encourage peer communication about a preventive idea, such as training addiction counselors in new addiction treatment techniques, thus encourages adoption </a:t>
            </a:r>
            <a:r>
              <a:rPr kumimoji="0" lang="en-US" altLang="en-US" b="0" i="0" u="none" strike="noStrike" cap="none" normalizeH="0" baseline="0" dirty="0" bmk="">
                <a:ln>
                  <a:noFill/>
                </a:ln>
                <a:solidFill>
                  <a:srgbClr val="0C7DBB"/>
                </a:solidFill>
                <a:effectLst/>
                <a:latin typeface="Arial" panose="020B0604020202020204" pitchFamily="34" charset="0"/>
                <a:hlinkClick r:id="rId7"/>
              </a:rPr>
              <a:t>(Martin et al., 1998)</a:t>
            </a:r>
            <a:r>
              <a:rPr kumimoji="0" lang="en-US" altLang="en-US"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084526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3927-CE56-64B9-D4E5-A57DDE7AAC19}"/>
              </a:ext>
            </a:extLst>
          </p:cNvPr>
          <p:cNvSpPr>
            <a:spLocks noGrp="1"/>
          </p:cNvSpPr>
          <p:nvPr>
            <p:ph type="title"/>
          </p:nvPr>
        </p:nvSpPr>
        <p:spPr/>
        <p:txBody>
          <a:bodyPr>
            <a:normAutofit fontScale="90000"/>
          </a:bodyPr>
          <a:lstStyle/>
          <a:p>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Matthew D.Jones</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ScottHutcheson</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Jorge D.Camba</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b</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latin typeface="Arial" panose="020B0604020202020204" pitchFamily="34" charset="0"/>
                <a:ea typeface="Calibri" panose="020F0502020204030204" pitchFamily="34" charset="0"/>
                <a:cs typeface="Times New Roman" panose="02020603050405020304" pitchFamily="18" charset="0"/>
              </a:rPr>
              <a:t> </a:t>
            </a:r>
            <a:r>
              <a:rPr lang="en-GB" sz="1800" kern="1800" dirty="0">
                <a:solidFill>
                  <a:srgbClr val="505050"/>
                </a:solidFill>
                <a:effectLst/>
                <a:latin typeface="Arial" panose="020B0604020202020204" pitchFamily="34" charset="0"/>
                <a:ea typeface="Times New Roman" panose="02020603050405020304" pitchFamily="18" charset="0"/>
                <a:cs typeface="Times New Roman" panose="02020603050405020304" pitchFamily="18" charset="0"/>
              </a:rPr>
              <a:t>Past, present, and future barriers to digital transformation in manufacturing: A review </a:t>
            </a:r>
            <a:r>
              <a:rPr lang="en-GB" sz="1800" u="sng" dirty="0">
                <a:solidFill>
                  <a:srgbClr val="505050"/>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Journal of Manufacturing Systems on ScienceDirect"/>
              </a:rPr>
              <a:t>Journal of Manufacturing Systems</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C7DBB"/>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60</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July 2021, Pages 936-948.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8B0F769-553C-A835-7CF0-3DA5C972AB11}"/>
              </a:ext>
            </a:extLst>
          </p:cNvPr>
          <p:cNvSpPr>
            <a:spLocks noGrp="1"/>
          </p:cNvSpPr>
          <p:nvPr>
            <p:ph idx="1"/>
          </p:nvPr>
        </p:nvSpPr>
        <p:spPr/>
        <p:txBody>
          <a:bodyPr/>
          <a:lstStyle/>
          <a:p>
            <a:endParaRPr lang="en-GB" dirty="0"/>
          </a:p>
        </p:txBody>
      </p:sp>
      <p:pic>
        <p:nvPicPr>
          <p:cNvPr id="4" name="Picture 3" descr="Text&#10;&#10;Description automatically generated">
            <a:extLst>
              <a:ext uri="{FF2B5EF4-FFF2-40B4-BE49-F238E27FC236}">
                <a16:creationId xmlns:a16="http://schemas.microsoft.com/office/drawing/2014/main" id="{855569A4-A57E-A934-D0A7-5C75AB26630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6250" y="1324947"/>
            <a:ext cx="11220450" cy="5167928"/>
          </a:xfrm>
          <a:prstGeom prst="rect">
            <a:avLst/>
          </a:prstGeom>
          <a:noFill/>
          <a:ln>
            <a:noFill/>
          </a:ln>
        </p:spPr>
      </p:pic>
    </p:spTree>
    <p:extLst>
      <p:ext uri="{BB962C8B-B14F-4D97-AF65-F5344CB8AC3E}">
        <p14:creationId xmlns:p14="http://schemas.microsoft.com/office/powerpoint/2010/main" val="3902621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F061C8-673E-4EEE-B383-F3E1CF61F497}"/>
              </a:ext>
            </a:extLst>
          </p:cNvPr>
          <p:cNvPicPr>
            <a:picLocks noChangeAspect="1"/>
          </p:cNvPicPr>
          <p:nvPr/>
        </p:nvPicPr>
        <p:blipFill>
          <a:blip r:embed="rId2"/>
          <a:stretch>
            <a:fillRect/>
          </a:stretch>
        </p:blipFill>
        <p:spPr>
          <a:xfrm>
            <a:off x="-2419349" y="-2200275"/>
            <a:ext cx="16297274" cy="8467725"/>
          </a:xfrm>
          <a:prstGeom prst="rect">
            <a:avLst/>
          </a:prstGeom>
        </p:spPr>
      </p:pic>
    </p:spTree>
    <p:extLst>
      <p:ext uri="{BB962C8B-B14F-4D97-AF65-F5344CB8AC3E}">
        <p14:creationId xmlns:p14="http://schemas.microsoft.com/office/powerpoint/2010/main" val="3830819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5AD27-A987-38EB-940A-BD8D698D9332}"/>
              </a:ext>
            </a:extLst>
          </p:cNvPr>
          <p:cNvSpPr>
            <a:spLocks noGrp="1"/>
          </p:cNvSpPr>
          <p:nvPr>
            <p:ph type="title"/>
          </p:nvPr>
        </p:nvSpPr>
        <p:spPr>
          <a:xfrm>
            <a:off x="432847" y="-143922"/>
            <a:ext cx="10515600" cy="1325563"/>
          </a:xfrm>
        </p:spPr>
        <p:txBody>
          <a:bodyPr>
            <a:normAutofit fontScale="90000"/>
          </a:bodyPr>
          <a:lstStyle/>
          <a:p>
            <a:br>
              <a:rPr lang="en-GB" sz="3200" b="1" dirty="0"/>
            </a:br>
            <a:r>
              <a:rPr lang="en-GB" sz="3200" b="1" dirty="0"/>
              <a:t>Will it happen? Implementation issues.</a:t>
            </a:r>
            <a:br>
              <a:rPr lang="en-GB" sz="3200" b="1" dirty="0"/>
            </a:br>
            <a:endParaRPr lang="en-GB" sz="3200" b="1" dirty="0"/>
          </a:p>
        </p:txBody>
      </p:sp>
      <p:sp>
        <p:nvSpPr>
          <p:cNvPr id="3" name="Content Placeholder 2">
            <a:extLst>
              <a:ext uri="{FF2B5EF4-FFF2-40B4-BE49-F238E27FC236}">
                <a16:creationId xmlns:a16="http://schemas.microsoft.com/office/drawing/2014/main" id="{EC26EDA5-A564-862E-27FF-F9EA4F5AD641}"/>
              </a:ext>
            </a:extLst>
          </p:cNvPr>
          <p:cNvSpPr>
            <a:spLocks noGrp="1"/>
          </p:cNvSpPr>
          <p:nvPr>
            <p:ph idx="1"/>
          </p:nvPr>
        </p:nvSpPr>
        <p:spPr>
          <a:xfrm>
            <a:off x="432847" y="889410"/>
            <a:ext cx="10515600" cy="5369988"/>
          </a:xfrm>
        </p:spPr>
        <p:txBody>
          <a:bodyPr>
            <a:normAutofit/>
          </a:bodyPr>
          <a:lstStyle/>
          <a:p>
            <a:pPr marL="0" indent="0">
              <a:buNone/>
            </a:pPr>
            <a:r>
              <a:rPr lang="en-GB" sz="3200" dirty="0"/>
              <a:t>What are your recommendations for successful implementation of the digital investment /initiative / transformation?</a:t>
            </a:r>
          </a:p>
          <a:p>
            <a:pPr marL="0" indent="0">
              <a:buNone/>
            </a:pPr>
            <a:endParaRPr lang="en-GB" sz="3200" dirty="0"/>
          </a:p>
          <a:p>
            <a:pPr marL="0" indent="0">
              <a:buNone/>
            </a:pPr>
            <a:r>
              <a:rPr lang="en-GB" sz="3200" dirty="0"/>
              <a:t>Resources and capabilities to make it happen.</a:t>
            </a:r>
          </a:p>
          <a:p>
            <a:pPr marL="0" indent="0">
              <a:buNone/>
            </a:pPr>
            <a:endParaRPr lang="en-GB" sz="3200" dirty="0"/>
          </a:p>
          <a:p>
            <a:pPr marL="0" indent="0">
              <a:buNone/>
            </a:pPr>
            <a:r>
              <a:rPr lang="en-GB" sz="3200" dirty="0"/>
              <a:t>You can be sceptical.</a:t>
            </a:r>
          </a:p>
          <a:p>
            <a:pPr marL="0" indent="0">
              <a:buNone/>
            </a:pPr>
            <a:endParaRPr lang="en-GB" sz="3200" dirty="0"/>
          </a:p>
          <a:p>
            <a:pPr marL="0" indent="0">
              <a:buNone/>
            </a:pPr>
            <a:r>
              <a:rPr lang="en-GB" sz="3200" dirty="0"/>
              <a:t>Fall back policy/see notes on resilience.</a:t>
            </a:r>
          </a:p>
        </p:txBody>
      </p:sp>
    </p:spTree>
    <p:extLst>
      <p:ext uri="{BB962C8B-B14F-4D97-AF65-F5344CB8AC3E}">
        <p14:creationId xmlns:p14="http://schemas.microsoft.com/office/powerpoint/2010/main" val="3040075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538</TotalTime>
  <Words>1225</Words>
  <Application>Microsoft Office PowerPoint</Application>
  <PresentationFormat>Widescreen</PresentationFormat>
  <Paragraphs>84</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vt:lpstr>
      <vt:lpstr>Calibri</vt:lpstr>
      <vt:lpstr>Calibri Light</vt:lpstr>
      <vt:lpstr>ElsevierGulliver</vt:lpstr>
      <vt:lpstr>OracleSansVF</vt:lpstr>
      <vt:lpstr>Times New Roman</vt:lpstr>
      <vt:lpstr>Office Theme</vt:lpstr>
      <vt:lpstr>                               Leading Digital and Strategic Change   BMSW7003  (MA Leadership Programme)  Lecture 8 &amp; 9: Bringing it together: Strategy, Leadership &amp; Digital initiatives. </vt:lpstr>
      <vt:lpstr>Strategy environment and choice.</vt:lpstr>
      <vt:lpstr>PowerPoint Presentation</vt:lpstr>
      <vt:lpstr>Strategic environment and choice-</vt:lpstr>
      <vt:lpstr>Leadership styles</vt:lpstr>
      <vt:lpstr>Change management</vt:lpstr>
      <vt:lpstr>Digital Technology investment</vt:lpstr>
      <vt:lpstr>Technology Adoption. (Big or small?) (New or part of an ongoing process?)</vt:lpstr>
      <vt:lpstr>Where on the adoption scale is your organisation?</vt:lpstr>
      <vt:lpstr>Rogers, E.M. (2003). Diffusion of innovations (5th ed.). New York: Free Press</vt:lpstr>
      <vt:lpstr>PowerPoint Presentation</vt:lpstr>
      <vt:lpstr>Matthew D.JonesaScottHutchesonaJorge D.Cambab  Past, present, and future barriers to digital transformation in manufacturing: A review Journal of Manufacturing Systems Volume 60, July 2021, Pages 936-948. </vt:lpstr>
      <vt:lpstr>PowerPoint Presentation</vt:lpstr>
      <vt:lpstr> Will it happen? Implementation issues.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cp:lastModifiedBy>
  <cp:revision>14</cp:revision>
  <dcterms:created xsi:type="dcterms:W3CDTF">2023-03-20T11:58:42Z</dcterms:created>
  <dcterms:modified xsi:type="dcterms:W3CDTF">2023-03-28T13:55:43Z</dcterms:modified>
</cp:coreProperties>
</file>