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4"/>
  </p:notesMasterIdLst>
  <p:sldIdLst>
    <p:sldId id="259" r:id="rId10"/>
    <p:sldId id="260" r:id="rId11"/>
    <p:sldId id="261" r:id="rId12"/>
    <p:sldId id="278" r:id="rId13"/>
    <p:sldId id="285" r:id="rId14"/>
    <p:sldId id="263" r:id="rId15"/>
    <p:sldId id="266" r:id="rId16"/>
    <p:sldId id="274" r:id="rId17"/>
    <p:sldId id="275" r:id="rId18"/>
    <p:sldId id="264" r:id="rId19"/>
    <p:sldId id="286" r:id="rId20"/>
    <p:sldId id="265" r:id="rId21"/>
    <p:sldId id="268" r:id="rId22"/>
    <p:sldId id="267" r:id="rId23"/>
    <p:sldId id="276" r:id="rId24"/>
    <p:sldId id="258" r:id="rId25"/>
    <p:sldId id="287" r:id="rId26"/>
    <p:sldId id="277" r:id="rId27"/>
    <p:sldId id="284" r:id="rId28"/>
    <p:sldId id="270" r:id="rId29"/>
    <p:sldId id="279" r:id="rId30"/>
    <p:sldId id="283" r:id="rId31"/>
    <p:sldId id="257" r:id="rId32"/>
    <p:sldId id="25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561" autoAdjust="0"/>
  </p:normalViewPr>
  <p:slideViewPr>
    <p:cSldViewPr snapToGrid="0">
      <p:cViewPr>
        <p:scale>
          <a:sx n="62" d="100"/>
          <a:sy n="62" d="100"/>
        </p:scale>
        <p:origin x="1548"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85841F-10AC-4A81-B45B-13F09972751E}" type="doc">
      <dgm:prSet loTypeId="urn:microsoft.com/office/officeart/2005/8/layout/hProcess9" loCatId="process" qsTypeId="urn:microsoft.com/office/officeart/2005/8/quickstyle/simple1" qsCatId="simple" csTypeId="urn:microsoft.com/office/officeart/2005/8/colors/accent1_2" csCatId="accent1" phldr="1"/>
      <dgm:spPr/>
    </dgm:pt>
    <dgm:pt modelId="{8C8225C5-0593-4CAD-880B-3DC99BFA8F46}">
      <dgm:prSet phldrT="[Text]" phldr="0"/>
      <dgm:spPr/>
      <dgm:t>
        <a:bodyPr/>
        <a:lstStyle/>
        <a:p>
          <a:pPr rtl="0"/>
          <a:r>
            <a:rPr lang="en-US" dirty="0">
              <a:latin typeface="Calibri Light" panose="020F0302020204030204"/>
            </a:rPr>
            <a:t>Introduce key vocabulary and terminology</a:t>
          </a:r>
          <a:endParaRPr lang="en-US" dirty="0"/>
        </a:p>
      </dgm:t>
    </dgm:pt>
    <dgm:pt modelId="{E8714C73-180D-490D-98E3-8A50192B41DE}" type="parTrans" cxnId="{0759BC90-B71B-4C11-AC13-6C186001FA9B}">
      <dgm:prSet/>
      <dgm:spPr/>
    </dgm:pt>
    <dgm:pt modelId="{05C74D7A-4E60-4A8B-B02C-33BAA79E155D}" type="sibTrans" cxnId="{0759BC90-B71B-4C11-AC13-6C186001FA9B}">
      <dgm:prSet/>
      <dgm:spPr/>
    </dgm:pt>
    <dgm:pt modelId="{4BDEF16D-2F82-468F-9342-A8F2C99451D6}">
      <dgm:prSet phldrT="[Text]" phldr="0"/>
      <dgm:spPr/>
      <dgm:t>
        <a:bodyPr/>
        <a:lstStyle/>
        <a:p>
          <a:pPr rtl="0"/>
          <a:r>
            <a:rPr lang="en-US" dirty="0">
              <a:latin typeface="Calibri Light" panose="020F0302020204030204"/>
            </a:rPr>
            <a:t>Look at examples of different research methods</a:t>
          </a:r>
          <a:endParaRPr lang="en-US" dirty="0"/>
        </a:p>
      </dgm:t>
    </dgm:pt>
    <dgm:pt modelId="{E22AC35D-39CD-4A43-9682-018C06525556}" type="parTrans" cxnId="{B12F7318-3EF3-411F-AF81-2974D4736F90}">
      <dgm:prSet/>
      <dgm:spPr/>
    </dgm:pt>
    <dgm:pt modelId="{F4B2DC40-00C0-4348-A050-12078B6F83D3}" type="sibTrans" cxnId="{B12F7318-3EF3-411F-AF81-2974D4736F90}">
      <dgm:prSet/>
      <dgm:spPr/>
    </dgm:pt>
    <dgm:pt modelId="{E50CDAE3-3DBE-45D1-865F-B314FD16E23A}">
      <dgm:prSet phldrT="[Text]" phldr="0"/>
      <dgm:spPr/>
      <dgm:t>
        <a:bodyPr/>
        <a:lstStyle/>
        <a:p>
          <a:pPr rtl="0"/>
          <a:r>
            <a:rPr lang="en-US" dirty="0">
              <a:latin typeface="Calibri Light" panose="020F0302020204030204"/>
            </a:rPr>
            <a:t>Finding relevant secondary research </a:t>
          </a:r>
          <a:endParaRPr lang="en-US" dirty="0"/>
        </a:p>
      </dgm:t>
    </dgm:pt>
    <dgm:pt modelId="{E56B5DC7-BA5B-459C-A5C4-0BE787A0515E}" type="parTrans" cxnId="{6664A4C7-1287-4AA0-812E-E013B94387E6}">
      <dgm:prSet/>
      <dgm:spPr/>
    </dgm:pt>
    <dgm:pt modelId="{11E3D69D-FFC7-4789-B417-A58E1C80EF8E}" type="sibTrans" cxnId="{6664A4C7-1287-4AA0-812E-E013B94387E6}">
      <dgm:prSet/>
      <dgm:spPr/>
    </dgm:pt>
    <dgm:pt modelId="{7BAF498E-37FD-46D0-89A5-3D3679C7E6DA}" type="pres">
      <dgm:prSet presAssocID="{CC85841F-10AC-4A81-B45B-13F09972751E}" presName="CompostProcess" presStyleCnt="0">
        <dgm:presLayoutVars>
          <dgm:dir/>
          <dgm:resizeHandles val="exact"/>
        </dgm:presLayoutVars>
      </dgm:prSet>
      <dgm:spPr/>
    </dgm:pt>
    <dgm:pt modelId="{69D566FB-863D-45E0-87A3-89A0DB838ECE}" type="pres">
      <dgm:prSet presAssocID="{CC85841F-10AC-4A81-B45B-13F09972751E}" presName="arrow" presStyleLbl="bgShp" presStyleIdx="0" presStyleCnt="1"/>
      <dgm:spPr/>
    </dgm:pt>
    <dgm:pt modelId="{6452171C-45D1-41F0-94C5-54B92DE65102}" type="pres">
      <dgm:prSet presAssocID="{CC85841F-10AC-4A81-B45B-13F09972751E}" presName="linearProcess" presStyleCnt="0"/>
      <dgm:spPr/>
    </dgm:pt>
    <dgm:pt modelId="{0C0E1F95-D6CD-4133-8A5A-724490D28C53}" type="pres">
      <dgm:prSet presAssocID="{8C8225C5-0593-4CAD-880B-3DC99BFA8F46}" presName="textNode" presStyleLbl="node1" presStyleIdx="0" presStyleCnt="3">
        <dgm:presLayoutVars>
          <dgm:bulletEnabled val="1"/>
        </dgm:presLayoutVars>
      </dgm:prSet>
      <dgm:spPr/>
    </dgm:pt>
    <dgm:pt modelId="{B581B5C4-0EF6-46A0-9AEA-E38363C6DDB3}" type="pres">
      <dgm:prSet presAssocID="{05C74D7A-4E60-4A8B-B02C-33BAA79E155D}" presName="sibTrans" presStyleCnt="0"/>
      <dgm:spPr/>
    </dgm:pt>
    <dgm:pt modelId="{536D586F-461B-4DCD-AF0F-771B6A1860E1}" type="pres">
      <dgm:prSet presAssocID="{4BDEF16D-2F82-468F-9342-A8F2C99451D6}" presName="textNode" presStyleLbl="node1" presStyleIdx="1" presStyleCnt="3">
        <dgm:presLayoutVars>
          <dgm:bulletEnabled val="1"/>
        </dgm:presLayoutVars>
      </dgm:prSet>
      <dgm:spPr/>
    </dgm:pt>
    <dgm:pt modelId="{CD88DF9D-E65F-46C9-87EC-50AE2DCC7016}" type="pres">
      <dgm:prSet presAssocID="{F4B2DC40-00C0-4348-A050-12078B6F83D3}" presName="sibTrans" presStyleCnt="0"/>
      <dgm:spPr/>
    </dgm:pt>
    <dgm:pt modelId="{9712B7F8-3903-41BA-9E87-7D5668567E04}" type="pres">
      <dgm:prSet presAssocID="{E50CDAE3-3DBE-45D1-865F-B314FD16E23A}" presName="textNode" presStyleLbl="node1" presStyleIdx="2" presStyleCnt="3">
        <dgm:presLayoutVars>
          <dgm:bulletEnabled val="1"/>
        </dgm:presLayoutVars>
      </dgm:prSet>
      <dgm:spPr/>
    </dgm:pt>
  </dgm:ptLst>
  <dgm:cxnLst>
    <dgm:cxn modelId="{B12F7318-3EF3-411F-AF81-2974D4736F90}" srcId="{CC85841F-10AC-4A81-B45B-13F09972751E}" destId="{4BDEF16D-2F82-468F-9342-A8F2C99451D6}" srcOrd="1" destOrd="0" parTransId="{E22AC35D-39CD-4A43-9682-018C06525556}" sibTransId="{F4B2DC40-00C0-4348-A050-12078B6F83D3}"/>
    <dgm:cxn modelId="{93D97640-9B20-4320-A4FF-065630C2C14C}" type="presOf" srcId="{CC85841F-10AC-4A81-B45B-13F09972751E}" destId="{7BAF498E-37FD-46D0-89A5-3D3679C7E6DA}" srcOrd="0" destOrd="0" presId="urn:microsoft.com/office/officeart/2005/8/layout/hProcess9"/>
    <dgm:cxn modelId="{5DEF8A50-7249-4A9D-A089-12B0D028DC1C}" type="presOf" srcId="{E50CDAE3-3DBE-45D1-865F-B314FD16E23A}" destId="{9712B7F8-3903-41BA-9E87-7D5668567E04}" srcOrd="0" destOrd="0" presId="urn:microsoft.com/office/officeart/2005/8/layout/hProcess9"/>
    <dgm:cxn modelId="{0759BC90-B71B-4C11-AC13-6C186001FA9B}" srcId="{CC85841F-10AC-4A81-B45B-13F09972751E}" destId="{8C8225C5-0593-4CAD-880B-3DC99BFA8F46}" srcOrd="0" destOrd="0" parTransId="{E8714C73-180D-490D-98E3-8A50192B41DE}" sibTransId="{05C74D7A-4E60-4A8B-B02C-33BAA79E155D}"/>
    <dgm:cxn modelId="{6664A4C7-1287-4AA0-812E-E013B94387E6}" srcId="{CC85841F-10AC-4A81-B45B-13F09972751E}" destId="{E50CDAE3-3DBE-45D1-865F-B314FD16E23A}" srcOrd="2" destOrd="0" parTransId="{E56B5DC7-BA5B-459C-A5C4-0BE787A0515E}" sibTransId="{11E3D69D-FFC7-4789-B417-A58E1C80EF8E}"/>
    <dgm:cxn modelId="{00276CDB-C044-4E2A-A895-7D14FB6AE6ED}" type="presOf" srcId="{8C8225C5-0593-4CAD-880B-3DC99BFA8F46}" destId="{0C0E1F95-D6CD-4133-8A5A-724490D28C53}" srcOrd="0" destOrd="0" presId="urn:microsoft.com/office/officeart/2005/8/layout/hProcess9"/>
    <dgm:cxn modelId="{697EFCFB-2918-4F57-861B-32ED7124CFC3}" type="presOf" srcId="{4BDEF16D-2F82-468F-9342-A8F2C99451D6}" destId="{536D586F-461B-4DCD-AF0F-771B6A1860E1}" srcOrd="0" destOrd="0" presId="urn:microsoft.com/office/officeart/2005/8/layout/hProcess9"/>
    <dgm:cxn modelId="{AC354733-FEAD-4C69-A8C5-BBB091BAB3DD}" type="presParOf" srcId="{7BAF498E-37FD-46D0-89A5-3D3679C7E6DA}" destId="{69D566FB-863D-45E0-87A3-89A0DB838ECE}" srcOrd="0" destOrd="0" presId="urn:microsoft.com/office/officeart/2005/8/layout/hProcess9"/>
    <dgm:cxn modelId="{E8DB358F-3460-402A-93AB-74EA243114B9}" type="presParOf" srcId="{7BAF498E-37FD-46D0-89A5-3D3679C7E6DA}" destId="{6452171C-45D1-41F0-94C5-54B92DE65102}" srcOrd="1" destOrd="0" presId="urn:microsoft.com/office/officeart/2005/8/layout/hProcess9"/>
    <dgm:cxn modelId="{BBEC4F0C-578D-4FCB-8BA3-1852023E4E28}" type="presParOf" srcId="{6452171C-45D1-41F0-94C5-54B92DE65102}" destId="{0C0E1F95-D6CD-4133-8A5A-724490D28C53}" srcOrd="0" destOrd="0" presId="urn:microsoft.com/office/officeart/2005/8/layout/hProcess9"/>
    <dgm:cxn modelId="{3AA5BF18-01CF-475D-AF1D-50FFB2C14EE6}" type="presParOf" srcId="{6452171C-45D1-41F0-94C5-54B92DE65102}" destId="{B581B5C4-0EF6-46A0-9AEA-E38363C6DDB3}" srcOrd="1" destOrd="0" presId="urn:microsoft.com/office/officeart/2005/8/layout/hProcess9"/>
    <dgm:cxn modelId="{10C603D4-CA05-4C93-BD9B-8D0D05A5E259}" type="presParOf" srcId="{6452171C-45D1-41F0-94C5-54B92DE65102}" destId="{536D586F-461B-4DCD-AF0F-771B6A1860E1}" srcOrd="2" destOrd="0" presId="urn:microsoft.com/office/officeart/2005/8/layout/hProcess9"/>
    <dgm:cxn modelId="{9253A949-BB87-465E-9A3D-896674A1EE5B}" type="presParOf" srcId="{6452171C-45D1-41F0-94C5-54B92DE65102}" destId="{CD88DF9D-E65F-46C9-87EC-50AE2DCC7016}" srcOrd="3" destOrd="0" presId="urn:microsoft.com/office/officeart/2005/8/layout/hProcess9"/>
    <dgm:cxn modelId="{0FA214FF-174F-483A-A73C-3C9CC698D622}" type="presParOf" srcId="{6452171C-45D1-41F0-94C5-54B92DE65102}" destId="{9712B7F8-3903-41BA-9E87-7D5668567E0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D015AC-4727-4018-8230-9672DF66F045}"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BDEDF18A-DB2A-4EA2-9A35-A84E70DAEC72}">
      <dgm:prSet phldrT="[Text]"/>
      <dgm:spPr/>
      <dgm:t>
        <a:bodyPr/>
        <a:lstStyle/>
        <a:p>
          <a:pPr>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Requires a specific research question, using a rigorous and well-defined approach.</a:t>
          </a:r>
          <a:endParaRPr lang="en-GB" dirty="0">
            <a:solidFill>
              <a:schemeClr val="tx1"/>
            </a:solidFill>
            <a:latin typeface="Arial" panose="020B0604020202020204" pitchFamily="34" charset="0"/>
            <a:cs typeface="Arial" panose="020B0604020202020204" pitchFamily="34" charset="0"/>
          </a:endParaRPr>
        </a:p>
      </dgm:t>
    </dgm:pt>
    <dgm:pt modelId="{41363ADF-6A2F-4153-A368-9CEE764F5484}" type="parTrans" cxnId="{6B194095-1A5D-410A-BF28-9FFCEB1A19EC}">
      <dgm:prSet/>
      <dgm:spPr/>
      <dgm:t>
        <a:bodyPr/>
        <a:lstStyle/>
        <a:p>
          <a:endParaRPr lang="en-GB"/>
        </a:p>
      </dgm:t>
    </dgm:pt>
    <dgm:pt modelId="{9A36F0A2-87CA-4F10-8ED7-2AD1A8DFE3A2}" type="sibTrans" cxnId="{6B194095-1A5D-410A-BF28-9FFCEB1A19EC}">
      <dgm:prSet/>
      <dgm:spPr/>
      <dgm:t>
        <a:bodyPr/>
        <a:lstStyle/>
        <a:p>
          <a:endParaRPr lang="en-GB"/>
        </a:p>
      </dgm:t>
    </dgm:pt>
    <dgm:pt modelId="{3C606BD4-3983-4E5C-80DB-85ACA85ED056}">
      <dgm:prSet phldrT="[Text]"/>
      <dgm:spPr/>
      <dgm:t>
        <a:bodyPr/>
        <a:lstStyle/>
        <a:p>
          <a:pPr>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Systematically assesses the quality and potential bias of all evidence within a specific time frame, accounting for differences in research methods and sample sizes.</a:t>
          </a:r>
          <a:endParaRPr lang="en-GB" dirty="0">
            <a:solidFill>
              <a:schemeClr val="tx1"/>
            </a:solidFill>
            <a:latin typeface="Arial" panose="020B0604020202020204" pitchFamily="34" charset="0"/>
            <a:cs typeface="Arial" panose="020B0604020202020204" pitchFamily="34" charset="0"/>
          </a:endParaRPr>
        </a:p>
      </dgm:t>
    </dgm:pt>
    <dgm:pt modelId="{3CB11C48-710A-40DA-A2DD-0CA81423214C}" type="parTrans" cxnId="{2F1051CA-6AEF-42DA-AD6B-699C2ACF988F}">
      <dgm:prSet/>
      <dgm:spPr/>
      <dgm:t>
        <a:bodyPr/>
        <a:lstStyle/>
        <a:p>
          <a:endParaRPr lang="en-GB"/>
        </a:p>
      </dgm:t>
    </dgm:pt>
    <dgm:pt modelId="{310C9016-7877-4FA0-870E-841EA63D7870}" type="sibTrans" cxnId="{2F1051CA-6AEF-42DA-AD6B-699C2ACF988F}">
      <dgm:prSet/>
      <dgm:spPr/>
      <dgm:t>
        <a:bodyPr/>
        <a:lstStyle/>
        <a:p>
          <a:endParaRPr lang="en-GB"/>
        </a:p>
      </dgm:t>
    </dgm:pt>
    <dgm:pt modelId="{D27D7AC7-4578-4AC4-AE30-62562B6ABE6C}">
      <dgm:prSet phldrT="[Text]"/>
      <dgm:spPr/>
      <dgm:t>
        <a:bodyPr/>
        <a:lstStyle/>
        <a:p>
          <a:pPr>
            <a:buFont typeface="Arial" panose="020B0604020202020204" pitchFamily="34" charset="0"/>
            <a:buChar char="•"/>
          </a:pPr>
          <a:r>
            <a:rPr lang="en-GB" b="0" i="0" dirty="0">
              <a:solidFill>
                <a:schemeClr val="tx1"/>
              </a:solidFill>
              <a:effectLst/>
              <a:latin typeface="Arial" panose="020B0604020202020204" pitchFamily="34" charset="0"/>
              <a:cs typeface="Arial" panose="020B0604020202020204" pitchFamily="34" charset="0"/>
            </a:rPr>
            <a:t>A specialised review, sometimes used in post graduate research, particularly medical disciplines.</a:t>
          </a:r>
          <a:endParaRPr lang="en-GB" dirty="0">
            <a:solidFill>
              <a:schemeClr val="tx1"/>
            </a:solidFill>
            <a:latin typeface="Arial" panose="020B0604020202020204" pitchFamily="34" charset="0"/>
            <a:cs typeface="Arial" panose="020B0604020202020204" pitchFamily="34" charset="0"/>
          </a:endParaRPr>
        </a:p>
      </dgm:t>
    </dgm:pt>
    <dgm:pt modelId="{D456D87C-5359-4B2E-BDAD-F404BC041A48}" type="parTrans" cxnId="{68393D24-6F81-4938-8A50-AAC09F5C3EDE}">
      <dgm:prSet/>
      <dgm:spPr/>
      <dgm:t>
        <a:bodyPr/>
        <a:lstStyle/>
        <a:p>
          <a:endParaRPr lang="en-GB"/>
        </a:p>
      </dgm:t>
    </dgm:pt>
    <dgm:pt modelId="{CBBA44F9-BF8E-424E-9841-C691157C1B8D}" type="sibTrans" cxnId="{68393D24-6F81-4938-8A50-AAC09F5C3EDE}">
      <dgm:prSet/>
      <dgm:spPr/>
      <dgm:t>
        <a:bodyPr/>
        <a:lstStyle/>
        <a:p>
          <a:endParaRPr lang="en-GB"/>
        </a:p>
      </dgm:t>
    </dgm:pt>
    <dgm:pt modelId="{82D2F0BF-B6E6-4549-95E0-7DC6C36CBD66}" type="pres">
      <dgm:prSet presAssocID="{71D015AC-4727-4018-8230-9672DF66F045}" presName="Name0" presStyleCnt="0">
        <dgm:presLayoutVars>
          <dgm:chMax val="7"/>
          <dgm:chPref val="7"/>
          <dgm:dir/>
        </dgm:presLayoutVars>
      </dgm:prSet>
      <dgm:spPr/>
    </dgm:pt>
    <dgm:pt modelId="{6B4BF29F-83EC-4212-94A0-2B14E2151ED9}" type="pres">
      <dgm:prSet presAssocID="{71D015AC-4727-4018-8230-9672DF66F045}" presName="Name1" presStyleCnt="0"/>
      <dgm:spPr/>
    </dgm:pt>
    <dgm:pt modelId="{039AADFB-0F8E-49AB-B029-FBECFFF80045}" type="pres">
      <dgm:prSet presAssocID="{71D015AC-4727-4018-8230-9672DF66F045}" presName="cycle" presStyleCnt="0"/>
      <dgm:spPr/>
    </dgm:pt>
    <dgm:pt modelId="{7FB573B6-AF1F-4A5D-98DE-83BA5AB0AFF3}" type="pres">
      <dgm:prSet presAssocID="{71D015AC-4727-4018-8230-9672DF66F045}" presName="srcNode" presStyleLbl="node1" presStyleIdx="0" presStyleCnt="3"/>
      <dgm:spPr/>
    </dgm:pt>
    <dgm:pt modelId="{E51CA738-492D-4EDA-A85F-98912B0544CF}" type="pres">
      <dgm:prSet presAssocID="{71D015AC-4727-4018-8230-9672DF66F045}" presName="conn" presStyleLbl="parChTrans1D2" presStyleIdx="0" presStyleCnt="1"/>
      <dgm:spPr/>
    </dgm:pt>
    <dgm:pt modelId="{576E9465-54CC-4F22-8FFA-EC22528F2A8A}" type="pres">
      <dgm:prSet presAssocID="{71D015AC-4727-4018-8230-9672DF66F045}" presName="extraNode" presStyleLbl="node1" presStyleIdx="0" presStyleCnt="3"/>
      <dgm:spPr/>
    </dgm:pt>
    <dgm:pt modelId="{5D2B0584-BA3E-4CFE-8D5A-A51AC2F7DAE4}" type="pres">
      <dgm:prSet presAssocID="{71D015AC-4727-4018-8230-9672DF66F045}" presName="dstNode" presStyleLbl="node1" presStyleIdx="0" presStyleCnt="3"/>
      <dgm:spPr/>
    </dgm:pt>
    <dgm:pt modelId="{521CE2EE-480A-4E11-8D11-5CB46D73EC76}" type="pres">
      <dgm:prSet presAssocID="{BDEDF18A-DB2A-4EA2-9A35-A84E70DAEC72}" presName="text_1" presStyleLbl="node1" presStyleIdx="0" presStyleCnt="3">
        <dgm:presLayoutVars>
          <dgm:bulletEnabled val="1"/>
        </dgm:presLayoutVars>
      </dgm:prSet>
      <dgm:spPr/>
    </dgm:pt>
    <dgm:pt modelId="{3C28ED67-02B1-424D-9C46-91DD8CFBC74A}" type="pres">
      <dgm:prSet presAssocID="{BDEDF18A-DB2A-4EA2-9A35-A84E70DAEC72}" presName="accent_1" presStyleCnt="0"/>
      <dgm:spPr/>
    </dgm:pt>
    <dgm:pt modelId="{29308275-8877-481A-AFB5-84489B30D711}" type="pres">
      <dgm:prSet presAssocID="{BDEDF18A-DB2A-4EA2-9A35-A84E70DAEC72}" presName="accentRepeatNode" presStyleLbl="solidFgAcc1" presStyleIdx="0" presStyleCnt="3"/>
      <dgm:spPr/>
    </dgm:pt>
    <dgm:pt modelId="{3EC1D97A-076A-4DA5-A0B6-52B4117C06C1}" type="pres">
      <dgm:prSet presAssocID="{3C606BD4-3983-4E5C-80DB-85ACA85ED056}" presName="text_2" presStyleLbl="node1" presStyleIdx="1" presStyleCnt="3">
        <dgm:presLayoutVars>
          <dgm:bulletEnabled val="1"/>
        </dgm:presLayoutVars>
      </dgm:prSet>
      <dgm:spPr/>
    </dgm:pt>
    <dgm:pt modelId="{C36B573E-69A2-462C-856E-E78F9B54BE0D}" type="pres">
      <dgm:prSet presAssocID="{3C606BD4-3983-4E5C-80DB-85ACA85ED056}" presName="accent_2" presStyleCnt="0"/>
      <dgm:spPr/>
    </dgm:pt>
    <dgm:pt modelId="{1D150D39-C822-4B33-9341-3C3D9DAF4C2F}" type="pres">
      <dgm:prSet presAssocID="{3C606BD4-3983-4E5C-80DB-85ACA85ED056}" presName="accentRepeatNode" presStyleLbl="solidFgAcc1" presStyleIdx="1" presStyleCnt="3"/>
      <dgm:spPr/>
    </dgm:pt>
    <dgm:pt modelId="{8F33F448-7125-4484-A923-00E47188B8B5}" type="pres">
      <dgm:prSet presAssocID="{D27D7AC7-4578-4AC4-AE30-62562B6ABE6C}" presName="text_3" presStyleLbl="node1" presStyleIdx="2" presStyleCnt="3">
        <dgm:presLayoutVars>
          <dgm:bulletEnabled val="1"/>
        </dgm:presLayoutVars>
      </dgm:prSet>
      <dgm:spPr/>
    </dgm:pt>
    <dgm:pt modelId="{DA1A5A90-66B6-4498-817E-433FC188BDFA}" type="pres">
      <dgm:prSet presAssocID="{D27D7AC7-4578-4AC4-AE30-62562B6ABE6C}" presName="accent_3" presStyleCnt="0"/>
      <dgm:spPr/>
    </dgm:pt>
    <dgm:pt modelId="{AB511CC8-228E-443D-A67D-B5E2D2F47611}" type="pres">
      <dgm:prSet presAssocID="{D27D7AC7-4578-4AC4-AE30-62562B6ABE6C}" presName="accentRepeatNode" presStyleLbl="solidFgAcc1" presStyleIdx="2" presStyleCnt="3"/>
      <dgm:spPr/>
    </dgm:pt>
  </dgm:ptLst>
  <dgm:cxnLst>
    <dgm:cxn modelId="{B20F3D05-4E38-4C5D-A392-70F40822AC43}" type="presOf" srcId="{BDEDF18A-DB2A-4EA2-9A35-A84E70DAEC72}" destId="{521CE2EE-480A-4E11-8D11-5CB46D73EC76}" srcOrd="0" destOrd="0" presId="urn:microsoft.com/office/officeart/2008/layout/VerticalCurvedList"/>
    <dgm:cxn modelId="{68393D24-6F81-4938-8A50-AAC09F5C3EDE}" srcId="{71D015AC-4727-4018-8230-9672DF66F045}" destId="{D27D7AC7-4578-4AC4-AE30-62562B6ABE6C}" srcOrd="2" destOrd="0" parTransId="{D456D87C-5359-4B2E-BDAD-F404BC041A48}" sibTransId="{CBBA44F9-BF8E-424E-9841-C691157C1B8D}"/>
    <dgm:cxn modelId="{00B22D31-C9E2-4F48-A34D-2E15566149EE}" type="presOf" srcId="{D27D7AC7-4578-4AC4-AE30-62562B6ABE6C}" destId="{8F33F448-7125-4484-A923-00E47188B8B5}" srcOrd="0" destOrd="0" presId="urn:microsoft.com/office/officeart/2008/layout/VerticalCurvedList"/>
    <dgm:cxn modelId="{F506B937-4525-4C0A-9700-10074BA42D11}" type="presOf" srcId="{71D015AC-4727-4018-8230-9672DF66F045}" destId="{82D2F0BF-B6E6-4549-95E0-7DC6C36CBD66}" srcOrd="0" destOrd="0" presId="urn:microsoft.com/office/officeart/2008/layout/VerticalCurvedList"/>
    <dgm:cxn modelId="{6B194095-1A5D-410A-BF28-9FFCEB1A19EC}" srcId="{71D015AC-4727-4018-8230-9672DF66F045}" destId="{BDEDF18A-DB2A-4EA2-9A35-A84E70DAEC72}" srcOrd="0" destOrd="0" parTransId="{41363ADF-6A2F-4153-A368-9CEE764F5484}" sibTransId="{9A36F0A2-87CA-4F10-8ED7-2AD1A8DFE3A2}"/>
    <dgm:cxn modelId="{78C51AAF-3287-47FA-B509-C3A46A6B380B}" type="presOf" srcId="{9A36F0A2-87CA-4F10-8ED7-2AD1A8DFE3A2}" destId="{E51CA738-492D-4EDA-A85F-98912B0544CF}" srcOrd="0" destOrd="0" presId="urn:microsoft.com/office/officeart/2008/layout/VerticalCurvedList"/>
    <dgm:cxn modelId="{2F1051CA-6AEF-42DA-AD6B-699C2ACF988F}" srcId="{71D015AC-4727-4018-8230-9672DF66F045}" destId="{3C606BD4-3983-4E5C-80DB-85ACA85ED056}" srcOrd="1" destOrd="0" parTransId="{3CB11C48-710A-40DA-A2DD-0CA81423214C}" sibTransId="{310C9016-7877-4FA0-870E-841EA63D7870}"/>
    <dgm:cxn modelId="{DD5B6EE2-B1DF-4167-927B-15C0AB88F787}" type="presOf" srcId="{3C606BD4-3983-4E5C-80DB-85ACA85ED056}" destId="{3EC1D97A-076A-4DA5-A0B6-52B4117C06C1}" srcOrd="0" destOrd="0" presId="urn:microsoft.com/office/officeart/2008/layout/VerticalCurvedList"/>
    <dgm:cxn modelId="{8B7F0B0A-59CD-4152-A040-3BB1951AE3B0}" type="presParOf" srcId="{82D2F0BF-B6E6-4549-95E0-7DC6C36CBD66}" destId="{6B4BF29F-83EC-4212-94A0-2B14E2151ED9}" srcOrd="0" destOrd="0" presId="urn:microsoft.com/office/officeart/2008/layout/VerticalCurvedList"/>
    <dgm:cxn modelId="{8D5DB16F-2004-4D98-B2E5-61D14F84564A}" type="presParOf" srcId="{6B4BF29F-83EC-4212-94A0-2B14E2151ED9}" destId="{039AADFB-0F8E-49AB-B029-FBECFFF80045}" srcOrd="0" destOrd="0" presId="urn:microsoft.com/office/officeart/2008/layout/VerticalCurvedList"/>
    <dgm:cxn modelId="{6A2DF6F4-53A2-4E1C-968E-1AE4120661DA}" type="presParOf" srcId="{039AADFB-0F8E-49AB-B029-FBECFFF80045}" destId="{7FB573B6-AF1F-4A5D-98DE-83BA5AB0AFF3}" srcOrd="0" destOrd="0" presId="urn:microsoft.com/office/officeart/2008/layout/VerticalCurvedList"/>
    <dgm:cxn modelId="{B9C3C0C7-19F0-4CE1-8379-2A3A315A6F19}" type="presParOf" srcId="{039AADFB-0F8E-49AB-B029-FBECFFF80045}" destId="{E51CA738-492D-4EDA-A85F-98912B0544CF}" srcOrd="1" destOrd="0" presId="urn:microsoft.com/office/officeart/2008/layout/VerticalCurvedList"/>
    <dgm:cxn modelId="{5B60A675-9C6C-4FBB-BAFA-4935B4896115}" type="presParOf" srcId="{039AADFB-0F8E-49AB-B029-FBECFFF80045}" destId="{576E9465-54CC-4F22-8FFA-EC22528F2A8A}" srcOrd="2" destOrd="0" presId="urn:microsoft.com/office/officeart/2008/layout/VerticalCurvedList"/>
    <dgm:cxn modelId="{A053B9EA-A2A5-4684-874A-086D0EF7F6DD}" type="presParOf" srcId="{039AADFB-0F8E-49AB-B029-FBECFFF80045}" destId="{5D2B0584-BA3E-4CFE-8D5A-A51AC2F7DAE4}" srcOrd="3" destOrd="0" presId="urn:microsoft.com/office/officeart/2008/layout/VerticalCurvedList"/>
    <dgm:cxn modelId="{DB45BBC3-2147-48D7-A566-D144436F0D02}" type="presParOf" srcId="{6B4BF29F-83EC-4212-94A0-2B14E2151ED9}" destId="{521CE2EE-480A-4E11-8D11-5CB46D73EC76}" srcOrd="1" destOrd="0" presId="urn:microsoft.com/office/officeart/2008/layout/VerticalCurvedList"/>
    <dgm:cxn modelId="{B919B0BD-9D83-4A4D-8959-C7383FCFBE78}" type="presParOf" srcId="{6B4BF29F-83EC-4212-94A0-2B14E2151ED9}" destId="{3C28ED67-02B1-424D-9C46-91DD8CFBC74A}" srcOrd="2" destOrd="0" presId="urn:microsoft.com/office/officeart/2008/layout/VerticalCurvedList"/>
    <dgm:cxn modelId="{F154C226-6E98-4064-BCB8-DC0BA5BF1B67}" type="presParOf" srcId="{3C28ED67-02B1-424D-9C46-91DD8CFBC74A}" destId="{29308275-8877-481A-AFB5-84489B30D711}" srcOrd="0" destOrd="0" presId="urn:microsoft.com/office/officeart/2008/layout/VerticalCurvedList"/>
    <dgm:cxn modelId="{D27DABF9-37A2-4824-8609-8B545FF08DF0}" type="presParOf" srcId="{6B4BF29F-83EC-4212-94A0-2B14E2151ED9}" destId="{3EC1D97A-076A-4DA5-A0B6-52B4117C06C1}" srcOrd="3" destOrd="0" presId="urn:microsoft.com/office/officeart/2008/layout/VerticalCurvedList"/>
    <dgm:cxn modelId="{76089C44-85DE-431E-ABA6-D9CBDEC20E67}" type="presParOf" srcId="{6B4BF29F-83EC-4212-94A0-2B14E2151ED9}" destId="{C36B573E-69A2-462C-856E-E78F9B54BE0D}" srcOrd="4" destOrd="0" presId="urn:microsoft.com/office/officeart/2008/layout/VerticalCurvedList"/>
    <dgm:cxn modelId="{A9EB02B9-1C0A-4C04-B790-A8DDF06D92C1}" type="presParOf" srcId="{C36B573E-69A2-462C-856E-E78F9B54BE0D}" destId="{1D150D39-C822-4B33-9341-3C3D9DAF4C2F}" srcOrd="0" destOrd="0" presId="urn:microsoft.com/office/officeart/2008/layout/VerticalCurvedList"/>
    <dgm:cxn modelId="{8D7A6F0A-6312-4989-9ED7-7C83A33C5D94}" type="presParOf" srcId="{6B4BF29F-83EC-4212-94A0-2B14E2151ED9}" destId="{8F33F448-7125-4484-A923-00E47188B8B5}" srcOrd="5" destOrd="0" presId="urn:microsoft.com/office/officeart/2008/layout/VerticalCurvedList"/>
    <dgm:cxn modelId="{0CF7A295-961F-4472-AF5E-1AE312E3BF93}" type="presParOf" srcId="{6B4BF29F-83EC-4212-94A0-2B14E2151ED9}" destId="{DA1A5A90-66B6-4498-817E-433FC188BDFA}" srcOrd="6" destOrd="0" presId="urn:microsoft.com/office/officeart/2008/layout/VerticalCurvedList"/>
    <dgm:cxn modelId="{7C2DC1A6-C209-4E6C-ACAF-87B959094BFE}" type="presParOf" srcId="{DA1A5A90-66B6-4498-817E-433FC188BDFA}" destId="{AB511CC8-228E-443D-A67D-B5E2D2F47611}"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4A28BA-CFB7-42FE-81DE-6BD6E9541F17}"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C7874665-AF11-4938-ACEA-248D27253070}">
      <dgm:prSet phldrT="[Text]"/>
      <dgm:spPr/>
      <dgm:t>
        <a:bodyPr/>
        <a:lstStyle/>
        <a:p>
          <a:r>
            <a:rPr lang="en-GB" dirty="0"/>
            <a:t>.</a:t>
          </a:r>
        </a:p>
      </dgm:t>
    </dgm:pt>
    <dgm:pt modelId="{2818DA62-5962-498A-B920-37830396A0CF}" type="parTrans" cxnId="{30CCF44F-4C16-4B40-8D52-2030E3B867C8}">
      <dgm:prSet/>
      <dgm:spPr/>
      <dgm:t>
        <a:bodyPr/>
        <a:lstStyle/>
        <a:p>
          <a:endParaRPr lang="en-GB"/>
        </a:p>
      </dgm:t>
    </dgm:pt>
    <dgm:pt modelId="{8E09A032-91BE-4309-97BE-B37A8D8CB90B}" type="sibTrans" cxnId="{30CCF44F-4C16-4B40-8D52-2030E3B867C8}">
      <dgm:prSet/>
      <dgm:spPr/>
      <dgm:t>
        <a:bodyPr/>
        <a:lstStyle/>
        <a:p>
          <a:endParaRPr lang="en-GB"/>
        </a:p>
      </dgm:t>
    </dgm:pt>
    <dgm:pt modelId="{693FA5BD-CD34-44CE-B3FD-D779FE272662}">
      <dgm:prSet phldrT="[Text]"/>
      <dgm:spPr/>
      <dgm:t>
        <a:bodyPr/>
        <a:lstStyle/>
        <a:p>
          <a:r>
            <a:rPr lang="en-GB" b="1" i="0" dirty="0">
              <a:latin typeface="Arial" panose="020B0604020202020204" pitchFamily="34" charset="0"/>
              <a:cs typeface="Arial" panose="020B0604020202020204" pitchFamily="34" charset="0"/>
            </a:rPr>
            <a:t>Comprehensive Understanding- </a:t>
          </a:r>
        </a:p>
        <a:p>
          <a:r>
            <a:rPr lang="en-GB" b="0" i="0" dirty="0">
              <a:latin typeface="Arial" panose="020B0604020202020204" pitchFamily="34" charset="0"/>
              <a:cs typeface="Arial" panose="020B0604020202020204" pitchFamily="34" charset="0"/>
            </a:rPr>
            <a:t>A scoping literature review example enables researchers to gain a comprehensive understanding of existing literature on a specific topic. </a:t>
          </a:r>
          <a:endParaRPr lang="en-GB" dirty="0">
            <a:latin typeface="Arial" panose="020B0604020202020204" pitchFamily="34" charset="0"/>
            <a:cs typeface="Arial" panose="020B0604020202020204" pitchFamily="34" charset="0"/>
          </a:endParaRPr>
        </a:p>
      </dgm:t>
    </dgm:pt>
    <dgm:pt modelId="{61EF560D-1792-4BBB-A885-06C0D24A38C5}" type="parTrans" cxnId="{8EC7ACEF-3C11-4016-98E7-4BB490C12AA3}">
      <dgm:prSet/>
      <dgm:spPr/>
      <dgm:t>
        <a:bodyPr/>
        <a:lstStyle/>
        <a:p>
          <a:endParaRPr lang="en-GB"/>
        </a:p>
      </dgm:t>
    </dgm:pt>
    <dgm:pt modelId="{7EFB5294-56F2-4821-B1FB-F4F000FCF9B6}" type="sibTrans" cxnId="{8EC7ACEF-3C11-4016-98E7-4BB490C12AA3}">
      <dgm:prSet/>
      <dgm:spPr/>
      <dgm:t>
        <a:bodyPr/>
        <a:lstStyle/>
        <a:p>
          <a:endParaRPr lang="en-GB"/>
        </a:p>
      </dgm:t>
    </dgm:pt>
    <dgm:pt modelId="{12B6CB8B-9C56-40A0-AC3E-36E22F2EB044}">
      <dgm:prSet phldrT="[Text]"/>
      <dgm:spPr/>
      <dgm:t>
        <a:bodyPr/>
        <a:lstStyle/>
        <a:p>
          <a:r>
            <a:rPr lang="en-GB" dirty="0"/>
            <a:t>.</a:t>
          </a:r>
        </a:p>
      </dgm:t>
    </dgm:pt>
    <dgm:pt modelId="{0C098393-EC47-4078-9E28-C7610366AB4D}" type="parTrans" cxnId="{1BEA0117-01E3-424E-AAFC-83FD0812E4F1}">
      <dgm:prSet/>
      <dgm:spPr/>
      <dgm:t>
        <a:bodyPr/>
        <a:lstStyle/>
        <a:p>
          <a:endParaRPr lang="en-GB"/>
        </a:p>
      </dgm:t>
    </dgm:pt>
    <dgm:pt modelId="{DD079DA5-E97B-4B6E-82F0-497B81A3AA45}" type="sibTrans" cxnId="{1BEA0117-01E3-424E-AAFC-83FD0812E4F1}">
      <dgm:prSet/>
      <dgm:spPr/>
      <dgm:t>
        <a:bodyPr/>
        <a:lstStyle/>
        <a:p>
          <a:endParaRPr lang="en-GB"/>
        </a:p>
      </dgm:t>
    </dgm:pt>
    <dgm:pt modelId="{3B3B513E-94FE-420F-87DB-CB64D193832C}">
      <dgm:prSet phldrT="[Text]" custT="1"/>
      <dgm:spPr/>
      <dgm:t>
        <a:bodyPr/>
        <a:lstStyle/>
        <a:p>
          <a:r>
            <a:rPr lang="en-GB" sz="2400" b="1" i="0" dirty="0"/>
            <a:t>Identifying Research Gaps </a:t>
          </a:r>
        </a:p>
        <a:p>
          <a:r>
            <a:rPr lang="en-GB" sz="2300" b="0" i="0" dirty="0">
              <a:latin typeface="Arial" panose="020B0604020202020204" pitchFamily="34" charset="0"/>
              <a:cs typeface="Arial" panose="020B0604020202020204" pitchFamily="34" charset="0"/>
            </a:rPr>
            <a:t>Using a scoping literature review can help researchers identify gaps in the existing literature, highlighting areas that have not been extensively studied or areas that require further exploration. </a:t>
          </a:r>
          <a:endParaRPr lang="en-GB" sz="2300" dirty="0">
            <a:latin typeface="Arial" panose="020B0604020202020204" pitchFamily="34" charset="0"/>
            <a:cs typeface="Arial" panose="020B0604020202020204" pitchFamily="34" charset="0"/>
          </a:endParaRPr>
        </a:p>
      </dgm:t>
    </dgm:pt>
    <dgm:pt modelId="{D5AFE27A-0732-44D4-8D42-CAEA3117DEDD}" type="parTrans" cxnId="{08FD0A84-6E99-4BDB-BB2A-64285D514834}">
      <dgm:prSet/>
      <dgm:spPr/>
      <dgm:t>
        <a:bodyPr/>
        <a:lstStyle/>
        <a:p>
          <a:endParaRPr lang="en-GB"/>
        </a:p>
      </dgm:t>
    </dgm:pt>
    <dgm:pt modelId="{6A18123C-BC83-45C4-A90C-AE3CF0A7FA5A}" type="sibTrans" cxnId="{08FD0A84-6E99-4BDB-BB2A-64285D514834}">
      <dgm:prSet/>
      <dgm:spPr/>
      <dgm:t>
        <a:bodyPr/>
        <a:lstStyle/>
        <a:p>
          <a:endParaRPr lang="en-GB"/>
        </a:p>
      </dgm:t>
    </dgm:pt>
    <dgm:pt modelId="{70063941-9216-4CF0-AB45-66FB185A7E9F}">
      <dgm:prSet phldrT="[Text]"/>
      <dgm:spPr/>
      <dgm:t>
        <a:bodyPr/>
        <a:lstStyle/>
        <a:p>
          <a:r>
            <a:rPr lang="en-GB" dirty="0"/>
            <a:t>.</a:t>
          </a:r>
        </a:p>
      </dgm:t>
    </dgm:pt>
    <dgm:pt modelId="{E711A4C7-2839-4FB2-9551-788B17344E39}" type="parTrans" cxnId="{3C1BCA88-D126-4D67-9E81-A77D78FD8CCC}">
      <dgm:prSet/>
      <dgm:spPr/>
      <dgm:t>
        <a:bodyPr/>
        <a:lstStyle/>
        <a:p>
          <a:endParaRPr lang="en-GB"/>
        </a:p>
      </dgm:t>
    </dgm:pt>
    <dgm:pt modelId="{3E3F0BC3-118A-4104-BD95-078DC85B572C}" type="sibTrans" cxnId="{3C1BCA88-D126-4D67-9E81-A77D78FD8CCC}">
      <dgm:prSet/>
      <dgm:spPr/>
      <dgm:t>
        <a:bodyPr/>
        <a:lstStyle/>
        <a:p>
          <a:endParaRPr lang="en-GB"/>
        </a:p>
      </dgm:t>
    </dgm:pt>
    <dgm:pt modelId="{2DB6F8F9-A01B-4ABE-B74F-26443E0459DD}">
      <dgm:prSet phldrT="[Text]" custT="1"/>
      <dgm:spPr/>
      <dgm:t>
        <a:bodyPr/>
        <a:lstStyle/>
        <a:p>
          <a:r>
            <a:rPr lang="en-GB" sz="2400" b="1" i="0" dirty="0"/>
            <a:t>Informing Research Design </a:t>
          </a:r>
        </a:p>
        <a:p>
          <a:r>
            <a:rPr lang="en-GB" sz="2400" b="0" i="0" dirty="0"/>
            <a:t>A scoping literature review can inform the research design by providing insights into the most effective methodologies, data collection techniques, and analytical approaches used in previous studies. </a:t>
          </a:r>
          <a:endParaRPr lang="en-GB" sz="2400" dirty="0"/>
        </a:p>
      </dgm:t>
    </dgm:pt>
    <dgm:pt modelId="{3A97B7DD-43A1-4FEF-B52E-1B4D89593B72}" type="parTrans" cxnId="{DEB0C3B9-2B87-427C-899A-201533949376}">
      <dgm:prSet/>
      <dgm:spPr/>
      <dgm:t>
        <a:bodyPr/>
        <a:lstStyle/>
        <a:p>
          <a:endParaRPr lang="en-GB"/>
        </a:p>
      </dgm:t>
    </dgm:pt>
    <dgm:pt modelId="{10FE802C-B311-424D-A2C2-6944C01AE7C2}" type="sibTrans" cxnId="{DEB0C3B9-2B87-427C-899A-201533949376}">
      <dgm:prSet/>
      <dgm:spPr/>
      <dgm:t>
        <a:bodyPr/>
        <a:lstStyle/>
        <a:p>
          <a:endParaRPr lang="en-GB"/>
        </a:p>
      </dgm:t>
    </dgm:pt>
    <dgm:pt modelId="{DEFB2C3D-41C9-40EB-927E-2D548E2CBE03}" type="pres">
      <dgm:prSet presAssocID="{3D4A28BA-CFB7-42FE-81DE-6BD6E9541F17}" presName="Name0" presStyleCnt="0">
        <dgm:presLayoutVars>
          <dgm:dir/>
          <dgm:animLvl val="lvl"/>
          <dgm:resizeHandles val="exact"/>
        </dgm:presLayoutVars>
      </dgm:prSet>
      <dgm:spPr/>
    </dgm:pt>
    <dgm:pt modelId="{3E3D28E6-19E6-486C-BD6F-4ED2BB70C575}" type="pres">
      <dgm:prSet presAssocID="{C7874665-AF11-4938-ACEA-248D27253070}" presName="compositeNode" presStyleCnt="0">
        <dgm:presLayoutVars>
          <dgm:bulletEnabled val="1"/>
        </dgm:presLayoutVars>
      </dgm:prSet>
      <dgm:spPr/>
    </dgm:pt>
    <dgm:pt modelId="{F0D10A7D-842B-46F7-8E89-BA76E43E2813}" type="pres">
      <dgm:prSet presAssocID="{C7874665-AF11-4938-ACEA-248D27253070}" presName="bgRect" presStyleLbl="node1" presStyleIdx="0" presStyleCnt="3" custScaleY="126443"/>
      <dgm:spPr/>
    </dgm:pt>
    <dgm:pt modelId="{CCB83AE8-33A2-47EF-B6BA-5F91AD6A00F2}" type="pres">
      <dgm:prSet presAssocID="{C7874665-AF11-4938-ACEA-248D27253070}" presName="parentNode" presStyleLbl="node1" presStyleIdx="0" presStyleCnt="3">
        <dgm:presLayoutVars>
          <dgm:chMax val="0"/>
          <dgm:bulletEnabled val="1"/>
        </dgm:presLayoutVars>
      </dgm:prSet>
      <dgm:spPr/>
    </dgm:pt>
    <dgm:pt modelId="{C57DCB01-E443-43E3-99C8-CD2D2CA1CAC3}" type="pres">
      <dgm:prSet presAssocID="{C7874665-AF11-4938-ACEA-248D27253070}" presName="childNode" presStyleLbl="node1" presStyleIdx="0" presStyleCnt="3">
        <dgm:presLayoutVars>
          <dgm:bulletEnabled val="1"/>
        </dgm:presLayoutVars>
      </dgm:prSet>
      <dgm:spPr/>
    </dgm:pt>
    <dgm:pt modelId="{7EE25171-A49B-4662-9D82-B8CDF7950AED}" type="pres">
      <dgm:prSet presAssocID="{8E09A032-91BE-4309-97BE-B37A8D8CB90B}" presName="hSp" presStyleCnt="0"/>
      <dgm:spPr/>
    </dgm:pt>
    <dgm:pt modelId="{954A35FD-58E5-48FE-88DD-58DFBD0F46C0}" type="pres">
      <dgm:prSet presAssocID="{8E09A032-91BE-4309-97BE-B37A8D8CB90B}" presName="vProcSp" presStyleCnt="0"/>
      <dgm:spPr/>
    </dgm:pt>
    <dgm:pt modelId="{19478AD6-1C1C-4169-84EB-ECA744E29399}" type="pres">
      <dgm:prSet presAssocID="{8E09A032-91BE-4309-97BE-B37A8D8CB90B}" presName="vSp1" presStyleCnt="0"/>
      <dgm:spPr/>
    </dgm:pt>
    <dgm:pt modelId="{5BE76C79-4A6E-4F0B-A35A-CED1920F96FC}" type="pres">
      <dgm:prSet presAssocID="{8E09A032-91BE-4309-97BE-B37A8D8CB90B}" presName="simulatedConn" presStyleLbl="solidFgAcc1" presStyleIdx="0" presStyleCnt="2"/>
      <dgm:spPr/>
    </dgm:pt>
    <dgm:pt modelId="{25A4CBC1-F3BA-4FA5-AC30-BBBEEDB8ADD4}" type="pres">
      <dgm:prSet presAssocID="{8E09A032-91BE-4309-97BE-B37A8D8CB90B}" presName="vSp2" presStyleCnt="0"/>
      <dgm:spPr/>
    </dgm:pt>
    <dgm:pt modelId="{1A205349-EEC6-4039-BDFF-F1E395CC1432}" type="pres">
      <dgm:prSet presAssocID="{8E09A032-91BE-4309-97BE-B37A8D8CB90B}" presName="sibTrans" presStyleCnt="0"/>
      <dgm:spPr/>
    </dgm:pt>
    <dgm:pt modelId="{CD5701FE-9339-49F2-8A02-71ADAD931919}" type="pres">
      <dgm:prSet presAssocID="{12B6CB8B-9C56-40A0-AC3E-36E22F2EB044}" presName="compositeNode" presStyleCnt="0">
        <dgm:presLayoutVars>
          <dgm:bulletEnabled val="1"/>
        </dgm:presLayoutVars>
      </dgm:prSet>
      <dgm:spPr/>
    </dgm:pt>
    <dgm:pt modelId="{A204CFC4-F9C6-44E3-B5AF-2C7BD4B06A8B}" type="pres">
      <dgm:prSet presAssocID="{12B6CB8B-9C56-40A0-AC3E-36E22F2EB044}" presName="bgRect" presStyleLbl="node1" presStyleIdx="1" presStyleCnt="3" custScaleY="127162"/>
      <dgm:spPr/>
    </dgm:pt>
    <dgm:pt modelId="{0E169C46-31DD-4998-BFAB-3BA6BD1E7FB3}" type="pres">
      <dgm:prSet presAssocID="{12B6CB8B-9C56-40A0-AC3E-36E22F2EB044}" presName="parentNode" presStyleLbl="node1" presStyleIdx="1" presStyleCnt="3">
        <dgm:presLayoutVars>
          <dgm:chMax val="0"/>
          <dgm:bulletEnabled val="1"/>
        </dgm:presLayoutVars>
      </dgm:prSet>
      <dgm:spPr/>
    </dgm:pt>
    <dgm:pt modelId="{26DD3C98-3355-4EED-AAF3-6E792CCBDB84}" type="pres">
      <dgm:prSet presAssocID="{12B6CB8B-9C56-40A0-AC3E-36E22F2EB044}" presName="childNode" presStyleLbl="node1" presStyleIdx="1" presStyleCnt="3">
        <dgm:presLayoutVars>
          <dgm:bulletEnabled val="1"/>
        </dgm:presLayoutVars>
      </dgm:prSet>
      <dgm:spPr/>
    </dgm:pt>
    <dgm:pt modelId="{954462DC-C908-4BE9-98CB-6A5DD766B09A}" type="pres">
      <dgm:prSet presAssocID="{DD079DA5-E97B-4B6E-82F0-497B81A3AA45}" presName="hSp" presStyleCnt="0"/>
      <dgm:spPr/>
    </dgm:pt>
    <dgm:pt modelId="{F9C13606-C306-4E90-AC48-13094680963C}" type="pres">
      <dgm:prSet presAssocID="{DD079DA5-E97B-4B6E-82F0-497B81A3AA45}" presName="vProcSp" presStyleCnt="0"/>
      <dgm:spPr/>
    </dgm:pt>
    <dgm:pt modelId="{CDB79B31-B6B5-4DF8-917C-D4F363344893}" type="pres">
      <dgm:prSet presAssocID="{DD079DA5-E97B-4B6E-82F0-497B81A3AA45}" presName="vSp1" presStyleCnt="0"/>
      <dgm:spPr/>
    </dgm:pt>
    <dgm:pt modelId="{2778003F-6E8A-4E4D-85B2-E6C8C9676736}" type="pres">
      <dgm:prSet presAssocID="{DD079DA5-E97B-4B6E-82F0-497B81A3AA45}" presName="simulatedConn" presStyleLbl="solidFgAcc1" presStyleIdx="1" presStyleCnt="2"/>
      <dgm:spPr/>
    </dgm:pt>
    <dgm:pt modelId="{A41E4257-E08D-4796-A5D4-487A64B796DB}" type="pres">
      <dgm:prSet presAssocID="{DD079DA5-E97B-4B6E-82F0-497B81A3AA45}" presName="vSp2" presStyleCnt="0"/>
      <dgm:spPr/>
    </dgm:pt>
    <dgm:pt modelId="{95FB07AF-B23B-467E-AD11-D45D8281FDF4}" type="pres">
      <dgm:prSet presAssocID="{DD079DA5-E97B-4B6E-82F0-497B81A3AA45}" presName="sibTrans" presStyleCnt="0"/>
      <dgm:spPr/>
    </dgm:pt>
    <dgm:pt modelId="{D371F4C5-FA6E-496D-A638-209DD57656E0}" type="pres">
      <dgm:prSet presAssocID="{70063941-9216-4CF0-AB45-66FB185A7E9F}" presName="compositeNode" presStyleCnt="0">
        <dgm:presLayoutVars>
          <dgm:bulletEnabled val="1"/>
        </dgm:presLayoutVars>
      </dgm:prSet>
      <dgm:spPr/>
    </dgm:pt>
    <dgm:pt modelId="{26FE8E82-5D5C-41CC-9493-C8FCA087448B}" type="pres">
      <dgm:prSet presAssocID="{70063941-9216-4CF0-AB45-66FB185A7E9F}" presName="bgRect" presStyleLbl="node1" presStyleIdx="2" presStyleCnt="3" custScaleY="126840"/>
      <dgm:spPr/>
    </dgm:pt>
    <dgm:pt modelId="{C31FCB85-BAC8-4D76-BB98-F59633FE74BC}" type="pres">
      <dgm:prSet presAssocID="{70063941-9216-4CF0-AB45-66FB185A7E9F}" presName="parentNode" presStyleLbl="node1" presStyleIdx="2" presStyleCnt="3">
        <dgm:presLayoutVars>
          <dgm:chMax val="0"/>
          <dgm:bulletEnabled val="1"/>
        </dgm:presLayoutVars>
      </dgm:prSet>
      <dgm:spPr/>
    </dgm:pt>
    <dgm:pt modelId="{4D25084D-E509-4B7A-A558-BEAFD5534E56}" type="pres">
      <dgm:prSet presAssocID="{70063941-9216-4CF0-AB45-66FB185A7E9F}" presName="childNode" presStyleLbl="node1" presStyleIdx="2" presStyleCnt="3">
        <dgm:presLayoutVars>
          <dgm:bulletEnabled val="1"/>
        </dgm:presLayoutVars>
      </dgm:prSet>
      <dgm:spPr/>
    </dgm:pt>
  </dgm:ptLst>
  <dgm:cxnLst>
    <dgm:cxn modelId="{E7BA7311-56AA-4455-8883-2471C4BB775E}" type="presOf" srcId="{3B3B513E-94FE-420F-87DB-CB64D193832C}" destId="{26DD3C98-3355-4EED-AAF3-6E792CCBDB84}" srcOrd="0" destOrd="0" presId="urn:microsoft.com/office/officeart/2005/8/layout/hProcess7"/>
    <dgm:cxn modelId="{F7F9DD15-5C0A-414C-ADA2-6D64E4ED6165}" type="presOf" srcId="{12B6CB8B-9C56-40A0-AC3E-36E22F2EB044}" destId="{A204CFC4-F9C6-44E3-B5AF-2C7BD4B06A8B}" srcOrd="0" destOrd="0" presId="urn:microsoft.com/office/officeart/2005/8/layout/hProcess7"/>
    <dgm:cxn modelId="{1BEA0117-01E3-424E-AAFC-83FD0812E4F1}" srcId="{3D4A28BA-CFB7-42FE-81DE-6BD6E9541F17}" destId="{12B6CB8B-9C56-40A0-AC3E-36E22F2EB044}" srcOrd="1" destOrd="0" parTransId="{0C098393-EC47-4078-9E28-C7610366AB4D}" sibTransId="{DD079DA5-E97B-4B6E-82F0-497B81A3AA45}"/>
    <dgm:cxn modelId="{30CCF44F-4C16-4B40-8D52-2030E3B867C8}" srcId="{3D4A28BA-CFB7-42FE-81DE-6BD6E9541F17}" destId="{C7874665-AF11-4938-ACEA-248D27253070}" srcOrd="0" destOrd="0" parTransId="{2818DA62-5962-498A-B920-37830396A0CF}" sibTransId="{8E09A032-91BE-4309-97BE-B37A8D8CB90B}"/>
    <dgm:cxn modelId="{08FD0A84-6E99-4BDB-BB2A-64285D514834}" srcId="{12B6CB8B-9C56-40A0-AC3E-36E22F2EB044}" destId="{3B3B513E-94FE-420F-87DB-CB64D193832C}" srcOrd="0" destOrd="0" parTransId="{D5AFE27A-0732-44D4-8D42-CAEA3117DEDD}" sibTransId="{6A18123C-BC83-45C4-A90C-AE3CF0A7FA5A}"/>
    <dgm:cxn modelId="{4A6E4E88-5206-4017-A0DD-36FB67E9BD4C}" type="presOf" srcId="{C7874665-AF11-4938-ACEA-248D27253070}" destId="{F0D10A7D-842B-46F7-8E89-BA76E43E2813}" srcOrd="0" destOrd="0" presId="urn:microsoft.com/office/officeart/2005/8/layout/hProcess7"/>
    <dgm:cxn modelId="{3C1BCA88-D126-4D67-9E81-A77D78FD8CCC}" srcId="{3D4A28BA-CFB7-42FE-81DE-6BD6E9541F17}" destId="{70063941-9216-4CF0-AB45-66FB185A7E9F}" srcOrd="2" destOrd="0" parTransId="{E711A4C7-2839-4FB2-9551-788B17344E39}" sibTransId="{3E3F0BC3-118A-4104-BD95-078DC85B572C}"/>
    <dgm:cxn modelId="{F80D0B96-B9DE-4BE3-BB2D-BE4155B5BB53}" type="presOf" srcId="{2DB6F8F9-A01B-4ABE-B74F-26443E0459DD}" destId="{4D25084D-E509-4B7A-A558-BEAFD5534E56}" srcOrd="0" destOrd="0" presId="urn:microsoft.com/office/officeart/2005/8/layout/hProcess7"/>
    <dgm:cxn modelId="{E9D636A0-2D6E-45F1-B90C-A3DDBDC8ED63}" type="presOf" srcId="{C7874665-AF11-4938-ACEA-248D27253070}" destId="{CCB83AE8-33A2-47EF-B6BA-5F91AD6A00F2}" srcOrd="1" destOrd="0" presId="urn:microsoft.com/office/officeart/2005/8/layout/hProcess7"/>
    <dgm:cxn modelId="{D78CF8A7-6172-4DA9-B97C-205EE118DC0F}" type="presOf" srcId="{3D4A28BA-CFB7-42FE-81DE-6BD6E9541F17}" destId="{DEFB2C3D-41C9-40EB-927E-2D548E2CBE03}" srcOrd="0" destOrd="0" presId="urn:microsoft.com/office/officeart/2005/8/layout/hProcess7"/>
    <dgm:cxn modelId="{51A6C6AE-5AF1-435F-B6A1-1BFF256C74B2}" type="presOf" srcId="{693FA5BD-CD34-44CE-B3FD-D779FE272662}" destId="{C57DCB01-E443-43E3-99C8-CD2D2CA1CAC3}" srcOrd="0" destOrd="0" presId="urn:microsoft.com/office/officeart/2005/8/layout/hProcess7"/>
    <dgm:cxn modelId="{DEB0C3B9-2B87-427C-899A-201533949376}" srcId="{70063941-9216-4CF0-AB45-66FB185A7E9F}" destId="{2DB6F8F9-A01B-4ABE-B74F-26443E0459DD}" srcOrd="0" destOrd="0" parTransId="{3A97B7DD-43A1-4FEF-B52E-1B4D89593B72}" sibTransId="{10FE802C-B311-424D-A2C2-6944C01AE7C2}"/>
    <dgm:cxn modelId="{39BE86C1-50CF-4458-A316-C1B823E440D9}" type="presOf" srcId="{12B6CB8B-9C56-40A0-AC3E-36E22F2EB044}" destId="{0E169C46-31DD-4998-BFAB-3BA6BD1E7FB3}" srcOrd="1" destOrd="0" presId="urn:microsoft.com/office/officeart/2005/8/layout/hProcess7"/>
    <dgm:cxn modelId="{287E34C7-94CC-4C77-9A19-9E4F68345EAC}" type="presOf" srcId="{70063941-9216-4CF0-AB45-66FB185A7E9F}" destId="{26FE8E82-5D5C-41CC-9493-C8FCA087448B}" srcOrd="0" destOrd="0" presId="urn:microsoft.com/office/officeart/2005/8/layout/hProcess7"/>
    <dgm:cxn modelId="{835F83CA-BC22-4BDE-9FDB-8F4E60A4C97B}" type="presOf" srcId="{70063941-9216-4CF0-AB45-66FB185A7E9F}" destId="{C31FCB85-BAC8-4D76-BB98-F59633FE74BC}" srcOrd="1" destOrd="0" presId="urn:microsoft.com/office/officeart/2005/8/layout/hProcess7"/>
    <dgm:cxn modelId="{8EC7ACEF-3C11-4016-98E7-4BB490C12AA3}" srcId="{C7874665-AF11-4938-ACEA-248D27253070}" destId="{693FA5BD-CD34-44CE-B3FD-D779FE272662}" srcOrd="0" destOrd="0" parTransId="{61EF560D-1792-4BBB-A885-06C0D24A38C5}" sibTransId="{7EFB5294-56F2-4821-B1FB-F4F000FCF9B6}"/>
    <dgm:cxn modelId="{F7050243-95D3-469D-9DC9-40A63F55B4B4}" type="presParOf" srcId="{DEFB2C3D-41C9-40EB-927E-2D548E2CBE03}" destId="{3E3D28E6-19E6-486C-BD6F-4ED2BB70C575}" srcOrd="0" destOrd="0" presId="urn:microsoft.com/office/officeart/2005/8/layout/hProcess7"/>
    <dgm:cxn modelId="{B5110702-FDE6-4B72-84F9-211B74137022}" type="presParOf" srcId="{3E3D28E6-19E6-486C-BD6F-4ED2BB70C575}" destId="{F0D10A7D-842B-46F7-8E89-BA76E43E2813}" srcOrd="0" destOrd="0" presId="urn:microsoft.com/office/officeart/2005/8/layout/hProcess7"/>
    <dgm:cxn modelId="{8161A8F0-C838-4916-9C27-D1E0A55010F3}" type="presParOf" srcId="{3E3D28E6-19E6-486C-BD6F-4ED2BB70C575}" destId="{CCB83AE8-33A2-47EF-B6BA-5F91AD6A00F2}" srcOrd="1" destOrd="0" presId="urn:microsoft.com/office/officeart/2005/8/layout/hProcess7"/>
    <dgm:cxn modelId="{F8F6CE98-3C84-4762-A733-B7FFA769A13C}" type="presParOf" srcId="{3E3D28E6-19E6-486C-BD6F-4ED2BB70C575}" destId="{C57DCB01-E443-43E3-99C8-CD2D2CA1CAC3}" srcOrd="2" destOrd="0" presId="urn:microsoft.com/office/officeart/2005/8/layout/hProcess7"/>
    <dgm:cxn modelId="{1D487F4C-0FA1-470C-9C13-5EB4A470DFBC}" type="presParOf" srcId="{DEFB2C3D-41C9-40EB-927E-2D548E2CBE03}" destId="{7EE25171-A49B-4662-9D82-B8CDF7950AED}" srcOrd="1" destOrd="0" presId="urn:microsoft.com/office/officeart/2005/8/layout/hProcess7"/>
    <dgm:cxn modelId="{D72F1EFB-3FD0-4688-908A-D9B062024646}" type="presParOf" srcId="{DEFB2C3D-41C9-40EB-927E-2D548E2CBE03}" destId="{954A35FD-58E5-48FE-88DD-58DFBD0F46C0}" srcOrd="2" destOrd="0" presId="urn:microsoft.com/office/officeart/2005/8/layout/hProcess7"/>
    <dgm:cxn modelId="{85B19298-5C66-4977-887D-1AAAC008FD40}" type="presParOf" srcId="{954A35FD-58E5-48FE-88DD-58DFBD0F46C0}" destId="{19478AD6-1C1C-4169-84EB-ECA744E29399}" srcOrd="0" destOrd="0" presId="urn:microsoft.com/office/officeart/2005/8/layout/hProcess7"/>
    <dgm:cxn modelId="{62E2E601-E737-487D-B3A8-1AAAD26A18F8}" type="presParOf" srcId="{954A35FD-58E5-48FE-88DD-58DFBD0F46C0}" destId="{5BE76C79-4A6E-4F0B-A35A-CED1920F96FC}" srcOrd="1" destOrd="0" presId="urn:microsoft.com/office/officeart/2005/8/layout/hProcess7"/>
    <dgm:cxn modelId="{D6B9F362-CB9C-4C58-BC75-ACE351F6EF05}" type="presParOf" srcId="{954A35FD-58E5-48FE-88DD-58DFBD0F46C0}" destId="{25A4CBC1-F3BA-4FA5-AC30-BBBEEDB8ADD4}" srcOrd="2" destOrd="0" presId="urn:microsoft.com/office/officeart/2005/8/layout/hProcess7"/>
    <dgm:cxn modelId="{5E28B28A-3EB9-4D58-95A3-2A7110C13470}" type="presParOf" srcId="{DEFB2C3D-41C9-40EB-927E-2D548E2CBE03}" destId="{1A205349-EEC6-4039-BDFF-F1E395CC1432}" srcOrd="3" destOrd="0" presId="urn:microsoft.com/office/officeart/2005/8/layout/hProcess7"/>
    <dgm:cxn modelId="{7A5EAE8F-FA45-48FE-92CB-6E98353E1C36}" type="presParOf" srcId="{DEFB2C3D-41C9-40EB-927E-2D548E2CBE03}" destId="{CD5701FE-9339-49F2-8A02-71ADAD931919}" srcOrd="4" destOrd="0" presId="urn:microsoft.com/office/officeart/2005/8/layout/hProcess7"/>
    <dgm:cxn modelId="{322EA1A7-D3A6-4B21-9808-4349C1D29D1E}" type="presParOf" srcId="{CD5701FE-9339-49F2-8A02-71ADAD931919}" destId="{A204CFC4-F9C6-44E3-B5AF-2C7BD4B06A8B}" srcOrd="0" destOrd="0" presId="urn:microsoft.com/office/officeart/2005/8/layout/hProcess7"/>
    <dgm:cxn modelId="{F7605B83-3EA3-48AF-AD42-E66013D11571}" type="presParOf" srcId="{CD5701FE-9339-49F2-8A02-71ADAD931919}" destId="{0E169C46-31DD-4998-BFAB-3BA6BD1E7FB3}" srcOrd="1" destOrd="0" presId="urn:microsoft.com/office/officeart/2005/8/layout/hProcess7"/>
    <dgm:cxn modelId="{44D555CB-CE94-4659-88A1-F45C7747247A}" type="presParOf" srcId="{CD5701FE-9339-49F2-8A02-71ADAD931919}" destId="{26DD3C98-3355-4EED-AAF3-6E792CCBDB84}" srcOrd="2" destOrd="0" presId="urn:microsoft.com/office/officeart/2005/8/layout/hProcess7"/>
    <dgm:cxn modelId="{8E266614-7F49-4FDB-8C3B-E40BFC4AB000}" type="presParOf" srcId="{DEFB2C3D-41C9-40EB-927E-2D548E2CBE03}" destId="{954462DC-C908-4BE9-98CB-6A5DD766B09A}" srcOrd="5" destOrd="0" presId="urn:microsoft.com/office/officeart/2005/8/layout/hProcess7"/>
    <dgm:cxn modelId="{611F7DC7-F642-4F7D-A53B-76A77BE86569}" type="presParOf" srcId="{DEFB2C3D-41C9-40EB-927E-2D548E2CBE03}" destId="{F9C13606-C306-4E90-AC48-13094680963C}" srcOrd="6" destOrd="0" presId="urn:microsoft.com/office/officeart/2005/8/layout/hProcess7"/>
    <dgm:cxn modelId="{C750C514-3158-442E-AF21-1595D062932C}" type="presParOf" srcId="{F9C13606-C306-4E90-AC48-13094680963C}" destId="{CDB79B31-B6B5-4DF8-917C-D4F363344893}" srcOrd="0" destOrd="0" presId="urn:microsoft.com/office/officeart/2005/8/layout/hProcess7"/>
    <dgm:cxn modelId="{4DE5D32F-CBB2-483E-9C87-1C29728E207F}" type="presParOf" srcId="{F9C13606-C306-4E90-AC48-13094680963C}" destId="{2778003F-6E8A-4E4D-85B2-E6C8C9676736}" srcOrd="1" destOrd="0" presId="urn:microsoft.com/office/officeart/2005/8/layout/hProcess7"/>
    <dgm:cxn modelId="{6E4A41A1-F10D-49E1-BC33-7F6579CFC8CF}" type="presParOf" srcId="{F9C13606-C306-4E90-AC48-13094680963C}" destId="{A41E4257-E08D-4796-A5D4-487A64B796DB}" srcOrd="2" destOrd="0" presId="urn:microsoft.com/office/officeart/2005/8/layout/hProcess7"/>
    <dgm:cxn modelId="{2D1A83E4-A844-409E-ABCA-C6A99A56D5FD}" type="presParOf" srcId="{DEFB2C3D-41C9-40EB-927E-2D548E2CBE03}" destId="{95FB07AF-B23B-467E-AD11-D45D8281FDF4}" srcOrd="7" destOrd="0" presId="urn:microsoft.com/office/officeart/2005/8/layout/hProcess7"/>
    <dgm:cxn modelId="{C74095DB-D76C-4BE9-A52A-631ED99B98D8}" type="presParOf" srcId="{DEFB2C3D-41C9-40EB-927E-2D548E2CBE03}" destId="{D371F4C5-FA6E-496D-A638-209DD57656E0}" srcOrd="8" destOrd="0" presId="urn:microsoft.com/office/officeart/2005/8/layout/hProcess7"/>
    <dgm:cxn modelId="{715601B9-0730-4283-BDE2-BDC615A67392}" type="presParOf" srcId="{D371F4C5-FA6E-496D-A638-209DD57656E0}" destId="{26FE8E82-5D5C-41CC-9493-C8FCA087448B}" srcOrd="0" destOrd="0" presId="urn:microsoft.com/office/officeart/2005/8/layout/hProcess7"/>
    <dgm:cxn modelId="{813CD624-DEEC-4AFA-B5A3-1C4A9F637E63}" type="presParOf" srcId="{D371F4C5-FA6E-496D-A638-209DD57656E0}" destId="{C31FCB85-BAC8-4D76-BB98-F59633FE74BC}" srcOrd="1" destOrd="0" presId="urn:microsoft.com/office/officeart/2005/8/layout/hProcess7"/>
    <dgm:cxn modelId="{E0545F29-78A7-474F-8A72-4F93348F1805}" type="presParOf" srcId="{D371F4C5-FA6E-496D-A638-209DD57656E0}" destId="{4D25084D-E509-4B7A-A558-BEAFD5534E56}"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D566FB-863D-45E0-87A3-89A0DB838ECE}">
      <dsp:nvSpPr>
        <dsp:cNvPr id="0" name=""/>
        <dsp:cNvSpPr/>
      </dsp:nvSpPr>
      <dsp:spPr>
        <a:xfrm>
          <a:off x="806541" y="0"/>
          <a:ext cx="9140808" cy="453690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E1F95-D6CD-4133-8A5A-724490D28C53}">
      <dsp:nvSpPr>
        <dsp:cNvPr id="0" name=""/>
        <dsp:cNvSpPr/>
      </dsp:nvSpPr>
      <dsp:spPr>
        <a:xfrm>
          <a:off x="11552" y="1361072"/>
          <a:ext cx="3461408" cy="18147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Introduce key vocabulary and terminology</a:t>
          </a:r>
          <a:endParaRPr lang="en-US" sz="3300" kern="1200" dirty="0"/>
        </a:p>
      </dsp:txBody>
      <dsp:txXfrm>
        <a:off x="100141" y="1449661"/>
        <a:ext cx="3284230" cy="1637585"/>
      </dsp:txXfrm>
    </dsp:sp>
    <dsp:sp modelId="{536D586F-461B-4DCD-AF0F-771B6A1860E1}">
      <dsp:nvSpPr>
        <dsp:cNvPr id="0" name=""/>
        <dsp:cNvSpPr/>
      </dsp:nvSpPr>
      <dsp:spPr>
        <a:xfrm>
          <a:off x="3646241" y="1361072"/>
          <a:ext cx="3461408" cy="18147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Look at examples of different research methods</a:t>
          </a:r>
          <a:endParaRPr lang="en-US" sz="3300" kern="1200" dirty="0"/>
        </a:p>
      </dsp:txBody>
      <dsp:txXfrm>
        <a:off x="3734830" y="1449661"/>
        <a:ext cx="3284230" cy="1637585"/>
      </dsp:txXfrm>
    </dsp:sp>
    <dsp:sp modelId="{9712B7F8-3903-41BA-9E87-7D5668567E04}">
      <dsp:nvSpPr>
        <dsp:cNvPr id="0" name=""/>
        <dsp:cNvSpPr/>
      </dsp:nvSpPr>
      <dsp:spPr>
        <a:xfrm>
          <a:off x="7280930" y="1361072"/>
          <a:ext cx="3461408" cy="18147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Finding relevant secondary research </a:t>
          </a:r>
          <a:endParaRPr lang="en-US" sz="3300" kern="1200" dirty="0"/>
        </a:p>
      </dsp:txBody>
      <dsp:txXfrm>
        <a:off x="7369519" y="1449661"/>
        <a:ext cx="3284230" cy="1637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CA738-492D-4EDA-A85F-98912B0544CF}">
      <dsp:nvSpPr>
        <dsp:cNvPr id="0" name=""/>
        <dsp:cNvSpPr/>
      </dsp:nvSpPr>
      <dsp:spPr>
        <a:xfrm>
          <a:off x="-4067632" y="-624335"/>
          <a:ext cx="4847130" cy="4847130"/>
        </a:xfrm>
        <a:prstGeom prst="blockArc">
          <a:avLst>
            <a:gd name="adj1" fmla="val 18900000"/>
            <a:gd name="adj2" fmla="val 2700000"/>
            <a:gd name="adj3" fmla="val 446"/>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21CE2EE-480A-4E11-8D11-5CB46D73EC76}">
      <dsp:nvSpPr>
        <dsp:cNvPr id="0" name=""/>
        <dsp:cNvSpPr/>
      </dsp:nvSpPr>
      <dsp:spPr>
        <a:xfrm>
          <a:off x="501291" y="359846"/>
          <a:ext cx="10398507" cy="71969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256" tIns="48260" rIns="48260" bIns="48260" numCol="1" spcCol="1270" anchor="ctr"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b="0" i="0" kern="1200" dirty="0">
              <a:solidFill>
                <a:schemeClr val="tx1"/>
              </a:solidFill>
              <a:effectLst/>
              <a:latin typeface="Arial" panose="020B0604020202020204" pitchFamily="34" charset="0"/>
              <a:cs typeface="Arial" panose="020B0604020202020204" pitchFamily="34" charset="0"/>
            </a:rPr>
            <a:t>Requires a specific research question, using a rigorous and well-defined approach.</a:t>
          </a:r>
          <a:endParaRPr lang="en-GB" sz="1900" kern="1200" dirty="0">
            <a:solidFill>
              <a:schemeClr val="tx1"/>
            </a:solidFill>
            <a:latin typeface="Arial" panose="020B0604020202020204" pitchFamily="34" charset="0"/>
            <a:cs typeface="Arial" panose="020B0604020202020204" pitchFamily="34" charset="0"/>
          </a:endParaRPr>
        </a:p>
      </dsp:txBody>
      <dsp:txXfrm>
        <a:off x="501291" y="359846"/>
        <a:ext cx="10398507" cy="719692"/>
      </dsp:txXfrm>
    </dsp:sp>
    <dsp:sp modelId="{29308275-8877-481A-AFB5-84489B30D711}">
      <dsp:nvSpPr>
        <dsp:cNvPr id="0" name=""/>
        <dsp:cNvSpPr/>
      </dsp:nvSpPr>
      <dsp:spPr>
        <a:xfrm>
          <a:off x="51483" y="269884"/>
          <a:ext cx="899615" cy="899615"/>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C1D97A-076A-4DA5-A0B6-52B4117C06C1}">
      <dsp:nvSpPr>
        <dsp:cNvPr id="0" name=""/>
        <dsp:cNvSpPr/>
      </dsp:nvSpPr>
      <dsp:spPr>
        <a:xfrm>
          <a:off x="762899" y="1439384"/>
          <a:ext cx="10136898" cy="719692"/>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256" tIns="48260" rIns="48260" bIns="48260" numCol="1" spcCol="1270" anchor="ctr"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b="0" i="0" kern="1200" dirty="0">
              <a:solidFill>
                <a:schemeClr val="tx1"/>
              </a:solidFill>
              <a:effectLst/>
              <a:latin typeface="Arial" panose="020B0604020202020204" pitchFamily="34" charset="0"/>
              <a:cs typeface="Arial" panose="020B0604020202020204" pitchFamily="34" charset="0"/>
            </a:rPr>
            <a:t>Systematically assesses the quality and potential bias of all evidence within a specific time frame, accounting for differences in research methods and sample sizes.</a:t>
          </a:r>
          <a:endParaRPr lang="en-GB" sz="1900" kern="1200" dirty="0">
            <a:solidFill>
              <a:schemeClr val="tx1"/>
            </a:solidFill>
            <a:latin typeface="Arial" panose="020B0604020202020204" pitchFamily="34" charset="0"/>
            <a:cs typeface="Arial" panose="020B0604020202020204" pitchFamily="34" charset="0"/>
          </a:endParaRPr>
        </a:p>
      </dsp:txBody>
      <dsp:txXfrm>
        <a:off x="762899" y="1439384"/>
        <a:ext cx="10136898" cy="719692"/>
      </dsp:txXfrm>
    </dsp:sp>
    <dsp:sp modelId="{1D150D39-C822-4B33-9341-3C3D9DAF4C2F}">
      <dsp:nvSpPr>
        <dsp:cNvPr id="0" name=""/>
        <dsp:cNvSpPr/>
      </dsp:nvSpPr>
      <dsp:spPr>
        <a:xfrm>
          <a:off x="313091" y="1349422"/>
          <a:ext cx="899615" cy="899615"/>
        </a:xfrm>
        <a:prstGeom prst="ellipse">
          <a:avLst/>
        </a:prstGeom>
        <a:solidFill>
          <a:schemeClr val="lt1">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33F448-7125-4484-A923-00E47188B8B5}">
      <dsp:nvSpPr>
        <dsp:cNvPr id="0" name=""/>
        <dsp:cNvSpPr/>
      </dsp:nvSpPr>
      <dsp:spPr>
        <a:xfrm>
          <a:off x="501291" y="2518922"/>
          <a:ext cx="10398507" cy="719692"/>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256" tIns="48260" rIns="48260" bIns="48260" numCol="1" spcCol="1270" anchor="ctr" anchorCtr="0">
          <a:noAutofit/>
        </a:bodyPr>
        <a:lstStyle/>
        <a:p>
          <a:pPr marL="0" lvl="0" indent="0" algn="l" defTabSz="844550">
            <a:lnSpc>
              <a:spcPct val="90000"/>
            </a:lnSpc>
            <a:spcBef>
              <a:spcPct val="0"/>
            </a:spcBef>
            <a:spcAft>
              <a:spcPct val="35000"/>
            </a:spcAft>
            <a:buFont typeface="Arial" panose="020B0604020202020204" pitchFamily="34" charset="0"/>
            <a:buNone/>
          </a:pPr>
          <a:r>
            <a:rPr lang="en-GB" sz="1900" b="0" i="0" kern="1200" dirty="0">
              <a:solidFill>
                <a:schemeClr val="tx1"/>
              </a:solidFill>
              <a:effectLst/>
              <a:latin typeface="Arial" panose="020B0604020202020204" pitchFamily="34" charset="0"/>
              <a:cs typeface="Arial" panose="020B0604020202020204" pitchFamily="34" charset="0"/>
            </a:rPr>
            <a:t>A specialised review, sometimes used in post graduate research, particularly medical disciplines.</a:t>
          </a:r>
          <a:endParaRPr lang="en-GB" sz="1900" kern="1200" dirty="0">
            <a:solidFill>
              <a:schemeClr val="tx1"/>
            </a:solidFill>
            <a:latin typeface="Arial" panose="020B0604020202020204" pitchFamily="34" charset="0"/>
            <a:cs typeface="Arial" panose="020B0604020202020204" pitchFamily="34" charset="0"/>
          </a:endParaRPr>
        </a:p>
      </dsp:txBody>
      <dsp:txXfrm>
        <a:off x="501291" y="2518922"/>
        <a:ext cx="10398507" cy="719692"/>
      </dsp:txXfrm>
    </dsp:sp>
    <dsp:sp modelId="{AB511CC8-228E-443D-A67D-B5E2D2F47611}">
      <dsp:nvSpPr>
        <dsp:cNvPr id="0" name=""/>
        <dsp:cNvSpPr/>
      </dsp:nvSpPr>
      <dsp:spPr>
        <a:xfrm>
          <a:off x="51483" y="2428960"/>
          <a:ext cx="899615" cy="899615"/>
        </a:xfrm>
        <a:prstGeom prst="ellipse">
          <a:avLst/>
        </a:prstGeom>
        <a:solidFill>
          <a:schemeClr val="lt1">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10A7D-842B-46F7-8E89-BA76E43E2813}">
      <dsp:nvSpPr>
        <dsp:cNvPr id="0" name=""/>
        <dsp:cNvSpPr/>
      </dsp:nvSpPr>
      <dsp:spPr>
        <a:xfrm>
          <a:off x="764" y="635336"/>
          <a:ext cx="3290688" cy="4993014"/>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r>
            <a:rPr lang="en-GB" sz="3700" kern="1200" dirty="0"/>
            <a:t>.</a:t>
          </a:r>
        </a:p>
      </dsp:txBody>
      <dsp:txXfrm rot="16200000">
        <a:off x="-1717302" y="2353403"/>
        <a:ext cx="4094272" cy="658137"/>
      </dsp:txXfrm>
    </dsp:sp>
    <dsp:sp modelId="{C57DCB01-E443-43E3-99C8-CD2D2CA1CAC3}">
      <dsp:nvSpPr>
        <dsp:cNvPr id="0" name=""/>
        <dsp:cNvSpPr/>
      </dsp:nvSpPr>
      <dsp:spPr>
        <a:xfrm>
          <a:off x="658902" y="635336"/>
          <a:ext cx="2451563" cy="49930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5725" rIns="0" bIns="0" numCol="1" spcCol="1270" anchor="t" anchorCtr="0">
          <a:noAutofit/>
        </a:bodyPr>
        <a:lstStyle/>
        <a:p>
          <a:pPr marL="0" lvl="0" indent="0" algn="l" defTabSz="1111250">
            <a:lnSpc>
              <a:spcPct val="90000"/>
            </a:lnSpc>
            <a:spcBef>
              <a:spcPct val="0"/>
            </a:spcBef>
            <a:spcAft>
              <a:spcPct val="35000"/>
            </a:spcAft>
            <a:buNone/>
          </a:pPr>
          <a:r>
            <a:rPr lang="en-GB" sz="2500" b="1" i="0" kern="1200" dirty="0">
              <a:latin typeface="Arial" panose="020B0604020202020204" pitchFamily="34" charset="0"/>
              <a:cs typeface="Arial" panose="020B0604020202020204" pitchFamily="34" charset="0"/>
            </a:rPr>
            <a:t>Comprehensive Understanding- </a:t>
          </a:r>
        </a:p>
        <a:p>
          <a:pPr marL="0" lvl="0" indent="0" algn="l" defTabSz="1111250">
            <a:lnSpc>
              <a:spcPct val="90000"/>
            </a:lnSpc>
            <a:spcBef>
              <a:spcPct val="0"/>
            </a:spcBef>
            <a:spcAft>
              <a:spcPct val="35000"/>
            </a:spcAft>
            <a:buNone/>
          </a:pPr>
          <a:r>
            <a:rPr lang="en-GB" sz="2500" b="0" i="0" kern="1200" dirty="0">
              <a:latin typeface="Arial" panose="020B0604020202020204" pitchFamily="34" charset="0"/>
              <a:cs typeface="Arial" panose="020B0604020202020204" pitchFamily="34" charset="0"/>
            </a:rPr>
            <a:t>A scoping literature review example enables researchers to gain a comprehensive understanding of existing literature on a specific topic. </a:t>
          </a:r>
          <a:endParaRPr lang="en-GB" sz="2500" kern="1200" dirty="0">
            <a:latin typeface="Arial" panose="020B0604020202020204" pitchFamily="34" charset="0"/>
            <a:cs typeface="Arial" panose="020B0604020202020204" pitchFamily="34" charset="0"/>
          </a:endParaRPr>
        </a:p>
      </dsp:txBody>
      <dsp:txXfrm>
        <a:off x="658902" y="635336"/>
        <a:ext cx="2451563" cy="4993014"/>
      </dsp:txXfrm>
    </dsp:sp>
    <dsp:sp modelId="{A204CFC4-F9C6-44E3-B5AF-2C7BD4B06A8B}">
      <dsp:nvSpPr>
        <dsp:cNvPr id="0" name=""/>
        <dsp:cNvSpPr/>
      </dsp:nvSpPr>
      <dsp:spPr>
        <a:xfrm>
          <a:off x="3406627" y="635336"/>
          <a:ext cx="3290688" cy="5021406"/>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r>
            <a:rPr lang="en-GB" sz="3700" kern="1200" dirty="0"/>
            <a:t>.</a:t>
          </a:r>
        </a:p>
      </dsp:txBody>
      <dsp:txXfrm rot="16200000">
        <a:off x="1676919" y="2365044"/>
        <a:ext cx="4117553" cy="658137"/>
      </dsp:txXfrm>
    </dsp:sp>
    <dsp:sp modelId="{5BE76C79-4A6E-4F0B-A35A-CED1920F96FC}">
      <dsp:nvSpPr>
        <dsp:cNvPr id="0" name=""/>
        <dsp:cNvSpPr/>
      </dsp:nvSpPr>
      <dsp:spPr>
        <a:xfrm rot="5400000">
          <a:off x="3133101" y="3771628"/>
          <a:ext cx="579959" cy="49360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DD3C98-3355-4EED-AAF3-6E792CCBDB84}">
      <dsp:nvSpPr>
        <dsp:cNvPr id="0" name=""/>
        <dsp:cNvSpPr/>
      </dsp:nvSpPr>
      <dsp:spPr>
        <a:xfrm>
          <a:off x="4064765" y="635336"/>
          <a:ext cx="2451563" cy="502140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i="0" kern="1200" dirty="0"/>
            <a:t>Identifying Research Gaps </a:t>
          </a:r>
        </a:p>
        <a:p>
          <a:pPr marL="0" lvl="0" indent="0" algn="l" defTabSz="1066800">
            <a:lnSpc>
              <a:spcPct val="90000"/>
            </a:lnSpc>
            <a:spcBef>
              <a:spcPct val="0"/>
            </a:spcBef>
            <a:spcAft>
              <a:spcPct val="35000"/>
            </a:spcAft>
            <a:buNone/>
          </a:pPr>
          <a:r>
            <a:rPr lang="en-GB" sz="2300" b="0" i="0" kern="1200" dirty="0">
              <a:latin typeface="Arial" panose="020B0604020202020204" pitchFamily="34" charset="0"/>
              <a:cs typeface="Arial" panose="020B0604020202020204" pitchFamily="34" charset="0"/>
            </a:rPr>
            <a:t>Using a scoping literature review can help researchers identify gaps in the existing literature, highlighting areas that have not been extensively studied or areas that require further exploration. </a:t>
          </a:r>
          <a:endParaRPr lang="en-GB" sz="2300" kern="1200" dirty="0">
            <a:latin typeface="Arial" panose="020B0604020202020204" pitchFamily="34" charset="0"/>
            <a:cs typeface="Arial" panose="020B0604020202020204" pitchFamily="34" charset="0"/>
          </a:endParaRPr>
        </a:p>
      </dsp:txBody>
      <dsp:txXfrm>
        <a:off x="4064765" y="635336"/>
        <a:ext cx="2451563" cy="5021406"/>
      </dsp:txXfrm>
    </dsp:sp>
    <dsp:sp modelId="{26FE8E82-5D5C-41CC-9493-C8FCA087448B}">
      <dsp:nvSpPr>
        <dsp:cNvPr id="0" name=""/>
        <dsp:cNvSpPr/>
      </dsp:nvSpPr>
      <dsp:spPr>
        <a:xfrm>
          <a:off x="6812490" y="635336"/>
          <a:ext cx="3290688" cy="5008691"/>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6873" rIns="164465" bIns="0" numCol="1" spcCol="1270" anchor="t" anchorCtr="0">
          <a:noAutofit/>
        </a:bodyPr>
        <a:lstStyle/>
        <a:p>
          <a:pPr marL="0" lvl="0" indent="0" algn="r" defTabSz="1644650">
            <a:lnSpc>
              <a:spcPct val="90000"/>
            </a:lnSpc>
            <a:spcBef>
              <a:spcPct val="0"/>
            </a:spcBef>
            <a:spcAft>
              <a:spcPct val="35000"/>
            </a:spcAft>
            <a:buNone/>
          </a:pPr>
          <a:r>
            <a:rPr lang="en-GB" sz="3700" kern="1200" dirty="0"/>
            <a:t>.</a:t>
          </a:r>
        </a:p>
      </dsp:txBody>
      <dsp:txXfrm rot="16200000">
        <a:off x="5087995" y="2359830"/>
        <a:ext cx="4107127" cy="658137"/>
      </dsp:txXfrm>
    </dsp:sp>
    <dsp:sp modelId="{2778003F-6E8A-4E4D-85B2-E6C8C9676736}">
      <dsp:nvSpPr>
        <dsp:cNvPr id="0" name=""/>
        <dsp:cNvSpPr/>
      </dsp:nvSpPr>
      <dsp:spPr>
        <a:xfrm rot="5400000">
          <a:off x="6538964" y="3771628"/>
          <a:ext cx="579959" cy="49360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25084D-E509-4B7A-A558-BEAFD5534E56}">
      <dsp:nvSpPr>
        <dsp:cNvPr id="0" name=""/>
        <dsp:cNvSpPr/>
      </dsp:nvSpPr>
      <dsp:spPr>
        <a:xfrm>
          <a:off x="7470628" y="635336"/>
          <a:ext cx="2451563" cy="500869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i="0" kern="1200" dirty="0"/>
            <a:t>Informing Research Design </a:t>
          </a:r>
        </a:p>
        <a:p>
          <a:pPr marL="0" lvl="0" indent="0" algn="l" defTabSz="1066800">
            <a:lnSpc>
              <a:spcPct val="90000"/>
            </a:lnSpc>
            <a:spcBef>
              <a:spcPct val="0"/>
            </a:spcBef>
            <a:spcAft>
              <a:spcPct val="35000"/>
            </a:spcAft>
            <a:buNone/>
          </a:pPr>
          <a:r>
            <a:rPr lang="en-GB" sz="2400" b="0" i="0" kern="1200" dirty="0"/>
            <a:t>A scoping literature review can inform the research design by providing insights into the most effective methodologies, data collection techniques, and analytical approaches used in previous studies. </a:t>
          </a:r>
          <a:endParaRPr lang="en-GB" sz="2400" kern="1200" dirty="0"/>
        </a:p>
      </dsp:txBody>
      <dsp:txXfrm>
        <a:off x="7470628" y="635336"/>
        <a:ext cx="2451563" cy="500869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6-21T10:17:01.4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28,'47'0,"8"-1,1 2,83 14,15 15,-99-24,1-3,88-5,-35-1,-43 2,-1-3,1-2,94-23,-127 23,0 2,1 1,46 2,52-4,-70-3,1 2,0 3,68 5,-67 10,-47-7,0-2,31 3,-10-5,62 12,-58-8,1-1,77-4,33 1,-60 11,-48-6,62 1,102 5,8 0,-146-9,112 19,-112-11,115 3,-78-13,104-4,-188 0,-3-3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C92E2-CDA3-4F38-B7CE-85ECEBB66610}" type="datetimeFigureOut">
              <a:t>6/21/2024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8CD4E-E6FC-4B71-BC7D-B0A5B2A3B1AB}" type="slidenum">
              <a:t>‹#›</a:t>
            </a:fld>
            <a:endParaRPr lang="en-US"/>
          </a:p>
        </p:txBody>
      </p:sp>
    </p:spTree>
    <p:extLst>
      <p:ext uri="{BB962C8B-B14F-4D97-AF65-F5344CB8AC3E}">
        <p14:creationId xmlns:p14="http://schemas.microsoft.com/office/powerpoint/2010/main" val="1784143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28CD4E-E6FC-4B71-BC7D-B0A5B2A3B1AB}" type="slidenum">
              <a:rPr lang="en-GB" smtClean="0"/>
              <a:t>3</a:t>
            </a:fld>
            <a:endParaRPr lang="en-GB"/>
          </a:p>
        </p:txBody>
      </p:sp>
    </p:spTree>
    <p:extLst>
      <p:ext uri="{BB962C8B-B14F-4D97-AF65-F5344CB8AC3E}">
        <p14:creationId xmlns:p14="http://schemas.microsoft.com/office/powerpoint/2010/main" val="1351139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28CD4E-E6FC-4B71-BC7D-B0A5B2A3B1AB}" type="slidenum">
              <a:t>7</a:t>
            </a:fld>
            <a:endParaRPr lang="en-US"/>
          </a:p>
        </p:txBody>
      </p:sp>
    </p:spTree>
    <p:extLst>
      <p:ext uri="{BB962C8B-B14F-4D97-AF65-F5344CB8AC3E}">
        <p14:creationId xmlns:p14="http://schemas.microsoft.com/office/powerpoint/2010/main" val="3912119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28CD4E-E6FC-4B71-BC7D-B0A5B2A3B1AB}" type="slidenum">
              <a:t>8</a:t>
            </a:fld>
            <a:endParaRPr lang="en-US"/>
          </a:p>
        </p:txBody>
      </p:sp>
    </p:spTree>
    <p:extLst>
      <p:ext uri="{BB962C8B-B14F-4D97-AF65-F5344CB8AC3E}">
        <p14:creationId xmlns:p14="http://schemas.microsoft.com/office/powerpoint/2010/main" val="1545636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US" dirty="0">
                <a:ea typeface="Calibri"/>
                <a:cs typeface="Calibri"/>
              </a:rPr>
              <a:t>https://www.youtube.com/watch?v=i1qSsGdqzfM</a:t>
            </a:r>
          </a:p>
        </p:txBody>
      </p:sp>
      <p:sp>
        <p:nvSpPr>
          <p:cNvPr id="4" name="Slide Number Placeholder 3"/>
          <p:cNvSpPr>
            <a:spLocks noGrp="1"/>
          </p:cNvSpPr>
          <p:nvPr>
            <p:ph type="sldNum" sz="quarter" idx="5"/>
          </p:nvPr>
        </p:nvSpPr>
        <p:spPr/>
        <p:txBody>
          <a:bodyPr/>
          <a:lstStyle/>
          <a:p>
            <a:fld id="{3D28CD4E-E6FC-4B71-BC7D-B0A5B2A3B1AB}" type="slidenum">
              <a:t>10</a:t>
            </a:fld>
            <a:endParaRPr lang="en-US"/>
          </a:p>
        </p:txBody>
      </p:sp>
    </p:spTree>
    <p:extLst>
      <p:ext uri="{BB962C8B-B14F-4D97-AF65-F5344CB8AC3E}">
        <p14:creationId xmlns:p14="http://schemas.microsoft.com/office/powerpoint/2010/main" val="1294121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https://www.youtube.com/watch?v=Y_rMBiHFyHI   </a:t>
            </a:r>
          </a:p>
        </p:txBody>
      </p:sp>
      <p:sp>
        <p:nvSpPr>
          <p:cNvPr id="4" name="Slide Number Placeholder 3"/>
          <p:cNvSpPr>
            <a:spLocks noGrp="1"/>
          </p:cNvSpPr>
          <p:nvPr>
            <p:ph type="sldNum" sz="quarter" idx="5"/>
          </p:nvPr>
        </p:nvSpPr>
        <p:spPr/>
        <p:txBody>
          <a:bodyPr/>
          <a:lstStyle/>
          <a:p>
            <a:fld id="{3D28CD4E-E6FC-4B71-BC7D-B0A5B2A3B1AB}" type="slidenum">
              <a:rPr lang="en-GB" smtClean="0"/>
              <a:t>15</a:t>
            </a:fld>
            <a:endParaRPr lang="en-GB"/>
          </a:p>
        </p:txBody>
      </p:sp>
    </p:spTree>
    <p:extLst>
      <p:ext uri="{BB962C8B-B14F-4D97-AF65-F5344CB8AC3E}">
        <p14:creationId xmlns:p14="http://schemas.microsoft.com/office/powerpoint/2010/main" val="2545835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https://www.youtube.com/watch?v=YVckIl8_ZCg</a:t>
            </a:r>
          </a:p>
        </p:txBody>
      </p:sp>
      <p:sp>
        <p:nvSpPr>
          <p:cNvPr id="4" name="Slide Number Placeholder 3"/>
          <p:cNvSpPr>
            <a:spLocks noGrp="1"/>
          </p:cNvSpPr>
          <p:nvPr>
            <p:ph type="sldNum" sz="quarter" idx="5"/>
          </p:nvPr>
        </p:nvSpPr>
        <p:spPr/>
        <p:txBody>
          <a:bodyPr/>
          <a:lstStyle/>
          <a:p>
            <a:fld id="{3D28CD4E-E6FC-4B71-BC7D-B0A5B2A3B1AB}" type="slidenum">
              <a:rPr lang="en-GB" smtClean="0"/>
              <a:t>21</a:t>
            </a:fld>
            <a:endParaRPr lang="en-GB"/>
          </a:p>
        </p:txBody>
      </p:sp>
    </p:spTree>
    <p:extLst>
      <p:ext uri="{BB962C8B-B14F-4D97-AF65-F5344CB8AC3E}">
        <p14:creationId xmlns:p14="http://schemas.microsoft.com/office/powerpoint/2010/main" val="3389258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33.png"/><Relationship Id="rId5" Type="http://schemas.openxmlformats.org/officeDocument/2006/relationships/customXml" Target="../ink/ink1.xml"/><Relationship Id="rId4" Type="http://schemas.openxmlformats.org/officeDocument/2006/relationships/image" Target="../media/image32.png"/></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i1qSsGdqzfM?feature=oembed" TargetMode="External"/><Relationship Id="rId4" Type="http://schemas.openxmlformats.org/officeDocument/2006/relationships/image" Target="../media/image3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ideo" Target="https://www.youtube.com/embed/Y_rMBiHFyHI?feature=oembed" TargetMode="External"/><Relationship Id="rId4" Type="http://schemas.openxmlformats.org/officeDocument/2006/relationships/image" Target="../media/image42.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0.xml"/><Relationship Id="rId1" Type="http://schemas.openxmlformats.org/officeDocument/2006/relationships/video" Target="https://www.youtube.com/embed/YVckIl8_ZCg?feature=oembed" TargetMode="External"/><Relationship Id="rId4" Type="http://schemas.openxmlformats.org/officeDocument/2006/relationships/image" Target="../media/image44.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BMHP5019_BIRM </a:t>
            </a:r>
            <a:endParaRPr lang="en-US" dirty="0">
              <a:ea typeface="Calibri" panose="020F0502020204030204"/>
              <a:cs typeface="Calibri" panose="020F0502020204030204"/>
            </a:endParaRPr>
          </a:p>
          <a:p>
            <a:pPr marL="0" indent="0" algn="ctr">
              <a:buNone/>
            </a:pPr>
            <a:r>
              <a:rPr lang="en-GB" sz="3200" dirty="0">
                <a:solidFill>
                  <a:schemeClr val="bg1"/>
                </a:solidFill>
                <a:ea typeface="Calibri"/>
                <a:cs typeface="Calibri"/>
              </a:rPr>
              <a:t>Introduction to Research </a:t>
            </a: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7</a:t>
            </a:r>
            <a:endParaRPr lang="en-GB" sz="3200" dirty="0">
              <a:solidFill>
                <a:schemeClr val="bg1"/>
              </a:solidFill>
              <a:ea typeface="Calibri"/>
              <a:cs typeface="Calibri"/>
            </a:endParaRPr>
          </a:p>
          <a:p>
            <a:pPr marL="0" indent="0" algn="ctr">
              <a:buNone/>
            </a:pPr>
            <a:r>
              <a:rPr lang="en-GB" sz="3200" dirty="0">
                <a:solidFill>
                  <a:schemeClr val="bg1"/>
                </a:solidFill>
                <a:ea typeface="Calibri"/>
                <a:cs typeface="Calibri"/>
              </a:rPr>
              <a:t>In-depth look at Secondary Research</a:t>
            </a:r>
            <a:endParaRPr lang="en-GB" dirty="0">
              <a:solidFill>
                <a:schemeClr val="bg1"/>
              </a:solidFill>
            </a:endParaRP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a:ea typeface="Calibri Light"/>
                <a:cs typeface="Calibri Light"/>
              </a:rPr>
              <a:t>During this session...</a:t>
            </a:r>
            <a:endParaRPr lang="en-GB"/>
          </a:p>
        </p:txBody>
      </p:sp>
      <p:graphicFrame>
        <p:nvGraphicFramePr>
          <p:cNvPr id="4" name="Content Placeholder 3">
            <a:extLst>
              <a:ext uri="{FF2B5EF4-FFF2-40B4-BE49-F238E27FC236}">
                <a16:creationId xmlns:a16="http://schemas.microsoft.com/office/drawing/2014/main" id="{D19AA3F2-E6FD-1FBD-B689-1FCFEE740BA9}"/>
              </a:ext>
            </a:extLst>
          </p:cNvPr>
          <p:cNvGraphicFramePr>
            <a:graphicFrameLocks noGrp="1"/>
          </p:cNvGraphicFramePr>
          <p:nvPr>
            <p:ph idx="1"/>
            <p:extLst>
              <p:ext uri="{D42A27DB-BD31-4B8C-83A1-F6EECF244321}">
                <p14:modId xmlns:p14="http://schemas.microsoft.com/office/powerpoint/2010/main" val="428463510"/>
              </p:ext>
            </p:extLst>
          </p:nvPr>
        </p:nvGraphicFramePr>
        <p:xfrm>
          <a:off x="982496" y="1955967"/>
          <a:ext cx="10753892" cy="4536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Young businessman arms crossed">
            <a:extLst>
              <a:ext uri="{FF2B5EF4-FFF2-40B4-BE49-F238E27FC236}">
                <a16:creationId xmlns:a16="http://schemas.microsoft.com/office/drawing/2014/main" id="{6915F865-949D-A060-F35F-04CACD388AFD}"/>
              </a:ext>
            </a:extLst>
          </p:cNvPr>
          <p:cNvPicPr>
            <a:picLocks noChangeAspect="1"/>
          </p:cNvPicPr>
          <p:nvPr/>
        </p:nvPicPr>
        <p:blipFill>
          <a:blip r:embed="rId3"/>
          <a:stretch>
            <a:fillRect/>
          </a:stretch>
        </p:blipFill>
        <p:spPr>
          <a:xfrm>
            <a:off x="1679906" y="1957136"/>
            <a:ext cx="1272347" cy="2422359"/>
          </a:xfrm>
          <a:prstGeom prst="rect">
            <a:avLst/>
          </a:prstGeom>
        </p:spPr>
      </p:pic>
      <p:pic>
        <p:nvPicPr>
          <p:cNvPr id="5" name="Picture 4" descr="Business woman crossed arms">
            <a:extLst>
              <a:ext uri="{FF2B5EF4-FFF2-40B4-BE49-F238E27FC236}">
                <a16:creationId xmlns:a16="http://schemas.microsoft.com/office/drawing/2014/main" id="{DBDC151E-4469-FC7F-D3A8-6A79E20B1292}"/>
              </a:ext>
            </a:extLst>
          </p:cNvPr>
          <p:cNvPicPr>
            <a:picLocks noChangeAspect="1"/>
          </p:cNvPicPr>
          <p:nvPr/>
        </p:nvPicPr>
        <p:blipFill>
          <a:blip r:embed="rId4"/>
          <a:stretch>
            <a:fillRect/>
          </a:stretch>
        </p:blipFill>
        <p:spPr>
          <a:xfrm>
            <a:off x="620057" y="1425742"/>
            <a:ext cx="985728" cy="3064042"/>
          </a:xfrm>
          <a:prstGeom prst="rect">
            <a:avLst/>
          </a:prstGeom>
        </p:spPr>
      </p:pic>
      <p:sp>
        <p:nvSpPr>
          <p:cNvPr id="6" name="Rectangle: Rounded Corners 5">
            <a:extLst>
              <a:ext uri="{FF2B5EF4-FFF2-40B4-BE49-F238E27FC236}">
                <a16:creationId xmlns:a16="http://schemas.microsoft.com/office/drawing/2014/main" id="{062F943B-9CC2-BC12-8A06-03D435DC3D23}"/>
              </a:ext>
            </a:extLst>
          </p:cNvPr>
          <p:cNvSpPr/>
          <p:nvPr/>
        </p:nvSpPr>
        <p:spPr>
          <a:xfrm>
            <a:off x="3391193" y="236370"/>
            <a:ext cx="8331867" cy="18849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ea typeface="Calibri"/>
                <a:cs typeface="Calibri"/>
              </a:rPr>
              <a:t>Whilst it might feel dull or overwhelming to learn some of the different research methods, it could save you time and help you understand your reading better. </a:t>
            </a:r>
          </a:p>
        </p:txBody>
      </p:sp>
      <p:sp>
        <p:nvSpPr>
          <p:cNvPr id="11" name="Freeform: Shape 10">
            <a:extLst>
              <a:ext uri="{FF2B5EF4-FFF2-40B4-BE49-F238E27FC236}">
                <a16:creationId xmlns:a16="http://schemas.microsoft.com/office/drawing/2014/main" id="{FBC73A88-2B30-467D-ACB6-584D052409B3}"/>
              </a:ext>
            </a:extLst>
          </p:cNvPr>
          <p:cNvSpPr/>
          <p:nvPr/>
        </p:nvSpPr>
        <p:spPr>
          <a:xfrm>
            <a:off x="5489487" y="3309217"/>
            <a:ext cx="1498780"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Primary</a:t>
            </a:r>
          </a:p>
        </p:txBody>
      </p:sp>
      <p:grpSp>
        <p:nvGrpSpPr>
          <p:cNvPr id="33" name="Group 32">
            <a:extLst>
              <a:ext uri="{FF2B5EF4-FFF2-40B4-BE49-F238E27FC236}">
                <a16:creationId xmlns:a16="http://schemas.microsoft.com/office/drawing/2014/main" id="{DC17F1D3-34F6-4193-9DCA-1BC7EF63590E}"/>
              </a:ext>
            </a:extLst>
          </p:cNvPr>
          <p:cNvGrpSpPr/>
          <p:nvPr/>
        </p:nvGrpSpPr>
        <p:grpSpPr>
          <a:xfrm>
            <a:off x="7274171" y="2563264"/>
            <a:ext cx="2411905" cy="1151651"/>
            <a:chOff x="7274171" y="2563264"/>
            <a:chExt cx="2411905" cy="1151651"/>
          </a:xfrm>
        </p:grpSpPr>
        <p:sp>
          <p:nvSpPr>
            <p:cNvPr id="12" name="Freeform: Shape 11">
              <a:extLst>
                <a:ext uri="{FF2B5EF4-FFF2-40B4-BE49-F238E27FC236}">
                  <a16:creationId xmlns:a16="http://schemas.microsoft.com/office/drawing/2014/main" id="{B7C2FB5A-CC7A-4A36-AA45-4E9D39409D27}"/>
                </a:ext>
              </a:extLst>
            </p:cNvPr>
            <p:cNvSpPr/>
            <p:nvPr/>
          </p:nvSpPr>
          <p:spPr>
            <a:xfrm rot="18289469">
              <a:off x="6833678" y="3246714"/>
              <a:ext cx="908694" cy="27708"/>
            </a:xfrm>
            <a:custGeom>
              <a:avLst/>
              <a:gdLst>
                <a:gd name="connsiteX0" fmla="*/ 0 w 633530"/>
                <a:gd name="connsiteY0" fmla="*/ 8360 h 16721"/>
                <a:gd name="connsiteX1" fmla="*/ 633530 w 633530"/>
                <a:gd name="connsiteY1" fmla="*/ 8360 h 16721"/>
              </a:gdLst>
              <a:ahLst/>
              <a:cxnLst>
                <a:cxn ang="0">
                  <a:pos x="connsiteX0" y="connsiteY0"/>
                </a:cxn>
                <a:cxn ang="0">
                  <a:pos x="connsiteX1" y="connsiteY1"/>
                </a:cxn>
              </a:cxnLst>
              <a:rect l="l" t="t" r="r" b="b"/>
              <a:pathLst>
                <a:path w="633530" h="16721">
                  <a:moveTo>
                    <a:pt x="0" y="8360"/>
                  </a:moveTo>
                  <a:lnTo>
                    <a:pt x="633530" y="8360"/>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13627" tIns="-7479" rIns="313627" bIns="-7477" numCol="1" spcCol="1270" anchor="ctr" anchorCtr="0">
              <a:noAutofit/>
            </a:bodyPr>
            <a:lstStyle/>
            <a:p>
              <a:pPr marL="0" lvl="0" indent="0" algn="ctr" defTabSz="222250">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p:txBody>
        </p:sp>
        <p:sp>
          <p:nvSpPr>
            <p:cNvPr id="13" name="Freeform: Shape 12">
              <a:extLst>
                <a:ext uri="{FF2B5EF4-FFF2-40B4-BE49-F238E27FC236}">
                  <a16:creationId xmlns:a16="http://schemas.microsoft.com/office/drawing/2014/main" id="{6BD62BE7-2458-4E6F-AA28-7ED8449336A2}"/>
                </a:ext>
              </a:extLst>
            </p:cNvPr>
            <p:cNvSpPr/>
            <p:nvPr/>
          </p:nvSpPr>
          <p:spPr>
            <a:xfrm>
              <a:off x="7587782" y="2563264"/>
              <a:ext cx="2098294"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Quantitative</a:t>
              </a:r>
            </a:p>
          </p:txBody>
        </p:sp>
      </p:grpSp>
      <p:grpSp>
        <p:nvGrpSpPr>
          <p:cNvPr id="34" name="Group 33">
            <a:extLst>
              <a:ext uri="{FF2B5EF4-FFF2-40B4-BE49-F238E27FC236}">
                <a16:creationId xmlns:a16="http://schemas.microsoft.com/office/drawing/2014/main" id="{1CF13BFD-D07D-4C86-8F74-3A5C8993ED73}"/>
              </a:ext>
            </a:extLst>
          </p:cNvPr>
          <p:cNvGrpSpPr/>
          <p:nvPr/>
        </p:nvGrpSpPr>
        <p:grpSpPr>
          <a:xfrm>
            <a:off x="6988269" y="3309217"/>
            <a:ext cx="2727735" cy="648653"/>
            <a:chOff x="6988269" y="3309217"/>
            <a:chExt cx="2727735" cy="648653"/>
          </a:xfrm>
        </p:grpSpPr>
        <p:sp>
          <p:nvSpPr>
            <p:cNvPr id="14" name="Freeform: Shape 13">
              <a:extLst>
                <a:ext uri="{FF2B5EF4-FFF2-40B4-BE49-F238E27FC236}">
                  <a16:creationId xmlns:a16="http://schemas.microsoft.com/office/drawing/2014/main" id="{D9E29345-7B48-4B7A-958E-233AFAADD6CC}"/>
                </a:ext>
              </a:extLst>
            </p:cNvPr>
            <p:cNvSpPr/>
            <p:nvPr/>
          </p:nvSpPr>
          <p:spPr>
            <a:xfrm>
              <a:off x="6988269" y="3621552"/>
              <a:ext cx="599512" cy="23984"/>
            </a:xfrm>
            <a:custGeom>
              <a:avLst/>
              <a:gdLst>
                <a:gd name="connsiteX0" fmla="*/ 0 w 361786"/>
                <a:gd name="connsiteY0" fmla="*/ 8360 h 16721"/>
                <a:gd name="connsiteX1" fmla="*/ 361786 w 361786"/>
                <a:gd name="connsiteY1" fmla="*/ 8360 h 16721"/>
              </a:gdLst>
              <a:ahLst/>
              <a:cxnLst>
                <a:cxn ang="0">
                  <a:pos x="connsiteX0" y="connsiteY0"/>
                </a:cxn>
                <a:cxn ang="0">
                  <a:pos x="connsiteX1" y="connsiteY1"/>
                </a:cxn>
              </a:cxnLst>
              <a:rect l="l" t="t" r="r" b="b"/>
              <a:pathLst>
                <a:path w="361786" h="16721">
                  <a:moveTo>
                    <a:pt x="0" y="8360"/>
                  </a:moveTo>
                  <a:lnTo>
                    <a:pt x="361786" y="8360"/>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184549" tIns="-684" rIns="184548" bIns="-684" numCol="1" spcCol="1270" anchor="ctr" anchorCtr="0">
              <a:noAutofit/>
            </a:bodyPr>
            <a:lstStyle/>
            <a:p>
              <a:pPr marL="0" lvl="0" indent="0" algn="ctr" defTabSz="222250">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p:txBody>
        </p:sp>
        <p:sp>
          <p:nvSpPr>
            <p:cNvPr id="15" name="Freeform: Shape 14">
              <a:extLst>
                <a:ext uri="{FF2B5EF4-FFF2-40B4-BE49-F238E27FC236}">
                  <a16:creationId xmlns:a16="http://schemas.microsoft.com/office/drawing/2014/main" id="{7EDFDEC3-21D7-4985-AC4C-1209E0A57B61}"/>
                </a:ext>
              </a:extLst>
            </p:cNvPr>
            <p:cNvSpPr/>
            <p:nvPr/>
          </p:nvSpPr>
          <p:spPr>
            <a:xfrm>
              <a:off x="7587782" y="3309217"/>
              <a:ext cx="2128222"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Qualitative</a:t>
              </a:r>
            </a:p>
          </p:txBody>
        </p:sp>
      </p:grpSp>
      <p:grpSp>
        <p:nvGrpSpPr>
          <p:cNvPr id="35" name="Group 34">
            <a:extLst>
              <a:ext uri="{FF2B5EF4-FFF2-40B4-BE49-F238E27FC236}">
                <a16:creationId xmlns:a16="http://schemas.microsoft.com/office/drawing/2014/main" id="{E2898F02-09B0-4163-8A8D-500005DF9C2C}"/>
              </a:ext>
            </a:extLst>
          </p:cNvPr>
          <p:cNvGrpSpPr/>
          <p:nvPr/>
        </p:nvGrpSpPr>
        <p:grpSpPr>
          <a:xfrm>
            <a:off x="7274171" y="3552172"/>
            <a:ext cx="2441835" cy="1151649"/>
            <a:chOff x="7274171" y="3552172"/>
            <a:chExt cx="2441835" cy="1151649"/>
          </a:xfrm>
        </p:grpSpPr>
        <p:sp>
          <p:nvSpPr>
            <p:cNvPr id="16" name="Freeform: Shape 15">
              <a:extLst>
                <a:ext uri="{FF2B5EF4-FFF2-40B4-BE49-F238E27FC236}">
                  <a16:creationId xmlns:a16="http://schemas.microsoft.com/office/drawing/2014/main" id="{A320AE42-8671-4CF4-BEF5-A129316F97C8}"/>
                </a:ext>
              </a:extLst>
            </p:cNvPr>
            <p:cNvSpPr/>
            <p:nvPr/>
          </p:nvSpPr>
          <p:spPr>
            <a:xfrm rot="3310531">
              <a:off x="6833678" y="3992665"/>
              <a:ext cx="908694" cy="27708"/>
            </a:xfrm>
            <a:custGeom>
              <a:avLst/>
              <a:gdLst>
                <a:gd name="connsiteX0" fmla="*/ 0 w 633530"/>
                <a:gd name="connsiteY0" fmla="*/ 8360 h 16721"/>
                <a:gd name="connsiteX1" fmla="*/ 633530 w 633530"/>
                <a:gd name="connsiteY1" fmla="*/ 8360 h 16721"/>
              </a:gdLst>
              <a:ahLst/>
              <a:cxnLst>
                <a:cxn ang="0">
                  <a:pos x="connsiteX0" y="connsiteY0"/>
                </a:cxn>
                <a:cxn ang="0">
                  <a:pos x="connsiteX1" y="connsiteY1"/>
                </a:cxn>
              </a:cxnLst>
              <a:rect l="l" t="t" r="r" b="b"/>
              <a:pathLst>
                <a:path w="633530" h="16721">
                  <a:moveTo>
                    <a:pt x="0" y="8360"/>
                  </a:moveTo>
                  <a:lnTo>
                    <a:pt x="633530" y="8360"/>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13627" tIns="-7478" rIns="313626" bIns="-7478" numCol="1" spcCol="1270" anchor="ctr" anchorCtr="0">
              <a:noAutofit/>
            </a:bodyPr>
            <a:lstStyle/>
            <a:p>
              <a:pPr marL="0" lvl="0" indent="0" algn="ctr" defTabSz="222250">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7BB2283E-F78A-4DE2-B02F-F94D69469A6C}"/>
                </a:ext>
              </a:extLst>
            </p:cNvPr>
            <p:cNvSpPr/>
            <p:nvPr/>
          </p:nvSpPr>
          <p:spPr>
            <a:xfrm>
              <a:off x="7587784" y="4055168"/>
              <a:ext cx="2128222"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Mixed Method (</a:t>
              </a:r>
              <a:r>
                <a:rPr lang="en-US" kern="1200" dirty="0" err="1">
                  <a:latin typeface="Arial" panose="020B0604020202020204" pitchFamily="34" charset="0"/>
                  <a:cs typeface="Arial" panose="020B0604020202020204" pitchFamily="34" charset="0"/>
                </a:rPr>
                <a:t>Quali</a:t>
              </a:r>
              <a:r>
                <a:rPr lang="en-US" kern="1200" dirty="0">
                  <a:latin typeface="Arial" panose="020B0604020202020204" pitchFamily="34" charset="0"/>
                  <a:cs typeface="Arial" panose="020B0604020202020204" pitchFamily="34" charset="0"/>
                </a:rPr>
                <a:t> + </a:t>
              </a:r>
              <a:r>
                <a:rPr lang="en-US" kern="1200" dirty="0" err="1">
                  <a:latin typeface="Arial" panose="020B0604020202020204" pitchFamily="34" charset="0"/>
                  <a:cs typeface="Arial" panose="020B0604020202020204" pitchFamily="34" charset="0"/>
                </a:rPr>
                <a:t>Quanti</a:t>
              </a:r>
              <a:r>
                <a:rPr lang="en-US" kern="1200" dirty="0">
                  <a:latin typeface="Arial" panose="020B0604020202020204" pitchFamily="34" charset="0"/>
                  <a:cs typeface="Arial" panose="020B0604020202020204" pitchFamily="34" charset="0"/>
                </a:rPr>
                <a:t>)</a:t>
              </a:r>
            </a:p>
          </p:txBody>
        </p:sp>
      </p:grpSp>
      <p:grpSp>
        <p:nvGrpSpPr>
          <p:cNvPr id="32" name="Group 31">
            <a:extLst>
              <a:ext uri="{FF2B5EF4-FFF2-40B4-BE49-F238E27FC236}">
                <a16:creationId xmlns:a16="http://schemas.microsoft.com/office/drawing/2014/main" id="{479A82A5-3B78-4707-BEA7-3750412ED3E8}"/>
              </a:ext>
            </a:extLst>
          </p:cNvPr>
          <p:cNvGrpSpPr/>
          <p:nvPr/>
        </p:nvGrpSpPr>
        <p:grpSpPr>
          <a:xfrm>
            <a:off x="3391193" y="3566209"/>
            <a:ext cx="1812392" cy="1999549"/>
            <a:chOff x="3391193" y="3566209"/>
            <a:chExt cx="1812392" cy="1999549"/>
          </a:xfrm>
        </p:grpSpPr>
        <p:sp>
          <p:nvSpPr>
            <p:cNvPr id="9" name="Freeform: Shape 8">
              <a:extLst>
                <a:ext uri="{FF2B5EF4-FFF2-40B4-BE49-F238E27FC236}">
                  <a16:creationId xmlns:a16="http://schemas.microsoft.com/office/drawing/2014/main" id="{E578A226-2EDC-4FEA-9DD5-F3D7C5BF009D}"/>
                </a:ext>
              </a:extLst>
            </p:cNvPr>
            <p:cNvSpPr/>
            <p:nvPr/>
          </p:nvSpPr>
          <p:spPr>
            <a:xfrm>
              <a:off x="3391193" y="4241656"/>
              <a:ext cx="1526968" cy="94591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rtl="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What </a:t>
              </a:r>
              <a:r>
                <a:rPr lang="en-US" dirty="0">
                  <a:latin typeface="Arial" panose="020B0604020202020204" pitchFamily="34" charset="0"/>
                  <a:cs typeface="Arial" panose="020B0604020202020204" pitchFamily="34" charset="0"/>
                </a:rPr>
                <a:t>research methods</a:t>
              </a:r>
              <a:r>
                <a:rPr lang="en-US" kern="1200" dirty="0">
                  <a:latin typeface="Arial" panose="020B0604020202020204" pitchFamily="34" charset="0"/>
                  <a:cs typeface="Arial" panose="020B0604020202020204" pitchFamily="34" charset="0"/>
                </a:rPr>
                <a:t> exist? </a:t>
              </a:r>
            </a:p>
          </p:txBody>
        </p:sp>
        <p:sp>
          <p:nvSpPr>
            <p:cNvPr id="10" name="Freeform: Shape 9">
              <a:extLst>
                <a:ext uri="{FF2B5EF4-FFF2-40B4-BE49-F238E27FC236}">
                  <a16:creationId xmlns:a16="http://schemas.microsoft.com/office/drawing/2014/main" id="{CCE23F1F-AB6E-4318-8E25-3D15F1A6AB90}"/>
                </a:ext>
              </a:extLst>
            </p:cNvPr>
            <p:cNvSpPr/>
            <p:nvPr/>
          </p:nvSpPr>
          <p:spPr>
            <a:xfrm rot="17945813">
              <a:off x="4656176" y="4085910"/>
              <a:ext cx="1067110" cy="27708"/>
            </a:xfrm>
            <a:custGeom>
              <a:avLst/>
              <a:gdLst>
                <a:gd name="connsiteX0" fmla="*/ 0 w 743976"/>
                <a:gd name="connsiteY0" fmla="*/ 8360 h 16721"/>
                <a:gd name="connsiteX1" fmla="*/ 743976 w 743976"/>
                <a:gd name="connsiteY1" fmla="*/ 8360 h 16721"/>
              </a:gdLst>
              <a:ahLst/>
              <a:cxnLst>
                <a:cxn ang="0">
                  <a:pos x="connsiteX0" y="connsiteY0"/>
                </a:cxn>
                <a:cxn ang="0">
                  <a:pos x="connsiteX1" y="connsiteY1"/>
                </a:cxn>
              </a:cxnLst>
              <a:rect l="l" t="t" r="r" b="b"/>
              <a:pathLst>
                <a:path w="743976" h="16721">
                  <a:moveTo>
                    <a:pt x="0" y="8360"/>
                  </a:moveTo>
                  <a:lnTo>
                    <a:pt x="743976" y="83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66088" tIns="-10240" rIns="366089" bIns="-10238" numCol="1" spcCol="1270" anchor="ctr" anchorCtr="0">
              <a:noAutofit/>
            </a:bodyPr>
            <a:lstStyle/>
            <a:p>
              <a:pPr marL="0" lvl="0" indent="0" algn="ctr" defTabSz="222250">
                <a:lnSpc>
                  <a:spcPct val="90000"/>
                </a:lnSpc>
                <a:spcBef>
                  <a:spcPct val="0"/>
                </a:spcBef>
                <a:spcAft>
                  <a:spcPct val="35000"/>
                </a:spcAft>
                <a:buNone/>
              </a:pPr>
              <a:endParaRPr lang="en-US" sz="1050" kern="120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A3AE6016-BDDF-4BCF-AC8B-252CB5E6E50B}"/>
                </a:ext>
              </a:extLst>
            </p:cNvPr>
            <p:cNvSpPr/>
            <p:nvPr/>
          </p:nvSpPr>
          <p:spPr>
            <a:xfrm rot="3654187">
              <a:off x="4656176" y="5018349"/>
              <a:ext cx="1067110" cy="27708"/>
            </a:xfrm>
            <a:custGeom>
              <a:avLst/>
              <a:gdLst>
                <a:gd name="connsiteX0" fmla="*/ 0 w 743976"/>
                <a:gd name="connsiteY0" fmla="*/ 8360 h 16721"/>
                <a:gd name="connsiteX1" fmla="*/ 743976 w 743976"/>
                <a:gd name="connsiteY1" fmla="*/ 8360 h 16721"/>
              </a:gdLst>
              <a:ahLst/>
              <a:cxnLst>
                <a:cxn ang="0">
                  <a:pos x="connsiteX0" y="connsiteY0"/>
                </a:cxn>
                <a:cxn ang="0">
                  <a:pos x="connsiteX1" y="connsiteY1"/>
                </a:cxn>
              </a:cxnLst>
              <a:rect l="l" t="t" r="r" b="b"/>
              <a:pathLst>
                <a:path w="743976" h="16721">
                  <a:moveTo>
                    <a:pt x="0" y="8360"/>
                  </a:moveTo>
                  <a:lnTo>
                    <a:pt x="743976" y="836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66088" tIns="-10239" rIns="366089" bIns="-10239" numCol="1" spcCol="1270" anchor="ctr" anchorCtr="0">
              <a:noAutofit/>
            </a:bodyPr>
            <a:lstStyle/>
            <a:p>
              <a:pPr marL="0" lvl="0" indent="0" algn="ctr" defTabSz="222250">
                <a:lnSpc>
                  <a:spcPct val="90000"/>
                </a:lnSpc>
                <a:spcBef>
                  <a:spcPct val="0"/>
                </a:spcBef>
                <a:spcAft>
                  <a:spcPct val="35000"/>
                </a:spcAft>
                <a:buNone/>
              </a:pPr>
              <a:endParaRPr lang="en-US" sz="1050" kern="1200">
                <a:latin typeface="Arial" panose="020B0604020202020204" pitchFamily="34" charset="0"/>
                <a:cs typeface="Arial" panose="020B0604020202020204" pitchFamily="34" charset="0"/>
              </a:endParaRPr>
            </a:p>
          </p:txBody>
        </p:sp>
      </p:grpSp>
      <p:sp>
        <p:nvSpPr>
          <p:cNvPr id="19" name="Freeform: Shape 18">
            <a:extLst>
              <a:ext uri="{FF2B5EF4-FFF2-40B4-BE49-F238E27FC236}">
                <a16:creationId xmlns:a16="http://schemas.microsoft.com/office/drawing/2014/main" id="{239002D1-9B78-44DE-9413-DD212E7779FB}"/>
              </a:ext>
            </a:extLst>
          </p:cNvPr>
          <p:cNvSpPr/>
          <p:nvPr/>
        </p:nvSpPr>
        <p:spPr>
          <a:xfrm>
            <a:off x="5489487" y="5174097"/>
            <a:ext cx="1498780"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Secondary</a:t>
            </a:r>
          </a:p>
        </p:txBody>
      </p:sp>
      <p:sp>
        <p:nvSpPr>
          <p:cNvPr id="20" name="Freeform: Shape 19">
            <a:extLst>
              <a:ext uri="{FF2B5EF4-FFF2-40B4-BE49-F238E27FC236}">
                <a16:creationId xmlns:a16="http://schemas.microsoft.com/office/drawing/2014/main" id="{E1673455-1E02-4C06-9D86-C705FA485A7D}"/>
              </a:ext>
            </a:extLst>
          </p:cNvPr>
          <p:cNvSpPr/>
          <p:nvPr/>
        </p:nvSpPr>
        <p:spPr>
          <a:xfrm rot="19457599">
            <a:off x="6918875" y="5299944"/>
            <a:ext cx="738301" cy="23984"/>
          </a:xfrm>
          <a:custGeom>
            <a:avLst/>
            <a:gdLst>
              <a:gd name="connsiteX0" fmla="*/ 0 w 445541"/>
              <a:gd name="connsiteY0" fmla="*/ 8360 h 16721"/>
              <a:gd name="connsiteX1" fmla="*/ 445541 w 445541"/>
              <a:gd name="connsiteY1" fmla="*/ 8360 h 16721"/>
            </a:gdLst>
            <a:ahLst/>
            <a:cxnLst>
              <a:cxn ang="0">
                <a:pos x="connsiteX0" y="connsiteY0"/>
              </a:cxn>
              <a:cxn ang="0">
                <a:pos x="connsiteX1" y="connsiteY1"/>
              </a:cxn>
            </a:cxnLst>
            <a:rect l="l" t="t" r="r" b="b"/>
            <a:pathLst>
              <a:path w="445541" h="16721">
                <a:moveTo>
                  <a:pt x="0" y="8360"/>
                </a:moveTo>
                <a:lnTo>
                  <a:pt x="445541" y="8360"/>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4331" tIns="-2778" rIns="224332" bIns="-2779" numCol="1" spcCol="1270" anchor="ctr" anchorCtr="0">
            <a:noAutofit/>
          </a:bodyPr>
          <a:lstStyle/>
          <a:p>
            <a:pPr marL="0" lvl="0" indent="0" algn="ctr" defTabSz="222250">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616B2F0A-2F48-481E-9E2B-356AAB8C291E}"/>
              </a:ext>
            </a:extLst>
          </p:cNvPr>
          <p:cNvSpPr/>
          <p:nvPr/>
        </p:nvSpPr>
        <p:spPr>
          <a:xfrm>
            <a:off x="7587782" y="4801121"/>
            <a:ext cx="2098294"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Quantitative</a:t>
            </a:r>
          </a:p>
        </p:txBody>
      </p:sp>
      <p:grpSp>
        <p:nvGrpSpPr>
          <p:cNvPr id="37" name="Group 36">
            <a:extLst>
              <a:ext uri="{FF2B5EF4-FFF2-40B4-BE49-F238E27FC236}">
                <a16:creationId xmlns:a16="http://schemas.microsoft.com/office/drawing/2014/main" id="{8B3AB0EF-1296-46EE-84D7-72D3C16A7047}"/>
              </a:ext>
            </a:extLst>
          </p:cNvPr>
          <p:cNvGrpSpPr/>
          <p:nvPr/>
        </p:nvGrpSpPr>
        <p:grpSpPr>
          <a:xfrm>
            <a:off x="6918875" y="5547073"/>
            <a:ext cx="2703514" cy="648653"/>
            <a:chOff x="6918875" y="5547073"/>
            <a:chExt cx="2703514" cy="648653"/>
          </a:xfrm>
        </p:grpSpPr>
        <p:sp>
          <p:nvSpPr>
            <p:cNvPr id="24" name="Freeform: Shape 23">
              <a:extLst>
                <a:ext uri="{FF2B5EF4-FFF2-40B4-BE49-F238E27FC236}">
                  <a16:creationId xmlns:a16="http://schemas.microsoft.com/office/drawing/2014/main" id="{64791712-1072-470A-83FF-9E841544195C}"/>
                </a:ext>
              </a:extLst>
            </p:cNvPr>
            <p:cNvSpPr/>
            <p:nvPr/>
          </p:nvSpPr>
          <p:spPr>
            <a:xfrm rot="2142401">
              <a:off x="6918875" y="5672920"/>
              <a:ext cx="738301" cy="23984"/>
            </a:xfrm>
            <a:custGeom>
              <a:avLst/>
              <a:gdLst>
                <a:gd name="connsiteX0" fmla="*/ 0 w 445541"/>
                <a:gd name="connsiteY0" fmla="*/ 8360 h 16721"/>
                <a:gd name="connsiteX1" fmla="*/ 445541 w 445541"/>
                <a:gd name="connsiteY1" fmla="*/ 8360 h 16721"/>
              </a:gdLst>
              <a:ahLst/>
              <a:cxnLst>
                <a:cxn ang="0">
                  <a:pos x="connsiteX0" y="connsiteY0"/>
                </a:cxn>
                <a:cxn ang="0">
                  <a:pos x="connsiteX1" y="connsiteY1"/>
                </a:cxn>
              </a:cxnLst>
              <a:rect l="l" t="t" r="r" b="b"/>
              <a:pathLst>
                <a:path w="445541" h="16721">
                  <a:moveTo>
                    <a:pt x="0" y="8360"/>
                  </a:moveTo>
                  <a:lnTo>
                    <a:pt x="445541" y="8360"/>
                  </a:lnTo>
                </a:path>
              </a:pathLst>
            </a:custGeom>
            <a:noFill/>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224332" tIns="-2779" rIns="224331" bIns="-2778" numCol="1" spcCol="1270" anchor="ctr" anchorCtr="0">
              <a:noAutofit/>
            </a:bodyPr>
            <a:lstStyle/>
            <a:p>
              <a:pPr marL="0" lvl="0" indent="0" algn="ctr" defTabSz="222250">
                <a:lnSpc>
                  <a:spcPct val="90000"/>
                </a:lnSpc>
                <a:spcBef>
                  <a:spcPct val="0"/>
                </a:spcBef>
                <a:spcAft>
                  <a:spcPct val="35000"/>
                </a:spcAft>
                <a:buNone/>
              </a:pPr>
              <a:endParaRPr lang="en-GB" sz="1050" kern="1200">
                <a:latin typeface="Arial" panose="020B0604020202020204" pitchFamily="34" charset="0"/>
                <a:cs typeface="Arial" panose="020B0604020202020204" pitchFamily="34" charset="0"/>
              </a:endParaRPr>
            </a:p>
          </p:txBody>
        </p:sp>
        <p:sp>
          <p:nvSpPr>
            <p:cNvPr id="25" name="Freeform: Shape 24">
              <a:extLst>
                <a:ext uri="{FF2B5EF4-FFF2-40B4-BE49-F238E27FC236}">
                  <a16:creationId xmlns:a16="http://schemas.microsoft.com/office/drawing/2014/main" id="{5C1DA842-80E8-4C21-8855-5046BA272ECD}"/>
                </a:ext>
              </a:extLst>
            </p:cNvPr>
            <p:cNvSpPr/>
            <p:nvPr/>
          </p:nvSpPr>
          <p:spPr>
            <a:xfrm>
              <a:off x="7587782" y="5547073"/>
              <a:ext cx="2034607"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Qualitative</a:t>
              </a:r>
            </a:p>
          </p:txBody>
        </p:sp>
      </p:grpSp>
      <p:grpSp>
        <p:nvGrpSpPr>
          <p:cNvPr id="36" name="Group 35">
            <a:extLst>
              <a:ext uri="{FF2B5EF4-FFF2-40B4-BE49-F238E27FC236}">
                <a16:creationId xmlns:a16="http://schemas.microsoft.com/office/drawing/2014/main" id="{33805B26-C0D5-4218-89EA-62EF613EFA63}"/>
              </a:ext>
            </a:extLst>
          </p:cNvPr>
          <p:cNvGrpSpPr/>
          <p:nvPr/>
        </p:nvGrpSpPr>
        <p:grpSpPr>
          <a:xfrm>
            <a:off x="9667780" y="4604780"/>
            <a:ext cx="2055279" cy="648653"/>
            <a:chOff x="9641156" y="4801121"/>
            <a:chExt cx="1765640" cy="648653"/>
          </a:xfrm>
        </p:grpSpPr>
        <p:sp>
          <p:nvSpPr>
            <p:cNvPr id="23" name="Freeform: Shape 22">
              <a:extLst>
                <a:ext uri="{FF2B5EF4-FFF2-40B4-BE49-F238E27FC236}">
                  <a16:creationId xmlns:a16="http://schemas.microsoft.com/office/drawing/2014/main" id="{9E8F5EF0-8B21-4591-BEFC-985CB38B3DA4}"/>
                </a:ext>
              </a:extLst>
            </p:cNvPr>
            <p:cNvSpPr/>
            <p:nvPr/>
          </p:nvSpPr>
          <p:spPr>
            <a:xfrm>
              <a:off x="9908016" y="4801121"/>
              <a:ext cx="1498780"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Meta-analysis</a:t>
              </a:r>
            </a:p>
          </p:txBody>
        </p:sp>
        <p:cxnSp>
          <p:nvCxnSpPr>
            <p:cNvPr id="29" name="Straight Connector 28">
              <a:extLst>
                <a:ext uri="{FF2B5EF4-FFF2-40B4-BE49-F238E27FC236}">
                  <a16:creationId xmlns:a16="http://schemas.microsoft.com/office/drawing/2014/main" id="{F46F2AB9-C274-4ECF-9478-887F974A3532}"/>
                </a:ext>
              </a:extLst>
            </p:cNvPr>
            <p:cNvCxnSpPr/>
            <p:nvPr/>
          </p:nvCxnSpPr>
          <p:spPr>
            <a:xfrm>
              <a:off x="9641156" y="5086748"/>
              <a:ext cx="312252" cy="0"/>
            </a:xfrm>
            <a:prstGeom prst="line">
              <a:avLst/>
            </a:prstGeom>
          </p:spPr>
          <p:style>
            <a:lnRef idx="1">
              <a:schemeClr val="accent1"/>
            </a:lnRef>
            <a:fillRef idx="0">
              <a:schemeClr val="accent1"/>
            </a:fillRef>
            <a:effectRef idx="0">
              <a:schemeClr val="accent1"/>
            </a:effectRef>
            <a:fontRef idx="minor">
              <a:schemeClr val="tx1"/>
            </a:fontRef>
          </p:style>
        </p:cxnSp>
      </p:grpSp>
      <p:sp>
        <p:nvSpPr>
          <p:cNvPr id="31" name="TextBox 30">
            <a:extLst>
              <a:ext uri="{FF2B5EF4-FFF2-40B4-BE49-F238E27FC236}">
                <a16:creationId xmlns:a16="http://schemas.microsoft.com/office/drawing/2014/main" id="{2D8CE60E-57F3-4E77-9EEE-F4F74BB4771C}"/>
              </a:ext>
            </a:extLst>
          </p:cNvPr>
          <p:cNvSpPr txBox="1"/>
          <p:nvPr/>
        </p:nvSpPr>
        <p:spPr>
          <a:xfrm>
            <a:off x="10174314" y="2139951"/>
            <a:ext cx="1757779" cy="1200329"/>
          </a:xfrm>
          <a:prstGeom prst="rect">
            <a:avLst/>
          </a:prstGeom>
          <a:noFill/>
        </p:spPr>
        <p:txBody>
          <a:bodyPr wrap="square" rtlCol="0">
            <a:spAutoFit/>
          </a:bodyPr>
          <a:lstStyle/>
          <a:p>
            <a:r>
              <a:rPr lang="en-GB" dirty="0"/>
              <a:t>We discussed Primary research in last weeks session. </a:t>
            </a:r>
          </a:p>
        </p:txBody>
      </p:sp>
      <p:sp>
        <p:nvSpPr>
          <p:cNvPr id="39" name="TextBox 38">
            <a:extLst>
              <a:ext uri="{FF2B5EF4-FFF2-40B4-BE49-F238E27FC236}">
                <a16:creationId xmlns:a16="http://schemas.microsoft.com/office/drawing/2014/main" id="{833BB8AE-EA5E-4834-8A1B-66BB15F9E814}"/>
              </a:ext>
            </a:extLst>
          </p:cNvPr>
          <p:cNvSpPr txBox="1"/>
          <p:nvPr/>
        </p:nvSpPr>
        <p:spPr>
          <a:xfrm>
            <a:off x="10217876" y="3437579"/>
            <a:ext cx="1624614" cy="923330"/>
          </a:xfrm>
          <a:prstGeom prst="rect">
            <a:avLst/>
          </a:prstGeom>
          <a:noFill/>
        </p:spPr>
        <p:txBody>
          <a:bodyPr wrap="square" rtlCol="0">
            <a:spAutoFit/>
          </a:bodyPr>
          <a:lstStyle/>
          <a:p>
            <a:r>
              <a:rPr lang="en-GB" dirty="0"/>
              <a:t>This week we will focus on these terms. </a:t>
            </a:r>
          </a:p>
        </p:txBody>
      </p:sp>
      <p:grpSp>
        <p:nvGrpSpPr>
          <p:cNvPr id="42" name="Group 41">
            <a:extLst>
              <a:ext uri="{FF2B5EF4-FFF2-40B4-BE49-F238E27FC236}">
                <a16:creationId xmlns:a16="http://schemas.microsoft.com/office/drawing/2014/main" id="{BFC21B86-0CD2-4D3F-84BD-7E4100DB679A}"/>
              </a:ext>
            </a:extLst>
          </p:cNvPr>
          <p:cNvGrpSpPr/>
          <p:nvPr/>
        </p:nvGrpSpPr>
        <p:grpSpPr>
          <a:xfrm>
            <a:off x="9581162" y="5449774"/>
            <a:ext cx="2160816" cy="991560"/>
            <a:chOff x="9539935" y="5204166"/>
            <a:chExt cx="2160816" cy="991560"/>
          </a:xfrm>
        </p:grpSpPr>
        <p:grpSp>
          <p:nvGrpSpPr>
            <p:cNvPr id="38" name="Group 37">
              <a:extLst>
                <a:ext uri="{FF2B5EF4-FFF2-40B4-BE49-F238E27FC236}">
                  <a16:creationId xmlns:a16="http://schemas.microsoft.com/office/drawing/2014/main" id="{B2804FF8-B9EA-45BF-ACB6-F70EE2649164}"/>
                </a:ext>
              </a:extLst>
            </p:cNvPr>
            <p:cNvGrpSpPr/>
            <p:nvPr/>
          </p:nvGrpSpPr>
          <p:grpSpPr>
            <a:xfrm>
              <a:off x="9581162" y="5547073"/>
              <a:ext cx="2119589" cy="648653"/>
              <a:chOff x="9581162" y="5547073"/>
              <a:chExt cx="2119589" cy="648653"/>
            </a:xfrm>
          </p:grpSpPr>
          <p:sp>
            <p:nvSpPr>
              <p:cNvPr id="27" name="Freeform: Shape 26">
                <a:extLst>
                  <a:ext uri="{FF2B5EF4-FFF2-40B4-BE49-F238E27FC236}">
                    <a16:creationId xmlns:a16="http://schemas.microsoft.com/office/drawing/2014/main" id="{2D25A99E-445A-4222-81C5-3DB35AA0CFE1}"/>
                  </a:ext>
                </a:extLst>
              </p:cNvPr>
              <p:cNvSpPr/>
              <p:nvPr/>
            </p:nvSpPr>
            <p:spPr>
              <a:xfrm>
                <a:off x="9934640" y="5547073"/>
                <a:ext cx="1766111" cy="648653"/>
              </a:xfrm>
              <a:custGeom>
                <a:avLst/>
                <a:gdLst>
                  <a:gd name="connsiteX0" fmla="*/ 0 w 904466"/>
                  <a:gd name="connsiteY0" fmla="*/ 45223 h 452233"/>
                  <a:gd name="connsiteX1" fmla="*/ 45223 w 904466"/>
                  <a:gd name="connsiteY1" fmla="*/ 0 h 452233"/>
                  <a:gd name="connsiteX2" fmla="*/ 859243 w 904466"/>
                  <a:gd name="connsiteY2" fmla="*/ 0 h 452233"/>
                  <a:gd name="connsiteX3" fmla="*/ 904466 w 904466"/>
                  <a:gd name="connsiteY3" fmla="*/ 45223 h 452233"/>
                  <a:gd name="connsiteX4" fmla="*/ 904466 w 904466"/>
                  <a:gd name="connsiteY4" fmla="*/ 407010 h 452233"/>
                  <a:gd name="connsiteX5" fmla="*/ 859243 w 904466"/>
                  <a:gd name="connsiteY5" fmla="*/ 452233 h 452233"/>
                  <a:gd name="connsiteX6" fmla="*/ 45223 w 904466"/>
                  <a:gd name="connsiteY6" fmla="*/ 452233 h 452233"/>
                  <a:gd name="connsiteX7" fmla="*/ 0 w 904466"/>
                  <a:gd name="connsiteY7" fmla="*/ 407010 h 452233"/>
                  <a:gd name="connsiteX8" fmla="*/ 0 w 904466"/>
                  <a:gd name="connsiteY8" fmla="*/ 45223 h 4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4466" h="452233">
                    <a:moveTo>
                      <a:pt x="0" y="45223"/>
                    </a:moveTo>
                    <a:cubicBezTo>
                      <a:pt x="0" y="20247"/>
                      <a:pt x="20247" y="0"/>
                      <a:pt x="45223" y="0"/>
                    </a:cubicBezTo>
                    <a:lnTo>
                      <a:pt x="859243" y="0"/>
                    </a:lnTo>
                    <a:cubicBezTo>
                      <a:pt x="884219" y="0"/>
                      <a:pt x="904466" y="20247"/>
                      <a:pt x="904466" y="45223"/>
                    </a:cubicBezTo>
                    <a:lnTo>
                      <a:pt x="904466" y="407010"/>
                    </a:lnTo>
                    <a:cubicBezTo>
                      <a:pt x="904466" y="431986"/>
                      <a:pt x="884219" y="452233"/>
                      <a:pt x="859243" y="452233"/>
                    </a:cubicBezTo>
                    <a:lnTo>
                      <a:pt x="45223" y="452233"/>
                    </a:lnTo>
                    <a:cubicBezTo>
                      <a:pt x="20247" y="452233"/>
                      <a:pt x="0" y="431986"/>
                      <a:pt x="0" y="407010"/>
                    </a:cubicBezTo>
                    <a:lnTo>
                      <a:pt x="0" y="4522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5" tIns="19595" rIns="19595" bIns="19595" numCol="1" spcCol="1270" anchor="ctr" anchorCtr="0">
                <a:noAutofit/>
              </a:bodyPr>
              <a:lstStyle/>
              <a:p>
                <a:pPr marL="0" lvl="0" indent="0" algn="ctr" defTabSz="444500">
                  <a:lnSpc>
                    <a:spcPct val="90000"/>
                  </a:lnSpc>
                  <a:spcBef>
                    <a:spcPct val="0"/>
                  </a:spcBef>
                  <a:spcAft>
                    <a:spcPct val="35000"/>
                  </a:spcAft>
                  <a:buNone/>
                </a:pPr>
                <a:r>
                  <a:rPr lang="en-US" kern="1200" dirty="0">
                    <a:latin typeface="Arial" panose="020B0604020202020204" pitchFamily="34" charset="0"/>
                    <a:cs typeface="Arial" panose="020B0604020202020204" pitchFamily="34" charset="0"/>
                  </a:rPr>
                  <a:t>Systematic Review</a:t>
                </a:r>
              </a:p>
            </p:txBody>
          </p:sp>
          <p:cxnSp>
            <p:nvCxnSpPr>
              <p:cNvPr id="30" name="Straight Connector 29">
                <a:extLst>
                  <a:ext uri="{FF2B5EF4-FFF2-40B4-BE49-F238E27FC236}">
                    <a16:creationId xmlns:a16="http://schemas.microsoft.com/office/drawing/2014/main" id="{FE1F5AA2-9E3B-417C-A3ED-2AD02F09FED7}"/>
                  </a:ext>
                </a:extLst>
              </p:cNvPr>
              <p:cNvCxnSpPr>
                <a:cxnSpLocks/>
              </p:cNvCxnSpPr>
              <p:nvPr/>
            </p:nvCxnSpPr>
            <p:spPr>
              <a:xfrm>
                <a:off x="9581162" y="5871399"/>
                <a:ext cx="372246" cy="0"/>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41" name="Straight Connector 40">
              <a:extLst>
                <a:ext uri="{FF2B5EF4-FFF2-40B4-BE49-F238E27FC236}">
                  <a16:creationId xmlns:a16="http://schemas.microsoft.com/office/drawing/2014/main" id="{FD69F80C-9295-41BE-8740-4FB5CAC02578}"/>
                </a:ext>
              </a:extLst>
            </p:cNvPr>
            <p:cNvCxnSpPr>
              <a:cxnSpLocks/>
              <a:stCxn id="21" idx="5"/>
              <a:endCxn id="27" idx="0"/>
            </p:cNvCxnSpPr>
            <p:nvPr/>
          </p:nvCxnSpPr>
          <p:spPr>
            <a:xfrm>
              <a:off x="9539935" y="5204166"/>
              <a:ext cx="394705" cy="407772"/>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53" name="Group 52">
            <a:extLst>
              <a:ext uri="{FF2B5EF4-FFF2-40B4-BE49-F238E27FC236}">
                <a16:creationId xmlns:a16="http://schemas.microsoft.com/office/drawing/2014/main" id="{595CC52F-7983-4D73-8760-61180A24FBC5}"/>
              </a:ext>
            </a:extLst>
          </p:cNvPr>
          <p:cNvGrpSpPr/>
          <p:nvPr/>
        </p:nvGrpSpPr>
        <p:grpSpPr>
          <a:xfrm>
            <a:off x="9581162" y="5253433"/>
            <a:ext cx="2160817" cy="539249"/>
            <a:chOff x="9581162" y="5253433"/>
            <a:chExt cx="2160817" cy="539249"/>
          </a:xfrm>
        </p:grpSpPr>
        <p:sp>
          <p:nvSpPr>
            <p:cNvPr id="46" name="Rectangle: Rounded Corners 45">
              <a:extLst>
                <a:ext uri="{FF2B5EF4-FFF2-40B4-BE49-F238E27FC236}">
                  <a16:creationId xmlns:a16="http://schemas.microsoft.com/office/drawing/2014/main" id="{372C4973-3CBC-4C38-B2B7-EDAF0C3E9962}"/>
                </a:ext>
              </a:extLst>
            </p:cNvPr>
            <p:cNvSpPr/>
            <p:nvPr/>
          </p:nvSpPr>
          <p:spPr>
            <a:xfrm>
              <a:off x="9994634" y="5311936"/>
              <a:ext cx="1747345" cy="40202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Scoping Review</a:t>
              </a:r>
            </a:p>
          </p:txBody>
        </p:sp>
        <p:cxnSp>
          <p:nvCxnSpPr>
            <p:cNvPr id="49" name="Straight Connector 48">
              <a:extLst>
                <a:ext uri="{FF2B5EF4-FFF2-40B4-BE49-F238E27FC236}">
                  <a16:creationId xmlns:a16="http://schemas.microsoft.com/office/drawing/2014/main" id="{8EB71449-205B-41E8-838D-8D56607AD0AB}"/>
                </a:ext>
              </a:extLst>
            </p:cNvPr>
            <p:cNvCxnSpPr>
              <a:endCxn id="46" idx="1"/>
            </p:cNvCxnSpPr>
            <p:nvPr/>
          </p:nvCxnSpPr>
          <p:spPr>
            <a:xfrm>
              <a:off x="9686076" y="5253433"/>
              <a:ext cx="308558" cy="259517"/>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0D0036F-1252-4F9F-B874-87B9EBE88C99}"/>
                </a:ext>
              </a:extLst>
            </p:cNvPr>
            <p:cNvCxnSpPr>
              <a:cxnSpLocks/>
              <a:endCxn id="46" idx="1"/>
            </p:cNvCxnSpPr>
            <p:nvPr/>
          </p:nvCxnSpPr>
          <p:spPr>
            <a:xfrm flipV="1">
              <a:off x="9581162" y="5512950"/>
              <a:ext cx="413472" cy="279732"/>
            </a:xfrm>
            <a:prstGeom prst="line">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3558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2"/>
                                        </p:tgtEl>
                                        <p:attrNameLst>
                                          <p:attrName>style.visibility</p:attrName>
                                        </p:attrNameLst>
                                      </p:cBhvr>
                                      <p:to>
                                        <p:strVal val="visible"/>
                                      </p:to>
                                    </p:set>
                                    <p:animEffect transition="in" filter="fade">
                                      <p:cBhvr>
                                        <p:cTn id="20" dur="500"/>
                                        <p:tgtEl>
                                          <p:spTgt spid="3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fade">
                                      <p:cBhvr>
                                        <p:cTn id="30" dur="500"/>
                                        <p:tgtEl>
                                          <p:spTgt spid="3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4"/>
                                        </p:tgtEl>
                                        <p:attrNameLst>
                                          <p:attrName>style.visibility</p:attrName>
                                        </p:attrNameLst>
                                      </p:cBhvr>
                                      <p:to>
                                        <p:strVal val="visible"/>
                                      </p:to>
                                    </p:set>
                                    <p:animEffect transition="in" filter="fade">
                                      <p:cBhvr>
                                        <p:cTn id="35" dur="500"/>
                                        <p:tgtEl>
                                          <p:spTgt spid="34"/>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5"/>
                                        </p:tgtEl>
                                        <p:attrNameLst>
                                          <p:attrName>style.visibility</p:attrName>
                                        </p:attrNameLst>
                                      </p:cBhvr>
                                      <p:to>
                                        <p:strVal val="visible"/>
                                      </p:to>
                                    </p:set>
                                    <p:animEffect transition="in" filter="fade">
                                      <p:cBhvr>
                                        <p:cTn id="40" dur="500"/>
                                        <p:tgtEl>
                                          <p:spTgt spid="3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1"/>
                                        </p:tgtEl>
                                        <p:attrNameLst>
                                          <p:attrName>style.visibility</p:attrName>
                                        </p:attrNameLst>
                                      </p:cBhvr>
                                      <p:to>
                                        <p:strVal val="visible"/>
                                      </p:to>
                                    </p:set>
                                    <p:animEffect transition="in" filter="fade">
                                      <p:cBhvr>
                                        <p:cTn id="45" dur="500"/>
                                        <p:tgtEl>
                                          <p:spTgt spid="31"/>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fade">
                                      <p:cBhvr>
                                        <p:cTn id="50" dur="500"/>
                                        <p:tgtEl>
                                          <p:spTgt spid="1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1"/>
                                        </p:tgtEl>
                                        <p:attrNameLst>
                                          <p:attrName>style.visibility</p:attrName>
                                        </p:attrNameLst>
                                      </p:cBhvr>
                                      <p:to>
                                        <p:strVal val="visible"/>
                                      </p:to>
                                    </p:set>
                                    <p:animEffect transition="in" filter="fade">
                                      <p:cBhvr>
                                        <p:cTn id="58" dur="500"/>
                                        <p:tgtEl>
                                          <p:spTgt spid="21"/>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7"/>
                                        </p:tgtEl>
                                        <p:attrNameLst>
                                          <p:attrName>style.visibility</p:attrName>
                                        </p:attrNameLst>
                                      </p:cBhvr>
                                      <p:to>
                                        <p:strVal val="visible"/>
                                      </p:to>
                                    </p:set>
                                    <p:animEffect transition="in" filter="fade">
                                      <p:cBhvr>
                                        <p:cTn id="68" dur="500"/>
                                        <p:tgtEl>
                                          <p:spTgt spid="37"/>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53"/>
                                        </p:tgtEl>
                                        <p:attrNameLst>
                                          <p:attrName>style.visibility</p:attrName>
                                        </p:attrNameLst>
                                      </p:cBhvr>
                                      <p:to>
                                        <p:strVal val="visible"/>
                                      </p:to>
                                    </p:set>
                                    <p:animEffect transition="in" filter="fade">
                                      <p:cBhvr>
                                        <p:cTn id="73" dur="500"/>
                                        <p:tgtEl>
                                          <p:spTgt spid="53"/>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42"/>
                                        </p:tgtEl>
                                        <p:attrNameLst>
                                          <p:attrName>style.visibility</p:attrName>
                                        </p:attrNameLst>
                                      </p:cBhvr>
                                      <p:to>
                                        <p:strVal val="visible"/>
                                      </p:to>
                                    </p:set>
                                    <p:animEffect transition="in" filter="fade">
                                      <p:cBhvr>
                                        <p:cTn id="78" dur="500"/>
                                        <p:tgtEl>
                                          <p:spTgt spid="42"/>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39"/>
                                        </p:tgtEl>
                                        <p:attrNameLst>
                                          <p:attrName>style.visibility</p:attrName>
                                        </p:attrNameLst>
                                      </p:cBhvr>
                                      <p:to>
                                        <p:strVal val="visible"/>
                                      </p:to>
                                    </p:set>
                                    <p:animEffect transition="in" filter="fade">
                                      <p:cBhvr>
                                        <p:cTn id="83"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1" grpId="0" animBg="1"/>
      <p:bldP spid="19" grpId="0" animBg="1"/>
      <p:bldP spid="20" grpId="0" animBg="1"/>
      <p:bldP spid="21" grpId="0" animBg="1"/>
      <p:bldP spid="31" grpId="0"/>
      <p:bldP spid="3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3934E-E8D7-F558-FA7D-FAC09118B634}"/>
              </a:ext>
            </a:extLst>
          </p:cNvPr>
          <p:cNvSpPr>
            <a:spLocks noGrp="1"/>
          </p:cNvSpPr>
          <p:nvPr>
            <p:ph type="title"/>
          </p:nvPr>
        </p:nvSpPr>
        <p:spPr>
          <a:xfrm>
            <a:off x="191222" y="1233187"/>
            <a:ext cx="11594969" cy="806520"/>
          </a:xfrm>
        </p:spPr>
        <p:txBody>
          <a:bodyPr/>
          <a:lstStyle/>
          <a:p>
            <a:r>
              <a:rPr lang="en-US" dirty="0">
                <a:cs typeface="Calibri Light"/>
              </a:rPr>
              <a:t>The purpose of research </a:t>
            </a:r>
            <a:endParaRPr lang="en-US" dirty="0"/>
          </a:p>
        </p:txBody>
      </p:sp>
      <p:sp>
        <p:nvSpPr>
          <p:cNvPr id="3" name="Content Placeholder 2">
            <a:extLst>
              <a:ext uri="{FF2B5EF4-FFF2-40B4-BE49-F238E27FC236}">
                <a16:creationId xmlns:a16="http://schemas.microsoft.com/office/drawing/2014/main" id="{E4DD067B-549C-17D7-F02C-AF457D7E5565}"/>
              </a:ext>
            </a:extLst>
          </p:cNvPr>
          <p:cNvSpPr>
            <a:spLocks noGrp="1"/>
          </p:cNvSpPr>
          <p:nvPr>
            <p:ph idx="1"/>
          </p:nvPr>
        </p:nvSpPr>
        <p:spPr>
          <a:xfrm>
            <a:off x="301657" y="2042122"/>
            <a:ext cx="11594969" cy="4490653"/>
          </a:xfrm>
        </p:spPr>
        <p:txBody>
          <a:bodyPr vert="horz" lIns="91440" tIns="45720" rIns="91440" bIns="45720" rtlCol="0" anchor="t">
            <a:normAutofit/>
          </a:bodyPr>
          <a:lstStyle/>
          <a:p>
            <a:r>
              <a:rPr lang="en-US" dirty="0">
                <a:cs typeface="Calibri"/>
              </a:rPr>
              <a:t>Research is a process of inquiry and investigation which can help solve practical problems and increase knowledge. </a:t>
            </a:r>
          </a:p>
          <a:p>
            <a:pPr marL="0" indent="0">
              <a:buNone/>
            </a:pPr>
            <a:endParaRPr lang="en-US" dirty="0">
              <a:cs typeface="Calibri"/>
            </a:endParaRPr>
          </a:p>
          <a:p>
            <a:r>
              <a:rPr lang="en-US" dirty="0">
                <a:cs typeface="Calibri"/>
              </a:rPr>
              <a:t>Research involves one or more of the following: </a:t>
            </a:r>
          </a:p>
          <a:p>
            <a:pPr lvl="1">
              <a:buFont typeface="Courier New" panose="020B0604020202020204" pitchFamily="34" charset="0"/>
              <a:buChar char="o"/>
            </a:pPr>
            <a:r>
              <a:rPr lang="en-US" dirty="0"/>
              <a:t>Reviewing, contributing to, or synthesizing existing knowledge. </a:t>
            </a:r>
            <a:endParaRPr lang="en-US" dirty="0">
              <a:cs typeface="Calibri"/>
            </a:endParaRPr>
          </a:p>
          <a:p>
            <a:pPr lvl="1">
              <a:buFont typeface="Courier New" panose="020B0604020202020204" pitchFamily="34" charset="0"/>
              <a:buChar char="o"/>
            </a:pPr>
            <a:r>
              <a:rPr lang="en-US" dirty="0"/>
              <a:t>Testing ideas, models and theories. </a:t>
            </a:r>
            <a:endParaRPr lang="en-US" dirty="0">
              <a:cs typeface="Calibri"/>
            </a:endParaRPr>
          </a:p>
          <a:p>
            <a:pPr lvl="1">
              <a:buFont typeface="Courier New" panose="020B0604020202020204" pitchFamily="34" charset="0"/>
              <a:buChar char="o"/>
            </a:pPr>
            <a:r>
              <a:rPr lang="en-US" dirty="0"/>
              <a:t>Investigating existing situations or problems, </a:t>
            </a:r>
            <a:endParaRPr lang="en-US" dirty="0">
              <a:cs typeface="Calibri"/>
            </a:endParaRPr>
          </a:p>
          <a:p>
            <a:pPr lvl="1">
              <a:buFont typeface="Courier New" panose="020B0604020202020204" pitchFamily="34" charset="0"/>
              <a:buChar char="o"/>
            </a:pPr>
            <a:r>
              <a:rPr lang="en-US" dirty="0"/>
              <a:t>Generating new knowledge, </a:t>
            </a:r>
            <a:endParaRPr lang="en-US" dirty="0">
              <a:cs typeface="Calibri"/>
            </a:endParaRPr>
          </a:p>
          <a:p>
            <a:pPr lvl="1">
              <a:buFont typeface="Courier New" panose="020B0604020202020204" pitchFamily="34" charset="0"/>
              <a:buChar char="o"/>
            </a:pPr>
            <a:r>
              <a:rPr lang="en-US" dirty="0"/>
              <a:t>Explaining a new phenomena, </a:t>
            </a:r>
            <a:endParaRPr lang="en-US" dirty="0">
              <a:cs typeface="Calibri"/>
            </a:endParaRPr>
          </a:p>
          <a:p>
            <a:pPr lvl="1">
              <a:buFont typeface="Courier New" panose="020B0604020202020204" pitchFamily="34" charset="0"/>
              <a:buChar char="o"/>
            </a:pPr>
            <a:r>
              <a:rPr lang="en-US" dirty="0"/>
              <a:t>Constructing or creating new procedures or systems. </a:t>
            </a:r>
            <a:endParaRPr lang="en-US" dirty="0">
              <a:cs typeface="Calibri"/>
            </a:endParaRPr>
          </a:p>
        </p:txBody>
      </p:sp>
    </p:spTree>
    <p:extLst>
      <p:ext uri="{BB962C8B-B14F-4D97-AF65-F5344CB8AC3E}">
        <p14:creationId xmlns:p14="http://schemas.microsoft.com/office/powerpoint/2010/main" val="2886332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254F333B-61EE-46AC-A76D-9A54110D1A20}"/>
              </a:ext>
            </a:extLst>
          </p:cNvPr>
          <p:cNvSpPr>
            <a:spLocks noGrp="1"/>
          </p:cNvSpPr>
          <p:nvPr>
            <p:ph type="title"/>
          </p:nvPr>
        </p:nvSpPr>
        <p:spPr>
          <a:xfrm>
            <a:off x="4084865" y="2415298"/>
            <a:ext cx="4022269" cy="2027404"/>
          </a:xfrm>
          <a:ln w="28575">
            <a:solidFill>
              <a:schemeClr val="accent1"/>
            </a:solidFill>
          </a:ln>
        </p:spPr>
        <p:txBody>
          <a:bodyPr>
            <a:normAutofit/>
          </a:bodyPr>
          <a:lstStyle/>
          <a:p>
            <a:pPr algn="ctr"/>
            <a:r>
              <a:rPr lang="en-US" sz="3600" dirty="0">
                <a:ea typeface="Calibri Light"/>
                <a:cs typeface="Calibri Light"/>
              </a:rPr>
              <a:t>Meta-analysis</a:t>
            </a:r>
            <a:endParaRPr lang="en-US" sz="3600" dirty="0"/>
          </a:p>
        </p:txBody>
      </p:sp>
    </p:spTree>
    <p:extLst>
      <p:ext uri="{BB962C8B-B14F-4D97-AF65-F5344CB8AC3E}">
        <p14:creationId xmlns:p14="http://schemas.microsoft.com/office/powerpoint/2010/main" val="747445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1E51C1-D4AC-53F3-3BF7-F75CF5AC6626}"/>
              </a:ext>
            </a:extLst>
          </p:cNvPr>
          <p:cNvSpPr>
            <a:spLocks noGrp="1"/>
          </p:cNvSpPr>
          <p:nvPr>
            <p:ph type="title"/>
          </p:nvPr>
        </p:nvSpPr>
        <p:spPr>
          <a:xfrm>
            <a:off x="7817797" y="365125"/>
            <a:ext cx="4022269" cy="2027404"/>
          </a:xfrm>
          <a:ln w="28575">
            <a:solidFill>
              <a:schemeClr val="accent1"/>
            </a:solidFill>
          </a:ln>
        </p:spPr>
        <p:txBody>
          <a:bodyPr>
            <a:normAutofit/>
          </a:bodyPr>
          <a:lstStyle/>
          <a:p>
            <a:r>
              <a:rPr lang="en-US" sz="3600" dirty="0">
                <a:ea typeface="Calibri Light"/>
                <a:cs typeface="Calibri Light"/>
              </a:rPr>
              <a:t>Meta-analysis</a:t>
            </a:r>
            <a:endParaRPr lang="en-US" sz="3600" dirty="0"/>
          </a:p>
        </p:txBody>
      </p:sp>
      <p:sp>
        <p:nvSpPr>
          <p:cNvPr id="5" name="Content Placeholder 4">
            <a:extLst>
              <a:ext uri="{FF2B5EF4-FFF2-40B4-BE49-F238E27FC236}">
                <a16:creationId xmlns:a16="http://schemas.microsoft.com/office/drawing/2014/main" id="{8EDE796D-B35C-4B30-A226-F99EE112028F}"/>
              </a:ext>
            </a:extLst>
          </p:cNvPr>
          <p:cNvSpPr>
            <a:spLocks noGrp="1"/>
          </p:cNvSpPr>
          <p:nvPr>
            <p:ph idx="1"/>
          </p:nvPr>
        </p:nvSpPr>
        <p:spPr>
          <a:xfrm>
            <a:off x="351934" y="93573"/>
            <a:ext cx="7143411" cy="3044957"/>
          </a:xfrm>
        </p:spPr>
        <p:txBody>
          <a:bodyPr>
            <a:normAutofit fontScale="70000" lnSpcReduction="20000"/>
          </a:bodyPr>
          <a:lstStyle/>
          <a:p>
            <a:pPr marL="0" indent="0">
              <a:lnSpc>
                <a:spcPct val="150000"/>
              </a:lnSpc>
              <a:buNone/>
            </a:pPr>
            <a:r>
              <a:rPr lang="en-GB" sz="2900" b="0" i="0" dirty="0">
                <a:solidFill>
                  <a:srgbClr val="2E2E2E"/>
                </a:solidFill>
                <a:effectLst/>
                <a:latin typeface="Arial" panose="020B0604020202020204" pitchFamily="34" charset="0"/>
                <a:cs typeface="Arial" panose="020B0604020202020204" pitchFamily="34" charset="0"/>
              </a:rPr>
              <a:t>Meta-analysis is a statistical method that integrates the results of several independent studies considered to be “combinable.” It has become one of the major tools to integrate research findings in social and medical sciences in general and in education and psychology in particular.</a:t>
            </a:r>
          </a:p>
          <a:p>
            <a:pPr marL="0" indent="0">
              <a:lnSpc>
                <a:spcPct val="150000"/>
              </a:lnSpc>
              <a:buNone/>
            </a:pPr>
            <a:r>
              <a:rPr lang="en-US" altLang="en-US" sz="2900" dirty="0">
                <a:solidFill>
                  <a:srgbClr val="2E2E2E"/>
                </a:solidFill>
                <a:latin typeface="Arial" panose="020B0604020202020204" pitchFamily="34" charset="0"/>
                <a:cs typeface="Arial" panose="020B0604020202020204" pitchFamily="34" charset="0"/>
              </a:rPr>
              <a:t>T</a:t>
            </a:r>
            <a:r>
              <a:rPr kumimoji="0" lang="en-US" altLang="en-US" sz="29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he essential characteristics of meta-analysis as follows:</a:t>
            </a:r>
            <a:endParaRPr kumimoji="0" lang="en-US" altLang="en-US" sz="29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grpSp>
        <p:nvGrpSpPr>
          <p:cNvPr id="8" name="Group 7">
            <a:extLst>
              <a:ext uri="{FF2B5EF4-FFF2-40B4-BE49-F238E27FC236}">
                <a16:creationId xmlns:a16="http://schemas.microsoft.com/office/drawing/2014/main" id="{C05B8FEB-D618-4182-B1C1-B16F64BC9C0D}"/>
              </a:ext>
            </a:extLst>
          </p:cNvPr>
          <p:cNvGrpSpPr/>
          <p:nvPr/>
        </p:nvGrpSpPr>
        <p:grpSpPr>
          <a:xfrm>
            <a:off x="147748" y="2843703"/>
            <a:ext cx="9457891" cy="2846376"/>
            <a:chOff x="2032000" y="3873391"/>
            <a:chExt cx="6967145" cy="784080"/>
          </a:xfrm>
        </p:grpSpPr>
        <p:sp>
          <p:nvSpPr>
            <p:cNvPr id="9" name="Rectangle 8">
              <a:extLst>
                <a:ext uri="{FF2B5EF4-FFF2-40B4-BE49-F238E27FC236}">
                  <a16:creationId xmlns:a16="http://schemas.microsoft.com/office/drawing/2014/main" id="{C741836A-791D-43EF-9079-51E749272904}"/>
                </a:ext>
              </a:extLst>
            </p:cNvPr>
            <p:cNvSpPr/>
            <p:nvPr/>
          </p:nvSpPr>
          <p:spPr>
            <a:xfrm>
              <a:off x="2032000" y="3961951"/>
              <a:ext cx="6967145" cy="15120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0FF02A1-01FA-492A-A0E0-776DD3590880}"/>
                </a:ext>
              </a:extLst>
            </p:cNvPr>
            <p:cNvSpPr/>
            <p:nvPr/>
          </p:nvSpPr>
          <p:spPr>
            <a:xfrm>
              <a:off x="2380357" y="3873391"/>
              <a:ext cx="4877001" cy="239758"/>
            </a:xfrm>
            <a:custGeom>
              <a:avLst/>
              <a:gdLst>
                <a:gd name="connsiteX0" fmla="*/ 0 w 4877001"/>
                <a:gd name="connsiteY0" fmla="*/ 29521 h 177120"/>
                <a:gd name="connsiteX1" fmla="*/ 29521 w 4877001"/>
                <a:gd name="connsiteY1" fmla="*/ 0 h 177120"/>
                <a:gd name="connsiteX2" fmla="*/ 4847480 w 4877001"/>
                <a:gd name="connsiteY2" fmla="*/ 0 h 177120"/>
                <a:gd name="connsiteX3" fmla="*/ 4877001 w 4877001"/>
                <a:gd name="connsiteY3" fmla="*/ 29521 h 177120"/>
                <a:gd name="connsiteX4" fmla="*/ 4877001 w 4877001"/>
                <a:gd name="connsiteY4" fmla="*/ 147599 h 177120"/>
                <a:gd name="connsiteX5" fmla="*/ 4847480 w 4877001"/>
                <a:gd name="connsiteY5" fmla="*/ 177120 h 177120"/>
                <a:gd name="connsiteX6" fmla="*/ 29521 w 4877001"/>
                <a:gd name="connsiteY6" fmla="*/ 177120 h 177120"/>
                <a:gd name="connsiteX7" fmla="*/ 0 w 4877001"/>
                <a:gd name="connsiteY7" fmla="*/ 147599 h 177120"/>
                <a:gd name="connsiteX8" fmla="*/ 0 w 4877001"/>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7001" h="177120">
                  <a:moveTo>
                    <a:pt x="0" y="29521"/>
                  </a:moveTo>
                  <a:cubicBezTo>
                    <a:pt x="0" y="13217"/>
                    <a:pt x="13217" y="0"/>
                    <a:pt x="29521" y="0"/>
                  </a:cubicBezTo>
                  <a:lnTo>
                    <a:pt x="4847480" y="0"/>
                  </a:lnTo>
                  <a:cubicBezTo>
                    <a:pt x="4863784" y="0"/>
                    <a:pt x="4877001" y="13217"/>
                    <a:pt x="4877001" y="29521"/>
                  </a:cubicBezTo>
                  <a:lnTo>
                    <a:pt x="4877001" y="147599"/>
                  </a:lnTo>
                  <a:cubicBezTo>
                    <a:pt x="4877001" y="163903"/>
                    <a:pt x="4863784" y="177120"/>
                    <a:pt x="4847480"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2985" tIns="8646" rIns="192985" bIns="8646" numCol="1" spcCol="1270" anchor="ctr" anchorCtr="0">
              <a:noAutofit/>
            </a:bodyPr>
            <a:lstStyle/>
            <a:p>
              <a:pPr marL="0" lvl="0" indent="0" algn="l" defTabSz="266700">
                <a:lnSpc>
                  <a:spcPct val="90000"/>
                </a:lnSpc>
                <a:spcBef>
                  <a:spcPct val="0"/>
                </a:spcBef>
                <a:spcAft>
                  <a:spcPct val="35000"/>
                </a:spcAft>
                <a:buClrTx/>
                <a:buSzTx/>
                <a:buFontTx/>
                <a:buNone/>
              </a:pPr>
              <a:r>
                <a:rPr kumimoji="0" lang="en-US" altLang="en-US" sz="2000" b="0" i="0" u="none" strike="noStrike" kern="1200" cap="none" normalizeH="0" baseline="0" dirty="0">
                  <a:ln>
                    <a:noFill/>
                  </a:ln>
                  <a:solidFill>
                    <a:schemeClr val="bg1"/>
                  </a:solidFill>
                  <a:effectLst/>
                  <a:latin typeface="Arial" panose="020B0604020202020204" pitchFamily="34" charset="0"/>
                  <a:cs typeface="Arial" panose="020B0604020202020204" pitchFamily="34" charset="0"/>
                </a:rPr>
                <a:t>A review of existing research studies that uses numbers and statistical methods for organizing and extracting information.</a:t>
              </a:r>
            </a:p>
          </p:txBody>
        </p:sp>
        <p:sp>
          <p:nvSpPr>
            <p:cNvPr id="11" name="Rectangle 10">
              <a:extLst>
                <a:ext uri="{FF2B5EF4-FFF2-40B4-BE49-F238E27FC236}">
                  <a16:creationId xmlns:a16="http://schemas.microsoft.com/office/drawing/2014/main" id="{A7B5C83F-4F11-494D-A00C-E5A30CDB7E09}"/>
                </a:ext>
              </a:extLst>
            </p:cNvPr>
            <p:cNvSpPr/>
            <p:nvPr/>
          </p:nvSpPr>
          <p:spPr>
            <a:xfrm>
              <a:off x="2032000" y="4234110"/>
              <a:ext cx="6967145" cy="151200"/>
            </a:xfrm>
            <a:prstGeom prst="rect">
              <a:avLst/>
            </a:prstGeom>
          </p:spPr>
          <p:style>
            <a:lnRef idx="2">
              <a:schemeClr val="accent3">
                <a:hueOff val="1355300"/>
                <a:satOff val="50000"/>
                <a:lumOff val="-73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790CD6BE-D7C6-4CC5-83AD-9F5C485F472B}"/>
                </a:ext>
              </a:extLst>
            </p:cNvPr>
            <p:cNvSpPr/>
            <p:nvPr/>
          </p:nvSpPr>
          <p:spPr>
            <a:xfrm>
              <a:off x="2380357" y="4145551"/>
              <a:ext cx="4877001" cy="209520"/>
            </a:xfrm>
            <a:custGeom>
              <a:avLst/>
              <a:gdLst>
                <a:gd name="connsiteX0" fmla="*/ 0 w 4877001"/>
                <a:gd name="connsiteY0" fmla="*/ 29521 h 177120"/>
                <a:gd name="connsiteX1" fmla="*/ 29521 w 4877001"/>
                <a:gd name="connsiteY1" fmla="*/ 0 h 177120"/>
                <a:gd name="connsiteX2" fmla="*/ 4847480 w 4877001"/>
                <a:gd name="connsiteY2" fmla="*/ 0 h 177120"/>
                <a:gd name="connsiteX3" fmla="*/ 4877001 w 4877001"/>
                <a:gd name="connsiteY3" fmla="*/ 29521 h 177120"/>
                <a:gd name="connsiteX4" fmla="*/ 4877001 w 4877001"/>
                <a:gd name="connsiteY4" fmla="*/ 147599 h 177120"/>
                <a:gd name="connsiteX5" fmla="*/ 4847480 w 4877001"/>
                <a:gd name="connsiteY5" fmla="*/ 177120 h 177120"/>
                <a:gd name="connsiteX6" fmla="*/ 29521 w 4877001"/>
                <a:gd name="connsiteY6" fmla="*/ 177120 h 177120"/>
                <a:gd name="connsiteX7" fmla="*/ 0 w 4877001"/>
                <a:gd name="connsiteY7" fmla="*/ 147599 h 177120"/>
                <a:gd name="connsiteX8" fmla="*/ 0 w 4877001"/>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7001" h="177120">
                  <a:moveTo>
                    <a:pt x="0" y="29521"/>
                  </a:moveTo>
                  <a:cubicBezTo>
                    <a:pt x="0" y="13217"/>
                    <a:pt x="13217" y="0"/>
                    <a:pt x="29521" y="0"/>
                  </a:cubicBezTo>
                  <a:lnTo>
                    <a:pt x="4847480" y="0"/>
                  </a:lnTo>
                  <a:cubicBezTo>
                    <a:pt x="4863784" y="0"/>
                    <a:pt x="4877001" y="13217"/>
                    <a:pt x="4877001" y="29521"/>
                  </a:cubicBezTo>
                  <a:lnTo>
                    <a:pt x="4877001" y="147599"/>
                  </a:lnTo>
                  <a:cubicBezTo>
                    <a:pt x="4877001" y="163903"/>
                    <a:pt x="4863784" y="177120"/>
                    <a:pt x="4847480"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3">
                <a:hueOff val="1355300"/>
                <a:satOff val="50000"/>
                <a:lumOff val="-7353"/>
                <a:alphaOff val="0"/>
              </a:schemeClr>
            </a:fillRef>
            <a:effectRef idx="0">
              <a:schemeClr val="accent3">
                <a:hueOff val="1355300"/>
                <a:satOff val="50000"/>
                <a:lumOff val="-7353"/>
                <a:alphaOff val="0"/>
              </a:schemeClr>
            </a:effectRef>
            <a:fontRef idx="minor">
              <a:schemeClr val="lt1"/>
            </a:fontRef>
          </p:style>
          <p:txBody>
            <a:bodyPr spcFirstLastPara="0" vert="horz" wrap="square" lIns="192985" tIns="8646" rIns="192985" bIns="8646" numCol="1" spcCol="1270" anchor="ctr" anchorCtr="0">
              <a:noAutofit/>
            </a:bodyPr>
            <a:lstStyle/>
            <a:p>
              <a:pPr marL="0" lvl="0" indent="0" algn="l" defTabSz="266700">
                <a:lnSpc>
                  <a:spcPct val="90000"/>
                </a:lnSpc>
                <a:spcBef>
                  <a:spcPct val="0"/>
                </a:spcBef>
                <a:spcAft>
                  <a:spcPct val="35000"/>
                </a:spcAft>
                <a:buNone/>
              </a:pPr>
              <a:r>
                <a:rPr kumimoji="0" lang="en-US" altLang="en-US" sz="2000" b="0" i="0" u="none" strike="noStrike" kern="1200" cap="none" normalizeH="0" baseline="0" dirty="0">
                  <a:ln>
                    <a:noFill/>
                  </a:ln>
                  <a:solidFill>
                    <a:schemeClr val="bg1"/>
                  </a:solidFill>
                  <a:effectLst/>
                  <a:latin typeface="Arial" panose="020B0604020202020204" pitchFamily="34" charset="0"/>
                  <a:cs typeface="Arial" panose="020B0604020202020204" pitchFamily="34" charset="0"/>
                </a:rPr>
                <a:t>It does not prejudge research findings in terms of research quality – it is objectively focused on the data. </a:t>
              </a:r>
              <a:endParaRPr lang="en-GB" sz="2000" kern="1200" dirty="0">
                <a:solidFill>
                  <a:schemeClr val="bg1"/>
                </a:solidFill>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62DF4DA4-797C-4554-A567-C619FAA390F5}"/>
                </a:ext>
              </a:extLst>
            </p:cNvPr>
            <p:cNvSpPr/>
            <p:nvPr/>
          </p:nvSpPr>
          <p:spPr>
            <a:xfrm>
              <a:off x="2032000" y="4506271"/>
              <a:ext cx="6967145" cy="151200"/>
            </a:xfrm>
            <a:prstGeom prst="rect">
              <a:avLst/>
            </a:prstGeom>
          </p:spPr>
          <p:style>
            <a:lnRef idx="2">
              <a:schemeClr val="accent3">
                <a:hueOff val="2710599"/>
                <a:satOff val="100000"/>
                <a:lumOff val="-1470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08AA501C-18D2-4D4B-B221-6C0604537354}"/>
                </a:ext>
              </a:extLst>
            </p:cNvPr>
            <p:cNvSpPr/>
            <p:nvPr/>
          </p:nvSpPr>
          <p:spPr>
            <a:xfrm>
              <a:off x="2380357" y="4417711"/>
              <a:ext cx="4877001" cy="239760"/>
            </a:xfrm>
            <a:custGeom>
              <a:avLst/>
              <a:gdLst>
                <a:gd name="connsiteX0" fmla="*/ 0 w 4877001"/>
                <a:gd name="connsiteY0" fmla="*/ 29521 h 177120"/>
                <a:gd name="connsiteX1" fmla="*/ 29521 w 4877001"/>
                <a:gd name="connsiteY1" fmla="*/ 0 h 177120"/>
                <a:gd name="connsiteX2" fmla="*/ 4847480 w 4877001"/>
                <a:gd name="connsiteY2" fmla="*/ 0 h 177120"/>
                <a:gd name="connsiteX3" fmla="*/ 4877001 w 4877001"/>
                <a:gd name="connsiteY3" fmla="*/ 29521 h 177120"/>
                <a:gd name="connsiteX4" fmla="*/ 4877001 w 4877001"/>
                <a:gd name="connsiteY4" fmla="*/ 147599 h 177120"/>
                <a:gd name="connsiteX5" fmla="*/ 4847480 w 4877001"/>
                <a:gd name="connsiteY5" fmla="*/ 177120 h 177120"/>
                <a:gd name="connsiteX6" fmla="*/ 29521 w 4877001"/>
                <a:gd name="connsiteY6" fmla="*/ 177120 h 177120"/>
                <a:gd name="connsiteX7" fmla="*/ 0 w 4877001"/>
                <a:gd name="connsiteY7" fmla="*/ 147599 h 177120"/>
                <a:gd name="connsiteX8" fmla="*/ 0 w 4877001"/>
                <a:gd name="connsiteY8" fmla="*/ 29521 h 177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77001" h="177120">
                  <a:moveTo>
                    <a:pt x="0" y="29521"/>
                  </a:moveTo>
                  <a:cubicBezTo>
                    <a:pt x="0" y="13217"/>
                    <a:pt x="13217" y="0"/>
                    <a:pt x="29521" y="0"/>
                  </a:cubicBezTo>
                  <a:lnTo>
                    <a:pt x="4847480" y="0"/>
                  </a:lnTo>
                  <a:cubicBezTo>
                    <a:pt x="4863784" y="0"/>
                    <a:pt x="4877001" y="13217"/>
                    <a:pt x="4877001" y="29521"/>
                  </a:cubicBezTo>
                  <a:lnTo>
                    <a:pt x="4877001" y="147599"/>
                  </a:lnTo>
                  <a:cubicBezTo>
                    <a:pt x="4877001" y="163903"/>
                    <a:pt x="4863784" y="177120"/>
                    <a:pt x="4847480" y="177120"/>
                  </a:cubicBezTo>
                  <a:lnTo>
                    <a:pt x="29521" y="177120"/>
                  </a:lnTo>
                  <a:cubicBezTo>
                    <a:pt x="13217" y="177120"/>
                    <a:pt x="0" y="163903"/>
                    <a:pt x="0" y="147599"/>
                  </a:cubicBezTo>
                  <a:lnTo>
                    <a:pt x="0" y="29521"/>
                  </a:lnTo>
                  <a:close/>
                </a:path>
              </a:pathLst>
            </a:custGeom>
          </p:spPr>
          <p:style>
            <a:lnRef idx="2">
              <a:schemeClr val="lt1">
                <a:hueOff val="0"/>
                <a:satOff val="0"/>
                <a:lumOff val="0"/>
                <a:alphaOff val="0"/>
              </a:schemeClr>
            </a:lnRef>
            <a:fillRef idx="1">
              <a:schemeClr val="accent3">
                <a:hueOff val="2710599"/>
                <a:satOff val="100000"/>
                <a:lumOff val="-14706"/>
                <a:alphaOff val="0"/>
              </a:schemeClr>
            </a:fillRef>
            <a:effectRef idx="0">
              <a:schemeClr val="accent3">
                <a:hueOff val="2710599"/>
                <a:satOff val="100000"/>
                <a:lumOff val="-14706"/>
                <a:alphaOff val="0"/>
              </a:schemeClr>
            </a:effectRef>
            <a:fontRef idx="minor">
              <a:schemeClr val="lt1"/>
            </a:fontRef>
          </p:style>
          <p:txBody>
            <a:bodyPr spcFirstLastPara="0" vert="horz" wrap="square" lIns="192985" tIns="8646" rIns="192985" bIns="8646" numCol="1" spcCol="1270" anchor="ctr" anchorCtr="0">
              <a:noAutofit/>
            </a:bodyPr>
            <a:lstStyle/>
            <a:p>
              <a:pPr marL="0" lvl="0" indent="0" algn="l" defTabSz="266700">
                <a:lnSpc>
                  <a:spcPct val="90000"/>
                </a:lnSpc>
                <a:spcBef>
                  <a:spcPct val="0"/>
                </a:spcBef>
                <a:spcAft>
                  <a:spcPct val="35000"/>
                </a:spcAft>
                <a:buClrTx/>
                <a:buSzTx/>
                <a:buFontTx/>
                <a:buNone/>
              </a:pPr>
              <a:r>
                <a:rPr kumimoji="0" lang="en-US" altLang="en-US" sz="2000" b="0" i="0" u="none" strike="noStrike" kern="1200" cap="none" normalizeH="0" baseline="0" dirty="0">
                  <a:ln>
                    <a:noFill/>
                  </a:ln>
                  <a:solidFill>
                    <a:schemeClr val="bg1"/>
                  </a:solidFill>
                  <a:effectLst/>
                  <a:latin typeface="Arial" panose="020B0604020202020204" pitchFamily="34" charset="0"/>
                  <a:cs typeface="Arial" panose="020B0604020202020204" pitchFamily="34" charset="0"/>
                </a:rPr>
                <a:t>It seeks general conclusions from many separate investigations that address related or identical hypotheses</a:t>
              </a:r>
              <a:r>
                <a:rPr kumimoji="0" lang="en-US" altLang="en-US" sz="2000" b="0" i="0" u="none" strike="noStrike" kern="1200" cap="none" normalizeH="0" baseline="0" dirty="0">
                  <a:ln>
                    <a:noFill/>
                  </a:ln>
                  <a:solidFill>
                    <a:srgbClr val="2E2E2E"/>
                  </a:solidFill>
                  <a:effectLst/>
                  <a:latin typeface="Arial" panose="020B0604020202020204" pitchFamily="34" charset="0"/>
                  <a:cs typeface="Arial" panose="020B0604020202020204" pitchFamily="34" charset="0"/>
                </a:rPr>
                <a:t>.</a:t>
              </a:r>
              <a:endParaRPr lang="en-GB" sz="2000" kern="1200" dirty="0">
                <a:latin typeface="Arial" panose="020B0604020202020204" pitchFamily="34" charset="0"/>
                <a:cs typeface="Arial" panose="020B0604020202020204" pitchFamily="34" charset="0"/>
              </a:endParaRPr>
            </a:p>
          </p:txBody>
        </p:sp>
      </p:grpSp>
      <p:sp>
        <p:nvSpPr>
          <p:cNvPr id="15" name="TextBox 14">
            <a:extLst>
              <a:ext uri="{FF2B5EF4-FFF2-40B4-BE49-F238E27FC236}">
                <a16:creationId xmlns:a16="http://schemas.microsoft.com/office/drawing/2014/main" id="{3733CF85-C9C9-4D86-9D03-A876A1862856}"/>
              </a:ext>
            </a:extLst>
          </p:cNvPr>
          <p:cNvSpPr txBox="1"/>
          <p:nvPr/>
        </p:nvSpPr>
        <p:spPr>
          <a:xfrm>
            <a:off x="9828931" y="2843703"/>
            <a:ext cx="2129290" cy="2585323"/>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Meta-analysis research articles can be hugely helpful to students when developing an understanding of their chosen topic area and can help save lots of time. </a:t>
            </a:r>
          </a:p>
        </p:txBody>
      </p:sp>
    </p:spTree>
    <p:extLst>
      <p:ext uri="{BB962C8B-B14F-4D97-AF65-F5344CB8AC3E}">
        <p14:creationId xmlns:p14="http://schemas.microsoft.com/office/powerpoint/2010/main" val="97633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BB846-EB23-D4AD-43E8-B7A65368AE89}"/>
              </a:ext>
            </a:extLst>
          </p:cNvPr>
          <p:cNvSpPr>
            <a:spLocks noGrp="1"/>
          </p:cNvSpPr>
          <p:nvPr>
            <p:ph type="title"/>
          </p:nvPr>
        </p:nvSpPr>
        <p:spPr/>
        <p:txBody>
          <a:bodyPr/>
          <a:lstStyle/>
          <a:p>
            <a:r>
              <a:rPr lang="en-US" dirty="0">
                <a:ea typeface="Calibri Light"/>
                <a:cs typeface="Calibri Light"/>
              </a:rPr>
              <a:t>An example Meta-analysis research article</a:t>
            </a:r>
            <a:endParaRPr lang="en-US" dirty="0"/>
          </a:p>
        </p:txBody>
      </p:sp>
      <p:pic>
        <p:nvPicPr>
          <p:cNvPr id="7" name="Picture 6">
            <a:extLst>
              <a:ext uri="{FF2B5EF4-FFF2-40B4-BE49-F238E27FC236}">
                <a16:creationId xmlns:a16="http://schemas.microsoft.com/office/drawing/2014/main" id="{082D117E-258A-4600-8DC4-AAF08EB1856F}"/>
              </a:ext>
            </a:extLst>
          </p:cNvPr>
          <p:cNvPicPr>
            <a:picLocks noChangeAspect="1"/>
          </p:cNvPicPr>
          <p:nvPr/>
        </p:nvPicPr>
        <p:blipFill>
          <a:blip r:embed="rId3"/>
          <a:stretch>
            <a:fillRect/>
          </a:stretch>
        </p:blipFill>
        <p:spPr>
          <a:xfrm>
            <a:off x="157413" y="1406448"/>
            <a:ext cx="8705850" cy="1809750"/>
          </a:xfrm>
          <a:prstGeom prst="rect">
            <a:avLst/>
          </a:prstGeom>
        </p:spPr>
      </p:pic>
      <p:grpSp>
        <p:nvGrpSpPr>
          <p:cNvPr id="17" name="Group 16">
            <a:extLst>
              <a:ext uri="{FF2B5EF4-FFF2-40B4-BE49-F238E27FC236}">
                <a16:creationId xmlns:a16="http://schemas.microsoft.com/office/drawing/2014/main" id="{66270570-1E02-4AED-89EC-517FCDB97219}"/>
              </a:ext>
            </a:extLst>
          </p:cNvPr>
          <p:cNvGrpSpPr/>
          <p:nvPr/>
        </p:nvGrpSpPr>
        <p:grpSpPr>
          <a:xfrm>
            <a:off x="5024761" y="1690687"/>
            <a:ext cx="6809020" cy="1230065"/>
            <a:chOff x="5024761" y="1690687"/>
            <a:chExt cx="6809020" cy="1230065"/>
          </a:xfrm>
        </p:grpSpPr>
        <p:sp>
          <p:nvSpPr>
            <p:cNvPr id="4" name="Rectangle: Rounded Corners 3">
              <a:extLst>
                <a:ext uri="{FF2B5EF4-FFF2-40B4-BE49-F238E27FC236}">
                  <a16:creationId xmlns:a16="http://schemas.microsoft.com/office/drawing/2014/main" id="{60949128-A86A-F6C1-CC5E-BE181B4254B8}"/>
                </a:ext>
              </a:extLst>
            </p:cNvPr>
            <p:cNvSpPr/>
            <p:nvPr/>
          </p:nvSpPr>
          <p:spPr>
            <a:xfrm>
              <a:off x="9116650" y="1690687"/>
              <a:ext cx="2717131" cy="123006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Often, a meta-analysis will have the term in the title of the journal article. </a:t>
              </a:r>
            </a:p>
          </p:txBody>
        </p:sp>
        <p:sp>
          <p:nvSpPr>
            <p:cNvPr id="8" name="Arrow: Left 7">
              <a:extLst>
                <a:ext uri="{FF2B5EF4-FFF2-40B4-BE49-F238E27FC236}">
                  <a16:creationId xmlns:a16="http://schemas.microsoft.com/office/drawing/2014/main" id="{4308CB62-BD07-47CC-B841-0CC420D6104A}"/>
                </a:ext>
              </a:extLst>
            </p:cNvPr>
            <p:cNvSpPr/>
            <p:nvPr/>
          </p:nvSpPr>
          <p:spPr>
            <a:xfrm>
              <a:off x="5024761" y="2643185"/>
              <a:ext cx="4021585" cy="17991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Rounded Corners 13">
            <a:extLst>
              <a:ext uri="{FF2B5EF4-FFF2-40B4-BE49-F238E27FC236}">
                <a16:creationId xmlns:a16="http://schemas.microsoft.com/office/drawing/2014/main" id="{A2C52E26-1772-4A84-AD2D-5945D2B60EE0}"/>
              </a:ext>
            </a:extLst>
          </p:cNvPr>
          <p:cNvSpPr/>
          <p:nvPr/>
        </p:nvSpPr>
        <p:spPr>
          <a:xfrm>
            <a:off x="9215784" y="3542422"/>
            <a:ext cx="2717131" cy="18907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abstract will often tell you how many primary research articles have been reviewed and analysed in the paper </a:t>
            </a:r>
          </a:p>
        </p:txBody>
      </p:sp>
      <p:grpSp>
        <p:nvGrpSpPr>
          <p:cNvPr id="18" name="Group 17">
            <a:extLst>
              <a:ext uri="{FF2B5EF4-FFF2-40B4-BE49-F238E27FC236}">
                <a16:creationId xmlns:a16="http://schemas.microsoft.com/office/drawing/2014/main" id="{F583708F-D9A3-434C-9176-499504C6515C}"/>
              </a:ext>
            </a:extLst>
          </p:cNvPr>
          <p:cNvGrpSpPr/>
          <p:nvPr/>
        </p:nvGrpSpPr>
        <p:grpSpPr>
          <a:xfrm>
            <a:off x="487000" y="3114592"/>
            <a:ext cx="8629650" cy="2609850"/>
            <a:chOff x="487000" y="3114592"/>
            <a:chExt cx="8629650" cy="2609850"/>
          </a:xfrm>
        </p:grpSpPr>
        <p:pic>
          <p:nvPicPr>
            <p:cNvPr id="12" name="Picture 11">
              <a:extLst>
                <a:ext uri="{FF2B5EF4-FFF2-40B4-BE49-F238E27FC236}">
                  <a16:creationId xmlns:a16="http://schemas.microsoft.com/office/drawing/2014/main" id="{4F481AD8-2884-4923-9F6E-5A7EF5CA6F9C}"/>
                </a:ext>
              </a:extLst>
            </p:cNvPr>
            <p:cNvPicPr>
              <a:picLocks noChangeAspect="1"/>
            </p:cNvPicPr>
            <p:nvPr/>
          </p:nvPicPr>
          <p:blipFill>
            <a:blip r:embed="rId4"/>
            <a:stretch>
              <a:fillRect/>
            </a:stretch>
          </p:blipFill>
          <p:spPr>
            <a:xfrm>
              <a:off x="487000" y="3114592"/>
              <a:ext cx="8629650" cy="2609850"/>
            </a:xfrm>
            <a:prstGeom prst="rect">
              <a:avLst/>
            </a:prstGeom>
          </p:spPr>
        </p:pic>
        <mc:AlternateContent xmlns:mc="http://schemas.openxmlformats.org/markup-compatibility/2006">
          <mc:Choice xmlns:p14="http://schemas.microsoft.com/office/powerpoint/2010/main" Requires="p14">
            <p:contentPart p14:bwMode="auto" r:id="rId5">
              <p14:nvContentPartPr>
                <p14:cNvPr id="13" name="Ink 12">
                  <a:extLst>
                    <a:ext uri="{FF2B5EF4-FFF2-40B4-BE49-F238E27FC236}">
                      <a16:creationId xmlns:a16="http://schemas.microsoft.com/office/drawing/2014/main" id="{D41AF30E-D3F6-404F-962E-B5B843F1162D}"/>
                    </a:ext>
                  </a:extLst>
                </p14:cNvPr>
                <p14:cNvContentPartPr/>
                <p14:nvPr/>
              </p14:nvContentPartPr>
              <p14:xfrm>
                <a:off x="3976703" y="3700720"/>
                <a:ext cx="1437840" cy="55440"/>
              </p14:xfrm>
            </p:contentPart>
          </mc:Choice>
          <mc:Fallback>
            <p:pic>
              <p:nvPicPr>
                <p:cNvPr id="13" name="Ink 12">
                  <a:extLst>
                    <a:ext uri="{FF2B5EF4-FFF2-40B4-BE49-F238E27FC236}">
                      <a16:creationId xmlns:a16="http://schemas.microsoft.com/office/drawing/2014/main" id="{D41AF30E-D3F6-404F-962E-B5B843F1162D}"/>
                    </a:ext>
                  </a:extLst>
                </p:cNvPr>
                <p:cNvPicPr/>
                <p:nvPr/>
              </p:nvPicPr>
              <p:blipFill>
                <a:blip r:embed="rId6"/>
                <a:stretch>
                  <a:fillRect/>
                </a:stretch>
              </p:blipFill>
              <p:spPr>
                <a:xfrm>
                  <a:off x="3923063" y="3593080"/>
                  <a:ext cx="1545480" cy="271080"/>
                </a:xfrm>
                <a:prstGeom prst="rect">
                  <a:avLst/>
                </a:prstGeom>
              </p:spPr>
            </p:pic>
          </mc:Fallback>
        </mc:AlternateContent>
      </p:grpSp>
    </p:spTree>
    <p:extLst>
      <p:ext uri="{BB962C8B-B14F-4D97-AF65-F5344CB8AC3E}">
        <p14:creationId xmlns:p14="http://schemas.microsoft.com/office/powerpoint/2010/main" val="339772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0949128-A86A-F6C1-CC5E-BE181B4254B8}"/>
              </a:ext>
            </a:extLst>
          </p:cNvPr>
          <p:cNvSpPr/>
          <p:nvPr/>
        </p:nvSpPr>
        <p:spPr>
          <a:xfrm>
            <a:off x="9148503" y="2032966"/>
            <a:ext cx="2717131" cy="32289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Inside the meta-analysis article, there will usually be an overview table. This overview allows you to spot potentially interesting primary research that you can then find and read.  </a:t>
            </a:r>
          </a:p>
        </p:txBody>
      </p:sp>
      <p:sp>
        <p:nvSpPr>
          <p:cNvPr id="7" name="Title 1">
            <a:extLst>
              <a:ext uri="{FF2B5EF4-FFF2-40B4-BE49-F238E27FC236}">
                <a16:creationId xmlns:a16="http://schemas.microsoft.com/office/drawing/2014/main" id="{CF970EEB-BE41-49C9-898A-1680390CAC82}"/>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ea typeface="Calibri Light"/>
                <a:cs typeface="Calibri Light"/>
              </a:rPr>
              <a:t>An example Meta-analysis research article</a:t>
            </a:r>
            <a:endParaRPr lang="en-US" dirty="0"/>
          </a:p>
        </p:txBody>
      </p:sp>
      <p:pic>
        <p:nvPicPr>
          <p:cNvPr id="12" name="Picture 11">
            <a:extLst>
              <a:ext uri="{FF2B5EF4-FFF2-40B4-BE49-F238E27FC236}">
                <a16:creationId xmlns:a16="http://schemas.microsoft.com/office/drawing/2014/main" id="{24E4BE7F-7F66-4E1F-892B-FA54D904A8FA}"/>
              </a:ext>
            </a:extLst>
          </p:cNvPr>
          <p:cNvPicPr>
            <a:picLocks noChangeAspect="1"/>
          </p:cNvPicPr>
          <p:nvPr/>
        </p:nvPicPr>
        <p:blipFill>
          <a:blip r:embed="rId3"/>
          <a:stretch>
            <a:fillRect/>
          </a:stretch>
        </p:blipFill>
        <p:spPr>
          <a:xfrm>
            <a:off x="326366" y="1629954"/>
            <a:ext cx="8277225" cy="3228975"/>
          </a:xfrm>
          <a:prstGeom prst="rect">
            <a:avLst/>
          </a:prstGeom>
        </p:spPr>
      </p:pic>
    </p:spTree>
    <p:extLst>
      <p:ext uri="{BB962C8B-B14F-4D97-AF65-F5344CB8AC3E}">
        <p14:creationId xmlns:p14="http://schemas.microsoft.com/office/powerpoint/2010/main" val="207091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TextBox 3074">
            <a:extLst>
              <a:ext uri="{FF2B5EF4-FFF2-40B4-BE49-F238E27FC236}">
                <a16:creationId xmlns:a16="http://schemas.microsoft.com/office/drawing/2014/main" id="{43F6A5BB-F899-B31A-0819-64143EF39FDC}"/>
              </a:ext>
            </a:extLst>
          </p:cNvPr>
          <p:cNvSpPr txBox="1"/>
          <p:nvPr/>
        </p:nvSpPr>
        <p:spPr>
          <a:xfrm>
            <a:off x="6746561" y="3538779"/>
            <a:ext cx="494297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A meta-analysis will often provide interesting statistical points that can help you in developing your background section or discussion section of your component 2 work.  </a:t>
            </a:r>
          </a:p>
        </p:txBody>
      </p:sp>
      <p:sp>
        <p:nvSpPr>
          <p:cNvPr id="3147" name="Rectangle: Rounded Corners 3146">
            <a:extLst>
              <a:ext uri="{FF2B5EF4-FFF2-40B4-BE49-F238E27FC236}">
                <a16:creationId xmlns:a16="http://schemas.microsoft.com/office/drawing/2014/main" id="{8B1ADC0F-7A60-F0E8-63B7-F4ED37F471A6}"/>
              </a:ext>
            </a:extLst>
          </p:cNvPr>
          <p:cNvSpPr/>
          <p:nvPr/>
        </p:nvSpPr>
        <p:spPr>
          <a:xfrm>
            <a:off x="6419393" y="1243702"/>
            <a:ext cx="5442640" cy="18182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A meta-analysis will usually have a results and discussion section. These are useful to student researchers as they allow you to read the important findings and conclusions that an experienced/published researcher has identified in the primary research.  </a:t>
            </a:r>
          </a:p>
        </p:txBody>
      </p:sp>
      <p:sp>
        <p:nvSpPr>
          <p:cNvPr id="7" name="Title 2">
            <a:extLst>
              <a:ext uri="{FF2B5EF4-FFF2-40B4-BE49-F238E27FC236}">
                <a16:creationId xmlns:a16="http://schemas.microsoft.com/office/drawing/2014/main" id="{F24751ED-BBA6-4C80-A5ED-208DE1C7AD14}"/>
              </a:ext>
            </a:extLst>
          </p:cNvPr>
          <p:cNvSpPr txBox="1">
            <a:spLocks/>
          </p:cNvSpPr>
          <p:nvPr/>
        </p:nvSpPr>
        <p:spPr>
          <a:xfrm>
            <a:off x="7667265" y="375894"/>
            <a:ext cx="4022269" cy="639174"/>
          </a:xfrm>
          <a:prstGeom prst="rect">
            <a:avLst/>
          </a:prstGeom>
          <a:ln w="28575">
            <a:solidFill>
              <a:schemeClr val="accent1"/>
            </a:solidFill>
          </a:ln>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ea typeface="Calibri Light"/>
                <a:cs typeface="Calibri Light"/>
              </a:rPr>
              <a:t>Meta-analysis</a:t>
            </a:r>
            <a:endParaRPr lang="en-US" sz="3600" dirty="0"/>
          </a:p>
        </p:txBody>
      </p:sp>
      <p:pic>
        <p:nvPicPr>
          <p:cNvPr id="6" name="Picture 5">
            <a:extLst>
              <a:ext uri="{FF2B5EF4-FFF2-40B4-BE49-F238E27FC236}">
                <a16:creationId xmlns:a16="http://schemas.microsoft.com/office/drawing/2014/main" id="{BC54AE82-0718-47A2-B319-309F3C16E5AE}"/>
              </a:ext>
            </a:extLst>
          </p:cNvPr>
          <p:cNvPicPr>
            <a:picLocks noChangeAspect="1"/>
          </p:cNvPicPr>
          <p:nvPr/>
        </p:nvPicPr>
        <p:blipFill>
          <a:blip r:embed="rId2"/>
          <a:stretch>
            <a:fillRect/>
          </a:stretch>
        </p:blipFill>
        <p:spPr>
          <a:xfrm>
            <a:off x="1750339" y="1143288"/>
            <a:ext cx="4022270" cy="4983344"/>
          </a:xfrm>
          <a:prstGeom prst="rect">
            <a:avLst/>
          </a:prstGeom>
        </p:spPr>
      </p:pic>
      <p:sp>
        <p:nvSpPr>
          <p:cNvPr id="8" name="Arrow: Left 7">
            <a:extLst>
              <a:ext uri="{FF2B5EF4-FFF2-40B4-BE49-F238E27FC236}">
                <a16:creationId xmlns:a16="http://schemas.microsoft.com/office/drawing/2014/main" id="{F42E60D2-8DC4-40E8-935D-B53F850520DB}"/>
              </a:ext>
            </a:extLst>
          </p:cNvPr>
          <p:cNvSpPr/>
          <p:nvPr/>
        </p:nvSpPr>
        <p:spPr>
          <a:xfrm>
            <a:off x="5626218" y="3892491"/>
            <a:ext cx="1120343" cy="1426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0596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9EBB-52E5-A984-EA20-62A30F033974}"/>
              </a:ext>
            </a:extLst>
          </p:cNvPr>
          <p:cNvSpPr>
            <a:spLocks noGrp="1"/>
          </p:cNvSpPr>
          <p:nvPr>
            <p:ph type="title"/>
          </p:nvPr>
        </p:nvSpPr>
        <p:spPr>
          <a:xfrm>
            <a:off x="4064163" y="47042"/>
            <a:ext cx="4551332" cy="1325563"/>
          </a:xfrm>
        </p:spPr>
        <p:txBody>
          <a:bodyPr/>
          <a:lstStyle/>
          <a:p>
            <a:r>
              <a:rPr lang="en-US" dirty="0">
                <a:solidFill>
                  <a:schemeClr val="bg1"/>
                </a:solidFill>
                <a:ea typeface="Calibri Light"/>
                <a:cs typeface="Calibri Light"/>
              </a:rPr>
              <a:t>Meta-Analysis</a:t>
            </a:r>
            <a:endParaRPr lang="en-US" dirty="0">
              <a:solidFill>
                <a:schemeClr val="bg1"/>
              </a:solidFill>
            </a:endParaRPr>
          </a:p>
        </p:txBody>
      </p:sp>
      <p:pic>
        <p:nvPicPr>
          <p:cNvPr id="7" name="Online Media 6" title="What is a Meta Analysis?">
            <a:hlinkClick r:id="" action="ppaction://media"/>
            <a:extLst>
              <a:ext uri="{FF2B5EF4-FFF2-40B4-BE49-F238E27FC236}">
                <a16:creationId xmlns:a16="http://schemas.microsoft.com/office/drawing/2014/main" id="{0F89E904-A3DF-4F9B-8E10-00AD9B418836}"/>
              </a:ext>
            </a:extLst>
          </p:cNvPr>
          <p:cNvPicPr>
            <a:picLocks noRot="1" noChangeAspect="1"/>
          </p:cNvPicPr>
          <p:nvPr>
            <a:videoFile r:link="rId1"/>
          </p:nvPr>
        </p:nvPicPr>
        <p:blipFill>
          <a:blip r:embed="rId4"/>
          <a:stretch>
            <a:fillRect/>
          </a:stretch>
        </p:blipFill>
        <p:spPr>
          <a:xfrm>
            <a:off x="1230594" y="1333144"/>
            <a:ext cx="8906884" cy="5032389"/>
          </a:xfrm>
          <a:prstGeom prst="rect">
            <a:avLst/>
          </a:prstGeom>
        </p:spPr>
      </p:pic>
    </p:spTree>
    <p:extLst>
      <p:ext uri="{BB962C8B-B14F-4D97-AF65-F5344CB8AC3E}">
        <p14:creationId xmlns:p14="http://schemas.microsoft.com/office/powerpoint/2010/main" val="40176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254F333B-61EE-46AC-A76D-9A54110D1A20}"/>
              </a:ext>
            </a:extLst>
          </p:cNvPr>
          <p:cNvSpPr>
            <a:spLocks noGrp="1"/>
          </p:cNvSpPr>
          <p:nvPr>
            <p:ph type="title"/>
          </p:nvPr>
        </p:nvSpPr>
        <p:spPr>
          <a:xfrm>
            <a:off x="4084865" y="2415298"/>
            <a:ext cx="4022269" cy="2027404"/>
          </a:xfrm>
          <a:ln w="28575">
            <a:solidFill>
              <a:schemeClr val="accent1"/>
            </a:solidFill>
          </a:ln>
        </p:spPr>
        <p:txBody>
          <a:bodyPr>
            <a:normAutofit/>
          </a:bodyPr>
          <a:lstStyle/>
          <a:p>
            <a:pPr algn="ctr"/>
            <a:r>
              <a:rPr lang="en-US" sz="3600" dirty="0">
                <a:ea typeface="Calibri Light"/>
                <a:cs typeface="Calibri Light"/>
              </a:rPr>
              <a:t>Systematic Review</a:t>
            </a:r>
            <a:endParaRPr lang="en-US" sz="3600" dirty="0"/>
          </a:p>
        </p:txBody>
      </p:sp>
    </p:spTree>
    <p:extLst>
      <p:ext uri="{BB962C8B-B14F-4D97-AF65-F5344CB8AC3E}">
        <p14:creationId xmlns:p14="http://schemas.microsoft.com/office/powerpoint/2010/main" val="1506219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D8F14-2710-1696-4423-D109903599D0}"/>
              </a:ext>
            </a:extLst>
          </p:cNvPr>
          <p:cNvSpPr>
            <a:spLocks noGrp="1"/>
          </p:cNvSpPr>
          <p:nvPr>
            <p:ph type="title"/>
          </p:nvPr>
        </p:nvSpPr>
        <p:spPr>
          <a:xfrm>
            <a:off x="150655" y="1018136"/>
            <a:ext cx="4538791" cy="912275"/>
          </a:xfrm>
        </p:spPr>
        <p:txBody>
          <a:bodyPr/>
          <a:lstStyle/>
          <a:p>
            <a:r>
              <a:rPr lang="en-US" dirty="0">
                <a:ea typeface="Calibri Light"/>
                <a:cs typeface="Calibri Light"/>
              </a:rPr>
              <a:t>Systematic Review</a:t>
            </a:r>
            <a:endParaRPr lang="en-US" dirty="0"/>
          </a:p>
        </p:txBody>
      </p:sp>
      <p:sp>
        <p:nvSpPr>
          <p:cNvPr id="3" name="Content Placeholder 2">
            <a:extLst>
              <a:ext uri="{FF2B5EF4-FFF2-40B4-BE49-F238E27FC236}">
                <a16:creationId xmlns:a16="http://schemas.microsoft.com/office/drawing/2014/main" id="{D44307AF-E513-D092-0E16-090872DF4BF8}"/>
              </a:ext>
            </a:extLst>
          </p:cNvPr>
          <p:cNvSpPr>
            <a:spLocks noGrp="1"/>
          </p:cNvSpPr>
          <p:nvPr>
            <p:ph idx="1"/>
          </p:nvPr>
        </p:nvSpPr>
        <p:spPr>
          <a:xfrm>
            <a:off x="209378" y="1930411"/>
            <a:ext cx="11831967" cy="913315"/>
          </a:xfrm>
        </p:spPr>
        <p:txBody>
          <a:bodyPr vert="horz" lIns="91440" tIns="45720" rIns="91440" bIns="45720" rtlCol="0" anchor="t">
            <a:normAutofit fontScale="70000" lnSpcReduction="20000"/>
          </a:bodyPr>
          <a:lstStyle/>
          <a:p>
            <a:pPr marL="0" indent="0">
              <a:buNone/>
            </a:pPr>
            <a:r>
              <a:rPr lang="en-US" dirty="0">
                <a:ea typeface="Calibri"/>
                <a:cs typeface="Calibri"/>
              </a:rPr>
              <a:t>A systematic review usually involves finding and examining all research published on a particular topic during a defined time frame.</a:t>
            </a:r>
          </a:p>
          <a:p>
            <a:pPr marL="0" indent="0">
              <a:buNone/>
            </a:pPr>
            <a:r>
              <a:rPr lang="en-US" dirty="0">
                <a:ea typeface="Calibri"/>
                <a:cs typeface="Calibri"/>
              </a:rPr>
              <a:t> For example, Job satisfaction in UK nurses, 2021 -2024 </a:t>
            </a:r>
            <a:endParaRPr lang="en-US" dirty="0"/>
          </a:p>
        </p:txBody>
      </p:sp>
      <p:graphicFrame>
        <p:nvGraphicFramePr>
          <p:cNvPr id="8" name="Diagram 7">
            <a:extLst>
              <a:ext uri="{FF2B5EF4-FFF2-40B4-BE49-F238E27FC236}">
                <a16:creationId xmlns:a16="http://schemas.microsoft.com/office/drawing/2014/main" id="{F06C0BF1-6AC5-43FF-8263-A94F42402398}"/>
              </a:ext>
            </a:extLst>
          </p:cNvPr>
          <p:cNvGraphicFramePr/>
          <p:nvPr>
            <p:extLst>
              <p:ext uri="{D42A27DB-BD31-4B8C-83A1-F6EECF244321}">
                <p14:modId xmlns:p14="http://schemas.microsoft.com/office/powerpoint/2010/main" val="455085745"/>
              </p:ext>
            </p:extLst>
          </p:nvPr>
        </p:nvGraphicFramePr>
        <p:xfrm>
          <a:off x="553674" y="2919369"/>
          <a:ext cx="10947632" cy="35984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053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F87E0D8-C24B-7BE9-9CF4-94C51203BECE}"/>
              </a:ext>
            </a:extLst>
          </p:cNvPr>
          <p:cNvSpPr/>
          <p:nvPr/>
        </p:nvSpPr>
        <p:spPr>
          <a:xfrm>
            <a:off x="337972" y="1692362"/>
            <a:ext cx="2573129" cy="36222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An Example Systematic Review</a:t>
            </a:r>
            <a:endParaRPr lang="en-US" sz="2800" dirty="0"/>
          </a:p>
        </p:txBody>
      </p:sp>
      <p:pic>
        <p:nvPicPr>
          <p:cNvPr id="18" name="Picture 17">
            <a:extLst>
              <a:ext uri="{FF2B5EF4-FFF2-40B4-BE49-F238E27FC236}">
                <a16:creationId xmlns:a16="http://schemas.microsoft.com/office/drawing/2014/main" id="{582B8028-C3E3-4A71-8A74-39EEC84C796E}"/>
              </a:ext>
            </a:extLst>
          </p:cNvPr>
          <p:cNvPicPr>
            <a:picLocks noChangeAspect="1"/>
          </p:cNvPicPr>
          <p:nvPr/>
        </p:nvPicPr>
        <p:blipFill>
          <a:blip r:embed="rId2"/>
          <a:stretch>
            <a:fillRect/>
          </a:stretch>
        </p:blipFill>
        <p:spPr>
          <a:xfrm>
            <a:off x="4617610" y="368410"/>
            <a:ext cx="6753225" cy="1600200"/>
          </a:xfrm>
          <a:prstGeom prst="rect">
            <a:avLst/>
          </a:prstGeom>
        </p:spPr>
      </p:pic>
      <p:sp>
        <p:nvSpPr>
          <p:cNvPr id="19" name="TextBox 18">
            <a:extLst>
              <a:ext uri="{FF2B5EF4-FFF2-40B4-BE49-F238E27FC236}">
                <a16:creationId xmlns:a16="http://schemas.microsoft.com/office/drawing/2014/main" id="{89E6C04E-81BA-4444-A579-36E513E356AA}"/>
              </a:ext>
            </a:extLst>
          </p:cNvPr>
          <p:cNvSpPr txBox="1"/>
          <p:nvPr/>
        </p:nvSpPr>
        <p:spPr>
          <a:xfrm>
            <a:off x="3387012" y="2220686"/>
            <a:ext cx="3424849" cy="1015663"/>
          </a:xfrm>
          <a:prstGeom prst="rect">
            <a:avLst/>
          </a:prstGeom>
          <a:ln w="57150"/>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The title will usually tell you if the article is a systematic review. </a:t>
            </a:r>
          </a:p>
        </p:txBody>
      </p:sp>
      <p:sp>
        <p:nvSpPr>
          <p:cNvPr id="20" name="Arrow: Left 19">
            <a:extLst>
              <a:ext uri="{FF2B5EF4-FFF2-40B4-BE49-F238E27FC236}">
                <a16:creationId xmlns:a16="http://schemas.microsoft.com/office/drawing/2014/main" id="{E89E2E08-F0EE-441A-B7AB-0A196EE02FEA}"/>
              </a:ext>
            </a:extLst>
          </p:cNvPr>
          <p:cNvSpPr/>
          <p:nvPr/>
        </p:nvSpPr>
        <p:spPr>
          <a:xfrm rot="6968557">
            <a:off x="5731152" y="1393779"/>
            <a:ext cx="1165609" cy="50322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B92D2C42-D80B-4460-8348-62D89F68498B}"/>
              </a:ext>
            </a:extLst>
          </p:cNvPr>
          <p:cNvPicPr>
            <a:picLocks noChangeAspect="1"/>
          </p:cNvPicPr>
          <p:nvPr/>
        </p:nvPicPr>
        <p:blipFill>
          <a:blip r:embed="rId3"/>
          <a:stretch>
            <a:fillRect/>
          </a:stretch>
        </p:blipFill>
        <p:spPr>
          <a:xfrm>
            <a:off x="3288716" y="3647114"/>
            <a:ext cx="7585950" cy="2720094"/>
          </a:xfrm>
          <a:prstGeom prst="rect">
            <a:avLst/>
          </a:prstGeom>
        </p:spPr>
      </p:pic>
      <p:sp>
        <p:nvSpPr>
          <p:cNvPr id="23" name="Rectangle: Rounded Corners 22">
            <a:extLst>
              <a:ext uri="{FF2B5EF4-FFF2-40B4-BE49-F238E27FC236}">
                <a16:creationId xmlns:a16="http://schemas.microsoft.com/office/drawing/2014/main" id="{3D9D32BD-AD72-4F8A-B971-19EB2A618087}"/>
              </a:ext>
            </a:extLst>
          </p:cNvPr>
          <p:cNvSpPr/>
          <p:nvPr/>
        </p:nvSpPr>
        <p:spPr>
          <a:xfrm>
            <a:off x="7994222" y="2543851"/>
            <a:ext cx="3979983" cy="251323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dirty="0">
                <a:latin typeface="Arial" panose="020B0604020202020204" pitchFamily="34" charset="0"/>
                <a:ea typeface="Calibri"/>
                <a:cs typeface="Arial" panose="020B0604020202020204" pitchFamily="34" charset="0"/>
              </a:rPr>
              <a:t>Inside the systematic review article, there will usually be an overview table. </a:t>
            </a:r>
          </a:p>
          <a:p>
            <a:endParaRPr lang="en-US" sz="2000" dirty="0">
              <a:latin typeface="Arial" panose="020B0604020202020204" pitchFamily="34" charset="0"/>
              <a:ea typeface="Calibri"/>
              <a:cs typeface="Arial" panose="020B0604020202020204" pitchFamily="34" charset="0"/>
            </a:endParaRPr>
          </a:p>
          <a:p>
            <a:r>
              <a:rPr lang="en-US" sz="2000" dirty="0">
                <a:latin typeface="Arial" panose="020B0604020202020204" pitchFamily="34" charset="0"/>
                <a:ea typeface="Calibri"/>
                <a:cs typeface="Arial" panose="020B0604020202020204" pitchFamily="34" charset="0"/>
              </a:rPr>
              <a:t>This overview allows you to spot potentially interesting primary research that you can then find and read.  </a:t>
            </a:r>
          </a:p>
        </p:txBody>
      </p:sp>
    </p:spTree>
    <p:extLst>
      <p:ext uri="{BB962C8B-B14F-4D97-AF65-F5344CB8AC3E}">
        <p14:creationId xmlns:p14="http://schemas.microsoft.com/office/powerpoint/2010/main" val="81440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81518-8040-DF8F-174E-275787349ECC}"/>
              </a:ext>
            </a:extLst>
          </p:cNvPr>
          <p:cNvSpPr>
            <a:spLocks noGrp="1"/>
          </p:cNvSpPr>
          <p:nvPr>
            <p:ph idx="1"/>
          </p:nvPr>
        </p:nvSpPr>
        <p:spPr>
          <a:xfrm>
            <a:off x="451657" y="1286010"/>
            <a:ext cx="4535079" cy="628807"/>
          </a:xfrm>
        </p:spPr>
        <p:txBody>
          <a:bodyPr/>
          <a:lstStyle/>
          <a:p>
            <a:r>
              <a:rPr lang="en-US" u="sng" dirty="0">
                <a:latin typeface="Arial" panose="020B0604020202020204" pitchFamily="34" charset="0"/>
                <a:cs typeface="Arial" panose="020B0604020202020204" pitchFamily="34" charset="0"/>
              </a:rPr>
              <a:t>The search strategy </a:t>
            </a:r>
          </a:p>
        </p:txBody>
      </p:sp>
      <p:pic>
        <p:nvPicPr>
          <p:cNvPr id="10" name="Picture 9">
            <a:extLst>
              <a:ext uri="{FF2B5EF4-FFF2-40B4-BE49-F238E27FC236}">
                <a16:creationId xmlns:a16="http://schemas.microsoft.com/office/drawing/2014/main" id="{74C746EB-272C-4C88-946C-9A3F74AD2655}"/>
              </a:ext>
            </a:extLst>
          </p:cNvPr>
          <p:cNvPicPr>
            <a:picLocks noChangeAspect="1"/>
          </p:cNvPicPr>
          <p:nvPr/>
        </p:nvPicPr>
        <p:blipFill>
          <a:blip r:embed="rId2"/>
          <a:stretch>
            <a:fillRect/>
          </a:stretch>
        </p:blipFill>
        <p:spPr>
          <a:xfrm>
            <a:off x="4237444" y="1762783"/>
            <a:ext cx="7631493" cy="1421338"/>
          </a:xfrm>
          <a:prstGeom prst="rect">
            <a:avLst/>
          </a:prstGeom>
        </p:spPr>
      </p:pic>
      <p:pic>
        <p:nvPicPr>
          <p:cNvPr id="12" name="Picture 11">
            <a:extLst>
              <a:ext uri="{FF2B5EF4-FFF2-40B4-BE49-F238E27FC236}">
                <a16:creationId xmlns:a16="http://schemas.microsoft.com/office/drawing/2014/main" id="{D55C2C78-A75A-4AAD-AFE4-7304BFE9DA1E}"/>
              </a:ext>
            </a:extLst>
          </p:cNvPr>
          <p:cNvPicPr>
            <a:picLocks noChangeAspect="1"/>
          </p:cNvPicPr>
          <p:nvPr/>
        </p:nvPicPr>
        <p:blipFill>
          <a:blip r:embed="rId3"/>
          <a:stretch>
            <a:fillRect/>
          </a:stretch>
        </p:blipFill>
        <p:spPr>
          <a:xfrm>
            <a:off x="5571432" y="4364240"/>
            <a:ext cx="4606611" cy="2183875"/>
          </a:xfrm>
          <a:prstGeom prst="rect">
            <a:avLst/>
          </a:prstGeom>
        </p:spPr>
      </p:pic>
      <p:pic>
        <p:nvPicPr>
          <p:cNvPr id="6" name="Picture 5">
            <a:extLst>
              <a:ext uri="{FF2B5EF4-FFF2-40B4-BE49-F238E27FC236}">
                <a16:creationId xmlns:a16="http://schemas.microsoft.com/office/drawing/2014/main" id="{ED6DD77A-4854-4EEF-B3B6-3E1BE51EAF1D}"/>
              </a:ext>
            </a:extLst>
          </p:cNvPr>
          <p:cNvPicPr>
            <a:picLocks noChangeAspect="1"/>
          </p:cNvPicPr>
          <p:nvPr/>
        </p:nvPicPr>
        <p:blipFill>
          <a:blip r:embed="rId4"/>
          <a:stretch>
            <a:fillRect/>
          </a:stretch>
        </p:blipFill>
        <p:spPr>
          <a:xfrm>
            <a:off x="8555951" y="3207993"/>
            <a:ext cx="3476625" cy="3209925"/>
          </a:xfrm>
          <a:prstGeom prst="rect">
            <a:avLst/>
          </a:prstGeom>
        </p:spPr>
      </p:pic>
      <p:sp>
        <p:nvSpPr>
          <p:cNvPr id="13" name="Rectangle 12">
            <a:extLst>
              <a:ext uri="{FF2B5EF4-FFF2-40B4-BE49-F238E27FC236}">
                <a16:creationId xmlns:a16="http://schemas.microsoft.com/office/drawing/2014/main" id="{330E1F27-6883-4134-AC8F-3A2868E9F3C9}"/>
              </a:ext>
            </a:extLst>
          </p:cNvPr>
          <p:cNvSpPr/>
          <p:nvPr/>
        </p:nvSpPr>
        <p:spPr>
          <a:xfrm>
            <a:off x="4678149" y="146850"/>
            <a:ext cx="7354427" cy="7049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Example extracts from  Systematic Reviews</a:t>
            </a:r>
            <a:endParaRPr lang="en-US" sz="2800" dirty="0"/>
          </a:p>
        </p:txBody>
      </p:sp>
      <p:sp>
        <p:nvSpPr>
          <p:cNvPr id="14" name="TextBox 13">
            <a:extLst>
              <a:ext uri="{FF2B5EF4-FFF2-40B4-BE49-F238E27FC236}">
                <a16:creationId xmlns:a16="http://schemas.microsoft.com/office/drawing/2014/main" id="{DCA144BE-3927-415D-8802-699A978B2C5D}"/>
              </a:ext>
            </a:extLst>
          </p:cNvPr>
          <p:cNvSpPr txBox="1"/>
          <p:nvPr/>
        </p:nvSpPr>
        <p:spPr>
          <a:xfrm>
            <a:off x="555477" y="1762783"/>
            <a:ext cx="3606325" cy="1980275"/>
          </a:xfrm>
          <a:prstGeom prst="rect">
            <a:avLst/>
          </a:prstGeom>
          <a:noFill/>
          <a:ln w="38100">
            <a:solidFill>
              <a:schemeClr val="bg1"/>
            </a:solidFill>
          </a:ln>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The search strategy is shared with the reader, this can be very helpful to student researchers that are developing their own search skills. </a:t>
            </a:r>
          </a:p>
        </p:txBody>
      </p:sp>
      <p:sp>
        <p:nvSpPr>
          <p:cNvPr id="15" name="TextBox 14">
            <a:extLst>
              <a:ext uri="{FF2B5EF4-FFF2-40B4-BE49-F238E27FC236}">
                <a16:creationId xmlns:a16="http://schemas.microsoft.com/office/drawing/2014/main" id="{0676BB84-8E17-4A96-BD50-5C3DDCB2EFF9}"/>
              </a:ext>
            </a:extLst>
          </p:cNvPr>
          <p:cNvSpPr txBox="1"/>
          <p:nvPr/>
        </p:nvSpPr>
        <p:spPr>
          <a:xfrm>
            <a:off x="451657" y="3887226"/>
            <a:ext cx="4535079" cy="523220"/>
          </a:xfrm>
          <a:prstGeom prst="rect">
            <a:avLst/>
          </a:prstGeom>
          <a:noFill/>
        </p:spPr>
        <p:txBody>
          <a:bodyPr wrap="square" rtlCol="0">
            <a:spAutoFit/>
          </a:bodyPr>
          <a:lstStyle/>
          <a:p>
            <a:r>
              <a:rPr lang="en-GB" sz="2800" u="sng" dirty="0">
                <a:solidFill>
                  <a:schemeClr val="bg1"/>
                </a:solidFill>
                <a:latin typeface="Arial" panose="020B0604020202020204" pitchFamily="34" charset="0"/>
                <a:cs typeface="Arial" panose="020B0604020202020204" pitchFamily="34" charset="0"/>
              </a:rPr>
              <a:t>Results</a:t>
            </a:r>
            <a:r>
              <a:rPr lang="en-GB" sz="2800" dirty="0"/>
              <a:t> </a:t>
            </a:r>
          </a:p>
        </p:txBody>
      </p:sp>
      <p:sp>
        <p:nvSpPr>
          <p:cNvPr id="16" name="TextBox 15">
            <a:extLst>
              <a:ext uri="{FF2B5EF4-FFF2-40B4-BE49-F238E27FC236}">
                <a16:creationId xmlns:a16="http://schemas.microsoft.com/office/drawing/2014/main" id="{4F7A859E-464F-46F9-9297-2FE4A3D25537}"/>
              </a:ext>
            </a:extLst>
          </p:cNvPr>
          <p:cNvSpPr txBox="1"/>
          <p:nvPr/>
        </p:nvSpPr>
        <p:spPr>
          <a:xfrm>
            <a:off x="555477" y="4410446"/>
            <a:ext cx="4832810" cy="1938992"/>
          </a:xfrm>
          <a:prstGeom prst="rect">
            <a:avLst/>
          </a:prstGeom>
          <a:noFill/>
          <a:ln w="38100">
            <a:solidFill>
              <a:schemeClr val="bg1"/>
            </a:solidFill>
          </a:ln>
        </p:spPr>
        <p:txBody>
          <a:bodyPr wrap="square" rtlCol="0">
            <a:spAutoFit/>
          </a:bodyPr>
          <a:lstStyle/>
          <a:p>
            <a:r>
              <a:rPr lang="en-GB" sz="2000" dirty="0">
                <a:solidFill>
                  <a:schemeClr val="bg1"/>
                </a:solidFill>
              </a:rPr>
              <a:t>The results section of a systematic review will often offer highly focused points of information related to specific themes or objectives. This can be very useful to student researchers in understanding how to develop their own themes and findings. </a:t>
            </a:r>
          </a:p>
        </p:txBody>
      </p:sp>
    </p:spTree>
    <p:extLst>
      <p:ext uri="{BB962C8B-B14F-4D97-AF65-F5344CB8AC3E}">
        <p14:creationId xmlns:p14="http://schemas.microsoft.com/office/powerpoint/2010/main" val="313297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500"/>
                                        <p:tgtEl>
                                          <p:spTgt spid="16"/>
                                        </p:tgtEl>
                                      </p:cBhvr>
                                    </p:animEffect>
                                  </p:childTnLst>
                                </p:cTn>
                              </p:par>
                              <p:par>
                                <p:cTn id="22" presetID="10" presetClass="entr" presetSubtype="0" fill="hold"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childTnLst>
                                </p:cTn>
                              </p:par>
                              <p:par>
                                <p:cTn id="25" presetID="10" presetClass="entr" presetSubtype="0" fill="hold" nodeType="with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animBg="1"/>
      <p:bldP spid="15" grpId="0"/>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2BA2C78-CA19-4E58-B21C-E4670083FE21}"/>
              </a:ext>
            </a:extLst>
          </p:cNvPr>
          <p:cNvSpPr txBox="1"/>
          <p:nvPr/>
        </p:nvSpPr>
        <p:spPr>
          <a:xfrm>
            <a:off x="6484690" y="394282"/>
            <a:ext cx="3607266"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Systematic Review </a:t>
            </a:r>
          </a:p>
        </p:txBody>
      </p:sp>
      <p:pic>
        <p:nvPicPr>
          <p:cNvPr id="9" name="Online Media 8" title="2  What are the different types of systematic reviews?">
            <a:hlinkClick r:id="" action="ppaction://media"/>
            <a:extLst>
              <a:ext uri="{FF2B5EF4-FFF2-40B4-BE49-F238E27FC236}">
                <a16:creationId xmlns:a16="http://schemas.microsoft.com/office/drawing/2014/main" id="{3E2B1F3A-3489-44D0-8076-E6426A16DA11}"/>
              </a:ext>
            </a:extLst>
          </p:cNvPr>
          <p:cNvPicPr>
            <a:picLocks noRot="1" noChangeAspect="1"/>
          </p:cNvPicPr>
          <p:nvPr>
            <a:videoFile r:link="rId1"/>
          </p:nvPr>
        </p:nvPicPr>
        <p:blipFill>
          <a:blip r:embed="rId4"/>
          <a:stretch>
            <a:fillRect/>
          </a:stretch>
        </p:blipFill>
        <p:spPr>
          <a:xfrm>
            <a:off x="2015412" y="1123468"/>
            <a:ext cx="9069355" cy="5124185"/>
          </a:xfrm>
          <a:prstGeom prst="rect">
            <a:avLst/>
          </a:prstGeom>
        </p:spPr>
      </p:pic>
    </p:spTree>
    <p:extLst>
      <p:ext uri="{BB962C8B-B14F-4D97-AF65-F5344CB8AC3E}">
        <p14:creationId xmlns:p14="http://schemas.microsoft.com/office/powerpoint/2010/main" val="367523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6B2DC1-7B17-469B-AA62-AB0FA80EE031}"/>
              </a:ext>
            </a:extLst>
          </p:cNvPr>
          <p:cNvSpPr txBox="1"/>
          <p:nvPr/>
        </p:nvSpPr>
        <p:spPr>
          <a:xfrm>
            <a:off x="635431" y="1611824"/>
            <a:ext cx="4602996" cy="3539430"/>
          </a:xfrm>
          <a:prstGeom prst="rect">
            <a:avLst/>
          </a:prstGeom>
          <a:noFill/>
        </p:spPr>
        <p:txBody>
          <a:bodyPr wrap="square" rtlCol="0">
            <a:spAutoFit/>
          </a:bodyPr>
          <a:lstStyle/>
          <a:p>
            <a:r>
              <a:rPr lang="en-GB" sz="2800" dirty="0">
                <a:solidFill>
                  <a:schemeClr val="bg1"/>
                </a:solidFill>
                <a:latin typeface="Arial" panose="020B0604020202020204" pitchFamily="34" charset="0"/>
                <a:cs typeface="Arial" panose="020B0604020202020204" pitchFamily="34" charset="0"/>
              </a:rPr>
              <a:t>Activity </a:t>
            </a:r>
          </a:p>
          <a:p>
            <a:r>
              <a:rPr lang="en-GB" sz="2800" dirty="0">
                <a:solidFill>
                  <a:schemeClr val="bg1"/>
                </a:solidFill>
                <a:latin typeface="Arial" panose="020B0604020202020204" pitchFamily="34" charset="0"/>
                <a:cs typeface="Arial" panose="020B0604020202020204" pitchFamily="34" charset="0"/>
              </a:rPr>
              <a:t>Independently or in pairs, use the UWTSD Library or Google Scholar to locate a current and relevant meta-analysis or systematic review of your research topic.  </a:t>
            </a:r>
          </a:p>
        </p:txBody>
      </p:sp>
    </p:spTree>
    <p:extLst>
      <p:ext uri="{BB962C8B-B14F-4D97-AF65-F5344CB8AC3E}">
        <p14:creationId xmlns:p14="http://schemas.microsoft.com/office/powerpoint/2010/main" val="790375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254F333B-61EE-46AC-A76D-9A54110D1A20}"/>
              </a:ext>
            </a:extLst>
          </p:cNvPr>
          <p:cNvSpPr>
            <a:spLocks noGrp="1"/>
          </p:cNvSpPr>
          <p:nvPr>
            <p:ph type="title"/>
          </p:nvPr>
        </p:nvSpPr>
        <p:spPr>
          <a:xfrm>
            <a:off x="4084865" y="2415298"/>
            <a:ext cx="4022269" cy="2027404"/>
          </a:xfrm>
          <a:ln w="28575">
            <a:solidFill>
              <a:schemeClr val="accent1"/>
            </a:solidFill>
          </a:ln>
        </p:spPr>
        <p:txBody>
          <a:bodyPr>
            <a:normAutofit/>
          </a:bodyPr>
          <a:lstStyle/>
          <a:p>
            <a:pPr algn="ctr"/>
            <a:r>
              <a:rPr lang="en-US" sz="3600" dirty="0">
                <a:ea typeface="Calibri Light"/>
                <a:cs typeface="Calibri Light"/>
              </a:rPr>
              <a:t>Scoping Review</a:t>
            </a:r>
            <a:endParaRPr lang="en-US" sz="3600" dirty="0"/>
          </a:p>
        </p:txBody>
      </p:sp>
    </p:spTree>
    <p:extLst>
      <p:ext uri="{BB962C8B-B14F-4D97-AF65-F5344CB8AC3E}">
        <p14:creationId xmlns:p14="http://schemas.microsoft.com/office/powerpoint/2010/main" val="42649117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70870D-3F39-4358-A2F3-65C578060E57}"/>
              </a:ext>
            </a:extLst>
          </p:cNvPr>
          <p:cNvSpPr>
            <a:spLocks noGrp="1"/>
          </p:cNvSpPr>
          <p:nvPr>
            <p:ph idx="10"/>
          </p:nvPr>
        </p:nvSpPr>
        <p:spPr>
          <a:xfrm>
            <a:off x="6358291" y="391795"/>
            <a:ext cx="4535079" cy="409590"/>
          </a:xfrm>
        </p:spPr>
        <p:txBody>
          <a:bodyPr/>
          <a:lstStyle/>
          <a:p>
            <a:r>
              <a:rPr lang="en-GB" sz="4000" dirty="0">
                <a:latin typeface="Arial" panose="020B0604020202020204" pitchFamily="34" charset="0"/>
                <a:cs typeface="Arial" panose="020B0604020202020204" pitchFamily="34" charset="0"/>
              </a:rPr>
              <a:t>Scoping Reviews </a:t>
            </a:r>
          </a:p>
        </p:txBody>
      </p:sp>
      <p:grpSp>
        <p:nvGrpSpPr>
          <p:cNvPr id="9" name="Group 8">
            <a:extLst>
              <a:ext uri="{FF2B5EF4-FFF2-40B4-BE49-F238E27FC236}">
                <a16:creationId xmlns:a16="http://schemas.microsoft.com/office/drawing/2014/main" id="{7FFB6D11-8FC1-4826-A799-63F93122100D}"/>
              </a:ext>
            </a:extLst>
          </p:cNvPr>
          <p:cNvGrpSpPr/>
          <p:nvPr/>
        </p:nvGrpSpPr>
        <p:grpSpPr>
          <a:xfrm>
            <a:off x="769909" y="1956661"/>
            <a:ext cx="8141615" cy="3777712"/>
            <a:chOff x="2032000" y="2840939"/>
            <a:chExt cx="8128000" cy="1176120"/>
          </a:xfrm>
        </p:grpSpPr>
        <p:sp>
          <p:nvSpPr>
            <p:cNvPr id="11" name="Rectangle 10">
              <a:extLst>
                <a:ext uri="{FF2B5EF4-FFF2-40B4-BE49-F238E27FC236}">
                  <a16:creationId xmlns:a16="http://schemas.microsoft.com/office/drawing/2014/main" id="{270FEEA2-F2FB-4BF8-A735-318477F7D085}"/>
                </a:ext>
              </a:extLst>
            </p:cNvPr>
            <p:cNvSpPr/>
            <p:nvPr/>
          </p:nvSpPr>
          <p:spPr>
            <a:xfrm>
              <a:off x="2032000" y="2973779"/>
              <a:ext cx="8128000" cy="226800"/>
            </a:xfrm>
            <a:prstGeom prst="rect">
              <a:avLst/>
            </a:pr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1C100D5B-18F4-4EBE-AF58-245D5CCE2676}"/>
                </a:ext>
              </a:extLst>
            </p:cNvPr>
            <p:cNvSpPr/>
            <p:nvPr/>
          </p:nvSpPr>
          <p:spPr>
            <a:xfrm>
              <a:off x="2438399" y="2840939"/>
              <a:ext cx="7192442" cy="265680"/>
            </a:xfrm>
            <a:custGeom>
              <a:avLst/>
              <a:gdLst>
                <a:gd name="connsiteX0" fmla="*/ 0 w 5689600"/>
                <a:gd name="connsiteY0" fmla="*/ 44281 h 265680"/>
                <a:gd name="connsiteX1" fmla="*/ 44281 w 5689600"/>
                <a:gd name="connsiteY1" fmla="*/ 0 h 265680"/>
                <a:gd name="connsiteX2" fmla="*/ 5645319 w 5689600"/>
                <a:gd name="connsiteY2" fmla="*/ 0 h 265680"/>
                <a:gd name="connsiteX3" fmla="*/ 5689600 w 5689600"/>
                <a:gd name="connsiteY3" fmla="*/ 44281 h 265680"/>
                <a:gd name="connsiteX4" fmla="*/ 5689600 w 5689600"/>
                <a:gd name="connsiteY4" fmla="*/ 221399 h 265680"/>
                <a:gd name="connsiteX5" fmla="*/ 5645319 w 5689600"/>
                <a:gd name="connsiteY5" fmla="*/ 265680 h 265680"/>
                <a:gd name="connsiteX6" fmla="*/ 44281 w 5689600"/>
                <a:gd name="connsiteY6" fmla="*/ 265680 h 265680"/>
                <a:gd name="connsiteX7" fmla="*/ 0 w 5689600"/>
                <a:gd name="connsiteY7" fmla="*/ 221399 h 265680"/>
                <a:gd name="connsiteX8" fmla="*/ 0 w 5689600"/>
                <a:gd name="connsiteY8" fmla="*/ 44281 h 26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65680">
                  <a:moveTo>
                    <a:pt x="0" y="44281"/>
                  </a:moveTo>
                  <a:cubicBezTo>
                    <a:pt x="0" y="19825"/>
                    <a:pt x="19825" y="0"/>
                    <a:pt x="44281" y="0"/>
                  </a:cubicBezTo>
                  <a:lnTo>
                    <a:pt x="5645319" y="0"/>
                  </a:lnTo>
                  <a:cubicBezTo>
                    <a:pt x="5669775" y="0"/>
                    <a:pt x="5689600" y="19825"/>
                    <a:pt x="5689600" y="44281"/>
                  </a:cubicBezTo>
                  <a:lnTo>
                    <a:pt x="5689600" y="221399"/>
                  </a:lnTo>
                  <a:cubicBezTo>
                    <a:pt x="5689600" y="245855"/>
                    <a:pt x="5669775" y="265680"/>
                    <a:pt x="5645319" y="265680"/>
                  </a:cubicBezTo>
                  <a:lnTo>
                    <a:pt x="44281" y="265680"/>
                  </a:lnTo>
                  <a:cubicBezTo>
                    <a:pt x="19825" y="265680"/>
                    <a:pt x="0" y="245855"/>
                    <a:pt x="0" y="221399"/>
                  </a:cubicBezTo>
                  <a:lnTo>
                    <a:pt x="0" y="44281"/>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28022" tIns="12969" rIns="228022" bIns="12969" numCol="1" spcCol="1270" anchor="ctr" anchorCtr="0">
              <a:noAutofit/>
            </a:bodyPr>
            <a:lstStyle/>
            <a:p>
              <a:pPr marL="0" lvl="0" indent="0" algn="l" defTabSz="400050">
                <a:lnSpc>
                  <a:spcPct val="90000"/>
                </a:lnSpc>
                <a:spcBef>
                  <a:spcPct val="0"/>
                </a:spcBef>
                <a:spcAft>
                  <a:spcPct val="35000"/>
                </a:spcAft>
                <a:buFont typeface="Arial" panose="020B0604020202020204" pitchFamily="34" charset="0"/>
                <a:buNone/>
              </a:pPr>
              <a:r>
                <a:rPr lang="en-GB" sz="2000" b="0" i="0" kern="1200" dirty="0">
                  <a:solidFill>
                    <a:srgbClr val="000000"/>
                  </a:solidFill>
                  <a:effectLst/>
                  <a:latin typeface="Arial" panose="020B0604020202020204" pitchFamily="34" charset="0"/>
                  <a:cs typeface="Arial" panose="020B0604020202020204" pitchFamily="34" charset="0"/>
                </a:rPr>
                <a:t>Identifies the scope or coverage of literature on a topic.</a:t>
              </a:r>
              <a:endParaRPr lang="en-GB" sz="2000" kern="1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F3EE29B1-64F3-487D-9573-00FC8C5EC3D8}"/>
                </a:ext>
              </a:extLst>
            </p:cNvPr>
            <p:cNvSpPr/>
            <p:nvPr/>
          </p:nvSpPr>
          <p:spPr>
            <a:xfrm>
              <a:off x="2032000" y="3382019"/>
              <a:ext cx="8128000" cy="226800"/>
            </a:xfrm>
            <a:prstGeom prst="rect">
              <a:avLst/>
            </a:prstGeom>
          </p:spPr>
          <p:style>
            <a:lnRef idx="2">
              <a:schemeClr val="accent4">
                <a:hueOff val="4900445"/>
                <a:satOff val="-20388"/>
                <a:lumOff val="480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0C1C9800-3491-4A23-93D0-42C54ADF3BFF}"/>
                </a:ext>
              </a:extLst>
            </p:cNvPr>
            <p:cNvSpPr/>
            <p:nvPr/>
          </p:nvSpPr>
          <p:spPr>
            <a:xfrm>
              <a:off x="2438400" y="3249179"/>
              <a:ext cx="7192441" cy="265680"/>
            </a:xfrm>
            <a:custGeom>
              <a:avLst/>
              <a:gdLst>
                <a:gd name="connsiteX0" fmla="*/ 0 w 5689600"/>
                <a:gd name="connsiteY0" fmla="*/ 44281 h 265680"/>
                <a:gd name="connsiteX1" fmla="*/ 44281 w 5689600"/>
                <a:gd name="connsiteY1" fmla="*/ 0 h 265680"/>
                <a:gd name="connsiteX2" fmla="*/ 5645319 w 5689600"/>
                <a:gd name="connsiteY2" fmla="*/ 0 h 265680"/>
                <a:gd name="connsiteX3" fmla="*/ 5689600 w 5689600"/>
                <a:gd name="connsiteY3" fmla="*/ 44281 h 265680"/>
                <a:gd name="connsiteX4" fmla="*/ 5689600 w 5689600"/>
                <a:gd name="connsiteY4" fmla="*/ 221399 h 265680"/>
                <a:gd name="connsiteX5" fmla="*/ 5645319 w 5689600"/>
                <a:gd name="connsiteY5" fmla="*/ 265680 h 265680"/>
                <a:gd name="connsiteX6" fmla="*/ 44281 w 5689600"/>
                <a:gd name="connsiteY6" fmla="*/ 265680 h 265680"/>
                <a:gd name="connsiteX7" fmla="*/ 0 w 5689600"/>
                <a:gd name="connsiteY7" fmla="*/ 221399 h 265680"/>
                <a:gd name="connsiteX8" fmla="*/ 0 w 5689600"/>
                <a:gd name="connsiteY8" fmla="*/ 44281 h 26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65680">
                  <a:moveTo>
                    <a:pt x="0" y="44281"/>
                  </a:moveTo>
                  <a:cubicBezTo>
                    <a:pt x="0" y="19825"/>
                    <a:pt x="19825" y="0"/>
                    <a:pt x="44281" y="0"/>
                  </a:cubicBezTo>
                  <a:lnTo>
                    <a:pt x="5645319" y="0"/>
                  </a:lnTo>
                  <a:cubicBezTo>
                    <a:pt x="5669775" y="0"/>
                    <a:pt x="5689600" y="19825"/>
                    <a:pt x="5689600" y="44281"/>
                  </a:cubicBezTo>
                  <a:lnTo>
                    <a:pt x="5689600" y="221399"/>
                  </a:lnTo>
                  <a:cubicBezTo>
                    <a:pt x="5689600" y="245855"/>
                    <a:pt x="5669775" y="265680"/>
                    <a:pt x="5645319" y="265680"/>
                  </a:cubicBezTo>
                  <a:lnTo>
                    <a:pt x="44281" y="265680"/>
                  </a:lnTo>
                  <a:cubicBezTo>
                    <a:pt x="19825" y="265680"/>
                    <a:pt x="0" y="245855"/>
                    <a:pt x="0" y="221399"/>
                  </a:cubicBezTo>
                  <a:lnTo>
                    <a:pt x="0" y="44281"/>
                  </a:lnTo>
                  <a:close/>
                </a:path>
              </a:pathLst>
            </a:custGeom>
          </p:spPr>
          <p:style>
            <a:lnRef idx="2">
              <a:schemeClr val="lt1">
                <a:hueOff val="0"/>
                <a:satOff val="0"/>
                <a:lumOff val="0"/>
                <a:alphaOff val="0"/>
              </a:schemeClr>
            </a:lnRef>
            <a:fillRef idx="1">
              <a:schemeClr val="accent4">
                <a:hueOff val="4900445"/>
                <a:satOff val="-20388"/>
                <a:lumOff val="4804"/>
                <a:alphaOff val="0"/>
              </a:schemeClr>
            </a:fillRef>
            <a:effectRef idx="0">
              <a:schemeClr val="accent4">
                <a:hueOff val="4900445"/>
                <a:satOff val="-20388"/>
                <a:lumOff val="4804"/>
                <a:alphaOff val="0"/>
              </a:schemeClr>
            </a:effectRef>
            <a:fontRef idx="minor">
              <a:schemeClr val="lt1"/>
            </a:fontRef>
          </p:style>
          <p:txBody>
            <a:bodyPr spcFirstLastPara="0" vert="horz" wrap="square" lIns="228022" tIns="12969" rIns="228022" bIns="12969" numCol="1" spcCol="1270" anchor="ctr" anchorCtr="0">
              <a:noAutofit/>
            </a:bodyPr>
            <a:lstStyle/>
            <a:p>
              <a:pPr marL="0" lvl="0" indent="0" algn="l" defTabSz="400050">
                <a:lnSpc>
                  <a:spcPct val="90000"/>
                </a:lnSpc>
                <a:spcBef>
                  <a:spcPct val="0"/>
                </a:spcBef>
                <a:spcAft>
                  <a:spcPct val="35000"/>
                </a:spcAft>
                <a:buFont typeface="Arial" panose="020B0604020202020204" pitchFamily="34" charset="0"/>
                <a:buNone/>
              </a:pPr>
              <a:r>
                <a:rPr lang="en-GB" sz="2000" b="0" i="0" kern="1200" dirty="0">
                  <a:solidFill>
                    <a:srgbClr val="000000"/>
                  </a:solidFill>
                  <a:effectLst/>
                  <a:latin typeface="Arial" panose="020B0604020202020204" pitchFamily="34" charset="0"/>
                  <a:cs typeface="Arial" panose="020B0604020202020204" pitchFamily="34" charset="0"/>
                </a:rPr>
                <a:t>Explores more general research questions when specific research questions are unclear or undecided.</a:t>
              </a:r>
              <a:endParaRPr lang="en-GB" sz="2000" kern="1200" dirty="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285DEA36-96EE-49AB-A83E-CE0E5B69880E}"/>
                </a:ext>
              </a:extLst>
            </p:cNvPr>
            <p:cNvSpPr/>
            <p:nvPr/>
          </p:nvSpPr>
          <p:spPr>
            <a:xfrm>
              <a:off x="2032000" y="3790259"/>
              <a:ext cx="8128000" cy="226800"/>
            </a:xfrm>
            <a:prstGeom prst="rect">
              <a:avLst/>
            </a:prstGeom>
          </p:spPr>
          <p:style>
            <a:lnRef idx="2">
              <a:schemeClr val="accent4">
                <a:hueOff val="9800891"/>
                <a:satOff val="-40777"/>
                <a:lumOff val="960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6" name="Freeform: Shape 15">
              <a:extLst>
                <a:ext uri="{FF2B5EF4-FFF2-40B4-BE49-F238E27FC236}">
                  <a16:creationId xmlns:a16="http://schemas.microsoft.com/office/drawing/2014/main" id="{F4178A2B-56BA-4FFA-8E8E-4659E3E05119}"/>
                </a:ext>
              </a:extLst>
            </p:cNvPr>
            <p:cNvSpPr/>
            <p:nvPr/>
          </p:nvSpPr>
          <p:spPr>
            <a:xfrm>
              <a:off x="2438399" y="3657419"/>
              <a:ext cx="7304687" cy="265680"/>
            </a:xfrm>
            <a:custGeom>
              <a:avLst/>
              <a:gdLst>
                <a:gd name="connsiteX0" fmla="*/ 0 w 5689600"/>
                <a:gd name="connsiteY0" fmla="*/ 44281 h 265680"/>
                <a:gd name="connsiteX1" fmla="*/ 44281 w 5689600"/>
                <a:gd name="connsiteY1" fmla="*/ 0 h 265680"/>
                <a:gd name="connsiteX2" fmla="*/ 5645319 w 5689600"/>
                <a:gd name="connsiteY2" fmla="*/ 0 h 265680"/>
                <a:gd name="connsiteX3" fmla="*/ 5689600 w 5689600"/>
                <a:gd name="connsiteY3" fmla="*/ 44281 h 265680"/>
                <a:gd name="connsiteX4" fmla="*/ 5689600 w 5689600"/>
                <a:gd name="connsiteY4" fmla="*/ 221399 h 265680"/>
                <a:gd name="connsiteX5" fmla="*/ 5645319 w 5689600"/>
                <a:gd name="connsiteY5" fmla="*/ 265680 h 265680"/>
                <a:gd name="connsiteX6" fmla="*/ 44281 w 5689600"/>
                <a:gd name="connsiteY6" fmla="*/ 265680 h 265680"/>
                <a:gd name="connsiteX7" fmla="*/ 0 w 5689600"/>
                <a:gd name="connsiteY7" fmla="*/ 221399 h 265680"/>
                <a:gd name="connsiteX8" fmla="*/ 0 w 5689600"/>
                <a:gd name="connsiteY8" fmla="*/ 44281 h 26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65680">
                  <a:moveTo>
                    <a:pt x="0" y="44281"/>
                  </a:moveTo>
                  <a:cubicBezTo>
                    <a:pt x="0" y="19825"/>
                    <a:pt x="19825" y="0"/>
                    <a:pt x="44281" y="0"/>
                  </a:cubicBezTo>
                  <a:lnTo>
                    <a:pt x="5645319" y="0"/>
                  </a:lnTo>
                  <a:cubicBezTo>
                    <a:pt x="5669775" y="0"/>
                    <a:pt x="5689600" y="19825"/>
                    <a:pt x="5689600" y="44281"/>
                  </a:cubicBezTo>
                  <a:lnTo>
                    <a:pt x="5689600" y="221399"/>
                  </a:lnTo>
                  <a:cubicBezTo>
                    <a:pt x="5689600" y="245855"/>
                    <a:pt x="5669775" y="265680"/>
                    <a:pt x="5645319" y="265680"/>
                  </a:cubicBezTo>
                  <a:lnTo>
                    <a:pt x="44281" y="265680"/>
                  </a:lnTo>
                  <a:cubicBezTo>
                    <a:pt x="19825" y="265680"/>
                    <a:pt x="0" y="245855"/>
                    <a:pt x="0" y="221399"/>
                  </a:cubicBezTo>
                  <a:lnTo>
                    <a:pt x="0" y="44281"/>
                  </a:lnTo>
                  <a:close/>
                </a:path>
              </a:pathLst>
            </a:custGeom>
          </p:spPr>
          <p:style>
            <a:lnRef idx="2">
              <a:schemeClr val="lt1">
                <a:hueOff val="0"/>
                <a:satOff val="0"/>
                <a:lumOff val="0"/>
                <a:alphaOff val="0"/>
              </a:schemeClr>
            </a:lnRef>
            <a:fillRef idx="1">
              <a:schemeClr val="accent4">
                <a:hueOff val="9800891"/>
                <a:satOff val="-40777"/>
                <a:lumOff val="9608"/>
                <a:alphaOff val="0"/>
              </a:schemeClr>
            </a:fillRef>
            <a:effectRef idx="0">
              <a:schemeClr val="accent4">
                <a:hueOff val="9800891"/>
                <a:satOff val="-40777"/>
                <a:lumOff val="9608"/>
                <a:alphaOff val="0"/>
              </a:schemeClr>
            </a:effectRef>
            <a:fontRef idx="minor">
              <a:schemeClr val="lt1"/>
            </a:fontRef>
          </p:style>
          <p:txBody>
            <a:bodyPr spcFirstLastPara="0" vert="horz" wrap="square" lIns="228022" tIns="12969" rIns="228022" bIns="12969" numCol="1" spcCol="1270" anchor="ctr" anchorCtr="0">
              <a:noAutofit/>
            </a:bodyPr>
            <a:lstStyle/>
            <a:p>
              <a:pPr marL="0" lvl="0" indent="0" algn="l" defTabSz="400050">
                <a:lnSpc>
                  <a:spcPct val="90000"/>
                </a:lnSpc>
                <a:spcBef>
                  <a:spcPct val="0"/>
                </a:spcBef>
                <a:spcAft>
                  <a:spcPct val="35000"/>
                </a:spcAft>
                <a:buFont typeface="Arial" panose="020B0604020202020204" pitchFamily="34" charset="0"/>
                <a:buNone/>
              </a:pPr>
              <a:r>
                <a:rPr lang="en-GB" sz="2000" b="0" i="0" kern="1200" dirty="0">
                  <a:solidFill>
                    <a:srgbClr val="000000"/>
                  </a:solidFill>
                  <a:effectLst/>
                  <a:latin typeface="Arial" panose="020B0604020202020204" pitchFamily="34" charset="0"/>
                  <a:cs typeface="Arial" panose="020B0604020202020204" pitchFamily="34" charset="0"/>
                </a:rPr>
                <a:t>Generally performed as a stand-alone exercise </a:t>
              </a:r>
              <a:r>
                <a:rPr lang="en-GB" sz="2000" b="1" i="0" kern="1200" dirty="0">
                  <a:solidFill>
                    <a:srgbClr val="000000"/>
                  </a:solidFill>
                  <a:effectLst/>
                  <a:latin typeface="Arial" panose="020B0604020202020204" pitchFamily="34" charset="0"/>
                  <a:cs typeface="Arial" panose="020B0604020202020204" pitchFamily="34" charset="0"/>
                </a:rPr>
                <a:t>or</a:t>
              </a:r>
              <a:r>
                <a:rPr lang="en-GB" sz="2000" b="0" i="0" kern="1200" dirty="0">
                  <a:solidFill>
                    <a:srgbClr val="000000"/>
                  </a:solidFill>
                  <a:effectLst/>
                  <a:latin typeface="Arial" panose="020B0604020202020204" pitchFamily="34" charset="0"/>
                  <a:cs typeface="Arial" panose="020B0604020202020204" pitchFamily="34" charset="0"/>
                </a:rPr>
                <a:t> as the first step of a larger project</a:t>
              </a:r>
              <a:endParaRPr lang="en-GB" sz="2000" kern="1200" dirty="0">
                <a:latin typeface="Arial" panose="020B0604020202020204" pitchFamily="34" charset="0"/>
                <a:cs typeface="Arial" panose="020B0604020202020204" pitchFamily="34" charset="0"/>
              </a:endParaRPr>
            </a:p>
          </p:txBody>
        </p:sp>
      </p:grpSp>
      <p:sp>
        <p:nvSpPr>
          <p:cNvPr id="17" name="TextBox 16">
            <a:extLst>
              <a:ext uri="{FF2B5EF4-FFF2-40B4-BE49-F238E27FC236}">
                <a16:creationId xmlns:a16="http://schemas.microsoft.com/office/drawing/2014/main" id="{0F0B05DC-D7B5-4399-B527-46A21E99E54B}"/>
              </a:ext>
            </a:extLst>
          </p:cNvPr>
          <p:cNvSpPr txBox="1"/>
          <p:nvPr/>
        </p:nvSpPr>
        <p:spPr>
          <a:xfrm>
            <a:off x="9283485" y="2573177"/>
            <a:ext cx="2738034"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Your component 2 is a Scoping literature review. </a:t>
            </a:r>
          </a:p>
        </p:txBody>
      </p:sp>
    </p:spTree>
    <p:extLst>
      <p:ext uri="{BB962C8B-B14F-4D97-AF65-F5344CB8AC3E}">
        <p14:creationId xmlns:p14="http://schemas.microsoft.com/office/powerpoint/2010/main" val="324879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7B704F4D-2B98-41F9-83B1-C74E003D5F8D}"/>
              </a:ext>
            </a:extLst>
          </p:cNvPr>
          <p:cNvPicPr>
            <a:picLocks noGrp="1" noChangeAspect="1"/>
          </p:cNvPicPr>
          <p:nvPr>
            <p:ph idx="1"/>
          </p:nvPr>
        </p:nvPicPr>
        <p:blipFill>
          <a:blip r:embed="rId2"/>
          <a:stretch>
            <a:fillRect/>
          </a:stretch>
        </p:blipFill>
        <p:spPr>
          <a:xfrm>
            <a:off x="4239143" y="1348983"/>
            <a:ext cx="7600120" cy="2138766"/>
          </a:xfrm>
          <a:prstGeom prst="rect">
            <a:avLst/>
          </a:prstGeom>
        </p:spPr>
      </p:pic>
      <p:sp>
        <p:nvSpPr>
          <p:cNvPr id="4" name="TextBox 3">
            <a:extLst>
              <a:ext uri="{FF2B5EF4-FFF2-40B4-BE49-F238E27FC236}">
                <a16:creationId xmlns:a16="http://schemas.microsoft.com/office/drawing/2014/main" id="{6F62E279-FC9F-4672-9291-792612EEAF73}"/>
              </a:ext>
            </a:extLst>
          </p:cNvPr>
          <p:cNvSpPr txBox="1"/>
          <p:nvPr/>
        </p:nvSpPr>
        <p:spPr>
          <a:xfrm>
            <a:off x="814294" y="3429000"/>
            <a:ext cx="3424849" cy="1015663"/>
          </a:xfrm>
          <a:prstGeom prst="rect">
            <a:avLst/>
          </a:prstGeom>
          <a:ln w="57150"/>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The title will usually tell you if the article is a scoping review. </a:t>
            </a:r>
          </a:p>
        </p:txBody>
      </p:sp>
      <p:sp>
        <p:nvSpPr>
          <p:cNvPr id="5" name="Arrow: Left 4">
            <a:extLst>
              <a:ext uri="{FF2B5EF4-FFF2-40B4-BE49-F238E27FC236}">
                <a16:creationId xmlns:a16="http://schemas.microsoft.com/office/drawing/2014/main" id="{E176E895-2023-47B9-B1A1-D21CBB0744F1}"/>
              </a:ext>
            </a:extLst>
          </p:cNvPr>
          <p:cNvSpPr/>
          <p:nvPr/>
        </p:nvSpPr>
        <p:spPr>
          <a:xfrm rot="8507037">
            <a:off x="3772890" y="2662705"/>
            <a:ext cx="2239661" cy="2737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a:extLst>
              <a:ext uri="{FF2B5EF4-FFF2-40B4-BE49-F238E27FC236}">
                <a16:creationId xmlns:a16="http://schemas.microsoft.com/office/drawing/2014/main" id="{6E25A90F-5EF6-4147-9976-ED32D3D3FCC2}"/>
              </a:ext>
            </a:extLst>
          </p:cNvPr>
          <p:cNvSpPr txBox="1">
            <a:spLocks/>
          </p:cNvSpPr>
          <p:nvPr/>
        </p:nvSpPr>
        <p:spPr>
          <a:xfrm>
            <a:off x="6358291" y="391795"/>
            <a:ext cx="4535079" cy="409590"/>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000" dirty="0">
                <a:solidFill>
                  <a:schemeClr val="tx1"/>
                </a:solidFill>
                <a:latin typeface="Arial" panose="020B0604020202020204" pitchFamily="34" charset="0"/>
                <a:cs typeface="Arial" panose="020B0604020202020204" pitchFamily="34" charset="0"/>
              </a:rPr>
              <a:t>Scoping Reviews </a:t>
            </a:r>
          </a:p>
        </p:txBody>
      </p:sp>
    </p:spTree>
    <p:extLst>
      <p:ext uri="{BB962C8B-B14F-4D97-AF65-F5344CB8AC3E}">
        <p14:creationId xmlns:p14="http://schemas.microsoft.com/office/powerpoint/2010/main" val="413706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E651-C1A7-6A9B-A750-C30B06E9332A}"/>
              </a:ext>
            </a:extLst>
          </p:cNvPr>
          <p:cNvSpPr>
            <a:spLocks noGrp="1"/>
          </p:cNvSpPr>
          <p:nvPr>
            <p:ph type="title"/>
          </p:nvPr>
        </p:nvSpPr>
        <p:spPr>
          <a:xfrm>
            <a:off x="2897312" y="365125"/>
            <a:ext cx="8839058" cy="1325563"/>
          </a:xfrm>
        </p:spPr>
        <p:txBody>
          <a:bodyPr>
            <a:normAutofit/>
          </a:bodyPr>
          <a:lstStyle/>
          <a:p>
            <a:r>
              <a:rPr lang="en-GB" sz="3600" b="1" i="0" dirty="0">
                <a:solidFill>
                  <a:srgbClr val="181B29"/>
                </a:solidFill>
                <a:effectLst/>
                <a:latin typeface="Arial" panose="020B0604020202020204" pitchFamily="34" charset="0"/>
                <a:cs typeface="Arial" panose="020B0604020202020204" pitchFamily="34" charset="0"/>
              </a:rPr>
              <a:t>Benefits of Scoping Literature Review </a:t>
            </a:r>
            <a:r>
              <a:rPr lang="en-US" sz="3600" dirty="0">
                <a:latin typeface="Arial" panose="020B0604020202020204" pitchFamily="34" charset="0"/>
                <a:ea typeface="Calibri Light"/>
                <a:cs typeface="Arial" panose="020B0604020202020204" pitchFamily="34" charset="0"/>
              </a:rPr>
              <a:t> </a:t>
            </a:r>
            <a:endParaRPr lang="en-US" sz="36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0D0A52D9-8A33-4274-ADCA-83B2B31C6967}"/>
              </a:ext>
            </a:extLst>
          </p:cNvPr>
          <p:cNvGraphicFramePr/>
          <p:nvPr>
            <p:extLst>
              <p:ext uri="{D42A27DB-BD31-4B8C-83A1-F6EECF244321}">
                <p14:modId xmlns:p14="http://schemas.microsoft.com/office/powerpoint/2010/main" val="2823713035"/>
              </p:ext>
            </p:extLst>
          </p:nvPr>
        </p:nvGraphicFramePr>
        <p:xfrm>
          <a:off x="1454483" y="842481"/>
          <a:ext cx="10103944" cy="62920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5830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F2B4-59C3-EE29-8910-EB06E3CAD134}"/>
              </a:ext>
            </a:extLst>
          </p:cNvPr>
          <p:cNvSpPr>
            <a:spLocks noGrp="1"/>
          </p:cNvSpPr>
          <p:nvPr>
            <p:ph type="title"/>
          </p:nvPr>
        </p:nvSpPr>
        <p:spPr>
          <a:xfrm>
            <a:off x="7158779" y="365125"/>
            <a:ext cx="4371960" cy="1325563"/>
          </a:xfrm>
        </p:spPr>
        <p:txBody>
          <a:bodyPr/>
          <a:lstStyle/>
          <a:p>
            <a:r>
              <a:rPr lang="en-US" dirty="0">
                <a:cs typeface="Calibri Light"/>
              </a:rPr>
              <a:t>Scoping Reviews</a:t>
            </a:r>
            <a:endParaRPr lang="en-US" dirty="0"/>
          </a:p>
        </p:txBody>
      </p:sp>
      <p:pic>
        <p:nvPicPr>
          <p:cNvPr id="9" name="Online Media 8" title="Systematic vs Scoping Review: What's the Difference?">
            <a:hlinkClick r:id="" action="ppaction://media"/>
            <a:extLst>
              <a:ext uri="{FF2B5EF4-FFF2-40B4-BE49-F238E27FC236}">
                <a16:creationId xmlns:a16="http://schemas.microsoft.com/office/drawing/2014/main" id="{87149D65-2D63-49DB-B3EF-A143B4C54268}"/>
              </a:ext>
            </a:extLst>
          </p:cNvPr>
          <p:cNvPicPr>
            <a:picLocks noRot="1" noChangeAspect="1"/>
          </p:cNvPicPr>
          <p:nvPr>
            <a:videoFile r:link="rId1"/>
          </p:nvPr>
        </p:nvPicPr>
        <p:blipFill>
          <a:blip r:embed="rId4"/>
          <a:stretch>
            <a:fillRect/>
          </a:stretch>
        </p:blipFill>
        <p:spPr>
          <a:xfrm>
            <a:off x="1565328" y="1569771"/>
            <a:ext cx="8248756" cy="4660548"/>
          </a:xfrm>
          <a:prstGeom prst="rect">
            <a:avLst/>
          </a:prstGeom>
        </p:spPr>
      </p:pic>
    </p:spTree>
    <p:extLst>
      <p:ext uri="{BB962C8B-B14F-4D97-AF65-F5344CB8AC3E}">
        <p14:creationId xmlns:p14="http://schemas.microsoft.com/office/powerpoint/2010/main" val="947456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E1EA3-AA90-01B8-19EA-46CB9133E98F}"/>
              </a:ext>
            </a:extLst>
          </p:cNvPr>
          <p:cNvSpPr>
            <a:spLocks noGrp="1"/>
          </p:cNvSpPr>
          <p:nvPr>
            <p:ph type="title"/>
          </p:nvPr>
        </p:nvSpPr>
        <p:spPr/>
        <p:txBody>
          <a:bodyPr/>
          <a:lstStyle/>
          <a:p>
            <a:r>
              <a:rPr lang="en-US" dirty="0">
                <a:cs typeface="Calibri Light"/>
              </a:rPr>
              <a:t>Remainder of the session</a:t>
            </a:r>
            <a:endParaRPr lang="en-US" dirty="0"/>
          </a:p>
        </p:txBody>
      </p:sp>
      <p:grpSp>
        <p:nvGrpSpPr>
          <p:cNvPr id="8" name="Group 7">
            <a:extLst>
              <a:ext uri="{FF2B5EF4-FFF2-40B4-BE49-F238E27FC236}">
                <a16:creationId xmlns:a16="http://schemas.microsoft.com/office/drawing/2014/main" id="{C6E73806-BD4C-41D7-B716-AC80FC5AF0A3}"/>
              </a:ext>
            </a:extLst>
          </p:cNvPr>
          <p:cNvGrpSpPr/>
          <p:nvPr/>
        </p:nvGrpSpPr>
        <p:grpSpPr>
          <a:xfrm>
            <a:off x="1195092" y="1776387"/>
            <a:ext cx="8289870" cy="3952067"/>
            <a:chOff x="2032000" y="2775599"/>
            <a:chExt cx="8289870" cy="1306800"/>
          </a:xfrm>
        </p:grpSpPr>
        <p:sp>
          <p:nvSpPr>
            <p:cNvPr id="9" name="Rectangle 8">
              <a:extLst>
                <a:ext uri="{FF2B5EF4-FFF2-40B4-BE49-F238E27FC236}">
                  <a16:creationId xmlns:a16="http://schemas.microsoft.com/office/drawing/2014/main" id="{436DA542-8064-44D3-A55B-40DF75D8493E}"/>
                </a:ext>
              </a:extLst>
            </p:cNvPr>
            <p:cNvSpPr/>
            <p:nvPr/>
          </p:nvSpPr>
          <p:spPr>
            <a:xfrm>
              <a:off x="2032000" y="2923199"/>
              <a:ext cx="8128000" cy="252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389461BA-BC42-43D5-8BC2-36E69EE4988E}"/>
                </a:ext>
              </a:extLst>
            </p:cNvPr>
            <p:cNvSpPr/>
            <p:nvPr/>
          </p:nvSpPr>
          <p:spPr>
            <a:xfrm>
              <a:off x="2438399" y="2775599"/>
              <a:ext cx="7883469" cy="295200"/>
            </a:xfrm>
            <a:custGeom>
              <a:avLst/>
              <a:gdLst>
                <a:gd name="connsiteX0" fmla="*/ 0 w 5689600"/>
                <a:gd name="connsiteY0" fmla="*/ 49201 h 295200"/>
                <a:gd name="connsiteX1" fmla="*/ 49201 w 5689600"/>
                <a:gd name="connsiteY1" fmla="*/ 0 h 295200"/>
                <a:gd name="connsiteX2" fmla="*/ 5640399 w 5689600"/>
                <a:gd name="connsiteY2" fmla="*/ 0 h 295200"/>
                <a:gd name="connsiteX3" fmla="*/ 5689600 w 5689600"/>
                <a:gd name="connsiteY3" fmla="*/ 49201 h 295200"/>
                <a:gd name="connsiteX4" fmla="*/ 5689600 w 5689600"/>
                <a:gd name="connsiteY4" fmla="*/ 245999 h 295200"/>
                <a:gd name="connsiteX5" fmla="*/ 5640399 w 5689600"/>
                <a:gd name="connsiteY5" fmla="*/ 295200 h 295200"/>
                <a:gd name="connsiteX6" fmla="*/ 49201 w 5689600"/>
                <a:gd name="connsiteY6" fmla="*/ 295200 h 295200"/>
                <a:gd name="connsiteX7" fmla="*/ 0 w 5689600"/>
                <a:gd name="connsiteY7" fmla="*/ 245999 h 295200"/>
                <a:gd name="connsiteX8" fmla="*/ 0 w 5689600"/>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95200">
                  <a:moveTo>
                    <a:pt x="0" y="49201"/>
                  </a:moveTo>
                  <a:cubicBezTo>
                    <a:pt x="0" y="22028"/>
                    <a:pt x="22028" y="0"/>
                    <a:pt x="49201" y="0"/>
                  </a:cubicBezTo>
                  <a:lnTo>
                    <a:pt x="5640399" y="0"/>
                  </a:lnTo>
                  <a:cubicBezTo>
                    <a:pt x="5667572" y="0"/>
                    <a:pt x="5689600" y="22028"/>
                    <a:pt x="5689600" y="49201"/>
                  </a:cubicBezTo>
                  <a:lnTo>
                    <a:pt x="5689600" y="245999"/>
                  </a:lnTo>
                  <a:cubicBezTo>
                    <a:pt x="5689600" y="273172"/>
                    <a:pt x="5667572" y="295200"/>
                    <a:pt x="5640399"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9463" tIns="14410" rIns="229463" bIns="14410" numCol="1" spcCol="1270" anchor="ctr" anchorCtr="0">
              <a:noAutofit/>
            </a:bodyPr>
            <a:lstStyle/>
            <a:p>
              <a:pPr marL="0" lvl="0" indent="0" algn="l"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Ensure that you have decided on a search strategy </a:t>
              </a:r>
            </a:p>
          </p:txBody>
        </p:sp>
        <p:sp>
          <p:nvSpPr>
            <p:cNvPr id="11" name="Rectangle 10">
              <a:extLst>
                <a:ext uri="{FF2B5EF4-FFF2-40B4-BE49-F238E27FC236}">
                  <a16:creationId xmlns:a16="http://schemas.microsoft.com/office/drawing/2014/main" id="{EB697E13-8C04-466C-9470-EAD3218B45C8}"/>
                </a:ext>
              </a:extLst>
            </p:cNvPr>
            <p:cNvSpPr/>
            <p:nvPr/>
          </p:nvSpPr>
          <p:spPr>
            <a:xfrm>
              <a:off x="2032000" y="3376799"/>
              <a:ext cx="8128000" cy="252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2" name="Freeform: Shape 11">
              <a:extLst>
                <a:ext uri="{FF2B5EF4-FFF2-40B4-BE49-F238E27FC236}">
                  <a16:creationId xmlns:a16="http://schemas.microsoft.com/office/drawing/2014/main" id="{548891A9-D81B-4051-8B9D-D8EC4B940D38}"/>
                </a:ext>
              </a:extLst>
            </p:cNvPr>
            <p:cNvSpPr/>
            <p:nvPr/>
          </p:nvSpPr>
          <p:spPr>
            <a:xfrm>
              <a:off x="2438399" y="3229199"/>
              <a:ext cx="7883470" cy="295200"/>
            </a:xfrm>
            <a:custGeom>
              <a:avLst/>
              <a:gdLst>
                <a:gd name="connsiteX0" fmla="*/ 0 w 5689600"/>
                <a:gd name="connsiteY0" fmla="*/ 49201 h 295200"/>
                <a:gd name="connsiteX1" fmla="*/ 49201 w 5689600"/>
                <a:gd name="connsiteY1" fmla="*/ 0 h 295200"/>
                <a:gd name="connsiteX2" fmla="*/ 5640399 w 5689600"/>
                <a:gd name="connsiteY2" fmla="*/ 0 h 295200"/>
                <a:gd name="connsiteX3" fmla="*/ 5689600 w 5689600"/>
                <a:gd name="connsiteY3" fmla="*/ 49201 h 295200"/>
                <a:gd name="connsiteX4" fmla="*/ 5689600 w 5689600"/>
                <a:gd name="connsiteY4" fmla="*/ 245999 h 295200"/>
                <a:gd name="connsiteX5" fmla="*/ 5640399 w 5689600"/>
                <a:gd name="connsiteY5" fmla="*/ 295200 h 295200"/>
                <a:gd name="connsiteX6" fmla="*/ 49201 w 5689600"/>
                <a:gd name="connsiteY6" fmla="*/ 295200 h 295200"/>
                <a:gd name="connsiteX7" fmla="*/ 0 w 5689600"/>
                <a:gd name="connsiteY7" fmla="*/ 245999 h 295200"/>
                <a:gd name="connsiteX8" fmla="*/ 0 w 5689600"/>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95200">
                  <a:moveTo>
                    <a:pt x="0" y="49201"/>
                  </a:moveTo>
                  <a:cubicBezTo>
                    <a:pt x="0" y="22028"/>
                    <a:pt x="22028" y="0"/>
                    <a:pt x="49201" y="0"/>
                  </a:cubicBezTo>
                  <a:lnTo>
                    <a:pt x="5640399" y="0"/>
                  </a:lnTo>
                  <a:cubicBezTo>
                    <a:pt x="5667572" y="0"/>
                    <a:pt x="5689600" y="22028"/>
                    <a:pt x="5689600" y="49201"/>
                  </a:cubicBezTo>
                  <a:lnTo>
                    <a:pt x="5689600" y="245999"/>
                  </a:lnTo>
                  <a:cubicBezTo>
                    <a:pt x="5689600" y="273172"/>
                    <a:pt x="5667572" y="295200"/>
                    <a:pt x="5640399"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9463" tIns="14410" rIns="229463" bIns="14410" numCol="1" spcCol="1270" anchor="ctr" anchorCtr="0">
              <a:noAutofit/>
            </a:bodyPr>
            <a:lstStyle/>
            <a:p>
              <a:pPr marL="0" lvl="0" indent="0" algn="l"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Record your search terms</a:t>
              </a:r>
            </a:p>
          </p:txBody>
        </p:sp>
        <p:sp>
          <p:nvSpPr>
            <p:cNvPr id="13" name="Rectangle 12">
              <a:extLst>
                <a:ext uri="{FF2B5EF4-FFF2-40B4-BE49-F238E27FC236}">
                  <a16:creationId xmlns:a16="http://schemas.microsoft.com/office/drawing/2014/main" id="{9A8C2AF4-E5D9-49ED-BFA6-D04A15D45C9F}"/>
                </a:ext>
              </a:extLst>
            </p:cNvPr>
            <p:cNvSpPr/>
            <p:nvPr/>
          </p:nvSpPr>
          <p:spPr>
            <a:xfrm>
              <a:off x="2032000" y="3830399"/>
              <a:ext cx="8128000" cy="252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6BFD5631-C4B2-4985-9C9D-CFB64F9F865F}"/>
                </a:ext>
              </a:extLst>
            </p:cNvPr>
            <p:cNvSpPr/>
            <p:nvPr/>
          </p:nvSpPr>
          <p:spPr>
            <a:xfrm>
              <a:off x="2438399" y="3682799"/>
              <a:ext cx="7883471" cy="295200"/>
            </a:xfrm>
            <a:custGeom>
              <a:avLst/>
              <a:gdLst>
                <a:gd name="connsiteX0" fmla="*/ 0 w 5689600"/>
                <a:gd name="connsiteY0" fmla="*/ 49201 h 295200"/>
                <a:gd name="connsiteX1" fmla="*/ 49201 w 5689600"/>
                <a:gd name="connsiteY1" fmla="*/ 0 h 295200"/>
                <a:gd name="connsiteX2" fmla="*/ 5640399 w 5689600"/>
                <a:gd name="connsiteY2" fmla="*/ 0 h 295200"/>
                <a:gd name="connsiteX3" fmla="*/ 5689600 w 5689600"/>
                <a:gd name="connsiteY3" fmla="*/ 49201 h 295200"/>
                <a:gd name="connsiteX4" fmla="*/ 5689600 w 5689600"/>
                <a:gd name="connsiteY4" fmla="*/ 245999 h 295200"/>
                <a:gd name="connsiteX5" fmla="*/ 5640399 w 5689600"/>
                <a:gd name="connsiteY5" fmla="*/ 295200 h 295200"/>
                <a:gd name="connsiteX6" fmla="*/ 49201 w 5689600"/>
                <a:gd name="connsiteY6" fmla="*/ 295200 h 295200"/>
                <a:gd name="connsiteX7" fmla="*/ 0 w 5689600"/>
                <a:gd name="connsiteY7" fmla="*/ 245999 h 295200"/>
                <a:gd name="connsiteX8" fmla="*/ 0 w 5689600"/>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295200">
                  <a:moveTo>
                    <a:pt x="0" y="49201"/>
                  </a:moveTo>
                  <a:cubicBezTo>
                    <a:pt x="0" y="22028"/>
                    <a:pt x="22028" y="0"/>
                    <a:pt x="49201" y="0"/>
                  </a:cubicBezTo>
                  <a:lnTo>
                    <a:pt x="5640399" y="0"/>
                  </a:lnTo>
                  <a:cubicBezTo>
                    <a:pt x="5667572" y="0"/>
                    <a:pt x="5689600" y="22028"/>
                    <a:pt x="5689600" y="49201"/>
                  </a:cubicBezTo>
                  <a:lnTo>
                    <a:pt x="5689600" y="245999"/>
                  </a:lnTo>
                  <a:cubicBezTo>
                    <a:pt x="5689600" y="273172"/>
                    <a:pt x="5667572" y="295200"/>
                    <a:pt x="5640399"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9463" tIns="14410" rIns="229463" bIns="14410" numCol="1" spcCol="1270" anchor="ctr" anchorCtr="0">
              <a:noAutofit/>
            </a:bodyPr>
            <a:lstStyle/>
            <a:p>
              <a:pPr marL="0" lvl="0" indent="0" algn="l" defTabSz="4445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Make notes on which databases or libraries you have used to locate your chosen research articles</a:t>
              </a:r>
              <a:r>
                <a:rPr lang="en-GB" sz="1000" kern="1200" dirty="0"/>
                <a:t>. </a:t>
              </a:r>
            </a:p>
          </p:txBody>
        </p:sp>
      </p:grpSp>
    </p:spTree>
    <p:extLst>
      <p:ext uri="{BB962C8B-B14F-4D97-AF65-F5344CB8AC3E}">
        <p14:creationId xmlns:p14="http://schemas.microsoft.com/office/powerpoint/2010/main" val="3963671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6091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200</TotalTime>
  <Words>951</Words>
  <Application>Microsoft Office PowerPoint</Application>
  <PresentationFormat>Widescreen</PresentationFormat>
  <Paragraphs>103</Paragraphs>
  <Slides>24</Slides>
  <Notes>6</Notes>
  <HiddenSlides>0</HiddenSlides>
  <MMClips>3</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24</vt:i4>
      </vt:variant>
    </vt:vector>
  </HeadingPairs>
  <TitlesOfParts>
    <vt:vector size="35" baseType="lpstr">
      <vt:lpstr>Arial</vt:lpstr>
      <vt:lpstr>Calibri</vt:lpstr>
      <vt:lpstr>Calibri Light</vt:lpstr>
      <vt:lpstr>Courier New</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PowerPoint Presentation</vt:lpstr>
      <vt:lpstr>The purpose of research </vt:lpstr>
      <vt:lpstr>Meta-analysis</vt:lpstr>
      <vt:lpstr>Meta-analysis</vt:lpstr>
      <vt:lpstr>An example Meta-analysis research article</vt:lpstr>
      <vt:lpstr>PowerPoint Presentation</vt:lpstr>
      <vt:lpstr>PowerPoint Presentation</vt:lpstr>
      <vt:lpstr>Meta-Analysis</vt:lpstr>
      <vt:lpstr>Systematic Review</vt:lpstr>
      <vt:lpstr>Systematic Review</vt:lpstr>
      <vt:lpstr>PowerPoint Presentation</vt:lpstr>
      <vt:lpstr>PowerPoint Presentation</vt:lpstr>
      <vt:lpstr>PowerPoint Presentation</vt:lpstr>
      <vt:lpstr>PowerPoint Presentation</vt:lpstr>
      <vt:lpstr>Scoping Review</vt:lpstr>
      <vt:lpstr>PowerPoint Presentation</vt:lpstr>
      <vt:lpstr>PowerPoint Presentation</vt:lpstr>
      <vt:lpstr>Benefits of Scoping Literature Review  </vt:lpstr>
      <vt:lpstr>Scoping Reviews</vt:lpstr>
      <vt:lpstr>Remainder of the session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595</cp:revision>
  <dcterms:created xsi:type="dcterms:W3CDTF">2021-03-09T15:35:42Z</dcterms:created>
  <dcterms:modified xsi:type="dcterms:W3CDTF">2024-06-21T12:50:45Z</dcterms:modified>
</cp:coreProperties>
</file>