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8" r:id="rId2"/>
    <p:sldId id="261" r:id="rId3"/>
    <p:sldId id="263" r:id="rId4"/>
    <p:sldId id="262" r:id="rId5"/>
    <p:sldId id="264" r:id="rId6"/>
    <p:sldId id="265" r:id="rId7"/>
    <p:sldId id="266" r:id="rId8"/>
    <p:sldId id="270" r:id="rId9"/>
    <p:sldId id="271" r:id="rId10"/>
    <p:sldId id="267" r:id="rId11"/>
    <p:sldId id="284" r:id="rId12"/>
    <p:sldId id="276" r:id="rId13"/>
    <p:sldId id="273" r:id="rId14"/>
    <p:sldId id="277" r:id="rId15"/>
    <p:sldId id="285" r:id="rId16"/>
    <p:sldId id="286" r:id="rId17"/>
    <p:sldId id="268" r:id="rId18"/>
    <p:sldId id="275" r:id="rId19"/>
    <p:sldId id="274" r:id="rId20"/>
    <p:sldId id="269" r:id="rId21"/>
    <p:sldId id="272" r:id="rId22"/>
    <p:sldId id="281" r:id="rId23"/>
    <p:sldId id="287" r:id="rId24"/>
    <p:sldId id="260" r:id="rId25"/>
    <p:sldId id="283" r:id="rId26"/>
    <p:sldId id="278" r:id="rId27"/>
    <p:sldId id="280" r:id="rId28"/>
    <p:sldId id="282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434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769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992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7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9/28/26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57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9/28/26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374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9/28/26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911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79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74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47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85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65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wzemwtyqg8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r.org/2016/05/20/478565215/are-the-best-designers-rebels" TargetMode="External"/><Relationship Id="rId2" Type="http://schemas.openxmlformats.org/officeDocument/2006/relationships/hyperlink" Target="https://www.ted.com/talks/alice_rawsthorn_pirates_nurses_and_other_rebel_designers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6515813" cy="10904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r>
              <a:rPr lang="en-GB" sz="240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95186"/>
            <a:ext cx="5498541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660971" y="2086052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TODAY</a:t>
            </a:r>
            <a:r>
              <a:rPr lang="en-US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10:00 - 10:</a:t>
            </a:r>
            <a:r>
              <a:rPr lang="en-GB">
                <a:solidFill>
                  <a:schemeClr val="bg1"/>
                </a:solidFill>
              </a:rPr>
              <a:t>4</a:t>
            </a:r>
            <a:r>
              <a:rPr lang="en-US">
                <a:solidFill>
                  <a:schemeClr val="bg1"/>
                </a:solidFill>
              </a:rPr>
              <a:t>0 SETTING INTENTIONS &amp; GETTING FAMILIAR</a:t>
            </a: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BREAK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11.00 – 11:10 A DEEPER DIVE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11:10 - 11:20 STUDY TASKS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11:20 – 11:30 Q&amp;A | END</a:t>
            </a:r>
          </a:p>
        </p:txBody>
      </p:sp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415192" y="1872805"/>
            <a:ext cx="10085295" cy="311239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 - CONTEXTUAL STUDIES</a:t>
            </a:r>
            <a:endParaRPr lang="en-GB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AVAILABLE EVERY TUESDAY</a:t>
            </a:r>
            <a:endParaRPr lang="en-US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AM: in person PM: via email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 err="1">
                <a:solidFill>
                  <a:schemeClr val="bg1"/>
                </a:solidFill>
              </a:rPr>
              <a:t>menna.buss@uwtsd.ac.uk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E0BAF9-4AE3-13AC-6341-AFA7B1F00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97" y="2533836"/>
            <a:ext cx="1599763" cy="160024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B3277D09-3F8A-7487-64E4-6D4712788111}"/>
              </a:ext>
            </a:extLst>
          </p:cNvPr>
          <p:cNvSpPr txBox="1">
            <a:spLocks/>
          </p:cNvSpPr>
          <p:nvPr/>
        </p:nvSpPr>
        <p:spPr>
          <a:xfrm>
            <a:off x="2676959" y="3081025"/>
            <a:ext cx="2274199" cy="16002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700">
                <a:solidFill>
                  <a:schemeClr val="bg1"/>
                </a:solidFill>
              </a:rPr>
              <a:t>MENNA BUSS</a:t>
            </a:r>
          </a:p>
          <a:p>
            <a:pPr algn="l"/>
            <a:endParaRPr lang="en-GB" sz="1700">
              <a:solidFill>
                <a:schemeClr val="bg1"/>
              </a:solidFill>
            </a:endParaRPr>
          </a:p>
          <a:p>
            <a:pPr algn="l"/>
            <a:r>
              <a:rPr lang="en-GB" sz="1700">
                <a:solidFill>
                  <a:schemeClr val="bg1"/>
                </a:solidFill>
              </a:rPr>
              <a:t>BA </a:t>
            </a:r>
            <a:r>
              <a:rPr lang="en-GB" sz="1700" err="1">
                <a:solidFill>
                  <a:schemeClr val="bg1"/>
                </a:solidFill>
              </a:rPr>
              <a:t>Hons</a:t>
            </a:r>
            <a:r>
              <a:rPr lang="en-GB" sz="1700">
                <a:solidFill>
                  <a:schemeClr val="bg1"/>
                </a:solidFill>
              </a:rPr>
              <a:t> | PGCE</a:t>
            </a:r>
          </a:p>
        </p:txBody>
      </p:sp>
    </p:spTree>
    <p:extLst>
      <p:ext uri="{BB962C8B-B14F-4D97-AF65-F5344CB8AC3E}">
        <p14:creationId xmlns:p14="http://schemas.microsoft.com/office/powerpoint/2010/main" val="757961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787154"/>
            <a:ext cx="11168529" cy="5527400"/>
          </a:xfrm>
          <a:prstGeom prst="roundRect">
            <a:avLst/>
          </a:prstGeom>
          <a:solidFill>
            <a:srgbClr val="0070C0"/>
          </a:solidFill>
          <a:ln w="31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						</a:t>
            </a: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Who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will guide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 dirty="0">
                <a:solidFill>
                  <a:schemeClr val="bg1"/>
                </a:solidFill>
              </a:rPr>
              <a:t> is it?   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 dirty="0">
                <a:solidFill>
                  <a:schemeClr val="bg1"/>
                </a:solidFill>
              </a:rPr>
              <a:t> does it sit within your learning?		</a:t>
            </a: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When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will you learn?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			</a:t>
            </a: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 dirty="0">
                <a:solidFill>
                  <a:schemeClr val="bg1"/>
                </a:solidFill>
              </a:rPr>
              <a:t> will you be taught and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000" dirty="0">
                <a:solidFill>
                  <a:schemeClr val="bg1"/>
                </a:solidFill>
              </a:rPr>
              <a:t> you might like it…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34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	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Who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– </a:t>
            </a:r>
            <a:r>
              <a:rPr lang="en-GB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ME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			 Georgia </a:t>
            </a:r>
            <a:r>
              <a:rPr lang="en-GB" sz="2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McKie</a:t>
            </a:r>
            <a:r>
              <a:rPr lang="en-GB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(SP&amp;T), Anna Lewis (DC) &amp; ALL staff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				Emily Wild, subject librarian &amp; staff at Y </a:t>
            </a:r>
            <a:r>
              <a:rPr lang="en-GB" sz="20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Fforwm</a:t>
            </a:r>
            <a:endParaRPr lang="en-GB" sz="2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	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When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– </a:t>
            </a:r>
            <a:r>
              <a:rPr lang="en-GB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ME Tuesdays | YOU Tuesdays &amp; independently: evenings, weekends…</a:t>
            </a:r>
            <a:endParaRPr lang="en-GB" sz="20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 dirty="0">
                <a:solidFill>
                  <a:schemeClr val="bg1"/>
                </a:solidFill>
              </a:rPr>
              <a:t> is it?   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 dirty="0">
                <a:solidFill>
                  <a:schemeClr val="bg1"/>
                </a:solidFill>
              </a:rPr>
              <a:t> does it sit within your learning?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 dirty="0">
                <a:solidFill>
                  <a:schemeClr val="bg1"/>
                </a:solidFill>
              </a:rPr>
              <a:t> will you be taught and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000" dirty="0">
                <a:solidFill>
                  <a:schemeClr val="bg1"/>
                </a:solidFill>
              </a:rPr>
              <a:t> you might like it…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994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1414564"/>
            <a:ext cx="11405098" cy="4028872"/>
          </a:xfrm>
          <a:prstGeom prst="round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	</a:t>
            </a:r>
            <a:endParaRPr lang="en-GB" sz="20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 dirty="0">
                <a:solidFill>
                  <a:schemeClr val="bg1"/>
                </a:solidFill>
              </a:rPr>
              <a:t> is it?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Let’s meet on </a:t>
            </a:r>
            <a:r>
              <a:rPr lang="en-GB" sz="2000" dirty="0" err="1">
                <a:solidFill>
                  <a:schemeClr val="bg1"/>
                </a:solidFill>
              </a:rPr>
              <a:t>Mentimeter</a:t>
            </a:r>
            <a:r>
              <a:rPr lang="en-GB" sz="2000" dirty="0">
                <a:solidFill>
                  <a:schemeClr val="bg1"/>
                </a:solidFill>
              </a:rPr>
              <a:t>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EE675B-8808-C4B7-6121-EC4FEFEC1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843" y="1889516"/>
            <a:ext cx="3128807" cy="3078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C54FD5-8AD2-DB31-C5CE-F754BFD05DBB}"/>
              </a:ext>
            </a:extLst>
          </p:cNvPr>
          <p:cNvSpPr txBox="1"/>
          <p:nvPr/>
        </p:nvSpPr>
        <p:spPr>
          <a:xfrm>
            <a:off x="5418251" y="5510339"/>
            <a:ext cx="6100980" cy="8093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18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800" dirty="0">
                <a:solidFill>
                  <a:schemeClr val="bg1"/>
                </a:solidFill>
              </a:rPr>
              <a:t>   </a:t>
            </a:r>
            <a:r>
              <a:rPr lang="en-GB" sz="1800" dirty="0">
                <a:solidFill>
                  <a:schemeClr val="bg1"/>
                </a:solidFill>
                <a:hlinkClick r:id="rId3"/>
              </a:rPr>
              <a:t>https://</a:t>
            </a:r>
            <a:r>
              <a:rPr lang="en-GB" sz="1800" dirty="0" err="1">
                <a:solidFill>
                  <a:schemeClr val="bg1"/>
                </a:solidFill>
                <a:hlinkClick r:id="rId3"/>
              </a:rPr>
              <a:t>www.menti.com</a:t>
            </a:r>
            <a:r>
              <a:rPr lang="en-GB" sz="1800" dirty="0">
                <a:solidFill>
                  <a:schemeClr val="bg1"/>
                </a:solidFill>
                <a:hlinkClick r:id="rId3"/>
              </a:rPr>
              <a:t>/</a:t>
            </a:r>
            <a:r>
              <a:rPr lang="en-GB" sz="1800" dirty="0" err="1">
                <a:solidFill>
                  <a:schemeClr val="bg1"/>
                </a:solidFill>
                <a:hlinkClick r:id="rId3"/>
              </a:rPr>
              <a:t>alwzemwtyqg8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35F976-5621-1DA3-1A9D-DC078ADA7A80}"/>
              </a:ext>
            </a:extLst>
          </p:cNvPr>
          <p:cNvSpPr txBox="1"/>
          <p:nvPr/>
        </p:nvSpPr>
        <p:spPr>
          <a:xfrm>
            <a:off x="8911376" y="4645318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</a:rPr>
              <a:t>49001899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07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>
                <a:solidFill>
                  <a:schemeClr val="bg1"/>
                </a:solidFill>
              </a:rPr>
              <a:t> does it sit within your learning?		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2" name="Picture 1" descr="Sticky notes with question marks">
            <a:extLst>
              <a:ext uri="{FF2B5EF4-FFF2-40B4-BE49-F238E27FC236}">
                <a16:creationId xmlns:a16="http://schemas.microsoft.com/office/drawing/2014/main" id="{2A90F99C-2568-CB7D-1352-8A0B4E99CD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4107"/>
            <a:ext cx="5411304" cy="303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803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074" y="1171254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YOUR LEARNING MODULES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90506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SEMESTER 1 (Sept - Feb 2026):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CODE: ADDA4022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D153B4-FCC1-AD40-FDB4-E78087702FF7}"/>
              </a:ext>
            </a:extLst>
          </p:cNvPr>
          <p:cNvSpPr/>
          <p:nvPr/>
        </p:nvSpPr>
        <p:spPr>
          <a:xfrm rot="16200000">
            <a:off x="3976843" y="3072429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5851505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SEMESTER 2 (Feb - May 2027)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CODE: ADDA4023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873A735-0685-27E9-73C8-FFD242652609}"/>
              </a:ext>
            </a:extLst>
          </p:cNvPr>
          <p:cNvSpPr/>
          <p:nvPr/>
        </p:nvSpPr>
        <p:spPr>
          <a:xfrm rot="16200000">
            <a:off x="9348206" y="3072430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2269200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506" y="724327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1</a:t>
            </a:r>
            <a:r>
              <a:rPr lang="en-GB" sz="2400" baseline="30000">
                <a:solidFill>
                  <a:schemeClr val="bg1"/>
                </a:solidFill>
              </a:rPr>
              <a:t>st</a:t>
            </a:r>
            <a:r>
              <a:rPr lang="en-GB" sz="2400">
                <a:solidFill>
                  <a:schemeClr val="bg1"/>
                </a:solidFill>
              </a:rPr>
              <a:t> YEAR: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34131" y="1455425"/>
            <a:ext cx="8929005" cy="1832496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FOCUS ON DEVELOPING YOUR ESSENTIAL RESEARCH &amp; WRITING SKILLS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Students build a general but essential vocabulary and understanding of how to articulate practice-based research in textual, visual and verbal formats.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413363" y="3389144"/>
            <a:ext cx="435536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SELF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What are my values? How do I relate to past and present practices? What are my hopes for the future?</a:t>
            </a:r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C241D7-E0ED-A69C-EFFC-CE2859002887}"/>
              </a:ext>
            </a:extLst>
          </p:cNvPr>
          <p:cNvSpPr/>
          <p:nvPr/>
        </p:nvSpPr>
        <p:spPr>
          <a:xfrm>
            <a:off x="4910557" y="3389144"/>
            <a:ext cx="4452579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IMAGINED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How can I best communicate my ideas? Who &amp; what inspires and influences me?</a:t>
            </a:r>
          </a:p>
        </p:txBody>
      </p:sp>
    </p:spTree>
    <p:extLst>
      <p:ext uri="{BB962C8B-B14F-4D97-AF65-F5344CB8AC3E}">
        <p14:creationId xmlns:p14="http://schemas.microsoft.com/office/powerpoint/2010/main" val="1199336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taught &amp;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575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taught?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LECTURES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STUDY TASKS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SEMINARS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21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 dirty="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LECTURES</a:t>
            </a:r>
            <a:r>
              <a:rPr lang="en-GB" sz="2000" dirty="0">
                <a:solidFill>
                  <a:schemeClr val="bg1"/>
                </a:solidFill>
              </a:rPr>
              <a:t> – weekly, 1.5 - 2 hours, presented in person.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Presentation will be available on MOODLE shortly after with all related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You will be expected to attend ALL lectures in person as additional detail will be covered.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Your attendance will be monitored, any concerns will be followed up by your course manager/head of year.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Contact your lecturers via email as early as possible when you may be unable to attend.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You are responsible for your studies – read all material on MOODLE to catch up and make sure you complete tasks for the following week’s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We are here to support you - if in doubt, reach out: </a:t>
            </a:r>
            <a:r>
              <a:rPr lang="en-GB" sz="2000" dirty="0" err="1">
                <a:solidFill>
                  <a:schemeClr val="bg2">
                    <a:lumMod val="75000"/>
                  </a:schemeClr>
                </a:solidFill>
              </a:rPr>
              <a:t>menna.buss@uwtsd.ac.uk</a:t>
            </a:r>
            <a:endParaRPr lang="en-GB" sz="2000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274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>
                <a:solidFill>
                  <a:schemeClr val="bg1"/>
                </a:solidFill>
              </a:rPr>
              <a:t> – weekly.  Following lectures.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lecturer will set study tasks to be completed by the following week.  These can be started under guidance on Tuesday mornings (ALEX).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For some tasks you will be required to visit Y FFORWM, SA1 library or other locations.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It is expected that you will use Tuesday afternoons to complete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study tasks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ENCOURAGE COLLABORATION: working with peers in pairs or groups.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Need further assistance? Contact Learning Support / Library team via </a:t>
            </a:r>
            <a:r>
              <a:rPr lang="en-GB" sz="2000" err="1">
                <a:solidFill>
                  <a:schemeClr val="bg2">
                    <a:lumMod val="75000"/>
                  </a:schemeClr>
                </a:solidFill>
              </a:rPr>
              <a:t>Hwb</a:t>
            </a:r>
            <a:endParaRPr lang="en-GB" sz="2000">
              <a:solidFill>
                <a:schemeClr val="bg2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26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SEMINARS </a:t>
            </a:r>
            <a:r>
              <a:rPr lang="en-GB" sz="2000">
                <a:solidFill>
                  <a:schemeClr val="bg1"/>
                </a:solidFill>
              </a:rPr>
              <a:t>  - mid-semester. Following lectures.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 smaller groups as you get started with extended writing, seminars give you the opportunity to share your ideas, give and receive feedback with your lecturer and peers.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seminars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SHARE LEARNING: opportunity to show your work in progress &amp; learn from others.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ENCOURAGE CONVERSATION: verbalise your ideas with your lecturer and peers.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REFINE IDEAS: chance to extend, evaluate, edit.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18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100% written coursework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No practical or written exam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8891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-10343" y="1343045"/>
            <a:ext cx="11086543" cy="377376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1500 words EACH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PORTFOLIO of Assignments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Responding to the lectures delivered.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will upload a DRAFT [first attempt] and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receive feedback from Menna before hand in date.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We’re here to help you stay on track.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2801" y="716291"/>
            <a:ext cx="3175939" cy="58433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</p:txBody>
      </p:sp>
      <p:pic>
        <p:nvPicPr>
          <p:cNvPr id="4" name="Picture 3" descr="Fork in rural forest road">
            <a:extLst>
              <a:ext uri="{FF2B5EF4-FFF2-40B4-BE49-F238E27FC236}">
                <a16:creationId xmlns:a16="http://schemas.microsoft.com/office/drawing/2014/main" id="{FF1A5EB2-A269-C0C1-2BA6-1A4DB02A3B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9" r="15523"/>
          <a:stretch>
            <a:fillRect/>
          </a:stretch>
        </p:blipFill>
        <p:spPr>
          <a:xfrm>
            <a:off x="6851609" y="1341196"/>
            <a:ext cx="5340391" cy="377561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3715FFE-90BF-BF45-A628-6B544B959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914" y="942552"/>
            <a:ext cx="3175939" cy="36933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7B5484-6001-B52D-1250-67205DA112BA}"/>
              </a:ext>
            </a:extLst>
          </p:cNvPr>
          <p:cNvSpPr txBox="1"/>
          <p:nvPr/>
        </p:nvSpPr>
        <p:spPr>
          <a:xfrm>
            <a:off x="554948" y="138163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SEMESTER 1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F18F66-E76C-8411-EB02-29C4D1463DFA}"/>
              </a:ext>
            </a:extLst>
          </p:cNvPr>
          <p:cNvSpPr txBox="1"/>
          <p:nvPr/>
        </p:nvSpPr>
        <p:spPr>
          <a:xfrm>
            <a:off x="5146176" y="1456402"/>
            <a:ext cx="3107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SEMESTER 2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BB68CA5-0212-575D-7934-3C56DCEE16E6}"/>
              </a:ext>
            </a:extLst>
          </p:cNvPr>
          <p:cNvSpPr/>
          <p:nvPr/>
        </p:nvSpPr>
        <p:spPr>
          <a:xfrm>
            <a:off x="0" y="5214579"/>
            <a:ext cx="12192000" cy="1106395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must pass both to progress to year 2.  Pass mark is 40%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Late submissions up to 7 days are capped at 40% Any submissions later than 1 week are not graded.</a:t>
            </a: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171A61D-3F1E-A863-03DD-37AE6FE2618A}"/>
              </a:ext>
            </a:extLst>
          </p:cNvPr>
          <p:cNvSpPr txBox="1">
            <a:spLocks/>
          </p:cNvSpPr>
          <p:nvPr/>
        </p:nvSpPr>
        <p:spPr>
          <a:xfrm>
            <a:off x="540836" y="11315"/>
            <a:ext cx="5198547" cy="5824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>
                <a:solidFill>
                  <a:schemeClr val="bg1"/>
                </a:solidFill>
              </a:rPr>
              <a:t>1</a:t>
            </a:r>
            <a:r>
              <a:rPr lang="en-GB" sz="2400" baseline="30000">
                <a:solidFill>
                  <a:schemeClr val="bg1"/>
                </a:solidFill>
              </a:rPr>
              <a:t>st</a:t>
            </a:r>
            <a:r>
              <a:rPr lang="en-GB" sz="2400">
                <a:solidFill>
                  <a:schemeClr val="bg1"/>
                </a:solidFill>
              </a:rPr>
              <a:t> YEAR:</a:t>
            </a:r>
          </a:p>
        </p:txBody>
      </p:sp>
    </p:spTree>
    <p:extLst>
      <p:ext uri="{BB962C8B-B14F-4D97-AF65-F5344CB8AC3E}">
        <p14:creationId xmlns:p14="http://schemas.microsoft.com/office/powerpoint/2010/main" val="1508828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400" dirty="0">
                <a:solidFill>
                  <a:schemeClr val="bg1"/>
                </a:solidFill>
              </a:rPr>
              <a:t> you might like it…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 descr="Directional sign with colourful arrows">
            <a:extLst>
              <a:ext uri="{FF2B5EF4-FFF2-40B4-BE49-F238E27FC236}">
                <a16:creationId xmlns:a16="http://schemas.microsoft.com/office/drawing/2014/main" id="{377DBABE-2C4B-3F08-A369-0BEAC6BBB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270" t="10119" r="30400" b="825"/>
          <a:stretch>
            <a:fillRect/>
          </a:stretch>
        </p:blipFill>
        <p:spPr>
          <a:xfrm>
            <a:off x="5212522" y="943131"/>
            <a:ext cx="6979478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69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890686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Introduction to historical &amp; contemporary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contexts of cultural artefact &amp; image production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&amp; key ideas, artists, designers, ideologies, movements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&amp; philosophies surrounding their production.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This will help you navigate your way through design studies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&amp; life as a designer/maker with a sense of what’s gone before,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what’s going on now and what lies ahead.</a:t>
            </a:r>
          </a:p>
        </p:txBody>
      </p:sp>
      <p:pic>
        <p:nvPicPr>
          <p:cNvPr id="9" name="Picture 8" descr="Vintage compass and blurred forest trail">
            <a:extLst>
              <a:ext uri="{FF2B5EF4-FFF2-40B4-BE49-F238E27FC236}">
                <a16:creationId xmlns:a16="http://schemas.microsoft.com/office/drawing/2014/main" id="{0703FC91-59F1-8370-9DCF-A2C57DA987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6" r="28321"/>
          <a:stretch>
            <a:fillRect/>
          </a:stretch>
        </p:blipFill>
        <p:spPr>
          <a:xfrm>
            <a:off x="-1" y="938182"/>
            <a:ext cx="4868333" cy="474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22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116877" y="154822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Expectations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Challenge Inequality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Collaborate Creatively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Discover Freely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Listen Carefully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Protect Privacy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Respond Reflectively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Think Critically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743B5-B318-8007-927C-16F8DF582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6"/>
          <a:stretch>
            <a:fillRect/>
          </a:stretch>
        </p:blipFill>
        <p:spPr>
          <a:xfrm>
            <a:off x="0" y="937283"/>
            <a:ext cx="3856988" cy="473451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93F9F85-BB3F-3775-D051-95D1DE921D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176" y="937283"/>
            <a:ext cx="3553838" cy="474621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1356D4E-807E-7FA2-E5A8-EFBE1C99F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61159" y="5840140"/>
            <a:ext cx="3370863" cy="628483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bg1"/>
                </a:solidFill>
              </a:rPr>
              <a:t>Textiles space, ALEX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B351E5C-EAF6-2174-8E27-92E6B4F68800}"/>
              </a:ext>
            </a:extLst>
          </p:cNvPr>
          <p:cNvSpPr txBox="1">
            <a:spLocks/>
          </p:cNvSpPr>
          <p:nvPr/>
        </p:nvSpPr>
        <p:spPr>
          <a:xfrm>
            <a:off x="8240314" y="5733062"/>
            <a:ext cx="5198547" cy="5824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2B8031D-1767-63B5-BC63-8D95B75D2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008" y="5956415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</a:rPr>
              <a:t>Y </a:t>
            </a:r>
            <a:r>
              <a:rPr lang="en-GB" sz="1800" dirty="0" err="1">
                <a:solidFill>
                  <a:schemeClr val="bg1"/>
                </a:solidFill>
              </a:rPr>
              <a:t>Fforwm</a:t>
            </a:r>
            <a:r>
              <a:rPr lang="en-GB" sz="1800" dirty="0">
                <a:solidFill>
                  <a:schemeClr val="bg1"/>
                </a:solidFill>
              </a:rPr>
              <a:t>, SA1</a:t>
            </a:r>
          </a:p>
        </p:txBody>
      </p:sp>
    </p:spTree>
    <p:extLst>
      <p:ext uri="{BB962C8B-B14F-4D97-AF65-F5344CB8AC3E}">
        <p14:creationId xmlns:p14="http://schemas.microsoft.com/office/powerpoint/2010/main" val="20452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250" y="829341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NÔL WELCOME 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802479"/>
            <a:ext cx="9886078" cy="3112390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11:00 - 11:10 A DEEPER DIVE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11:10 - 11:20 STUDY TASKS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11:20 - 11:30 Q&amp;A | END</a:t>
            </a:r>
          </a:p>
        </p:txBody>
      </p:sp>
      <p:pic>
        <p:nvPicPr>
          <p:cNvPr id="4" name="Picture 3" descr="Skydiver mid-air">
            <a:extLst>
              <a:ext uri="{FF2B5EF4-FFF2-40B4-BE49-F238E27FC236}">
                <a16:creationId xmlns:a16="http://schemas.microsoft.com/office/drawing/2014/main" id="{050145B9-B65B-F627-7330-E08342C88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367" y="2802478"/>
            <a:ext cx="5750633" cy="3137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44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074975" y="2868779"/>
            <a:ext cx="2963731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ENGAGEMENT WITH LITERATURE SKILLS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049A4ED-DF3D-2437-BBEB-A57C6264EC31}"/>
              </a:ext>
            </a:extLst>
          </p:cNvPr>
          <p:cNvSpPr/>
          <p:nvPr/>
        </p:nvSpPr>
        <p:spPr>
          <a:xfrm>
            <a:off x="4109093" y="2868779"/>
            <a:ext cx="2934423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COGNITIVE &amp; INTELLECTUAL SKILLS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F64DF7B-F2AC-01D1-D548-02F02318F6BC}"/>
              </a:ext>
            </a:extLst>
          </p:cNvPr>
          <p:cNvSpPr/>
          <p:nvPr/>
        </p:nvSpPr>
        <p:spPr>
          <a:xfrm>
            <a:off x="7108217" y="2855843"/>
            <a:ext cx="4008807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TRANSFERABLE SKILLS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FOR LIFE &amp; PROFESSIONAL PRACTICE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40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1074975" y="1700247"/>
            <a:ext cx="10042049" cy="1116753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YOUR PORTFOLIO (total: 1500 words)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WILL BE ASSESSED ON HOW YOU DEMONSTRATE THESE SKILLS: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465" y="999486"/>
            <a:ext cx="3598750" cy="5843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</p:spTree>
    <p:extLst>
      <p:ext uri="{BB962C8B-B14F-4D97-AF65-F5344CB8AC3E}">
        <p14:creationId xmlns:p14="http://schemas.microsoft.com/office/powerpoint/2010/main" val="3206776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5D2026A-6A3E-198E-2B5B-23DD5D38CF58}"/>
              </a:ext>
            </a:extLst>
          </p:cNvPr>
          <p:cNvSpPr/>
          <p:nvPr/>
        </p:nvSpPr>
        <p:spPr>
          <a:xfrm>
            <a:off x="439954" y="2764362"/>
            <a:ext cx="11312087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39956" y="2764363"/>
            <a:ext cx="3598750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 Engage with a range of relevant &amp; credible literature.  Accurate referencing applied. Academic conventions &amp; honesty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049A4ED-DF3D-2437-BBEB-A57C6264EC31}"/>
              </a:ext>
            </a:extLst>
          </p:cNvPr>
          <p:cNvSpPr/>
          <p:nvPr/>
        </p:nvSpPr>
        <p:spPr>
          <a:xfrm>
            <a:off x="4106249" y="2774744"/>
            <a:ext cx="3469735" cy="3487506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Evaluate underlying concepts &amp; principles of a subject. Interpret qualitative and quantitative data. Develop lines of argument &amp; make sound judgements.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F64DF7B-F2AC-01D1-D548-02F02318F6BC}"/>
              </a:ext>
            </a:extLst>
          </p:cNvPr>
          <p:cNvSpPr/>
          <p:nvPr/>
        </p:nvSpPr>
        <p:spPr>
          <a:xfrm>
            <a:off x="7626225" y="2764363"/>
            <a:ext cx="4125819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Communicate the results of your study accurately and reliably with structured, coherent argument.  Exercise some personal responsibility within structured environment.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40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439955" y="685053"/>
            <a:ext cx="11242278" cy="916440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YOUR PORTFOLIO – to be SUBMITTED </a:t>
            </a:r>
            <a:r>
              <a:rPr lang="en-GB" b="1" dirty="0">
                <a:solidFill>
                  <a:schemeClr val="bg1"/>
                </a:solidFill>
              </a:rPr>
              <a:t>5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JAN</a:t>
            </a:r>
            <a:r>
              <a:rPr lang="en-GB" dirty="0">
                <a:solidFill>
                  <a:schemeClr val="bg1"/>
                </a:solidFill>
              </a:rPr>
              <a:t> 2027 via </a:t>
            </a:r>
            <a:r>
              <a:rPr lang="en-GB" dirty="0" err="1">
                <a:solidFill>
                  <a:schemeClr val="bg1"/>
                </a:solidFill>
              </a:rPr>
              <a:t>TURNITIN</a:t>
            </a:r>
            <a:r>
              <a:rPr lang="en-GB" dirty="0">
                <a:solidFill>
                  <a:schemeClr val="bg1"/>
                </a:solidFill>
              </a:rPr>
              <a:t> – MARKS </a:t>
            </a:r>
            <a:r>
              <a:rPr lang="en-GB" b="1" dirty="0">
                <a:solidFill>
                  <a:schemeClr val="bg1"/>
                </a:solidFill>
              </a:rPr>
              <a:t>3</a:t>
            </a:r>
            <a:r>
              <a:rPr lang="en-GB" b="1" baseline="30000" dirty="0">
                <a:solidFill>
                  <a:schemeClr val="bg1"/>
                </a:solidFill>
              </a:rPr>
              <a:t>rd</a:t>
            </a:r>
            <a:r>
              <a:rPr lang="en-GB" b="1" dirty="0">
                <a:solidFill>
                  <a:schemeClr val="bg1"/>
                </a:solidFill>
              </a:rPr>
              <a:t> FEB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902" y="75332"/>
            <a:ext cx="3598750" cy="5843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318CE04-C65A-53B4-5F9B-2A161C7D66BD}"/>
              </a:ext>
            </a:extLst>
          </p:cNvPr>
          <p:cNvSpPr/>
          <p:nvPr/>
        </p:nvSpPr>
        <p:spPr>
          <a:xfrm>
            <a:off x="439954" y="1690084"/>
            <a:ext cx="3598750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Statement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1F847C2-2B80-2F39-F2B2-A7ADD1BA3F0A}"/>
              </a:ext>
            </a:extLst>
          </p:cNvPr>
          <p:cNvSpPr/>
          <p:nvPr/>
        </p:nvSpPr>
        <p:spPr>
          <a:xfrm>
            <a:off x="4106250" y="1683962"/>
            <a:ext cx="3469734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Essay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B45093A-0CC6-5DBD-02AF-F960B62A3C0C}"/>
              </a:ext>
            </a:extLst>
          </p:cNvPr>
          <p:cNvSpPr/>
          <p:nvPr/>
        </p:nvSpPr>
        <p:spPr>
          <a:xfrm>
            <a:off x="7626224" y="1690084"/>
            <a:ext cx="4056009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Essay</a:t>
            </a:r>
          </a:p>
        </p:txBody>
      </p:sp>
    </p:spTree>
    <p:extLst>
      <p:ext uri="{BB962C8B-B14F-4D97-AF65-F5344CB8AC3E}">
        <p14:creationId xmlns:p14="http://schemas.microsoft.com/office/powerpoint/2010/main" val="1077550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FCD291-2429-B354-C601-BBFD469F35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55" y="358179"/>
            <a:ext cx="4474948" cy="30708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05BA3B0-6825-B747-6BC0-5ED6D015AE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885" y="358178"/>
            <a:ext cx="4995860" cy="5108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0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5162-CAC5-3444-4185-2BA26F3AB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EE7402-87AE-9F7F-4D94-407D0B71C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0676073-F8D8-ABC6-4290-A26A23DF36AC}"/>
              </a:ext>
            </a:extLst>
          </p:cNvPr>
          <p:cNvSpPr>
            <a:spLocks noGrp="1"/>
          </p:cNvSpPr>
          <p:nvPr/>
        </p:nvSpPr>
        <p:spPr>
          <a:xfrm>
            <a:off x="-1" y="30512"/>
            <a:ext cx="8098551" cy="9385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 - 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42615F-2EF6-6C36-9D62-1F4DD1EAEE24}"/>
              </a:ext>
            </a:extLst>
          </p:cNvPr>
          <p:cNvSpPr txBox="1"/>
          <p:nvPr/>
        </p:nvSpPr>
        <p:spPr>
          <a:xfrm>
            <a:off x="603869" y="2162983"/>
            <a:ext cx="10984262" cy="3501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Introduction to </a:t>
            </a:r>
            <a:r>
              <a:rPr lang="en-GB" sz="6000">
                <a:solidFill>
                  <a:schemeClr val="bg1"/>
                </a:solidFill>
              </a:rPr>
              <a:t>historical</a:t>
            </a:r>
            <a:r>
              <a:rPr lang="en-GB" sz="2000">
                <a:solidFill>
                  <a:schemeClr val="bg1"/>
                </a:solidFill>
              </a:rPr>
              <a:t> &amp; </a:t>
            </a:r>
            <a:r>
              <a:rPr lang="en-GB" sz="6000">
                <a:solidFill>
                  <a:schemeClr val="bg1"/>
                </a:solidFill>
              </a:rPr>
              <a:t>contemporary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contexts of </a:t>
            </a:r>
            <a:r>
              <a:rPr lang="en-GB" sz="6000">
                <a:solidFill>
                  <a:schemeClr val="bg1"/>
                </a:solidFill>
              </a:rPr>
              <a:t>cultural artefact </a:t>
            </a:r>
            <a:r>
              <a:rPr lang="en-GB" sz="2000">
                <a:solidFill>
                  <a:schemeClr val="bg1"/>
                </a:solidFill>
              </a:rPr>
              <a:t>&amp;</a:t>
            </a:r>
            <a:r>
              <a:rPr lang="en-GB" sz="6000">
                <a:solidFill>
                  <a:schemeClr val="bg1"/>
                </a:solidFill>
              </a:rPr>
              <a:t> image</a:t>
            </a:r>
            <a:r>
              <a:rPr lang="en-GB" sz="2000">
                <a:solidFill>
                  <a:schemeClr val="bg1"/>
                </a:solidFill>
              </a:rPr>
              <a:t> production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936968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5162-CAC5-3444-4185-2BA26F3AB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EE7402-87AE-9F7F-4D94-407D0B71C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0676073-F8D8-ABC6-4290-A26A23DF36AC}"/>
              </a:ext>
            </a:extLst>
          </p:cNvPr>
          <p:cNvSpPr>
            <a:spLocks noGrp="1"/>
          </p:cNvSpPr>
          <p:nvPr/>
        </p:nvSpPr>
        <p:spPr>
          <a:xfrm>
            <a:off x="-1" y="-1"/>
            <a:ext cx="9331739" cy="9939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 - 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42615F-2EF6-6C36-9D62-1F4DD1EAEE24}"/>
              </a:ext>
            </a:extLst>
          </p:cNvPr>
          <p:cNvSpPr txBox="1"/>
          <p:nvPr/>
        </p:nvSpPr>
        <p:spPr>
          <a:xfrm>
            <a:off x="503827" y="1678456"/>
            <a:ext cx="10984262" cy="31986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Introduction to key ideas, artists, designers, </a:t>
            </a:r>
            <a:r>
              <a:rPr lang="en-GB" sz="6000">
                <a:solidFill>
                  <a:schemeClr val="bg1"/>
                </a:solidFill>
              </a:rPr>
              <a:t>ideologies</a:t>
            </a:r>
            <a:r>
              <a:rPr lang="en-GB" sz="2000">
                <a:solidFill>
                  <a:schemeClr val="bg1"/>
                </a:solidFill>
              </a:rPr>
              <a:t>, </a:t>
            </a:r>
            <a:r>
              <a:rPr lang="en-GB" sz="6000">
                <a:solidFill>
                  <a:schemeClr val="bg1"/>
                </a:solidFill>
              </a:rPr>
              <a:t>movements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&amp; </a:t>
            </a:r>
            <a:r>
              <a:rPr lang="en-GB" sz="6000">
                <a:solidFill>
                  <a:schemeClr val="bg1"/>
                </a:solidFill>
              </a:rPr>
              <a:t>philosophies</a:t>
            </a:r>
            <a:r>
              <a:rPr lang="en-GB" sz="2000">
                <a:solidFill>
                  <a:schemeClr val="bg1"/>
                </a:solidFill>
              </a:rPr>
              <a:t> surrounding their production.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052996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-1" y="0"/>
            <a:ext cx="12191999" cy="6858000"/>
          </a:xfrm>
          <a:prstGeom prst="roundRect">
            <a:avLst/>
          </a:prstGeom>
          <a:solidFill>
            <a:srgbClr val="0070C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	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2">
                    <a:lumMod val="75000"/>
                  </a:schemeClr>
                </a:solidFill>
              </a:rPr>
              <a:t>1) 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‘TEXT in CONTEXT’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Go for stroll in Swansea / your local area. Ideas: Swansea Market, the High Street…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Look at the words around you. Be curious. They could be signs, notices, adverts. What catches your eye. Why? Take photos. Choose the best and email it to me with a brief description. Where was it? Why do you think it caught your attention. Any other comments.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– to be completed by Friday 2</a:t>
            </a:r>
            <a:r>
              <a:rPr lang="en-GB" sz="2000" baseline="30000" dirty="0">
                <a:solidFill>
                  <a:schemeClr val="bg1"/>
                </a:solidFill>
              </a:rPr>
              <a:t>nd</a:t>
            </a:r>
            <a:r>
              <a:rPr lang="en-GB" sz="2000" dirty="0">
                <a:solidFill>
                  <a:schemeClr val="bg1"/>
                </a:solidFill>
              </a:rPr>
              <a:t> October 10am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 err="1">
                <a:solidFill>
                  <a:schemeClr val="bg1"/>
                </a:solidFill>
              </a:rPr>
              <a:t>menna.buss@uwtsd.ac.uk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2">
                    <a:lumMod val="75000"/>
                  </a:schemeClr>
                </a:solidFill>
              </a:rPr>
              <a:t>2) 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Write me a postcard – tell me 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what</a:t>
            </a:r>
            <a:r>
              <a:rPr lang="en-GB" sz="2000" dirty="0">
                <a:solidFill>
                  <a:schemeClr val="bg1"/>
                </a:solidFill>
              </a:rPr>
              <a:t> you hope to discover in contextual studies learning, 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why</a:t>
            </a:r>
            <a:r>
              <a:rPr lang="en-GB" sz="2000" dirty="0">
                <a:solidFill>
                  <a:schemeClr val="bg1"/>
                </a:solidFill>
              </a:rPr>
              <a:t> you’re studying design and 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</a:rPr>
              <a:t>which</a:t>
            </a:r>
            <a:r>
              <a:rPr lang="en-GB" sz="2000" dirty="0">
                <a:solidFill>
                  <a:schemeClr val="bg1"/>
                </a:solidFill>
              </a:rPr>
              <a:t> historic periods, styles, artists or designers interest you most.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– to be completed by next Lecture Tues 6</a:t>
            </a:r>
            <a:r>
              <a:rPr lang="en-GB" sz="2000" baseline="30000" dirty="0">
                <a:solidFill>
                  <a:schemeClr val="bg1"/>
                </a:solidFill>
              </a:rPr>
              <a:t>th</a:t>
            </a:r>
            <a:r>
              <a:rPr lang="en-GB" sz="2000" dirty="0">
                <a:solidFill>
                  <a:schemeClr val="bg1"/>
                </a:solidFill>
              </a:rPr>
              <a:t> October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3832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-1" y="0"/>
            <a:ext cx="12191999" cy="6858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 dirty="0">
                <a:solidFill>
                  <a:schemeClr val="bg1"/>
                </a:solidFill>
              </a:rPr>
              <a:t> - optional	</a:t>
            </a:r>
            <a:r>
              <a:rPr lang="en-GB" sz="1400" dirty="0">
                <a:solidFill>
                  <a:schemeClr val="bg1"/>
                </a:solidFill>
              </a:rPr>
              <a:t>	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2">
                    <a:lumMod val="75000"/>
                  </a:schemeClr>
                </a:solidFill>
              </a:rPr>
              <a:t>3) 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Design Critic ALICE </a:t>
            </a:r>
            <a:r>
              <a:rPr lang="en-GB" sz="2000" dirty="0" err="1">
                <a:solidFill>
                  <a:schemeClr val="bg1"/>
                </a:solidFill>
              </a:rPr>
              <a:t>RAWSTHORN</a:t>
            </a:r>
            <a:r>
              <a:rPr lang="en-GB" sz="2000" dirty="0">
                <a:solidFill>
                  <a:schemeClr val="bg1"/>
                </a:solidFill>
              </a:rPr>
              <a:t> praises rebel designers!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WATCH/LISTEN make notes.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TED Talk: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600" dirty="0">
                <a:solidFill>
                  <a:schemeClr val="bg1"/>
                </a:solidFill>
                <a:hlinkClick r:id="rId2"/>
              </a:rPr>
              <a:t>https://www.ted.com/talks/alice_rawsthorn_pirates_nurses_and_other_rebel_designers</a:t>
            </a:r>
            <a:endParaRPr lang="en-GB" sz="16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TED Radio Hour on National Public Radio, US: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0" i="0" dirty="0">
                <a:effectLst/>
                <a:latin typeface="Helvetica" pitchFamily="2" charset="0"/>
                <a:hlinkClick r:id="rId3"/>
              </a:rPr>
              <a:t>https://</a:t>
            </a:r>
            <a:r>
              <a:rPr lang="en-GB" b="0" i="0" dirty="0" err="1">
                <a:effectLst/>
                <a:latin typeface="Helvetica" pitchFamily="2" charset="0"/>
                <a:hlinkClick r:id="rId3"/>
              </a:rPr>
              <a:t>www.npr.org</a:t>
            </a:r>
            <a:r>
              <a:rPr lang="en-GB" b="0" i="0" dirty="0">
                <a:effectLst/>
                <a:latin typeface="Helvetica" pitchFamily="2" charset="0"/>
                <a:hlinkClick r:id="rId3"/>
              </a:rPr>
              <a:t>/2016/05/20/478565215/are-the-best-designers-rebels</a:t>
            </a:r>
            <a:endParaRPr lang="en-GB" dirty="0">
              <a:effectLst/>
              <a:latin typeface="Helvetica" pitchFamily="2" charset="0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786246-F16B-BA14-4944-D27508CD62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0604" y="3988299"/>
            <a:ext cx="1789591" cy="23981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E65605-3295-AA02-D5CE-DE5DB01E51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9668" y="2624712"/>
            <a:ext cx="2023274" cy="3761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06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902" y="159504"/>
            <a:ext cx="3827768" cy="1055431"/>
          </a:xfrm>
        </p:spPr>
        <p:txBody>
          <a:bodyPr>
            <a:normAutofit fontScale="90000"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093C9AB-EE4E-104E-FEB6-370DC88E77BD}"/>
              </a:ext>
            </a:extLst>
          </p:cNvPr>
          <p:cNvSpPr/>
          <p:nvPr/>
        </p:nvSpPr>
        <p:spPr>
          <a:xfrm>
            <a:off x="-3" y="1238238"/>
            <a:ext cx="10097745" cy="129299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06/10 – Menna Buss – Contextual Studies ADDA4022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13/10 – Library Talk with Emily Wild | Welsh lecture with </a:t>
            </a:r>
            <a:r>
              <a:rPr lang="en-GB" dirty="0" err="1">
                <a:solidFill>
                  <a:schemeClr val="bg1"/>
                </a:solidFill>
              </a:rPr>
              <a:t>Gwenllian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Beynon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20/10 – Menna Buss – MANIFESTO!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614C71B-348F-3B73-06DB-62380FC22FD5}"/>
              </a:ext>
            </a:extLst>
          </p:cNvPr>
          <p:cNvSpPr/>
          <p:nvPr/>
        </p:nvSpPr>
        <p:spPr>
          <a:xfrm>
            <a:off x="-5" y="3321144"/>
            <a:ext cx="10097745" cy="144767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03/11 – Menna Buss OBSERVATIONAL WRITING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10/11 – Menna Buss SEMINAR (to be confirmed)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17/11 – Menna Buss REFLECTIVE WRITING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84AA9FF-6693-40BD-547C-773F01655EC1}"/>
              </a:ext>
            </a:extLst>
          </p:cNvPr>
          <p:cNvSpPr/>
          <p:nvPr/>
        </p:nvSpPr>
        <p:spPr>
          <a:xfrm>
            <a:off x="-4" y="2631981"/>
            <a:ext cx="10097745" cy="58841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27/10 – No lecture *Tasks &amp; self-guided study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3B18CB7-81C4-EB68-7678-39D9E2FBA4A0}"/>
              </a:ext>
            </a:extLst>
          </p:cNvPr>
          <p:cNvSpPr/>
          <p:nvPr/>
        </p:nvSpPr>
        <p:spPr>
          <a:xfrm>
            <a:off x="-6" y="4882152"/>
            <a:ext cx="10097745" cy="129299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24/11 – </a:t>
            </a:r>
            <a:r>
              <a:rPr lang="en-GB">
                <a:solidFill>
                  <a:schemeClr val="bg1"/>
                </a:solidFill>
              </a:rPr>
              <a:t>Menna Buss 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01/12 – Menna Buss PORTFOLIO DRAFTS to be submitted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08/12 – Menna Buss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9E2A616-F8B5-81CF-9D93-47F9EBA60B23}"/>
              </a:ext>
            </a:extLst>
          </p:cNvPr>
          <p:cNvSpPr/>
          <p:nvPr/>
        </p:nvSpPr>
        <p:spPr>
          <a:xfrm>
            <a:off x="0" y="6247332"/>
            <a:ext cx="10097745" cy="58841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05/01 – Portfolio submission deadline - </a:t>
            </a:r>
            <a:r>
              <a:rPr lang="en-GB" err="1">
                <a:solidFill>
                  <a:schemeClr val="bg1"/>
                </a:solidFill>
              </a:rPr>
              <a:t>Turnitin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63770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VanillaVTI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LEARNING MODULES</vt:lpstr>
      <vt:lpstr>1st YEAR: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‘WAYS OF PERCEIVING’</vt:lpstr>
      <vt:lpstr>PowerPoint Presentation</vt:lpstr>
      <vt:lpstr>PowerPoint Presentation</vt:lpstr>
      <vt:lpstr>Textiles space, ALEX</vt:lpstr>
      <vt:lpstr>CROESO NÔL WELCOME BACK</vt:lpstr>
      <vt:lpstr>‘WAYS OF THINKING’</vt:lpstr>
      <vt:lpstr>‘WAYS OF THINKING’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Tuesday Lectures 10:00 - 12:00  Reading Room, ALEX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 | WELCOME</dc:title>
  <dc:creator/>
  <cp:lastModifiedBy>Menna Buss</cp:lastModifiedBy>
  <cp:revision>2</cp:revision>
  <dcterms:created xsi:type="dcterms:W3CDTF">2025-09-25T12:00:48Z</dcterms:created>
  <dcterms:modified xsi:type="dcterms:W3CDTF">2026-09-28T20:37:18Z</dcterms:modified>
</cp:coreProperties>
</file>