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01" r:id="rId2"/>
    <p:sldId id="289" r:id="rId3"/>
    <p:sldId id="295" r:id="rId4"/>
    <p:sldId id="280" r:id="rId5"/>
    <p:sldId id="300" r:id="rId6"/>
    <p:sldId id="290" r:id="rId7"/>
    <p:sldId id="291" r:id="rId8"/>
    <p:sldId id="283" r:id="rId9"/>
    <p:sldId id="284" r:id="rId10"/>
    <p:sldId id="286" r:id="rId11"/>
    <p:sldId id="287" r:id="rId12"/>
    <p:sldId id="288" r:id="rId13"/>
    <p:sldId id="279" r:id="rId14"/>
    <p:sldId id="276" r:id="rId15"/>
    <p:sldId id="28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FF00"/>
    <a:srgbClr val="CCFF66"/>
    <a:srgbClr val="CCFF33"/>
    <a:srgbClr val="55EF1F"/>
    <a:srgbClr val="F68718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3"/>
  </p:normalViewPr>
  <p:slideViewPr>
    <p:cSldViewPr>
      <p:cViewPr varScale="1">
        <p:scale>
          <a:sx n="94" d="100"/>
          <a:sy n="94" d="100"/>
        </p:scale>
        <p:origin x="41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7680FB-4B9C-4A2F-BF12-326799252319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E763D-9762-4C39-9302-0A9C5B9FF4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4E763D-9762-4C39-9302-0A9C5B9FF4CB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71448-18C0-4F8E-8FF3-851F4898773F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C442D-5251-4D65-8745-368EC1310CA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3.jpeg"/><Relationship Id="rId1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gif"/><Relationship Id="rId4" Type="http://schemas.openxmlformats.org/officeDocument/2006/relationships/image" Target="../media/image6.png"/><Relationship Id="rId5" Type="http://schemas.openxmlformats.org/officeDocument/2006/relationships/image" Target="../media/image7.gif"/><Relationship Id="rId6" Type="http://schemas.openxmlformats.org/officeDocument/2006/relationships/image" Target="../media/image8.jpeg"/><Relationship Id="rId7" Type="http://schemas.openxmlformats.org/officeDocument/2006/relationships/image" Target="../media/image9.png"/><Relationship Id="rId8" Type="http://schemas.openxmlformats.org/officeDocument/2006/relationships/image" Target="../media/image10.png"/><Relationship Id="rId9" Type="http://schemas.openxmlformats.org/officeDocument/2006/relationships/image" Target="../media/image11.jpeg"/><Relationship Id="rId10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3.wmf"/><Relationship Id="rId12" Type="http://schemas.openxmlformats.org/officeDocument/2006/relationships/image" Target="../media/image24.wmf"/><Relationship Id="rId13" Type="http://schemas.openxmlformats.org/officeDocument/2006/relationships/image" Target="../media/image25.wmf"/><Relationship Id="rId14" Type="http://schemas.openxmlformats.org/officeDocument/2006/relationships/image" Target="../media/image26.wmf"/><Relationship Id="rId15" Type="http://schemas.openxmlformats.org/officeDocument/2006/relationships/image" Target="../media/image27.wmf"/><Relationship Id="rId16" Type="http://schemas.openxmlformats.org/officeDocument/2006/relationships/image" Target="../media/image28.wmf"/><Relationship Id="rId17" Type="http://schemas.openxmlformats.org/officeDocument/2006/relationships/image" Target="../media/image29.wmf"/><Relationship Id="rId18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wmf"/><Relationship Id="rId3" Type="http://schemas.openxmlformats.org/officeDocument/2006/relationships/image" Target="../media/image15.wmf"/><Relationship Id="rId4" Type="http://schemas.openxmlformats.org/officeDocument/2006/relationships/image" Target="../media/image16.wmf"/><Relationship Id="rId5" Type="http://schemas.openxmlformats.org/officeDocument/2006/relationships/image" Target="../media/image17.wmf"/><Relationship Id="rId6" Type="http://schemas.openxmlformats.org/officeDocument/2006/relationships/image" Target="../media/image18.wmf"/><Relationship Id="rId7" Type="http://schemas.openxmlformats.org/officeDocument/2006/relationships/image" Target="../media/image19.wmf"/><Relationship Id="rId8" Type="http://schemas.openxmlformats.org/officeDocument/2006/relationships/image" Target="../media/image20.wmf"/><Relationship Id="rId9" Type="http://schemas.openxmlformats.org/officeDocument/2006/relationships/image" Target="../media/image21.wmf"/><Relationship Id="rId10" Type="http://schemas.openxmlformats.org/officeDocument/2006/relationships/image" Target="../media/image22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Relationship Id="rId3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1.png"/><Relationship Id="rId3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33.png"/><Relationship Id="rId5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34.jpeg"/><Relationship Id="rId5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33.png"/><Relationship Id="rId5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34.jpeg"/><Relationship Id="rId5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jpeg"/><Relationship Id="rId5" Type="http://schemas.openxmlformats.org/officeDocument/2006/relationships/image" Target="../media/image12.jpeg"/><Relationship Id="rId6" Type="http://schemas.openxmlformats.org/officeDocument/2006/relationships/image" Target="../media/image11.jpeg"/><Relationship Id="rId7" Type="http://schemas.openxmlformats.org/officeDocument/2006/relationships/image" Target="../media/image10.png"/><Relationship Id="rId8" Type="http://schemas.openxmlformats.org/officeDocument/2006/relationships/image" Target="../media/image9.png"/><Relationship Id="rId9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4.jpeg"/><Relationship Id="rId12" Type="http://schemas.openxmlformats.org/officeDocument/2006/relationships/image" Target="../media/image45.jpeg"/><Relationship Id="rId13" Type="http://schemas.openxmlformats.org/officeDocument/2006/relationships/image" Target="../media/image46.jpeg"/><Relationship Id="rId14" Type="http://schemas.openxmlformats.org/officeDocument/2006/relationships/image" Target="../media/image47.png"/><Relationship Id="rId15" Type="http://schemas.openxmlformats.org/officeDocument/2006/relationships/image" Target="../media/image48.png"/><Relationship Id="rId16" Type="http://schemas.openxmlformats.org/officeDocument/2006/relationships/image" Target="../media/image49.jpeg"/><Relationship Id="rId17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7.jpeg"/><Relationship Id="rId3" Type="http://schemas.openxmlformats.org/officeDocument/2006/relationships/hyperlink" Target="http://www.google.co.uk/url?url=http://www.priceninja.com/aprons-20657-c.asp&amp;rct=j&amp;frm=1&amp;q=&amp;esrc=s&amp;sa=U&amp;ei=JrQCVfTfBcLzUqiNgjA&amp;ved=0CDIQ9QEwDjiMAQ&amp;usg=AFQjCNEc-lHyfwDJqCuSCNVZgzScjUQ27g" TargetMode="External"/><Relationship Id="rId4" Type="http://schemas.openxmlformats.org/officeDocument/2006/relationships/image" Target="../media/image38.jpeg"/><Relationship Id="rId5" Type="http://schemas.openxmlformats.org/officeDocument/2006/relationships/hyperlink" Target="http://www.google.co.uk/url?url=http://www.clipartpanda.com/categories/fruit-bowl-clipart&amp;rct=j&amp;frm=1&amp;q=&amp;esrc=s&amp;sa=U&amp;ei=b7UCVYrlI4L4UtXKgvgF&amp;ved=0CDIQ9QEwDjg8&amp;usg=AFQjCNENKS-MHhfMVaAhFLvty1XerQWrkw" TargetMode="External"/><Relationship Id="rId6" Type="http://schemas.openxmlformats.org/officeDocument/2006/relationships/image" Target="../media/image39.jpeg"/><Relationship Id="rId7" Type="http://schemas.openxmlformats.org/officeDocument/2006/relationships/image" Target="../media/image40.jpeg"/><Relationship Id="rId8" Type="http://schemas.openxmlformats.org/officeDocument/2006/relationships/image" Target="../media/image41.jpeg"/><Relationship Id="rId9" Type="http://schemas.openxmlformats.org/officeDocument/2006/relationships/image" Target="../media/image42.jpeg"/><Relationship Id="rId10" Type="http://schemas.openxmlformats.org/officeDocument/2006/relationships/image" Target="../media/image43.jpeg"/></Relationships>
</file>

<file path=ppt/slides/_rels/slide1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54.jpeg"/><Relationship Id="rId1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oogle.co.uk/url?url=http://www.clipartof.com/gallery/clipart/cutting_board.html&amp;rct=j&amp;frm=1&amp;q=&amp;esrc=s&amp;sa=U&amp;ei=eOyzVInPA5Sv7Abs3YHoAw&amp;ved=0CCAQ9QEwBTgo&amp;usg=AFQjCNHhknyke-FjIznNCiv2z0oS_i7tcA" TargetMode="External"/><Relationship Id="rId3" Type="http://schemas.openxmlformats.org/officeDocument/2006/relationships/image" Target="../media/image50.jpeg"/><Relationship Id="rId4" Type="http://schemas.openxmlformats.org/officeDocument/2006/relationships/hyperlink" Target="http://www.google.co.uk/url?url=http://imgarcade.com/1/mixing-bowl-and-spoon-clip-art/&amp;rct=j&amp;frm=1&amp;q=&amp;esrc=s&amp;sa=U&amp;ei=ne2zVPHwKcbp7AaKsYHgBQ&amp;ved=0CDwQ9QEwEzgU&amp;usg=AFQjCNEmoqbhQ0ZN17GxmeFO588TWxIMKw" TargetMode="External"/><Relationship Id="rId5" Type="http://schemas.openxmlformats.org/officeDocument/2006/relationships/image" Target="../media/image51.jpeg"/><Relationship Id="rId6" Type="http://schemas.openxmlformats.org/officeDocument/2006/relationships/hyperlink" Target="NULL" TargetMode="External"/><Relationship Id="rId7" Type="http://schemas.openxmlformats.org/officeDocument/2006/relationships/image" Target="../media/image52.jpeg"/><Relationship Id="rId8" Type="http://schemas.openxmlformats.org/officeDocument/2006/relationships/hyperlink" Target="http://www.google.co.uk/url?url=http://freedesignfile.com/tag/cook/&amp;rct=j&amp;frm=1&amp;q=&amp;esrc=s&amp;sa=U&amp;ei=De6zVI6SIYat7ga2q4GoAQ&amp;ved=0CBYQ9QEwADgU&amp;usg=AFQjCNF_257p4S2CMGHtcyIu5bEZyodReg" TargetMode="External"/><Relationship Id="rId9" Type="http://schemas.openxmlformats.org/officeDocument/2006/relationships/image" Target="../media/image53.jpeg"/><Relationship Id="rId10" Type="http://schemas.openxmlformats.org/officeDocument/2006/relationships/hyperlink" Target="http://www.google.co.uk/url?url=http://www.shutterstock.com/pic-139520135/stock-vector-a-bowl-of-fruit-salad.html&amp;rct=j&amp;frm=1&amp;q=&amp;esrc=s&amp;sa=U&amp;ei=7e6zVLyHB6-P7Aba84HgDw&amp;ved=0CCYQ9QEwCDg8&amp;usg=AFQjCNGcl5pIjPQLzBWYeLrH4UfShagBE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https://tse4.mm.bing.net/th?id=OIP.Mec4ea3f80b5d4c0fab34b08a1db1e113o0&amp;pid=15.1&amp;P=0&amp;w=238&amp;h=1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725144"/>
            <a:ext cx="2266950" cy="1590675"/>
          </a:xfrm>
          <a:prstGeom prst="rect">
            <a:avLst/>
          </a:prstGeom>
          <a:noFill/>
        </p:spPr>
      </p:pic>
      <p:pic>
        <p:nvPicPr>
          <p:cNvPr id="53252" name="Picture 4" descr="https://tse3.mm.bing.net/th?id=OIP.Mf4d67656f4109c1c1eff495e62fe86f2o0&amp;pid=15.1&amp;P=0&amp;w=244&amp;h=17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20688"/>
            <a:ext cx="2324100" cy="1628776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2644099" y="2967335"/>
            <a:ext cx="3855800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Bwyd</a:t>
            </a:r>
            <a:r>
              <a:rPr lang="en-US" sz="6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y </a:t>
            </a:r>
            <a:r>
              <a:rPr lang="en-US" sz="60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byd</a:t>
            </a:r>
            <a:endParaRPr lang="en-US" sz="6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2" descr="logo'r%20AGGA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Ein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hoff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ffrwythau</a:t>
            </a:r>
            <a:endParaRPr lang="en-GB" sz="3200" dirty="0">
              <a:latin typeface="Comic Sans MS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764704"/>
          <a:ext cx="7848868" cy="4709120"/>
        </p:xfrm>
        <a:graphic>
          <a:graphicData uri="http://schemas.openxmlformats.org/drawingml/2006/table">
            <a:tbl>
              <a:tblPr firstRow="1" bandRow="1"/>
              <a:tblGrid>
                <a:gridCol w="646663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</a:tblGrid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Comic Sans MS" pitchFamily="66" charset="0"/>
                        </a:rPr>
                        <a:t>1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71600" y="573325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Wyt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ti’n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______?  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r>
              <a:rPr lang="en-GB" sz="2400" dirty="0" smtClean="0">
                <a:latin typeface="Comic Sans MS" pitchFamily="66" charset="0"/>
              </a:rPr>
              <a:t> / </a:t>
            </a:r>
            <a:r>
              <a:rPr lang="en-GB" sz="2400" dirty="0" err="1" smtClean="0">
                <a:latin typeface="Comic Sans MS" pitchFamily="66" charset="0"/>
              </a:rPr>
              <a:t>nac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smtClean="0">
                <a:latin typeface="Comic Sans MS" pitchFamily="66" charset="0"/>
              </a:rPr>
              <a:t>Mae ______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____________. 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pic>
        <p:nvPicPr>
          <p:cNvPr id="36866" name="Picture 2" descr="http://images.clipartpanda.com/apple-20clip-20art-apple-clipart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331640" y="5085184"/>
            <a:ext cx="334925" cy="360000"/>
          </a:xfrm>
          <a:prstGeom prst="rect">
            <a:avLst/>
          </a:prstGeom>
          <a:noFill/>
        </p:spPr>
      </p:pic>
      <p:pic>
        <p:nvPicPr>
          <p:cNvPr id="36868" name="Picture 4" descr="http://cliparts.co/cliparts/yTk/A5n/yTkA5nk8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085184"/>
            <a:ext cx="230000" cy="360000"/>
          </a:xfrm>
          <a:prstGeom prst="rect">
            <a:avLst/>
          </a:prstGeom>
          <a:noFill/>
        </p:spPr>
      </p:pic>
      <p:pic>
        <p:nvPicPr>
          <p:cNvPr id="36870" name="Picture 6" descr="http://www.oocities.org/magdalena_babblejack/apricot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5085184"/>
            <a:ext cx="575045" cy="360000"/>
          </a:xfrm>
          <a:prstGeom prst="rect">
            <a:avLst/>
          </a:prstGeom>
          <a:noFill/>
        </p:spPr>
      </p:pic>
      <p:pic>
        <p:nvPicPr>
          <p:cNvPr id="36872" name="Picture 8" descr="http://www.polyvore.com/cgi/img-thing?.out=jpg&amp;size=l&amp;tid=35437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085184"/>
            <a:ext cx="360000" cy="360000"/>
          </a:xfrm>
          <a:prstGeom prst="rect">
            <a:avLst/>
          </a:prstGeom>
          <a:noFill/>
        </p:spPr>
      </p:pic>
      <p:pic>
        <p:nvPicPr>
          <p:cNvPr id="19" name="Picture 14" descr="http://gallery.yopriceville.com/downloadfullsize/send/312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85184"/>
            <a:ext cx="366932" cy="360000"/>
          </a:xfrm>
          <a:prstGeom prst="rect">
            <a:avLst/>
          </a:prstGeom>
          <a:noFill/>
        </p:spPr>
      </p:pic>
      <p:pic>
        <p:nvPicPr>
          <p:cNvPr id="20" name="Picture 12" descr="http://content.mycutegraphics.com/graphics/letter/grapes-purpl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5085184"/>
            <a:ext cx="283680" cy="360000"/>
          </a:xfrm>
          <a:prstGeom prst="rect">
            <a:avLst/>
          </a:prstGeom>
          <a:noFill/>
        </p:spPr>
      </p:pic>
      <p:pic>
        <p:nvPicPr>
          <p:cNvPr id="21" name="Picture 10" descr="Image result for clipart strawberr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085184"/>
            <a:ext cx="457685" cy="360000"/>
          </a:xfrm>
          <a:prstGeom prst="rect">
            <a:avLst/>
          </a:prstGeom>
          <a:noFill/>
        </p:spPr>
      </p:pic>
      <p:sp>
        <p:nvSpPr>
          <p:cNvPr id="36874" name="AutoShape 10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6" name="AutoShape 12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8" name="AutoShape 14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5" name="Picture 8" descr="Image result for clipart frui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085184"/>
            <a:ext cx="361605" cy="360000"/>
          </a:xfrm>
          <a:prstGeom prst="rect">
            <a:avLst/>
          </a:prstGeom>
          <a:noFill/>
        </p:spPr>
      </p:pic>
      <p:pic>
        <p:nvPicPr>
          <p:cNvPr id="27" name="Picture 16" descr="http://images.clipartpanda.com/pineapple-clipart-pineapple-clip-art-pineapple-Download-Royalty-free-Vector-File-EPS-2992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12360" y="5085184"/>
            <a:ext cx="360000" cy="360000"/>
          </a:xfrm>
          <a:prstGeom prst="rect">
            <a:avLst/>
          </a:prstGeom>
          <a:noFill/>
        </p:spPr>
      </p:pic>
      <p:pic>
        <p:nvPicPr>
          <p:cNvPr id="18" name="Picture 2" descr="logo'r%20AGGAD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84368" y="116632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j02157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0"/>
            <a:ext cx="1657350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8" descr="j021579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188913"/>
            <a:ext cx="1617663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9" descr="j019929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700213"/>
            <a:ext cx="107950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0" descr="j019918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916113"/>
            <a:ext cx="1103312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14" descr="j023768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500438"/>
            <a:ext cx="12890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6" descr="j023063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500438"/>
            <a:ext cx="1228725" cy="143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7" descr="j023357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500438"/>
            <a:ext cx="1444625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18" descr="j023400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300663"/>
            <a:ext cx="109855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9" descr="j024616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488699">
            <a:off x="670719" y="5098257"/>
            <a:ext cx="8890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20" descr="j021578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15888"/>
            <a:ext cx="1193800" cy="149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21" descr="j023268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652963"/>
            <a:ext cx="97790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7" name="Text Box 23"/>
          <p:cNvSpPr txBox="1">
            <a:spLocks noChangeArrowheads="1"/>
          </p:cNvSpPr>
          <p:nvPr/>
        </p:nvSpPr>
        <p:spPr bwMode="auto">
          <a:xfrm>
            <a:off x="323850" y="155733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1800" u="none">
              <a:latin typeface="Arial" charset="0"/>
            </a:endParaRPr>
          </a:p>
        </p:txBody>
      </p:sp>
      <p:sp>
        <p:nvSpPr>
          <p:cNvPr id="11278" name="Text Box 24"/>
          <p:cNvSpPr txBox="1">
            <a:spLocks noChangeArrowheads="1"/>
          </p:cNvSpPr>
          <p:nvPr/>
        </p:nvSpPr>
        <p:spPr bwMode="auto">
          <a:xfrm>
            <a:off x="179388" y="1484313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selsig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79" name="Text Box 25"/>
          <p:cNvSpPr txBox="1">
            <a:spLocks noChangeArrowheads="1"/>
          </p:cNvSpPr>
          <p:nvPr/>
        </p:nvSpPr>
        <p:spPr bwMode="auto">
          <a:xfrm>
            <a:off x="2268538" y="1484313"/>
            <a:ext cx="18716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salad</a:t>
            </a:r>
          </a:p>
        </p:txBody>
      </p:sp>
      <p:sp>
        <p:nvSpPr>
          <p:cNvPr id="11280" name="Text Box 26"/>
          <p:cNvSpPr txBox="1">
            <a:spLocks noChangeArrowheads="1"/>
          </p:cNvSpPr>
          <p:nvPr/>
        </p:nvSpPr>
        <p:spPr bwMode="auto">
          <a:xfrm>
            <a:off x="4787900" y="14843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sglodion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1" name="Text Box 27"/>
          <p:cNvSpPr txBox="1">
            <a:spLocks noChangeArrowheads="1"/>
          </p:cNvSpPr>
          <p:nvPr/>
        </p:nvSpPr>
        <p:spPr bwMode="auto">
          <a:xfrm>
            <a:off x="7092950" y="12684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creision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2" name="Text Box 28"/>
          <p:cNvSpPr txBox="1">
            <a:spLocks noChangeArrowheads="1"/>
          </p:cNvSpPr>
          <p:nvPr/>
        </p:nvSpPr>
        <p:spPr bwMode="auto">
          <a:xfrm>
            <a:off x="2508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madarch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3" name="Text Box 29"/>
          <p:cNvSpPr txBox="1">
            <a:spLocks noChangeArrowheads="1"/>
          </p:cNvSpPr>
          <p:nvPr/>
        </p:nvSpPr>
        <p:spPr bwMode="auto">
          <a:xfrm>
            <a:off x="2484438" y="3068638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osin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4" name="Text Box 30"/>
          <p:cNvSpPr txBox="1">
            <a:spLocks noChangeArrowheads="1"/>
          </p:cNvSpPr>
          <p:nvPr/>
        </p:nvSpPr>
        <p:spPr bwMode="auto">
          <a:xfrm>
            <a:off x="4859338" y="2997200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bresych</a:t>
            </a:r>
            <a:endParaRPr lang="en-US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5" name="Text Box 31"/>
          <p:cNvSpPr txBox="1">
            <a:spLocks noChangeArrowheads="1"/>
          </p:cNvSpPr>
          <p:nvPr/>
        </p:nvSpPr>
        <p:spPr bwMode="auto">
          <a:xfrm>
            <a:off x="70199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hufen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i</a:t>
            </a:r>
            <a:r>
              <a:rPr lang="en-US" altLang="en-US" sz="2400" u="none" dirty="0">
                <a:latin typeface="Comic Sans MS" pitchFamily="66" charset="0"/>
                <a:cs typeface="Arial" panose="020B0604020202020204" pitchFamily="34" charset="0"/>
              </a:rPr>
              <a:t>â</a:t>
            </a:r>
          </a:p>
        </p:txBody>
      </p:sp>
      <p:sp>
        <p:nvSpPr>
          <p:cNvPr id="11286" name="Text Box 32"/>
          <p:cNvSpPr txBox="1">
            <a:spLocks noChangeArrowheads="1"/>
          </p:cNvSpPr>
          <p:nvPr/>
        </p:nvSpPr>
        <p:spPr bwMode="auto">
          <a:xfrm>
            <a:off x="7019925" y="45815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jeli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coch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7" name="Text Box 33"/>
          <p:cNvSpPr txBox="1">
            <a:spLocks noChangeArrowheads="1"/>
          </p:cNvSpPr>
          <p:nvPr/>
        </p:nvSpPr>
        <p:spPr bwMode="auto">
          <a:xfrm>
            <a:off x="4572000" y="45085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llaeth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8" name="Text Box 34"/>
          <p:cNvSpPr txBox="1">
            <a:spLocks noChangeArrowheads="1"/>
          </p:cNvSpPr>
          <p:nvPr/>
        </p:nvSpPr>
        <p:spPr bwMode="auto">
          <a:xfrm>
            <a:off x="2555875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siocled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9" name="Text Box 35"/>
          <p:cNvSpPr txBox="1">
            <a:spLocks noChangeArrowheads="1"/>
          </p:cNvSpPr>
          <p:nvPr/>
        </p:nvSpPr>
        <p:spPr bwMode="auto">
          <a:xfrm>
            <a:off x="323850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cacen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0" name="Text Box 36"/>
          <p:cNvSpPr txBox="1">
            <a:spLocks noChangeArrowheads="1"/>
          </p:cNvSpPr>
          <p:nvPr/>
        </p:nvSpPr>
        <p:spPr bwMode="auto">
          <a:xfrm>
            <a:off x="3419475" y="6308725"/>
            <a:ext cx="223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grawnffrwyth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1" name="Text Box 38"/>
          <p:cNvSpPr txBox="1">
            <a:spLocks noChangeArrowheads="1"/>
          </p:cNvSpPr>
          <p:nvPr/>
        </p:nvSpPr>
        <p:spPr bwMode="auto">
          <a:xfrm>
            <a:off x="5651500" y="60928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sudd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oren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2" name="Text Box 39"/>
          <p:cNvSpPr txBox="1">
            <a:spLocks noChangeArrowheads="1"/>
          </p:cNvSpPr>
          <p:nvPr/>
        </p:nvSpPr>
        <p:spPr bwMode="auto">
          <a:xfrm>
            <a:off x="7380288" y="6400800"/>
            <a:ext cx="17637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mwstard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3" name="Text Box 40"/>
          <p:cNvSpPr txBox="1">
            <a:spLocks noChangeArrowheads="1"/>
          </p:cNvSpPr>
          <p:nvPr/>
        </p:nvSpPr>
        <p:spPr bwMode="auto">
          <a:xfrm>
            <a:off x="1835150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caws</a:t>
            </a:r>
          </a:p>
        </p:txBody>
      </p:sp>
      <p:sp>
        <p:nvSpPr>
          <p:cNvPr id="11294" name="Text Box 41"/>
          <p:cNvSpPr txBox="1">
            <a:spLocks noChangeArrowheads="1"/>
          </p:cNvSpPr>
          <p:nvPr/>
        </p:nvSpPr>
        <p:spPr bwMode="auto">
          <a:xfrm>
            <a:off x="250825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grawnwin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pic>
        <p:nvPicPr>
          <p:cNvPr id="11295" name="Picture 39" descr="j024612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060575"/>
            <a:ext cx="1152525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6" name="Picture 40" descr="j023767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060575"/>
            <a:ext cx="1227137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7" name="Picture 42" descr="j0286110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573463"/>
            <a:ext cx="1368425" cy="979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8" name="Picture 44" descr="j030512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157788"/>
            <a:ext cx="11811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9" name="Picture 45" descr="j021755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373688"/>
            <a:ext cx="1530350" cy="99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00" name="Picture 47" descr="j023787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60350"/>
            <a:ext cx="1439862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6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" cstate="print"/>
          <a:srcRect t="3994" b="5460"/>
          <a:stretch>
            <a:fillRect/>
          </a:stretch>
        </p:blipFill>
        <p:spPr bwMode="auto">
          <a:xfrm>
            <a:off x="323528" y="116632"/>
            <a:ext cx="8517255" cy="6624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69368" y="764704"/>
            <a:ext cx="5626968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900" dirty="0" smtClean="0">
                <a:latin typeface="Comic Sans MS" pitchFamily="66" charset="0"/>
              </a:rPr>
              <a:t>                  </a:t>
            </a:r>
            <a:r>
              <a:rPr lang="en-GB" sz="22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endParaRPr lang="en-GB" sz="1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		</a:t>
            </a:r>
            <a:r>
              <a:rPr lang="en-GB" sz="1900" dirty="0" err="1" smtClean="0">
                <a:latin typeface="Comic Sans MS" pitchFamily="66" charset="0"/>
              </a:rPr>
              <a:t>Rwy’n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hoffi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gyd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Ffrainc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Sbaen</a:t>
            </a:r>
            <a:r>
              <a:rPr lang="en-GB" sz="1900" dirty="0" smtClean="0">
                <a:latin typeface="Comic Sans MS" pitchFamily="66" charset="0"/>
              </a:rPr>
              <a:t> ac India.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Rwy’n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hoffi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gyd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Yr </a:t>
            </a:r>
            <a:r>
              <a:rPr lang="en-GB" sz="1900" dirty="0" err="1" smtClean="0">
                <a:latin typeface="Comic Sans MS" pitchFamily="66" charset="0"/>
              </a:rPr>
              <a:t>Eidal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Groeg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Tseina</a:t>
            </a:r>
            <a:r>
              <a:rPr lang="en-GB" sz="19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sz="12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Sbageti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pitsa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reis</a:t>
            </a:r>
            <a:r>
              <a:rPr lang="en-GB" sz="1900" dirty="0" smtClean="0">
                <a:latin typeface="Comic Sans MS" pitchFamily="66" charset="0"/>
              </a:rPr>
              <a:t>, kebab,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</a:t>
            </a:r>
            <a:r>
              <a:rPr lang="en-GB" sz="1900" dirty="0" err="1" smtClean="0">
                <a:latin typeface="Comic Sans MS" pitchFamily="66" charset="0"/>
              </a:rPr>
              <a:t>Cyri</a:t>
            </a:r>
            <a:r>
              <a:rPr lang="en-GB" sz="1900" dirty="0" smtClean="0">
                <a:latin typeface="Comic Sans MS" pitchFamily="66" charset="0"/>
              </a:rPr>
              <a:t> a paella,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Corn </a:t>
            </a:r>
            <a:r>
              <a:rPr lang="en-GB" sz="1900" dirty="0" err="1" smtClean="0">
                <a:latin typeface="Comic Sans MS" pitchFamily="66" charset="0"/>
              </a:rPr>
              <a:t>brecwast</a:t>
            </a:r>
            <a:r>
              <a:rPr lang="en-GB" sz="1900" dirty="0" smtClean="0">
                <a:latin typeface="Comic Sans MS" pitchFamily="66" charset="0"/>
              </a:rPr>
              <a:t> o America,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</a:t>
            </a:r>
            <a:r>
              <a:rPr lang="en-GB" sz="1900" dirty="0" err="1" smtClean="0">
                <a:latin typeface="Comic Sans MS" pitchFamily="66" charset="0"/>
              </a:rPr>
              <a:t>Cafiar</a:t>
            </a:r>
            <a:r>
              <a:rPr lang="en-GB" sz="1900" dirty="0" smtClean="0">
                <a:latin typeface="Comic Sans MS" pitchFamily="66" charset="0"/>
              </a:rPr>
              <a:t> o </a:t>
            </a:r>
            <a:r>
              <a:rPr lang="en-GB" sz="1900" dirty="0" err="1" smtClean="0">
                <a:latin typeface="Comic Sans MS" pitchFamily="66" charset="0"/>
              </a:rPr>
              <a:t>Rwsia</a:t>
            </a:r>
            <a:r>
              <a:rPr lang="en-GB" sz="19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sz="12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Caws o </a:t>
            </a:r>
            <a:r>
              <a:rPr lang="en-GB" sz="1900" dirty="0" err="1" smtClean="0">
                <a:latin typeface="Comic Sans MS" pitchFamily="66" charset="0"/>
              </a:rPr>
              <a:t>Gymru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chig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oen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Ffrwythau</a:t>
            </a:r>
            <a:r>
              <a:rPr lang="en-GB" sz="1900" dirty="0" smtClean="0">
                <a:latin typeface="Comic Sans MS" pitchFamily="66" charset="0"/>
              </a:rPr>
              <a:t> o </a:t>
            </a:r>
            <a:r>
              <a:rPr lang="en-GB" sz="1900" dirty="0" err="1" smtClean="0">
                <a:latin typeface="Comic Sans MS" pitchFamily="66" charset="0"/>
              </a:rPr>
              <a:t>Awstralia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Pysgod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Norwy</a:t>
            </a:r>
            <a:r>
              <a:rPr lang="en-GB" sz="1900" dirty="0" smtClean="0">
                <a:latin typeface="Comic Sans MS" pitchFamily="66" charset="0"/>
              </a:rPr>
              <a:t> a Japan 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A </a:t>
            </a:r>
            <a:r>
              <a:rPr lang="en-GB" sz="1900" dirty="0" err="1" smtClean="0">
                <a:latin typeface="Comic Sans MS" pitchFamily="66" charset="0"/>
              </a:rPr>
              <a:t>choffi</a:t>
            </a:r>
            <a:r>
              <a:rPr lang="en-GB" sz="1900" dirty="0" smtClean="0">
                <a:latin typeface="Comic Sans MS" pitchFamily="66" charset="0"/>
              </a:rPr>
              <a:t> Venezuela.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1026" name="AutoShape 2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4" name="Picture 2" descr="logo'r%20AGG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267891" y="1656457"/>
            <a:ext cx="5418088" cy="341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64291" tIns="32146" rIns="64291" bIns="32146">
            <a:spAutoFit/>
          </a:bodyPr>
          <a:lstStyle/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5126" name="Text Box 11"/>
          <p:cNvSpPr txBox="1">
            <a:spLocks noChangeArrowheads="1"/>
          </p:cNvSpPr>
          <p:nvPr/>
        </p:nvSpPr>
        <p:spPr bwMode="auto">
          <a:xfrm>
            <a:off x="261961" y="620688"/>
            <a:ext cx="8774535" cy="8059416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64291" tIns="32146" rIns="64291" bIns="32146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1. </a:t>
            </a:r>
            <a:r>
              <a:rPr lang="cy-GB" altLang="en-US" sz="2000" dirty="0" smtClean="0">
                <a:latin typeface="Kristen ITC" pitchFamily="66" charset="0"/>
              </a:rPr>
              <a:t>Teitl y gerdd ydy …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2. </a:t>
            </a:r>
            <a:r>
              <a:rPr lang="cy-GB" altLang="en-US" sz="2000" dirty="0" smtClean="0">
                <a:latin typeface="Kristen ITC" pitchFamily="66" charset="0"/>
              </a:rPr>
              <a:t>Mae …... pennill yn y gerdd.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3. </a:t>
            </a:r>
            <a:r>
              <a:rPr lang="cy-GB" altLang="en-US" sz="2000" dirty="0" smtClean="0">
                <a:latin typeface="Kristen ITC" pitchFamily="66" charset="0"/>
              </a:rPr>
              <a:t>O ble mae cig oen yn dod</a:t>
            </a:r>
            <a:r>
              <a:rPr lang="en-GB" altLang="en-US" sz="2000" dirty="0" smtClean="0">
                <a:latin typeface="Kristen ITC" pitchFamily="66" charset="0"/>
              </a:rPr>
              <a:t>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4. </a:t>
            </a:r>
            <a:r>
              <a:rPr lang="cy-GB" altLang="en-US" sz="2000" dirty="0" smtClean="0">
                <a:latin typeface="Kristen ITC" pitchFamily="66" charset="0"/>
              </a:rPr>
              <a:t>Ble maen nhw’n bwyta paella</a:t>
            </a:r>
            <a:r>
              <a:rPr lang="en-GB" altLang="en-US" sz="2000" dirty="0" smtClean="0">
                <a:latin typeface="Kristen ITC" pitchFamily="66" charset="0"/>
              </a:rPr>
              <a:t>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5. </a:t>
            </a:r>
            <a:r>
              <a:rPr lang="cy-GB" altLang="en-US" sz="2000" dirty="0" smtClean="0">
                <a:latin typeface="Kristen ITC" pitchFamily="66" charset="0"/>
              </a:rPr>
              <a:t>Ble mae nhw’n tyfu coffi?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6. </a:t>
            </a:r>
            <a:r>
              <a:rPr lang="cy-GB" altLang="en-US" sz="2000" dirty="0" smtClean="0">
                <a:latin typeface="Kristen ITC" pitchFamily="66" charset="0"/>
              </a:rPr>
              <a:t>Pa bennill wyt ti’n hoffi?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7. </a:t>
            </a:r>
            <a:r>
              <a:rPr lang="cy-GB" altLang="en-US" sz="2000" dirty="0" smtClean="0">
                <a:latin typeface="Kristen ITC" pitchFamily="66" charset="0"/>
              </a:rPr>
              <a:t>Ble mae “pitsa” yn y gerdd?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/>
              <a:t>    </a:t>
            </a:r>
            <a:r>
              <a:rPr lang="cy-GB" altLang="en-US" sz="2000" dirty="0" smtClean="0">
                <a:latin typeface="Kristen ITC" pitchFamily="66" charset="0"/>
              </a:rPr>
              <a:t>pennill</a:t>
            </a:r>
            <a:r>
              <a:rPr lang="en-GB" altLang="en-US" sz="2000" dirty="0" smtClean="0">
                <a:latin typeface="Kristen ITC" pitchFamily="66" charset="0"/>
              </a:rPr>
              <a:t> 1 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    </a:t>
            </a:r>
            <a:r>
              <a:rPr lang="cy-GB" altLang="en-US" sz="2000" dirty="0" smtClean="0">
                <a:latin typeface="Kristen ITC" pitchFamily="66" charset="0"/>
              </a:rPr>
              <a:t>pennill</a:t>
            </a:r>
            <a:r>
              <a:rPr lang="en-GB" altLang="en-US" sz="2000" dirty="0" smtClean="0">
                <a:latin typeface="Kristen ITC" pitchFamily="66" charset="0"/>
              </a:rPr>
              <a:t> 2                         8.  </a:t>
            </a:r>
            <a:r>
              <a:rPr lang="cy-GB" altLang="en-US" sz="2000" dirty="0" smtClean="0">
                <a:latin typeface="Kristen ITC" pitchFamily="66" charset="0"/>
              </a:rPr>
              <a:t>Pa fwyd wyt </a:t>
            </a:r>
            <a:r>
              <a:rPr lang="cy-GB" altLang="en-US" sz="2000" dirty="0" err="1" smtClean="0">
                <a:latin typeface="Kristen ITC" pitchFamily="66" charset="0"/>
              </a:rPr>
              <a:t>ti’n</a:t>
            </a:r>
            <a:r>
              <a:rPr lang="cy-GB" altLang="en-US" sz="2000" dirty="0" smtClean="0">
                <a:latin typeface="Kristen ITC" pitchFamily="66" charset="0"/>
              </a:rPr>
              <a:t> hoffi yn y gerdd</a:t>
            </a:r>
            <a:r>
              <a:rPr lang="cy-GB" altLang="en-US" sz="1300" dirty="0" smtClean="0">
                <a:latin typeface="Kristen ITC" pitchFamily="66" charset="0"/>
              </a:rPr>
              <a:t> </a:t>
            </a:r>
            <a:r>
              <a:rPr lang="en-GB" altLang="en-US" sz="2000" dirty="0" smtClean="0">
                <a:latin typeface="Kristen ITC" pitchFamily="66" charset="0"/>
              </a:rPr>
              <a:t>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    </a:t>
            </a:r>
            <a:r>
              <a:rPr lang="cy-GB" altLang="en-US" sz="2000" dirty="0" smtClean="0">
                <a:latin typeface="Kristen ITC" pitchFamily="66" charset="0"/>
              </a:rPr>
              <a:t>pennill</a:t>
            </a:r>
            <a:r>
              <a:rPr lang="en-GB" altLang="en-US" sz="2000" dirty="0" smtClean="0">
                <a:latin typeface="Kristen ITC" pitchFamily="66" charset="0"/>
              </a:rPr>
              <a:t> 3                            9.  </a:t>
            </a:r>
            <a:r>
              <a:rPr lang="cy-GB" altLang="en-US" sz="2000" dirty="0" smtClean="0">
                <a:latin typeface="Kristen ITC" pitchFamily="66" charset="0"/>
              </a:rPr>
              <a:t>Ble mae Venezuela?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                                10. </a:t>
            </a:r>
            <a:r>
              <a:rPr lang="cy-GB" altLang="en-US" sz="2000" dirty="0" smtClean="0">
                <a:latin typeface="Kristen ITC" pitchFamily="66" charset="0"/>
              </a:rPr>
              <a:t>Pa fwyd sy’n dod o America?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dirty="0" smtClean="0">
                <a:latin typeface="Kristen ITC" pitchFamily="66" charset="0"/>
              </a:rPr>
              <a:t>                                                     </a:t>
            </a:r>
            <a:r>
              <a:rPr lang="cy-GB" altLang="en-US" sz="2000" dirty="0" smtClean="0">
                <a:latin typeface="Kristen ITC" pitchFamily="66" charset="0"/>
              </a:rPr>
              <a:t>pysgod</a:t>
            </a:r>
            <a:r>
              <a:rPr lang="en-GB" altLang="en-US" sz="2000" dirty="0" smtClean="0">
                <a:latin typeface="Kristen ITC" pitchFamily="66" charset="0"/>
              </a:rPr>
              <a:t>                  </a:t>
            </a:r>
            <a:r>
              <a:rPr lang="cy-GB" altLang="en-US" sz="2000" dirty="0" smtClean="0">
                <a:latin typeface="Kristen ITC" pitchFamily="66" charset="0"/>
              </a:rPr>
              <a:t>reis</a:t>
            </a:r>
            <a:endParaRPr lang="en-US" altLang="en-US" sz="2000" dirty="0" smtClean="0">
              <a:latin typeface="Kristen ITC" pitchFamily="66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US" altLang="en-US" sz="2000" dirty="0" smtClean="0">
                <a:latin typeface="Kristen ITC" pitchFamily="66" charset="0"/>
              </a:rPr>
              <a:t>                                                     </a:t>
            </a:r>
            <a:r>
              <a:rPr lang="en-GB" altLang="en-US" sz="2000" dirty="0" smtClean="0">
                <a:latin typeface="Kristen ITC" pitchFamily="66" charset="0"/>
              </a:rPr>
              <a:t>corn </a:t>
            </a:r>
            <a:r>
              <a:rPr lang="en-GB" altLang="en-US" sz="2000" dirty="0" err="1" smtClean="0">
                <a:latin typeface="Kristen ITC" pitchFamily="66" charset="0"/>
              </a:rPr>
              <a:t>brecwast</a:t>
            </a:r>
            <a:r>
              <a:rPr lang="en-GB" altLang="en-US" sz="2000" dirty="0" smtClean="0">
                <a:latin typeface="Kristen ITC" pitchFamily="66" charset="0"/>
              </a:rPr>
              <a:t>       </a:t>
            </a:r>
            <a:r>
              <a:rPr lang="en-US" altLang="en-US" sz="2000" dirty="0" smtClean="0">
                <a:latin typeface="Kristen ITC" pitchFamily="66" charset="0"/>
              </a:rPr>
              <a:t>paella</a:t>
            </a:r>
            <a:endParaRPr lang="en-GB" altLang="en-US" sz="2000" b="1" dirty="0" smtClean="0"/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000" b="1" dirty="0" smtClean="0">
              <a:solidFill>
                <a:srgbClr val="EAEAEA"/>
              </a:solidFill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000" b="1" dirty="0" smtClean="0">
              <a:solidFill>
                <a:srgbClr val="EAEAEA"/>
              </a:solidFill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b="1" dirty="0" smtClean="0">
                <a:solidFill>
                  <a:srgbClr val="EAEAEA"/>
                </a:solidFill>
              </a:rPr>
              <a:t>      </a:t>
            </a:r>
            <a:endParaRPr lang="en-US" altLang="en-US" sz="2000" b="1" dirty="0" smtClean="0">
              <a:solidFill>
                <a:srgbClr val="EAEAEA"/>
              </a:solidFill>
              <a:cs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US" altLang="en-US" sz="2000" b="1" dirty="0" smtClean="0">
                <a:solidFill>
                  <a:srgbClr val="EAEAEA"/>
                </a:solidFill>
                <a:cs typeface="Arial" panose="020B0604020202020204" pitchFamily="34" charset="0"/>
              </a:rPr>
              <a:t>      </a:t>
            </a:r>
            <a:r>
              <a:rPr lang="en-GB" altLang="en-US" sz="1300" dirty="0" smtClean="0">
                <a:solidFill>
                  <a:srgbClr val="EAEAEA"/>
                </a:solidFill>
              </a:rPr>
              <a:t> 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300" dirty="0" smtClean="0">
              <a:solidFill>
                <a:srgbClr val="EAEAEA"/>
              </a:solidFill>
            </a:endParaRPr>
          </a:p>
        </p:txBody>
      </p:sp>
      <p:sp>
        <p:nvSpPr>
          <p:cNvPr id="6151" name="Rectangle 12"/>
          <p:cNvSpPr>
            <a:spLocks noChangeArrowheads="1"/>
          </p:cNvSpPr>
          <p:nvPr/>
        </p:nvSpPr>
        <p:spPr bwMode="auto">
          <a:xfrm>
            <a:off x="1835696" y="3933056"/>
            <a:ext cx="253380" cy="2020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2" name="Rectangle 13"/>
          <p:cNvSpPr>
            <a:spLocks noChangeArrowheads="1"/>
          </p:cNvSpPr>
          <p:nvPr/>
        </p:nvSpPr>
        <p:spPr bwMode="auto">
          <a:xfrm>
            <a:off x="1835696" y="4365104"/>
            <a:ext cx="253380" cy="2020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3" name="Rectangle 14"/>
          <p:cNvSpPr>
            <a:spLocks noChangeArrowheads="1"/>
          </p:cNvSpPr>
          <p:nvPr/>
        </p:nvSpPr>
        <p:spPr bwMode="auto">
          <a:xfrm>
            <a:off x="1798340" y="4797152"/>
            <a:ext cx="253380" cy="20203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5" name="Rectangle 16"/>
          <p:cNvSpPr>
            <a:spLocks noChangeArrowheads="1"/>
          </p:cNvSpPr>
          <p:nvPr/>
        </p:nvSpPr>
        <p:spPr bwMode="auto">
          <a:xfrm rot="16200000" flipV="1">
            <a:off x="3966951" y="5669620"/>
            <a:ext cx="253380" cy="2366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6" name="Rectangle 17"/>
          <p:cNvSpPr>
            <a:spLocks noChangeArrowheads="1"/>
          </p:cNvSpPr>
          <p:nvPr/>
        </p:nvSpPr>
        <p:spPr bwMode="auto">
          <a:xfrm>
            <a:off x="3958580" y="6165304"/>
            <a:ext cx="253380" cy="2020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7" name="Rectangle 18"/>
          <p:cNvSpPr>
            <a:spLocks noChangeArrowheads="1"/>
          </p:cNvSpPr>
          <p:nvPr/>
        </p:nvSpPr>
        <p:spPr bwMode="auto">
          <a:xfrm>
            <a:off x="6334844" y="6165304"/>
            <a:ext cx="253380" cy="2020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6158" name="Rectangle 19"/>
          <p:cNvSpPr>
            <a:spLocks noChangeArrowheads="1"/>
          </p:cNvSpPr>
          <p:nvPr/>
        </p:nvSpPr>
        <p:spPr bwMode="auto">
          <a:xfrm>
            <a:off x="6262836" y="5747246"/>
            <a:ext cx="253380" cy="2020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pPr eaLnBrk="1" hangingPunct="1"/>
            <a:endParaRPr lang="en-US" altLang="en-US"/>
          </a:p>
        </p:txBody>
      </p:sp>
      <p:sp>
        <p:nvSpPr>
          <p:cNvPr id="18" name="Rectangle 17"/>
          <p:cNvSpPr/>
          <p:nvPr/>
        </p:nvSpPr>
        <p:spPr>
          <a:xfrm>
            <a:off x="827584" y="260648"/>
            <a:ext cx="38876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err="1" smtClean="0">
                <a:latin typeface="Bradley Hand ITC" pitchFamily="66" charset="0"/>
              </a:rPr>
              <a:t>Bwyd</a:t>
            </a:r>
            <a:r>
              <a:rPr lang="en-GB" sz="2400" b="1" dirty="0" smtClean="0">
                <a:latin typeface="Bradley Hand ITC" pitchFamily="66" charset="0"/>
              </a:rPr>
              <a:t> y </a:t>
            </a:r>
            <a:r>
              <a:rPr lang="en-GB" sz="2400" b="1" dirty="0" err="1" smtClean="0">
                <a:latin typeface="Bradley Hand ITC" pitchFamily="66" charset="0"/>
              </a:rPr>
              <a:t>byd</a:t>
            </a:r>
            <a:r>
              <a:rPr lang="en-GB" sz="2400" dirty="0" smtClean="0">
                <a:latin typeface="Bradley Hand ITC" pitchFamily="66" charset="0"/>
              </a:rPr>
              <a:t>     </a:t>
            </a:r>
            <a:r>
              <a:rPr lang="en-GB" dirty="0" err="1" smtClean="0">
                <a:latin typeface="Bradley Hand ITC" pitchFamily="66" charset="0"/>
              </a:rPr>
              <a:t>Ymateb</a:t>
            </a:r>
            <a:r>
              <a:rPr lang="en-GB" dirty="0" smtClean="0">
                <a:latin typeface="Bradley Hand ITC" pitchFamily="66" charset="0"/>
              </a:rPr>
              <a:t> </a:t>
            </a:r>
            <a:r>
              <a:rPr lang="en-GB" dirty="0" err="1" smtClean="0">
                <a:latin typeface="Bradley Hand ITC" pitchFamily="66" charset="0"/>
              </a:rPr>
              <a:t>i’r</a:t>
            </a:r>
            <a:r>
              <a:rPr lang="en-GB" dirty="0" smtClean="0">
                <a:latin typeface="Bradley Hand ITC" pitchFamily="66" charset="0"/>
              </a:rPr>
              <a:t> </a:t>
            </a:r>
            <a:r>
              <a:rPr lang="en-GB" dirty="0" err="1" smtClean="0">
                <a:latin typeface="Bradley Hand ITC" pitchFamily="66" charset="0"/>
              </a:rPr>
              <a:t>gerdd</a:t>
            </a:r>
            <a:r>
              <a:rPr lang="en-GB" dirty="0" smtClean="0">
                <a:latin typeface="Bradley Hand ITC" pitchFamily="66" charset="0"/>
              </a:rPr>
              <a:t>.</a:t>
            </a:r>
            <a:endParaRPr lang="en-GB" dirty="0">
              <a:latin typeface="Bradley Hand ITC" pitchFamily="66" charset="0"/>
            </a:endParaRPr>
          </a:p>
        </p:txBody>
      </p:sp>
      <p:pic>
        <p:nvPicPr>
          <p:cNvPr id="52226" name="Picture 2" descr="https://tse3.mm.bing.net/th?id=OIP.Mf4d67656f4109c1c1eff495e62fe86f2o0&amp;pid=15.1&amp;P=0&amp;w=244&amp;h=1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720104"/>
            <a:ext cx="2324100" cy="1628776"/>
          </a:xfrm>
          <a:prstGeom prst="rect">
            <a:avLst/>
          </a:prstGeom>
          <a:noFill/>
        </p:spPr>
      </p:pic>
      <p:pic>
        <p:nvPicPr>
          <p:cNvPr id="52228" name="Picture 4" descr="https://tse4.mm.bing.net/th?id=OIP.Mec4ea3f80b5d4c0fab34b08a1db1e113o0&amp;pid=15.1&amp;P=0&amp;w=238&amp;h=16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204864"/>
            <a:ext cx="2266950" cy="1590675"/>
          </a:xfrm>
          <a:prstGeom prst="rect">
            <a:avLst/>
          </a:prstGeom>
          <a:noFill/>
        </p:spPr>
      </p:pic>
      <p:pic>
        <p:nvPicPr>
          <p:cNvPr id="23" name="Picture 2" descr="logo'r%20AGGA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GB" sz="1800" dirty="0" err="1" smtClean="0">
                <a:latin typeface="Comic Sans MS" pitchFamily="66" charset="0"/>
              </a:rPr>
              <a:t>Sgwrs</a:t>
            </a:r>
            <a:r>
              <a:rPr lang="en-GB" sz="1800" dirty="0" smtClean="0">
                <a:latin typeface="Comic Sans MS" pitchFamily="66" charset="0"/>
              </a:rPr>
              <a:t> </a:t>
            </a:r>
            <a:r>
              <a:rPr lang="en-GB" sz="1800" dirty="0" err="1" smtClean="0">
                <a:latin typeface="Comic Sans MS" pitchFamily="66" charset="0"/>
              </a:rPr>
              <a:t>yn</a:t>
            </a:r>
            <a:r>
              <a:rPr lang="en-GB" sz="1800" dirty="0" smtClean="0">
                <a:latin typeface="Comic Sans MS" pitchFamily="66" charset="0"/>
              </a:rPr>
              <a:t> y bar </a:t>
            </a:r>
            <a:r>
              <a:rPr lang="en-GB" sz="1800" dirty="0" err="1" smtClean="0">
                <a:latin typeface="Comic Sans MS" pitchFamily="66" charset="0"/>
              </a:rPr>
              <a:t>ffrwythau</a:t>
            </a:r>
            <a:endParaRPr lang="en-GB" sz="18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12968" cy="57606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Helo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, Mari.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Helo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, Lisa.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Sut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wyt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Iawn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diolch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 A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Mae pen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tost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	O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trueni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!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Wyt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eisiau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smwddi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ffrwythau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Ydw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.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fwydlen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os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gwelwch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: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Dyma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chi.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Rydw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i’n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hoffi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Coctêl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Caribi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sudd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pinafal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, mango a</a:t>
            </a:r>
          </a:p>
          <a:p>
            <a:pPr>
              <a:buNone/>
            </a:pP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llaeth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cneuen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goco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 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Dw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ddim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hoffi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cnau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coco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ond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rwy’n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hoffi’r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Mania  </a:t>
            </a:r>
          </a:p>
          <a:p>
            <a:pPr>
              <a:buNone/>
            </a:pP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,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bricyll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a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mêl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	Un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Coctêl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Caribi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ac un Mania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os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gwelwch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dda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Gweinydd:Iawn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.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Eisteddwch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wrth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bwrdd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Diolch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fawr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: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Diolch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sz="2400" dirty="0">
              <a:latin typeface="Comic Sans MS" pitchFamily="66" charset="0"/>
            </a:endParaRPr>
          </a:p>
        </p:txBody>
      </p:sp>
      <p:pic>
        <p:nvPicPr>
          <p:cNvPr id="4" name="Picture 2" descr="logo'r%20AGG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GB" sz="1800" dirty="0" err="1" smtClean="0">
                <a:latin typeface="Comic Sans MS" pitchFamily="66" charset="0"/>
              </a:rPr>
              <a:t>Sgwrs</a:t>
            </a:r>
            <a:r>
              <a:rPr lang="en-GB" sz="1800" dirty="0" smtClean="0">
                <a:latin typeface="Comic Sans MS" pitchFamily="66" charset="0"/>
              </a:rPr>
              <a:t> </a:t>
            </a:r>
            <a:r>
              <a:rPr lang="en-GB" sz="1800" dirty="0" err="1" smtClean="0">
                <a:latin typeface="Comic Sans MS" pitchFamily="66" charset="0"/>
              </a:rPr>
              <a:t>yn</a:t>
            </a:r>
            <a:r>
              <a:rPr lang="en-GB" sz="1800" dirty="0" smtClean="0">
                <a:latin typeface="Comic Sans MS" pitchFamily="66" charset="0"/>
              </a:rPr>
              <a:t> y bar </a:t>
            </a:r>
            <a:r>
              <a:rPr lang="en-GB" sz="1800" dirty="0" err="1" smtClean="0">
                <a:latin typeface="Comic Sans MS" pitchFamily="66" charset="0"/>
              </a:rPr>
              <a:t>ffrwythau</a:t>
            </a:r>
            <a:endParaRPr lang="en-GB" sz="18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12968" cy="576064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Helo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, Mari.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Helo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, Lisa.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Sut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wyt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Iawn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diolch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 A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Mae pen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tost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ac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mae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annwyd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arna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	O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trueni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! Beth am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gael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smwddi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ffrwythau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Syniad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!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fwydlen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os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gwelwch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: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Dyma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chi.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Mae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smwddi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arbennig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ni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heddiw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– 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Coctêl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Caribi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sudd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pinafal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, mango a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llaeth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cneuen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goco</a:t>
            </a:r>
            <a:endParaRPr lang="en-GB" sz="2400" dirty="0" smtClean="0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Mmm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!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Bendigedig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!</a:t>
            </a:r>
          </a:p>
          <a:p>
            <a:pPr>
              <a:buNone/>
            </a:pP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Mari: 	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Mae’n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gas ‘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fi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cnau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coco.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Rydw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meddwl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Mania  </a:t>
            </a:r>
          </a:p>
          <a:p>
            <a:pPr>
              <a:buNone/>
            </a:pP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gyda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,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bricyll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a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mêl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.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Rydw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dwlu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ar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fafon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ac </a:t>
            </a:r>
          </a:p>
          <a:p>
            <a:pPr>
              <a:buNone/>
            </a:pP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mae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mêl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dda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i’r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2060"/>
                </a:solidFill>
                <a:latin typeface="Comic Sans MS" pitchFamily="66" charset="0"/>
              </a:rPr>
              <a:t>annwyd</a:t>
            </a:r>
            <a:r>
              <a:rPr lang="en-GB" sz="2400" dirty="0" smtClean="0">
                <a:solidFill>
                  <a:srgbClr val="002060"/>
                </a:solidFill>
                <a:latin typeface="Comic Sans MS" pitchFamily="66" charset="0"/>
              </a:rPr>
              <a:t>!  </a:t>
            </a:r>
          </a:p>
          <a:p>
            <a:pPr>
              <a:buNone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	Un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Coctêl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Caribi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ac un Mania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Mafon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os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gwelwch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dda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Gweinydd:Dim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problem,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eisteddwch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wrth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fwrdd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rhif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chwech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Lisa: 	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Hyfryd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!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Mae’r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bwrdd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ymyl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ffenest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Diolch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fawr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Gweinydd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: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Croeso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! </a:t>
            </a:r>
            <a:r>
              <a:rPr lang="en-GB" sz="2400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Mwynhewch</a:t>
            </a:r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!</a:t>
            </a:r>
          </a:p>
          <a:p>
            <a:pPr>
              <a:buNone/>
            </a:pPr>
            <a:endParaRPr lang="en-GB" sz="2400" dirty="0">
              <a:latin typeface="Comic Sans MS" pitchFamily="66" charset="0"/>
            </a:endParaRPr>
          </a:p>
        </p:txBody>
      </p:sp>
      <p:pic>
        <p:nvPicPr>
          <p:cNvPr id="4" name="Picture 2" descr="logo'r%20AGG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7-Point Star 4"/>
          <p:cNvSpPr/>
          <p:nvPr/>
        </p:nvSpPr>
        <p:spPr>
          <a:xfrm>
            <a:off x="179512" y="548680"/>
            <a:ext cx="2771800" cy="2088232"/>
          </a:xfrm>
          <a:prstGeom prst="star7">
            <a:avLst/>
          </a:prstGeom>
          <a:solidFill>
            <a:srgbClr val="55EF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0"/>
            <a:ext cx="577089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552" y="1268760"/>
            <a:ext cx="2232248" cy="634082"/>
          </a:xfrm>
        </p:spPr>
        <p:txBody>
          <a:bodyPr>
            <a:noAutofit/>
          </a:bodyPr>
          <a:lstStyle/>
          <a:p>
            <a:r>
              <a:rPr lang="en-GB" sz="2800" dirty="0" err="1" smtClean="0">
                <a:latin typeface="Comic Sans MS" pitchFamily="66" charset="0"/>
              </a:rPr>
              <a:t>Ffrwythau</a:t>
            </a:r>
            <a:r>
              <a:rPr lang="en-GB" sz="2800" dirty="0" smtClean="0">
                <a:latin typeface="Comic Sans MS" pitchFamily="66" charset="0"/>
              </a:rPr>
              <a:t> </a:t>
            </a:r>
            <a:r>
              <a:rPr lang="en-GB" sz="2800" dirty="0" err="1" smtClean="0">
                <a:latin typeface="Comic Sans MS" pitchFamily="66" charset="0"/>
              </a:rPr>
              <a:t>ffres</a:t>
            </a:r>
            <a:endParaRPr lang="en-GB" sz="2800" dirty="0">
              <a:latin typeface="Comic Sans MS" pitchFamily="66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995936" y="1268760"/>
          <a:ext cx="3672408" cy="3931920"/>
        </p:xfrm>
        <a:graphic>
          <a:graphicData uri="http://schemas.openxmlformats.org/drawingml/2006/table">
            <a:tbl>
              <a:tblPr firstRow="1" bandRow="1"/>
              <a:tblGrid>
                <a:gridCol w="1836204"/>
                <a:gridCol w="1836204"/>
              </a:tblGrid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Ffrwyth</a:t>
                      </a:r>
                      <a:endParaRPr lang="en-GB" sz="12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Pris</a:t>
                      </a:r>
                      <a:endParaRPr lang="en-GB" sz="12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afalau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20c yr un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Comic Sans MS" pitchFamily="66" charset="0"/>
                        </a:rPr>
                        <a:t>bananas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60c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bricyll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30c am </a:t>
                      </a:r>
                      <a:r>
                        <a:rPr lang="en-GB" sz="1800" dirty="0" err="1" smtClean="0">
                          <a:latin typeface="Comic Sans MS" pitchFamily="66" charset="0"/>
                        </a:rPr>
                        <a:t>chwech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ceirios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75c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ffrwyth</a:t>
                      </a:r>
                      <a:r>
                        <a:rPr lang="en-GB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dirty="0" err="1" smtClean="0">
                          <a:latin typeface="Comic Sans MS" pitchFamily="66" charset="0"/>
                        </a:rPr>
                        <a:t>ciwi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45c am </a:t>
                      </a:r>
                      <a:r>
                        <a:rPr lang="en-GB" sz="1800" dirty="0" err="1" smtClean="0">
                          <a:latin typeface="Comic Sans MS" pitchFamily="66" charset="0"/>
                        </a:rPr>
                        <a:t>chwech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grawnwin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80c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Comic Sans MS" pitchFamily="66" charset="0"/>
                        </a:rPr>
                        <a:t>mafon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40c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mefus</a:t>
                      </a:r>
                      <a:endParaRPr lang="en-GB" sz="1800" kern="1200" dirty="0" smtClean="0">
                        <a:solidFill>
                          <a:schemeClr val="tx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50c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orennau</a:t>
                      </a:r>
                      <a:endParaRPr lang="en-GB" sz="1800" kern="1200" dirty="0" smtClean="0">
                        <a:solidFill>
                          <a:schemeClr val="tx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35c am </a:t>
                      </a:r>
                      <a:r>
                        <a:rPr lang="en-GB" sz="1800" dirty="0" err="1" smtClean="0">
                          <a:latin typeface="Comic Sans MS" pitchFamily="66" charset="0"/>
                        </a:rPr>
                        <a:t>chwech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pinafal</a:t>
                      </a:r>
                      <a:endParaRPr lang="en-GB" sz="1800" kern="1200" dirty="0" smtClean="0">
                        <a:solidFill>
                          <a:schemeClr val="tx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Comic Sans MS" pitchFamily="66" charset="0"/>
                        </a:rPr>
                        <a:t>85c</a:t>
                      </a:r>
                      <a:endParaRPr lang="en-GB" sz="18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7-Point Star 6"/>
          <p:cNvSpPr/>
          <p:nvPr/>
        </p:nvSpPr>
        <p:spPr>
          <a:xfrm>
            <a:off x="179512" y="4293096"/>
            <a:ext cx="2771800" cy="2088232"/>
          </a:xfrm>
          <a:prstGeom prst="star7">
            <a:avLst/>
          </a:prstGeom>
          <a:solidFill>
            <a:srgbClr val="55EF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55576" y="4869160"/>
            <a:ext cx="1584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latin typeface="Comic Sans MS" pitchFamily="66" charset="0"/>
              </a:rPr>
              <a:t>Dewch</a:t>
            </a:r>
            <a:r>
              <a:rPr lang="en-GB" sz="2800" dirty="0" smtClean="0">
                <a:latin typeface="Comic Sans MS" pitchFamily="66" charset="0"/>
              </a:rPr>
              <a:t> </a:t>
            </a:r>
            <a:r>
              <a:rPr lang="en-GB" sz="2800" dirty="0" err="1" smtClean="0">
                <a:latin typeface="Comic Sans MS" pitchFamily="66" charset="0"/>
              </a:rPr>
              <a:t>i</a:t>
            </a:r>
            <a:r>
              <a:rPr lang="en-GB" sz="2800" dirty="0" smtClean="0">
                <a:latin typeface="Comic Sans MS" pitchFamily="66" charset="0"/>
              </a:rPr>
              <a:t> </a:t>
            </a:r>
            <a:r>
              <a:rPr lang="en-GB" sz="2800" dirty="0" err="1" smtClean="0">
                <a:latin typeface="Comic Sans MS" pitchFamily="66" charset="0"/>
              </a:rPr>
              <a:t>brynu</a:t>
            </a:r>
            <a:r>
              <a:rPr lang="en-GB" sz="2800" dirty="0" smtClean="0">
                <a:latin typeface="Comic Sans MS" pitchFamily="66" charset="0"/>
              </a:rPr>
              <a:t>!</a:t>
            </a:r>
            <a:endParaRPr lang="en-GB" sz="2800" dirty="0">
              <a:latin typeface="Comic Sans MS" pitchFamily="66" charset="0"/>
            </a:endParaRPr>
          </a:p>
        </p:txBody>
      </p:sp>
      <p:pic>
        <p:nvPicPr>
          <p:cNvPr id="9" name="Picture 2" descr="logo'r%20AGG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eacher\Local Settings\Temporary Internet Files\Content.IE5\9MV1O33H\large-Blank-sticky-note-33.3-9095[1].gi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695270">
            <a:off x="4639014" y="2630364"/>
            <a:ext cx="3107437" cy="3003856"/>
          </a:xfrm>
          <a:prstGeom prst="rect">
            <a:avLst/>
          </a:prstGeom>
          <a:noFill/>
          <a:ln>
            <a:solidFill>
              <a:srgbClr val="CCFF99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Datrys</a:t>
            </a:r>
            <a:r>
              <a:rPr lang="en-US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problemau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27984" y="1600201"/>
            <a:ext cx="4258816" cy="11807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Siân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siop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hi </a:t>
            </a:r>
            <a:r>
              <a:rPr lang="en-GB" sz="2400" dirty="0" err="1" smtClean="0">
                <a:latin typeface="Comic Sans MS" pitchFamily="66" charset="0"/>
              </a:rPr>
              <a:t>eisiau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prynu</a:t>
            </a:r>
            <a:r>
              <a:rPr lang="en-GB" sz="2400" dirty="0" smtClean="0">
                <a:latin typeface="Comic Sans MS" pitchFamily="66" charset="0"/>
              </a:rPr>
              <a:t>: </a:t>
            </a: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508104" y="3068960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Rhestr</a:t>
            </a:r>
            <a:r>
              <a:rPr lang="en-US" dirty="0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siopa</a:t>
            </a:r>
            <a:endParaRPr lang="en-GB" dirty="0">
              <a:ln w="19050">
                <a:solidFill>
                  <a:schemeClr val="tx1"/>
                </a:solidFill>
                <a:prstDash val="solid"/>
              </a:ln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07704" y="42930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292080" y="3573016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omic Sans MS" pitchFamily="66" charset="0"/>
              </a:rPr>
              <a:t>3 </a:t>
            </a:r>
            <a:r>
              <a:rPr lang="en-GB" sz="2400" dirty="0" err="1" smtClean="0">
                <a:latin typeface="Comic Sans MS" pitchFamily="66" charset="0"/>
              </a:rPr>
              <a:t>afal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err="1" smtClean="0">
                <a:latin typeface="Comic Sans MS" pitchFamily="66" charset="0"/>
              </a:rPr>
              <a:t>mefus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err="1" smtClean="0">
                <a:latin typeface="Comic Sans MS" pitchFamily="66" charset="0"/>
              </a:rPr>
              <a:t>pinafal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030" name="Picture 6" descr="http://cliparts.co/cliparts/BTg/K9y/BTgK9y4p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475656" y="1844824"/>
            <a:ext cx="2424700" cy="3528000"/>
          </a:xfrm>
          <a:prstGeom prst="rect">
            <a:avLst/>
          </a:prstGeom>
          <a:noFill/>
        </p:spPr>
      </p:pic>
      <p:sp>
        <p:nvSpPr>
          <p:cNvPr id="15" name="Rectangle 14"/>
          <p:cNvSpPr/>
          <p:nvPr/>
        </p:nvSpPr>
        <p:spPr>
          <a:xfrm>
            <a:off x="3275856" y="5805264"/>
            <a:ext cx="40324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Faint </a:t>
            </a:r>
            <a:r>
              <a:rPr lang="en-GB" sz="2400" dirty="0" err="1" smtClean="0">
                <a:latin typeface="Comic Sans MS" pitchFamily="66" charset="0"/>
              </a:rPr>
              <a:t>mae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wario</a:t>
            </a:r>
            <a:r>
              <a:rPr lang="en-GB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hi’n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gwario</a:t>
            </a:r>
            <a:r>
              <a:rPr lang="en-GB" sz="2400" dirty="0" smtClean="0">
                <a:latin typeface="Comic Sans MS" pitchFamily="66" charset="0"/>
              </a:rPr>
              <a:t> ______ . </a:t>
            </a:r>
          </a:p>
        </p:txBody>
      </p:sp>
      <p:pic>
        <p:nvPicPr>
          <p:cNvPr id="12" name="Picture 2" descr="logo'r%20AGG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eacher\Local Settings\Temporary Internet Files\Content.IE5\9MV1O33H\large-Blank-sticky-note-33.3-9095[1].gi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695270">
            <a:off x="4639014" y="2630364"/>
            <a:ext cx="3107437" cy="3003856"/>
          </a:xfrm>
          <a:prstGeom prst="rect">
            <a:avLst/>
          </a:prstGeom>
          <a:noFill/>
          <a:ln>
            <a:solidFill>
              <a:srgbClr val="CCFF99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Datrys</a:t>
            </a:r>
            <a:r>
              <a:rPr lang="en-US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problemau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8064" y="1412776"/>
            <a:ext cx="3240360" cy="11807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Siôn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siop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e </a:t>
            </a:r>
            <a:r>
              <a:rPr lang="en-GB" sz="2400" dirty="0" err="1" smtClean="0">
                <a:latin typeface="Comic Sans MS" pitchFamily="66" charset="0"/>
              </a:rPr>
              <a:t>eisiau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prynu</a:t>
            </a:r>
            <a:r>
              <a:rPr lang="en-GB" sz="2400" dirty="0" smtClean="0">
                <a:latin typeface="Comic Sans MS" pitchFamily="66" charset="0"/>
              </a:rPr>
              <a:t>: </a:t>
            </a: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508104" y="3068960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Rhestr</a:t>
            </a:r>
            <a:r>
              <a:rPr lang="en-US" dirty="0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siopa</a:t>
            </a:r>
            <a:endParaRPr lang="en-GB" dirty="0">
              <a:ln w="19050">
                <a:solidFill>
                  <a:schemeClr val="tx1"/>
                </a:solidFill>
                <a:prstDash val="solid"/>
              </a:ln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07704" y="42930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932040" y="3573016"/>
            <a:ext cx="22322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omic Sans MS" pitchFamily="66" charset="0"/>
              </a:rPr>
              <a:t>6 </a:t>
            </a:r>
            <a:r>
              <a:rPr lang="en-GB" sz="2400" dirty="0" err="1" smtClean="0">
                <a:latin typeface="Comic Sans MS" pitchFamily="66" charset="0"/>
              </a:rPr>
              <a:t>ffrwyth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ciwi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smtClean="0">
                <a:latin typeface="Comic Sans MS" pitchFamily="66" charset="0"/>
              </a:rPr>
              <a:t>bananas</a:t>
            </a:r>
          </a:p>
          <a:p>
            <a:r>
              <a:rPr lang="en-GB" sz="2400" dirty="0" err="1" smtClean="0">
                <a:latin typeface="Comic Sans MS" pitchFamily="66" charset="0"/>
              </a:rPr>
              <a:t>ceirios</a:t>
            </a:r>
            <a:endParaRPr lang="en-GB" sz="2400" dirty="0" smtClean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979712" y="5517232"/>
            <a:ext cx="56166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Faint </a:t>
            </a:r>
            <a:r>
              <a:rPr lang="en-GB" sz="2400" dirty="0" err="1" smtClean="0">
                <a:latin typeface="Comic Sans MS" pitchFamily="66" charset="0"/>
              </a:rPr>
              <a:t>mae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e’n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wario</a:t>
            </a:r>
            <a:r>
              <a:rPr lang="en-GB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e’n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gwario</a:t>
            </a:r>
            <a:r>
              <a:rPr lang="en-GB" sz="2400" dirty="0" smtClean="0">
                <a:latin typeface="Comic Sans MS" pitchFamily="66" charset="0"/>
              </a:rPr>
              <a:t> ______ .</a:t>
            </a:r>
          </a:p>
        </p:txBody>
      </p:sp>
      <p:pic>
        <p:nvPicPr>
          <p:cNvPr id="33794" name="Picture 2" descr="http://classroomclipart.com/images/gallery/Clipart/Household/boy-pushing-shopping-cart-8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700808"/>
            <a:ext cx="4067944" cy="3587187"/>
          </a:xfrm>
          <a:prstGeom prst="rect">
            <a:avLst/>
          </a:prstGeom>
          <a:noFill/>
        </p:spPr>
      </p:pic>
      <p:pic>
        <p:nvPicPr>
          <p:cNvPr id="12" name="Picture 2" descr="logo'r%20AGG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eacher\Local Settings\Temporary Internet Files\Content.IE5\9MV1O33H\large-Blank-sticky-note-33.3-9095[1].gi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695270">
            <a:off x="5022268" y="2953106"/>
            <a:ext cx="2695692" cy="2605836"/>
          </a:xfrm>
          <a:prstGeom prst="rect">
            <a:avLst/>
          </a:prstGeom>
          <a:noFill/>
          <a:ln>
            <a:solidFill>
              <a:srgbClr val="CCFF99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Datrys</a:t>
            </a:r>
            <a:r>
              <a:rPr lang="en-US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problemau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0" y="1412776"/>
            <a:ext cx="3384376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Siân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siop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hi’n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gwario</a:t>
            </a:r>
            <a:r>
              <a:rPr lang="en-GB" sz="2400" dirty="0" smtClean="0">
                <a:latin typeface="Comic Sans MS" pitchFamily="66" charset="0"/>
              </a:rPr>
              <a:t> 90c.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Beth </a:t>
            </a:r>
            <a:r>
              <a:rPr lang="en-GB" sz="2400" dirty="0" err="1" smtClean="0">
                <a:latin typeface="Comic Sans MS" pitchFamily="66" charset="0"/>
              </a:rPr>
              <a:t>mae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brynu</a:t>
            </a:r>
            <a:r>
              <a:rPr lang="en-GB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436096" y="3429000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Rhestr</a:t>
            </a:r>
            <a:r>
              <a:rPr lang="en-US" dirty="0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siopa</a:t>
            </a:r>
            <a:endParaRPr lang="en-GB" dirty="0">
              <a:ln w="19050">
                <a:solidFill>
                  <a:schemeClr val="tx1"/>
                </a:solidFill>
                <a:prstDash val="solid"/>
              </a:ln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07704" y="42930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pic>
        <p:nvPicPr>
          <p:cNvPr id="1030" name="Picture 6" descr="http://cliparts.co/cliparts/BTg/K9y/BTgK9y4p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691680" y="1988840"/>
            <a:ext cx="2403923" cy="3497772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1979712" y="573325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hi’n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prynu</a:t>
            </a:r>
            <a:r>
              <a:rPr lang="en-GB" sz="2400" dirty="0" smtClean="0">
                <a:latin typeface="Comic Sans MS" pitchFamily="66" charset="0"/>
              </a:rPr>
              <a:t> ________________.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3" name="Picture 2" descr="logo'r%20AGG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eacher\Local Settings\Temporary Internet Files\Content.IE5\9MV1O33H\large-Blank-sticky-note-33.3-9095[1].gi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695270">
            <a:off x="4660986" y="2951809"/>
            <a:ext cx="2681383" cy="2592000"/>
          </a:xfrm>
          <a:prstGeom prst="rect">
            <a:avLst/>
          </a:prstGeom>
          <a:noFill/>
          <a:ln>
            <a:solidFill>
              <a:srgbClr val="CCFF99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Datrys</a:t>
            </a:r>
            <a:r>
              <a:rPr lang="en-US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problemau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0" y="1412776"/>
            <a:ext cx="3384376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Siôn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siop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e’n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gwario</a:t>
            </a:r>
            <a:r>
              <a:rPr lang="en-GB" sz="2400" dirty="0" smtClean="0">
                <a:latin typeface="Comic Sans MS" pitchFamily="66" charset="0"/>
              </a:rPr>
              <a:t> £1.40.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Beth </a:t>
            </a:r>
            <a:r>
              <a:rPr lang="en-GB" sz="2400" dirty="0" err="1" smtClean="0">
                <a:latin typeface="Comic Sans MS" pitchFamily="66" charset="0"/>
              </a:rPr>
              <a:t>mae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e’n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brynu</a:t>
            </a:r>
            <a:r>
              <a:rPr lang="en-GB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220072" y="3429000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Rhestr</a:t>
            </a:r>
            <a:r>
              <a:rPr lang="en-US" dirty="0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dirty="0" err="1" smtClean="0">
                <a:ln w="19050">
                  <a:solidFill>
                    <a:schemeClr val="tx1"/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siopa</a:t>
            </a:r>
            <a:endParaRPr lang="en-GB" dirty="0">
              <a:ln w="19050">
                <a:solidFill>
                  <a:schemeClr val="tx1"/>
                </a:solidFill>
                <a:prstDash val="solid"/>
              </a:ln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07704" y="42930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pic>
        <p:nvPicPr>
          <p:cNvPr id="34818" name="Picture 2" descr="http://classroomclipart.com/images/gallery/Clipart/Household/boy-pushing-shopping-cart-8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204864"/>
            <a:ext cx="3787472" cy="3339863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1907704" y="5949280"/>
            <a:ext cx="53928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latin typeface="Comic Sans MS" pitchFamily="66" charset="0"/>
              </a:rPr>
              <a:t>Mae </a:t>
            </a:r>
            <a:r>
              <a:rPr lang="en-GB" sz="2400" dirty="0" err="1" smtClean="0">
                <a:latin typeface="Comic Sans MS" pitchFamily="66" charset="0"/>
              </a:rPr>
              <a:t>e’n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prynu</a:t>
            </a:r>
            <a:r>
              <a:rPr lang="en-GB" sz="2400" dirty="0" smtClean="0">
                <a:latin typeface="Comic Sans MS" pitchFamily="66" charset="0"/>
              </a:rPr>
              <a:t> ________________.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3" name="Picture 2" descr="logo'r%20AGG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2800" dirty="0" err="1" smtClean="0">
                <a:latin typeface="Comic Sans MS" pitchFamily="66" charset="0"/>
              </a:rPr>
              <a:t>Cardiau</a:t>
            </a:r>
            <a:r>
              <a:rPr lang="en-GB" sz="2800" dirty="0" smtClean="0">
                <a:latin typeface="Comic Sans MS" pitchFamily="66" charset="0"/>
              </a:rPr>
              <a:t> </a:t>
            </a:r>
            <a:r>
              <a:rPr lang="en-GB" sz="2800" dirty="0" err="1" smtClean="0">
                <a:latin typeface="Comic Sans MS" pitchFamily="66" charset="0"/>
              </a:rPr>
              <a:t>coginio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buNone/>
            </a:pPr>
            <a:endParaRPr lang="en-GB" dirty="0" smtClean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6516216" y="3933056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3491880" y="1196752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6"/>
          <p:cNvSpPr/>
          <p:nvPr/>
        </p:nvSpPr>
        <p:spPr>
          <a:xfrm>
            <a:off x="467544" y="1196752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3491880" y="3933056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6516216" y="1196752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539552" y="3933056"/>
            <a:ext cx="2160000" cy="21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4139952" y="2780928"/>
            <a:ext cx="601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Comic Sans MS" pitchFamily="66" charset="0"/>
              </a:rPr>
              <a:t>afal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115616" y="2780928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banana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164288" y="2708920"/>
            <a:ext cx="663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Comic Sans MS" pitchFamily="66" charset="0"/>
              </a:rPr>
              <a:t>oren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331640" y="5589240"/>
            <a:ext cx="8402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Comic Sans MS" pitchFamily="66" charset="0"/>
              </a:rPr>
              <a:t>mefus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4098" name="Picture 2" descr="Image result for clip art image of bana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12776"/>
            <a:ext cx="1339909" cy="1370088"/>
          </a:xfrm>
          <a:prstGeom prst="rect">
            <a:avLst/>
          </a:prstGeom>
          <a:noFill/>
        </p:spPr>
      </p:pic>
      <p:pic>
        <p:nvPicPr>
          <p:cNvPr id="4100" name="Picture 4" descr="Image result for clip art image of app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484784"/>
            <a:ext cx="1080120" cy="1165130"/>
          </a:xfrm>
          <a:prstGeom prst="rect">
            <a:avLst/>
          </a:prstGeom>
          <a:noFill/>
        </p:spPr>
      </p:pic>
      <p:sp>
        <p:nvSpPr>
          <p:cNvPr id="4102" name="AutoShape 6" descr="Image result for clip art image of oran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4" name="Picture 8" descr="Image result for clipart frui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628800"/>
            <a:ext cx="1224136" cy="1218696"/>
          </a:xfrm>
          <a:prstGeom prst="rect">
            <a:avLst/>
          </a:prstGeom>
          <a:noFill/>
        </p:spPr>
      </p:pic>
      <p:pic>
        <p:nvPicPr>
          <p:cNvPr id="4106" name="Picture 10" descr="Image result for clipart strawberr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221088"/>
            <a:ext cx="1617737" cy="1272450"/>
          </a:xfrm>
          <a:prstGeom prst="rect">
            <a:avLst/>
          </a:prstGeom>
          <a:noFill/>
        </p:spPr>
      </p:pic>
      <p:sp>
        <p:nvSpPr>
          <p:cNvPr id="23" name="Rectangle 22"/>
          <p:cNvSpPr/>
          <p:nvPr/>
        </p:nvSpPr>
        <p:spPr>
          <a:xfrm>
            <a:off x="3995936" y="5517232"/>
            <a:ext cx="11576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Comic Sans MS" pitchFamily="66" charset="0"/>
              </a:rPr>
              <a:t>grawnwin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948264" y="5517232"/>
            <a:ext cx="1524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Comic Sans MS" pitchFamily="66" charset="0"/>
              </a:rPr>
              <a:t>ffrwyth</a:t>
            </a:r>
            <a:r>
              <a:rPr lang="en-GB" dirty="0" smtClean="0">
                <a:latin typeface="Comic Sans MS" pitchFamily="66" charset="0"/>
              </a:rPr>
              <a:t> </a:t>
            </a:r>
            <a:r>
              <a:rPr lang="en-GB" dirty="0" err="1" smtClean="0">
                <a:latin typeface="Comic Sans MS" pitchFamily="66" charset="0"/>
              </a:rPr>
              <a:t>ciwi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4108" name="Picture 12" descr="http://content.mycutegraphics.com/graphics/letter/grapes-purpl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077072"/>
            <a:ext cx="1080120" cy="1370711"/>
          </a:xfrm>
          <a:prstGeom prst="rect">
            <a:avLst/>
          </a:prstGeom>
          <a:noFill/>
        </p:spPr>
      </p:pic>
      <p:pic>
        <p:nvPicPr>
          <p:cNvPr id="4110" name="Picture 14" descr="http://gallery.yopriceville.com/downloadfullsize/send/312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4149080"/>
            <a:ext cx="1361599" cy="1335881"/>
          </a:xfrm>
          <a:prstGeom prst="rect">
            <a:avLst/>
          </a:prstGeom>
          <a:noFill/>
        </p:spPr>
      </p:pic>
      <p:pic>
        <p:nvPicPr>
          <p:cNvPr id="25" name="Picture 2" descr="logo'r%20AGGAD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wrdd gem0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558224" y="-325976"/>
            <a:ext cx="5739520" cy="820891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3568" y="148478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 smtClean="0">
                <a:latin typeface="Comic Sans MS" pitchFamily="66" charset="0"/>
              </a:rPr>
              <a:t>Bant</a:t>
            </a:r>
            <a:r>
              <a:rPr lang="en-GB" sz="1400" b="1" dirty="0" smtClean="0">
                <a:latin typeface="Comic Sans MS" pitchFamily="66" charset="0"/>
              </a:rPr>
              <a:t> â </a:t>
            </a:r>
            <a:r>
              <a:rPr lang="en-GB" sz="1400" b="1" dirty="0" err="1" smtClean="0">
                <a:latin typeface="Comic Sans MS" pitchFamily="66" charset="0"/>
              </a:rPr>
              <a:t>ni</a:t>
            </a:r>
            <a:r>
              <a:rPr lang="en-GB" sz="1400" b="1" dirty="0" smtClean="0">
                <a:latin typeface="Comic Sans MS" pitchFamily="66" charset="0"/>
              </a:rPr>
              <a:t>!</a:t>
            </a:r>
            <a:endParaRPr lang="en-GB" sz="1400" b="1" dirty="0">
              <a:latin typeface="Comic Sans MS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020272" y="6021288"/>
            <a:ext cx="104227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 smtClean="0">
                <a:latin typeface="Comic Sans MS" pitchFamily="66" charset="0"/>
              </a:rPr>
              <a:t>Coginiwch</a:t>
            </a:r>
            <a:r>
              <a:rPr lang="en-GB" sz="1400" b="1" dirty="0" smtClean="0">
                <a:latin typeface="Comic Sans MS" pitchFamily="66" charset="0"/>
              </a:rPr>
              <a:t>!</a:t>
            </a:r>
            <a:endParaRPr lang="en-GB" sz="1400" b="1" dirty="0">
              <a:latin typeface="Comic Sans MS" pitchFamily="66" charset="0"/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323528" y="0"/>
            <a:ext cx="2088232" cy="1224136"/>
          </a:xfrm>
          <a:prstGeom prst="wedgeEllipseCallout">
            <a:avLst/>
          </a:prstGeom>
          <a:gradFill flip="none" rotWithShape="1">
            <a:gsLst>
              <a:gs pos="0">
                <a:srgbClr val="F68718">
                  <a:tint val="66000"/>
                  <a:satMod val="160000"/>
                </a:srgbClr>
              </a:gs>
              <a:gs pos="50000">
                <a:srgbClr val="F68718">
                  <a:tint val="44500"/>
                  <a:satMod val="160000"/>
                </a:srgbClr>
              </a:gs>
              <a:gs pos="100000">
                <a:srgbClr val="F68718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1560" y="188640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 smtClean="0">
                <a:latin typeface="Comic Sans MS" pitchFamily="66" charset="0"/>
              </a:rPr>
              <a:t>Ga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i’r</a:t>
            </a:r>
            <a:r>
              <a:rPr lang="en-GB" b="1" dirty="0" smtClean="0">
                <a:latin typeface="Comic Sans MS" pitchFamily="66" charset="0"/>
              </a:rPr>
              <a:t> _____ </a:t>
            </a:r>
            <a:r>
              <a:rPr lang="en-GB" b="1" dirty="0" err="1" smtClean="0">
                <a:latin typeface="Comic Sans MS" pitchFamily="66" charset="0"/>
              </a:rPr>
              <a:t>os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gwelwch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yn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dda</a:t>
            </a:r>
            <a:r>
              <a:rPr lang="en-GB" b="1" dirty="0" smtClean="0">
                <a:latin typeface="Comic Sans MS" pitchFamily="66" charset="0"/>
              </a:rPr>
              <a:t>?</a:t>
            </a:r>
            <a:endParaRPr lang="en-GB" b="1" dirty="0">
              <a:latin typeface="Comic Sans MS" pitchFamily="66" charset="0"/>
            </a:endParaRPr>
          </a:p>
        </p:txBody>
      </p:sp>
      <p:sp>
        <p:nvSpPr>
          <p:cNvPr id="8" name="Oval Callout 7"/>
          <p:cNvSpPr/>
          <p:nvPr/>
        </p:nvSpPr>
        <p:spPr>
          <a:xfrm>
            <a:off x="4860032" y="0"/>
            <a:ext cx="2088232" cy="1224136"/>
          </a:xfrm>
          <a:prstGeom prst="wedgeEllipseCallou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076056" y="476672"/>
            <a:ext cx="1683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Comic Sans MS" pitchFamily="66" charset="0"/>
              </a:rPr>
              <a:t>Cei</a:t>
            </a:r>
            <a:r>
              <a:rPr lang="en-GB" b="1" dirty="0" smtClean="0">
                <a:latin typeface="Comic Sans MS" pitchFamily="66" charset="0"/>
              </a:rPr>
              <a:t>, </a:t>
            </a:r>
            <a:r>
              <a:rPr lang="en-GB" b="1" dirty="0" err="1" smtClean="0">
                <a:latin typeface="Comic Sans MS" pitchFamily="66" charset="0"/>
              </a:rPr>
              <a:t>dyma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ti</a:t>
            </a:r>
            <a:r>
              <a:rPr lang="en-GB" b="1" dirty="0" smtClean="0">
                <a:latin typeface="Comic Sans MS" pitchFamily="66" charset="0"/>
              </a:rPr>
              <a:t>!</a:t>
            </a:r>
            <a:endParaRPr lang="en-GB" b="1" dirty="0">
              <a:latin typeface="Comic Sans MS" pitchFamily="66" charset="0"/>
            </a:endParaRPr>
          </a:p>
        </p:txBody>
      </p:sp>
      <p:sp>
        <p:nvSpPr>
          <p:cNvPr id="10" name="Oval Callout 9"/>
          <p:cNvSpPr/>
          <p:nvPr/>
        </p:nvSpPr>
        <p:spPr>
          <a:xfrm>
            <a:off x="7055768" y="260648"/>
            <a:ext cx="2088232" cy="1224136"/>
          </a:xfrm>
          <a:prstGeom prst="wedgeEllipseCallou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327477" y="692696"/>
            <a:ext cx="18165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latin typeface="Comic Sans MS" pitchFamily="66" charset="0"/>
              </a:rPr>
              <a:t>Mae e </a:t>
            </a:r>
            <a:r>
              <a:rPr lang="en-GB" b="1" dirty="0" err="1" smtClean="0">
                <a:latin typeface="Comic Sans MS" pitchFamily="66" charset="0"/>
              </a:rPr>
              <a:t>gyda</a:t>
            </a:r>
            <a:r>
              <a:rPr lang="en-GB" b="1" dirty="0" smtClean="0">
                <a:latin typeface="Comic Sans MS" pitchFamily="66" charset="0"/>
              </a:rPr>
              <a:t> </a:t>
            </a:r>
            <a:r>
              <a:rPr lang="en-GB" b="1" dirty="0" err="1" smtClean="0">
                <a:latin typeface="Comic Sans MS" pitchFamily="66" charset="0"/>
              </a:rPr>
              <a:t>ti</a:t>
            </a:r>
            <a:r>
              <a:rPr lang="en-GB" b="1" dirty="0" smtClean="0">
                <a:latin typeface="Comic Sans MS" pitchFamily="66" charset="0"/>
              </a:rPr>
              <a:t>!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1026" name="Picture 2" descr="https://encrypted-tbn3.gstatic.com/images?q=tbn:ANd9GcQaF2HL2nrXaXMi_Qg6ecWjhsUK-8X1Vnwe2XXWOxwWfMV_bvrljFDhVYz-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127684">
            <a:off x="2730622" y="1694175"/>
            <a:ext cx="250659" cy="406446"/>
          </a:xfrm>
          <a:prstGeom prst="rect">
            <a:avLst/>
          </a:prstGeom>
          <a:noFill/>
        </p:spPr>
      </p:pic>
      <p:pic>
        <p:nvPicPr>
          <p:cNvPr id="1030" name="Picture 6" descr="https://encrypted-tbn2.gstatic.com/images?q=tbn:ANd9GcRbS4FdjPfL6BgQu0l3sX39-OfZ50CvfzfHGIlqS_4khXxHzHYdZXtSaY8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994937">
            <a:off x="6230284" y="1330887"/>
            <a:ext cx="375583" cy="418591"/>
          </a:xfrm>
          <a:prstGeom prst="rect">
            <a:avLst/>
          </a:prstGeom>
          <a:noFill/>
        </p:spPr>
      </p:pic>
      <p:pic>
        <p:nvPicPr>
          <p:cNvPr id="2050" name="Picture 2" descr="Image result for clip art image of chopping board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340768"/>
            <a:ext cx="375793" cy="360837"/>
          </a:xfrm>
          <a:prstGeom prst="rect">
            <a:avLst/>
          </a:prstGeom>
          <a:noFill/>
        </p:spPr>
      </p:pic>
      <p:pic>
        <p:nvPicPr>
          <p:cNvPr id="2052" name="Picture 4" descr="Image result for clip art image of fruit knif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1844824"/>
            <a:ext cx="360041" cy="360041"/>
          </a:xfrm>
          <a:prstGeom prst="rect">
            <a:avLst/>
          </a:prstGeom>
          <a:noFill/>
        </p:spPr>
      </p:pic>
      <p:pic>
        <p:nvPicPr>
          <p:cNvPr id="2054" name="Picture 6" descr="Image result for clip art image of dessert spoon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988840"/>
            <a:ext cx="402714" cy="286147"/>
          </a:xfrm>
          <a:prstGeom prst="rect">
            <a:avLst/>
          </a:prstGeom>
          <a:noFill/>
        </p:spPr>
      </p:pic>
      <p:pic>
        <p:nvPicPr>
          <p:cNvPr id="2056" name="Picture 8" descr="Image result for clip art image of banan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100392" y="3212976"/>
            <a:ext cx="300903" cy="433983"/>
          </a:xfrm>
          <a:prstGeom prst="rect">
            <a:avLst/>
          </a:prstGeom>
          <a:noFill/>
        </p:spPr>
      </p:pic>
      <p:pic>
        <p:nvPicPr>
          <p:cNvPr id="2058" name="Picture 10" descr="Image result for clip art image of appl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4221088"/>
            <a:ext cx="339716" cy="366453"/>
          </a:xfrm>
          <a:prstGeom prst="rect">
            <a:avLst/>
          </a:prstGeom>
          <a:noFill/>
        </p:spPr>
      </p:pic>
      <p:pic>
        <p:nvPicPr>
          <p:cNvPr id="2060" name="Picture 12" descr="Image result for clipart frui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2996952"/>
            <a:ext cx="414612" cy="412769"/>
          </a:xfrm>
          <a:prstGeom prst="rect">
            <a:avLst/>
          </a:prstGeom>
          <a:noFill/>
        </p:spPr>
      </p:pic>
      <p:pic>
        <p:nvPicPr>
          <p:cNvPr id="2062" name="Picture 14" descr="Image result for clipart strawberry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60545" y="2636912"/>
            <a:ext cx="487319" cy="383307"/>
          </a:xfrm>
          <a:prstGeom prst="rect">
            <a:avLst/>
          </a:prstGeom>
          <a:noFill/>
        </p:spPr>
      </p:pic>
      <p:pic>
        <p:nvPicPr>
          <p:cNvPr id="2064" name="Picture 16" descr="http://content.mycutegraphics.com/graphics/letter/grapes-purple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1560" y="4005064"/>
            <a:ext cx="291569" cy="370012"/>
          </a:xfrm>
          <a:prstGeom prst="rect">
            <a:avLst/>
          </a:prstGeom>
          <a:noFill/>
        </p:spPr>
      </p:pic>
      <p:pic>
        <p:nvPicPr>
          <p:cNvPr id="2066" name="Picture 18" descr="http://gallery.yopriceville.com/downloadfullsize/send/312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771800" y="4653136"/>
            <a:ext cx="485848" cy="476671"/>
          </a:xfrm>
          <a:prstGeom prst="rect">
            <a:avLst/>
          </a:prstGeom>
          <a:noFill/>
        </p:spPr>
      </p:pic>
      <p:pic>
        <p:nvPicPr>
          <p:cNvPr id="2068" name="Picture 20" descr="Image result for image of orange juice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652120" y="5301208"/>
            <a:ext cx="403498" cy="398581"/>
          </a:xfrm>
          <a:prstGeom prst="rect">
            <a:avLst/>
          </a:prstGeom>
          <a:noFill/>
        </p:spPr>
      </p:pic>
      <p:pic>
        <p:nvPicPr>
          <p:cNvPr id="23" name="Picture 2" descr="logo'r%20AGGAD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172400" y="6165304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Salad </a:t>
            </a:r>
            <a:r>
              <a:rPr lang="en-GB" sz="3600" dirty="0" err="1" smtClean="0">
                <a:latin typeface="Comic Sans MS" pitchFamily="66" charset="0"/>
              </a:rPr>
              <a:t>Ffrwythau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solidFill>
                  <a:srgbClr val="00B050"/>
                </a:solidFill>
                <a:latin typeface="Comic Sans MS" pitchFamily="66" charset="0"/>
              </a:rPr>
              <a:t>Beth </a:t>
            </a:r>
            <a:r>
              <a:rPr lang="en-GB" sz="2400" dirty="0" err="1" smtClean="0">
                <a:solidFill>
                  <a:srgbClr val="00B050"/>
                </a:solidFill>
                <a:latin typeface="Comic Sans MS" pitchFamily="66" charset="0"/>
              </a:rPr>
              <a:t>wyt</a:t>
            </a:r>
            <a:r>
              <a:rPr lang="en-GB" sz="2400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  <a:latin typeface="Comic Sans MS" pitchFamily="66" charset="0"/>
              </a:rPr>
              <a:t>ti</a:t>
            </a:r>
            <a:r>
              <a:rPr lang="en-GB" sz="2400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  <a:latin typeface="Comic Sans MS" pitchFamily="66" charset="0"/>
              </a:rPr>
              <a:t>eisiau</a:t>
            </a:r>
            <a:r>
              <a:rPr lang="en-GB" sz="2400" dirty="0" smtClean="0">
                <a:solidFill>
                  <a:srgbClr val="00B050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1 banana	1 </a:t>
            </a:r>
            <a:r>
              <a:rPr lang="en-GB" sz="2400" dirty="0" err="1" smtClean="0">
                <a:latin typeface="Comic Sans MS" pitchFamily="66" charset="0"/>
              </a:rPr>
              <a:t>afal</a:t>
            </a:r>
            <a:r>
              <a:rPr lang="en-GB" sz="2400" dirty="0" smtClean="0">
                <a:latin typeface="Comic Sans MS" pitchFamily="66" charset="0"/>
              </a:rPr>
              <a:t>		1 </a:t>
            </a:r>
            <a:r>
              <a:rPr lang="en-GB" sz="2400" dirty="0" err="1" smtClean="0">
                <a:latin typeface="Comic Sans MS" pitchFamily="66" charset="0"/>
              </a:rPr>
              <a:t>oren</a:t>
            </a:r>
            <a:r>
              <a:rPr lang="en-GB" sz="2400" dirty="0" smtClean="0">
                <a:latin typeface="Comic Sans MS" pitchFamily="66" charset="0"/>
              </a:rPr>
              <a:t>		4 </a:t>
            </a:r>
            <a:r>
              <a:rPr lang="en-GB" sz="2400" dirty="0" err="1" smtClean="0">
                <a:latin typeface="Comic Sans MS" pitchFamily="66" charset="0"/>
              </a:rPr>
              <a:t>mefus</a:t>
            </a:r>
            <a:endParaRPr lang="en-GB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10 </a:t>
            </a:r>
            <a:r>
              <a:rPr lang="en-GB" sz="2400" dirty="0" err="1" smtClean="0">
                <a:latin typeface="Comic Sans MS" pitchFamily="66" charset="0"/>
              </a:rPr>
              <a:t>grawnwin</a:t>
            </a:r>
            <a:r>
              <a:rPr lang="en-GB" sz="2400" dirty="0" smtClean="0">
                <a:latin typeface="Comic Sans MS" pitchFamily="66" charset="0"/>
              </a:rPr>
              <a:t>	1 </a:t>
            </a:r>
            <a:r>
              <a:rPr lang="en-GB" sz="2400" dirty="0" err="1" smtClean="0">
                <a:latin typeface="Comic Sans MS" pitchFamily="66" charset="0"/>
              </a:rPr>
              <a:t>ffrwyth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ciwi</a:t>
            </a:r>
            <a:r>
              <a:rPr lang="en-GB" sz="2400" dirty="0" smtClean="0">
                <a:latin typeface="Comic Sans MS" pitchFamily="66" charset="0"/>
              </a:rPr>
              <a:t>		100 ml </a:t>
            </a:r>
            <a:r>
              <a:rPr lang="en-GB" sz="2400" dirty="0" err="1" smtClean="0">
                <a:latin typeface="Comic Sans MS" pitchFamily="66" charset="0"/>
              </a:rPr>
              <a:t>sudd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oren</a:t>
            </a:r>
            <a:endParaRPr lang="en-GB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2400" dirty="0" err="1" smtClean="0">
                <a:latin typeface="Comic Sans MS" pitchFamily="66" charset="0"/>
              </a:rPr>
              <a:t>Bwrdd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torri</a:t>
            </a:r>
            <a:r>
              <a:rPr lang="en-GB" sz="2400" dirty="0" smtClean="0">
                <a:latin typeface="Comic Sans MS" pitchFamily="66" charset="0"/>
              </a:rPr>
              <a:t>  			</a:t>
            </a:r>
            <a:r>
              <a:rPr lang="en-GB" sz="2400" dirty="0" err="1" smtClean="0">
                <a:latin typeface="Comic Sans MS" pitchFamily="66" charset="0"/>
              </a:rPr>
              <a:t>powlen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fawr</a:t>
            </a:r>
            <a:r>
              <a:rPr lang="en-GB" sz="2400" dirty="0" smtClean="0">
                <a:latin typeface="Comic Sans MS" pitchFamily="66" charset="0"/>
              </a:rPr>
              <a:t>   </a:t>
            </a:r>
          </a:p>
          <a:p>
            <a:pPr>
              <a:buNone/>
            </a:pPr>
            <a:r>
              <a:rPr lang="en-GB" sz="2400" dirty="0" err="1" smtClean="0">
                <a:latin typeface="Comic Sans MS" pitchFamily="66" charset="0"/>
              </a:rPr>
              <a:t>cyllell</a:t>
            </a:r>
            <a:r>
              <a:rPr lang="en-GB" sz="2400" dirty="0" smtClean="0">
                <a:latin typeface="Comic Sans MS" pitchFamily="66" charset="0"/>
              </a:rPr>
              <a:t>   				</a:t>
            </a:r>
            <a:r>
              <a:rPr lang="en-GB" sz="2400" dirty="0" err="1" smtClean="0">
                <a:latin typeface="Comic Sans MS" pitchFamily="66" charset="0"/>
              </a:rPr>
              <a:t>llwy</a:t>
            </a:r>
            <a:endParaRPr lang="en-GB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2400" dirty="0" err="1" smtClean="0">
                <a:latin typeface="Comic Sans MS" pitchFamily="66" charset="0"/>
              </a:rPr>
              <a:t>jwg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mesur</a:t>
            </a:r>
            <a:r>
              <a:rPr lang="en-GB" sz="2400" dirty="0" smtClean="0">
                <a:latin typeface="Comic Sans MS" pitchFamily="66" charset="0"/>
              </a:rPr>
              <a:t>  </a:t>
            </a:r>
          </a:p>
          <a:p>
            <a:pPr>
              <a:buNone/>
            </a:pPr>
            <a:endParaRPr lang="en-GB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1.Torrwch y </a:t>
            </a:r>
            <a:r>
              <a:rPr lang="en-GB" sz="2400" dirty="0" err="1" smtClean="0">
                <a:latin typeface="Comic Sans MS" pitchFamily="66" charset="0"/>
              </a:rPr>
              <a:t>ffrwythau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ofalus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2. </a:t>
            </a:r>
            <a:r>
              <a:rPr lang="en-GB" sz="2400" dirty="0" err="1" smtClean="0">
                <a:latin typeface="Comic Sans MS" pitchFamily="66" charset="0"/>
              </a:rPr>
              <a:t>Rhowch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ffrwythau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bowlen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3. </a:t>
            </a:r>
            <a:r>
              <a:rPr lang="en-GB" sz="2400" dirty="0" err="1" smtClean="0">
                <a:latin typeface="Comic Sans MS" pitchFamily="66" charset="0"/>
              </a:rPr>
              <a:t>Ychwanegwch</a:t>
            </a:r>
            <a:r>
              <a:rPr lang="en-GB" sz="2400" dirty="0" smtClean="0">
                <a:latin typeface="Comic Sans MS" pitchFamily="66" charset="0"/>
              </a:rPr>
              <a:t> y </a:t>
            </a:r>
            <a:r>
              <a:rPr lang="en-GB" sz="2400" dirty="0" err="1" smtClean="0">
                <a:latin typeface="Comic Sans MS" pitchFamily="66" charset="0"/>
              </a:rPr>
              <a:t>sudd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oren</a:t>
            </a:r>
            <a:r>
              <a:rPr lang="en-GB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GB" sz="2400" dirty="0" smtClean="0">
                <a:latin typeface="Comic Sans MS" pitchFamily="66" charset="0"/>
              </a:rPr>
              <a:t>4. </a:t>
            </a:r>
            <a:r>
              <a:rPr lang="en-GB" sz="2400" dirty="0" err="1" smtClean="0">
                <a:latin typeface="Comic Sans MS" pitchFamily="66" charset="0"/>
              </a:rPr>
              <a:t>Cymysgwch</a:t>
            </a:r>
            <a:r>
              <a:rPr lang="en-GB" sz="2400" dirty="0" smtClean="0">
                <a:latin typeface="Comic Sans MS" pitchFamily="66" charset="0"/>
              </a:rPr>
              <a:t> y salad </a:t>
            </a:r>
            <a:r>
              <a:rPr lang="en-GB" sz="2400" dirty="0" err="1" smtClean="0">
                <a:latin typeface="Comic Sans MS" pitchFamily="66" charset="0"/>
              </a:rPr>
              <a:t>ffrwythau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gyda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llwy</a:t>
            </a:r>
            <a:endParaRPr lang="en-GB" sz="2400" dirty="0" smtClean="0">
              <a:latin typeface="Comic Sans MS" pitchFamily="66" charset="0"/>
            </a:endParaRP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1026" name="Picture 2" descr="https://encrypted-tbn1.gstatic.com/images?q=tbn:ANd9GcQcFFF3NFMflpsvlLfKNdHGFYki61ad5pNYuIV7zr6Pao_W5Lb8nPKIaom_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2360685" y="2615978"/>
            <a:ext cx="1038254" cy="1080120"/>
          </a:xfrm>
          <a:prstGeom prst="rect">
            <a:avLst/>
          </a:prstGeom>
          <a:noFill/>
        </p:spPr>
      </p:pic>
      <p:pic>
        <p:nvPicPr>
          <p:cNvPr id="1030" name="Picture 6" descr="https://encrypted-tbn0.gstatic.com/images?q=tbn:ANd9GcQVdZbqFctx1xmqRYxJyRYCXOK2exJhtnyF6zVPwEjm7p9-Xzh-AXwiW3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852936"/>
            <a:ext cx="936104" cy="871299"/>
          </a:xfrm>
          <a:prstGeom prst="rect">
            <a:avLst/>
          </a:prstGeom>
          <a:noFill/>
        </p:spPr>
      </p:pic>
      <p:pic>
        <p:nvPicPr>
          <p:cNvPr id="1032" name="Picture 8" descr="https://encrypted-tbn1.gstatic.com/images?q=tbn:ANd9GcQd_FIOuusSs0LlB85npfBtoD3eDlOClBMrCWI58h3YmVAKCMTK1lBNLGQ4JQ">
            <a:hlinkClick r:id="rId6" invalidUrl="http://www.google.co.uk/url?url=http://www.gopixpic.com/770/measuring-about-4-from-base-to-horns-the-cups-interior-measures-2-3-/http:||www*hisnibs*com|images|DT|Gargoyles-Dragons|Gargoyle pen cup L*jpg/&amp;rct=j&amp;frm=1&amp;q=&amp;esrc=s&amp;sa=U&amp;ei=4-2zVKaRG6Tj7QaItoHYBg&amp;ved=0CDYQ9QEwEDgU&amp;usg=AFQjCNGP9ncVc0oo_6AvdOdvVsez_b3PKA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3565602"/>
            <a:ext cx="792088" cy="751320"/>
          </a:xfrm>
          <a:prstGeom prst="rect">
            <a:avLst/>
          </a:prstGeom>
          <a:noFill/>
        </p:spPr>
      </p:pic>
      <p:pic>
        <p:nvPicPr>
          <p:cNvPr id="1034" name="Picture 10" descr="https://encrypted-tbn0.gstatic.com/images?q=tbn:ANd9GcS_jFJ4IXFroDV207SPtAHbILtUuz2ZdmBJgtygCb-34XYsyrKJoF4HUlHRhA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188640"/>
            <a:ext cx="1003176" cy="1026688"/>
          </a:xfrm>
          <a:prstGeom prst="rect">
            <a:avLst/>
          </a:prstGeom>
          <a:noFill/>
        </p:spPr>
      </p:pic>
      <p:pic>
        <p:nvPicPr>
          <p:cNvPr id="1036" name="Picture 12" descr="https://encrypted-tbn3.gstatic.com/images?q=tbn:ANd9GcQAjsgS9KQMLVdVq9GJLdKSrxOEoTdzcztGFvPUvHb8lAsBaGL1UHTvn7s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789040"/>
            <a:ext cx="1901180" cy="1977842"/>
          </a:xfrm>
          <a:prstGeom prst="rect">
            <a:avLst/>
          </a:prstGeom>
          <a:noFill/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225" y="260649"/>
            <a:ext cx="804478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1302</TotalTime>
  <Words>368</Words>
  <Application>Microsoft Macintosh PowerPoint</Application>
  <PresentationFormat>On-screen Show (4:3)</PresentationFormat>
  <Paragraphs>184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Bradley Hand ITC</vt:lpstr>
      <vt:lpstr>Kristen ITC</vt:lpstr>
      <vt:lpstr>Arial</vt:lpstr>
      <vt:lpstr>Calibri</vt:lpstr>
      <vt:lpstr>Comic Sans MS</vt:lpstr>
      <vt:lpstr>Office Theme</vt:lpstr>
      <vt:lpstr>PowerPoint Presentation</vt:lpstr>
      <vt:lpstr>Ein hoff ffrwythau</vt:lpstr>
      <vt:lpstr>PowerPoint Presentation</vt:lpstr>
      <vt:lpstr>PowerPoint Presentation</vt:lpstr>
      <vt:lpstr>PowerPoint Presentation</vt:lpstr>
      <vt:lpstr>Sgwrs yn y bar ffrwythau</vt:lpstr>
      <vt:lpstr>Sgwrs yn y bar ffrwythau</vt:lpstr>
      <vt:lpstr>Ffrwythau ffres</vt:lpstr>
      <vt:lpstr>Datrys problemau</vt:lpstr>
      <vt:lpstr>Datrys problemau</vt:lpstr>
      <vt:lpstr>Datrys problemau</vt:lpstr>
      <vt:lpstr>Datrys problemau</vt:lpstr>
      <vt:lpstr>Cardiau coginio</vt:lpstr>
      <vt:lpstr>PowerPoint Presentation</vt:lpstr>
      <vt:lpstr>Salad Ffrwythau</vt:lpstr>
    </vt:vector>
  </TitlesOfParts>
  <Company>Carmarthenshire County Council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NIA GRIFFITHS</dc:creator>
  <cp:lastModifiedBy>Natalie Griffiths</cp:lastModifiedBy>
  <cp:revision>181</cp:revision>
  <dcterms:created xsi:type="dcterms:W3CDTF">2015-02-26T10:59:56Z</dcterms:created>
  <dcterms:modified xsi:type="dcterms:W3CDTF">2017-10-01T15:43:55Z</dcterms:modified>
</cp:coreProperties>
</file>