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448" r:id="rId4"/>
    <p:sldId id="453" r:id="rId5"/>
    <p:sldId id="454" r:id="rId6"/>
    <p:sldId id="455" r:id="rId7"/>
    <p:sldId id="456" r:id="rId8"/>
    <p:sldId id="457" r:id="rId9"/>
    <p:sldId id="458" r:id="rId10"/>
    <p:sldId id="459" r:id="rId11"/>
    <p:sldId id="460" r:id="rId12"/>
    <p:sldId id="461" r:id="rId13"/>
    <p:sldId id="462" r:id="rId14"/>
    <p:sldId id="452" r:id="rId15"/>
    <p:sldId id="464" r:id="rId16"/>
    <p:sldId id="46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76C8BC-4D7C-4444-8943-B846B692EAF1}" v="249" dt="2019-02-13T16:30:29.1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8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2BFB89B6-914C-4AC3-87D9-AE0FA2E37781}"/>
    <pc:docChg chg="modSld">
      <pc:chgData name="Peter Doyle" userId="S::p.doyle@uwtsd.ac.uk::9eb13c6d-8f51-46c9-bcaf-0558aa31b953" providerId="AD" clId="Web-{2BFB89B6-914C-4AC3-87D9-AE0FA2E37781}" dt="2019-02-04T16:00:55.390" v="1" actId="20577"/>
      <pc:docMkLst>
        <pc:docMk/>
      </pc:docMkLst>
      <pc:sldChg chg="modSp">
        <pc:chgData name="Peter Doyle" userId="S::p.doyle@uwtsd.ac.uk::9eb13c6d-8f51-46c9-bcaf-0558aa31b953" providerId="AD" clId="Web-{2BFB89B6-914C-4AC3-87D9-AE0FA2E37781}" dt="2019-02-04T16:00:55.390" v="0" actId="20577"/>
        <pc:sldMkLst>
          <pc:docMk/>
          <pc:sldMk cId="3674226514" sldId="257"/>
        </pc:sldMkLst>
        <pc:spChg chg="mod">
          <ac:chgData name="Peter Doyle" userId="S::p.doyle@uwtsd.ac.uk::9eb13c6d-8f51-46c9-bcaf-0558aa31b953" providerId="AD" clId="Web-{2BFB89B6-914C-4AC3-87D9-AE0FA2E37781}" dt="2019-02-04T16:00:55.390" v="0" actId="20577"/>
          <ac:spMkLst>
            <pc:docMk/>
            <pc:sldMk cId="3674226514" sldId="257"/>
            <ac:spMk id="3" creationId="{2B29CF2C-6BA0-425A-BFA6-C3DF89B243F3}"/>
          </ac:spMkLst>
        </pc:spChg>
      </pc:sldChg>
    </pc:docChg>
  </pc:docChgLst>
  <pc:docChgLst>
    <pc:chgData name="Peter Doyle" userId="S::p.doyle@uwtsd.ac.uk::9eb13c6d-8f51-46c9-bcaf-0558aa31b953" providerId="AD" clId="Web-{A323BA6A-89F2-4D3F-815E-E846FB702236}"/>
    <pc:docChg chg="modSld">
      <pc:chgData name="Peter Doyle" userId="S::p.doyle@uwtsd.ac.uk::9eb13c6d-8f51-46c9-bcaf-0558aa31b953" providerId="AD" clId="Web-{A323BA6A-89F2-4D3F-815E-E846FB702236}" dt="2019-02-18T13:12:01.511" v="1" actId="20577"/>
      <pc:docMkLst>
        <pc:docMk/>
      </pc:docMkLst>
      <pc:sldChg chg="modSp">
        <pc:chgData name="Peter Doyle" userId="S::p.doyle@uwtsd.ac.uk::9eb13c6d-8f51-46c9-bcaf-0558aa31b953" providerId="AD" clId="Web-{A323BA6A-89F2-4D3F-815E-E846FB702236}" dt="2019-02-18T13:12:01.511" v="0" actId="20577"/>
        <pc:sldMkLst>
          <pc:docMk/>
          <pc:sldMk cId="2360451852" sldId="464"/>
        </pc:sldMkLst>
        <pc:spChg chg="mod">
          <ac:chgData name="Peter Doyle" userId="S::p.doyle@uwtsd.ac.uk::9eb13c6d-8f51-46c9-bcaf-0558aa31b953" providerId="AD" clId="Web-{A323BA6A-89F2-4D3F-815E-E846FB702236}" dt="2019-02-18T13:12:01.511" v="0" actId="20577"/>
          <ac:spMkLst>
            <pc:docMk/>
            <pc:sldMk cId="2360451852" sldId="464"/>
            <ac:spMk id="3" creationId="{A52F2DE0-E36B-4653-A492-7518D81FB4E3}"/>
          </ac:spMkLst>
        </pc:spChg>
      </pc:sldChg>
    </pc:docChg>
  </pc:docChgLst>
  <pc:docChgLst>
    <pc:chgData name="Peter Doyle" userId="9eb13c6d-8f51-46c9-bcaf-0558aa31b953" providerId="ADAL" clId="{8676C8BC-4D7C-4444-8943-B846B692EAF1}"/>
    <pc:docChg chg="undo custSel addSld delSld modSld">
      <pc:chgData name="Peter Doyle" userId="9eb13c6d-8f51-46c9-bcaf-0558aa31b953" providerId="ADAL" clId="{8676C8BC-4D7C-4444-8943-B846B692EAF1}" dt="2019-02-13T16:30:29.143" v="248" actId="122"/>
      <pc:docMkLst>
        <pc:docMk/>
      </pc:docMkLst>
      <pc:sldChg chg="modSp del">
        <pc:chgData name="Peter Doyle" userId="9eb13c6d-8f51-46c9-bcaf-0558aa31b953" providerId="ADAL" clId="{8676C8BC-4D7C-4444-8943-B846B692EAF1}" dt="2019-02-13T16:28:39.211" v="4" actId="2696"/>
        <pc:sldMkLst>
          <pc:docMk/>
          <pc:sldMk cId="2479908113" sldId="463"/>
        </pc:sldMkLst>
        <pc:spChg chg="mod">
          <ac:chgData name="Peter Doyle" userId="9eb13c6d-8f51-46c9-bcaf-0558aa31b953" providerId="ADAL" clId="{8676C8BC-4D7C-4444-8943-B846B692EAF1}" dt="2019-02-13T16:28:35.636" v="3" actId="6549"/>
          <ac:spMkLst>
            <pc:docMk/>
            <pc:sldMk cId="2479908113" sldId="463"/>
            <ac:spMk id="2" creationId="{8E4B8954-638C-4A12-BF85-1415C19903F0}"/>
          </ac:spMkLst>
        </pc:spChg>
        <pc:spChg chg="mod">
          <ac:chgData name="Peter Doyle" userId="9eb13c6d-8f51-46c9-bcaf-0558aa31b953" providerId="ADAL" clId="{8676C8BC-4D7C-4444-8943-B846B692EAF1}" dt="2019-02-13T16:28:28.526" v="2" actId="14100"/>
          <ac:spMkLst>
            <pc:docMk/>
            <pc:sldMk cId="2479908113" sldId="463"/>
            <ac:spMk id="3" creationId="{2854FF7E-FCB5-43AB-89C8-DC71741306A2}"/>
          </ac:spMkLst>
        </pc:spChg>
      </pc:sldChg>
      <pc:sldChg chg="modSp add">
        <pc:chgData name="Peter Doyle" userId="9eb13c6d-8f51-46c9-bcaf-0558aa31b953" providerId="ADAL" clId="{8676C8BC-4D7C-4444-8943-B846B692EAF1}" dt="2019-02-13T16:29:59.920" v="214" actId="20577"/>
        <pc:sldMkLst>
          <pc:docMk/>
          <pc:sldMk cId="2360451852" sldId="464"/>
        </pc:sldMkLst>
        <pc:spChg chg="mod">
          <ac:chgData name="Peter Doyle" userId="9eb13c6d-8f51-46c9-bcaf-0558aa31b953" providerId="ADAL" clId="{8676C8BC-4D7C-4444-8943-B846B692EAF1}" dt="2019-02-13T16:28:42.516" v="5"/>
          <ac:spMkLst>
            <pc:docMk/>
            <pc:sldMk cId="2360451852" sldId="464"/>
            <ac:spMk id="2" creationId="{2C222B82-9161-4D8E-8C33-D261CDFE1736}"/>
          </ac:spMkLst>
        </pc:spChg>
        <pc:spChg chg="mod">
          <ac:chgData name="Peter Doyle" userId="9eb13c6d-8f51-46c9-bcaf-0558aa31b953" providerId="ADAL" clId="{8676C8BC-4D7C-4444-8943-B846B692EAF1}" dt="2019-02-13T16:29:59.920" v="214" actId="20577"/>
          <ac:spMkLst>
            <pc:docMk/>
            <pc:sldMk cId="2360451852" sldId="464"/>
            <ac:spMk id="3" creationId="{A52F2DE0-E36B-4653-A492-7518D81FB4E3}"/>
          </ac:spMkLst>
        </pc:spChg>
      </pc:sldChg>
      <pc:sldChg chg="modSp add">
        <pc:chgData name="Peter Doyle" userId="9eb13c6d-8f51-46c9-bcaf-0558aa31b953" providerId="ADAL" clId="{8676C8BC-4D7C-4444-8943-B846B692EAF1}" dt="2019-02-13T16:30:29.143" v="248" actId="122"/>
        <pc:sldMkLst>
          <pc:docMk/>
          <pc:sldMk cId="1208952552" sldId="465"/>
        </pc:sldMkLst>
        <pc:spChg chg="mod">
          <ac:chgData name="Peter Doyle" userId="9eb13c6d-8f51-46c9-bcaf-0558aa31b953" providerId="ADAL" clId="{8676C8BC-4D7C-4444-8943-B846B692EAF1}" dt="2019-02-13T16:30:29.143" v="248" actId="122"/>
          <ac:spMkLst>
            <pc:docMk/>
            <pc:sldMk cId="1208952552" sldId="465"/>
            <ac:spMk id="3" creationId="{21A2DFF8-5515-4B65-82E0-31F0DFD72AC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C8AF94-75AC-472B-ADE0-BC4E3FC8CC66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599CB-6AC8-4BE0-B6A9-0CA7339C4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205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>
            <a:extLst>
              <a:ext uri="{FF2B5EF4-FFF2-40B4-BE49-F238E27FC236}">
                <a16:creationId xmlns:a16="http://schemas.microsoft.com/office/drawing/2014/main" id="{08AE7F5D-2B82-44AD-AD17-56C644F196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B038949-A1BA-4312-A8B0-8FE1FC055D2F}" type="slidenum">
              <a:rPr lang="en-GB" altLang="en-US" sz="1200" smtClean="0"/>
              <a:pPr/>
              <a:t>3</a:t>
            </a:fld>
            <a:endParaRPr lang="en-GB" altLang="en-US" sz="120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8F1483EE-448A-481E-8176-9DC9AF7AE9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86061B69-3E58-416C-84D7-81A9E5C3E9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96862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BCB81449-9EC7-4228-98A2-63FB710471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705831-A945-434F-8A59-9673E12E23E2}" type="slidenum">
              <a:rPr lang="en-GB" altLang="en-US" sz="1200" smtClean="0"/>
              <a:pPr/>
              <a:t>4</a:t>
            </a:fld>
            <a:endParaRPr lang="en-GB" altLang="en-US" sz="1200"/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884A995F-60AC-49C8-A2AA-96F709BABE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80F63C69-8C3F-49C6-BBFB-C42BEEBBF0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95032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>
            <a:extLst>
              <a:ext uri="{FF2B5EF4-FFF2-40B4-BE49-F238E27FC236}">
                <a16:creationId xmlns:a16="http://schemas.microsoft.com/office/drawing/2014/main" id="{F2BD811C-B0EF-41EA-9E26-EAA9E6991C5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5148FEB-7CA7-420A-AC5F-B5E752865637}" type="slidenum">
              <a:rPr lang="en-GB" altLang="en-US" sz="1200" smtClean="0"/>
              <a:pPr/>
              <a:t>5</a:t>
            </a:fld>
            <a:endParaRPr lang="en-GB" altLang="en-US" sz="1200"/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573EBF2A-6E7C-4C2E-B094-1861CB93CA2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988F3C6D-F0C9-49FB-A1BA-77750DA83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331996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4488F067-9A5E-4758-8D7B-E72D94C86A3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2BF8423-8188-482A-AF71-BA112880A11F}" type="slidenum">
              <a:rPr lang="en-GB" altLang="en-US" sz="1200" smtClean="0"/>
              <a:pPr/>
              <a:t>6</a:t>
            </a:fld>
            <a:endParaRPr lang="en-GB" altLang="en-US" sz="1200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B2163A65-B086-44A6-A7A6-B8BC2A51706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7660B13D-B3AB-48A9-9CD4-6FFF0555DC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028155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FFAF0D45-B30D-4840-8B67-ED9DCF8CA34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AEAB128B-6E1F-4226-B467-30C84AA24F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3B746DEA-086C-4A84-9D44-2F114DE0FE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2327DA5-C016-4192-BEB1-5A7D141BDBE2}" type="slidenum">
              <a:rPr lang="en-GB" altLang="en-US" sz="1200" smtClean="0"/>
              <a:pPr/>
              <a:t>7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326181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3DF92840-56CC-4702-924B-C55CBFFC5EF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332A67A-ED37-4629-9C98-75725BF8D24E}" type="slidenum">
              <a:rPr lang="en-GB" altLang="en-US" sz="1200" smtClean="0"/>
              <a:pPr/>
              <a:t>8</a:t>
            </a:fld>
            <a:endParaRPr lang="en-GB" altLang="en-US" sz="1200"/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C92C0F3C-1B0B-4533-B251-A88407E3E6C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EA2B7D37-70DE-4F28-9472-F9D1EC06C5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849364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65053608-E4E2-4DEC-AA91-8E2A79FD12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03B5ED6-FD1F-4295-9A3C-9D5B8822A505}" type="slidenum">
              <a:rPr lang="en-GB" altLang="en-US" sz="1200" smtClean="0"/>
              <a:pPr/>
              <a:t>9</a:t>
            </a:fld>
            <a:endParaRPr lang="en-GB" altLang="en-US" sz="1200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0EAE1676-3CAE-4690-AF0B-17532D4175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F4C7E857-C5B9-46E5-B32C-3F793FD59B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683108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37876F94-59E8-40D2-BF23-832AB3A087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DA5494D-7A51-4A05-963C-332B7F1F54ED}" type="slidenum">
              <a:rPr lang="en-GB" altLang="en-US" sz="1200" smtClean="0"/>
              <a:pPr/>
              <a:t>10</a:t>
            </a:fld>
            <a:endParaRPr lang="en-GB" altLang="en-US" sz="1200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F225F6D0-DFB8-4F9D-8032-E2AD7B61D2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C6FFED64-8FD4-43E8-BAAB-94A2D316FB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54847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664ABCB7-DDB1-446C-A195-BC8CCBDB138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64F4BB1A-393D-4970-9261-9A162C5AE5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C535DE84-30D5-4457-A6E6-A6DB00A3B0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91CBA4D-8444-4F76-ACC4-6266F79F7426}" type="slidenum">
              <a:rPr lang="en-GB" altLang="en-US" sz="1200" smtClean="0"/>
              <a:pPr/>
              <a:t>11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4617993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95EE6583-23E4-4A4F-8B6D-17AB14DBD0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8B90A93-4192-453F-9AC7-7D5BDF2DCBEA}" type="slidenum">
              <a:rPr lang="en-GB" altLang="en-US" sz="1200" smtClean="0"/>
              <a:pPr/>
              <a:t>12</a:t>
            </a:fld>
            <a:endParaRPr lang="en-GB" altLang="en-US" sz="1200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F496A131-36A4-43D7-A8E8-E79D90116A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7700A98D-DCDC-43A5-9325-C0B4951EFF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582148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64C8B039-7B64-442D-BAB0-5FA8D9890F0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BFE6B082-C2C9-423A-963C-60FA96CE58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5C3B86D9-4DDF-43B3-B078-E93A18C148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D335B44-06C0-49C8-A209-AC690AD8BE9D}" type="slidenum">
              <a:rPr lang="en-GB" altLang="en-US" sz="1200" smtClean="0"/>
              <a:pPr/>
              <a:t>13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0017548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F886389D-212D-4954-802C-A11ED3223CD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D6960CA9-9631-447B-999D-3E3D7BD295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E539E7C8-BD08-4918-A7C3-4FC7BF34C9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5AD7D9D-07E1-4A2A-B5A4-5C13BD3DAC96}" type="slidenum">
              <a:rPr lang="en-GB" altLang="en-US" sz="1200" smtClean="0"/>
              <a:pPr/>
              <a:t>14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0001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8F051-479A-4FE1-94CA-0674D07BF7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810F1-9635-4DAF-A990-7B6280083C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3EB8F-E0EC-43D3-A4E1-19A3F00DA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8E7D6-33A8-4495-AB0F-E276C5984E5D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A9DD3D-AE71-4150-8687-623841B5C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F3030-64E5-47FD-81EE-2C079043E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21B16-3D27-4D30-A953-033AE8751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74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3D258-E669-4047-9C83-6424E3323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27486-BAC1-4C41-A993-212F0A096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45E5D-4762-45F5-AF4D-6497CF940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8E7D6-33A8-4495-AB0F-E276C5984E5D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6A9EF-DA7F-4F76-8A94-9BBA870EE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4DEBA-B827-4857-AB1D-47E25B32F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21B16-3D27-4D30-A953-033AE8751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297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CFEDA-4A49-463D-A456-6EF90E5B6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F823C-134B-400A-9558-E3709CA727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2A3158-5423-4C87-B9BD-F377AA3E89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02C907-DF65-4850-9F9F-7EAC49F97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8E7D6-33A8-4495-AB0F-E276C5984E5D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AAE277-AE37-430E-92A3-5B11BB338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9187C-799A-4738-B11D-C273831D9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21B16-3D27-4D30-A953-033AE8751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60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3BA20-B949-4A32-8176-186D9B04B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2EDA54-79A4-479C-8F08-B6C33DE44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8E7D6-33A8-4495-AB0F-E276C5984E5D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E8EECB-AEE9-4428-9DCD-75D37CA94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10DCF5-FD82-4F88-9A04-41F917BE1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21B16-3D27-4D30-A953-033AE8751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768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BE843D-9551-41D6-A574-A08D1915D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8E7D6-33A8-4495-AB0F-E276C5984E5D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425C36-7BA4-4D8E-85A6-49DC84593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EF6E76-36CF-4544-90E7-B6C0ECD67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21B16-3D27-4D30-A953-033AE8751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938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9BCE84-2A5A-43EA-BCE9-C1163EDD2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2545BB-4C5F-4B8C-A81B-847DE35CCC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39418-9C13-4739-8E73-AF32B1CFBC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8E7D6-33A8-4495-AB0F-E276C5984E5D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C893B-7169-43DF-8798-3C270715DF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EEA56-06A2-4D15-B068-F7B4055D54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21B16-3D27-4D30-A953-033AE8751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827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54" r:id="rId4"/>
    <p:sldLayoutId id="2147483655" r:id="rId5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A94B3-7E26-409E-84F2-911476F814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Styles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28911E-1BAC-4F88-93D3-F46A412C07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209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DB5C3-5AFC-47F5-AD35-E2D1F7BF8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9CF2C-6BA0-425A-BFA6-C3DF89B24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more you understand your own strengths and weaknesses, the better equipped you are to see others and lead them.</a:t>
            </a:r>
          </a:p>
          <a:p>
            <a:endParaRPr lang="en-GB" dirty="0"/>
          </a:p>
          <a:p>
            <a:r>
              <a:rPr lang="en-GB" dirty="0"/>
              <a:t>Humility and openness is important</a:t>
            </a:r>
          </a:p>
        </p:txBody>
      </p:sp>
    </p:spTree>
    <p:extLst>
      <p:ext uri="{BB962C8B-B14F-4D97-AF65-F5344CB8AC3E}">
        <p14:creationId xmlns:p14="http://schemas.microsoft.com/office/powerpoint/2010/main" val="3674226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Text Box 3">
            <a:extLst>
              <a:ext uri="{FF2B5EF4-FFF2-40B4-BE49-F238E27FC236}">
                <a16:creationId xmlns:a16="http://schemas.microsoft.com/office/drawing/2014/main" id="{890D23B9-8461-4A67-B0E1-A250081ECD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8788" y="2466976"/>
            <a:ext cx="80772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Individual Learning Styles</a:t>
            </a:r>
          </a:p>
          <a:p>
            <a:pPr algn="ctr">
              <a:spcBef>
                <a:spcPct val="50000"/>
              </a:spcBef>
              <a:defRPr/>
            </a:pPr>
            <a:endParaRPr lang="en-US" altLang="en-US" sz="72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7058D99-EC48-4B25-B722-4BFB6F988952}"/>
              </a:ext>
            </a:extLst>
          </p:cNvPr>
          <p:cNvSpPr/>
          <p:nvPr/>
        </p:nvSpPr>
        <p:spPr>
          <a:xfrm>
            <a:off x="5638800" y="6019801"/>
            <a:ext cx="4502150" cy="461963"/>
          </a:xfrm>
          <a:prstGeom prst="rect">
            <a:avLst/>
          </a:prstGeom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>
                <a:effectLst>
                  <a:outerShdw blurRad="38100" dist="38100" dir="2700000" algn="tl">
                    <a:srgbClr val="C0C0C0"/>
                  </a:outerShdw>
                </a:effectLst>
              </a:rPr>
              <a:t>Kolb/Honey &amp; Mumford Models</a:t>
            </a:r>
            <a:endParaRPr lang="en-GB" altLang="en-US" b="1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92264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026">
            <a:extLst>
              <a:ext uri="{FF2B5EF4-FFF2-40B4-BE49-F238E27FC236}">
                <a16:creationId xmlns:a16="http://schemas.microsoft.com/office/drawing/2014/main" id="{7A74AD5B-1607-4DE4-9737-2ACDE22BFA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6174" y="38417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44035" name="Rectangle 1027">
            <a:extLst>
              <a:ext uri="{FF2B5EF4-FFF2-40B4-BE49-F238E27FC236}">
                <a16:creationId xmlns:a16="http://schemas.microsoft.com/office/drawing/2014/main" id="{12F90172-712F-4FA6-AE2F-9371CF1C44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9389" y="312738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44037" name="Rectangle 1029">
            <a:extLst>
              <a:ext uri="{FF2B5EF4-FFF2-40B4-BE49-F238E27FC236}">
                <a16:creationId xmlns:a16="http://schemas.microsoft.com/office/drawing/2014/main" id="{9AAC288E-B34A-446E-917D-C6003A8DA4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3538" y="2133600"/>
            <a:ext cx="3217862" cy="1511300"/>
          </a:xfrm>
          <a:prstGeom prst="rect">
            <a:avLst/>
          </a:prstGeom>
          <a:solidFill>
            <a:schemeClr val="bg2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Do Something</a:t>
            </a:r>
          </a:p>
          <a:p>
            <a:pPr algn="ctr">
              <a:defRPr/>
            </a:pPr>
            <a:r>
              <a:rPr lang="en-US" altLang="en-US" b="1">
                <a:solidFill>
                  <a:schemeClr val="accent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ACTIVIST</a:t>
            </a:r>
            <a:endParaRPr lang="en-US" altLang="en-US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98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7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3F0A508-13E7-42CE-BF92-6AAC253A87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188" y="188914"/>
            <a:ext cx="7772400" cy="1862137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GB" altLang="en-US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Learning Style Characteristics</a:t>
            </a:r>
            <a:endParaRPr lang="en-GB" altLang="en-US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4339" name="Rectangle 4">
            <a:extLst>
              <a:ext uri="{FF2B5EF4-FFF2-40B4-BE49-F238E27FC236}">
                <a16:creationId xmlns:a16="http://schemas.microsoft.com/office/drawing/2014/main" id="{0D2189E3-EE4E-4D00-AF3A-AF2B5F765F8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11388" y="2209800"/>
            <a:ext cx="7696200" cy="4648200"/>
          </a:xfrm>
          <a:ln>
            <a:solidFill>
              <a:schemeClr val="accent2"/>
            </a:solidFill>
            <a:miter lim="800000"/>
            <a:headEnd/>
            <a:tailEnd/>
          </a:ln>
        </p:spPr>
        <p:txBody>
          <a:bodyPr rtlCol="0">
            <a:normAutofit/>
          </a:bodyPr>
          <a:lstStyle/>
          <a:p>
            <a:pPr marL="0" indent="0" algn="ctr">
              <a:buFont typeface="Wingdings 3" charset="2"/>
              <a:buChar char=""/>
              <a:defRPr/>
            </a:pPr>
            <a:r>
              <a:rPr lang="en-GB" altLang="en-US" sz="3200" dirty="0">
                <a:solidFill>
                  <a:schemeClr val="accent2"/>
                </a:solidFill>
              </a:rPr>
              <a:t>Activist</a:t>
            </a:r>
            <a:endParaRPr lang="en-GB" altLang="en-US" sz="3200" dirty="0">
              <a:solidFill>
                <a:srgbClr val="FF3300"/>
              </a:solidFill>
            </a:endParaRPr>
          </a:p>
          <a:p>
            <a:pPr>
              <a:defRPr/>
            </a:pPr>
            <a:r>
              <a:rPr lang="en-GB" altLang="en-US" sz="2000" b="1" dirty="0"/>
              <a:t>Openly embraces new experiences</a:t>
            </a:r>
          </a:p>
          <a:p>
            <a:pPr>
              <a:defRPr/>
            </a:pPr>
            <a:r>
              <a:rPr lang="en-GB" altLang="en-US" sz="2000" b="1" dirty="0"/>
              <a:t>Lives in the here &amp; now - constantly busy</a:t>
            </a:r>
          </a:p>
          <a:p>
            <a:pPr>
              <a:defRPr/>
            </a:pPr>
            <a:r>
              <a:rPr lang="en-GB" altLang="en-US" sz="2000" b="1" dirty="0"/>
              <a:t>Open-minded, not sceptical</a:t>
            </a:r>
          </a:p>
          <a:p>
            <a:pPr>
              <a:defRPr/>
            </a:pPr>
            <a:r>
              <a:rPr lang="en-GB" altLang="en-US" sz="2000" b="1" dirty="0"/>
              <a:t>Enthusiastic about anything new</a:t>
            </a:r>
          </a:p>
          <a:p>
            <a:pPr>
              <a:defRPr/>
            </a:pPr>
            <a:r>
              <a:rPr lang="en-GB" altLang="en-US" sz="2000" b="1" dirty="0"/>
              <a:t>Acts first, considers consequences later</a:t>
            </a:r>
          </a:p>
          <a:p>
            <a:pPr>
              <a:defRPr/>
            </a:pPr>
            <a:r>
              <a:rPr lang="en-GB" altLang="en-US" sz="2000" b="1" dirty="0"/>
              <a:t>Tackles problems by  board-blasting</a:t>
            </a:r>
          </a:p>
          <a:p>
            <a:pPr>
              <a:defRPr/>
            </a:pPr>
            <a:r>
              <a:rPr lang="en-GB" altLang="en-US" sz="2000" b="1" dirty="0"/>
              <a:t>Constantly seeking the next challenge</a:t>
            </a:r>
          </a:p>
          <a:p>
            <a:pPr>
              <a:defRPr/>
            </a:pPr>
            <a:r>
              <a:rPr lang="en-GB" altLang="en-US" sz="2000" b="1" dirty="0"/>
              <a:t>Bored by the long-term.</a:t>
            </a:r>
          </a:p>
        </p:txBody>
      </p:sp>
    </p:spTree>
    <p:extLst>
      <p:ext uri="{BB962C8B-B14F-4D97-AF65-F5344CB8AC3E}">
        <p14:creationId xmlns:p14="http://schemas.microsoft.com/office/powerpoint/2010/main" val="2430790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D3AA6654-8D59-43F1-A89C-13F8244012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6174" y="38417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19B81895-A89C-4EB4-9A64-78B8DF944A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9389" y="312738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6CE05EAE-764C-408C-A7AE-5D9A9DCF38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558801"/>
            <a:ext cx="8077200" cy="771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sz="4400" b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Kolb/Honey &amp; Mumford Models</a:t>
            </a:r>
            <a:endParaRPr lang="en-GB" altLang="en-US" sz="4400" b="1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4067A5F2-5ABA-4DB8-87E5-AC97F3D3A7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2133600"/>
            <a:ext cx="2438400" cy="685800"/>
          </a:xfrm>
          <a:prstGeom prst="rect">
            <a:avLst/>
          </a:prstGeom>
          <a:solidFill>
            <a:schemeClr val="bg2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Do Something</a:t>
            </a:r>
          </a:p>
          <a:p>
            <a:pPr algn="ctr">
              <a:defRPr/>
            </a:pPr>
            <a:r>
              <a:rPr lang="en-US" altLang="en-US" b="1">
                <a:solidFill>
                  <a:schemeClr val="accent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ACTIVIST</a:t>
            </a:r>
            <a:endParaRPr lang="en-US" altLang="en-US">
              <a:solidFill>
                <a:schemeClr val="accent2"/>
              </a:solidFill>
            </a:endParaRPr>
          </a:p>
        </p:txBody>
      </p:sp>
      <p:sp>
        <p:nvSpPr>
          <p:cNvPr id="46086" name="Rectangle 6">
            <a:extLst>
              <a:ext uri="{FF2B5EF4-FFF2-40B4-BE49-F238E27FC236}">
                <a16:creationId xmlns:a16="http://schemas.microsoft.com/office/drawing/2014/main" id="{8247F0AA-09D2-4758-8F0A-41EA43BBA8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6200" y="3505200"/>
            <a:ext cx="2286000" cy="685800"/>
          </a:xfrm>
          <a:prstGeom prst="rect">
            <a:avLst/>
          </a:prstGeom>
          <a:solidFill>
            <a:schemeClr val="bg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Think About It</a:t>
            </a:r>
          </a:p>
          <a:p>
            <a:pPr algn="ctr">
              <a:defRPr/>
            </a:pPr>
            <a:r>
              <a:rPr lang="en-US" altLang="en-US" b="1">
                <a:solidFill>
                  <a:srgbClr val="00CC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REFLECTOR</a:t>
            </a:r>
            <a:endParaRPr lang="en-US" altLang="en-US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6090" name="AutoShape 10">
            <a:extLst>
              <a:ext uri="{FF2B5EF4-FFF2-40B4-BE49-F238E27FC236}">
                <a16:creationId xmlns:a16="http://schemas.microsoft.com/office/drawing/2014/main" id="{D54039DC-D817-4B1E-8AF7-31003A223381}"/>
              </a:ext>
            </a:extLst>
          </p:cNvPr>
          <p:cNvSpPr>
            <a:spLocks noChangeArrowheads="1"/>
          </p:cNvSpPr>
          <p:nvPr/>
        </p:nvSpPr>
        <p:spPr bwMode="auto">
          <a:xfrm rot="5393287">
            <a:off x="7722394" y="2488407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30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6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>
            <a:extLst>
              <a:ext uri="{FF2B5EF4-FFF2-40B4-BE49-F238E27FC236}">
                <a16:creationId xmlns:a16="http://schemas.microsoft.com/office/drawing/2014/main" id="{A137B6D7-0DCE-4CAD-A7F7-75B9A382DA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1088" y="188914"/>
            <a:ext cx="7772400" cy="1862137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Learning Style Characteristics</a:t>
            </a:r>
            <a:endParaRPr lang="en-US" altLang="en-US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6867" name="Rectangle 1027">
            <a:extLst>
              <a:ext uri="{FF2B5EF4-FFF2-40B4-BE49-F238E27FC236}">
                <a16:creationId xmlns:a16="http://schemas.microsoft.com/office/drawing/2014/main" id="{6B2467D3-C856-4B88-8F5E-17F6F0A3EB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43932" y="2051051"/>
            <a:ext cx="7986713" cy="3293209"/>
          </a:xfrm>
          <a:prstGeom prst="rect">
            <a:avLst/>
          </a:prstGeom>
          <a:noFill/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GB" altLang="en-US" sz="28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Reflector</a:t>
            </a:r>
            <a:endParaRPr lang="en-GB" altLang="en-US" b="1" dirty="0">
              <a:solidFill>
                <a:schemeClr val="accent2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000" b="1" dirty="0"/>
              <a:t>Thoughtful people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000" b="1" dirty="0"/>
              <a:t>Stand back and ponder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000" b="1" dirty="0"/>
              <a:t>Observe from many perspectives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000" b="1" dirty="0"/>
              <a:t>Collect numerous forms of data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000" b="1" dirty="0"/>
              <a:t>Prefer to postpone conclusions.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000" b="1" dirty="0"/>
              <a:t>Often take a backseat at meetings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000" b="1" dirty="0"/>
              <a:t>Contribution pertinent &amp; polished when delivered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000" b="1" dirty="0"/>
              <a:t>Act when their action is well thought out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000" b="1" dirty="0"/>
              <a:t>Distant and unruffled air about them.</a:t>
            </a:r>
          </a:p>
        </p:txBody>
      </p:sp>
    </p:spTree>
    <p:extLst>
      <p:ext uri="{BB962C8B-B14F-4D97-AF65-F5344CB8AC3E}">
        <p14:creationId xmlns:p14="http://schemas.microsoft.com/office/powerpoint/2010/main" val="2961643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6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6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6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6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6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6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A4872975-4407-44C5-A92C-EF87240BC7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6174" y="38417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9A9EA526-2AA2-4B51-B3EC-13FA5DED1C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9389" y="312738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48132" name="Rectangle 4">
            <a:extLst>
              <a:ext uri="{FF2B5EF4-FFF2-40B4-BE49-F238E27FC236}">
                <a16:creationId xmlns:a16="http://schemas.microsoft.com/office/drawing/2014/main" id="{93AC7CFC-8068-466A-9896-295794A314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650" y="565151"/>
            <a:ext cx="8077200" cy="771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sz="4400" b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Kolb/Honey &amp; Mumford Models</a:t>
            </a:r>
            <a:endParaRPr lang="en-GB" altLang="en-US" sz="4400" b="1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48133" name="Rectangle 5">
            <a:extLst>
              <a:ext uri="{FF2B5EF4-FFF2-40B4-BE49-F238E27FC236}">
                <a16:creationId xmlns:a16="http://schemas.microsoft.com/office/drawing/2014/main" id="{E76C14F5-D4BD-40CB-B24A-E4F8F0F73D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2133600"/>
            <a:ext cx="2438400" cy="685800"/>
          </a:xfrm>
          <a:prstGeom prst="rect">
            <a:avLst/>
          </a:prstGeom>
          <a:solidFill>
            <a:schemeClr val="bg2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Do Something</a:t>
            </a:r>
          </a:p>
          <a:p>
            <a:pPr algn="ctr">
              <a:defRPr/>
            </a:pPr>
            <a:r>
              <a:rPr lang="en-US" altLang="en-US" b="1">
                <a:solidFill>
                  <a:schemeClr val="accent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ACTIVIST</a:t>
            </a:r>
            <a:endParaRPr lang="en-US" altLang="en-US">
              <a:solidFill>
                <a:schemeClr val="accent2"/>
              </a:solidFill>
            </a:endParaRPr>
          </a:p>
        </p:txBody>
      </p:sp>
      <p:sp>
        <p:nvSpPr>
          <p:cNvPr id="48134" name="Rectangle 6">
            <a:extLst>
              <a:ext uri="{FF2B5EF4-FFF2-40B4-BE49-F238E27FC236}">
                <a16:creationId xmlns:a16="http://schemas.microsoft.com/office/drawing/2014/main" id="{EF5F388A-3A97-4E6D-8E66-628F156550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6200" y="3505200"/>
            <a:ext cx="2286000" cy="685800"/>
          </a:xfrm>
          <a:prstGeom prst="rect">
            <a:avLst/>
          </a:prstGeom>
          <a:solidFill>
            <a:schemeClr val="bg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Think About It</a:t>
            </a:r>
          </a:p>
          <a:p>
            <a:pPr algn="ctr">
              <a:defRPr/>
            </a:pPr>
            <a:r>
              <a:rPr lang="en-US" altLang="en-US" b="1">
                <a:solidFill>
                  <a:srgbClr val="00CC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REFLECTOR</a:t>
            </a:r>
            <a:endParaRPr lang="en-US" altLang="en-US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8136" name="Rectangle 8">
            <a:extLst>
              <a:ext uri="{FF2B5EF4-FFF2-40B4-BE49-F238E27FC236}">
                <a16:creationId xmlns:a16="http://schemas.microsoft.com/office/drawing/2014/main" id="{11BC06A8-872E-4FFE-8DE6-8219C28CDD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0" y="4724400"/>
            <a:ext cx="2590800" cy="685800"/>
          </a:xfrm>
          <a:prstGeom prst="rect">
            <a:avLst/>
          </a:prstGeom>
          <a:solidFill>
            <a:schemeClr val="bg2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Make Sense Of It</a:t>
            </a:r>
          </a:p>
          <a:p>
            <a:pPr algn="ctr">
              <a:defRPr/>
            </a:pPr>
            <a:r>
              <a:rPr lang="en-US" altLang="en-US" b="1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THEORIST</a:t>
            </a:r>
            <a:endParaRPr lang="en-US" altLang="en-US"/>
          </a:p>
        </p:txBody>
      </p:sp>
      <p:sp>
        <p:nvSpPr>
          <p:cNvPr id="16392" name="AutoShape 10">
            <a:extLst>
              <a:ext uri="{FF2B5EF4-FFF2-40B4-BE49-F238E27FC236}">
                <a16:creationId xmlns:a16="http://schemas.microsoft.com/office/drawing/2014/main" id="{D582B459-0846-4594-8F49-9763D2E2C44B}"/>
              </a:ext>
            </a:extLst>
          </p:cNvPr>
          <p:cNvSpPr>
            <a:spLocks noChangeArrowheads="1"/>
          </p:cNvSpPr>
          <p:nvPr/>
        </p:nvSpPr>
        <p:spPr bwMode="auto">
          <a:xfrm rot="5393287">
            <a:off x="7722394" y="2488407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endParaRPr lang="en-US"/>
          </a:p>
        </p:txBody>
      </p:sp>
      <p:sp>
        <p:nvSpPr>
          <p:cNvPr id="48139" name="AutoShape 11">
            <a:extLst>
              <a:ext uri="{FF2B5EF4-FFF2-40B4-BE49-F238E27FC236}">
                <a16:creationId xmlns:a16="http://schemas.microsoft.com/office/drawing/2014/main" id="{F9C548EB-C1B9-4BA8-890C-11C247D2ACEB}"/>
              </a:ext>
            </a:extLst>
          </p:cNvPr>
          <p:cNvSpPr>
            <a:spLocks noChangeArrowheads="1"/>
          </p:cNvSpPr>
          <p:nvPr/>
        </p:nvSpPr>
        <p:spPr bwMode="auto">
          <a:xfrm rot="10751920">
            <a:off x="7696200" y="4343401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rgbClr val="FF33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1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6" grpId="0" animBg="1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0BE0465-1A24-400C-B7CD-526FADEDE0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1088" y="404814"/>
            <a:ext cx="7772400" cy="1646237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GB" altLang="en-US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Learning Style Characteristics</a:t>
            </a:r>
            <a:endParaRPr lang="en-GB" altLang="en-US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C5DF48C4-D838-4CC3-8577-30667AB9449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351088" y="2045188"/>
            <a:ext cx="7696200" cy="4495800"/>
          </a:xfrm>
          <a:ln>
            <a:solidFill>
              <a:schemeClr val="folHlink"/>
            </a:solidFill>
          </a:ln>
        </p:spPr>
        <p:txBody>
          <a:bodyPr rtlCol="0">
            <a:normAutofit/>
          </a:bodyPr>
          <a:lstStyle/>
          <a:p>
            <a:pPr marL="0" indent="0" algn="ctr">
              <a:buNone/>
              <a:defRPr/>
            </a:pPr>
            <a:r>
              <a:rPr lang="en-GB" altLang="en-US" sz="3200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Theorist</a:t>
            </a:r>
          </a:p>
          <a:p>
            <a:pPr>
              <a:buFont typeface="Wingdings 3" charset="2"/>
              <a:buChar char=""/>
              <a:defRPr/>
            </a:pPr>
            <a:r>
              <a:rPr lang="en-GB" altLang="en-US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Turns observations into theories</a:t>
            </a:r>
          </a:p>
          <a:p>
            <a:pPr>
              <a:buFont typeface="Wingdings 3" charset="2"/>
              <a:buChar char=""/>
              <a:defRPr/>
            </a:pPr>
            <a:r>
              <a:rPr lang="en-GB" altLang="en-US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Logical thinking, step by step</a:t>
            </a:r>
          </a:p>
          <a:p>
            <a:pPr>
              <a:buFont typeface="Wingdings 3" charset="2"/>
              <a:buChar char=""/>
              <a:defRPr/>
            </a:pPr>
            <a:r>
              <a:rPr lang="en-GB" altLang="en-US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Detached perfectionists</a:t>
            </a:r>
          </a:p>
          <a:p>
            <a:pPr>
              <a:buFont typeface="Wingdings 3" charset="2"/>
              <a:buChar char=""/>
              <a:defRPr/>
            </a:pPr>
            <a:r>
              <a:rPr lang="en-GB" altLang="en-US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Likes to analyse and synthesise</a:t>
            </a:r>
          </a:p>
          <a:p>
            <a:pPr>
              <a:buFont typeface="Wingdings 3" charset="2"/>
              <a:buChar char=""/>
              <a:defRPr/>
            </a:pPr>
            <a:r>
              <a:rPr lang="en-GB" altLang="en-US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Philosophy: “Logical is good”</a:t>
            </a:r>
          </a:p>
          <a:p>
            <a:pPr>
              <a:buFont typeface="Wingdings 3" charset="2"/>
              <a:buChar char=""/>
              <a:defRPr/>
            </a:pPr>
            <a:r>
              <a:rPr lang="en-GB" altLang="en-US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Prefer to maximise certainty</a:t>
            </a:r>
          </a:p>
          <a:p>
            <a:pPr>
              <a:buFont typeface="Wingdings 3" charset="2"/>
              <a:buChar char=""/>
              <a:defRPr/>
            </a:pPr>
            <a:r>
              <a:rPr lang="en-GB" altLang="en-US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Dislikes subjectivity &amp; flippancy</a:t>
            </a:r>
          </a:p>
          <a:p>
            <a:pPr>
              <a:buFont typeface="Wingdings 3" charset="2"/>
              <a:buChar char=""/>
              <a:defRPr/>
            </a:pPr>
            <a:r>
              <a:rPr lang="en-GB" altLang="en-US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Works to models and systems.</a:t>
            </a:r>
          </a:p>
        </p:txBody>
      </p:sp>
    </p:spTree>
    <p:extLst>
      <p:ext uri="{BB962C8B-B14F-4D97-AF65-F5344CB8AC3E}">
        <p14:creationId xmlns:p14="http://schemas.microsoft.com/office/powerpoint/2010/main" val="4030340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>
            <a:extLst>
              <a:ext uri="{FF2B5EF4-FFF2-40B4-BE49-F238E27FC236}">
                <a16:creationId xmlns:a16="http://schemas.microsoft.com/office/drawing/2014/main" id="{54D71F43-38FA-40E5-B447-A6E1AF1956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6174" y="38417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BD93A7FB-3A1D-4327-A901-4F8A77B0CF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9389" y="312738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B7608399-28EB-443F-98A4-0A6E5A41B6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4113" y="1341439"/>
            <a:ext cx="8077200" cy="771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sz="4400" b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Kolb/Honey &amp; Mumford Models</a:t>
            </a:r>
            <a:endParaRPr lang="en-GB" altLang="en-US" sz="4400" b="1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00F579D7-8B30-45A9-92BB-4D175116AD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2133600"/>
            <a:ext cx="2438400" cy="685800"/>
          </a:xfrm>
          <a:prstGeom prst="rect">
            <a:avLst/>
          </a:prstGeom>
          <a:solidFill>
            <a:schemeClr val="bg2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Do Something</a:t>
            </a:r>
          </a:p>
          <a:p>
            <a:pPr algn="ctr">
              <a:defRPr/>
            </a:pPr>
            <a:r>
              <a:rPr lang="en-US" altLang="en-US" b="1">
                <a:solidFill>
                  <a:schemeClr val="accent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ACTIVIST</a:t>
            </a:r>
            <a:endParaRPr lang="en-US" altLang="en-US">
              <a:solidFill>
                <a:schemeClr val="accent2"/>
              </a:solidFill>
            </a:endParaRPr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1B34A959-F60F-4536-9721-D5CE4AE77D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6200" y="3505200"/>
            <a:ext cx="2286000" cy="781050"/>
          </a:xfrm>
          <a:prstGeom prst="rect">
            <a:avLst/>
          </a:prstGeom>
          <a:solidFill>
            <a:schemeClr val="bg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Think About It</a:t>
            </a:r>
          </a:p>
          <a:p>
            <a:pPr algn="ctr">
              <a:defRPr/>
            </a:pPr>
            <a:r>
              <a:rPr lang="en-US" altLang="en-US" b="1">
                <a:solidFill>
                  <a:srgbClr val="00CC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REFLECTOR</a:t>
            </a:r>
            <a:endParaRPr lang="en-US" altLang="en-US"/>
          </a:p>
        </p:txBody>
      </p:sp>
      <p:sp>
        <p:nvSpPr>
          <p:cNvPr id="6152" name="Rectangle 8">
            <a:extLst>
              <a:ext uri="{FF2B5EF4-FFF2-40B4-BE49-F238E27FC236}">
                <a16:creationId xmlns:a16="http://schemas.microsoft.com/office/drawing/2014/main" id="{C88593A2-BB8D-496E-88B7-D28C151DD3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3505200"/>
            <a:ext cx="2362200" cy="781050"/>
          </a:xfrm>
          <a:prstGeom prst="rect">
            <a:avLst/>
          </a:prstGeom>
          <a:solidFill>
            <a:schemeClr val="bg2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Do It Differently</a:t>
            </a:r>
          </a:p>
          <a:p>
            <a:pPr algn="ctr">
              <a:defRPr/>
            </a:pPr>
            <a:r>
              <a:rPr lang="en-US" altLang="en-US" b="1">
                <a:solidFill>
                  <a:srgbClr val="FF33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PRAGMATIST</a:t>
            </a:r>
            <a:endParaRPr lang="en-US" altLang="en-US"/>
          </a:p>
        </p:txBody>
      </p:sp>
      <p:sp>
        <p:nvSpPr>
          <p:cNvPr id="6153" name="Rectangle 9">
            <a:extLst>
              <a:ext uri="{FF2B5EF4-FFF2-40B4-BE49-F238E27FC236}">
                <a16:creationId xmlns:a16="http://schemas.microsoft.com/office/drawing/2014/main" id="{14561E67-19DE-461B-A29B-AD59BED2EA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4786314"/>
            <a:ext cx="2590800" cy="757237"/>
          </a:xfrm>
          <a:prstGeom prst="rect">
            <a:avLst/>
          </a:prstGeom>
          <a:solidFill>
            <a:schemeClr val="bg2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Make Sense Of It</a:t>
            </a:r>
          </a:p>
          <a:p>
            <a:pPr algn="ctr">
              <a:defRPr/>
            </a:pPr>
            <a:r>
              <a:rPr lang="en-US" altLang="en-US" b="1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THEORIST</a:t>
            </a:r>
            <a:endParaRPr lang="en-US" altLang="en-US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0489" name="AutoShape 11">
            <a:extLst>
              <a:ext uri="{FF2B5EF4-FFF2-40B4-BE49-F238E27FC236}">
                <a16:creationId xmlns:a16="http://schemas.microsoft.com/office/drawing/2014/main" id="{73702554-12D9-4879-9527-5A73B292E8F4}"/>
              </a:ext>
            </a:extLst>
          </p:cNvPr>
          <p:cNvSpPr>
            <a:spLocks noChangeArrowheads="1"/>
          </p:cNvSpPr>
          <p:nvPr/>
        </p:nvSpPr>
        <p:spPr bwMode="auto">
          <a:xfrm rot="5393287">
            <a:off x="7722394" y="2488407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endParaRPr lang="en-US"/>
          </a:p>
        </p:txBody>
      </p:sp>
      <p:sp>
        <p:nvSpPr>
          <p:cNvPr id="20490" name="AutoShape 12">
            <a:extLst>
              <a:ext uri="{FF2B5EF4-FFF2-40B4-BE49-F238E27FC236}">
                <a16:creationId xmlns:a16="http://schemas.microsoft.com/office/drawing/2014/main" id="{4C2CC008-2402-40BB-B165-3CB63153C35D}"/>
              </a:ext>
            </a:extLst>
          </p:cNvPr>
          <p:cNvSpPr>
            <a:spLocks noChangeArrowheads="1"/>
          </p:cNvSpPr>
          <p:nvPr/>
        </p:nvSpPr>
        <p:spPr bwMode="auto">
          <a:xfrm rot="10751920">
            <a:off x="7696200" y="4343401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rgbClr val="FF33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en-US"/>
          </a:p>
        </p:txBody>
      </p:sp>
      <p:sp>
        <p:nvSpPr>
          <p:cNvPr id="6157" name="AutoShape 13">
            <a:extLst>
              <a:ext uri="{FF2B5EF4-FFF2-40B4-BE49-F238E27FC236}">
                <a16:creationId xmlns:a16="http://schemas.microsoft.com/office/drawing/2014/main" id="{26AB9459-663B-45B6-982B-3B75593490F4}"/>
              </a:ext>
            </a:extLst>
          </p:cNvPr>
          <p:cNvSpPr>
            <a:spLocks noChangeArrowheads="1"/>
          </p:cNvSpPr>
          <p:nvPr/>
        </p:nvSpPr>
        <p:spPr bwMode="auto">
          <a:xfrm rot="-5324034">
            <a:off x="3759994" y="4317207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474 h 21600"/>
              <a:gd name="T14" fmla="*/ 17746 w 21600"/>
              <a:gd name="T15" fmla="*/ 9684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01" y="0"/>
                </a:lnTo>
                <a:lnTo>
                  <a:pt x="15101" y="2474"/>
                </a:lnTo>
                <a:lnTo>
                  <a:pt x="12427" y="2474"/>
                </a:lnTo>
                <a:cubicBezTo>
                  <a:pt x="5564" y="2474"/>
                  <a:pt x="0" y="6810"/>
                  <a:pt x="0" y="12158"/>
                </a:cubicBezTo>
                <a:lnTo>
                  <a:pt x="0" y="21600"/>
                </a:lnTo>
                <a:lnTo>
                  <a:pt x="7369" y="21600"/>
                </a:lnTo>
                <a:lnTo>
                  <a:pt x="7369" y="12158"/>
                </a:lnTo>
                <a:cubicBezTo>
                  <a:pt x="7369" y="10792"/>
                  <a:pt x="9634" y="9684"/>
                  <a:pt x="12427" y="9684"/>
                </a:cubicBezTo>
                <a:lnTo>
                  <a:pt x="15101" y="9684"/>
                </a:lnTo>
                <a:lnTo>
                  <a:pt x="15101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rgbClr val="00CC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058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2" grpId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>
            <a:extLst>
              <a:ext uri="{FF2B5EF4-FFF2-40B4-BE49-F238E27FC236}">
                <a16:creationId xmlns:a16="http://schemas.microsoft.com/office/drawing/2014/main" id="{80C6C402-CD4A-428D-BE03-5F11B6A535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95550" y="260351"/>
            <a:ext cx="7772400" cy="18637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Learning Style Characteristics</a:t>
            </a:r>
            <a:endParaRPr lang="en-US" altLang="en-US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7891" name="Rectangle 1027">
            <a:extLst>
              <a:ext uri="{FF2B5EF4-FFF2-40B4-BE49-F238E27FC236}">
                <a16:creationId xmlns:a16="http://schemas.microsoft.com/office/drawing/2014/main" id="{DD5763D6-F68F-4910-9155-1AC2EC9F5F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1981201"/>
            <a:ext cx="7772400" cy="3847207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GB" altLang="en-US" sz="2800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Pragmatist</a:t>
            </a:r>
            <a:endParaRPr lang="en-GB" altLang="en-US" sz="2800" dirty="0"/>
          </a:p>
          <a:p>
            <a:pPr>
              <a:buFont typeface="Monotype Sorts" pitchFamily="-1" charset="2"/>
              <a:buChar char="H"/>
              <a:defRPr/>
            </a:pPr>
            <a:endParaRPr lang="en-GB" altLang="en-US" b="1" dirty="0"/>
          </a:p>
          <a:p>
            <a:pPr>
              <a:buFont typeface="Monotype Sorts" pitchFamily="-1" charset="2"/>
              <a:buChar char="H"/>
              <a:defRPr/>
            </a:pPr>
            <a:r>
              <a:rPr lang="en-GB" altLang="en-US" b="1" dirty="0"/>
              <a:t>Keen to try out new ideas, theories &amp; techniques</a:t>
            </a:r>
          </a:p>
          <a:p>
            <a:pPr>
              <a:buFont typeface="Monotype Sorts" pitchFamily="-1" charset="2"/>
              <a:buChar char="H"/>
              <a:defRPr/>
            </a:pPr>
            <a:r>
              <a:rPr lang="en-GB" altLang="en-US" b="1" dirty="0"/>
              <a:t>Likes to see things work in practice</a:t>
            </a:r>
          </a:p>
          <a:p>
            <a:pPr>
              <a:buFont typeface="Monotype Sorts" pitchFamily="-1" charset="2"/>
              <a:buChar char="H"/>
              <a:defRPr/>
            </a:pPr>
            <a:r>
              <a:rPr lang="en-GB" altLang="en-US" b="1" dirty="0"/>
              <a:t>Experiments with applications</a:t>
            </a:r>
          </a:p>
          <a:p>
            <a:pPr>
              <a:buFont typeface="Monotype Sorts" pitchFamily="-1" charset="2"/>
              <a:buChar char="H"/>
              <a:defRPr/>
            </a:pPr>
            <a:r>
              <a:rPr lang="en-GB" altLang="en-US" b="1" dirty="0"/>
              <a:t>Always eager to put new concepts into practice</a:t>
            </a:r>
          </a:p>
          <a:p>
            <a:pPr>
              <a:buFont typeface="Monotype Sorts" pitchFamily="-1" charset="2"/>
              <a:buChar char="H"/>
              <a:defRPr/>
            </a:pPr>
            <a:r>
              <a:rPr lang="en-GB" altLang="en-US" b="1" dirty="0"/>
              <a:t>Impatient</a:t>
            </a:r>
          </a:p>
          <a:p>
            <a:pPr>
              <a:buFont typeface="Monotype Sorts" pitchFamily="-1" charset="2"/>
              <a:buChar char="H"/>
              <a:defRPr/>
            </a:pPr>
            <a:r>
              <a:rPr lang="en-GB" altLang="en-US" b="1" dirty="0"/>
              <a:t>Likes to get on with things</a:t>
            </a:r>
          </a:p>
          <a:p>
            <a:pPr>
              <a:buFont typeface="Monotype Sorts" pitchFamily="-1" charset="2"/>
              <a:buChar char="H"/>
              <a:defRPr/>
            </a:pPr>
            <a:r>
              <a:rPr lang="en-GB" altLang="en-US" b="1" dirty="0"/>
              <a:t>Philosophy: “ There’s always a better way”</a:t>
            </a:r>
          </a:p>
          <a:p>
            <a:pPr>
              <a:buFont typeface="Monotype Sorts" pitchFamily="-1" charset="2"/>
              <a:buChar char="H"/>
              <a:defRPr/>
            </a:pPr>
            <a:r>
              <a:rPr lang="en-GB" altLang="en-US" b="1" dirty="0"/>
              <a:t>Practical &amp; down to earth.</a:t>
            </a:r>
          </a:p>
        </p:txBody>
      </p:sp>
    </p:spTree>
    <p:extLst>
      <p:ext uri="{BB962C8B-B14F-4D97-AF65-F5344CB8AC3E}">
        <p14:creationId xmlns:p14="http://schemas.microsoft.com/office/powerpoint/2010/main" val="116607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78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78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78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78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78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78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78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78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78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3D314C79-9161-4502-9A09-ECC683A31D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6174" y="38417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2F43F626-8629-4485-93A7-55AA0D23D6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9389" y="312738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endParaRPr lang="en-US" b="1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50180" name="Rectangle 4">
            <a:extLst>
              <a:ext uri="{FF2B5EF4-FFF2-40B4-BE49-F238E27FC236}">
                <a16:creationId xmlns:a16="http://schemas.microsoft.com/office/drawing/2014/main" id="{4EBC5EF5-C11A-4A0F-A685-46AB2BCC13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630979"/>
            <a:ext cx="8077200" cy="771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sz="4400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Kolb/Honey &amp; Mumford Models</a:t>
            </a:r>
            <a:endParaRPr lang="en-GB" altLang="en-US" sz="44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0181" name="Rectangle 5">
            <a:extLst>
              <a:ext uri="{FF2B5EF4-FFF2-40B4-BE49-F238E27FC236}">
                <a16:creationId xmlns:a16="http://schemas.microsoft.com/office/drawing/2014/main" id="{B7219418-41BA-4F70-B858-FD5762D19A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2133600"/>
            <a:ext cx="2438400" cy="795338"/>
          </a:xfrm>
          <a:prstGeom prst="rect">
            <a:avLst/>
          </a:prstGeom>
          <a:solidFill>
            <a:schemeClr val="bg2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 dirty="0"/>
              <a:t>Do Something</a:t>
            </a:r>
          </a:p>
          <a:p>
            <a:pPr algn="ctr">
              <a:defRPr/>
            </a:pPr>
            <a:r>
              <a:rPr lang="en-US" altLang="en-US" b="1" dirty="0">
                <a:solidFill>
                  <a:schemeClr val="accent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ACTIVIST</a:t>
            </a:r>
            <a:endParaRPr lang="en-US" altLang="en-US" dirty="0">
              <a:solidFill>
                <a:schemeClr val="accent2"/>
              </a:solidFill>
            </a:endParaRPr>
          </a:p>
        </p:txBody>
      </p:sp>
      <p:sp>
        <p:nvSpPr>
          <p:cNvPr id="50182" name="Rectangle 6">
            <a:extLst>
              <a:ext uri="{FF2B5EF4-FFF2-40B4-BE49-F238E27FC236}">
                <a16:creationId xmlns:a16="http://schemas.microsoft.com/office/drawing/2014/main" id="{7FB26550-F327-4B87-AFF1-9E98E401B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6200" y="3505200"/>
            <a:ext cx="2286000" cy="852488"/>
          </a:xfrm>
          <a:prstGeom prst="rect">
            <a:avLst/>
          </a:prstGeom>
          <a:solidFill>
            <a:schemeClr val="bg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Think About It</a:t>
            </a:r>
          </a:p>
          <a:p>
            <a:pPr algn="ctr">
              <a:defRPr/>
            </a:pPr>
            <a:r>
              <a:rPr lang="en-US" altLang="en-US" b="1">
                <a:solidFill>
                  <a:srgbClr val="00CC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REFLECTOR</a:t>
            </a:r>
            <a:endParaRPr lang="en-US" altLang="en-US"/>
          </a:p>
        </p:txBody>
      </p:sp>
      <p:sp>
        <p:nvSpPr>
          <p:cNvPr id="50183" name="Rectangle 7">
            <a:extLst>
              <a:ext uri="{FF2B5EF4-FFF2-40B4-BE49-F238E27FC236}">
                <a16:creationId xmlns:a16="http://schemas.microsoft.com/office/drawing/2014/main" id="{619C87AB-F529-41D3-BBC7-A92DB83FC0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3505200"/>
            <a:ext cx="2362200" cy="852488"/>
          </a:xfrm>
          <a:prstGeom prst="rect">
            <a:avLst/>
          </a:prstGeom>
          <a:solidFill>
            <a:schemeClr val="bg2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 dirty="0"/>
              <a:t>Do It Differently</a:t>
            </a:r>
          </a:p>
          <a:p>
            <a:pPr algn="ctr">
              <a:defRPr/>
            </a:pPr>
            <a:r>
              <a:rPr lang="en-US" altLang="en-US" b="1" dirty="0">
                <a:solidFill>
                  <a:srgbClr val="FF33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PRAGMATIST</a:t>
            </a:r>
            <a:endParaRPr lang="en-US" altLang="en-US" dirty="0"/>
          </a:p>
        </p:txBody>
      </p:sp>
      <p:sp>
        <p:nvSpPr>
          <p:cNvPr id="50184" name="Rectangle 8">
            <a:extLst>
              <a:ext uri="{FF2B5EF4-FFF2-40B4-BE49-F238E27FC236}">
                <a16:creationId xmlns:a16="http://schemas.microsoft.com/office/drawing/2014/main" id="{3313CA0D-F050-4256-A385-05DA3143C5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0" y="4724401"/>
            <a:ext cx="2590800" cy="847725"/>
          </a:xfrm>
          <a:prstGeom prst="rect">
            <a:avLst/>
          </a:prstGeom>
          <a:solidFill>
            <a:schemeClr val="bg2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defRPr/>
            </a:pPr>
            <a:r>
              <a:rPr lang="en-US" altLang="en-US" b="1"/>
              <a:t>Make Sense Of It</a:t>
            </a:r>
          </a:p>
          <a:p>
            <a:pPr algn="ctr">
              <a:defRPr/>
            </a:pPr>
            <a:r>
              <a:rPr lang="en-US" altLang="en-US" b="1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THEORIST</a:t>
            </a:r>
            <a:endParaRPr lang="en-US" altLang="en-US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4585" name="AutoShape 9">
            <a:extLst>
              <a:ext uri="{FF2B5EF4-FFF2-40B4-BE49-F238E27FC236}">
                <a16:creationId xmlns:a16="http://schemas.microsoft.com/office/drawing/2014/main" id="{45FC0F0A-2AC3-471C-8CEE-108EBEB96B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2438401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folHlink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6" name="AutoShape 10">
            <a:extLst>
              <a:ext uri="{FF2B5EF4-FFF2-40B4-BE49-F238E27FC236}">
                <a16:creationId xmlns:a16="http://schemas.microsoft.com/office/drawing/2014/main" id="{9FE35A16-71B3-4406-80B6-9BDCDD18B9B5}"/>
              </a:ext>
            </a:extLst>
          </p:cNvPr>
          <p:cNvSpPr>
            <a:spLocks noChangeArrowheads="1"/>
          </p:cNvSpPr>
          <p:nvPr/>
        </p:nvSpPr>
        <p:spPr bwMode="auto">
          <a:xfrm rot="5393287">
            <a:off x="7722394" y="2488407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endParaRPr lang="en-US"/>
          </a:p>
        </p:txBody>
      </p:sp>
      <p:sp>
        <p:nvSpPr>
          <p:cNvPr id="24587" name="AutoShape 11">
            <a:extLst>
              <a:ext uri="{FF2B5EF4-FFF2-40B4-BE49-F238E27FC236}">
                <a16:creationId xmlns:a16="http://schemas.microsoft.com/office/drawing/2014/main" id="{B9EAAB2E-3C96-463D-9F82-C1641B7832D8}"/>
              </a:ext>
            </a:extLst>
          </p:cNvPr>
          <p:cNvSpPr>
            <a:spLocks noChangeArrowheads="1"/>
          </p:cNvSpPr>
          <p:nvPr/>
        </p:nvSpPr>
        <p:spPr bwMode="auto">
          <a:xfrm rot="10751920">
            <a:off x="7696200" y="4343401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rgbClr val="FF33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en-US"/>
          </a:p>
        </p:txBody>
      </p:sp>
      <p:sp>
        <p:nvSpPr>
          <p:cNvPr id="24588" name="AutoShape 12">
            <a:extLst>
              <a:ext uri="{FF2B5EF4-FFF2-40B4-BE49-F238E27FC236}">
                <a16:creationId xmlns:a16="http://schemas.microsoft.com/office/drawing/2014/main" id="{CDD57DE2-55F9-416E-BC29-4F3CD1F8B373}"/>
              </a:ext>
            </a:extLst>
          </p:cNvPr>
          <p:cNvSpPr>
            <a:spLocks noChangeArrowheads="1"/>
          </p:cNvSpPr>
          <p:nvPr/>
        </p:nvSpPr>
        <p:spPr bwMode="auto">
          <a:xfrm rot="-5324034">
            <a:off x="3759994" y="4317207"/>
            <a:ext cx="814388" cy="866775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12427 w 21600"/>
              <a:gd name="T13" fmla="*/ 2474 h 21600"/>
              <a:gd name="T14" fmla="*/ 17746 w 21600"/>
              <a:gd name="T15" fmla="*/ 9684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01" y="0"/>
                </a:lnTo>
                <a:lnTo>
                  <a:pt x="15101" y="2474"/>
                </a:lnTo>
                <a:lnTo>
                  <a:pt x="12427" y="2474"/>
                </a:lnTo>
                <a:cubicBezTo>
                  <a:pt x="5564" y="2474"/>
                  <a:pt x="0" y="6810"/>
                  <a:pt x="0" y="12158"/>
                </a:cubicBezTo>
                <a:lnTo>
                  <a:pt x="0" y="21600"/>
                </a:lnTo>
                <a:lnTo>
                  <a:pt x="7369" y="21600"/>
                </a:lnTo>
                <a:lnTo>
                  <a:pt x="7369" y="12158"/>
                </a:lnTo>
                <a:cubicBezTo>
                  <a:pt x="7369" y="10792"/>
                  <a:pt x="9634" y="9684"/>
                  <a:pt x="12427" y="9684"/>
                </a:cubicBezTo>
                <a:lnTo>
                  <a:pt x="15101" y="9684"/>
                </a:lnTo>
                <a:lnTo>
                  <a:pt x="15101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rgbClr val="00CC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6468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2">
            <a:extLst>
              <a:ext uri="{FF2B5EF4-FFF2-40B4-BE49-F238E27FC236}">
                <a16:creationId xmlns:a16="http://schemas.microsoft.com/office/drawing/2014/main" id="{1B673BEC-E5FE-4640-BC01-B8FD0C42AC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2279651"/>
            <a:ext cx="7696200" cy="1076325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GB" altLang="en-US" sz="3200" b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Which Learning Style do you think most suits your character and personality?</a:t>
            </a:r>
            <a:endParaRPr lang="en-GB" altLang="en-US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4275" name="Text Box 3">
            <a:extLst>
              <a:ext uri="{FF2B5EF4-FFF2-40B4-BE49-F238E27FC236}">
                <a16:creationId xmlns:a16="http://schemas.microsoft.com/office/drawing/2014/main" id="{5F9D5B5E-A3FE-448E-B028-57E8C61957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4572001"/>
            <a:ext cx="4724400" cy="771525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GB" altLang="en-US" sz="4400" b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Lets See…...</a:t>
            </a:r>
            <a:endParaRPr lang="en-GB" altLang="en-US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62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 autoUpdateAnimBg="0"/>
      <p:bldP spid="54275" grpId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 Box 2">
            <a:extLst>
              <a:ext uri="{FF2B5EF4-FFF2-40B4-BE49-F238E27FC236}">
                <a16:creationId xmlns:a16="http://schemas.microsoft.com/office/drawing/2014/main" id="{1E21F6AE-20BD-48AD-8A61-7608F86992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8129" y="2280823"/>
            <a:ext cx="5410200" cy="1938337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60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</a:rPr>
              <a:t>Learning Style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71625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22B82-9161-4D8E-8C33-D261CDFE1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Did We Get 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F2DE0-E36B-4653-A492-7518D81FB4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I will go through my own questionnaire first.</a:t>
            </a:r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r>
              <a:rPr lang="en-GB" b="1" dirty="0"/>
              <a:t>We will then take a look at a selection of yours.</a:t>
            </a:r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r>
              <a:rPr lang="en-GB" b="1" dirty="0"/>
              <a:t>What have we learned from the process?</a:t>
            </a:r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r>
              <a:rPr lang="en-GB" b="1" dirty="0"/>
              <a:t>Do you think this will help you learn and also lead?</a:t>
            </a:r>
            <a:endParaRPr lang="en-GB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04518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48006-8423-42B4-97DD-44B965238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2DFF8-5515-4B65-82E0-31F0DFD72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Any Questions Please</a:t>
            </a:r>
          </a:p>
        </p:txBody>
      </p:sp>
    </p:spTree>
    <p:extLst>
      <p:ext uri="{BB962C8B-B14F-4D97-AF65-F5344CB8AC3E}">
        <p14:creationId xmlns:p14="http://schemas.microsoft.com/office/powerpoint/2010/main" val="12089525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392</Words>
  <Application>Microsoft Office PowerPoint</Application>
  <PresentationFormat>Widescreen</PresentationFormat>
  <Paragraphs>108</Paragraphs>
  <Slides>16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Learning Styles</vt:lpstr>
      <vt:lpstr>Why….</vt:lpstr>
      <vt:lpstr>PowerPoint Presentation</vt:lpstr>
      <vt:lpstr>PowerPoint Presentation</vt:lpstr>
      <vt:lpstr>Learning Style Characteristics</vt:lpstr>
      <vt:lpstr>PowerPoint Presentation</vt:lpstr>
      <vt:lpstr>Learning Style Characteristics</vt:lpstr>
      <vt:lpstr>PowerPoint Presentation</vt:lpstr>
      <vt:lpstr>Learning Style Characteristics</vt:lpstr>
      <vt:lpstr>PowerPoint Presentation</vt:lpstr>
      <vt:lpstr>Learning Style Characteristics</vt:lpstr>
      <vt:lpstr>PowerPoint Presentation</vt:lpstr>
      <vt:lpstr>PowerPoint Presentation</vt:lpstr>
      <vt:lpstr>PowerPoint Presentation</vt:lpstr>
      <vt:lpstr>How Did We Get On?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Styles</dc:title>
  <dc:creator>Peter Doyle</dc:creator>
  <cp:lastModifiedBy>Peter Doyle</cp:lastModifiedBy>
  <cp:revision>5</cp:revision>
  <dcterms:created xsi:type="dcterms:W3CDTF">2019-01-31T15:38:57Z</dcterms:created>
  <dcterms:modified xsi:type="dcterms:W3CDTF">2019-02-18T13:12:01Z</dcterms:modified>
</cp:coreProperties>
</file>