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56" r:id="rId2"/>
    <p:sldId id="257" r:id="rId3"/>
    <p:sldId id="259" r:id="rId4"/>
    <p:sldId id="260" r:id="rId5"/>
    <p:sldId id="261" r:id="rId6"/>
    <p:sldId id="262" r:id="rId7"/>
    <p:sldId id="272" r:id="rId8"/>
    <p:sldId id="264" r:id="rId9"/>
    <p:sldId id="273" r:id="rId10"/>
    <p:sldId id="269" r:id="rId11"/>
    <p:sldId id="271" r:id="rId12"/>
    <p:sldId id="267" r:id="rId13"/>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787"/>
    <p:restoredTop sz="90929"/>
  </p:normalViewPr>
  <p:slideViewPr>
    <p:cSldViewPr>
      <p:cViewPr varScale="1">
        <p:scale>
          <a:sx n="67" d="100"/>
          <a:sy n="67" d="100"/>
        </p:scale>
        <p:origin x="-21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9" d="100"/>
          <a:sy n="59" d="100"/>
        </p:scale>
        <p:origin x="-1788" y="-8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7"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a:p>
        </p:txBody>
      </p:sp>
      <p:sp>
        <p:nvSpPr>
          <p:cNvPr id="16389"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D98E2574-20D8-436B-A9F4-293A42B75E11}"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307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a:p>
        </p:txBody>
      </p:sp>
      <p:sp>
        <p:nvSpPr>
          <p:cNvPr id="20484"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a:p>
        </p:txBody>
      </p:sp>
      <p:sp>
        <p:nvSpPr>
          <p:cNvPr id="307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03D229B1-48DC-4C27-982D-06DFA7F0EA23}"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E30290D-9454-40B4-9274-F7A529E7A037}" type="slidenum">
              <a:rPr lang="en-US">
                <a:latin typeface="Arial" pitchFamily="34" charset="0"/>
              </a:rPr>
              <a:pPr/>
              <a:t>1</a:t>
            </a:fld>
            <a:endParaRPr lang="en-US">
              <a:latin typeface="Arial" pitchFamily="34" charset="0"/>
            </a:endParaRPr>
          </a:p>
        </p:txBody>
      </p:sp>
      <p:sp>
        <p:nvSpPr>
          <p:cNvPr id="21507" name="Rectangle 2"/>
          <p:cNvSpPr>
            <a:spLocks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B84E4498-EFF8-4190-9D0C-7F8D8FA173CA}" type="slidenum">
              <a:rPr lang="en-US">
                <a:latin typeface="Arial" pitchFamily="34" charset="0"/>
              </a:rPr>
              <a:pPr/>
              <a:t>2</a:t>
            </a:fld>
            <a:endParaRPr lang="en-US">
              <a:latin typeface="Arial" pitchFamily="34" charset="0"/>
            </a:endParaRPr>
          </a:p>
        </p:txBody>
      </p:sp>
      <p:sp>
        <p:nvSpPr>
          <p:cNvPr id="22531" name="Rectangle 2"/>
          <p:cNvSpPr>
            <a:spLocks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81D9D675-4E8B-4136-82AE-7554C1CA5ABA}" type="slidenum">
              <a:rPr lang="en-US">
                <a:latin typeface="Arial" pitchFamily="34" charset="0"/>
              </a:rPr>
              <a:pPr/>
              <a:t>3</a:t>
            </a:fld>
            <a:endParaRPr lang="en-US">
              <a:latin typeface="Arial" pitchFamily="34" charset="0"/>
            </a:endParaRPr>
          </a:p>
        </p:txBody>
      </p:sp>
      <p:sp>
        <p:nvSpPr>
          <p:cNvPr id="23555" name="Rectangle 2"/>
          <p:cNvSpPr>
            <a:spLocks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AED913EB-E696-4577-B446-026D84B4F6F0}" type="slidenum">
              <a:rPr lang="en-US">
                <a:latin typeface="Arial" pitchFamily="34" charset="0"/>
              </a:rPr>
              <a:pPr/>
              <a:t>4</a:t>
            </a:fld>
            <a:endParaRPr lang="en-US">
              <a:latin typeface="Arial" pitchFamily="34" charset="0"/>
            </a:endParaRPr>
          </a:p>
        </p:txBody>
      </p:sp>
      <p:sp>
        <p:nvSpPr>
          <p:cNvPr id="24579" name="Rectangle 2"/>
          <p:cNvSpPr>
            <a:spLocks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E3F51B7B-D97B-4C3C-9744-FDE4D3E1E12E}" type="slidenum">
              <a:rPr lang="en-US">
                <a:latin typeface="Arial" pitchFamily="34" charset="0"/>
              </a:rPr>
              <a:pPr/>
              <a:t>5</a:t>
            </a:fld>
            <a:endParaRPr lang="en-US">
              <a:latin typeface="Arial" pitchFamily="34" charset="0"/>
            </a:endParaRPr>
          </a:p>
        </p:txBody>
      </p:sp>
      <p:sp>
        <p:nvSpPr>
          <p:cNvPr id="25603" name="Rectangle 2"/>
          <p:cNvSpPr>
            <a:spLocks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67467CA4-7F8C-416E-8107-E55118E385E9}" type="slidenum">
              <a:rPr lang="en-US">
                <a:latin typeface="Arial" pitchFamily="34" charset="0"/>
              </a:rPr>
              <a:pPr/>
              <a:t>6</a:t>
            </a:fld>
            <a:endParaRPr lang="en-US">
              <a:latin typeface="Arial" pitchFamily="34" charset="0"/>
            </a:endParaRPr>
          </a:p>
        </p:txBody>
      </p:sp>
      <p:sp>
        <p:nvSpPr>
          <p:cNvPr id="26627" name="Rectangle 2"/>
          <p:cNvSpPr>
            <a:spLocks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684B886-95FB-42FB-91DA-DF16ABDF6218}" type="slidenum">
              <a:rPr lang="en-US">
                <a:latin typeface="Arial" pitchFamily="34" charset="0"/>
              </a:rPr>
              <a:pPr/>
              <a:t>8</a:t>
            </a:fld>
            <a:endParaRPr lang="en-US">
              <a:latin typeface="Arial" pitchFamily="34" charset="0"/>
            </a:endParaRPr>
          </a:p>
        </p:txBody>
      </p:sp>
      <p:sp>
        <p:nvSpPr>
          <p:cNvPr id="28675" name="Rectangle 2"/>
          <p:cNvSpPr>
            <a:spLocks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4F7E4213-5755-4BAA-AE17-8988674F2856}" type="slidenum">
              <a:rPr lang="en-US">
                <a:latin typeface="Arial" pitchFamily="34" charset="0"/>
              </a:rPr>
              <a:pPr/>
              <a:t>10</a:t>
            </a:fld>
            <a:endParaRPr lang="en-US">
              <a:latin typeface="Arial" pitchFamily="34" charset="0"/>
            </a:endParaRPr>
          </a:p>
        </p:txBody>
      </p:sp>
      <p:sp>
        <p:nvSpPr>
          <p:cNvPr id="30723" name="Rectangle 2"/>
          <p:cNvSpPr>
            <a:spLocks noChangeArrowheads="1" noTextEdit="1"/>
          </p:cNvSpPr>
          <p:nvPr>
            <p:ph type="sldImg"/>
          </p:nvPr>
        </p:nvSpPr>
        <p:spPr>
          <a:xfrm>
            <a:off x="3748088" y="692150"/>
            <a:ext cx="2022475" cy="1517650"/>
          </a:xfrm>
          <a:ln w="12700" cap="flat"/>
        </p:spPr>
      </p:sp>
      <p:sp>
        <p:nvSpPr>
          <p:cNvPr id="30724" name="Rectangle 3"/>
          <p:cNvSpPr>
            <a:spLocks noGrp="1" noChangeArrowheads="1"/>
          </p:cNvSpPr>
          <p:nvPr>
            <p:ph type="body" idx="1"/>
          </p:nvPr>
        </p:nvSpPr>
        <p:spPr>
          <a:xfrm>
            <a:off x="914400" y="2209800"/>
            <a:ext cx="5029200" cy="6248400"/>
          </a:xfrm>
          <a:noFill/>
          <a:ln/>
        </p:spPr>
        <p:txBody>
          <a:bodyPr lIns="90488" tIns="44450" rIns="90488" bIns="44450"/>
          <a:lstStyle/>
          <a:p>
            <a:pPr eaLnBrk="1" hangingPunct="1"/>
            <a:endParaRPr lang="en-GB"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10FC4E3-CEDC-4FDA-A1F3-C3844DCF3129}" type="slidenum">
              <a:rPr lang="en-US">
                <a:latin typeface="Arial" pitchFamily="34" charset="0"/>
              </a:rPr>
              <a:pPr/>
              <a:t>11</a:t>
            </a:fld>
            <a:endParaRPr lang="en-US">
              <a:latin typeface="Arial" pitchFamily="34" charset="0"/>
            </a:endParaRPr>
          </a:p>
        </p:txBody>
      </p:sp>
      <p:sp>
        <p:nvSpPr>
          <p:cNvPr id="32771" name="Rectangle 2"/>
          <p:cNvSpPr>
            <a:spLocks noChangeArrowheads="1" noTextEdit="1"/>
          </p:cNvSpPr>
          <p:nvPr>
            <p:ph type="sldImg"/>
          </p:nvPr>
        </p:nvSpPr>
        <p:spPr>
          <a:xfrm>
            <a:off x="3748088" y="692150"/>
            <a:ext cx="2022475" cy="1517650"/>
          </a:xfrm>
          <a:ln w="12700" cap="flat"/>
        </p:spPr>
      </p:sp>
      <p:sp>
        <p:nvSpPr>
          <p:cNvPr id="32772" name="Rectangle 3"/>
          <p:cNvSpPr>
            <a:spLocks noGrp="1" noChangeArrowheads="1"/>
          </p:cNvSpPr>
          <p:nvPr>
            <p:ph type="body" idx="1"/>
          </p:nvPr>
        </p:nvSpPr>
        <p:spPr>
          <a:xfrm>
            <a:off x="914400" y="2209800"/>
            <a:ext cx="5029200" cy="6248400"/>
          </a:xfrm>
          <a:noFill/>
          <a:ln/>
        </p:spPr>
        <p:txBody>
          <a:bodyPr lIns="90488" tIns="44450" rIns="90488" bIns="44450"/>
          <a:lstStyle/>
          <a:p>
            <a:pPr algn="just" eaLnBrk="1" hangingPunct="1"/>
            <a:r>
              <a:rPr lang="en-US" smtClean="0">
                <a:latin typeface="Arial" pitchFamily="34" charset="0"/>
                <a:cs typeface="Times New Roman" pitchFamily="18" charset="0"/>
              </a:rPr>
              <a:t>Benefits of Exceptional Customer Service</a:t>
            </a:r>
          </a:p>
          <a:p>
            <a:pPr algn="just" eaLnBrk="1" hangingPunct="1"/>
            <a:r>
              <a:rPr lang="en-US" smtClean="0">
                <a:latin typeface="Arial" pitchFamily="34" charset="0"/>
                <a:cs typeface="Times New Roman" pitchFamily="18" charset="0"/>
              </a:rPr>
              <a:t>One of the most effective ways for both goods and services marketers to differentiate themselves from competitors is through exceptional customer service with each purchase. Benefits of offering a range of desired services outweigh the costs by:</a:t>
            </a:r>
          </a:p>
          <a:p>
            <a:pPr algn="just" eaLnBrk="1" hangingPunct="1"/>
            <a:r>
              <a:rPr lang="en-US" smtClean="0">
                <a:latin typeface="Arial" pitchFamily="34" charset="0"/>
                <a:cs typeface="Times New Roman" pitchFamily="18" charset="0"/>
              </a:rPr>
              <a:t> </a:t>
            </a:r>
          </a:p>
          <a:p>
            <a:pPr algn="just" eaLnBrk="1" hangingPunct="1"/>
            <a:r>
              <a:rPr lang="en-US" smtClean="0">
                <a:latin typeface="Arial" pitchFamily="34" charset="0"/>
                <a:cs typeface="Times New Roman" pitchFamily="18" charset="0"/>
              </a:rPr>
              <a:t>1.	Attracting and keeping customers - credit, convenience, etc. add value and create an ongoing relationship.</a:t>
            </a:r>
          </a:p>
          <a:p>
            <a:pPr algn="just" eaLnBrk="1" hangingPunct="1"/>
            <a:r>
              <a:rPr lang="en-US" smtClean="0">
                <a:latin typeface="Arial" pitchFamily="34" charset="0"/>
                <a:cs typeface="Times New Roman" pitchFamily="18" charset="0"/>
              </a:rPr>
              <a:t> </a:t>
            </a:r>
          </a:p>
          <a:p>
            <a:pPr algn="just" eaLnBrk="1" hangingPunct="1"/>
            <a:r>
              <a:rPr lang="en-US" smtClean="0">
                <a:latin typeface="Arial" pitchFamily="34" charset="0"/>
                <a:cs typeface="Times New Roman" pitchFamily="18" charset="0"/>
              </a:rPr>
              <a:t>2.	Recovering lost or about-to-be-lost sales - customer service programs can minimize customer frustration and disappointments by solving problems in a caring and timely manner.</a:t>
            </a:r>
          </a:p>
          <a:p>
            <a:pPr algn="just" eaLnBrk="1" hangingPunct="1"/>
            <a:r>
              <a:rPr lang="en-US" smtClean="0">
                <a:latin typeface="Arial" pitchFamily="34" charset="0"/>
                <a:cs typeface="Times New Roman" pitchFamily="18" charset="0"/>
              </a:rPr>
              <a:t> </a:t>
            </a:r>
          </a:p>
          <a:p>
            <a:pPr algn="just" eaLnBrk="1" hangingPunct="1"/>
            <a:r>
              <a:rPr lang="en-US" smtClean="0">
                <a:latin typeface="Arial" pitchFamily="34" charset="0"/>
                <a:cs typeface="Times New Roman" pitchFamily="18" charset="0"/>
              </a:rPr>
              <a:t>3.	Linking customer satisfaction to service quality - customer satisfaction occurs when service quality meets or exceeds expectations; loyal, satisfied customers provide a long-term competitive advantage.</a:t>
            </a:r>
          </a:p>
          <a:p>
            <a:pPr algn="just" eaLnBrk="1" hangingPunct="1"/>
            <a:r>
              <a:rPr lang="en-US" smtClean="0">
                <a:latin typeface="Arial" pitchFamily="34" charset="0"/>
                <a:cs typeface="Times New Roman" pitchFamily="18" charset="0"/>
              </a:rPr>
              <a:t> </a:t>
            </a:r>
          </a:p>
          <a:p>
            <a:pPr algn="just" eaLnBrk="1" hangingPunct="1"/>
            <a:r>
              <a:rPr lang="en-US" smtClean="0">
                <a:latin typeface="Arial" pitchFamily="34" charset="0"/>
                <a:cs typeface="Times New Roman" pitchFamily="18" charset="0"/>
              </a:rPr>
              <a:t>4.	Realizing a profitable return-on-investment - an investment in customer service activities generally yields successful results; cost to provide a service may not be proportionate to its value to a customer.</a:t>
            </a:r>
          </a:p>
          <a:p>
            <a:pPr algn="just" eaLnBrk="1" hangingPunct="1"/>
            <a:r>
              <a:rPr lang="en-US" smtClean="0">
                <a:latin typeface="Arial" pitchFamily="34" charset="0"/>
                <a:cs typeface="Times New Roman" pitchFamily="18" charset="0"/>
              </a:rPr>
              <a:t> </a:t>
            </a:r>
          </a:p>
          <a:p>
            <a:pPr eaLnBrk="1" hangingPunct="1"/>
            <a:r>
              <a:rPr lang="en-US" smtClean="0">
                <a:latin typeface="Arial" pitchFamily="34" charset="0"/>
                <a:cs typeface="Times New Roman" pitchFamily="18" charset="0"/>
              </a:rPr>
              <a:t>5.	Performing a major role in the marketing mix - integration of wanted customer services into the overall marketing mix strategy can contribute to sales and profitability.</a:t>
            </a:r>
            <a:r>
              <a:rPr lang="en-GB" smtClean="0">
                <a:latin typeface="Arial" pitchFamily="34" charset="0"/>
              </a:rPr>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C0B68B54-D120-4038-B86F-CC841B6F5975}" type="slidenum">
              <a:rPr lang="en-US">
                <a:latin typeface="Arial" pitchFamily="34" charset="0"/>
              </a:rPr>
              <a:pPr/>
              <a:t>12</a:t>
            </a:fld>
            <a:endParaRPr lang="en-US">
              <a:latin typeface="Arial" pitchFamily="34" charset="0"/>
            </a:endParaRPr>
          </a:p>
        </p:txBody>
      </p:sp>
      <p:sp>
        <p:nvSpPr>
          <p:cNvPr id="33795" name="Rectangle 2"/>
          <p:cNvSpPr>
            <a:spLocks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fld id="{165628A5-4337-41CE-BCE8-502BA3B39DF5}" type="datetime1">
              <a:rPr lang="en-US"/>
              <a:pPr>
                <a:defRPr/>
              </a:pPr>
              <a:t>12/5/2011</a:t>
            </a:fld>
            <a:endParaRPr lang="en-US"/>
          </a:p>
        </p:txBody>
      </p:sp>
      <p:sp>
        <p:nvSpPr>
          <p:cNvPr id="5"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6" name="Rectangle 13"/>
          <p:cNvSpPr>
            <a:spLocks noGrp="1" noChangeArrowheads="1"/>
          </p:cNvSpPr>
          <p:nvPr>
            <p:ph type="sldNum" sz="quarter" idx="12"/>
          </p:nvPr>
        </p:nvSpPr>
        <p:spPr>
          <a:ln/>
        </p:spPr>
        <p:txBody>
          <a:bodyPr/>
          <a:lstStyle>
            <a:lvl1pPr>
              <a:defRPr/>
            </a:lvl1pPr>
          </a:lstStyle>
          <a:p>
            <a:pPr>
              <a:defRPr/>
            </a:pPr>
            <a:fld id="{9BB732AC-9AB8-47B1-A330-3DAF620E0406}"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fld id="{BDB1A98B-D3AA-4938-B754-40F14715E60E}" type="datetime1">
              <a:rPr lang="en-US"/>
              <a:pPr>
                <a:defRPr/>
              </a:pPr>
              <a:t>12/5/2011</a:t>
            </a:fld>
            <a:endParaRPr lang="en-US"/>
          </a:p>
        </p:txBody>
      </p:sp>
      <p:sp>
        <p:nvSpPr>
          <p:cNvPr id="5"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6" name="Rectangle 13"/>
          <p:cNvSpPr>
            <a:spLocks noGrp="1" noChangeArrowheads="1"/>
          </p:cNvSpPr>
          <p:nvPr>
            <p:ph type="sldNum" sz="quarter" idx="12"/>
          </p:nvPr>
        </p:nvSpPr>
        <p:spPr>
          <a:ln/>
        </p:spPr>
        <p:txBody>
          <a:bodyPr/>
          <a:lstStyle>
            <a:lvl1pPr>
              <a:defRPr/>
            </a:lvl1pPr>
          </a:lstStyle>
          <a:p>
            <a:pPr>
              <a:defRPr/>
            </a:pPr>
            <a:fld id="{5418B4B5-6364-489C-98BF-FBEBF87004CE}"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fld id="{F12A77F7-D1FE-4E01-A1EF-5FC4D70BF6F7}" type="datetime1">
              <a:rPr lang="en-US"/>
              <a:pPr>
                <a:defRPr/>
              </a:pPr>
              <a:t>12/5/2011</a:t>
            </a:fld>
            <a:endParaRPr lang="en-US"/>
          </a:p>
        </p:txBody>
      </p:sp>
      <p:sp>
        <p:nvSpPr>
          <p:cNvPr id="5"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6" name="Rectangle 13"/>
          <p:cNvSpPr>
            <a:spLocks noGrp="1" noChangeArrowheads="1"/>
          </p:cNvSpPr>
          <p:nvPr>
            <p:ph type="sldNum" sz="quarter" idx="12"/>
          </p:nvPr>
        </p:nvSpPr>
        <p:spPr>
          <a:ln/>
        </p:spPr>
        <p:txBody>
          <a:bodyPr/>
          <a:lstStyle>
            <a:lvl1pPr>
              <a:defRPr/>
            </a:lvl1pPr>
          </a:lstStyle>
          <a:p>
            <a:pPr>
              <a:defRPr/>
            </a:pPr>
            <a:fld id="{68515F42-234E-4373-88D7-3CB55924A46A}"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11"/>
          <p:cNvSpPr>
            <a:spLocks noGrp="1" noChangeArrowheads="1"/>
          </p:cNvSpPr>
          <p:nvPr>
            <p:ph type="dt" sz="half" idx="10"/>
          </p:nvPr>
        </p:nvSpPr>
        <p:spPr>
          <a:ln/>
        </p:spPr>
        <p:txBody>
          <a:bodyPr/>
          <a:lstStyle>
            <a:lvl1pPr>
              <a:defRPr/>
            </a:lvl1pPr>
          </a:lstStyle>
          <a:p>
            <a:pPr>
              <a:defRPr/>
            </a:pPr>
            <a:fld id="{2CFC9B3C-4913-4E43-82EA-9356BF843E91}" type="datetime1">
              <a:rPr lang="en-US"/>
              <a:pPr>
                <a:defRPr/>
              </a:pPr>
              <a:t>12/5/2011</a:t>
            </a:fld>
            <a:endParaRPr lang="en-US"/>
          </a:p>
        </p:txBody>
      </p:sp>
      <p:sp>
        <p:nvSpPr>
          <p:cNvPr id="6"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7" name="Rectangle 13"/>
          <p:cNvSpPr>
            <a:spLocks noGrp="1" noChangeArrowheads="1"/>
          </p:cNvSpPr>
          <p:nvPr>
            <p:ph type="sldNum" sz="quarter" idx="12"/>
          </p:nvPr>
        </p:nvSpPr>
        <p:spPr>
          <a:ln/>
        </p:spPr>
        <p:txBody>
          <a:bodyPr/>
          <a:lstStyle>
            <a:lvl1pPr>
              <a:defRPr/>
            </a:lvl1pPr>
          </a:lstStyle>
          <a:p>
            <a:pPr>
              <a:defRPr/>
            </a:pPr>
            <a:fld id="{39F9E3EC-0E25-44D9-8938-1AD5F5D5636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11"/>
          <p:cNvSpPr>
            <a:spLocks noGrp="1" noChangeArrowheads="1"/>
          </p:cNvSpPr>
          <p:nvPr>
            <p:ph type="dt" sz="half" idx="10"/>
          </p:nvPr>
        </p:nvSpPr>
        <p:spPr>
          <a:ln/>
        </p:spPr>
        <p:txBody>
          <a:bodyPr/>
          <a:lstStyle>
            <a:lvl1pPr>
              <a:defRPr/>
            </a:lvl1pPr>
          </a:lstStyle>
          <a:p>
            <a:pPr>
              <a:defRPr/>
            </a:pPr>
            <a:fld id="{7D7C7D74-217D-4412-BC72-BC47F6838F66}" type="datetime1">
              <a:rPr lang="en-US"/>
              <a:pPr>
                <a:defRPr/>
              </a:pPr>
              <a:t>12/5/2011</a:t>
            </a:fld>
            <a:endParaRPr lang="en-US"/>
          </a:p>
        </p:txBody>
      </p:sp>
      <p:sp>
        <p:nvSpPr>
          <p:cNvPr id="8"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9" name="Rectangle 13"/>
          <p:cNvSpPr>
            <a:spLocks noGrp="1" noChangeArrowheads="1"/>
          </p:cNvSpPr>
          <p:nvPr>
            <p:ph type="sldNum" sz="quarter" idx="12"/>
          </p:nvPr>
        </p:nvSpPr>
        <p:spPr>
          <a:ln/>
        </p:spPr>
        <p:txBody>
          <a:bodyPr/>
          <a:lstStyle>
            <a:lvl1pPr>
              <a:defRPr/>
            </a:lvl1pPr>
          </a:lstStyle>
          <a:p>
            <a:pPr>
              <a:defRPr/>
            </a:pPr>
            <a:fld id="{25368DDB-8F07-4E96-8930-FE986712DB8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11"/>
          <p:cNvSpPr>
            <a:spLocks noGrp="1" noChangeArrowheads="1"/>
          </p:cNvSpPr>
          <p:nvPr>
            <p:ph type="dt" sz="half" idx="10"/>
          </p:nvPr>
        </p:nvSpPr>
        <p:spPr>
          <a:ln/>
        </p:spPr>
        <p:txBody>
          <a:bodyPr/>
          <a:lstStyle>
            <a:lvl1pPr>
              <a:defRPr/>
            </a:lvl1pPr>
          </a:lstStyle>
          <a:p>
            <a:pPr>
              <a:defRPr/>
            </a:pPr>
            <a:fld id="{CE86F580-F600-40E8-A18E-490966EA1512}" type="datetime1">
              <a:rPr lang="en-US"/>
              <a:pPr>
                <a:defRPr/>
              </a:pPr>
              <a:t>12/5/2011</a:t>
            </a:fld>
            <a:endParaRPr lang="en-US"/>
          </a:p>
        </p:txBody>
      </p:sp>
      <p:sp>
        <p:nvSpPr>
          <p:cNvPr id="4"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5" name="Rectangle 13"/>
          <p:cNvSpPr>
            <a:spLocks noGrp="1" noChangeArrowheads="1"/>
          </p:cNvSpPr>
          <p:nvPr>
            <p:ph type="sldNum" sz="quarter" idx="12"/>
          </p:nvPr>
        </p:nvSpPr>
        <p:spPr>
          <a:ln/>
        </p:spPr>
        <p:txBody>
          <a:bodyPr/>
          <a:lstStyle>
            <a:lvl1pPr>
              <a:defRPr/>
            </a:lvl1pPr>
          </a:lstStyle>
          <a:p>
            <a:pPr>
              <a:defRPr/>
            </a:pPr>
            <a:fld id="{E17A2006-A5DB-451B-BA03-5686E224FB41}"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fld id="{CD20C047-2F85-4470-B03F-03F650B1DAE8}" type="datetime1">
              <a:rPr lang="en-US"/>
              <a:pPr>
                <a:defRPr/>
              </a:pPr>
              <a:t>12/5/2011</a:t>
            </a:fld>
            <a:endParaRPr lang="en-US"/>
          </a:p>
        </p:txBody>
      </p:sp>
      <p:sp>
        <p:nvSpPr>
          <p:cNvPr id="3"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4" name="Rectangle 13"/>
          <p:cNvSpPr>
            <a:spLocks noGrp="1" noChangeArrowheads="1"/>
          </p:cNvSpPr>
          <p:nvPr>
            <p:ph type="sldNum" sz="quarter" idx="12"/>
          </p:nvPr>
        </p:nvSpPr>
        <p:spPr>
          <a:ln/>
        </p:spPr>
        <p:txBody>
          <a:bodyPr/>
          <a:lstStyle>
            <a:lvl1pPr>
              <a:defRPr/>
            </a:lvl1pPr>
          </a:lstStyle>
          <a:p>
            <a:pPr>
              <a:defRPr/>
            </a:pPr>
            <a:fld id="{2B5268F0-D5EC-4B15-8F83-4987DD6CCB91}"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fld id="{8A7C5A15-F98F-4E72-90F5-B00523A6F5CD}" type="datetime1">
              <a:rPr lang="en-US"/>
              <a:pPr>
                <a:defRPr/>
              </a:pPr>
              <a:t>12/5/2011</a:t>
            </a:fld>
            <a:endParaRPr lang="en-US"/>
          </a:p>
        </p:txBody>
      </p:sp>
      <p:sp>
        <p:nvSpPr>
          <p:cNvPr id="6"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7" name="Rectangle 13"/>
          <p:cNvSpPr>
            <a:spLocks noGrp="1" noChangeArrowheads="1"/>
          </p:cNvSpPr>
          <p:nvPr>
            <p:ph type="sldNum" sz="quarter" idx="12"/>
          </p:nvPr>
        </p:nvSpPr>
        <p:spPr>
          <a:ln/>
        </p:spPr>
        <p:txBody>
          <a:bodyPr/>
          <a:lstStyle>
            <a:lvl1pPr>
              <a:defRPr/>
            </a:lvl1pPr>
          </a:lstStyle>
          <a:p>
            <a:pPr>
              <a:defRPr/>
            </a:pPr>
            <a:fld id="{74AC6506-E20D-4136-A04F-EE6ACEAD046B}"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fld id="{CDA447D2-253D-41E0-BE77-D9ACE8477ACB}" type="datetime1">
              <a:rPr lang="en-US"/>
              <a:pPr>
                <a:defRPr/>
              </a:pPr>
              <a:t>12/5/2011</a:t>
            </a:fld>
            <a:endParaRPr lang="en-US"/>
          </a:p>
        </p:txBody>
      </p:sp>
      <p:sp>
        <p:nvSpPr>
          <p:cNvPr id="6"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7" name="Rectangle 13"/>
          <p:cNvSpPr>
            <a:spLocks noGrp="1" noChangeArrowheads="1"/>
          </p:cNvSpPr>
          <p:nvPr>
            <p:ph type="sldNum" sz="quarter" idx="12"/>
          </p:nvPr>
        </p:nvSpPr>
        <p:spPr>
          <a:ln/>
        </p:spPr>
        <p:txBody>
          <a:bodyPr/>
          <a:lstStyle>
            <a:lvl1pPr>
              <a:defRPr/>
            </a:lvl1pPr>
          </a:lstStyle>
          <a:p>
            <a:pPr>
              <a:defRPr/>
            </a:pPr>
            <a:fld id="{8790D50E-E3A5-4EF6-9B89-D585F2EE3EA9}"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fld id="{82557B79-35A6-40E7-BE9D-C9061F189BA3}" type="datetime1">
              <a:rPr lang="en-US"/>
              <a:pPr>
                <a:defRPr/>
              </a:pPr>
              <a:t>12/5/2011</a:t>
            </a:fld>
            <a:endParaRPr lang="en-US"/>
          </a:p>
        </p:txBody>
      </p:sp>
      <p:sp>
        <p:nvSpPr>
          <p:cNvPr id="5"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6" name="Rectangle 13"/>
          <p:cNvSpPr>
            <a:spLocks noGrp="1" noChangeArrowheads="1"/>
          </p:cNvSpPr>
          <p:nvPr>
            <p:ph type="sldNum" sz="quarter" idx="12"/>
          </p:nvPr>
        </p:nvSpPr>
        <p:spPr>
          <a:ln/>
        </p:spPr>
        <p:txBody>
          <a:bodyPr/>
          <a:lstStyle>
            <a:lvl1pPr>
              <a:defRPr/>
            </a:lvl1pPr>
          </a:lstStyle>
          <a:p>
            <a:pPr>
              <a:defRPr/>
            </a:pPr>
            <a:fld id="{0E243AC9-D196-4EEC-BEEC-26B5895CFF6F}"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fld id="{D2290594-D7EA-4E9B-91FB-0BE901CEFCD9}" type="datetime1">
              <a:rPr lang="en-US"/>
              <a:pPr>
                <a:defRPr/>
              </a:pPr>
              <a:t>12/5/2011</a:t>
            </a:fld>
            <a:endParaRPr lang="en-US"/>
          </a:p>
        </p:txBody>
      </p:sp>
      <p:sp>
        <p:nvSpPr>
          <p:cNvPr id="5" name="Rectangle 12"/>
          <p:cNvSpPr>
            <a:spLocks noGrp="1" noChangeArrowheads="1"/>
          </p:cNvSpPr>
          <p:nvPr>
            <p:ph type="ftr" sz="quarter" idx="11"/>
          </p:nvPr>
        </p:nvSpPr>
        <p:spPr>
          <a:ln/>
        </p:spPr>
        <p:txBody>
          <a:bodyPr/>
          <a:lstStyle>
            <a:lvl1pPr>
              <a:defRPr/>
            </a:lvl1pPr>
          </a:lstStyle>
          <a:p>
            <a:pPr>
              <a:defRPr/>
            </a:pPr>
            <a:r>
              <a:rPr lang="en-US"/>
              <a:t>Footer</a:t>
            </a:r>
          </a:p>
        </p:txBody>
      </p:sp>
      <p:sp>
        <p:nvSpPr>
          <p:cNvPr id="6" name="Rectangle 13"/>
          <p:cNvSpPr>
            <a:spLocks noGrp="1" noChangeArrowheads="1"/>
          </p:cNvSpPr>
          <p:nvPr>
            <p:ph type="sldNum" sz="quarter" idx="12"/>
          </p:nvPr>
        </p:nvSpPr>
        <p:spPr>
          <a:ln/>
        </p:spPr>
        <p:txBody>
          <a:bodyPr/>
          <a:lstStyle>
            <a:lvl1pPr>
              <a:defRPr/>
            </a:lvl1pPr>
          </a:lstStyle>
          <a:p>
            <a:pPr>
              <a:defRPr/>
            </a:pPr>
            <a:fld id="{BAB99E25-6E92-4D51-B4C1-EA7FEAA5F36D}"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85800" y="1981200"/>
            <a:ext cx="3810000" cy="4114800"/>
          </a:xfrm>
        </p:spPr>
        <p:txBody>
          <a:bodyPr/>
          <a:lstStyle/>
          <a:p>
            <a:pPr lvl="0"/>
            <a:endParaRPr lang="en-US"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2987675" y="6248400"/>
            <a:ext cx="3455988" cy="457200"/>
          </a:xfrm>
        </p:spPr>
        <p:txBody>
          <a:bodyPr/>
          <a:lstStyle>
            <a:lvl1pPr>
              <a:defRPr/>
            </a:lvl1pPr>
          </a:lstStyle>
          <a:p>
            <a:pPr>
              <a:defRPr/>
            </a:pPr>
            <a:r>
              <a:rPr lang="en-GB"/>
              <a:t>© Jonathan Groucutt 2006</a:t>
            </a:r>
          </a:p>
          <a:p>
            <a:pPr>
              <a:defRPr/>
            </a:pPr>
            <a:r>
              <a:rPr lang="en-GB"/>
              <a:t>Foundations of Marketing</a:t>
            </a:r>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6182DC57-35B6-4994-A745-0BC225D32588}" type="slidenum">
              <a:rPr lang="en-US"/>
              <a:pPr>
                <a:defRPr/>
              </a:pPr>
              <a:t>‹#›</a:t>
            </a:fld>
            <a:endParaRPr lang="en-US"/>
          </a:p>
        </p:txBody>
      </p:sp>
    </p:spTree>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atin typeface="Arial" charset="0"/>
              </a:defRPr>
            </a:lvl1pPr>
          </a:lstStyle>
          <a:p>
            <a:pPr>
              <a:defRPr/>
            </a:pPr>
            <a:fld id="{180C03D8-4F6A-4719-98D0-0E7718090FCF}" type="datetime1">
              <a:rPr lang="en-US"/>
              <a:pPr>
                <a:defRPr/>
              </a:pPr>
              <a:t>12/5/2011</a:t>
            </a:fld>
            <a:endParaRPr lang="en-US"/>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atin typeface="Arial" charset="0"/>
              </a:defRPr>
            </a:lvl1pPr>
          </a:lstStyle>
          <a:p>
            <a:pPr>
              <a:defRPr/>
            </a:pPr>
            <a:r>
              <a:rPr lang="en-US"/>
              <a:t>Footer</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atin typeface="Arial" charset="0"/>
              </a:defRPr>
            </a:lvl1pPr>
          </a:lstStyle>
          <a:p>
            <a:pPr>
              <a:defRPr/>
            </a:pPr>
            <a:fld id="{04F920E2-1688-431E-A5BE-4B9749B6F58E}"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hdr="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Myriad Pro"/>
        </a:defRPr>
      </a:lvl2pPr>
      <a:lvl3pPr algn="ctr" rtl="0" fontAlgn="base">
        <a:spcBef>
          <a:spcPct val="0"/>
        </a:spcBef>
        <a:spcAft>
          <a:spcPct val="0"/>
        </a:spcAft>
        <a:defRPr sz="4400">
          <a:solidFill>
            <a:schemeClr val="tx2"/>
          </a:solidFill>
          <a:latin typeface="Myriad Pro"/>
        </a:defRPr>
      </a:lvl3pPr>
      <a:lvl4pPr algn="ctr" rtl="0" fontAlgn="base">
        <a:spcBef>
          <a:spcPct val="0"/>
        </a:spcBef>
        <a:spcAft>
          <a:spcPct val="0"/>
        </a:spcAft>
        <a:defRPr sz="4400">
          <a:solidFill>
            <a:schemeClr val="tx2"/>
          </a:solidFill>
          <a:latin typeface="Myriad Pro"/>
        </a:defRPr>
      </a:lvl4pPr>
      <a:lvl5pPr algn="ctr" rtl="0" fontAlgn="base">
        <a:spcBef>
          <a:spcPct val="0"/>
        </a:spcBef>
        <a:spcAft>
          <a:spcPct val="0"/>
        </a:spcAft>
        <a:defRPr sz="4400">
          <a:solidFill>
            <a:schemeClr val="tx2"/>
          </a:solidFill>
          <a:latin typeface="Myriad Pro"/>
        </a:defRPr>
      </a:lvl5pPr>
      <a:lvl6pPr marL="457200" algn="ctr" rtl="0" eaLnBrk="1" fontAlgn="base" hangingPunct="1">
        <a:spcBef>
          <a:spcPct val="0"/>
        </a:spcBef>
        <a:spcAft>
          <a:spcPct val="0"/>
        </a:spcAft>
        <a:defRPr sz="4400">
          <a:solidFill>
            <a:schemeClr val="tx2"/>
          </a:solidFill>
          <a:latin typeface="Myriad Pro"/>
        </a:defRPr>
      </a:lvl6pPr>
      <a:lvl7pPr marL="914400" algn="ctr" rtl="0" eaLnBrk="1" fontAlgn="base" hangingPunct="1">
        <a:spcBef>
          <a:spcPct val="0"/>
        </a:spcBef>
        <a:spcAft>
          <a:spcPct val="0"/>
        </a:spcAft>
        <a:defRPr sz="4400">
          <a:solidFill>
            <a:schemeClr val="tx2"/>
          </a:solidFill>
          <a:latin typeface="Myriad Pro"/>
        </a:defRPr>
      </a:lvl7pPr>
      <a:lvl8pPr marL="1371600" algn="ctr" rtl="0" eaLnBrk="1" fontAlgn="base" hangingPunct="1">
        <a:spcBef>
          <a:spcPct val="0"/>
        </a:spcBef>
        <a:spcAft>
          <a:spcPct val="0"/>
        </a:spcAft>
        <a:defRPr sz="4400">
          <a:solidFill>
            <a:schemeClr val="tx2"/>
          </a:solidFill>
          <a:latin typeface="Myriad Pro"/>
        </a:defRPr>
      </a:lvl8pPr>
      <a:lvl9pPr marL="1828800" algn="ctr" rtl="0" eaLnBrk="1" fontAlgn="base" hangingPunct="1">
        <a:spcBef>
          <a:spcPct val="0"/>
        </a:spcBef>
        <a:spcAft>
          <a:spcPct val="0"/>
        </a:spcAft>
        <a:defRPr sz="4400">
          <a:solidFill>
            <a:schemeClr val="tx2"/>
          </a:solidFill>
          <a:latin typeface="Myriad Pro"/>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685800"/>
            <a:ext cx="7772400" cy="1371600"/>
          </a:xfrm>
        </p:spPr>
        <p:txBody>
          <a:bodyPr/>
          <a:lstStyle/>
          <a:p>
            <a:r>
              <a:rPr lang="en-GB" sz="4000" dirty="0" smtClean="0"/>
              <a:t/>
            </a:r>
            <a:br>
              <a:rPr lang="en-GB" sz="4000" dirty="0" smtClean="0"/>
            </a:br>
            <a:r>
              <a:rPr lang="en-GB" sz="4000" dirty="0" smtClean="0"/>
              <a:t>The Marketing Mix</a:t>
            </a:r>
            <a:endParaRPr lang="en-US" sz="4000" dirty="0" smtClean="0"/>
          </a:p>
        </p:txBody>
      </p:sp>
      <p:sp>
        <p:nvSpPr>
          <p:cNvPr id="3075" name="Rectangle 3"/>
          <p:cNvSpPr>
            <a:spLocks noGrp="1" noChangeArrowheads="1"/>
          </p:cNvSpPr>
          <p:nvPr>
            <p:ph type="subTitle" idx="1"/>
          </p:nvPr>
        </p:nvSpPr>
        <p:spPr>
          <a:xfrm>
            <a:off x="1371600" y="3048000"/>
            <a:ext cx="6400800" cy="1752600"/>
          </a:xfrm>
        </p:spPr>
        <p:txBody>
          <a:bodyPr/>
          <a:lstStyle/>
          <a:p>
            <a:r>
              <a:rPr lang="en-GB" dirty="0" smtClean="0"/>
              <a:t>People</a:t>
            </a:r>
            <a:endParaRPr lang="en-GB" dirty="0" smtClean="0"/>
          </a:p>
          <a:p>
            <a:endParaRPr lang="en-GB" dirty="0" smtClean="0"/>
          </a:p>
          <a:p>
            <a:endParaRPr lang="en-US" dirty="0" smtClean="0"/>
          </a:p>
        </p:txBody>
      </p:sp>
      <p:sp>
        <p:nvSpPr>
          <p:cNvPr id="3076"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3077" name="Slide Number Placeholder 5"/>
          <p:cNvSpPr>
            <a:spLocks noGrp="1"/>
          </p:cNvSpPr>
          <p:nvPr>
            <p:ph type="sldNum" sz="quarter" idx="12"/>
          </p:nvPr>
        </p:nvSpPr>
        <p:spPr>
          <a:noFill/>
        </p:spPr>
        <p:txBody>
          <a:bodyPr/>
          <a:lstStyle/>
          <a:p>
            <a:fld id="{558CD010-5265-4167-94EC-7C6B689C1514}" type="slidenum">
              <a:rPr lang="en-US" smtClean="0">
                <a:latin typeface="Arial" pitchFamily="34" charset="0"/>
              </a:rPr>
              <a:pPr/>
              <a:t>1</a:t>
            </a:fld>
            <a:endParaRPr lang="en-US" smtClean="0">
              <a:latin typeface="Arial" pitchFamily="34" charset="0"/>
            </a:endParaRPr>
          </a:p>
        </p:txBody>
      </p:sp>
      <p:graphicFrame>
        <p:nvGraphicFramePr>
          <p:cNvPr id="2058" name="Group 10"/>
          <p:cNvGraphicFramePr>
            <a:graphicFrameLocks noGrp="1"/>
          </p:cNvGraphicFramePr>
          <p:nvPr/>
        </p:nvGraphicFramePr>
        <p:xfrm>
          <a:off x="611560" y="980728"/>
          <a:ext cx="7772400" cy="1440160"/>
        </p:xfrm>
        <a:graphic>
          <a:graphicData uri="http://schemas.openxmlformats.org/drawingml/2006/table">
            <a:tbl>
              <a:tblPr/>
              <a:tblGrid>
                <a:gridCol w="7772400"/>
              </a:tblGrid>
              <a:tr h="14401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smtClean="0"/>
              <a:t>Learning Outcomes</a:t>
            </a:r>
            <a:endParaRPr lang="en-US" sz="4000" smtClean="0"/>
          </a:p>
        </p:txBody>
      </p:sp>
      <p:sp>
        <p:nvSpPr>
          <p:cNvPr id="4099" name="Rectangle 3"/>
          <p:cNvSpPr>
            <a:spLocks noGrp="1" noChangeArrowheads="1"/>
          </p:cNvSpPr>
          <p:nvPr>
            <p:ph idx="1"/>
          </p:nvPr>
        </p:nvSpPr>
        <p:spPr>
          <a:xfrm>
            <a:off x="685800" y="2286000"/>
            <a:ext cx="7696200" cy="3810000"/>
          </a:xfrm>
        </p:spPr>
        <p:txBody>
          <a:bodyPr/>
          <a:lstStyle/>
          <a:p>
            <a:r>
              <a:rPr lang="en-GB" sz="2800" smtClean="0"/>
              <a:t>Evaluate the role of people (participants) in the marketing environment.</a:t>
            </a:r>
          </a:p>
          <a:p>
            <a:r>
              <a:rPr lang="en-GB" sz="2800" smtClean="0"/>
              <a:t>Debate the complexity of people as decision-making units (DMUs).</a:t>
            </a:r>
          </a:p>
          <a:p>
            <a:r>
              <a:rPr lang="en-GB" sz="2800" smtClean="0"/>
              <a:t>Appraise the wide-ranging impact of the ‘people’ element within the marketing mix. </a:t>
            </a:r>
            <a:endParaRPr lang="en-US" sz="2800" smtClean="0"/>
          </a:p>
        </p:txBody>
      </p:sp>
      <p:sp>
        <p:nvSpPr>
          <p:cNvPr id="4100"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4101" name="Slide Number Placeholder 5"/>
          <p:cNvSpPr>
            <a:spLocks noGrp="1"/>
          </p:cNvSpPr>
          <p:nvPr>
            <p:ph type="sldNum" sz="quarter" idx="12"/>
          </p:nvPr>
        </p:nvSpPr>
        <p:spPr>
          <a:noFill/>
        </p:spPr>
        <p:txBody>
          <a:bodyPr/>
          <a:lstStyle/>
          <a:p>
            <a:fld id="{76B9DA23-ED90-46E3-8830-6A997FC1AB4F}" type="slidenum">
              <a:rPr lang="en-US" smtClean="0">
                <a:latin typeface="Arial" pitchFamily="34" charset="0"/>
              </a:rPr>
              <a:pPr/>
              <a:t>2</a:t>
            </a:fld>
            <a:endParaRPr lang="en-US" smtClean="0">
              <a:latin typeface="Arial" pitchFamily="34" charset="0"/>
            </a:endParaRPr>
          </a:p>
        </p:txBody>
      </p:sp>
      <p:graphicFrame>
        <p:nvGraphicFramePr>
          <p:cNvPr id="4106" name="Group 10"/>
          <p:cNvGraphicFramePr>
            <a:graphicFrameLocks noGrp="1"/>
          </p:cNvGraphicFramePr>
          <p:nvPr/>
        </p:nvGraphicFramePr>
        <p:xfrm>
          <a:off x="685800" y="609600"/>
          <a:ext cx="7772400" cy="1143000"/>
        </p:xfrm>
        <a:graphic>
          <a:graphicData uri="http://schemas.openxmlformats.org/drawingml/2006/table">
            <a:tbl>
              <a:tblPr/>
              <a:tblGrid>
                <a:gridCol w="7772400"/>
              </a:tblGrid>
              <a:tr h="1143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smtClean="0"/>
              <a:t>People</a:t>
            </a:r>
            <a:endParaRPr lang="en-US" smtClean="0"/>
          </a:p>
        </p:txBody>
      </p:sp>
      <p:pic>
        <p:nvPicPr>
          <p:cNvPr id="5123" name="Picture 5" descr="AA026"/>
          <p:cNvPicPr>
            <a:picLocks noGrp="1" noChangeAspect="1" noChangeArrowheads="1"/>
          </p:cNvPicPr>
          <p:nvPr>
            <p:ph type="clipArt" sz="half" idx="1"/>
          </p:nvPr>
        </p:nvPicPr>
        <p:blipFill>
          <a:blip r:embed="rId3" cstate="print"/>
          <a:srcRect/>
          <a:stretch>
            <a:fillRect/>
          </a:stretch>
        </p:blipFill>
        <p:spPr>
          <a:xfrm>
            <a:off x="533400" y="2438400"/>
            <a:ext cx="4038600" cy="2692400"/>
          </a:xfrm>
        </p:spPr>
      </p:pic>
      <p:sp>
        <p:nvSpPr>
          <p:cNvPr id="5124" name="Rectangle 4"/>
          <p:cNvSpPr>
            <a:spLocks noGrp="1" noChangeArrowheads="1"/>
          </p:cNvSpPr>
          <p:nvPr>
            <p:ph type="body" sz="half" idx="2"/>
          </p:nvPr>
        </p:nvSpPr>
        <p:spPr>
          <a:xfrm>
            <a:off x="4648200" y="1752600"/>
            <a:ext cx="3962400" cy="3962400"/>
          </a:xfrm>
        </p:spPr>
        <p:txBody>
          <a:bodyPr/>
          <a:lstStyle/>
          <a:p>
            <a:pPr>
              <a:lnSpc>
                <a:spcPct val="90000"/>
              </a:lnSpc>
            </a:pPr>
            <a:r>
              <a:rPr lang="en-GB" sz="2400" smtClean="0"/>
              <a:t>Kotler (1975) considered people as a ‘public’ and stated that this was ‘a distinct group of people and/or organizations that have an actual or potential interest and/or impact on an organization’. </a:t>
            </a:r>
          </a:p>
          <a:p>
            <a:pPr>
              <a:lnSpc>
                <a:spcPct val="90000"/>
              </a:lnSpc>
            </a:pPr>
            <a:r>
              <a:rPr lang="en-GB" sz="2400" smtClean="0"/>
              <a:t>Dawson (1969) – ‘the human concept of business’.</a:t>
            </a:r>
            <a:endParaRPr lang="en-US" sz="2400" smtClean="0"/>
          </a:p>
        </p:txBody>
      </p:sp>
      <p:sp>
        <p:nvSpPr>
          <p:cNvPr id="5125" name="Footer Placeholder 5"/>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5126" name="Slide Number Placeholder 6"/>
          <p:cNvSpPr>
            <a:spLocks noGrp="1"/>
          </p:cNvSpPr>
          <p:nvPr>
            <p:ph type="sldNum" sz="quarter" idx="12"/>
          </p:nvPr>
        </p:nvSpPr>
        <p:spPr>
          <a:noFill/>
        </p:spPr>
        <p:txBody>
          <a:bodyPr/>
          <a:lstStyle/>
          <a:p>
            <a:fld id="{CF9383FF-14A8-4FB2-AB19-88992215C720}" type="slidenum">
              <a:rPr lang="en-US" smtClean="0">
                <a:latin typeface="Arial" pitchFamily="34" charset="0"/>
              </a:rPr>
              <a:pPr/>
              <a:t>3</a:t>
            </a:fld>
            <a:endParaRPr lang="en-US" smtClean="0">
              <a:latin typeface="Arial" pitchFamily="34" charset="0"/>
            </a:endParaRPr>
          </a:p>
        </p:txBody>
      </p:sp>
      <p:sp>
        <p:nvSpPr>
          <p:cNvPr id="5127" name="Text Box 6"/>
          <p:cNvSpPr txBox="1">
            <a:spLocks noChangeArrowheads="1"/>
          </p:cNvSpPr>
          <p:nvPr/>
        </p:nvSpPr>
        <p:spPr bwMode="auto">
          <a:xfrm>
            <a:off x="609600" y="4876800"/>
            <a:ext cx="2506663" cy="274638"/>
          </a:xfrm>
          <a:prstGeom prst="rect">
            <a:avLst/>
          </a:prstGeom>
          <a:noFill/>
          <a:ln w="9525">
            <a:noFill/>
            <a:miter lim="800000"/>
            <a:headEnd/>
            <a:tailEnd/>
          </a:ln>
        </p:spPr>
        <p:txBody>
          <a:bodyPr>
            <a:spAutoFit/>
          </a:bodyPr>
          <a:lstStyle/>
          <a:p>
            <a:r>
              <a:rPr lang="en-GB" sz="1200">
                <a:solidFill>
                  <a:srgbClr val="CC0000"/>
                </a:solidFill>
              </a:rPr>
              <a:t>© 2006 Jonathan Groucutt</a:t>
            </a:r>
            <a:endParaRPr lang="en-US" sz="1200">
              <a:solidFill>
                <a:srgbClr val="CC0000"/>
              </a:solidFill>
            </a:endParaRPr>
          </a:p>
        </p:txBody>
      </p:sp>
      <p:graphicFrame>
        <p:nvGraphicFramePr>
          <p:cNvPr id="6157" name="Group 13"/>
          <p:cNvGraphicFramePr>
            <a:graphicFrameLocks noGrp="1"/>
          </p:cNvGraphicFramePr>
          <p:nvPr/>
        </p:nvGraphicFramePr>
        <p:xfrm>
          <a:off x="685800" y="609600"/>
          <a:ext cx="7772400" cy="1143000"/>
        </p:xfrm>
        <a:graphic>
          <a:graphicData uri="http://schemas.openxmlformats.org/drawingml/2006/table">
            <a:tbl>
              <a:tblPr/>
              <a:tblGrid>
                <a:gridCol w="7772400"/>
              </a:tblGrid>
              <a:tr h="1143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blinds/>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sz="4000" smtClean="0"/>
              <a:t>Human Concept of Business </a:t>
            </a:r>
            <a:br>
              <a:rPr lang="en-GB" sz="4000" smtClean="0"/>
            </a:br>
            <a:r>
              <a:rPr lang="en-GB" sz="1800" smtClean="0"/>
              <a:t>(after Dawson, 1969)</a:t>
            </a:r>
            <a:endParaRPr lang="en-US" sz="1800" smtClean="0"/>
          </a:p>
        </p:txBody>
      </p:sp>
      <p:sp>
        <p:nvSpPr>
          <p:cNvPr id="6147" name="Rectangle 3"/>
          <p:cNvSpPr>
            <a:spLocks noGrp="1" noChangeArrowheads="1"/>
          </p:cNvSpPr>
          <p:nvPr>
            <p:ph idx="1"/>
          </p:nvPr>
        </p:nvSpPr>
        <p:spPr>
          <a:xfrm>
            <a:off x="685800" y="1981200"/>
            <a:ext cx="7924800" cy="3752056"/>
          </a:xfrm>
        </p:spPr>
        <p:txBody>
          <a:bodyPr/>
          <a:lstStyle/>
          <a:p>
            <a:r>
              <a:rPr lang="en-GB" sz="2400" dirty="0" smtClean="0">
                <a:solidFill>
                  <a:srgbClr val="FF0000"/>
                </a:solidFill>
              </a:rPr>
              <a:t>Level 1</a:t>
            </a:r>
            <a:r>
              <a:rPr lang="en-GB" sz="2400" dirty="0" smtClean="0"/>
              <a:t>- this is internal and relates to the role of the organization in developing the human resources element.</a:t>
            </a:r>
          </a:p>
          <a:p>
            <a:r>
              <a:rPr lang="en-GB" sz="2400" dirty="0" smtClean="0">
                <a:solidFill>
                  <a:srgbClr val="FF0000"/>
                </a:solidFill>
              </a:rPr>
              <a:t>Level 2</a:t>
            </a:r>
            <a:r>
              <a:rPr lang="en-GB" sz="2400" dirty="0" smtClean="0"/>
              <a:t> - this is the relationship between the organization and its customers, competitors, suppliers and distributors.</a:t>
            </a:r>
          </a:p>
          <a:p>
            <a:r>
              <a:rPr lang="en-GB" sz="2400" dirty="0" smtClean="0">
                <a:solidFill>
                  <a:srgbClr val="FF0000"/>
                </a:solidFill>
              </a:rPr>
              <a:t>Level 3</a:t>
            </a:r>
            <a:r>
              <a:rPr lang="en-GB" sz="2400" dirty="0" smtClean="0"/>
              <a:t> - this is the relationship between the organization and society as a whole. Dawson considered this as the ‘market for human fulfilment’. </a:t>
            </a:r>
            <a:endParaRPr lang="en-US" sz="2400" dirty="0" smtClean="0"/>
          </a:p>
        </p:txBody>
      </p:sp>
      <p:sp>
        <p:nvSpPr>
          <p:cNvPr id="6148"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6149" name="Slide Number Placeholder 5"/>
          <p:cNvSpPr>
            <a:spLocks noGrp="1"/>
          </p:cNvSpPr>
          <p:nvPr>
            <p:ph type="sldNum" sz="quarter" idx="12"/>
          </p:nvPr>
        </p:nvSpPr>
        <p:spPr>
          <a:noFill/>
        </p:spPr>
        <p:txBody>
          <a:bodyPr/>
          <a:lstStyle/>
          <a:p>
            <a:fld id="{0C8F5543-786F-4816-818C-BC9C3FF2AAE3}" type="slidenum">
              <a:rPr lang="en-US" smtClean="0">
                <a:latin typeface="Arial" pitchFamily="34" charset="0"/>
              </a:rPr>
              <a:pPr/>
              <a:t>4</a:t>
            </a:fld>
            <a:endParaRPr lang="en-US" smtClean="0">
              <a:latin typeface="Arial" pitchFamily="34" charset="0"/>
            </a:endParaRPr>
          </a:p>
        </p:txBody>
      </p:sp>
      <p:graphicFrame>
        <p:nvGraphicFramePr>
          <p:cNvPr id="7178" name="Group 10"/>
          <p:cNvGraphicFramePr>
            <a:graphicFrameLocks noGrp="1"/>
          </p:cNvGraphicFramePr>
          <p:nvPr/>
        </p:nvGraphicFramePr>
        <p:xfrm>
          <a:off x="683568" y="404664"/>
          <a:ext cx="7772400" cy="1143000"/>
        </p:xfrm>
        <a:graphic>
          <a:graphicData uri="http://schemas.openxmlformats.org/drawingml/2006/table">
            <a:tbl>
              <a:tblPr/>
              <a:tblGrid>
                <a:gridCol w="7772400"/>
              </a:tblGrid>
              <a:tr h="1143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4000" smtClean="0"/>
              <a:t>Who is Included in ‘People’?</a:t>
            </a:r>
            <a:endParaRPr lang="en-US" sz="4000" smtClean="0"/>
          </a:p>
        </p:txBody>
      </p:sp>
      <p:pic>
        <p:nvPicPr>
          <p:cNvPr id="7171" name="Picture 5" descr="AA016"/>
          <p:cNvPicPr>
            <a:picLocks noGrp="1" noChangeAspect="1" noChangeArrowheads="1"/>
          </p:cNvPicPr>
          <p:nvPr>
            <p:ph type="clipArt" sz="half" idx="1"/>
          </p:nvPr>
        </p:nvPicPr>
        <p:blipFill>
          <a:blip r:embed="rId3" cstate="print"/>
          <a:srcRect/>
          <a:stretch>
            <a:fillRect/>
          </a:stretch>
        </p:blipFill>
        <p:spPr>
          <a:xfrm>
            <a:off x="762000" y="2057400"/>
            <a:ext cx="2743200" cy="3505200"/>
          </a:xfrm>
        </p:spPr>
      </p:pic>
      <p:sp>
        <p:nvSpPr>
          <p:cNvPr id="7172" name="Rectangle 4"/>
          <p:cNvSpPr>
            <a:spLocks noGrp="1" noChangeArrowheads="1"/>
          </p:cNvSpPr>
          <p:nvPr>
            <p:ph type="body" sz="half" idx="2"/>
          </p:nvPr>
        </p:nvSpPr>
        <p:spPr>
          <a:xfrm>
            <a:off x="3733800" y="1752600"/>
            <a:ext cx="4953000" cy="4114800"/>
          </a:xfrm>
        </p:spPr>
        <p:txBody>
          <a:bodyPr/>
          <a:lstStyle/>
          <a:p>
            <a:pPr>
              <a:lnSpc>
                <a:spcPct val="90000"/>
              </a:lnSpc>
            </a:pPr>
            <a:r>
              <a:rPr lang="en-GB" sz="2800" smtClean="0"/>
              <a:t>‘People’ in the marketing sense are more than the customer service department and the customer.</a:t>
            </a:r>
          </a:p>
          <a:p>
            <a:pPr>
              <a:lnSpc>
                <a:spcPct val="90000"/>
              </a:lnSpc>
            </a:pPr>
            <a:r>
              <a:rPr lang="en-GB" sz="2800" smtClean="0"/>
              <a:t>From the Value Chain analysis (Porter, 1980) we can see that value can also be added through the actions of people. </a:t>
            </a:r>
            <a:endParaRPr lang="en-US" sz="2800" smtClean="0"/>
          </a:p>
        </p:txBody>
      </p:sp>
      <p:sp>
        <p:nvSpPr>
          <p:cNvPr id="7173" name="Footer Placeholder 5"/>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7174" name="Slide Number Placeholder 6"/>
          <p:cNvSpPr>
            <a:spLocks noGrp="1"/>
          </p:cNvSpPr>
          <p:nvPr>
            <p:ph type="sldNum" sz="quarter" idx="12"/>
          </p:nvPr>
        </p:nvSpPr>
        <p:spPr>
          <a:noFill/>
        </p:spPr>
        <p:txBody>
          <a:bodyPr/>
          <a:lstStyle/>
          <a:p>
            <a:fld id="{286FC0D8-6105-4702-81ED-D7A802AA540E}" type="slidenum">
              <a:rPr lang="en-US" smtClean="0">
                <a:latin typeface="Arial" pitchFamily="34" charset="0"/>
              </a:rPr>
              <a:pPr/>
              <a:t>5</a:t>
            </a:fld>
            <a:endParaRPr lang="en-US" smtClean="0">
              <a:latin typeface="Arial" pitchFamily="34" charset="0"/>
            </a:endParaRPr>
          </a:p>
        </p:txBody>
      </p:sp>
      <p:sp>
        <p:nvSpPr>
          <p:cNvPr id="7175" name="Text Box 6"/>
          <p:cNvSpPr txBox="1">
            <a:spLocks noChangeArrowheads="1"/>
          </p:cNvSpPr>
          <p:nvPr/>
        </p:nvSpPr>
        <p:spPr bwMode="auto">
          <a:xfrm>
            <a:off x="762000" y="5257800"/>
            <a:ext cx="1970088" cy="274638"/>
          </a:xfrm>
          <a:prstGeom prst="rect">
            <a:avLst/>
          </a:prstGeom>
          <a:noFill/>
          <a:ln w="9525">
            <a:noFill/>
            <a:miter lim="800000"/>
            <a:headEnd/>
            <a:tailEnd/>
          </a:ln>
        </p:spPr>
        <p:txBody>
          <a:bodyPr wrap="none">
            <a:spAutoFit/>
          </a:bodyPr>
          <a:lstStyle/>
          <a:p>
            <a:r>
              <a:rPr lang="en-GB" sz="1200">
                <a:solidFill>
                  <a:srgbClr val="CC0000"/>
                </a:solidFill>
              </a:rPr>
              <a:t>© 2006 Jonathan Groucutt</a:t>
            </a:r>
            <a:endParaRPr lang="en-US" sz="1200">
              <a:solidFill>
                <a:srgbClr val="CC0000"/>
              </a:solidFill>
            </a:endParaRPr>
          </a:p>
        </p:txBody>
      </p:sp>
      <p:graphicFrame>
        <p:nvGraphicFramePr>
          <p:cNvPr id="8207" name="Group 15"/>
          <p:cNvGraphicFramePr>
            <a:graphicFrameLocks noGrp="1"/>
          </p:cNvGraphicFramePr>
          <p:nvPr/>
        </p:nvGraphicFramePr>
        <p:xfrm>
          <a:off x="685800" y="692150"/>
          <a:ext cx="7772400" cy="1060450"/>
        </p:xfrm>
        <a:graphic>
          <a:graphicData uri="http://schemas.openxmlformats.org/drawingml/2006/table">
            <a:tbl>
              <a:tblPr/>
              <a:tblGrid>
                <a:gridCol w="7772400"/>
              </a:tblGrid>
              <a:tr h="10604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blinds/>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z="4000" smtClean="0"/>
              <a:t>Right People – Right Job</a:t>
            </a:r>
            <a:endParaRPr lang="en-US" sz="4000" smtClean="0"/>
          </a:p>
        </p:txBody>
      </p:sp>
      <p:pic>
        <p:nvPicPr>
          <p:cNvPr id="8195" name="Picture 5" descr="Photo 27"/>
          <p:cNvPicPr>
            <a:picLocks noGrp="1" noChangeAspect="1" noChangeArrowheads="1"/>
          </p:cNvPicPr>
          <p:nvPr>
            <p:ph type="clipArt" sz="half" idx="1"/>
          </p:nvPr>
        </p:nvPicPr>
        <p:blipFill>
          <a:blip r:embed="rId3" cstate="print"/>
          <a:srcRect/>
          <a:stretch>
            <a:fillRect/>
          </a:stretch>
        </p:blipFill>
        <p:spPr>
          <a:xfrm>
            <a:off x="762000" y="2438400"/>
            <a:ext cx="3810000" cy="2540000"/>
          </a:xfrm>
        </p:spPr>
      </p:pic>
      <p:sp>
        <p:nvSpPr>
          <p:cNvPr id="8196" name="Rectangle 4"/>
          <p:cNvSpPr>
            <a:spLocks noGrp="1" noChangeArrowheads="1"/>
          </p:cNvSpPr>
          <p:nvPr>
            <p:ph type="body" sz="half" idx="2"/>
          </p:nvPr>
        </p:nvSpPr>
        <p:spPr>
          <a:xfrm>
            <a:off x="4648200" y="1828800"/>
            <a:ext cx="3962400" cy="4114800"/>
          </a:xfrm>
        </p:spPr>
        <p:txBody>
          <a:bodyPr/>
          <a:lstStyle/>
          <a:p>
            <a:pPr>
              <a:lnSpc>
                <a:spcPct val="90000"/>
              </a:lnSpc>
            </a:pPr>
            <a:r>
              <a:rPr lang="en-GB" sz="2800" smtClean="0"/>
              <a:t>In order to achieve ‘added value’ you need the right people in the right jobs – knowledge, experience, attitude.</a:t>
            </a:r>
          </a:p>
          <a:p>
            <a:pPr>
              <a:lnSpc>
                <a:spcPct val="90000"/>
              </a:lnSpc>
            </a:pPr>
            <a:r>
              <a:rPr lang="en-GB" sz="2800" smtClean="0"/>
              <a:t>All employees, for instance, becoming more ‘customer focused’. </a:t>
            </a:r>
            <a:endParaRPr lang="en-US" sz="2800" smtClean="0"/>
          </a:p>
        </p:txBody>
      </p:sp>
      <p:sp>
        <p:nvSpPr>
          <p:cNvPr id="8197" name="Footer Placeholder 5"/>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8198" name="Slide Number Placeholder 6"/>
          <p:cNvSpPr>
            <a:spLocks noGrp="1"/>
          </p:cNvSpPr>
          <p:nvPr>
            <p:ph type="sldNum" sz="quarter" idx="12"/>
          </p:nvPr>
        </p:nvSpPr>
        <p:spPr>
          <a:noFill/>
        </p:spPr>
        <p:txBody>
          <a:bodyPr/>
          <a:lstStyle/>
          <a:p>
            <a:fld id="{29EA38DE-69A4-477C-A1CC-6EAD4EB8684B}" type="slidenum">
              <a:rPr lang="en-US" smtClean="0">
                <a:latin typeface="Arial" pitchFamily="34" charset="0"/>
              </a:rPr>
              <a:pPr/>
              <a:t>6</a:t>
            </a:fld>
            <a:endParaRPr lang="en-US" smtClean="0">
              <a:latin typeface="Arial" pitchFamily="34" charset="0"/>
            </a:endParaRPr>
          </a:p>
        </p:txBody>
      </p:sp>
      <p:sp>
        <p:nvSpPr>
          <p:cNvPr id="8199" name="Text Box 6"/>
          <p:cNvSpPr txBox="1">
            <a:spLocks noChangeArrowheads="1"/>
          </p:cNvSpPr>
          <p:nvPr/>
        </p:nvSpPr>
        <p:spPr bwMode="auto">
          <a:xfrm>
            <a:off x="762000" y="4724400"/>
            <a:ext cx="2506663" cy="274638"/>
          </a:xfrm>
          <a:prstGeom prst="rect">
            <a:avLst/>
          </a:prstGeom>
          <a:noFill/>
          <a:ln w="9525">
            <a:noFill/>
            <a:miter lim="800000"/>
            <a:headEnd/>
            <a:tailEnd/>
          </a:ln>
        </p:spPr>
        <p:txBody>
          <a:bodyPr>
            <a:spAutoFit/>
          </a:bodyPr>
          <a:lstStyle/>
          <a:p>
            <a:r>
              <a:rPr lang="en-GB" sz="1200">
                <a:solidFill>
                  <a:srgbClr val="CC0000"/>
                </a:solidFill>
              </a:rPr>
              <a:t>© 2006 Jonathan Groucutt</a:t>
            </a:r>
            <a:endParaRPr lang="en-US" sz="1200">
              <a:solidFill>
                <a:srgbClr val="CC0000"/>
              </a:solidFill>
            </a:endParaRPr>
          </a:p>
        </p:txBody>
      </p:sp>
      <p:graphicFrame>
        <p:nvGraphicFramePr>
          <p:cNvPr id="9229" name="Group 13"/>
          <p:cNvGraphicFramePr>
            <a:graphicFrameLocks noGrp="1"/>
          </p:cNvGraphicFramePr>
          <p:nvPr/>
        </p:nvGraphicFramePr>
        <p:xfrm>
          <a:off x="685800" y="609600"/>
          <a:ext cx="7772400" cy="1143000"/>
        </p:xfrm>
        <a:graphic>
          <a:graphicData uri="http://schemas.openxmlformats.org/drawingml/2006/table">
            <a:tbl>
              <a:tblPr/>
              <a:tblGrid>
                <a:gridCol w="7772400"/>
              </a:tblGrid>
              <a:tr h="1143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blinds/>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4213" y="476250"/>
            <a:ext cx="7772400" cy="1143000"/>
          </a:xfrm>
          <a:noFill/>
          <a:ln>
            <a:solidFill>
              <a:srgbClr val="CC0000"/>
            </a:solidFill>
          </a:ln>
        </p:spPr>
        <p:txBody>
          <a:bodyPr/>
          <a:lstStyle/>
          <a:p>
            <a:r>
              <a:rPr lang="en-GB" sz="3600" smtClean="0"/>
              <a:t>Role of ‘People’ in Service Marketing</a:t>
            </a:r>
            <a:endParaRPr lang="en-US" sz="3600" smtClean="0"/>
          </a:p>
        </p:txBody>
      </p:sp>
      <p:sp>
        <p:nvSpPr>
          <p:cNvPr id="10243" name="Rectangle 3"/>
          <p:cNvSpPr>
            <a:spLocks noGrp="1" noChangeArrowheads="1"/>
          </p:cNvSpPr>
          <p:nvPr>
            <p:ph idx="1"/>
          </p:nvPr>
        </p:nvSpPr>
        <p:spPr>
          <a:xfrm>
            <a:off x="684213" y="1700213"/>
            <a:ext cx="7772400" cy="4114800"/>
          </a:xfrm>
        </p:spPr>
        <p:txBody>
          <a:bodyPr/>
          <a:lstStyle/>
          <a:p>
            <a:pPr>
              <a:buFontTx/>
              <a:buNone/>
            </a:pPr>
            <a:r>
              <a:rPr lang="en-GB" sz="2800" smtClean="0"/>
              <a:t>Services are:</a:t>
            </a:r>
          </a:p>
          <a:p>
            <a:r>
              <a:rPr lang="en-GB" sz="2800" smtClean="0"/>
              <a:t>Intangible – (cannot be touched, felt etc)</a:t>
            </a:r>
          </a:p>
          <a:p>
            <a:r>
              <a:rPr lang="en-GB" sz="2800" smtClean="0"/>
              <a:t>Heterogeneous – (variable in standard of delivery)</a:t>
            </a:r>
          </a:p>
          <a:p>
            <a:r>
              <a:rPr lang="en-GB" sz="2800" smtClean="0"/>
              <a:t>Perishable – 	(cannot be stored)</a:t>
            </a:r>
          </a:p>
          <a:p>
            <a:r>
              <a:rPr lang="en-GB" sz="2800" smtClean="0"/>
              <a:t>Inseparable – (product and delivery)</a:t>
            </a:r>
          </a:p>
          <a:p>
            <a:pPr>
              <a:buFontTx/>
              <a:buNone/>
            </a:pPr>
            <a:endParaRPr lang="en-GB" sz="2800" smtClean="0"/>
          </a:p>
          <a:p>
            <a:pPr>
              <a:buFontTx/>
              <a:buNone/>
            </a:pPr>
            <a:r>
              <a:rPr lang="en-GB" sz="2800" smtClean="0"/>
              <a:t>= People are the key to service delivery</a:t>
            </a:r>
            <a:endParaRPr lang="en-US" sz="2800" smtClean="0"/>
          </a:p>
        </p:txBody>
      </p:sp>
      <p:sp>
        <p:nvSpPr>
          <p:cNvPr id="10244"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10245" name="Slide Number Placeholder 5"/>
          <p:cNvSpPr>
            <a:spLocks noGrp="1"/>
          </p:cNvSpPr>
          <p:nvPr>
            <p:ph type="sldNum" sz="quarter" idx="12"/>
          </p:nvPr>
        </p:nvSpPr>
        <p:spPr>
          <a:noFill/>
        </p:spPr>
        <p:txBody>
          <a:bodyPr/>
          <a:lstStyle/>
          <a:p>
            <a:fld id="{585CBF34-51E3-4ACF-B37D-8583126A95D7}" type="slidenum">
              <a:rPr lang="en-US" smtClean="0">
                <a:latin typeface="Arial" pitchFamily="34" charset="0"/>
              </a:rPr>
              <a:pPr/>
              <a:t>7</a:t>
            </a:fld>
            <a:endParaRPr lang="en-US" smtClean="0">
              <a:latin typeface="Arial" pitchFamily="34" charset="0"/>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81000" y="609600"/>
            <a:ext cx="8458200" cy="1143000"/>
          </a:xfrm>
        </p:spPr>
        <p:txBody>
          <a:bodyPr/>
          <a:lstStyle/>
          <a:p>
            <a:r>
              <a:rPr lang="en-GB" sz="4000" smtClean="0"/>
              <a:t>What Happens When </a:t>
            </a:r>
            <a:br>
              <a:rPr lang="en-GB" sz="4000" smtClean="0"/>
            </a:br>
            <a:r>
              <a:rPr lang="en-GB" sz="4000" smtClean="0"/>
              <a:t>Things Go Wrong?</a:t>
            </a:r>
            <a:endParaRPr lang="en-US" sz="4000" smtClean="0"/>
          </a:p>
        </p:txBody>
      </p:sp>
      <p:sp>
        <p:nvSpPr>
          <p:cNvPr id="11267" name="Rectangle 3"/>
          <p:cNvSpPr>
            <a:spLocks noGrp="1" noChangeArrowheads="1"/>
          </p:cNvSpPr>
          <p:nvPr>
            <p:ph idx="1"/>
          </p:nvPr>
        </p:nvSpPr>
        <p:spPr>
          <a:xfrm>
            <a:off x="685800" y="1905000"/>
            <a:ext cx="7772400" cy="3962400"/>
          </a:xfrm>
        </p:spPr>
        <p:txBody>
          <a:bodyPr/>
          <a:lstStyle/>
          <a:p>
            <a:pPr>
              <a:lnSpc>
                <a:spcPct val="90000"/>
              </a:lnSpc>
            </a:pPr>
            <a:r>
              <a:rPr lang="en-GB" sz="2800" smtClean="0"/>
              <a:t>There must be a realisation that there are times when relationships fail.</a:t>
            </a:r>
          </a:p>
          <a:p>
            <a:pPr>
              <a:lnSpc>
                <a:spcPct val="90000"/>
              </a:lnSpc>
            </a:pPr>
            <a:r>
              <a:rPr lang="en-GB" sz="2800" smtClean="0"/>
              <a:t>Internal failure – employees, suppliers and management.</a:t>
            </a:r>
          </a:p>
          <a:p>
            <a:pPr>
              <a:lnSpc>
                <a:spcPct val="90000"/>
              </a:lnSpc>
            </a:pPr>
            <a:r>
              <a:rPr lang="en-GB" sz="2800" smtClean="0"/>
              <a:t>External failure – the organization and its customers. </a:t>
            </a:r>
          </a:p>
          <a:p>
            <a:pPr>
              <a:lnSpc>
                <a:spcPct val="90000"/>
              </a:lnSpc>
            </a:pPr>
            <a:r>
              <a:rPr lang="en-GB" sz="2800" smtClean="0"/>
              <a:t>Pro-activity – to pre-empt potential issues.</a:t>
            </a:r>
          </a:p>
          <a:p>
            <a:pPr>
              <a:lnSpc>
                <a:spcPct val="90000"/>
              </a:lnSpc>
            </a:pPr>
            <a:r>
              <a:rPr lang="en-GB" sz="2800" smtClean="0"/>
              <a:t>Re-activity – to react in a positive manner to resolve the problem. </a:t>
            </a:r>
            <a:endParaRPr lang="en-US" sz="2800" smtClean="0"/>
          </a:p>
        </p:txBody>
      </p:sp>
      <p:sp>
        <p:nvSpPr>
          <p:cNvPr id="11268"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11269" name="Slide Number Placeholder 5"/>
          <p:cNvSpPr>
            <a:spLocks noGrp="1"/>
          </p:cNvSpPr>
          <p:nvPr>
            <p:ph type="sldNum" sz="quarter" idx="12"/>
          </p:nvPr>
        </p:nvSpPr>
        <p:spPr>
          <a:noFill/>
        </p:spPr>
        <p:txBody>
          <a:bodyPr/>
          <a:lstStyle/>
          <a:p>
            <a:fld id="{1AF26B92-560D-43BD-BFD4-91EE6C6D77C0}" type="slidenum">
              <a:rPr lang="en-US" smtClean="0">
                <a:latin typeface="Arial" pitchFamily="34" charset="0"/>
              </a:rPr>
              <a:pPr/>
              <a:t>8</a:t>
            </a:fld>
            <a:endParaRPr lang="en-US" smtClean="0">
              <a:latin typeface="Arial" pitchFamily="34" charset="0"/>
            </a:endParaRPr>
          </a:p>
        </p:txBody>
      </p:sp>
      <p:graphicFrame>
        <p:nvGraphicFramePr>
          <p:cNvPr id="11274" name="Group 10"/>
          <p:cNvGraphicFramePr>
            <a:graphicFrameLocks noGrp="1"/>
          </p:cNvGraphicFramePr>
          <p:nvPr/>
        </p:nvGraphicFramePr>
        <p:xfrm>
          <a:off x="381000" y="609600"/>
          <a:ext cx="8458200" cy="1219200"/>
        </p:xfrm>
        <a:graphic>
          <a:graphicData uri="http://schemas.openxmlformats.org/drawingml/2006/table">
            <a:tbl>
              <a:tblPr/>
              <a:tblGrid>
                <a:gridCol w="8458200"/>
              </a:tblGrid>
              <a:tr h="1219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noFill/>
          <a:ln>
            <a:solidFill>
              <a:srgbClr val="CC0000"/>
            </a:solidFill>
          </a:ln>
        </p:spPr>
        <p:txBody>
          <a:bodyPr/>
          <a:lstStyle/>
          <a:p>
            <a:r>
              <a:rPr lang="en-GB" smtClean="0"/>
              <a:t>Service Blueprinting</a:t>
            </a:r>
            <a:endParaRPr lang="en-US" smtClean="0"/>
          </a:p>
        </p:txBody>
      </p:sp>
      <p:sp>
        <p:nvSpPr>
          <p:cNvPr id="13315" name="Rectangle 3"/>
          <p:cNvSpPr>
            <a:spLocks noGrp="1" noChangeArrowheads="1"/>
          </p:cNvSpPr>
          <p:nvPr>
            <p:ph idx="1"/>
          </p:nvPr>
        </p:nvSpPr>
        <p:spPr/>
        <p:txBody>
          <a:bodyPr/>
          <a:lstStyle/>
          <a:p>
            <a:r>
              <a:rPr lang="en-GB" smtClean="0"/>
              <a:t>Flowcharting the service delivery process</a:t>
            </a:r>
          </a:p>
          <a:p>
            <a:r>
              <a:rPr lang="en-GB" smtClean="0"/>
              <a:t>Identify points where value can be added</a:t>
            </a:r>
          </a:p>
          <a:p>
            <a:r>
              <a:rPr lang="en-GB" smtClean="0"/>
              <a:t>Identify in advance points where service delivery can fail</a:t>
            </a:r>
            <a:endParaRPr lang="en-US" smtClean="0"/>
          </a:p>
        </p:txBody>
      </p:sp>
      <p:sp>
        <p:nvSpPr>
          <p:cNvPr id="13316"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13317" name="Slide Number Placeholder 5"/>
          <p:cNvSpPr>
            <a:spLocks noGrp="1"/>
          </p:cNvSpPr>
          <p:nvPr>
            <p:ph type="sldNum" sz="quarter" idx="12"/>
          </p:nvPr>
        </p:nvSpPr>
        <p:spPr>
          <a:noFill/>
        </p:spPr>
        <p:txBody>
          <a:bodyPr/>
          <a:lstStyle/>
          <a:p>
            <a:fld id="{015AD1FC-4F41-4C16-B3DB-7D9361F12177}" type="slidenum">
              <a:rPr lang="en-US" smtClean="0">
                <a:latin typeface="Arial" pitchFamily="34" charset="0"/>
              </a:rPr>
              <a:pPr/>
              <a:t>9</a:t>
            </a:fld>
            <a:endParaRPr lang="en-US" smtClean="0">
              <a:latin typeface="Arial" pitchFamily="34" charset="0"/>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4213" y="404813"/>
            <a:ext cx="7772400" cy="1143000"/>
          </a:xfrm>
          <a:noFill/>
          <a:ln>
            <a:solidFill>
              <a:srgbClr val="CC0000"/>
            </a:solidFill>
          </a:ln>
        </p:spPr>
        <p:txBody>
          <a:bodyPr lIns="90488" tIns="44450" rIns="90488" bIns="44450"/>
          <a:lstStyle/>
          <a:p>
            <a:r>
              <a:rPr lang="en-US" sz="4000" smtClean="0"/>
              <a:t>Suggested Actions for Successful Service Recovery</a:t>
            </a:r>
          </a:p>
        </p:txBody>
      </p:sp>
      <p:sp>
        <p:nvSpPr>
          <p:cNvPr id="14339" name="Rectangle 3"/>
          <p:cNvSpPr>
            <a:spLocks noGrp="1" noChangeArrowheads="1"/>
          </p:cNvSpPr>
          <p:nvPr>
            <p:ph idx="1"/>
          </p:nvPr>
        </p:nvSpPr>
        <p:spPr>
          <a:xfrm>
            <a:off x="533400" y="1676400"/>
            <a:ext cx="8077200" cy="4495800"/>
          </a:xfrm>
        </p:spPr>
        <p:txBody>
          <a:bodyPr lIns="90488" tIns="44450" rIns="90488" bIns="44450"/>
          <a:lstStyle/>
          <a:p>
            <a:pPr>
              <a:buSzPct val="85000"/>
            </a:pPr>
            <a:r>
              <a:rPr lang="en-US" smtClean="0"/>
              <a:t>Measure the costs of effective service recovery</a:t>
            </a:r>
          </a:p>
          <a:p>
            <a:pPr>
              <a:buSzPct val="85000"/>
            </a:pPr>
            <a:r>
              <a:rPr lang="en-US" smtClean="0"/>
              <a:t>Break the silence</a:t>
            </a:r>
          </a:p>
          <a:p>
            <a:pPr>
              <a:buSzPct val="85000"/>
            </a:pPr>
            <a:r>
              <a:rPr lang="en-US" smtClean="0"/>
              <a:t>Anticipate the needs for recovery</a:t>
            </a:r>
          </a:p>
          <a:p>
            <a:pPr>
              <a:buSzPct val="85000"/>
            </a:pPr>
            <a:r>
              <a:rPr lang="en-US" smtClean="0"/>
              <a:t>Act fast</a:t>
            </a:r>
          </a:p>
          <a:p>
            <a:pPr>
              <a:buSzPct val="85000"/>
            </a:pPr>
            <a:r>
              <a:rPr lang="en-US" smtClean="0"/>
              <a:t>Train employees</a:t>
            </a:r>
          </a:p>
          <a:p>
            <a:pPr>
              <a:buSzPct val="85000"/>
            </a:pPr>
            <a:r>
              <a:rPr lang="en-US" smtClean="0"/>
              <a:t>Empower the front line</a:t>
            </a:r>
          </a:p>
        </p:txBody>
      </p:sp>
      <p:sp>
        <p:nvSpPr>
          <p:cNvPr id="14340"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a:ln>
            <a:solidFill>
              <a:srgbClr val="CC0000"/>
            </a:solidFill>
          </a:ln>
        </p:spPr>
        <p:txBody>
          <a:bodyPr lIns="90488" tIns="44450" rIns="90488" bIns="44450"/>
          <a:lstStyle/>
          <a:p>
            <a:r>
              <a:rPr lang="en-US" sz="3600" smtClean="0"/>
              <a:t>Benefits of Exceptional Customer Service</a:t>
            </a:r>
          </a:p>
        </p:txBody>
      </p:sp>
      <p:sp>
        <p:nvSpPr>
          <p:cNvPr id="16387" name="Rectangle 3"/>
          <p:cNvSpPr>
            <a:spLocks noGrp="1" noChangeArrowheads="1"/>
          </p:cNvSpPr>
          <p:nvPr>
            <p:ph idx="1"/>
          </p:nvPr>
        </p:nvSpPr>
        <p:spPr>
          <a:xfrm>
            <a:off x="684213" y="1700213"/>
            <a:ext cx="7772400" cy="4114800"/>
          </a:xfrm>
        </p:spPr>
        <p:txBody>
          <a:bodyPr lIns="90488" tIns="44450" rIns="90488" bIns="44450"/>
          <a:lstStyle/>
          <a:p>
            <a:pPr>
              <a:lnSpc>
                <a:spcPct val="90000"/>
              </a:lnSpc>
              <a:buSzPct val="85000"/>
            </a:pPr>
            <a:r>
              <a:rPr lang="en-US" smtClean="0"/>
              <a:t>Attracts and keeps customers; adds value</a:t>
            </a:r>
          </a:p>
          <a:p>
            <a:pPr>
              <a:lnSpc>
                <a:spcPct val="90000"/>
              </a:lnSpc>
              <a:buSzPct val="85000"/>
            </a:pPr>
            <a:r>
              <a:rPr lang="en-US" smtClean="0"/>
              <a:t>Recovers lost or about-to-be-lost sales</a:t>
            </a:r>
          </a:p>
          <a:p>
            <a:pPr>
              <a:lnSpc>
                <a:spcPct val="90000"/>
              </a:lnSpc>
              <a:buSzPct val="85000"/>
            </a:pPr>
            <a:r>
              <a:rPr lang="en-US" smtClean="0"/>
              <a:t>Links customer satisfaction to service quality</a:t>
            </a:r>
          </a:p>
          <a:p>
            <a:pPr>
              <a:lnSpc>
                <a:spcPct val="90000"/>
              </a:lnSpc>
              <a:buSzPct val="85000"/>
            </a:pPr>
            <a:r>
              <a:rPr lang="en-US" smtClean="0"/>
              <a:t>Results in a profitable return-on-investment (in customer service)</a:t>
            </a:r>
          </a:p>
          <a:p>
            <a:pPr>
              <a:lnSpc>
                <a:spcPct val="90000"/>
              </a:lnSpc>
              <a:buSzPct val="85000"/>
            </a:pPr>
            <a:r>
              <a:rPr lang="en-US" smtClean="0"/>
              <a:t>Performs a major role in the marketing mix</a:t>
            </a:r>
          </a:p>
        </p:txBody>
      </p:sp>
      <p:sp>
        <p:nvSpPr>
          <p:cNvPr id="16388"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z="4000" smtClean="0"/>
              <a:t>Potential Ethical Issues</a:t>
            </a:r>
            <a:endParaRPr lang="en-US" sz="4000" smtClean="0"/>
          </a:p>
        </p:txBody>
      </p:sp>
      <p:sp>
        <p:nvSpPr>
          <p:cNvPr id="17411" name="Rectangle 3"/>
          <p:cNvSpPr>
            <a:spLocks noGrp="1" noChangeArrowheads="1"/>
          </p:cNvSpPr>
          <p:nvPr>
            <p:ph idx="1"/>
          </p:nvPr>
        </p:nvSpPr>
        <p:spPr>
          <a:xfrm>
            <a:off x="685800" y="2209800"/>
            <a:ext cx="7772400" cy="3886200"/>
          </a:xfrm>
        </p:spPr>
        <p:txBody>
          <a:bodyPr/>
          <a:lstStyle/>
          <a:p>
            <a:r>
              <a:rPr lang="en-GB" sz="2800" smtClean="0"/>
              <a:t>There’s a need to understand the implications of differing ethical behaviours from country to country. What is deemed ethical behaviour in one country is not in another. For example, the giving of gifts.</a:t>
            </a:r>
          </a:p>
          <a:p>
            <a:r>
              <a:rPr lang="en-GB" sz="2800" smtClean="0"/>
              <a:t>Both organizations and their people need to be aware of cultural sensitivities. </a:t>
            </a:r>
            <a:endParaRPr lang="en-US" sz="2800" smtClean="0"/>
          </a:p>
        </p:txBody>
      </p:sp>
      <p:sp>
        <p:nvSpPr>
          <p:cNvPr id="17412" name="Footer Placeholder 4"/>
          <p:cNvSpPr>
            <a:spLocks noGrp="1"/>
          </p:cNvSpPr>
          <p:nvPr>
            <p:ph type="ftr" sz="quarter" idx="11"/>
          </p:nvPr>
        </p:nvSpPr>
        <p:spPr>
          <a:noFill/>
        </p:spPr>
        <p:txBody>
          <a:bodyPr/>
          <a:lstStyle/>
          <a:p>
            <a:r>
              <a:rPr lang="en-GB" smtClean="0">
                <a:latin typeface="Arial" pitchFamily="34" charset="0"/>
              </a:rPr>
              <a:t>© Jonathan Groucutt 2006</a:t>
            </a:r>
          </a:p>
          <a:p>
            <a:r>
              <a:rPr lang="en-GB" smtClean="0">
                <a:latin typeface="Arial" pitchFamily="34" charset="0"/>
              </a:rPr>
              <a:t>Foundations of Marketing</a:t>
            </a:r>
          </a:p>
        </p:txBody>
      </p:sp>
      <p:sp>
        <p:nvSpPr>
          <p:cNvPr id="17413" name="Slide Number Placeholder 5"/>
          <p:cNvSpPr>
            <a:spLocks noGrp="1"/>
          </p:cNvSpPr>
          <p:nvPr>
            <p:ph type="sldNum" sz="quarter" idx="12"/>
          </p:nvPr>
        </p:nvSpPr>
        <p:spPr>
          <a:noFill/>
        </p:spPr>
        <p:txBody>
          <a:bodyPr/>
          <a:lstStyle/>
          <a:p>
            <a:fld id="{EDD2B10C-0A0C-420F-9154-B32F3048484C}" type="slidenum">
              <a:rPr lang="en-US" smtClean="0">
                <a:latin typeface="Arial" pitchFamily="34" charset="0"/>
              </a:rPr>
              <a:pPr/>
              <a:t>12</a:t>
            </a:fld>
            <a:endParaRPr lang="en-US" smtClean="0">
              <a:latin typeface="Arial" pitchFamily="34" charset="0"/>
            </a:endParaRPr>
          </a:p>
        </p:txBody>
      </p:sp>
      <p:graphicFrame>
        <p:nvGraphicFramePr>
          <p:cNvPr id="14346" name="Group 10"/>
          <p:cNvGraphicFramePr>
            <a:graphicFrameLocks noGrp="1"/>
          </p:cNvGraphicFramePr>
          <p:nvPr/>
        </p:nvGraphicFramePr>
        <p:xfrm>
          <a:off x="685800" y="609600"/>
          <a:ext cx="7772400" cy="1143000"/>
        </p:xfrm>
        <a:graphic>
          <a:graphicData uri="http://schemas.openxmlformats.org/drawingml/2006/table">
            <a:tbl>
              <a:tblPr/>
              <a:tblGrid>
                <a:gridCol w="7772400"/>
              </a:tblGrid>
              <a:tr h="1143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4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4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216</TotalTime>
  <Words>646</Words>
  <Application>Microsoft Office PowerPoint</Application>
  <PresentationFormat>On-screen Show (4:3)</PresentationFormat>
  <Paragraphs>112</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Times New Roman</vt:lpstr>
      <vt:lpstr>TSD_PP3</vt:lpstr>
      <vt:lpstr> The Marketing Mix</vt:lpstr>
      <vt:lpstr>Learning Outcomes</vt:lpstr>
      <vt:lpstr>People</vt:lpstr>
      <vt:lpstr>Human Concept of Business  (after Dawson, 1969)</vt:lpstr>
      <vt:lpstr>Who is Included in ‘People’?</vt:lpstr>
      <vt:lpstr>Right People – Right Job</vt:lpstr>
      <vt:lpstr>Role of ‘People’ in Service Marketing</vt:lpstr>
      <vt:lpstr>What Happens When  Things Go Wrong?</vt:lpstr>
      <vt:lpstr>Service Blueprinting</vt:lpstr>
      <vt:lpstr>Suggested Actions for Successful Service Recovery</vt:lpstr>
      <vt:lpstr>Benefits of Exceptional Customer Service</vt:lpstr>
      <vt:lpstr>Potential Ethical Issues</vt:lpstr>
    </vt:vector>
  </TitlesOfParts>
  <Company> Oxford Brookes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3 The Marketing Mix</dc:title>
  <dc:creator> </dc:creator>
  <cp:lastModifiedBy>sb004</cp:lastModifiedBy>
  <cp:revision>13</cp:revision>
  <dcterms:created xsi:type="dcterms:W3CDTF">2006-06-03T05:54:01Z</dcterms:created>
  <dcterms:modified xsi:type="dcterms:W3CDTF">2011-12-05T16:28:46Z</dcterms:modified>
</cp:coreProperties>
</file>