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03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304" r:id="rId4"/>
    <p:sldId id="260" r:id="rId5"/>
    <p:sldId id="258" r:id="rId6"/>
    <p:sldId id="261" r:id="rId7"/>
    <p:sldId id="302" r:id="rId8"/>
    <p:sldId id="262" r:id="rId9"/>
    <p:sldId id="293" r:id="rId10"/>
    <p:sldId id="263" r:id="rId11"/>
    <p:sldId id="294" r:id="rId12"/>
    <p:sldId id="295" r:id="rId13"/>
    <p:sldId id="296" r:id="rId14"/>
    <p:sldId id="299" r:id="rId15"/>
    <p:sldId id="297" r:id="rId16"/>
    <p:sldId id="300" r:id="rId17"/>
    <p:sldId id="303" r:id="rId18"/>
    <p:sldId id="307" r:id="rId19"/>
    <p:sldId id="308" r:id="rId20"/>
    <p:sldId id="309" r:id="rId21"/>
    <p:sldId id="298" r:id="rId22"/>
    <p:sldId id="301" r:id="rId23"/>
    <p:sldId id="306" r:id="rId24"/>
    <p:sldId id="305" r:id="rId25"/>
    <p:sldId id="310" r:id="rId26"/>
    <p:sldId id="31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16"/>
    <p:restoredTop sz="88189"/>
  </p:normalViewPr>
  <p:slideViewPr>
    <p:cSldViewPr snapToGrid="0" snapToObjects="1">
      <p:cViewPr>
        <p:scale>
          <a:sx n="197" d="100"/>
          <a:sy n="197" d="100"/>
        </p:scale>
        <p:origin x="-4184" y="-696"/>
      </p:cViewPr>
      <p:guideLst/>
    </p:cSldViewPr>
  </p:slideViewPr>
  <p:notesTextViewPr>
    <p:cViewPr>
      <p:scale>
        <a:sx n="110" d="100"/>
        <a:sy n="11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8A43B7-6570-7044-9A11-A23E3118BF0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1384A6-6E79-C846-82D4-E05CEFD4925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BEE90B-B761-4141-811E-1CBE3D39D8A1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DAD704-34C8-8341-AC55-0592EDC8E24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57DD0-C35B-C042-9241-CFDCEC28FC2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78F7F-3639-C049-8471-4DB816BB2B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2098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53F9AF-133B-EF45-868B-69AB4A88D6B9}" type="datetimeFigureOut">
              <a:rPr lang="en-US" smtClean="0"/>
              <a:t>3/12/19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2B5D2-568D-DF42-8F3F-6A655624B6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866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657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820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245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b="1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b="1" dirty="0"/>
          </a:p>
          <a:p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8853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>
              <a:buFont typeface="Arial" panose="020B0604020202020204" pitchFamily="34" charset="0"/>
              <a:buChar char="•"/>
            </a:pPr>
            <a:endParaRPr lang="en-US" b="0" dirty="0"/>
          </a:p>
          <a:p>
            <a:pPr marL="628650" lvl="1" indent="-171450">
              <a:buFont typeface="Arial" panose="020B0604020202020204" pitchFamily="34" charset="0"/>
              <a:buChar char="•"/>
            </a:pPr>
            <a:endParaRPr lang="en-US" b="0" dirty="0"/>
          </a:p>
          <a:p>
            <a:pPr lvl="0"/>
            <a:endParaRPr lang="en-US" b="0" dirty="0"/>
          </a:p>
          <a:p>
            <a:pPr lvl="0"/>
            <a:endParaRPr lang="en-US" b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762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b="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929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2958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3043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7176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0664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7651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6498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1303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304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013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Tx/>
              <a:buFont typeface="Wingdings" pitchFamily="2" charset="2"/>
              <a:buNone/>
              <a:tabLst/>
              <a:defRPr/>
            </a:pPr>
            <a:endParaRPr lang="en-GB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endParaRPr lang="en-U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1198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0437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989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0307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151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3800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9464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4303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8861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7025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62B5D2-568D-DF42-8F3F-6A655624B66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687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DE1B3-A5D3-8F40-A862-68DBD10152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584205-5F2A-D140-AEC3-F0C0B95A6F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1048FB-8AEB-234F-A5CC-D6CA1AF5D1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6C7DC1-3629-0A40-B2C4-4014C154A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35239-F6F3-284E-B408-3662D12DE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18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8CD1F-E29D-144C-94A7-3BC11AA9C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D783DF-E704-CA48-A675-CCC0042B34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82B1E-4FA6-3F42-8396-9C31DF1D3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4761C5-9D65-F74B-9DDC-3BF992C32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5CB70-CF20-3348-985F-8BF3F06C4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013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98400-A6E4-0847-9E23-D72AD53F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B4B01-551E-534E-A217-3CBD197A3C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D1567-1CD1-F24B-8C9C-3A79DEA34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AD8128-B320-D349-A89E-D4B2B8FCA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E4ED0D-04D5-784B-8333-DF3E21BC6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35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3AD98C-C522-A74E-9A83-8F19279A4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91DC6-40B0-464D-9176-E63B855F06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52E784-AA43-1544-9E98-6BE5EEF426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C66B7A-7277-674F-81F9-C71912F71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47D543-6A15-984E-975E-5B89940784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FDF44-B172-4E46-BB1A-4705FBB3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31778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8F0860-C6BC-C046-A437-A9588CD17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A1C14-8385-AC4E-A561-A29086EB54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B4EDA3-7BA1-814B-86A1-CADF6785A5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9C0F88-6143-6746-98C4-93998372F3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2FC44BB-FCE2-D641-BE4D-05B8FD672B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A597B8-FA67-E84E-8D4F-118D1EC49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233085-5F41-1B4E-AAFD-4E8BDB8D5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6ED7A2-4A76-0548-B6F3-4739F60E8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76959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0B26F2-9502-5348-82FE-5DD4351C8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03439F-637F-3A49-B868-F0E0BEAC3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36A27D-9788-884B-9412-37470BFAE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F654E4-C706-DD49-B8E8-7A5C2FCBA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476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0FE5F2-A46D-0E49-8ECC-5F7E9DDD6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F64A82-2FBA-C841-9820-295A5E8BA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5088D2-D2ED-1B41-896D-280D182CB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038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2E6E4-1B67-8749-ABBE-D4ABBD95C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504F5-3C07-0645-A2B6-77BA76256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2400C3-EDD6-7E41-9DB1-6F62A3FC9E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C315F-9DAA-D743-B977-DCD52E17B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539A8F-2F1F-BE47-8BE9-2426A84E9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68052-8BDA-CC4A-AC5A-A4934AF2D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137654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9A99F-DCD8-124C-AFB2-F9641C3D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A8C1B9-4F63-3A42-AC2F-989F2F7034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271E2B-F89A-AE46-A959-2008FCEA08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705500-3CCE-B140-A515-46734A2072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AF10D6-0D3C-DF43-8356-3F7B2280E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DDA44B-8673-4F4D-81E0-0E8B72B5E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56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17764B-AB7D-FA4F-A7B3-BD598AE82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78EDCC-0E35-554A-98A2-FD965AAFDF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5047B6-4DE7-B146-B05B-CF7E93E51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8F61AC-218E-B040-B1D5-5EAD9B5F5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450AD7-CC70-B54A-B8F1-07D39BD2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151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A188A69-7663-9C42-B10E-6D0EBD4ED6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DA04EC-963F-9342-8EEC-1BAD9E9C4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803B5-4178-4243-9874-E5B5F47A6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D2F8D-F85A-804C-AB1A-01E551F70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4A774D-05AB-7843-BA3D-C9A2E25DA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580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23D4B8-6E2F-2D41-AB88-3EEBDF159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EFAD-12AA-DF46-BF2B-CDC2A7F6C5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E5907-6365-7245-99DE-2F7D2C82E8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D6C2A5-A96D-EE45-8C74-7F454ACA0235}" type="datetimeFigureOut">
              <a:rPr lang="en-US" smtClean="0"/>
              <a:t>3/12/19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0055E-BBC8-FF42-BE4C-A4B79419FF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0A16C3-3C48-C746-936B-A2ABF1DED9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9DE86F-CA34-4148-AFA2-BDCF0CA6C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260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tiff"/><Relationship Id="rId18" Type="http://schemas.openxmlformats.org/officeDocument/2006/relationships/image" Target="../media/image19.png"/><Relationship Id="rId3" Type="http://schemas.openxmlformats.org/officeDocument/2006/relationships/image" Target="../media/image3.png"/><Relationship Id="rId21" Type="http://schemas.openxmlformats.org/officeDocument/2006/relationships/image" Target="../media/image22.jpeg"/><Relationship Id="rId7" Type="http://schemas.openxmlformats.org/officeDocument/2006/relationships/image" Target="../media/image8.svg"/><Relationship Id="rId12" Type="http://schemas.openxmlformats.org/officeDocument/2006/relationships/image" Target="../media/image13.tiff"/><Relationship Id="rId1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7.pn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tiff"/><Relationship Id="rId5" Type="http://schemas.openxmlformats.org/officeDocument/2006/relationships/image" Target="../media/image6.svg"/><Relationship Id="rId15" Type="http://schemas.openxmlformats.org/officeDocument/2006/relationships/image" Target="../media/image16.jpeg"/><Relationship Id="rId10" Type="http://schemas.openxmlformats.org/officeDocument/2006/relationships/image" Target="../media/image11.tiff"/><Relationship Id="rId19" Type="http://schemas.openxmlformats.org/officeDocument/2006/relationships/image" Target="../media/image20.tiff"/><Relationship Id="rId4" Type="http://schemas.openxmlformats.org/officeDocument/2006/relationships/image" Target="../media/image5.png"/><Relationship Id="rId9" Type="http://schemas.openxmlformats.org/officeDocument/2006/relationships/image" Target="../media/image10.svg"/><Relationship Id="rId14" Type="http://schemas.openxmlformats.org/officeDocument/2006/relationships/image" Target="../media/image15.tif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tiff"/><Relationship Id="rId5" Type="http://schemas.openxmlformats.org/officeDocument/2006/relationships/image" Target="../media/image24.tiff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tiff"/><Relationship Id="rId5" Type="http://schemas.openxmlformats.org/officeDocument/2006/relationships/image" Target="../media/image37.tiff"/><Relationship Id="rId4" Type="http://schemas.openxmlformats.org/officeDocument/2006/relationships/image" Target="../media/image36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2.tif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41.png"/><Relationship Id="rId4" Type="http://schemas.microsoft.com/office/2007/relationships/hdphoto" Target="../media/hdphoto3.wdp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3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tiff"/><Relationship Id="rId5" Type="http://schemas.microsoft.com/office/2007/relationships/hdphoto" Target="../media/hdphoto4.wdp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microsoft.com/office/2007/relationships/hdphoto" Target="../media/hdphoto5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tif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eligiousstudiesproject.com/podcast/podcast-carole-cusack-on-invented-religions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tuetego.net/article/what-is-your-religion" TargetMode="External"/><Relationship Id="rId13" Type="http://schemas.openxmlformats.org/officeDocument/2006/relationships/hyperlink" Target="https://comicsalliance.com/hooded-founder-of-jedi-religion-accuses-supermarket-of-discrimin/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en.wikipedia.org/wiki/File:Clifford_Geertz.jpg" TargetMode="External"/><Relationship Id="rId12" Type="http://schemas.openxmlformats.org/officeDocument/2006/relationships/hyperlink" Target="https://www.rt.com/viral/390659-flying-spaghetti-monster-colander-head/" TargetMode="External"/><Relationship Id="rId2" Type="http://schemas.openxmlformats.org/officeDocument/2006/relationships/notesSlide" Target="../notesSlides/notesSlide25.xml"/><Relationship Id="rId16" Type="http://schemas.openxmlformats.org/officeDocument/2006/relationships/hyperlink" Target="https://www.pinterest.co.uk/pin/457889487087807088/?lp=tru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Ninian_Smart.JPG" TargetMode="External"/><Relationship Id="rId11" Type="http://schemas.openxmlformats.org/officeDocument/2006/relationships/hyperlink" Target="https://www.redbubble.com/people/danster12345/works/25533746-flying-spaghetti-monster?p=art-print" TargetMode="External"/><Relationship Id="rId5" Type="http://schemas.openxmlformats.org/officeDocument/2006/relationships/hyperlink" Target="https://commons.wikimedia.org/wiki/File:Emile_Durkheim.jpg" TargetMode="External"/><Relationship Id="rId15" Type="http://schemas.openxmlformats.org/officeDocument/2006/relationships/hyperlink" Target="https://www.bbc.co.uk/news/video_and_audio/headlines/36065052/new-zealand-couple-tie-knot-in-first-pastafarian-wedding" TargetMode="External"/><Relationship Id="rId10" Type="http://schemas.openxmlformats.org/officeDocument/2006/relationships/hyperlink" Target="https://commons.wikimedia.org/wiki/File:KanjiRedMatrix.svg" TargetMode="External"/><Relationship Id="rId4" Type="http://schemas.openxmlformats.org/officeDocument/2006/relationships/hyperlink" Target="https://www.venganza.org/about/open-letter/" TargetMode="External"/><Relationship Id="rId9" Type="http://schemas.openxmlformats.org/officeDocument/2006/relationships/hyperlink" Target="http://whatculture.com/film/may-the-force-be-with-you-inside-the-church-of-Jediism" TargetMode="External"/><Relationship Id="rId14" Type="http://schemas.openxmlformats.org/officeDocument/2006/relationships/hyperlink" Target="https://www.denofgeek.com/us/movies/star-wars/266376/the-church-of-star-wars-exploring-the-light-dark-sides-of-fandom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doctorramey.com/why-is-there-no-adequan-or-legend-for-people/next-step/" TargetMode="External"/><Relationship Id="rId4" Type="http://schemas.openxmlformats.org/officeDocument/2006/relationships/hyperlink" Target="https://www.vectorstock.com/royalty-free-vector/conclusion-rubber-stamp-vector-1239389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E605F-5238-2842-B2C4-8F07EF91DC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69214" y="1896492"/>
            <a:ext cx="10453571" cy="2244519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Credibility of ‘Invented Religions’:</a:t>
            </a:r>
            <a:b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the Force be Real?</a:t>
            </a:r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EE38585-63A3-BA41-9DD0-E30F45D6DE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978" y="459473"/>
            <a:ext cx="3080662" cy="121200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F6D6776-4F2B-A24D-AE47-F8EF08A01191}"/>
              </a:ext>
            </a:extLst>
          </p:cNvPr>
          <p:cNvSpPr txBox="1"/>
          <p:nvPr/>
        </p:nvSpPr>
        <p:spPr>
          <a:xfrm>
            <a:off x="10062475" y="1502427"/>
            <a:ext cx="8878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3051361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050CAC0B-AC8F-B345-9C69-CD47B3945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8768" y="217758"/>
            <a:ext cx="4462664" cy="446266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89DADAF-BD6D-824A-BE5F-B82197DAE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2315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Aims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0023B-D652-B040-A415-333FA9BA79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22" y="1253331"/>
            <a:ext cx="10515600" cy="4351338"/>
          </a:xfrm>
        </p:spPr>
        <p:txBody>
          <a:bodyPr>
            <a:normAutofit/>
          </a:bodyPr>
          <a:lstStyle/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Summary and outline of dissertation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The rationale 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The methodology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Chapter by chapter breakdown</a:t>
            </a:r>
          </a:p>
          <a:p>
            <a:pPr marL="0" indent="0">
              <a:buClr>
                <a:schemeClr val="accent4"/>
              </a:buClr>
              <a:buNone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The next steps </a:t>
            </a:r>
          </a:p>
          <a:p>
            <a:endParaRPr lang="en-US" dirty="0"/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DC8BB018-8AC9-3146-A110-CC51A746681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EF7D1420-9F7B-C649-894D-C59689543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373CBDA8-6B69-0148-B15F-1EC0DF910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2</a:t>
            </a:fld>
            <a:endParaRPr lang="en-US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1866D92-A1EA-444E-8E42-707FC3C7505E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D1C4C575-402F-9242-90E4-D75CCE9EC47D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35C0D28B-A4CA-EE49-AE8B-3BFE92E488DF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50C786AF-A954-8442-A980-DC6659E601C9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7" name="Triangle 26">
                  <a:extLst>
                    <a:ext uri="{FF2B5EF4-FFF2-40B4-BE49-F238E27FC236}">
                      <a16:creationId xmlns:a16="http://schemas.microsoft.com/office/drawing/2014/main" id="{7BE63975-964E-ED48-B080-CFFCE54B4965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7F6A56D7-70AB-F043-A63F-4419BFFD0215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24" name="Rectangle 23">
                  <a:extLst>
                    <a:ext uri="{FF2B5EF4-FFF2-40B4-BE49-F238E27FC236}">
                      <a16:creationId xmlns:a16="http://schemas.microsoft.com/office/drawing/2014/main" id="{7DE28536-88BA-8D4B-80E1-52515B07C5ED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25" name="Triangle 24">
                  <a:extLst>
                    <a:ext uri="{FF2B5EF4-FFF2-40B4-BE49-F238E27FC236}">
                      <a16:creationId xmlns:a16="http://schemas.microsoft.com/office/drawing/2014/main" id="{C30E29AA-9D46-6142-87DD-D8FA9DE5D5A3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24EE94D-A820-4C41-A961-16E19233D9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8423C25E-CFB3-FC41-BF7D-F324377A1E90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79FCEEB-D4B8-4F4C-BF1C-9F9295306396}"/>
              </a:ext>
            </a:extLst>
          </p:cNvPr>
          <p:cNvSpPr txBox="1"/>
          <p:nvPr/>
        </p:nvSpPr>
        <p:spPr>
          <a:xfrm>
            <a:off x="10909852" y="2816636"/>
            <a:ext cx="8878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Figure 2</a:t>
            </a:r>
          </a:p>
        </p:txBody>
      </p:sp>
    </p:spTree>
    <p:extLst>
      <p:ext uri="{BB962C8B-B14F-4D97-AF65-F5344CB8AC3E}">
        <p14:creationId xmlns:p14="http://schemas.microsoft.com/office/powerpoint/2010/main" val="38556929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9126F-DB2C-4F42-8C16-47EB1D363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Dissertation Aims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0C3BAAE-2076-924F-8786-A140A08E70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D5EF26C-A73C-9740-8CCD-434D036CD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080E3CC-2A9F-994E-AB94-DBF27684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3</a:t>
            </a:fld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DBAF3E-9782-C148-92BD-11CEF4BFE2A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7A42B3F-2F53-4A44-BB91-218360ED7570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CC1451F8-9684-A942-BA7F-3DF394B0A18C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6B744DCD-DFB1-F143-9639-C99ED388844C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6" name="Triangle 15">
                  <a:extLst>
                    <a:ext uri="{FF2B5EF4-FFF2-40B4-BE49-F238E27FC236}">
                      <a16:creationId xmlns:a16="http://schemas.microsoft.com/office/drawing/2014/main" id="{3CBC4F4B-2FCF-2045-9078-351AB035D26E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EA3189F2-ECA7-4D45-811D-5268D341BDD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99D0B6CA-7D7C-5643-8F29-854DFBC482AF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4" name="Triangle 13">
                  <a:extLst>
                    <a:ext uri="{FF2B5EF4-FFF2-40B4-BE49-F238E27FC236}">
                      <a16:creationId xmlns:a16="http://schemas.microsoft.com/office/drawing/2014/main" id="{64D0ED48-DCED-B14B-AE80-D11E3DBCA0B8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3A4C72E-6883-8B47-955A-1842525D65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1C15F28-B8BA-B247-BA6E-AF22BCFB1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22" y="1253331"/>
            <a:ext cx="10515600" cy="4351338"/>
          </a:xfrm>
        </p:spPr>
        <p:txBody>
          <a:bodyPr>
            <a:normAutofit/>
          </a:bodyPr>
          <a:lstStyle/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Address the lack of representation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Explain, analyze and evaluate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Find out views of contemporary society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Debate the credibility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Answer these questions: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Should scholars take them seriously?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No religion can be proven, so why are ‘invented religions’ less credible than the existing world religions?</a:t>
            </a:r>
          </a:p>
          <a:p>
            <a:pPr marL="0" indent="0">
              <a:buClr>
                <a:schemeClr val="accent4"/>
              </a:buClr>
              <a:buNone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E13BFE5-768E-5644-AB6C-572C1165D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98768" y="217758"/>
            <a:ext cx="4462664" cy="446266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A2A739D-983C-9647-9F91-63C21943EA65}"/>
              </a:ext>
            </a:extLst>
          </p:cNvPr>
          <p:cNvSpPr txBox="1"/>
          <p:nvPr/>
        </p:nvSpPr>
        <p:spPr>
          <a:xfrm>
            <a:off x="10909852" y="2816636"/>
            <a:ext cx="8878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Figure 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0011684-F525-DB46-8F8D-B20BFA459D08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405677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9126F-DB2C-4F42-8C16-47EB1D363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Rationale 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0C3BAAE-2076-924F-8786-A140A08E70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D5EF26C-A73C-9740-8CCD-434D036CD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080E3CC-2A9F-994E-AB94-DBF27684D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4</a:t>
            </a:fld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DBAF3E-9782-C148-92BD-11CEF4BFE2A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7A42B3F-2F53-4A44-BB91-218360ED7570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CC1451F8-9684-A942-BA7F-3DF394B0A18C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6B744DCD-DFB1-F143-9639-C99ED388844C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6" name="Triangle 15">
                  <a:extLst>
                    <a:ext uri="{FF2B5EF4-FFF2-40B4-BE49-F238E27FC236}">
                      <a16:creationId xmlns:a16="http://schemas.microsoft.com/office/drawing/2014/main" id="{3CBC4F4B-2FCF-2045-9078-351AB035D26E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EA3189F2-ECA7-4D45-811D-5268D341BDD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99D0B6CA-7D7C-5643-8F29-854DFBC482AF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4" name="Triangle 13">
                  <a:extLst>
                    <a:ext uri="{FF2B5EF4-FFF2-40B4-BE49-F238E27FC236}">
                      <a16:creationId xmlns:a16="http://schemas.microsoft.com/office/drawing/2014/main" id="{64D0ED48-DCED-B14B-AE80-D11E3DBCA0B8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3A4C72E-6883-8B47-955A-1842525D65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1C15F28-B8BA-B247-BA6E-AF22BCFB1A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22" y="1253331"/>
            <a:ext cx="11628590" cy="4896634"/>
          </a:xfrm>
        </p:spPr>
        <p:txBody>
          <a:bodyPr>
            <a:normAutofit/>
          </a:bodyPr>
          <a:lstStyle/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Why I have chosen this topic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Incredibly interesting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Out of the ordinary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Curious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endParaRPr lang="en-US" sz="18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Why it is a good topic to study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Unique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New 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Relevant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The Credibility of ‘Invented Religions’: May the Force be Real?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Serious: Humor 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“May the Force be with you”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Fun and informative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230C30-B693-854F-A45A-DBD127C90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4313" y="953803"/>
            <a:ext cx="5357687" cy="365270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BE846BD-2646-4949-AC1A-0A3734BD9244}"/>
              </a:ext>
            </a:extLst>
          </p:cNvPr>
          <p:cNvSpPr txBox="1"/>
          <p:nvPr/>
        </p:nvSpPr>
        <p:spPr>
          <a:xfrm>
            <a:off x="11063782" y="4620438"/>
            <a:ext cx="88789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Figure 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3EC704C-9BA9-9345-A6C2-879C961FEFDA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372105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E268C-AF6F-CE41-9BB0-CE355414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Methodology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F5BF36-7BFC-4842-8139-40E94A8CCE7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7D9378-04A6-314F-BC9F-8AC30663F9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CF16A4-887F-8E41-BA54-598C6A738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5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D174D74-262E-4341-B0D9-3FEBCCAF9291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CF37746-0E4B-024D-8248-D4054E668913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DED3FE03-5E70-CD4F-9788-A4971B28603E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BF4CF761-602F-AF49-8626-4AA036CCF987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1649AA4F-7303-C14B-981D-FC09BDF809E1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3886FD9B-2A81-FF4E-BB12-92D9C88C0C02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F2C88A58-64CA-6345-873C-29E9A67BB860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3" name="Triangle 12">
                  <a:extLst>
                    <a:ext uri="{FF2B5EF4-FFF2-40B4-BE49-F238E27FC236}">
                      <a16:creationId xmlns:a16="http://schemas.microsoft.com/office/drawing/2014/main" id="{1DE232F6-0FF3-7A4A-A36B-14548DEA5873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652200A-1DDC-544C-8886-0732EF5B4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pic>
        <p:nvPicPr>
          <p:cNvPr id="34" name="Graphic 33" descr="Document">
            <a:extLst>
              <a:ext uri="{FF2B5EF4-FFF2-40B4-BE49-F238E27FC236}">
                <a16:creationId xmlns:a16="http://schemas.microsoft.com/office/drawing/2014/main" id="{0112E786-6A48-4E4C-A29E-9BC206DD00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8902" y="1523204"/>
            <a:ext cx="914400" cy="914400"/>
          </a:xfrm>
          <a:prstGeom prst="rect">
            <a:avLst/>
          </a:prstGeom>
        </p:spPr>
      </p:pic>
      <p:pic>
        <p:nvPicPr>
          <p:cNvPr id="36" name="Graphic 35" descr="Internet">
            <a:extLst>
              <a:ext uri="{FF2B5EF4-FFF2-40B4-BE49-F238E27FC236}">
                <a16:creationId xmlns:a16="http://schemas.microsoft.com/office/drawing/2014/main" id="{F22BFB77-42D0-7D42-8031-BC90CFCD59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18902" y="3370578"/>
            <a:ext cx="914400" cy="914400"/>
          </a:xfrm>
          <a:prstGeom prst="rect">
            <a:avLst/>
          </a:prstGeom>
        </p:spPr>
      </p:pic>
      <p:pic>
        <p:nvPicPr>
          <p:cNvPr id="38" name="Graphic 37" descr="List">
            <a:extLst>
              <a:ext uri="{FF2B5EF4-FFF2-40B4-BE49-F238E27FC236}">
                <a16:creationId xmlns:a16="http://schemas.microsoft.com/office/drawing/2014/main" id="{892DA6F8-1087-3443-9F10-518AFF3D05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18902" y="4882676"/>
            <a:ext cx="914400" cy="9144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17DCCCD7-CBDF-7548-8F03-9BB76DBD11EF}"/>
              </a:ext>
            </a:extLst>
          </p:cNvPr>
          <p:cNvSpPr txBox="1"/>
          <p:nvPr/>
        </p:nvSpPr>
        <p:spPr>
          <a:xfrm>
            <a:off x="1451868" y="1585585"/>
            <a:ext cx="102743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b="1" dirty="0"/>
              <a:t>Text-based Research </a:t>
            </a:r>
            <a:endParaRPr lang="en-US" sz="1600" dirty="0"/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Journal articles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Scholarly books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Primary sources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Newspaper articles 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Census data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5E5AEDA8-1F51-3344-8313-D39D0AE909F4}"/>
              </a:ext>
            </a:extLst>
          </p:cNvPr>
          <p:cNvSpPr txBox="1"/>
          <p:nvPr/>
        </p:nvSpPr>
        <p:spPr>
          <a:xfrm>
            <a:off x="1451868" y="3383348"/>
            <a:ext cx="102743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b="1" dirty="0"/>
              <a:t>Digital Media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Podcasts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Films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Interviews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B97A0C8-60F0-9441-AA9E-EBCE70228D58}"/>
              </a:ext>
            </a:extLst>
          </p:cNvPr>
          <p:cNvSpPr txBox="1"/>
          <p:nvPr/>
        </p:nvSpPr>
        <p:spPr>
          <a:xfrm>
            <a:off x="1451868" y="4979346"/>
            <a:ext cx="10274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b="1" dirty="0"/>
              <a:t>Primary Research </a:t>
            </a:r>
          </a:p>
          <a:p>
            <a:pPr marL="742950" lvl="1" indent="-285750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Questionnaire</a:t>
            </a:r>
            <a:r>
              <a:rPr lang="en-US" dirty="0"/>
              <a:t> 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7849F74D-F651-2243-BE59-AA5E3122501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96133" y="213790"/>
            <a:ext cx="1511399" cy="227717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A84CDE7-B747-484C-BC2F-F186F0C72C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660908" y="202453"/>
            <a:ext cx="1259303" cy="125930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B4987C4-B54F-FF46-953C-9408A1424EF2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1364" y="3708311"/>
            <a:ext cx="1431467" cy="143146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8847C53-C193-AC40-83F6-C97883737FD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89790" y="2626889"/>
            <a:ext cx="1601184" cy="2401778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4D3CD636-CA56-7D44-A6F3-A69C5A9AF1F1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1364" y="1602095"/>
            <a:ext cx="1370309" cy="2066427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A9EE6229-7F9F-6B42-BECD-99C1B943AEF4}"/>
              </a:ext>
            </a:extLst>
          </p:cNvPr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9354" y="1615929"/>
            <a:ext cx="1351249" cy="2066427"/>
          </a:xfrm>
          <a:prstGeom prst="rect">
            <a:avLst/>
          </a:prstGeom>
        </p:spPr>
      </p:pic>
      <p:pic>
        <p:nvPicPr>
          <p:cNvPr id="52" name="Picture 51" descr="A screenshot of a cell phone&#10;&#10;Description automatically generated">
            <a:extLst>
              <a:ext uri="{FF2B5EF4-FFF2-40B4-BE49-F238E27FC236}">
                <a16:creationId xmlns:a16="http://schemas.microsoft.com/office/drawing/2014/main" id="{D7FD1291-C127-9B41-8656-B132296B906E}"/>
              </a:ext>
            </a:extLst>
          </p:cNvPr>
          <p:cNvPicPr>
            <a:picLocks noChangeAspect="1"/>
          </p:cNvPicPr>
          <p:nvPr/>
        </p:nvPicPr>
        <p:blipFill rotWithShape="1"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25460" y="1445343"/>
            <a:ext cx="1655880" cy="2225717"/>
          </a:xfrm>
          <a:prstGeom prst="rect">
            <a:avLst/>
          </a:prstGeom>
        </p:spPr>
      </p:pic>
      <p:pic>
        <p:nvPicPr>
          <p:cNvPr id="54" name="Picture 53" descr="A screenshot of a cell phone&#10;&#10;Description automatically generated">
            <a:extLst>
              <a:ext uri="{FF2B5EF4-FFF2-40B4-BE49-F238E27FC236}">
                <a16:creationId xmlns:a16="http://schemas.microsoft.com/office/drawing/2014/main" id="{D007BFB0-33B3-2148-B2BB-1314F59BB0D1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55" r="-1540"/>
          <a:stretch/>
        </p:blipFill>
        <p:spPr>
          <a:xfrm>
            <a:off x="7489617" y="3792795"/>
            <a:ext cx="1885741" cy="1916588"/>
          </a:xfrm>
          <a:prstGeom prst="rect">
            <a:avLst/>
          </a:prstGeom>
        </p:spPr>
      </p:pic>
      <p:pic>
        <p:nvPicPr>
          <p:cNvPr id="62" name="Picture 61" descr="A screenshot of a cell phone&#10;&#10;Description automatically generated">
            <a:extLst>
              <a:ext uri="{FF2B5EF4-FFF2-40B4-BE49-F238E27FC236}">
                <a16:creationId xmlns:a16="http://schemas.microsoft.com/office/drawing/2014/main" id="{90455E4B-2189-3245-8A97-F47596D03030}"/>
              </a:ext>
            </a:extLst>
          </p:cNvPr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76791" y="5269420"/>
            <a:ext cx="2350810" cy="77401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F3B41DB-8EBE-DD4E-8C41-61A646A33F9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429271" y="3815717"/>
            <a:ext cx="1331851" cy="134742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AB5BB3E-5D8E-7D4F-A3C9-AB4BDB9ED1CE}"/>
              </a:ext>
            </a:extLst>
          </p:cNvPr>
          <p:cNvPicPr>
            <a:picLocks noChangeAspect="1"/>
          </p:cNvPicPr>
          <p:nvPr/>
        </p:nvPicPr>
        <p:blipFill>
          <a:blip r:embed="rId2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4588" y="5129274"/>
            <a:ext cx="1741116" cy="916377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DF070587-5209-A34C-A9A2-45526D01CA32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08A2080-855F-5B42-B0D6-AD1AEDD5910E}"/>
              </a:ext>
            </a:extLst>
          </p:cNvPr>
          <p:cNvSpPr txBox="1"/>
          <p:nvPr/>
        </p:nvSpPr>
        <p:spPr>
          <a:xfrm>
            <a:off x="6655507" y="6973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5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A408C2F-6EFC-394E-8EEC-B7FA3E74A3F1}"/>
              </a:ext>
            </a:extLst>
          </p:cNvPr>
          <p:cNvSpPr txBox="1"/>
          <p:nvPr/>
        </p:nvSpPr>
        <p:spPr>
          <a:xfrm>
            <a:off x="8367763" y="8376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6C94E2C-9C80-4E47-B7FC-79B1016DB4DB}"/>
              </a:ext>
            </a:extLst>
          </p:cNvPr>
          <p:cNvSpPr txBox="1"/>
          <p:nvPr/>
        </p:nvSpPr>
        <p:spPr>
          <a:xfrm>
            <a:off x="11303524" y="-42013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7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DA099F0-3C62-4E4D-8E1D-436383532B10}"/>
              </a:ext>
            </a:extLst>
          </p:cNvPr>
          <p:cNvSpPr txBox="1"/>
          <p:nvPr/>
        </p:nvSpPr>
        <p:spPr>
          <a:xfrm>
            <a:off x="6823730" y="2466783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8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1913A33-EBF6-3C4D-A449-08B5D3A2E171}"/>
              </a:ext>
            </a:extLst>
          </p:cNvPr>
          <p:cNvSpPr txBox="1"/>
          <p:nvPr/>
        </p:nvSpPr>
        <p:spPr>
          <a:xfrm>
            <a:off x="8412010" y="1425146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9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91C5B31-C84F-FD4F-B710-A13C3C75C4A6}"/>
              </a:ext>
            </a:extLst>
          </p:cNvPr>
          <p:cNvSpPr txBox="1"/>
          <p:nvPr/>
        </p:nvSpPr>
        <p:spPr>
          <a:xfrm>
            <a:off x="9930961" y="1458176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583137C-46EA-F04B-9CF5-10075B643BB8}"/>
              </a:ext>
            </a:extLst>
          </p:cNvPr>
          <p:cNvSpPr txBox="1"/>
          <p:nvPr/>
        </p:nvSpPr>
        <p:spPr>
          <a:xfrm>
            <a:off x="11436671" y="145154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11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DABF0B1-C1EE-2C43-BA89-883821ABDF33}"/>
              </a:ext>
            </a:extLst>
          </p:cNvPr>
          <p:cNvSpPr txBox="1"/>
          <p:nvPr/>
        </p:nvSpPr>
        <p:spPr>
          <a:xfrm>
            <a:off x="8855958" y="3688051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A631789-5447-5A4B-9E6C-BCACF9ABEEC2}"/>
              </a:ext>
            </a:extLst>
          </p:cNvPr>
          <p:cNvSpPr txBox="1"/>
          <p:nvPr/>
        </p:nvSpPr>
        <p:spPr>
          <a:xfrm>
            <a:off x="9937168" y="366195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13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7423863-0A7B-9D47-BCA3-783948EABD9B}"/>
              </a:ext>
            </a:extLst>
          </p:cNvPr>
          <p:cNvSpPr txBox="1"/>
          <p:nvPr/>
        </p:nvSpPr>
        <p:spPr>
          <a:xfrm>
            <a:off x="11450552" y="3708311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14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C406D23-546A-E048-A8DD-05902D52F892}"/>
              </a:ext>
            </a:extLst>
          </p:cNvPr>
          <p:cNvSpPr txBox="1"/>
          <p:nvPr/>
        </p:nvSpPr>
        <p:spPr>
          <a:xfrm>
            <a:off x="6847026" y="4973329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B42AC29-757B-A84A-8322-BBEA1C3D1F0B}"/>
              </a:ext>
            </a:extLst>
          </p:cNvPr>
          <p:cNvSpPr txBox="1"/>
          <p:nvPr/>
        </p:nvSpPr>
        <p:spPr>
          <a:xfrm>
            <a:off x="11282220" y="5087067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9EC2A6-FBFD-5949-97CD-81C646B7F8A6}"/>
              </a:ext>
            </a:extLst>
          </p:cNvPr>
          <p:cNvPicPr>
            <a:picLocks noChangeAspect="1"/>
          </p:cNvPicPr>
          <p:nvPr/>
        </p:nvPicPr>
        <p:blipFill rotWithShape="1">
          <a:blip r:embed="rId21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03218" y="149568"/>
            <a:ext cx="2693735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608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270EE34-BBDC-5941-888C-14308270068C}"/>
              </a:ext>
            </a:extLst>
          </p:cNvPr>
          <p:cNvSpPr txBox="1">
            <a:spLocks/>
          </p:cNvSpPr>
          <p:nvPr/>
        </p:nvSpPr>
        <p:spPr>
          <a:xfrm>
            <a:off x="0" y="182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Questionnaire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37DE53E-8811-3049-8F0C-A78DE9308C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126B07D-607C-AE48-AD25-CAEFD7F96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63EC37-4B62-B84C-A725-5D63FFE89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6</a:t>
            </a:fld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96F69CA-AF0E-FE45-A07A-49A14A2BA7B8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C720C98-F382-724A-AE7E-2A6EAD54FEA1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B3DFDB49-FB30-5846-A281-E0DDE3390E68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3C8CFEEC-5F9C-E64F-B706-29ABE0887A5F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6" name="Triangle 15">
                  <a:extLst>
                    <a:ext uri="{FF2B5EF4-FFF2-40B4-BE49-F238E27FC236}">
                      <a16:creationId xmlns:a16="http://schemas.microsoft.com/office/drawing/2014/main" id="{2A26AC3F-8AE5-FD4C-A4C4-2213B7EF229A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9DCB0EE5-5D70-9C44-84D7-93FCEF4CA87D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33D225A4-4966-7D49-8E85-6DDFD25CA088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4" name="Triangle 13">
                  <a:extLst>
                    <a:ext uri="{FF2B5EF4-FFF2-40B4-BE49-F238E27FC236}">
                      <a16:creationId xmlns:a16="http://schemas.microsoft.com/office/drawing/2014/main" id="{2569CF25-208D-8944-AB29-81D02488EA4B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F17A8B4-0C78-1548-A039-D719ABE2AB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9F409146-B125-A249-BFE5-07FB9FCB3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22" y="1253330"/>
            <a:ext cx="11814344" cy="4896635"/>
          </a:xfrm>
        </p:spPr>
        <p:txBody>
          <a:bodyPr>
            <a:normAutofit fontScale="92500" lnSpcReduction="10000"/>
          </a:bodyPr>
          <a:lstStyle/>
          <a:p>
            <a:pPr>
              <a:buClr>
                <a:schemeClr val="accent4"/>
              </a:buClr>
              <a:buSzPct val="175000"/>
              <a:buBlip>
                <a:blip r:embed="rId4"/>
              </a:buBlip>
            </a:pPr>
            <a:r>
              <a:rPr lang="en-US" sz="1800" b="1" dirty="0"/>
              <a:t>To find out if people in contemporary society are aware of ‘invented religions’ and whether they view them as credible ‘real religions’ or as a mockery</a:t>
            </a:r>
          </a:p>
          <a:p>
            <a:pPr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endParaRPr lang="en-US" sz="1800" b="1" dirty="0"/>
          </a:p>
          <a:p>
            <a:pPr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800" b="1" dirty="0"/>
              <a:t>Why?</a:t>
            </a:r>
          </a:p>
          <a:p>
            <a:pPr lvl="1"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700" dirty="0"/>
              <a:t>Contemporary society views</a:t>
            </a:r>
            <a:endParaRPr lang="en-US" sz="1700" b="1" dirty="0"/>
          </a:p>
          <a:p>
            <a:pPr lvl="1"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700" dirty="0"/>
              <a:t>Supporting evidence</a:t>
            </a:r>
          </a:p>
          <a:p>
            <a:pPr marL="0" indent="0">
              <a:buClr>
                <a:schemeClr val="accent4"/>
              </a:buClr>
              <a:buSzPct val="100000"/>
              <a:buNone/>
            </a:pPr>
            <a:endParaRPr lang="en-US" sz="1800" b="1" dirty="0"/>
          </a:p>
          <a:p>
            <a:pPr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800" b="1" dirty="0"/>
              <a:t>How?</a:t>
            </a:r>
          </a:p>
          <a:p>
            <a:pPr lvl="1"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600" dirty="0"/>
              <a:t>Ethical approval </a:t>
            </a:r>
          </a:p>
          <a:p>
            <a:pPr lvl="1"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600" dirty="0"/>
              <a:t>Google forms </a:t>
            </a:r>
          </a:p>
          <a:p>
            <a:pPr lvl="1"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600" dirty="0"/>
              <a:t>Multiple choice </a:t>
            </a:r>
          </a:p>
          <a:p>
            <a:pPr lvl="1">
              <a:buClr>
                <a:schemeClr val="accent4"/>
              </a:buClr>
              <a:buSzPct val="100000"/>
              <a:buFont typeface="Wingdings" pitchFamily="2" charset="2"/>
              <a:buChar char="v"/>
            </a:pPr>
            <a:r>
              <a:rPr lang="en-US" sz="1600" dirty="0"/>
              <a:t>Via Social Media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b="1" dirty="0">
                <a:latin typeface="Calibri" panose="020F0502020204030204" pitchFamily="34" charset="0"/>
                <a:cs typeface="Calibri" panose="020F0502020204030204" pitchFamily="34" charset="0"/>
              </a:rPr>
              <a:t>Results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501 respondents across a varied demographic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Provided statistical information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Unexpected results and anomalies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7FBF456-E413-0A40-B8E2-107FE7568C7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1180" y="3568241"/>
            <a:ext cx="1280857" cy="128085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6E1C393-21EB-924D-A5AA-4AAB2B8EDD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06011" y="3680824"/>
            <a:ext cx="1055689" cy="105568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27CDD2D-2EA6-EF46-A412-AAD7304E2D3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8974" y="3610561"/>
            <a:ext cx="2355912" cy="1324023"/>
          </a:xfrm>
          <a:prstGeom prst="rect">
            <a:avLst/>
          </a:prstGeom>
        </p:spPr>
      </p:pic>
      <p:pic>
        <p:nvPicPr>
          <p:cNvPr id="23" name="Picture 2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69F4510-168E-3546-9D96-1E8ECEC4C70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1180" y="2078742"/>
            <a:ext cx="4160520" cy="1369875"/>
          </a:xfrm>
          <a:prstGeom prst="rect">
            <a:avLst/>
          </a:prstGeom>
        </p:spPr>
      </p:pic>
      <p:pic>
        <p:nvPicPr>
          <p:cNvPr id="26" name="Picture 25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5E0F1AD3-ACF8-D348-BAAD-BDF7830845E0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3494" y="2019509"/>
            <a:ext cx="2174180" cy="307697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784EFEC-BBFA-4E4E-9999-64CB7695F12F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126DC05-D3B4-B949-A785-8CD3794AEE2C}"/>
              </a:ext>
            </a:extLst>
          </p:cNvPr>
          <p:cNvSpPr txBox="1"/>
          <p:nvPr/>
        </p:nvSpPr>
        <p:spPr>
          <a:xfrm>
            <a:off x="6581480" y="1911787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17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F54142F-7997-CA49-96FD-2BC1E2245945}"/>
              </a:ext>
            </a:extLst>
          </p:cNvPr>
          <p:cNvSpPr txBox="1"/>
          <p:nvPr/>
        </p:nvSpPr>
        <p:spPr>
          <a:xfrm>
            <a:off x="11166770" y="186329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18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C1C43F3-82FF-2F41-9150-611A517B4F85}"/>
              </a:ext>
            </a:extLst>
          </p:cNvPr>
          <p:cNvSpPr txBox="1"/>
          <p:nvPr/>
        </p:nvSpPr>
        <p:spPr>
          <a:xfrm>
            <a:off x="9706930" y="3593925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19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735B4F0-97EF-DA48-A77B-B8CE4625A8F2}"/>
              </a:ext>
            </a:extLst>
          </p:cNvPr>
          <p:cNvSpPr txBox="1"/>
          <p:nvPr/>
        </p:nvSpPr>
        <p:spPr>
          <a:xfrm>
            <a:off x="11166770" y="350493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4076F3E-8C6C-6045-A10B-1765EA159A85}"/>
              </a:ext>
            </a:extLst>
          </p:cNvPr>
          <p:cNvSpPr txBox="1"/>
          <p:nvPr/>
        </p:nvSpPr>
        <p:spPr>
          <a:xfrm>
            <a:off x="8404359" y="3573102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14</a:t>
            </a:r>
          </a:p>
        </p:txBody>
      </p:sp>
    </p:spTree>
    <p:extLst>
      <p:ext uri="{BB962C8B-B14F-4D97-AF65-F5344CB8AC3E}">
        <p14:creationId xmlns:p14="http://schemas.microsoft.com/office/powerpoint/2010/main" val="104975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270EE34-BBDC-5941-888C-14308270068C}"/>
              </a:ext>
            </a:extLst>
          </p:cNvPr>
          <p:cNvSpPr txBox="1">
            <a:spLocks/>
          </p:cNvSpPr>
          <p:nvPr/>
        </p:nvSpPr>
        <p:spPr>
          <a:xfrm>
            <a:off x="0" y="182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Questionnaire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37DE53E-8811-3049-8F0C-A78DE9308C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126B07D-607C-AE48-AD25-CAEFD7F96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763EC37-4B62-B84C-A725-5D63FFE89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7</a:t>
            </a:fld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96F69CA-AF0E-FE45-A07A-49A14A2BA7B8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C720C98-F382-724A-AE7E-2A6EAD54FEA1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B3DFDB49-FB30-5846-A281-E0DDE3390E68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5" name="Rectangle 14">
                  <a:extLst>
                    <a:ext uri="{FF2B5EF4-FFF2-40B4-BE49-F238E27FC236}">
                      <a16:creationId xmlns:a16="http://schemas.microsoft.com/office/drawing/2014/main" id="{3C8CFEEC-5F9C-E64F-B706-29ABE0887A5F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6" name="Triangle 15">
                  <a:extLst>
                    <a:ext uri="{FF2B5EF4-FFF2-40B4-BE49-F238E27FC236}">
                      <a16:creationId xmlns:a16="http://schemas.microsoft.com/office/drawing/2014/main" id="{2A26AC3F-8AE5-FD4C-A4C4-2213B7EF229A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9DCB0EE5-5D70-9C44-84D7-93FCEF4CA87D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3" name="Rectangle 12">
                  <a:extLst>
                    <a:ext uri="{FF2B5EF4-FFF2-40B4-BE49-F238E27FC236}">
                      <a16:creationId xmlns:a16="http://schemas.microsoft.com/office/drawing/2014/main" id="{33D225A4-4966-7D49-8E85-6DDFD25CA088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4" name="Triangle 13">
                  <a:extLst>
                    <a:ext uri="{FF2B5EF4-FFF2-40B4-BE49-F238E27FC236}">
                      <a16:creationId xmlns:a16="http://schemas.microsoft.com/office/drawing/2014/main" id="{2569CF25-208D-8944-AB29-81D02488EA4B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DF17A8B4-0C78-1548-A039-D719ABE2AB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pic>
        <p:nvPicPr>
          <p:cNvPr id="22" name="Content Placeholder 21" descr="A close up of a logo&#10;&#10;Description automatically generated">
            <a:extLst>
              <a:ext uri="{FF2B5EF4-FFF2-40B4-BE49-F238E27FC236}">
                <a16:creationId xmlns:a16="http://schemas.microsoft.com/office/drawing/2014/main" id="{789742E2-1955-C548-A550-FDAE641C52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1367" y="1194139"/>
            <a:ext cx="4419599" cy="2722474"/>
          </a:xfr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4AD7AB3-12EA-6E41-8C1B-A0202DAE1E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04998" y="3258430"/>
            <a:ext cx="4680291" cy="2886180"/>
          </a:xfrm>
          <a:prstGeom prst="rect">
            <a:avLst/>
          </a:prstGeom>
        </p:spPr>
      </p:pic>
      <p:pic>
        <p:nvPicPr>
          <p:cNvPr id="26" name="Picture 25" descr="A close up of a device&#10;&#10;Description automatically generated">
            <a:extLst>
              <a:ext uri="{FF2B5EF4-FFF2-40B4-BE49-F238E27FC236}">
                <a16:creationId xmlns:a16="http://schemas.microsoft.com/office/drawing/2014/main" id="{A23BA956-6FEE-8645-B426-A8EA64FAFC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0387" y="3057955"/>
            <a:ext cx="4763555" cy="2937526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873994FB-C5F9-E948-B4AD-DB4C635ECD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7913" y="227146"/>
            <a:ext cx="4203430" cy="259211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70EAC30-64F2-6B4B-A33D-702A2435D813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4076070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3F08E-795E-7249-9C65-62422F98B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Chapter by Chapter Breakdown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C0CF1E-8F58-1D43-BB62-B5CA34ED69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D9BBCC-037A-4749-B231-60F153A2A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480C0-73D5-7F46-AF30-22905C4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8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A0F6550-B7A2-0F4F-85E7-CFA01B2682CB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C65FB7ED-6240-5D43-8C18-0B4CDE3463A3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F6783009-EAC2-2C40-83E9-B3586FE889D2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3FA48CBB-619E-B348-83CB-A25917E5E397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AF134D8C-4EED-3F4A-8553-BDF23226CFD5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589CD94F-7507-9648-A36A-52CAF9EB2252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4C11B9F1-C6D6-7743-A887-92D143A99CAC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3" name="Triangle 12">
                  <a:extLst>
                    <a:ext uri="{FF2B5EF4-FFF2-40B4-BE49-F238E27FC236}">
                      <a16:creationId xmlns:a16="http://schemas.microsoft.com/office/drawing/2014/main" id="{EF5C28B8-0438-ED4C-9250-42ED64A3137C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CB29C7D6-C302-1D49-9BC4-8B01FD614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6EDA9D8D-971F-7440-8FBF-9F6CBC2422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194166"/>
            <a:ext cx="11887199" cy="4774467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 Introduction </a:t>
            </a:r>
          </a:p>
          <a:p>
            <a:pPr marL="0" indent="0">
              <a:buNone/>
            </a:pPr>
            <a:endParaRPr lang="en-US" sz="19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9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 </a:t>
            </a:r>
            <a:r>
              <a:rPr 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Definitions and Terms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Definitions of Religions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US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Grouping of Religions 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‘Invented Religions’ are Defined: Fiction-based Religions, Hyper- real Religions and Authentic Fakes  </a:t>
            </a:r>
          </a:p>
          <a:p>
            <a:pPr marL="0" indent="0">
              <a:buNone/>
            </a:pPr>
            <a:endParaRPr lang="en-US" sz="19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19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Invented Religions in the Twenty First Century: Jediism, Matrixism and The Church of the Flying Spaghetti Monster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Jediism in Context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Matrixism in Context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Church of the Flying Spaghetti Monster in Context </a:t>
            </a:r>
          </a:p>
          <a:p>
            <a:pPr marL="0" indent="0">
              <a:buNone/>
            </a:pPr>
            <a:endParaRPr lang="en-GB" sz="19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1900" b="1" dirty="0">
                <a:solidFill>
                  <a:schemeClr val="accent4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The Study of Invented Religions: The Issues for Scholars, Society and Followers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Issues for Scholars and Society</a:t>
            </a:r>
          </a:p>
          <a:p>
            <a:pPr marL="857250" lvl="1" indent="-400050">
              <a:buFont typeface="+mj-lt"/>
              <a:buAutoNum type="romanUcPeriod"/>
            </a:pPr>
            <a:r>
              <a:rPr lang="en-GB" sz="17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Legal Issues Faced by Members of ‘Invented Religions’</a:t>
            </a:r>
          </a:p>
          <a:p>
            <a:endParaRPr lang="en-GB" sz="19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Conclusion </a:t>
            </a:r>
            <a:endParaRPr lang="en-US" sz="19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US" sz="1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D38E869-2ACF-CC4A-96E3-598D6DF34446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1970254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5605D1-BA9C-A142-B12D-5EEABC3C9B01}"/>
              </a:ext>
            </a:extLst>
          </p:cNvPr>
          <p:cNvSpPr txBox="1">
            <a:spLocks/>
          </p:cNvSpPr>
          <p:nvPr/>
        </p:nvSpPr>
        <p:spPr>
          <a:xfrm>
            <a:off x="-175381" y="2472178"/>
            <a:ext cx="12191999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Introduction</a:t>
            </a:r>
            <a:endParaRPr 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C9C6918-88B2-044F-BA52-CEECD14BED6B}"/>
              </a:ext>
            </a:extLst>
          </p:cNvPr>
          <p:cNvSpPr txBox="1"/>
          <p:nvPr/>
        </p:nvSpPr>
        <p:spPr>
          <a:xfrm>
            <a:off x="7299701" y="465311"/>
            <a:ext cx="3577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Hiragino Kaku Gothic StdN W8" panose="020B0800000000000000" pitchFamily="34" charset="-128"/>
                <a:ea typeface="Hiragino Kaku Gothic StdN W8" panose="020B0800000000000000" pitchFamily="34" charset="-128"/>
              </a:rPr>
              <a:t>A Long </a:t>
            </a:r>
          </a:p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Hiragino Kaku Gothic StdN W8" panose="020B0800000000000000" pitchFamily="34" charset="-128"/>
                <a:ea typeface="Hiragino Kaku Gothic StdN W8" panose="020B0800000000000000" pitchFamily="34" charset="-128"/>
              </a:rPr>
              <a:t>Time Ago </a:t>
            </a:r>
          </a:p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Hiragino Kaku Gothic StdN W8" panose="020B0800000000000000" pitchFamily="34" charset="-128"/>
                <a:ea typeface="Hiragino Kaku Gothic StdN W8" panose="020B0800000000000000" pitchFamily="34" charset="-128"/>
              </a:rPr>
              <a:t>In A Galaxy</a:t>
            </a:r>
          </a:p>
          <a:p>
            <a:pPr algn="ctr"/>
            <a:r>
              <a:rPr lang="en-US" b="1" dirty="0">
                <a:solidFill>
                  <a:schemeClr val="bg2">
                    <a:lumMod val="25000"/>
                  </a:schemeClr>
                </a:solidFill>
                <a:latin typeface="Hiragino Kaku Gothic StdN W8" panose="020B0800000000000000" pitchFamily="34" charset="-128"/>
                <a:ea typeface="Hiragino Kaku Gothic StdN W8" panose="020B0800000000000000" pitchFamily="34" charset="-128"/>
              </a:rPr>
              <a:t>Far, Far Away…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829F61-CA11-1B47-8D9F-F74B7B1AEA32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00" b="93800" l="7500" r="91429">
                        <a14:foregroundMark x1="41857" y1="9050" x2="41857" y2="9050"/>
                        <a14:foregroundMark x1="44143" y1="7750" x2="44143" y2="7750"/>
                        <a14:foregroundMark x1="43429" y1="4800" x2="43429" y2="4800"/>
                        <a14:foregroundMark x1="72357" y1="93850" x2="72357" y2="93850"/>
                        <a14:foregroundMark x1="7571" y1="49850" x2="7571" y2="49850"/>
                        <a14:foregroundMark x1="89500" y1="28800" x2="89500" y2="28800"/>
                        <a14:foregroundMark x1="89500" y1="29350" x2="89500" y2="29350"/>
                        <a14:foregroundMark x1="89857" y1="28550" x2="89857" y2="28550"/>
                        <a14:foregroundMark x1="91000" y1="28550" x2="91000" y2="28550"/>
                        <a14:foregroundMark x1="91429" y1="28800" x2="91429" y2="28800"/>
                        <a14:foregroundMark x1="91000" y1="28800" x2="91000" y2="28800"/>
                        <a14:backgroundMark x1="22071" y1="89850" x2="22071" y2="89850"/>
                        <a14:backgroundMark x1="51000" y1="90950" x2="51000" y2="90950"/>
                        <a14:backgroundMark x1="51000" y1="91200" x2="51000" y2="91200"/>
                        <a14:backgroundMark x1="51000" y1="91200" x2="51000" y2="91200"/>
                        <a14:backgroundMark x1="51000" y1="91200" x2="51000" y2="91200"/>
                        <a14:backgroundMark x1="51000" y1="91200" x2="51000" y2="91200"/>
                        <a14:backgroundMark x1="51357" y1="91250" x2="51357" y2="91250"/>
                        <a14:backgroundMark x1="51571" y1="90550" x2="51571" y2="90550"/>
                        <a14:backgroundMark x1="51571" y1="90950" x2="51571" y2="909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030480" y="148279"/>
            <a:ext cx="1284074" cy="18343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D80438A-83E0-544F-A0FC-39D8FEAF8D0E}"/>
              </a:ext>
            </a:extLst>
          </p:cNvPr>
          <p:cNvSpPr txBox="1"/>
          <p:nvPr/>
        </p:nvSpPr>
        <p:spPr>
          <a:xfrm>
            <a:off x="10877280" y="211831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21</a:t>
            </a:r>
          </a:p>
        </p:txBody>
      </p:sp>
    </p:spTree>
    <p:extLst>
      <p:ext uri="{BB962C8B-B14F-4D97-AF65-F5344CB8AC3E}">
        <p14:creationId xmlns:p14="http://schemas.microsoft.com/office/powerpoint/2010/main" val="229548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81C69F7-D209-8949-91C8-32A83E89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Introduction 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4342E81-7FD6-8C43-8BAD-E4B0C39B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41F94BE-FDAD-DB4F-BE66-BD69C0615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0A983F-EF0B-3742-9097-6666F1A4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10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D0453B-DDEF-9F4D-A441-12CC4011ADF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63CDA3D-F6C3-C748-9391-446EE43B3136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C674D152-7462-094A-808C-B0D22780D216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C71E0AD0-9220-6A46-B05F-7864BC93F4ED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Triangle 16">
                  <a:extLst>
                    <a:ext uri="{FF2B5EF4-FFF2-40B4-BE49-F238E27FC236}">
                      <a16:creationId xmlns:a16="http://schemas.microsoft.com/office/drawing/2014/main" id="{D11E1536-BC1B-4C4E-B1AB-945699792099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6A09190-00D6-E44D-9B8B-AC32996BD6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ECB0E37-96E4-294F-A0E6-F958E38443CB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03909345-18A1-DA4E-AA25-AEEC4D223C1E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AEAAFC-965B-2E44-BD6C-43C82FDB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F1BC498-8F1D-7343-86B8-BD16AE655EAA}"/>
              </a:ext>
            </a:extLst>
          </p:cNvPr>
          <p:cNvSpPr txBox="1">
            <a:spLocks/>
          </p:cNvSpPr>
          <p:nvPr/>
        </p:nvSpPr>
        <p:spPr>
          <a:xfrm>
            <a:off x="240322" y="1253330"/>
            <a:ext cx="11370396" cy="52389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Introduce topic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What is an ’invented religion’?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What does credible mean?</a:t>
            </a:r>
          </a:p>
          <a:p>
            <a:pPr marL="0" indent="0">
              <a:buClr>
                <a:schemeClr val="accent4"/>
              </a:buClr>
              <a:buNone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Give an overview: origin and issues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It will also include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Reasons for topic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Aims and objectives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Methodology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Literature review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Chapter summary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B95AF78-6831-2648-BD94-EAB9E5DEED4E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A7CF0D5-7E03-4543-9B14-042E30B0DE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1132" y="1647052"/>
            <a:ext cx="4984468" cy="356389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A1DE734-D276-314E-820D-508812352DDB}"/>
              </a:ext>
            </a:extLst>
          </p:cNvPr>
          <p:cNvSpPr txBox="1"/>
          <p:nvPr/>
        </p:nvSpPr>
        <p:spPr>
          <a:xfrm>
            <a:off x="9846992" y="1364685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22</a:t>
            </a:r>
          </a:p>
        </p:txBody>
      </p:sp>
    </p:spTree>
    <p:extLst>
      <p:ext uri="{BB962C8B-B14F-4D97-AF65-F5344CB8AC3E}">
        <p14:creationId xmlns:p14="http://schemas.microsoft.com/office/powerpoint/2010/main" val="1800273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C385B8B-FD20-4D4C-AB7D-3965419735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75381" y="2542516"/>
            <a:ext cx="12191999" cy="1564716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Chapter One </a:t>
            </a:r>
            <a:b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Definitions and Terms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F631F40-EF4E-D64F-9AFE-FB74305612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6406" y="81226"/>
            <a:ext cx="1397000" cy="19685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AE39D09-EFC2-2E4D-ADC9-07AFB6D8BF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6452" y="81226"/>
            <a:ext cx="1502277" cy="19685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AEFA9FE-B4F5-2441-8B6D-9587893A0C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3498" y="81226"/>
            <a:ext cx="1337531" cy="19685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AA06CCA-74BF-1448-9FED-4D4B88DD50FF}"/>
              </a:ext>
            </a:extLst>
          </p:cNvPr>
          <p:cNvSpPr txBox="1"/>
          <p:nvPr/>
        </p:nvSpPr>
        <p:spPr>
          <a:xfrm>
            <a:off x="7073151" y="-67109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23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3E32F3F-7DA9-3648-8B13-5C4B1F73605F}"/>
              </a:ext>
            </a:extLst>
          </p:cNvPr>
          <p:cNvSpPr txBox="1"/>
          <p:nvPr/>
        </p:nvSpPr>
        <p:spPr>
          <a:xfrm>
            <a:off x="8617189" y="-67109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24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4CE5241-C1F2-DB45-A255-C86153250E1E}"/>
              </a:ext>
            </a:extLst>
          </p:cNvPr>
          <p:cNvSpPr txBox="1"/>
          <p:nvPr/>
        </p:nvSpPr>
        <p:spPr>
          <a:xfrm>
            <a:off x="11625872" y="-59166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0E079C9-DC21-454A-A468-3DE2FEB08F49}"/>
              </a:ext>
            </a:extLst>
          </p:cNvPr>
          <p:cNvSpPr txBox="1"/>
          <p:nvPr/>
        </p:nvSpPr>
        <p:spPr>
          <a:xfrm>
            <a:off x="10004499" y="-68572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25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A0A6F6-1FD8-1E47-8E40-5EF47BAF7D2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9244" y="81226"/>
            <a:ext cx="1505130" cy="196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070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0CD33-C3DC-314B-9D94-5BC9F74F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4A093E-1CF0-FC40-B0C3-3D0ABA6CF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936D3-25F0-2743-8231-D89ECF5C5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12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3DC6D8A-4AF3-9F42-82D2-20167802BAFE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2208EA-DBE3-644F-8ECA-0BD262BFC2ED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980F62B7-E930-8145-BD07-6A82E1CE493E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99F6A7F1-CDDC-1948-A119-3F4F769E060F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1EB064C9-9AA4-0E45-9B87-D58BA29D10BC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10ECF8AA-D323-CE4D-8554-819EE44DD8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BAC33459-61A2-1448-B36C-CDF9DCB7483F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3" name="Triangle 12">
                  <a:extLst>
                    <a:ext uri="{FF2B5EF4-FFF2-40B4-BE49-F238E27FC236}">
                      <a16:creationId xmlns:a16="http://schemas.microsoft.com/office/drawing/2014/main" id="{4412262F-0E59-FE49-8AFC-62B3518A3D22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2CE251F-BFD6-A745-AF58-6450BED66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6064751-0598-A645-921D-75796DE7C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Definitions and Terms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9AF552F-63AD-424C-9CD1-9F6984B65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322" y="1253330"/>
            <a:ext cx="11951678" cy="4942681"/>
          </a:xfrm>
        </p:spPr>
        <p:txBody>
          <a:bodyPr>
            <a:normAutofit fontScale="92500" lnSpcReduction="20000"/>
          </a:bodyPr>
          <a:lstStyle/>
          <a:p>
            <a:pPr marL="400050" indent="-400050">
              <a:buFont typeface="+mj-lt"/>
              <a:buAutoNum type="romanUcPeriod"/>
            </a:pPr>
            <a:r>
              <a:rPr 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Definitions of Religions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Understand what religion is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Scholarly definitions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Substantive and functional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endParaRPr 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00050" indent="-400050">
              <a:buFont typeface="+mj-lt"/>
              <a:buAutoNum type="romanUcPeriod"/>
            </a:pPr>
            <a:r>
              <a:rPr lang="en-US" sz="1900" b="1" dirty="0">
                <a:latin typeface="Calibri" panose="020F0502020204030204" pitchFamily="34" charset="0"/>
                <a:cs typeface="Calibri" panose="020F0502020204030204" pitchFamily="34" charset="0"/>
              </a:rPr>
              <a:t>Grouping of Religions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World Religion Paradigm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Indigenous Religions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700" dirty="0">
                <a:latin typeface="Calibri" panose="020F0502020204030204" pitchFamily="34" charset="0"/>
                <a:cs typeface="Calibri" panose="020F0502020204030204" pitchFamily="34" charset="0"/>
              </a:rPr>
              <a:t>NRM’s</a:t>
            </a:r>
          </a:p>
          <a:p>
            <a:pPr marL="400050" indent="-400050">
              <a:buFont typeface="+mj-lt"/>
              <a:buAutoNum type="romanUcPeriod"/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00050" indent="-400050">
              <a:buFont typeface="+mj-lt"/>
              <a:buAutoNum type="romanUcPeriod"/>
            </a:pPr>
            <a:r>
              <a:rPr lang="en-GB" sz="1900" b="1" dirty="0">
                <a:latin typeface="Calibri" panose="020F0502020204030204" pitchFamily="34" charset="0"/>
                <a:cs typeface="Calibri" panose="020F0502020204030204" pitchFamily="34" charset="0"/>
              </a:rPr>
              <a:t>How ‘Invented Religions’ are Defined: Fiction-based Religions, Hyper- real Religions and Authentic Fakes 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Markus </a:t>
            </a:r>
            <a:r>
              <a:rPr lang="en-GB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Davidsen</a:t>
            </a: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Adam </a:t>
            </a:r>
            <a:r>
              <a:rPr lang="en-GB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Possamai</a:t>
            </a:r>
            <a:endParaRPr lang="en-GB" sz="1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David </a:t>
            </a:r>
            <a:r>
              <a:rPr lang="en-GB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Chidester</a:t>
            </a: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457200" lvl="1" indent="0">
              <a:buClr>
                <a:schemeClr val="accent4"/>
              </a:buClr>
              <a:buNone/>
            </a:pPr>
            <a:endParaRPr lang="en-GB" sz="1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Helpful Literature: Dominic </a:t>
            </a:r>
            <a:r>
              <a:rPr lang="en-GB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Corrywright</a:t>
            </a: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 and Peggy Morgan, </a:t>
            </a:r>
            <a:r>
              <a:rPr lang="en-GB" sz="1700" i="1" dirty="0">
                <a:latin typeface="Calibri" panose="020F0502020204030204" pitchFamily="34" charset="0"/>
                <a:cs typeface="Calibri" panose="020F0502020204030204" pitchFamily="34" charset="0"/>
              </a:rPr>
              <a:t>Get Set for Religious Studies</a:t>
            </a:r>
            <a:endParaRPr lang="en-US" sz="1700" b="1" dirty="0"/>
          </a:p>
          <a:p>
            <a:pPr>
              <a:buClr>
                <a:schemeClr val="accent4"/>
              </a:buClr>
              <a:buSzPct val="150000"/>
              <a:buFont typeface="Wingdings" pitchFamily="2" charset="2"/>
              <a:buChar char="ü"/>
            </a:pPr>
            <a:endParaRPr lang="en-US" sz="1800" b="1" dirty="0"/>
          </a:p>
          <a:p>
            <a:pPr>
              <a:buClr>
                <a:schemeClr val="accent4"/>
              </a:buClr>
              <a:buSzPct val="150000"/>
              <a:buFont typeface="Wingdings" pitchFamily="2" charset="2"/>
              <a:buChar char="ü"/>
            </a:pPr>
            <a:r>
              <a:rPr lang="en-US" sz="1700" b="1" dirty="0"/>
              <a:t>Chapter Completed </a:t>
            </a:r>
          </a:p>
          <a:p>
            <a:pPr marL="0" indent="0">
              <a:buClr>
                <a:schemeClr val="accent4"/>
              </a:buClr>
              <a:buNone/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SzPct val="50000"/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EB2C69E-2AE6-C148-A6BF-65924B8AB589}"/>
              </a:ext>
            </a:extLst>
          </p:cNvPr>
          <p:cNvSpPr txBox="1"/>
          <p:nvPr/>
        </p:nvSpPr>
        <p:spPr>
          <a:xfrm>
            <a:off x="35718" y="6307126"/>
            <a:ext cx="4348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Chapter One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0CF3775-7AE9-FF41-B430-0CAA866B9614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22CD3C-7FE4-6346-9100-142D44D44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5198" y="464084"/>
            <a:ext cx="3195506" cy="319550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8EBDC94-FD61-9B48-8A35-466CA1ECEB61}"/>
              </a:ext>
            </a:extLst>
          </p:cNvPr>
          <p:cNvSpPr txBox="1"/>
          <p:nvPr/>
        </p:nvSpPr>
        <p:spPr>
          <a:xfrm>
            <a:off x="8957369" y="988162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27 </a:t>
            </a:r>
          </a:p>
        </p:txBody>
      </p:sp>
    </p:spTree>
    <p:extLst>
      <p:ext uri="{BB962C8B-B14F-4D97-AF65-F5344CB8AC3E}">
        <p14:creationId xmlns:p14="http://schemas.microsoft.com/office/powerpoint/2010/main" val="36491894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5605D1-BA9C-A142-B12D-5EEABC3C9B01}"/>
              </a:ext>
            </a:extLst>
          </p:cNvPr>
          <p:cNvSpPr txBox="1">
            <a:spLocks/>
          </p:cNvSpPr>
          <p:nvPr/>
        </p:nvSpPr>
        <p:spPr>
          <a:xfrm>
            <a:off x="-175381" y="2472178"/>
            <a:ext cx="12191999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F31DB170-F04A-584B-B3FE-F8987F9A0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034886"/>
            <a:ext cx="12191999" cy="1564716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Chapter Two</a:t>
            </a:r>
            <a:r>
              <a:rPr lang="en-GB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Invented Religions in the Twenty First Century: Jediism, Matrixism and The Church of the Flying Spaghetti Monster</a:t>
            </a:r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8BE1D3F-F574-B047-8D89-27830C793D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5136" l="1362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54052" y="203294"/>
            <a:ext cx="1545650" cy="16448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731434B-BB38-124A-A949-00D3D934F8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87245" y="203294"/>
            <a:ext cx="1322775" cy="15552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5731252-C13A-D945-8CEB-39C6BB4961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97025" y="122964"/>
            <a:ext cx="1474861" cy="155525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665DB64-3DED-A842-A6FF-A7D64D45043F}"/>
              </a:ext>
            </a:extLst>
          </p:cNvPr>
          <p:cNvSpPr txBox="1"/>
          <p:nvPr/>
        </p:nvSpPr>
        <p:spPr>
          <a:xfrm>
            <a:off x="7871855" y="1660525"/>
            <a:ext cx="767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28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C52414-97EB-834B-8BF6-A723DE5388B8}"/>
              </a:ext>
            </a:extLst>
          </p:cNvPr>
          <p:cNvSpPr txBox="1"/>
          <p:nvPr/>
        </p:nvSpPr>
        <p:spPr>
          <a:xfrm>
            <a:off x="9070666" y="1666500"/>
            <a:ext cx="767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29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DDB567D-2C54-DC40-A805-2E556EFCFD14}"/>
              </a:ext>
            </a:extLst>
          </p:cNvPr>
          <p:cNvSpPr txBox="1"/>
          <p:nvPr/>
        </p:nvSpPr>
        <p:spPr>
          <a:xfrm>
            <a:off x="10656325" y="1666500"/>
            <a:ext cx="767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30 </a:t>
            </a:r>
          </a:p>
        </p:txBody>
      </p:sp>
    </p:spTree>
    <p:extLst>
      <p:ext uri="{BB962C8B-B14F-4D97-AF65-F5344CB8AC3E}">
        <p14:creationId xmlns:p14="http://schemas.microsoft.com/office/powerpoint/2010/main" val="1811104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0CD33-C3DC-314B-9D94-5BC9F74F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4A093E-1CF0-FC40-B0C3-3D0ABA6CF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936D3-25F0-2743-8231-D89ECF5C5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14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3DC6D8A-4AF3-9F42-82D2-20167802BAFE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2208EA-DBE3-644F-8ECA-0BD262BFC2ED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980F62B7-E930-8145-BD07-6A82E1CE493E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99F6A7F1-CDDC-1948-A119-3F4F769E060F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1EB064C9-9AA4-0E45-9B87-D58BA29D10BC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10ECF8AA-D323-CE4D-8554-819EE44DD8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BAC33459-61A2-1448-B36C-CDF9DCB7483F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3" name="Triangle 12">
                  <a:extLst>
                    <a:ext uri="{FF2B5EF4-FFF2-40B4-BE49-F238E27FC236}">
                      <a16:creationId xmlns:a16="http://schemas.microsoft.com/office/drawing/2014/main" id="{4412262F-0E59-FE49-8AFC-62B3518A3D22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2CE251F-BFD6-A745-AF58-6450BED66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6064751-0598-A645-921D-75796DE7C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0813"/>
            <a:ext cx="12192000" cy="1325563"/>
          </a:xfrm>
        </p:spPr>
        <p:txBody>
          <a:bodyPr>
            <a:normAutofit fontScale="90000"/>
          </a:bodyPr>
          <a:lstStyle/>
          <a:p>
            <a: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Invented Religions in the Twenty First Century: Jediism,  </a:t>
            </a:r>
            <a:b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Matrixism and The Church of the Flying Spaghetti Monster</a:t>
            </a:r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9AF552F-63AD-424C-9CD1-9F6984B65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4" y="1689100"/>
            <a:ext cx="12191999" cy="4530465"/>
          </a:xfrm>
        </p:spPr>
        <p:txBody>
          <a:bodyPr>
            <a:normAutofit fontScale="92500" lnSpcReduction="20000"/>
          </a:bodyPr>
          <a:lstStyle/>
          <a:p>
            <a:pPr marL="400050" indent="-400050">
              <a:buFont typeface="+mj-lt"/>
              <a:buAutoNum type="romanUcPeriod"/>
            </a:pPr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Jediism in Context                </a:t>
            </a:r>
          </a:p>
          <a:p>
            <a:pPr marL="400050" indent="-400050">
              <a:buFont typeface="+mj-lt"/>
              <a:buAutoNum type="romanUcPeriod"/>
            </a:pPr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Matrixism in Context</a:t>
            </a:r>
          </a:p>
          <a:p>
            <a:pPr marL="400050" indent="-400050">
              <a:buFont typeface="+mj-lt"/>
              <a:buAutoNum type="romanUcPeriod"/>
            </a:pPr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The Church of the Flying Spaghetti Monster in Context </a:t>
            </a:r>
          </a:p>
          <a:p>
            <a:pPr marL="400050" indent="-400050">
              <a:buFont typeface="+mj-lt"/>
              <a:buAutoNum type="romanUcPeriod"/>
            </a:pP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900" dirty="0">
                <a:latin typeface="Calibri" panose="020F0502020204030204" pitchFamily="34" charset="0"/>
                <a:cs typeface="Calibri" panose="020F0502020204030204" pitchFamily="34" charset="0"/>
              </a:rPr>
              <a:t>For each of the above sections I have looked at: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Origin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Founder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Historical and social context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Beliefs and practices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Followers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Comparison with world religions </a:t>
            </a:r>
          </a:p>
          <a:p>
            <a:pPr marL="457200" lvl="1" indent="0">
              <a:buClr>
                <a:schemeClr val="accent4"/>
              </a:buClr>
              <a:buNone/>
            </a:pPr>
            <a:endParaRPr lang="en-GB" sz="1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Helpful Literature:  Carole Cusack, </a:t>
            </a:r>
            <a:r>
              <a:rPr lang="en-GB" sz="1700" i="1" dirty="0">
                <a:latin typeface="Calibri" panose="020F0502020204030204" pitchFamily="34" charset="0"/>
                <a:cs typeface="Calibri" panose="020F0502020204030204" pitchFamily="34" charset="0"/>
              </a:rPr>
              <a:t>Invented Religions: Imagination, Fiction and Faith</a:t>
            </a: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>
              <a:buClr>
                <a:schemeClr val="accent4"/>
              </a:buClr>
              <a:buNone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 		Markus </a:t>
            </a:r>
            <a:r>
              <a:rPr lang="en-GB" sz="1700" dirty="0" err="1">
                <a:latin typeface="Calibri" panose="020F0502020204030204" pitchFamily="34" charset="0"/>
                <a:cs typeface="Calibri" panose="020F0502020204030204" pitchFamily="34" charset="0"/>
              </a:rPr>
              <a:t>Davidsen</a:t>
            </a: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, ‘From Star Wars to Jediism: The Emergence of Fiction –based Religion’,</a:t>
            </a:r>
          </a:p>
          <a:p>
            <a:pPr marL="0" indent="0">
              <a:buClr>
                <a:schemeClr val="accent4"/>
              </a:buClr>
              <a:buNone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SzPct val="150000"/>
              <a:buFont typeface="Wingdings" pitchFamily="2" charset="2"/>
              <a:buChar char="ü"/>
            </a:pPr>
            <a:r>
              <a:rPr lang="en-GB" sz="1700" b="1" dirty="0">
                <a:latin typeface="Calibri" panose="020F0502020204030204" pitchFamily="34" charset="0"/>
                <a:cs typeface="Calibri" panose="020F0502020204030204" pitchFamily="34" charset="0"/>
              </a:rPr>
              <a:t>Chapter Completed</a:t>
            </a:r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549658-1FF5-1D42-889C-3A0A422C3A2C}"/>
              </a:ext>
            </a:extLst>
          </p:cNvPr>
          <p:cNvSpPr txBox="1"/>
          <p:nvPr/>
        </p:nvSpPr>
        <p:spPr>
          <a:xfrm>
            <a:off x="35718" y="6307126"/>
            <a:ext cx="4348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Chapter Two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395155-01A7-104F-B121-1F05DD8F58B1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B895C02-DAE1-4D48-AA7B-32BD6616F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045771" y="1316477"/>
            <a:ext cx="1322775" cy="155525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29592F1-678F-E748-BD56-509CE7115F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9727" y="2811551"/>
            <a:ext cx="1474861" cy="15552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ACB773B-C2D4-9D4D-8E1D-9CFD23EAA2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5136" l="1362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69727" y="4346469"/>
            <a:ext cx="1545650" cy="1644860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A1B3F58-5135-6D4F-A096-45E6C35960F3}"/>
              </a:ext>
            </a:extLst>
          </p:cNvPr>
          <p:cNvSpPr txBox="1"/>
          <p:nvPr/>
        </p:nvSpPr>
        <p:spPr>
          <a:xfrm>
            <a:off x="10984725" y="1401967"/>
            <a:ext cx="767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28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C8470EF-C370-2644-B77A-AF582FE0CA6B}"/>
              </a:ext>
            </a:extLst>
          </p:cNvPr>
          <p:cNvSpPr txBox="1"/>
          <p:nvPr/>
        </p:nvSpPr>
        <p:spPr>
          <a:xfrm>
            <a:off x="10852528" y="2900799"/>
            <a:ext cx="767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29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CF5F2AB-68DE-FB48-9463-1AF51A26481C}"/>
              </a:ext>
            </a:extLst>
          </p:cNvPr>
          <p:cNvSpPr txBox="1"/>
          <p:nvPr/>
        </p:nvSpPr>
        <p:spPr>
          <a:xfrm>
            <a:off x="10976810" y="4406654"/>
            <a:ext cx="7676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30 </a:t>
            </a:r>
          </a:p>
        </p:txBody>
      </p:sp>
    </p:spTree>
    <p:extLst>
      <p:ext uri="{BB962C8B-B14F-4D97-AF65-F5344CB8AC3E}">
        <p14:creationId xmlns:p14="http://schemas.microsoft.com/office/powerpoint/2010/main" val="666527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5605D1-BA9C-A142-B12D-5EEABC3C9B01}"/>
              </a:ext>
            </a:extLst>
          </p:cNvPr>
          <p:cNvSpPr txBox="1">
            <a:spLocks/>
          </p:cNvSpPr>
          <p:nvPr/>
        </p:nvSpPr>
        <p:spPr>
          <a:xfrm>
            <a:off x="-175381" y="2472178"/>
            <a:ext cx="12191999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973FA3D-072D-414E-B891-A2EAF3AED8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721" y="2646642"/>
            <a:ext cx="12191999" cy="1564716"/>
          </a:xfrm>
        </p:spPr>
        <p:txBody>
          <a:bodyPr>
            <a:noAutofit/>
          </a:bodyPr>
          <a:lstStyle/>
          <a:p>
            <a:r>
              <a:rPr 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Chapter Three</a:t>
            </a:r>
            <a:br>
              <a:rPr 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Study of Invented Religions: The Issues for Scholars, Society and Followers</a:t>
            </a:r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DB6219E-E376-AC46-A1FC-1CC258F83E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4357" y="346925"/>
            <a:ext cx="2553027" cy="1582931"/>
          </a:xfrm>
          <a:prstGeom prst="flowChartAlternateProcess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BCDD11D-4F64-A44A-A3C0-E32959DB6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0817" y="346925"/>
            <a:ext cx="2383093" cy="1582931"/>
          </a:xfrm>
          <a:prstGeom prst="flowChartAlternateProcess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AC24179-3D9F-474B-9420-B6D5766972A2}"/>
              </a:ext>
            </a:extLst>
          </p:cNvPr>
          <p:cNvSpPr txBox="1"/>
          <p:nvPr/>
        </p:nvSpPr>
        <p:spPr>
          <a:xfrm>
            <a:off x="8361205" y="145829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31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62EACDA-62E2-CB4B-BDBD-5C6F4E597672}"/>
              </a:ext>
            </a:extLst>
          </p:cNvPr>
          <p:cNvSpPr txBox="1"/>
          <p:nvPr/>
        </p:nvSpPr>
        <p:spPr>
          <a:xfrm>
            <a:off x="11121362" y="12494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32 </a:t>
            </a:r>
          </a:p>
        </p:txBody>
      </p:sp>
    </p:spTree>
    <p:extLst>
      <p:ext uri="{BB962C8B-B14F-4D97-AF65-F5344CB8AC3E}">
        <p14:creationId xmlns:p14="http://schemas.microsoft.com/office/powerpoint/2010/main" val="3582355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00CD33-C3DC-314B-9D94-5BC9F74F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4A093E-1CF0-FC40-B0C3-3D0ABA6CFF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B936D3-25F0-2743-8231-D89ECF5C57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16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3DC6D8A-4AF3-9F42-82D2-20167802BAFE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2208EA-DBE3-644F-8ECA-0BD262BFC2ED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0" name="Group 9">
                <a:extLst>
                  <a:ext uri="{FF2B5EF4-FFF2-40B4-BE49-F238E27FC236}">
                    <a16:creationId xmlns:a16="http://schemas.microsoft.com/office/drawing/2014/main" id="{980F62B7-E930-8145-BD07-6A82E1CE493E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99F6A7F1-CDDC-1948-A119-3F4F769E060F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1EB064C9-9AA4-0E45-9B87-D58BA29D10BC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10ECF8AA-D323-CE4D-8554-819EE44DD8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2" name="Rectangle 11">
                  <a:extLst>
                    <a:ext uri="{FF2B5EF4-FFF2-40B4-BE49-F238E27FC236}">
                      <a16:creationId xmlns:a16="http://schemas.microsoft.com/office/drawing/2014/main" id="{BAC33459-61A2-1448-B36C-CDF9DCB7483F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3" name="Triangle 12">
                  <a:extLst>
                    <a:ext uri="{FF2B5EF4-FFF2-40B4-BE49-F238E27FC236}">
                      <a16:creationId xmlns:a16="http://schemas.microsoft.com/office/drawing/2014/main" id="{4412262F-0E59-FE49-8AFC-62B3518A3D22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2CE251F-BFD6-A745-AF58-6450BED66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16064751-0598-A645-921D-75796DE7C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0813"/>
            <a:ext cx="12192000" cy="1325563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The Study of Invented Religions: The Issues for Scholars,  </a:t>
            </a:r>
            <a:b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Society and Followers</a:t>
            </a:r>
            <a:endParaRPr lang="en-US" sz="40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9AF552F-63AD-424C-9CD1-9F6984B65A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" y="1689101"/>
            <a:ext cx="10515600" cy="4351338"/>
          </a:xfrm>
        </p:spPr>
        <p:txBody>
          <a:bodyPr>
            <a:norm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Issues for Scholars and Society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Questionnaire results and breakdown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Fandom vs. Followers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00050" indent="-400050">
              <a:buFont typeface="+mj-lt"/>
              <a:buAutoNum type="romanUcPeriod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Legal Issues Faced by Members of ‘Invented Religions’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Discrimination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Law</a:t>
            </a:r>
          </a:p>
          <a:p>
            <a:pPr marL="457200" lvl="1" indent="0">
              <a:buClr>
                <a:schemeClr val="accent4"/>
              </a:buClr>
              <a:buNone/>
            </a:pPr>
            <a:endParaRPr lang="en-GB" sz="17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Helpful Literature: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Steven J. Sutcliffe, and Carole M. Cusack, eds., </a:t>
            </a:r>
            <a:r>
              <a:rPr lang="en-US" sz="1800" i="1" dirty="0">
                <a:latin typeface="Calibri" panose="020F0502020204030204" pitchFamily="34" charset="0"/>
                <a:cs typeface="Calibri" panose="020F0502020204030204" pitchFamily="34" charset="0"/>
              </a:rPr>
              <a:t>The Problem of Invented Religions</a:t>
            </a:r>
            <a:endParaRPr lang="en-GB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2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549658-1FF5-1D42-889C-3A0A422C3A2C}"/>
              </a:ext>
            </a:extLst>
          </p:cNvPr>
          <p:cNvSpPr txBox="1"/>
          <p:nvPr/>
        </p:nvSpPr>
        <p:spPr>
          <a:xfrm>
            <a:off x="35718" y="6307126"/>
            <a:ext cx="4348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Chapter Three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DE81DE-8A02-9145-BDC5-2E85D22CADEE}"/>
              </a:ext>
            </a:extLst>
          </p:cNvPr>
          <p:cNvSpPr txBox="1"/>
          <p:nvPr/>
        </p:nvSpPr>
        <p:spPr>
          <a:xfrm>
            <a:off x="5643563" y="280035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1D56CF9-54DE-1542-A7FB-AA8995DF67DD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C706BED-B3C2-AE4D-8484-92EB62AE37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1961" y="2001907"/>
            <a:ext cx="2993758" cy="163295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41DE64D-2BCD-BB4A-B64B-7648D73AD30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8294" y="1999996"/>
            <a:ext cx="3058936" cy="165564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83129B93-A6DC-1144-99EA-E4C65423F472}"/>
              </a:ext>
            </a:extLst>
          </p:cNvPr>
          <p:cNvSpPr txBox="1"/>
          <p:nvPr/>
        </p:nvSpPr>
        <p:spPr>
          <a:xfrm>
            <a:off x="11462633" y="1781763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34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F96CE5-B484-C449-8480-0B9D32CC1978}"/>
              </a:ext>
            </a:extLst>
          </p:cNvPr>
          <p:cNvSpPr txBox="1"/>
          <p:nvPr/>
        </p:nvSpPr>
        <p:spPr>
          <a:xfrm>
            <a:off x="8325683" y="1802581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33 </a:t>
            </a:r>
          </a:p>
        </p:txBody>
      </p:sp>
    </p:spTree>
    <p:extLst>
      <p:ext uri="{BB962C8B-B14F-4D97-AF65-F5344CB8AC3E}">
        <p14:creationId xmlns:p14="http://schemas.microsoft.com/office/powerpoint/2010/main" val="2842113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5605D1-BA9C-A142-B12D-5EEABC3C9B01}"/>
              </a:ext>
            </a:extLst>
          </p:cNvPr>
          <p:cNvSpPr txBox="1">
            <a:spLocks/>
          </p:cNvSpPr>
          <p:nvPr/>
        </p:nvSpPr>
        <p:spPr>
          <a:xfrm>
            <a:off x="-175381" y="2472178"/>
            <a:ext cx="12191999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Conclusion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867365-81AD-8F4D-9FA4-906B11F2DB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85095" y="459394"/>
            <a:ext cx="2887422" cy="120762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B7C02E-1BA6-A24F-BAF3-1A5484BBCCF7}"/>
              </a:ext>
            </a:extLst>
          </p:cNvPr>
          <p:cNvSpPr txBox="1"/>
          <p:nvPr/>
        </p:nvSpPr>
        <p:spPr>
          <a:xfrm>
            <a:off x="10004474" y="243949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35</a:t>
            </a:r>
          </a:p>
        </p:txBody>
      </p:sp>
    </p:spTree>
    <p:extLst>
      <p:ext uri="{BB962C8B-B14F-4D97-AF65-F5344CB8AC3E}">
        <p14:creationId xmlns:p14="http://schemas.microsoft.com/office/powerpoint/2010/main" val="38141128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81C69F7-D209-8949-91C8-32A83E89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Conclusion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4342E81-7FD6-8C43-8BAD-E4B0C39B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41F94BE-FDAD-DB4F-BE66-BD69C0615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0A983F-EF0B-3742-9097-6666F1A4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18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D0453B-DDEF-9F4D-A441-12CC4011ADF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63CDA3D-F6C3-C748-9391-446EE43B3136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C674D152-7462-094A-808C-B0D22780D216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C71E0AD0-9220-6A46-B05F-7864BC93F4ED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Triangle 16">
                  <a:extLst>
                    <a:ext uri="{FF2B5EF4-FFF2-40B4-BE49-F238E27FC236}">
                      <a16:creationId xmlns:a16="http://schemas.microsoft.com/office/drawing/2014/main" id="{D11E1536-BC1B-4C4E-B1AB-945699792099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6A09190-00D6-E44D-9B8B-AC32996BD6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ECB0E37-96E4-294F-A0E6-F958E38443CB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03909345-18A1-DA4E-AA25-AEEC4D223C1E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AEAAFC-965B-2E44-BD6C-43C82FDB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F1BC498-8F1D-7343-86B8-BD16AE655EAA}"/>
              </a:ext>
            </a:extLst>
          </p:cNvPr>
          <p:cNvSpPr txBox="1">
            <a:spLocks/>
          </p:cNvSpPr>
          <p:nvPr/>
        </p:nvSpPr>
        <p:spPr>
          <a:xfrm>
            <a:off x="240322" y="1253331"/>
            <a:ext cx="10515600" cy="481251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Summarise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findings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Determine if ‘invented religions’ are credible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Determine if ‘invented religions’ should be taken seriously</a:t>
            </a:r>
          </a:p>
          <a:p>
            <a:pPr marL="914400" lvl="1" indent="-457200">
              <a:buClr>
                <a:schemeClr val="accent4"/>
              </a:buClr>
              <a:buFont typeface="+mj-lt"/>
              <a:buAutoNum type="alphaLcParenR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Scholars </a:t>
            </a:r>
          </a:p>
          <a:p>
            <a:pPr marL="914400" lvl="1" indent="-457200">
              <a:buClr>
                <a:schemeClr val="accent4"/>
              </a:buClr>
              <a:buFont typeface="+mj-lt"/>
              <a:buAutoNum type="alphaLcParenR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Contemporary Society</a:t>
            </a:r>
          </a:p>
          <a:p>
            <a:pPr marL="914400" lvl="1" indent="-457200">
              <a:buClr>
                <a:schemeClr val="accent4"/>
              </a:buClr>
              <a:buFont typeface="+mj-lt"/>
              <a:buAutoNum type="alphaLcParenR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/>
              <a:t>My Opinion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Dependent on definition of religion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Should be taken seriously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/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/>
              <a:t>My Research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Undecided 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/>
              <a:t>Early indications are they are not credible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299E894-7E3C-2848-99F9-14BAA5EB4923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57B78E-5E29-D349-9DD0-10916A92C7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04"/>
          <a:stretch/>
        </p:blipFill>
        <p:spPr>
          <a:xfrm>
            <a:off x="6876470" y="1325563"/>
            <a:ext cx="4119774" cy="343196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8203218-26F0-834A-A4C8-9CA54218BFC0}"/>
              </a:ext>
            </a:extLst>
          </p:cNvPr>
          <p:cNvSpPr txBox="1"/>
          <p:nvPr/>
        </p:nvSpPr>
        <p:spPr>
          <a:xfrm>
            <a:off x="9627704" y="1251303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36 </a:t>
            </a:r>
          </a:p>
        </p:txBody>
      </p:sp>
    </p:spTree>
    <p:extLst>
      <p:ext uri="{BB962C8B-B14F-4D97-AF65-F5344CB8AC3E}">
        <p14:creationId xmlns:p14="http://schemas.microsoft.com/office/powerpoint/2010/main" val="3413073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5605D1-BA9C-A142-B12D-5EEABC3C9B01}"/>
              </a:ext>
            </a:extLst>
          </p:cNvPr>
          <p:cNvSpPr txBox="1">
            <a:spLocks/>
          </p:cNvSpPr>
          <p:nvPr/>
        </p:nvSpPr>
        <p:spPr>
          <a:xfrm>
            <a:off x="-175381" y="2472178"/>
            <a:ext cx="12191999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Next Step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DAFAB3E-5752-9C4F-8624-F004F90FB0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60" b="89842" l="9745" r="89805">
                        <a14:foregroundMark x1="40330" y1="7223" x2="40330" y2="7223"/>
                        <a14:foregroundMark x1="65967" y1="3160" x2="65967" y2="31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18026"/>
          <a:stretch/>
        </p:blipFill>
        <p:spPr>
          <a:xfrm>
            <a:off x="7367588" y="0"/>
            <a:ext cx="3916960" cy="213095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7F743F9-98E6-0E46-96D2-58035203BDD9}"/>
              </a:ext>
            </a:extLst>
          </p:cNvPr>
          <p:cNvSpPr txBox="1"/>
          <p:nvPr/>
        </p:nvSpPr>
        <p:spPr>
          <a:xfrm>
            <a:off x="10406429" y="-1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 37</a:t>
            </a:r>
          </a:p>
        </p:txBody>
      </p:sp>
    </p:spTree>
    <p:extLst>
      <p:ext uri="{BB962C8B-B14F-4D97-AF65-F5344CB8AC3E}">
        <p14:creationId xmlns:p14="http://schemas.microsoft.com/office/powerpoint/2010/main" val="31389240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81C69F7-D209-8949-91C8-32A83E89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The Next Step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4342E81-7FD6-8C43-8BAD-E4B0C39B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41F94BE-FDAD-DB4F-BE66-BD69C0615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0A983F-EF0B-3742-9097-6666F1A4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20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D0453B-DDEF-9F4D-A441-12CC4011ADF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63CDA3D-F6C3-C748-9391-446EE43B3136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C674D152-7462-094A-808C-B0D22780D216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C71E0AD0-9220-6A46-B05F-7864BC93F4ED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Triangle 16">
                  <a:extLst>
                    <a:ext uri="{FF2B5EF4-FFF2-40B4-BE49-F238E27FC236}">
                      <a16:creationId xmlns:a16="http://schemas.microsoft.com/office/drawing/2014/main" id="{D11E1536-BC1B-4C4E-B1AB-945699792099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6A09190-00D6-E44D-9B8B-AC32996BD6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ECB0E37-96E4-294F-A0E6-F958E38443CB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03909345-18A1-DA4E-AA25-AEEC4D223C1E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AEAAFC-965B-2E44-BD6C-43C82FDB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F1BC498-8F1D-7343-86B8-BD16AE655EAA}"/>
              </a:ext>
            </a:extLst>
          </p:cNvPr>
          <p:cNvSpPr txBox="1">
            <a:spLocks/>
          </p:cNvSpPr>
          <p:nvPr/>
        </p:nvSpPr>
        <p:spPr>
          <a:xfrm>
            <a:off x="240322" y="125333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Chapter Three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Conclude analysis of questionnaire</a:t>
            </a:r>
          </a:p>
          <a:p>
            <a:pPr lvl="1">
              <a:buClr>
                <a:schemeClr val="accent4"/>
              </a:buClr>
              <a:buFont typeface="Wingdings" pitchFamily="2" charset="2"/>
              <a:buChar char="v"/>
            </a:pPr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Complete introduction 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Come to final conclusion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77D9A70-CB38-BD4A-B353-C886931212E9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4D232-22EE-B947-839D-478B34ADD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9269" y="515930"/>
            <a:ext cx="4676653" cy="470421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516C404C-6B46-5C43-B597-5072DE9DB97C}"/>
              </a:ext>
            </a:extLst>
          </p:cNvPr>
          <p:cNvSpPr txBox="1"/>
          <p:nvPr/>
        </p:nvSpPr>
        <p:spPr>
          <a:xfrm>
            <a:off x="8988447" y="1179980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38 </a:t>
            </a:r>
          </a:p>
        </p:txBody>
      </p:sp>
    </p:spTree>
    <p:extLst>
      <p:ext uri="{BB962C8B-B14F-4D97-AF65-F5344CB8AC3E}">
        <p14:creationId xmlns:p14="http://schemas.microsoft.com/office/powerpoint/2010/main" val="14051840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5605D1-BA9C-A142-B12D-5EEABC3C9B01}"/>
              </a:ext>
            </a:extLst>
          </p:cNvPr>
          <p:cNvSpPr txBox="1">
            <a:spLocks/>
          </p:cNvSpPr>
          <p:nvPr/>
        </p:nvSpPr>
        <p:spPr>
          <a:xfrm>
            <a:off x="-175381" y="2472178"/>
            <a:ext cx="12191999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5AFBB70-9E87-1C47-B89D-CFEF24B02EDD}"/>
              </a:ext>
            </a:extLst>
          </p:cNvPr>
          <p:cNvSpPr txBox="1">
            <a:spLocks/>
          </p:cNvSpPr>
          <p:nvPr/>
        </p:nvSpPr>
        <p:spPr>
          <a:xfrm>
            <a:off x="1524000" y="2335902"/>
            <a:ext cx="9144000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Thank you for listening!</a:t>
            </a:r>
          </a:p>
        </p:txBody>
      </p:sp>
    </p:spTree>
    <p:extLst>
      <p:ext uri="{BB962C8B-B14F-4D97-AF65-F5344CB8AC3E}">
        <p14:creationId xmlns:p14="http://schemas.microsoft.com/office/powerpoint/2010/main" val="648253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4">
            <a:extLst>
              <a:ext uri="{FF2B5EF4-FFF2-40B4-BE49-F238E27FC236}">
                <a16:creationId xmlns:a16="http://schemas.microsoft.com/office/drawing/2014/main" id="{C66F2F30-5DC0-44A0-BFA6-E12F46ED1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5920619" cy="2130951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 21">
            <a:extLst>
              <a:ext uri="{FF2B5EF4-FFF2-40B4-BE49-F238E27FC236}">
                <a16:creationId xmlns:a16="http://schemas.microsoft.com/office/drawing/2014/main" id="{85872F57-7F42-4F97-8391-DDC8D0054C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7839" y="0"/>
            <a:ext cx="7094160" cy="2130952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04DC2037-48A0-4F22-B9D4-8EAEBC780A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149721" y="4682920"/>
            <a:ext cx="4522796" cy="2175080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4" name="Freeform 22">
            <a:extLst>
              <a:ext uri="{FF2B5EF4-FFF2-40B4-BE49-F238E27FC236}">
                <a16:creationId xmlns:a16="http://schemas.microsoft.com/office/drawing/2014/main" id="{0006CBFD-ADA0-43D1-9332-9C34CA1C76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66810" y="4682920"/>
            <a:ext cx="5925190" cy="2175080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 25">
            <a:extLst>
              <a:ext uri="{FF2B5EF4-FFF2-40B4-BE49-F238E27FC236}">
                <a16:creationId xmlns:a16="http://schemas.microsoft.com/office/drawing/2014/main" id="{2B931666-F28F-45F3-A074-66D2272D58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682920"/>
            <a:ext cx="7114535" cy="2175080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rgbClr val="7F7F7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465605D1-BA9C-A142-B12D-5EEABC3C9B01}"/>
              </a:ext>
            </a:extLst>
          </p:cNvPr>
          <p:cNvSpPr txBox="1">
            <a:spLocks/>
          </p:cNvSpPr>
          <p:nvPr/>
        </p:nvSpPr>
        <p:spPr>
          <a:xfrm>
            <a:off x="-175381" y="2472178"/>
            <a:ext cx="12191999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5AFBB70-9E87-1C47-B89D-CFEF24B02EDD}"/>
              </a:ext>
            </a:extLst>
          </p:cNvPr>
          <p:cNvSpPr txBox="1">
            <a:spLocks/>
          </p:cNvSpPr>
          <p:nvPr/>
        </p:nvSpPr>
        <p:spPr>
          <a:xfrm>
            <a:off x="1524000" y="2335902"/>
            <a:ext cx="9144000" cy="15647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22773749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81C69F7-D209-8949-91C8-32A83E89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Bibliography 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4342E81-7FD6-8C43-8BAD-E4B0C39B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41F94BE-FDAD-DB4F-BE66-BD69C0615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0A983F-EF0B-3742-9097-6666F1A4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23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D0453B-DDEF-9F4D-A441-12CC4011ADF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63CDA3D-F6C3-C748-9391-446EE43B3136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C674D152-7462-094A-808C-B0D22780D216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C71E0AD0-9220-6A46-B05F-7864BC93F4ED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Triangle 16">
                  <a:extLst>
                    <a:ext uri="{FF2B5EF4-FFF2-40B4-BE49-F238E27FC236}">
                      <a16:creationId xmlns:a16="http://schemas.microsoft.com/office/drawing/2014/main" id="{D11E1536-BC1B-4C4E-B1AB-945699792099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6A09190-00D6-E44D-9B8B-AC32996BD6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ECB0E37-96E4-294F-A0E6-F958E38443CB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03909345-18A1-DA4E-AA25-AEEC4D223C1E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AEAAFC-965B-2E44-BD6C-43C82FDB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F1BC498-8F1D-7343-86B8-BD16AE655EAA}"/>
              </a:ext>
            </a:extLst>
          </p:cNvPr>
          <p:cNvSpPr txBox="1">
            <a:spLocks/>
          </p:cNvSpPr>
          <p:nvPr/>
        </p:nvSpPr>
        <p:spPr>
          <a:xfrm>
            <a:off x="0" y="1024323"/>
            <a:ext cx="11951678" cy="4957089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Chidester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David,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Authentic Fakes. Religion and American Popular Culture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(Berkeley, Calif.; London: University of California Press, 2005). 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Corrywright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Dominic and Morgan Peggy,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Get Set for Religious Studies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(Edinburgh: Edinburgh University Press, 2006).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Cotter Christopher R. and David G. Robertson, eds.,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After World Religions: Reconstructing Religious Studies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(London, England; New York, New York: Routledge, 2016).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Cusack, Carole M., ‘Invented Religions: Creating New Religions through Fiction Parody and Play’,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Culture and Religion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14 (2013), 362-377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 Cusack, Carole M.,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Invented Religions: Imagination, Fiction and Faith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(London: Ashgate, 2010).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 Cusack, Carole M. and David G. Robertson, with Christopher R. Cotter. 2012. “Invented Religions.” 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The Religious Studies Project (Podcast Transcript)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. 30 January 2012. Transcribed by Martin Lepage. Version 1.1, 25 September 2015. Available at: &lt;</a:t>
            </a:r>
            <a:r>
              <a:rPr lang="en-GB" sz="4000" u="sng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https://religiousstudiesproject.com/podcast/podcast-carole-cusack-on-invented-religions/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&gt;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Davidsen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Markus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Altena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‘Fiction-based religion: Conceptualising a new category against history- based religion and fandom’,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Culture and Religion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14:4 (2013), 378-395 &lt; https://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doi.org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/10.1080/14755610.2013.838798 &gt; [accessed 5 September 2018]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Davidsen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Markus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Altena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‘From Star Wars to Jediism: The Emergence of Fiction – based Religion’, in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Words: Religious Language Matters (The Future of the Religious Past),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ed. by Ernst van den Hemel and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Asja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Szafraniec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(United States of America: Fordham University Press, 2016), pp. 367-389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 Ellis, Stacy,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The Matrix Trilogy: Cyberpunk Reloaded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(Reloaded: Wallflower Press,2006).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Forbes, Bruce David and Jeffrey H Mahan eds.,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Religion and Popular Culture in America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(Berkeley; Los Angeles: University of California Press, 2005, 2</a:t>
            </a:r>
            <a:r>
              <a:rPr lang="en-GB" sz="40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edn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 Henderson, Bobby, The Gospel of the Flying Spaghetti Monster, (United States: Villard Books ,2006).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Jones, Daniel M.,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Become the Force: 9 Lessons on How to Live as a </a:t>
            </a:r>
            <a:r>
              <a:rPr lang="en-GB" sz="4000" i="1" dirty="0" err="1">
                <a:latin typeface="Calibri" panose="020F0502020204030204" pitchFamily="34" charset="0"/>
                <a:cs typeface="Calibri" panose="020F0502020204030204" pitchFamily="34" charset="0"/>
              </a:rPr>
              <a:t>Jediist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 Master</a:t>
            </a:r>
            <a:r>
              <a:rPr lang="en-GB" sz="4000" b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(London: Watkins Media, 2017)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McGuire, Meredith B.,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Religion: The Social Context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(Illinois: Waveland Press, 2008, 5</a:t>
            </a:r>
            <a:r>
              <a:rPr lang="en-GB" sz="40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edn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.)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Possamai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Adam ed.,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 Handbook of Hyper-real religions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(The Netherlands: Brill, 2012).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Possamai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Adam,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Religion and Popular Culture: A Hyper-real Testament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(Switzerland: Peter Lang, 2005). 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Roberston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David G., and James L. Cox, "The World Religions Paradigm", 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The Religious Studies Project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2013 &lt;https://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www.religiousstudiesproject.com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/podcast/podcast-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james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-cox-on-the-world-religions-paradigm/&gt; [Accessed 18 November 2018]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Sutcliffe, Steven J. and Carole M. Cusack, ‘Introduction: Making it (all) up- ‘invented religions’ and the study of ‘religion’’, </a:t>
            </a:r>
            <a:r>
              <a:rPr lang="en-US" sz="4000" i="1" dirty="0">
                <a:latin typeface="Calibri" panose="020F0502020204030204" pitchFamily="34" charset="0"/>
                <a:cs typeface="Calibri" panose="020F0502020204030204" pitchFamily="34" charset="0"/>
              </a:rPr>
              <a:t>Culture and Religion, 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14:4 (2013), 353-361 &lt;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https://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doi.org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/10.1080/14755610.2013.839952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&gt; [accessed 4 September 2018]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Sutcliffe, Steven J. and Carole M. Cusack, eds., </a:t>
            </a:r>
            <a:r>
              <a:rPr lang="en-US" sz="4000" i="1" dirty="0">
                <a:latin typeface="Calibri" panose="020F0502020204030204" pitchFamily="34" charset="0"/>
                <a:cs typeface="Calibri" panose="020F0502020204030204" pitchFamily="34" charset="0"/>
              </a:rPr>
              <a:t>The Problem of Invented Religions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, (Oxford; New York: Routledge, 2016).</a:t>
            </a: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Taira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Teemu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‘The category of ‘invented religion’: A new opportunity for studying discourses on ‘religion’’, </a:t>
            </a:r>
            <a:r>
              <a:rPr lang="en-GB" sz="4000" i="1" dirty="0">
                <a:latin typeface="Calibri" panose="020F0502020204030204" pitchFamily="34" charset="0"/>
                <a:cs typeface="Calibri" panose="020F0502020204030204" pitchFamily="34" charset="0"/>
              </a:rPr>
              <a:t>Culture and Religion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, 14:4 (2013), 477-493 &lt;https://www-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tandfonline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com.ezproxy.uwtsd.ac.uk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4000" dirty="0" err="1">
                <a:latin typeface="Calibri" panose="020F0502020204030204" pitchFamily="34" charset="0"/>
                <a:cs typeface="Calibri" panose="020F0502020204030204" pitchFamily="34" charset="0"/>
              </a:rPr>
              <a:t>doi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/abs/10.1080/14755610.2013.838799&gt; [accessed 23 May 2018]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GB" sz="4000" dirty="0"/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E6EAE1-90F5-8146-B358-55C77838556A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42463273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81C69F7-D209-8949-91C8-32A83E89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Images 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4342E81-7FD6-8C43-8BAD-E4B0C39B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41F94BE-FDAD-DB4F-BE66-BD69C0615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0A983F-EF0B-3742-9097-6666F1A4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24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D0453B-DDEF-9F4D-A441-12CC4011ADF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63CDA3D-F6C3-C748-9391-446EE43B3136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C674D152-7462-094A-808C-B0D22780D216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C71E0AD0-9220-6A46-B05F-7864BC93F4ED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Triangle 16">
                  <a:extLst>
                    <a:ext uri="{FF2B5EF4-FFF2-40B4-BE49-F238E27FC236}">
                      <a16:creationId xmlns:a16="http://schemas.microsoft.com/office/drawing/2014/main" id="{D11E1536-BC1B-4C4E-B1AB-945699792099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6A09190-00D6-E44D-9B8B-AC32996BD6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ECB0E37-96E4-294F-A0E6-F958E38443CB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03909345-18A1-DA4E-AA25-AEEC4D223C1E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AEAAFC-965B-2E44-BD6C-43C82FDB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F1BC498-8F1D-7343-86B8-BD16AE655EAA}"/>
              </a:ext>
            </a:extLst>
          </p:cNvPr>
          <p:cNvSpPr txBox="1">
            <a:spLocks/>
          </p:cNvSpPr>
          <p:nvPr/>
        </p:nvSpPr>
        <p:spPr>
          <a:xfrm>
            <a:off x="240322" y="1253330"/>
            <a:ext cx="11814344" cy="5319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1: UWTSD Carmarthen Open Day,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mystudentevent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mystudentevents.com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/events/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uwtsd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carmarthen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-open-days/&gt; [date accessed 8 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2: Target,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heimmagine.eu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theimmagine.eu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/download-telephone-free-download-png-hq-png-image-freepngimg.htm&gt; [date accessed 8 March 2019]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3: Invented Religions,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WordPress.com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inventedreligions.wordpress.com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&gt; [date accessed 8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4: May the Force be with you,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knowyourmeme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&lt;https://knowyourmeme.com/photos/747562-may-the-force-be-with-you&gt; [date accessed 8 March 2019)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5: Invented Religions: Imagination, Fiction and Faith (Routledge New Religions),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Amazon.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www.amazon.com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/Invented-Religions-Imagination-Fiction-Routledge/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dp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/0754667804&gt; [date accessed 8 Match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6: The Religious Studies 	Project, 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itunes.apple.com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itunes.apple.com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gb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/podcast/the-religious-studies-project/id495504655?mt=2&gt; [date accessed 8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Figure7: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Star Wars Debate: Is Jediism a Real Religion? | Good Morning Britain, </a:t>
            </a:r>
            <a:r>
              <a:rPr lang="en-GB" sz="1000" i="1" dirty="0">
                <a:latin typeface="Calibri" panose="020F0502020204030204" pitchFamily="34" charset="0"/>
                <a:cs typeface="Calibri" panose="020F0502020204030204" pitchFamily="34" charset="0"/>
              </a:rPr>
              <a:t>YouTube 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&lt;https://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www.youtube.com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watch?v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oOdoFPsG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-Ag&gt; [date accessed 8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8: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After World Religions: Reconstructing Religious Studies (Religion in Culture) , </a:t>
            </a:r>
            <a:r>
              <a:rPr lang="en-GB" sz="1000" i="1" dirty="0">
                <a:latin typeface="Calibri" panose="020F0502020204030204" pitchFamily="34" charset="0"/>
                <a:cs typeface="Calibri" panose="020F0502020204030204" pitchFamily="34" charset="0"/>
              </a:rPr>
              <a:t>Amazon.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&lt;https://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www.amazon.com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/After-World-Religions-Reconstructing-Religious/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dp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/1138919136&gt; [date accessed 8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9: print screen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10: </a:t>
            </a:r>
            <a:r>
              <a:rPr lang="en-GB" sz="1000" dirty="0"/>
              <a:t>Become the Force: 9 Lessons on How to Live as a </a:t>
            </a:r>
            <a:r>
              <a:rPr lang="en-GB" sz="1000" dirty="0" err="1"/>
              <a:t>Jediist</a:t>
            </a:r>
            <a:r>
              <a:rPr lang="en-GB" sz="1000" dirty="0"/>
              <a:t> Master, </a:t>
            </a:r>
            <a:r>
              <a:rPr lang="en-GB" sz="1000" i="1" dirty="0"/>
              <a:t>Amazon  &lt;</a:t>
            </a:r>
            <a:r>
              <a:rPr lang="en-GB" sz="1000" dirty="0"/>
              <a:t>https://</a:t>
            </a:r>
            <a:r>
              <a:rPr lang="en-GB" sz="1000" dirty="0" err="1"/>
              <a:t>www.amazon.com</a:t>
            </a:r>
            <a:r>
              <a:rPr lang="en-GB" sz="1000" dirty="0"/>
              <a:t>/Become-Force-Lessons-</a:t>
            </a:r>
            <a:r>
              <a:rPr lang="en-GB" sz="1000" dirty="0" err="1"/>
              <a:t>Jediist</a:t>
            </a:r>
            <a:r>
              <a:rPr lang="en-GB" sz="1000" dirty="0"/>
              <a:t>-Master/</a:t>
            </a:r>
            <a:r>
              <a:rPr lang="en-GB" sz="1000" dirty="0" err="1"/>
              <a:t>dp</a:t>
            </a:r>
            <a:r>
              <a:rPr lang="en-GB" sz="1000" dirty="0"/>
              <a:t>/1786780909&gt; [date accessed 8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11: The Gospel of the Flying Spaghetti Monster,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The Nile, &lt;https://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www.thenile.com.au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/books/bobby-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henderson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/the-gospel-of-the-flying-spaghetti-monster/9780007231607&gt;</a:t>
            </a:r>
            <a:r>
              <a:rPr lang="en-GB" sz="1000" dirty="0"/>
              <a:t>[date accessed 8 March 2019]</a:t>
            </a:r>
            <a:endParaRPr lang="en-US" sz="10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12: print screen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13: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Star Wars: Episode I - The Phantom Menace, </a:t>
            </a:r>
            <a:r>
              <a:rPr lang="en-GB" sz="1000" i="1" dirty="0">
                <a:latin typeface="Calibri" panose="020F0502020204030204" pitchFamily="34" charset="0"/>
                <a:cs typeface="Calibri" panose="020F0502020204030204" pitchFamily="34" charset="0"/>
              </a:rPr>
              <a:t>Amazon,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&lt;https://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www.amazon.co.uk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/Star-Wars-Episode-Phantom-Menace/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dp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/B00003CX5P&gt;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00" dirty="0"/>
              <a:t>[date accessed 8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14: Google Forms Logo,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DemandZen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www.demandzen.com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/blog/best-online-survey-tools-b2b/google-forms-logo/&gt; </a:t>
            </a:r>
            <a:r>
              <a:rPr lang="en-GB" sz="1000" dirty="0"/>
              <a:t>[date accessed 8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15: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What Keanu Reeves Really Knows About The Matrix 4,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MovieWeb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, 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movieweb.com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/the-matrix-4-reboot-plot-keanu-reeves/&gt;[date accessed 8 March 2019]</a:t>
            </a:r>
            <a:endParaRPr lang="en-US" sz="1000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16: print screen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17:print screen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34DA70-3C46-2E4A-A2D4-0DB9B40D5841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3515994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81C69F7-D209-8949-91C8-32A83E89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Images 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4342E81-7FD6-8C43-8BAD-E4B0C39B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41F94BE-FDAD-DB4F-BE66-BD69C0615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0A983F-EF0B-3742-9097-6666F1A4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25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D0453B-DDEF-9F4D-A441-12CC4011ADF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63CDA3D-F6C3-C748-9391-446EE43B3136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C674D152-7462-094A-808C-B0D22780D216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C71E0AD0-9220-6A46-B05F-7864BC93F4ED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Triangle 16">
                  <a:extLst>
                    <a:ext uri="{FF2B5EF4-FFF2-40B4-BE49-F238E27FC236}">
                      <a16:creationId xmlns:a16="http://schemas.microsoft.com/office/drawing/2014/main" id="{D11E1536-BC1B-4C4E-B1AB-945699792099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6A09190-00D6-E44D-9B8B-AC32996BD6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ECB0E37-96E4-294F-A0E6-F958E38443CB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03909345-18A1-DA4E-AA25-AEEC4D223C1E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AEAAFC-965B-2E44-BD6C-43C82FDB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F1BC498-8F1D-7343-86B8-BD16AE655EAA}"/>
              </a:ext>
            </a:extLst>
          </p:cNvPr>
          <p:cNvSpPr txBox="1">
            <a:spLocks/>
          </p:cNvSpPr>
          <p:nvPr/>
        </p:nvSpPr>
        <p:spPr>
          <a:xfrm>
            <a:off x="240322" y="1253330"/>
            <a:ext cx="11814344" cy="5319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19: Twitter Logo,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Samaritans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www.samaritans.org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/branches/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samaritans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yeovil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sherborne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-and-district/were-now-twitter&gt;[date accessed 8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20: “f” Logo, 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Facebook Brand Resource Center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en.facebookbrand.com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/assets/f-logo/&gt; [date accessed 8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21: Wall Tattoo Star Wars Yoda,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edilparatiacilia.com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&lt;https://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www.edilparatiacilia.com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/shop/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/star-wars/433-wall-tattoo-star-wars-yoda.html&gt; [date accessed 8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22:Open Letter to Kansas School Board,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venganza.org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GB" sz="1000" dirty="0">
                <a:hlinkClick r:id="rId4"/>
              </a:rPr>
              <a:t>https://www.venganza.org/about/open-letter/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&gt; [date accessed 8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23 :Emile Durkheim,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Wikimedia.org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GB" sz="1000" dirty="0">
                <a:hlinkClick r:id="rId5"/>
              </a:rPr>
              <a:t>https://commons.wikimedia.org/wiki/File:Emile_Durkheim.jpg</a:t>
            </a:r>
            <a:r>
              <a:rPr lang="en-GB" sz="1000" dirty="0"/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24 :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Ninian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Smart,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Wikimedia.org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</a:t>
            </a:r>
            <a:r>
              <a:rPr lang="en-GB" sz="1000" dirty="0">
                <a:hlinkClick r:id="rId6"/>
              </a:rPr>
              <a:t>https://commons.wikimedia.org/wiki/File:Ninian_Smart.JPG</a:t>
            </a:r>
            <a:r>
              <a:rPr lang="en-GB" sz="1000" dirty="0"/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25 :Clifford Geertz,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Wikipedia,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GB" sz="1000" dirty="0">
                <a:hlinkClick r:id="rId7"/>
              </a:rPr>
              <a:t>https://en.wikipedia.org/wiki/File:Clifford_Geertz.jpg</a:t>
            </a:r>
            <a:r>
              <a:rPr lang="en-GB" sz="1000" dirty="0"/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26 :E. B. Tylor portrait,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Wikimedia.org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https://</a:t>
            </a:r>
            <a:r>
              <a:rPr lang="en-GB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commons.wikimedia.org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/wiki/File:E._B._Tylor_portrait._Folk-Lore,_vol._28.png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&gt; [date accessed 9 March 2019] 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27 :What is your religion?,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tuetego.net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&lt;</a:t>
            </a:r>
            <a:r>
              <a:rPr lang="en-GB" sz="1000" dirty="0">
                <a:hlinkClick r:id="rId8"/>
              </a:rPr>
              <a:t>https://tuetego.net/article/what-is-your-religion</a:t>
            </a:r>
            <a:r>
              <a:rPr lang="en-GB" sz="1000" dirty="0"/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28 : May the Force Be With You : Inside the Church of Jediism,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whatculture.com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1000" dirty="0">
                <a:hlinkClick r:id="rId9"/>
              </a:rPr>
              <a:t>http://whatculture.com/film/may-the-force-be-with-you-inside-the-church-of-Jediism</a:t>
            </a:r>
            <a:r>
              <a:rPr lang="en-GB" sz="1000" dirty="0"/>
              <a:t>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29 :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KanjiRedMatrix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Wikimedia.org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GB" sz="1000" dirty="0">
                <a:hlinkClick r:id="rId10"/>
              </a:rPr>
              <a:t>https://commons.wikimedia.org/wiki/File:KanjiRedMatrix.svg</a:t>
            </a:r>
            <a:r>
              <a:rPr lang="en-GB" sz="1000" dirty="0"/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30 :Flying Spaghetti Monster,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REDBUBBLE,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GB" sz="1000" dirty="0">
                <a:hlinkClick r:id="rId11"/>
              </a:rPr>
              <a:t>https://www.redbubble.com/people/danster12345/works/25533746-flying-spaghetti-monster?p=art-print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&gt; {date accessed 9 March 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31 :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Flying Spaghetti Monster devotee wins right to wear colander on head in ID, </a:t>
            </a:r>
            <a:r>
              <a:rPr lang="en-GB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rt.com</a:t>
            </a:r>
            <a:r>
              <a:rPr lang="en-GB" sz="1000" i="1" dirty="0">
                <a:latin typeface="Calibri" panose="020F0502020204030204" pitchFamily="34" charset="0"/>
                <a:cs typeface="Calibri" panose="020F0502020204030204" pitchFamily="34" charset="0"/>
              </a:rPr>
              <a:t> &lt;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  <a:hlinkClick r:id="rId12"/>
              </a:rPr>
              <a:t>https://www.rt.com/viral/390659-flying-spaghetti-monster-colander-head/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&gt; [date accessed 9 March 2019] 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32 :Hooded Founder of Jedi Religion Accuses Supermarket of Discrimination,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Comic Alliance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  <a:hlinkClick r:id="rId13"/>
              </a:rPr>
              <a:t>https://comicsalliance.com/hooded-founder-of-jedi-religion-accuses-supermarket-of-discrimin/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33 :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 The Church of Star Wars: Exploring the Light &amp; Dark Sides of Fandom</a:t>
            </a:r>
            <a:r>
              <a:rPr lang="en-GB" sz="1000" i="1" dirty="0">
                <a:latin typeface="Calibri" panose="020F0502020204030204" pitchFamily="34" charset="0"/>
                <a:cs typeface="Calibri" panose="020F0502020204030204" pitchFamily="34" charset="0"/>
              </a:rPr>
              <a:t>, Den of Geek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!,  &lt;</a:t>
            </a:r>
            <a:r>
              <a:rPr lang="en-GB" sz="1000" dirty="0">
                <a:hlinkClick r:id="rId14"/>
              </a:rPr>
              <a:t> https://www.denofgeek.com/us/movies/star-wars/266376/the-church-of-star-wars-exploring-the-light-dark-sides-of-fandom </a:t>
            </a:r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&gt; [date accessed 9 March 2019] 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34: new-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zealand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-couple-tie-knot-in-first-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pastafarian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-wedding 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BBC,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&lt;</a:t>
            </a:r>
            <a:r>
              <a:rPr lang="en-GB" sz="1000" dirty="0">
                <a:hlinkClick r:id="rId15"/>
              </a:rPr>
              <a:t> https://www.bbc.co.uk/news/video_and_audio/headlines/36065052/new-zealand-couple-tie-knot-in-first-pastafarian-wedding</a:t>
            </a:r>
            <a:r>
              <a:rPr lang="en-GB" sz="1000" dirty="0"/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35 :System Failure,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Pintrest.com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 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  <a:hlinkClick r:id="rId16"/>
              </a:rPr>
              <a:t>https://www.pinterest.co.uk/pin/457889487087807088/?lp=true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&gt; [date accessed 9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34DA70-3C46-2E4A-A2D4-0DB9B40D5841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41723912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E81C69F7-D209-8949-91C8-32A83E890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Images </a:t>
            </a:r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F4342E81-7FD6-8C43-8BAD-E4B0C39BC6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3/12/19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41F94BE-FDAD-DB4F-BE66-BD69C0615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5C0A983F-EF0B-3742-9097-6666F1A4B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66878-3199-4EAB-94E7-2D6D11070E14}" type="slidenum">
              <a:rPr lang="en-US" smtClean="0"/>
              <a:t>26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D0453B-DDEF-9F4D-A441-12CC4011ADF6}"/>
              </a:ext>
            </a:extLst>
          </p:cNvPr>
          <p:cNvGrpSpPr/>
          <p:nvPr/>
        </p:nvGrpSpPr>
        <p:grpSpPr>
          <a:xfrm>
            <a:off x="0" y="6176963"/>
            <a:ext cx="12192000" cy="681036"/>
            <a:chOff x="0" y="6176963"/>
            <a:chExt cx="12192000" cy="681036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63CDA3D-F6C3-C748-9391-446EE43B3136}"/>
                </a:ext>
              </a:extLst>
            </p:cNvPr>
            <p:cNvGrpSpPr/>
            <p:nvPr/>
          </p:nvGrpSpPr>
          <p:grpSpPr>
            <a:xfrm>
              <a:off x="0" y="6176963"/>
              <a:ext cx="12192000" cy="681036"/>
              <a:chOff x="0" y="6176963"/>
              <a:chExt cx="12192000" cy="681036"/>
            </a:xfrm>
          </p:grpSpPr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C674D152-7462-094A-808C-B0D22780D216}"/>
                  </a:ext>
                </a:extLst>
              </p:cNvPr>
              <p:cNvGrpSpPr/>
              <p:nvPr/>
            </p:nvGrpSpPr>
            <p:grpSpPr>
              <a:xfrm>
                <a:off x="0" y="6176963"/>
                <a:ext cx="7098768" cy="681036"/>
                <a:chOff x="-15766" y="4682916"/>
                <a:chExt cx="7114534" cy="2175083"/>
              </a:xfrm>
            </p:grpSpPr>
            <p:sp>
              <p:nvSpPr>
                <p:cNvPr id="16" name="Rectangle 15">
                  <a:extLst>
                    <a:ext uri="{FF2B5EF4-FFF2-40B4-BE49-F238E27FC236}">
                      <a16:creationId xmlns:a16="http://schemas.microsoft.com/office/drawing/2014/main" id="{C71E0AD0-9220-6A46-B05F-7864BC93F4ED}"/>
                    </a:ext>
                  </a:extLst>
                </p:cNvPr>
                <p:cNvSpPr/>
                <p:nvPr/>
              </p:nvSpPr>
              <p:spPr>
                <a:xfrm>
                  <a:off x="-15766" y="4682919"/>
                  <a:ext cx="6096000" cy="2175080"/>
                </a:xfrm>
                <a:prstGeom prst="rect">
                  <a:avLst/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7" name="Triangle 16">
                  <a:extLst>
                    <a:ext uri="{FF2B5EF4-FFF2-40B4-BE49-F238E27FC236}">
                      <a16:creationId xmlns:a16="http://schemas.microsoft.com/office/drawing/2014/main" id="{D11E1536-BC1B-4C4E-B1AB-945699792099}"/>
                    </a:ext>
                  </a:extLst>
                </p:cNvPr>
                <p:cNvSpPr/>
                <p:nvPr/>
              </p:nvSpPr>
              <p:spPr>
                <a:xfrm flipH="1" flipV="1">
                  <a:off x="6077005" y="4682916"/>
                  <a:ext cx="1021763" cy="2175083"/>
                </a:xfrm>
                <a:prstGeom prst="triangle">
                  <a:avLst>
                    <a:gd name="adj" fmla="val 100000"/>
                  </a:avLst>
                </a:prstGeom>
                <a:solidFill>
                  <a:schemeClr val="bg2">
                    <a:lumMod val="90000"/>
                  </a:schemeClr>
                </a:solidFill>
                <a:ln>
                  <a:solidFill>
                    <a:schemeClr val="bg2">
                      <a:lumMod val="9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3" name="Group 12">
                <a:extLst>
                  <a:ext uri="{FF2B5EF4-FFF2-40B4-BE49-F238E27FC236}">
                    <a16:creationId xmlns:a16="http://schemas.microsoft.com/office/drawing/2014/main" id="{56A09190-00D6-E44D-9B8B-AC32996BD66B}"/>
                  </a:ext>
                </a:extLst>
              </p:cNvPr>
              <p:cNvGrpSpPr/>
              <p:nvPr/>
            </p:nvGrpSpPr>
            <p:grpSpPr>
              <a:xfrm>
                <a:off x="6169921" y="6176964"/>
                <a:ext cx="6022079" cy="681035"/>
                <a:chOff x="6261907" y="4682919"/>
                <a:chExt cx="5930093" cy="2175081"/>
              </a:xfrm>
            </p:grpSpPr>
            <p:sp>
              <p:nvSpPr>
                <p:cNvPr id="14" name="Rectangle 13">
                  <a:extLst>
                    <a:ext uri="{FF2B5EF4-FFF2-40B4-BE49-F238E27FC236}">
                      <a16:creationId xmlns:a16="http://schemas.microsoft.com/office/drawing/2014/main" id="{0ECB0E37-96E4-294F-A0E6-F958E38443CB}"/>
                    </a:ext>
                  </a:extLst>
                </p:cNvPr>
                <p:cNvSpPr/>
                <p:nvPr/>
              </p:nvSpPr>
              <p:spPr>
                <a:xfrm>
                  <a:off x="7283669" y="4682920"/>
                  <a:ext cx="4908331" cy="217508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  <p:sp>
              <p:nvSpPr>
                <p:cNvPr id="15" name="Triangle 14">
                  <a:extLst>
                    <a:ext uri="{FF2B5EF4-FFF2-40B4-BE49-F238E27FC236}">
                      <a16:creationId xmlns:a16="http://schemas.microsoft.com/office/drawing/2014/main" id="{03909345-18A1-DA4E-AA25-AEEC4D223C1E}"/>
                    </a:ext>
                  </a:extLst>
                </p:cNvPr>
                <p:cNvSpPr/>
                <p:nvPr/>
              </p:nvSpPr>
              <p:spPr>
                <a:xfrm>
                  <a:off x="6261907" y="4682919"/>
                  <a:ext cx="1021762" cy="2175079"/>
                </a:xfrm>
                <a:prstGeom prst="triangle">
                  <a:avLst>
                    <a:gd name="adj" fmla="val 99375"/>
                  </a:avLst>
                </a:prstGeom>
                <a:solidFill>
                  <a:schemeClr val="accent4"/>
                </a:solidFill>
                <a:ln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accent4"/>
                    </a:solidFill>
                  </a:endParaRPr>
                </a:p>
              </p:txBody>
            </p:sp>
          </p:grpSp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8AEAAFC-965B-2E44-BD6C-43C82FDB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666596" y="6286489"/>
              <a:ext cx="1388070" cy="546100"/>
            </a:xfrm>
            <a:prstGeom prst="rect">
              <a:avLst/>
            </a:prstGeom>
          </p:spPr>
        </p:pic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F1BC498-8F1D-7343-86B8-BD16AE655EAA}"/>
              </a:ext>
            </a:extLst>
          </p:cNvPr>
          <p:cNvSpPr txBox="1">
            <a:spLocks/>
          </p:cNvSpPr>
          <p:nvPr/>
        </p:nvSpPr>
        <p:spPr>
          <a:xfrm>
            <a:off x="240322" y="1253330"/>
            <a:ext cx="11814344" cy="53196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36 :Conclusion,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VectorStock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</a:t>
            </a:r>
            <a:r>
              <a:rPr lang="en-GB" sz="1000" dirty="0">
                <a:hlinkClick r:id="rId4"/>
              </a:rPr>
              <a:t> https://www.vectorstock.com/royalty-free-vector/conclusion-rubber-stamp-vector-12393890</a:t>
            </a:r>
            <a:r>
              <a:rPr lang="en-GB" sz="1000" dirty="0"/>
              <a:t>&gt; [date accessed 9 March 2019]</a:t>
            </a: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37 :What Next?, </a:t>
            </a:r>
            <a:r>
              <a:rPr lang="en-US" sz="1000" i="1" dirty="0">
                <a:latin typeface="Calibri" panose="020F0502020204030204" pitchFamily="34" charset="0"/>
                <a:cs typeface="Calibri" panose="020F0502020204030204" pitchFamily="34" charset="0"/>
              </a:rPr>
              <a:t>Clip Art Library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 &lt;http://clipart-</a:t>
            </a:r>
            <a:r>
              <a:rPr 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library.com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/clipart/1774064.htm&gt; [date accessed 9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Figure 38 :next-step, </a:t>
            </a:r>
            <a:r>
              <a:rPr lang="en-US" sz="1000" i="1" dirty="0" err="1">
                <a:latin typeface="Calibri" panose="020F0502020204030204" pitchFamily="34" charset="0"/>
                <a:cs typeface="Calibri" panose="020F0502020204030204" pitchFamily="34" charset="0"/>
              </a:rPr>
              <a:t>doctorramey.com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, &lt;</a:t>
            </a:r>
            <a:r>
              <a:rPr lang="en-GB" sz="1000" dirty="0">
                <a:hlinkClick r:id="rId5"/>
              </a:rPr>
              <a:t> https://www.doctorramey.com/why-is-there-no-adequan-or-legend-for-people/next-step/</a:t>
            </a:r>
            <a:r>
              <a:rPr lang="en-GB" sz="1000" dirty="0"/>
              <a:t>&gt;</a:t>
            </a:r>
            <a:r>
              <a:rPr 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[date accessed 9 March 2019]</a:t>
            </a: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Clr>
                <a:schemeClr val="accent4"/>
              </a:buClr>
              <a:buFont typeface="Wingdings" pitchFamily="2" charset="2"/>
              <a:buChar char="v"/>
            </a:pPr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434DA70-3C46-2E4A-A2D4-0DB9B40D5841}"/>
              </a:ext>
            </a:extLst>
          </p:cNvPr>
          <p:cNvSpPr txBox="1"/>
          <p:nvPr/>
        </p:nvSpPr>
        <p:spPr>
          <a:xfrm>
            <a:off x="11610718" y="6709478"/>
            <a:ext cx="8878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Figure 1</a:t>
            </a:r>
          </a:p>
        </p:txBody>
      </p:sp>
    </p:spTree>
    <p:extLst>
      <p:ext uri="{BB962C8B-B14F-4D97-AF65-F5344CB8AC3E}">
        <p14:creationId xmlns:p14="http://schemas.microsoft.com/office/powerpoint/2010/main" val="460517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4860</TotalTime>
  <Words>1722</Words>
  <Application>Microsoft Macintosh PowerPoint</Application>
  <PresentationFormat>Widescreen</PresentationFormat>
  <Paragraphs>398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Hiragino Kaku Gothic StdN W8</vt:lpstr>
      <vt:lpstr>Arial</vt:lpstr>
      <vt:lpstr>Calibri</vt:lpstr>
      <vt:lpstr>Calibri Light</vt:lpstr>
      <vt:lpstr>Wingdings</vt:lpstr>
      <vt:lpstr>Office Theme</vt:lpstr>
      <vt:lpstr>The Credibility of ‘Invented Religions’: May the Force be Real?</vt:lpstr>
      <vt:lpstr> Aims and Objectives</vt:lpstr>
      <vt:lpstr>Dissertation Aims</vt:lpstr>
      <vt:lpstr> Rationale </vt:lpstr>
      <vt:lpstr> Methodology </vt:lpstr>
      <vt:lpstr>PowerPoint Presentation</vt:lpstr>
      <vt:lpstr>PowerPoint Presentation</vt:lpstr>
      <vt:lpstr> Chapter by Chapter Breakdown  </vt:lpstr>
      <vt:lpstr>PowerPoint Presentation</vt:lpstr>
      <vt:lpstr> Introduction </vt:lpstr>
      <vt:lpstr>Chapter One  Definitions and Terms</vt:lpstr>
      <vt:lpstr> Definitions and Terms</vt:lpstr>
      <vt:lpstr>Chapter Two  Invented Religions in the Twenty First Century: Jediism, Matrixism and The Church of the Flying Spaghetti Monster</vt:lpstr>
      <vt:lpstr> Invented Religions in the Twenty First Century: Jediism,    Matrixism and The Church of the Flying Spaghetti Monster</vt:lpstr>
      <vt:lpstr>Chapter Three The Study of Invented Religions: The Issues for Scholars, Society and Followers</vt:lpstr>
      <vt:lpstr> The Study of Invented Religions: The Issues for Scholars,    Society and Followers</vt:lpstr>
      <vt:lpstr>PowerPoint Presentation</vt:lpstr>
      <vt:lpstr>Conclusion</vt:lpstr>
      <vt:lpstr>PowerPoint Presentation</vt:lpstr>
      <vt:lpstr> The Next Step</vt:lpstr>
      <vt:lpstr>PowerPoint Presentation</vt:lpstr>
      <vt:lpstr>PowerPoint Presentation</vt:lpstr>
      <vt:lpstr>Bibliography </vt:lpstr>
      <vt:lpstr>Images </vt:lpstr>
      <vt:lpstr>Images </vt:lpstr>
      <vt:lpstr>Images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Credibility of ‘Invented Religions’: May the Force be Real?</dc:title>
  <dc:creator>Katie Ball (1600566)</dc:creator>
  <cp:lastModifiedBy>Katie Ball (1600566)</cp:lastModifiedBy>
  <cp:revision>192</cp:revision>
  <cp:lastPrinted>2019-03-11T00:08:46Z</cp:lastPrinted>
  <dcterms:created xsi:type="dcterms:W3CDTF">2019-03-07T13:20:18Z</dcterms:created>
  <dcterms:modified xsi:type="dcterms:W3CDTF">2019-03-12T12:03:59Z</dcterms:modified>
</cp:coreProperties>
</file>