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60" r:id="rId4"/>
    <p:sldId id="275" r:id="rId5"/>
    <p:sldId id="276" r:id="rId6"/>
    <p:sldId id="273" r:id="rId7"/>
    <p:sldId id="281" r:id="rId8"/>
    <p:sldId id="277" r:id="rId9"/>
    <p:sldId id="278" r:id="rId10"/>
    <p:sldId id="298" r:id="rId11"/>
    <p:sldId id="282" r:id="rId12"/>
    <p:sldId id="279" r:id="rId13"/>
    <p:sldId id="283" r:id="rId14"/>
    <p:sldId id="285" r:id="rId15"/>
    <p:sldId id="287" r:id="rId16"/>
    <p:sldId id="299" r:id="rId17"/>
    <p:sldId id="300" r:id="rId18"/>
    <p:sldId id="301" r:id="rId19"/>
    <p:sldId id="302" r:id="rId20"/>
    <p:sldId id="286" r:id="rId21"/>
    <p:sldId id="288" r:id="rId22"/>
    <p:sldId id="293" r:id="rId23"/>
    <p:sldId id="290" r:id="rId24"/>
    <p:sldId id="294" r:id="rId25"/>
    <p:sldId id="259" r:id="rId26"/>
    <p:sldId id="295" r:id="rId27"/>
    <p:sldId id="296" r:id="rId28"/>
    <p:sldId id="297" r:id="rId29"/>
    <p:sldId id="261" r:id="rId30"/>
    <p:sldId id="262" r:id="rId31"/>
    <p:sldId id="263" r:id="rId32"/>
    <p:sldId id="264" r:id="rId33"/>
    <p:sldId id="265" r:id="rId34"/>
    <p:sldId id="266" r:id="rId35"/>
    <p:sldId id="267" r:id="rId36"/>
    <p:sldId id="268" r:id="rId37"/>
    <p:sldId id="269" r:id="rId38"/>
    <p:sldId id="271" r:id="rId39"/>
    <p:sldId id="284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513FF6-70D4-4028-86F6-DF43521D20D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B290A55-0B6B-4C10-87AF-AA97AC656AF0}">
      <dgm:prSet/>
      <dgm:spPr/>
      <dgm:t>
        <a:bodyPr/>
        <a:lstStyle/>
        <a:p>
          <a:r>
            <a:rPr lang="en-GB"/>
            <a:t>1 Stone in KG = 6.35 KGs</a:t>
          </a:r>
          <a:endParaRPr lang="en-US"/>
        </a:p>
      </dgm:t>
    </dgm:pt>
    <dgm:pt modelId="{29D421CA-B567-4D75-8AFE-BFCC9BFED4B8}" type="parTrans" cxnId="{77B2D8CA-1853-45E1-BE7C-EEA10CCE1103}">
      <dgm:prSet/>
      <dgm:spPr/>
      <dgm:t>
        <a:bodyPr/>
        <a:lstStyle/>
        <a:p>
          <a:endParaRPr lang="en-US"/>
        </a:p>
      </dgm:t>
    </dgm:pt>
    <dgm:pt modelId="{FEFDFE0C-4FD9-4CFF-A824-A17B424EBB1E}" type="sibTrans" cxnId="{77B2D8CA-1853-45E1-BE7C-EEA10CCE1103}">
      <dgm:prSet/>
      <dgm:spPr/>
      <dgm:t>
        <a:bodyPr/>
        <a:lstStyle/>
        <a:p>
          <a:endParaRPr lang="en-US"/>
        </a:p>
      </dgm:t>
    </dgm:pt>
    <dgm:pt modelId="{20510EC6-AE1D-49C4-9BC2-F37EB4C200B1}">
      <dgm:prSet/>
      <dgm:spPr/>
      <dgm:t>
        <a:bodyPr/>
        <a:lstStyle/>
        <a:p>
          <a:r>
            <a:rPr lang="en-GB"/>
            <a:t>10 Stone in KG = 63.5 KGs</a:t>
          </a:r>
          <a:endParaRPr lang="en-US"/>
        </a:p>
      </dgm:t>
    </dgm:pt>
    <dgm:pt modelId="{F4ABD199-3A19-4FD6-A0F0-D10A93452E52}" type="parTrans" cxnId="{DA58927A-EC73-4AE9-B430-2FAF4F0423D8}">
      <dgm:prSet/>
      <dgm:spPr/>
      <dgm:t>
        <a:bodyPr/>
        <a:lstStyle/>
        <a:p>
          <a:endParaRPr lang="en-US"/>
        </a:p>
      </dgm:t>
    </dgm:pt>
    <dgm:pt modelId="{4DC6215B-1746-4657-8767-B762FC32F682}" type="sibTrans" cxnId="{DA58927A-EC73-4AE9-B430-2FAF4F0423D8}">
      <dgm:prSet/>
      <dgm:spPr/>
      <dgm:t>
        <a:bodyPr/>
        <a:lstStyle/>
        <a:p>
          <a:endParaRPr lang="en-US"/>
        </a:p>
      </dgm:t>
    </dgm:pt>
    <dgm:pt modelId="{BBAF5EBD-8F2B-4E59-91E8-03FD6D14F9D7}">
      <dgm:prSet/>
      <dgm:spPr/>
      <dgm:t>
        <a:bodyPr/>
        <a:lstStyle/>
        <a:p>
          <a:r>
            <a:rPr lang="en-GB"/>
            <a:t>1lb in KG  = 0.45 KGs</a:t>
          </a:r>
          <a:endParaRPr lang="en-US"/>
        </a:p>
      </dgm:t>
    </dgm:pt>
    <dgm:pt modelId="{8C791CFF-5F76-415F-AC6D-911BA25BAE76}" type="parTrans" cxnId="{C55D7900-003E-40BF-9299-9D7AC3C54567}">
      <dgm:prSet/>
      <dgm:spPr/>
      <dgm:t>
        <a:bodyPr/>
        <a:lstStyle/>
        <a:p>
          <a:endParaRPr lang="en-US"/>
        </a:p>
      </dgm:t>
    </dgm:pt>
    <dgm:pt modelId="{C7C689BF-723B-4B8A-8A3A-F9018F443AAF}" type="sibTrans" cxnId="{C55D7900-003E-40BF-9299-9D7AC3C54567}">
      <dgm:prSet/>
      <dgm:spPr/>
      <dgm:t>
        <a:bodyPr/>
        <a:lstStyle/>
        <a:p>
          <a:endParaRPr lang="en-US"/>
        </a:p>
      </dgm:t>
    </dgm:pt>
    <dgm:pt modelId="{9EA4F1F9-9182-4942-AEDE-99DE7E148A0E}">
      <dgm:prSet/>
      <dgm:spPr/>
      <dgm:t>
        <a:bodyPr/>
        <a:lstStyle/>
        <a:p>
          <a:r>
            <a:rPr lang="en-GB"/>
            <a:t>10lb in KG = 4.54 KGs</a:t>
          </a:r>
          <a:endParaRPr lang="en-US"/>
        </a:p>
      </dgm:t>
    </dgm:pt>
    <dgm:pt modelId="{48EE75C3-B9AE-4FB9-8772-0558187FB763}" type="parTrans" cxnId="{4B9B8D2F-2878-4AF1-9AAB-7FBAE4477975}">
      <dgm:prSet/>
      <dgm:spPr/>
      <dgm:t>
        <a:bodyPr/>
        <a:lstStyle/>
        <a:p>
          <a:endParaRPr lang="en-US"/>
        </a:p>
      </dgm:t>
    </dgm:pt>
    <dgm:pt modelId="{56464EE5-7E04-407B-A4EB-46EACF610F22}" type="sibTrans" cxnId="{4B9B8D2F-2878-4AF1-9AAB-7FBAE4477975}">
      <dgm:prSet/>
      <dgm:spPr/>
      <dgm:t>
        <a:bodyPr/>
        <a:lstStyle/>
        <a:p>
          <a:endParaRPr lang="en-US"/>
        </a:p>
      </dgm:t>
    </dgm:pt>
    <dgm:pt modelId="{947C5FE8-98F4-413E-AA6A-C35E94F9F410}" type="pres">
      <dgm:prSet presAssocID="{C8513FF6-70D4-4028-86F6-DF43521D20D6}" presName="vert0" presStyleCnt="0">
        <dgm:presLayoutVars>
          <dgm:dir/>
          <dgm:animOne val="branch"/>
          <dgm:animLvl val="lvl"/>
        </dgm:presLayoutVars>
      </dgm:prSet>
      <dgm:spPr/>
    </dgm:pt>
    <dgm:pt modelId="{B8772D50-8452-4616-B7D7-7A2C2A16640A}" type="pres">
      <dgm:prSet presAssocID="{7B290A55-0B6B-4C10-87AF-AA97AC656AF0}" presName="thickLine" presStyleLbl="alignNode1" presStyleIdx="0" presStyleCnt="4"/>
      <dgm:spPr/>
    </dgm:pt>
    <dgm:pt modelId="{8B9C8108-E778-437E-AC61-333EC753C57E}" type="pres">
      <dgm:prSet presAssocID="{7B290A55-0B6B-4C10-87AF-AA97AC656AF0}" presName="horz1" presStyleCnt="0"/>
      <dgm:spPr/>
    </dgm:pt>
    <dgm:pt modelId="{80C88282-E1B9-43CE-9C1A-3DB07D096570}" type="pres">
      <dgm:prSet presAssocID="{7B290A55-0B6B-4C10-87AF-AA97AC656AF0}" presName="tx1" presStyleLbl="revTx" presStyleIdx="0" presStyleCnt="4"/>
      <dgm:spPr/>
    </dgm:pt>
    <dgm:pt modelId="{323EE682-2948-43EB-AAC7-5933EC76DFD0}" type="pres">
      <dgm:prSet presAssocID="{7B290A55-0B6B-4C10-87AF-AA97AC656AF0}" presName="vert1" presStyleCnt="0"/>
      <dgm:spPr/>
    </dgm:pt>
    <dgm:pt modelId="{5C92E683-F7A5-45C3-A73A-0E6A1CD3246C}" type="pres">
      <dgm:prSet presAssocID="{20510EC6-AE1D-49C4-9BC2-F37EB4C200B1}" presName="thickLine" presStyleLbl="alignNode1" presStyleIdx="1" presStyleCnt="4"/>
      <dgm:spPr/>
    </dgm:pt>
    <dgm:pt modelId="{F707F300-F28A-4A99-9643-EEE35DD7210D}" type="pres">
      <dgm:prSet presAssocID="{20510EC6-AE1D-49C4-9BC2-F37EB4C200B1}" presName="horz1" presStyleCnt="0"/>
      <dgm:spPr/>
    </dgm:pt>
    <dgm:pt modelId="{2006AA32-16F7-451D-A0BF-37C6526A388F}" type="pres">
      <dgm:prSet presAssocID="{20510EC6-AE1D-49C4-9BC2-F37EB4C200B1}" presName="tx1" presStyleLbl="revTx" presStyleIdx="1" presStyleCnt="4"/>
      <dgm:spPr/>
    </dgm:pt>
    <dgm:pt modelId="{6E6AC9EF-B5F3-43F7-A724-F6BD4862C030}" type="pres">
      <dgm:prSet presAssocID="{20510EC6-AE1D-49C4-9BC2-F37EB4C200B1}" presName="vert1" presStyleCnt="0"/>
      <dgm:spPr/>
    </dgm:pt>
    <dgm:pt modelId="{A551A66B-5318-4529-A7D8-16328862750E}" type="pres">
      <dgm:prSet presAssocID="{BBAF5EBD-8F2B-4E59-91E8-03FD6D14F9D7}" presName="thickLine" presStyleLbl="alignNode1" presStyleIdx="2" presStyleCnt="4"/>
      <dgm:spPr/>
    </dgm:pt>
    <dgm:pt modelId="{33103ABE-0DBC-4DB7-A805-4013B78CA21F}" type="pres">
      <dgm:prSet presAssocID="{BBAF5EBD-8F2B-4E59-91E8-03FD6D14F9D7}" presName="horz1" presStyleCnt="0"/>
      <dgm:spPr/>
    </dgm:pt>
    <dgm:pt modelId="{AD463DDC-E71B-45ED-BFD4-1BABF6773C3D}" type="pres">
      <dgm:prSet presAssocID="{BBAF5EBD-8F2B-4E59-91E8-03FD6D14F9D7}" presName="tx1" presStyleLbl="revTx" presStyleIdx="2" presStyleCnt="4"/>
      <dgm:spPr/>
    </dgm:pt>
    <dgm:pt modelId="{037BA2D4-7EEE-4DD0-8B50-27061CCFD50F}" type="pres">
      <dgm:prSet presAssocID="{BBAF5EBD-8F2B-4E59-91E8-03FD6D14F9D7}" presName="vert1" presStyleCnt="0"/>
      <dgm:spPr/>
    </dgm:pt>
    <dgm:pt modelId="{F04CE516-8261-41F6-82C7-120E33221731}" type="pres">
      <dgm:prSet presAssocID="{9EA4F1F9-9182-4942-AEDE-99DE7E148A0E}" presName="thickLine" presStyleLbl="alignNode1" presStyleIdx="3" presStyleCnt="4"/>
      <dgm:spPr/>
    </dgm:pt>
    <dgm:pt modelId="{77689BDC-BF46-4523-BD9B-2B2234479995}" type="pres">
      <dgm:prSet presAssocID="{9EA4F1F9-9182-4942-AEDE-99DE7E148A0E}" presName="horz1" presStyleCnt="0"/>
      <dgm:spPr/>
    </dgm:pt>
    <dgm:pt modelId="{406144D0-A6BA-4457-8A96-376FC00A3365}" type="pres">
      <dgm:prSet presAssocID="{9EA4F1F9-9182-4942-AEDE-99DE7E148A0E}" presName="tx1" presStyleLbl="revTx" presStyleIdx="3" presStyleCnt="4"/>
      <dgm:spPr/>
    </dgm:pt>
    <dgm:pt modelId="{C123D346-ACA6-429F-86FB-57C7742EF82C}" type="pres">
      <dgm:prSet presAssocID="{9EA4F1F9-9182-4942-AEDE-99DE7E148A0E}" presName="vert1" presStyleCnt="0"/>
      <dgm:spPr/>
    </dgm:pt>
  </dgm:ptLst>
  <dgm:cxnLst>
    <dgm:cxn modelId="{C55D7900-003E-40BF-9299-9D7AC3C54567}" srcId="{C8513FF6-70D4-4028-86F6-DF43521D20D6}" destId="{BBAF5EBD-8F2B-4E59-91E8-03FD6D14F9D7}" srcOrd="2" destOrd="0" parTransId="{8C791CFF-5F76-415F-AC6D-911BA25BAE76}" sibTransId="{C7C689BF-723B-4B8A-8A3A-F9018F443AAF}"/>
    <dgm:cxn modelId="{5D898C1E-D6B2-4610-93BB-8B7F0F701BEF}" type="presOf" srcId="{7B290A55-0B6B-4C10-87AF-AA97AC656AF0}" destId="{80C88282-E1B9-43CE-9C1A-3DB07D096570}" srcOrd="0" destOrd="0" presId="urn:microsoft.com/office/officeart/2008/layout/LinedList"/>
    <dgm:cxn modelId="{4B9B8D2F-2878-4AF1-9AAB-7FBAE4477975}" srcId="{C8513FF6-70D4-4028-86F6-DF43521D20D6}" destId="{9EA4F1F9-9182-4942-AEDE-99DE7E148A0E}" srcOrd="3" destOrd="0" parTransId="{48EE75C3-B9AE-4FB9-8772-0558187FB763}" sibTransId="{56464EE5-7E04-407B-A4EB-46EACF610F22}"/>
    <dgm:cxn modelId="{B110B271-044C-4831-9BC2-ABB7899610F1}" type="presOf" srcId="{BBAF5EBD-8F2B-4E59-91E8-03FD6D14F9D7}" destId="{AD463DDC-E71B-45ED-BFD4-1BABF6773C3D}" srcOrd="0" destOrd="0" presId="urn:microsoft.com/office/officeart/2008/layout/LinedList"/>
    <dgm:cxn modelId="{DA58927A-EC73-4AE9-B430-2FAF4F0423D8}" srcId="{C8513FF6-70D4-4028-86F6-DF43521D20D6}" destId="{20510EC6-AE1D-49C4-9BC2-F37EB4C200B1}" srcOrd="1" destOrd="0" parTransId="{F4ABD199-3A19-4FD6-A0F0-D10A93452E52}" sibTransId="{4DC6215B-1746-4657-8767-B762FC32F682}"/>
    <dgm:cxn modelId="{4FBD6989-64A0-43DF-BEAB-42EFF141042C}" type="presOf" srcId="{C8513FF6-70D4-4028-86F6-DF43521D20D6}" destId="{947C5FE8-98F4-413E-AA6A-C35E94F9F410}" srcOrd="0" destOrd="0" presId="urn:microsoft.com/office/officeart/2008/layout/LinedList"/>
    <dgm:cxn modelId="{CC876C8B-745C-43DD-963C-9E301E904CE7}" type="presOf" srcId="{9EA4F1F9-9182-4942-AEDE-99DE7E148A0E}" destId="{406144D0-A6BA-4457-8A96-376FC00A3365}" srcOrd="0" destOrd="0" presId="urn:microsoft.com/office/officeart/2008/layout/LinedList"/>
    <dgm:cxn modelId="{C6D522B7-5054-45C4-BDBA-C69E235052C1}" type="presOf" srcId="{20510EC6-AE1D-49C4-9BC2-F37EB4C200B1}" destId="{2006AA32-16F7-451D-A0BF-37C6526A388F}" srcOrd="0" destOrd="0" presId="urn:microsoft.com/office/officeart/2008/layout/LinedList"/>
    <dgm:cxn modelId="{77B2D8CA-1853-45E1-BE7C-EEA10CCE1103}" srcId="{C8513FF6-70D4-4028-86F6-DF43521D20D6}" destId="{7B290A55-0B6B-4C10-87AF-AA97AC656AF0}" srcOrd="0" destOrd="0" parTransId="{29D421CA-B567-4D75-8AFE-BFCC9BFED4B8}" sibTransId="{FEFDFE0C-4FD9-4CFF-A824-A17B424EBB1E}"/>
    <dgm:cxn modelId="{BF0B9B4B-B87E-4D52-8F9B-6F9439453220}" type="presParOf" srcId="{947C5FE8-98F4-413E-AA6A-C35E94F9F410}" destId="{B8772D50-8452-4616-B7D7-7A2C2A16640A}" srcOrd="0" destOrd="0" presId="urn:microsoft.com/office/officeart/2008/layout/LinedList"/>
    <dgm:cxn modelId="{66DB3D4A-6099-4E87-8646-D8A260494014}" type="presParOf" srcId="{947C5FE8-98F4-413E-AA6A-C35E94F9F410}" destId="{8B9C8108-E778-437E-AC61-333EC753C57E}" srcOrd="1" destOrd="0" presId="urn:microsoft.com/office/officeart/2008/layout/LinedList"/>
    <dgm:cxn modelId="{5125FADD-07EE-40BE-8606-4F56AAD9919E}" type="presParOf" srcId="{8B9C8108-E778-437E-AC61-333EC753C57E}" destId="{80C88282-E1B9-43CE-9C1A-3DB07D096570}" srcOrd="0" destOrd="0" presId="urn:microsoft.com/office/officeart/2008/layout/LinedList"/>
    <dgm:cxn modelId="{DBA116B8-8A0B-494A-8544-4EA3285084C7}" type="presParOf" srcId="{8B9C8108-E778-437E-AC61-333EC753C57E}" destId="{323EE682-2948-43EB-AAC7-5933EC76DFD0}" srcOrd="1" destOrd="0" presId="urn:microsoft.com/office/officeart/2008/layout/LinedList"/>
    <dgm:cxn modelId="{69E0F84B-276A-4321-B265-0111F6F5CA19}" type="presParOf" srcId="{947C5FE8-98F4-413E-AA6A-C35E94F9F410}" destId="{5C92E683-F7A5-45C3-A73A-0E6A1CD3246C}" srcOrd="2" destOrd="0" presId="urn:microsoft.com/office/officeart/2008/layout/LinedList"/>
    <dgm:cxn modelId="{3D51709C-9D39-4707-A366-9DBCC7A78C89}" type="presParOf" srcId="{947C5FE8-98F4-413E-AA6A-C35E94F9F410}" destId="{F707F300-F28A-4A99-9643-EEE35DD7210D}" srcOrd="3" destOrd="0" presId="urn:microsoft.com/office/officeart/2008/layout/LinedList"/>
    <dgm:cxn modelId="{0AF67420-4C8E-41C4-893A-5E034871F07D}" type="presParOf" srcId="{F707F300-F28A-4A99-9643-EEE35DD7210D}" destId="{2006AA32-16F7-451D-A0BF-37C6526A388F}" srcOrd="0" destOrd="0" presId="urn:microsoft.com/office/officeart/2008/layout/LinedList"/>
    <dgm:cxn modelId="{367EBDC1-0904-4D34-AF29-B5364F59118E}" type="presParOf" srcId="{F707F300-F28A-4A99-9643-EEE35DD7210D}" destId="{6E6AC9EF-B5F3-43F7-A724-F6BD4862C030}" srcOrd="1" destOrd="0" presId="urn:microsoft.com/office/officeart/2008/layout/LinedList"/>
    <dgm:cxn modelId="{026B360D-DB6C-49B1-8EDA-E6C39EC5138C}" type="presParOf" srcId="{947C5FE8-98F4-413E-AA6A-C35E94F9F410}" destId="{A551A66B-5318-4529-A7D8-16328862750E}" srcOrd="4" destOrd="0" presId="urn:microsoft.com/office/officeart/2008/layout/LinedList"/>
    <dgm:cxn modelId="{D34D023F-37FC-4C46-A591-8E68E229E82A}" type="presParOf" srcId="{947C5FE8-98F4-413E-AA6A-C35E94F9F410}" destId="{33103ABE-0DBC-4DB7-A805-4013B78CA21F}" srcOrd="5" destOrd="0" presId="urn:microsoft.com/office/officeart/2008/layout/LinedList"/>
    <dgm:cxn modelId="{44FBB72D-6261-4566-9B67-98B9A8BBAA2D}" type="presParOf" srcId="{33103ABE-0DBC-4DB7-A805-4013B78CA21F}" destId="{AD463DDC-E71B-45ED-BFD4-1BABF6773C3D}" srcOrd="0" destOrd="0" presId="urn:microsoft.com/office/officeart/2008/layout/LinedList"/>
    <dgm:cxn modelId="{9328AA24-4D71-4FFF-B917-D3F32243B6AA}" type="presParOf" srcId="{33103ABE-0DBC-4DB7-A805-4013B78CA21F}" destId="{037BA2D4-7EEE-4DD0-8B50-27061CCFD50F}" srcOrd="1" destOrd="0" presId="urn:microsoft.com/office/officeart/2008/layout/LinedList"/>
    <dgm:cxn modelId="{280E6CCA-FF65-45D4-B044-311546BE2F7B}" type="presParOf" srcId="{947C5FE8-98F4-413E-AA6A-C35E94F9F410}" destId="{F04CE516-8261-41F6-82C7-120E33221731}" srcOrd="6" destOrd="0" presId="urn:microsoft.com/office/officeart/2008/layout/LinedList"/>
    <dgm:cxn modelId="{6A7B5FDC-F7F1-41D6-A271-72B51E0033B7}" type="presParOf" srcId="{947C5FE8-98F4-413E-AA6A-C35E94F9F410}" destId="{77689BDC-BF46-4523-BD9B-2B2234479995}" srcOrd="7" destOrd="0" presId="urn:microsoft.com/office/officeart/2008/layout/LinedList"/>
    <dgm:cxn modelId="{0CF9F402-5781-4D2E-AA43-1459F0674D05}" type="presParOf" srcId="{77689BDC-BF46-4523-BD9B-2B2234479995}" destId="{406144D0-A6BA-4457-8A96-376FC00A3365}" srcOrd="0" destOrd="0" presId="urn:microsoft.com/office/officeart/2008/layout/LinedList"/>
    <dgm:cxn modelId="{E853413D-0DFE-402E-AE4F-16CE150E916B}" type="presParOf" srcId="{77689BDC-BF46-4523-BD9B-2B2234479995}" destId="{C123D346-ACA6-429F-86FB-57C7742EF82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B77D13-4B0A-431A-9072-63A7C898E52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4804533-8A63-4AC4-AC88-D3A87D043AE6}">
      <dgm:prSet/>
      <dgm:spPr/>
      <dgm:t>
        <a:bodyPr/>
        <a:lstStyle/>
        <a:p>
          <a:r>
            <a:rPr lang="en-GB"/>
            <a:t>Choose three people in the room</a:t>
          </a:r>
          <a:endParaRPr lang="en-US"/>
        </a:p>
      </dgm:t>
    </dgm:pt>
    <dgm:pt modelId="{4730623C-B075-404B-B8A3-F6872B87B91A}" type="parTrans" cxnId="{560BCCCE-A309-456E-80BB-DDAC91A5E2C5}">
      <dgm:prSet/>
      <dgm:spPr/>
      <dgm:t>
        <a:bodyPr/>
        <a:lstStyle/>
        <a:p>
          <a:endParaRPr lang="en-US"/>
        </a:p>
      </dgm:t>
    </dgm:pt>
    <dgm:pt modelId="{9A341BA4-9046-4CA5-8518-438B15594C94}" type="sibTrans" cxnId="{560BCCCE-A309-456E-80BB-DDAC91A5E2C5}">
      <dgm:prSet/>
      <dgm:spPr/>
      <dgm:t>
        <a:bodyPr/>
        <a:lstStyle/>
        <a:p>
          <a:endParaRPr lang="en-US"/>
        </a:p>
      </dgm:t>
    </dgm:pt>
    <dgm:pt modelId="{414527D5-5DAF-4AD1-AEF5-E6526EBE321F}">
      <dgm:prSet/>
      <dgm:spPr/>
      <dgm:t>
        <a:bodyPr/>
        <a:lstStyle/>
        <a:p>
          <a:r>
            <a:rPr lang="en-GB"/>
            <a:t>You are going to calculate their energy expenditure</a:t>
          </a:r>
          <a:endParaRPr lang="en-US"/>
        </a:p>
      </dgm:t>
    </dgm:pt>
    <dgm:pt modelId="{291EBACB-767D-48E1-8A93-1C4720505B3A}" type="parTrans" cxnId="{AACE8552-DD99-4B8F-BFF1-EE1A886D6E2C}">
      <dgm:prSet/>
      <dgm:spPr/>
      <dgm:t>
        <a:bodyPr/>
        <a:lstStyle/>
        <a:p>
          <a:endParaRPr lang="en-US"/>
        </a:p>
      </dgm:t>
    </dgm:pt>
    <dgm:pt modelId="{62D105E5-7270-4D9E-A50E-3F968D865C51}" type="sibTrans" cxnId="{AACE8552-DD99-4B8F-BFF1-EE1A886D6E2C}">
      <dgm:prSet/>
      <dgm:spPr/>
      <dgm:t>
        <a:bodyPr/>
        <a:lstStyle/>
        <a:p>
          <a:endParaRPr lang="en-US"/>
        </a:p>
      </dgm:t>
    </dgm:pt>
    <dgm:pt modelId="{AA853306-53FE-4A2C-A8FE-A9329DC5A218}">
      <dgm:prSet/>
      <dgm:spPr/>
      <dgm:t>
        <a:bodyPr/>
        <a:lstStyle/>
        <a:p>
          <a:r>
            <a:rPr lang="en-GB"/>
            <a:t>THE VALUES MAY BE FICTIONAL BUT REALISTIC !!</a:t>
          </a:r>
          <a:endParaRPr lang="en-US"/>
        </a:p>
      </dgm:t>
    </dgm:pt>
    <dgm:pt modelId="{44B9D3B2-8FC6-474F-AB88-05070FADAE95}" type="parTrans" cxnId="{303E7F20-E6FE-45C8-923A-16F3E802A1B1}">
      <dgm:prSet/>
      <dgm:spPr/>
      <dgm:t>
        <a:bodyPr/>
        <a:lstStyle/>
        <a:p>
          <a:endParaRPr lang="en-US"/>
        </a:p>
      </dgm:t>
    </dgm:pt>
    <dgm:pt modelId="{276BBDF8-90B9-4A92-8CFD-1ECDB51C5CF3}" type="sibTrans" cxnId="{303E7F20-E6FE-45C8-923A-16F3E802A1B1}">
      <dgm:prSet/>
      <dgm:spPr/>
      <dgm:t>
        <a:bodyPr/>
        <a:lstStyle/>
        <a:p>
          <a:endParaRPr lang="en-US"/>
        </a:p>
      </dgm:t>
    </dgm:pt>
    <dgm:pt modelId="{19BF3AB4-FCDF-41D6-BF89-D589127498B0}" type="pres">
      <dgm:prSet presAssocID="{C3B77D13-4B0A-431A-9072-63A7C898E525}" presName="vert0" presStyleCnt="0">
        <dgm:presLayoutVars>
          <dgm:dir/>
          <dgm:animOne val="branch"/>
          <dgm:animLvl val="lvl"/>
        </dgm:presLayoutVars>
      </dgm:prSet>
      <dgm:spPr/>
    </dgm:pt>
    <dgm:pt modelId="{6775456D-E7F0-4BF9-8CA6-400891720668}" type="pres">
      <dgm:prSet presAssocID="{24804533-8A63-4AC4-AC88-D3A87D043AE6}" presName="thickLine" presStyleLbl="alignNode1" presStyleIdx="0" presStyleCnt="3"/>
      <dgm:spPr/>
    </dgm:pt>
    <dgm:pt modelId="{D95BCF2C-B800-42E4-A405-449EE8462527}" type="pres">
      <dgm:prSet presAssocID="{24804533-8A63-4AC4-AC88-D3A87D043AE6}" presName="horz1" presStyleCnt="0"/>
      <dgm:spPr/>
    </dgm:pt>
    <dgm:pt modelId="{C00010C3-62D4-4736-BC48-14B40D0FF09D}" type="pres">
      <dgm:prSet presAssocID="{24804533-8A63-4AC4-AC88-D3A87D043AE6}" presName="tx1" presStyleLbl="revTx" presStyleIdx="0" presStyleCnt="3"/>
      <dgm:spPr/>
    </dgm:pt>
    <dgm:pt modelId="{07405555-725A-46DD-AE11-F5F967D380BD}" type="pres">
      <dgm:prSet presAssocID="{24804533-8A63-4AC4-AC88-D3A87D043AE6}" presName="vert1" presStyleCnt="0"/>
      <dgm:spPr/>
    </dgm:pt>
    <dgm:pt modelId="{52AC5946-53AC-475B-9699-814E2868E770}" type="pres">
      <dgm:prSet presAssocID="{414527D5-5DAF-4AD1-AEF5-E6526EBE321F}" presName="thickLine" presStyleLbl="alignNode1" presStyleIdx="1" presStyleCnt="3"/>
      <dgm:spPr/>
    </dgm:pt>
    <dgm:pt modelId="{3435BFA6-34F0-4C4E-BE99-A7A4D3030D47}" type="pres">
      <dgm:prSet presAssocID="{414527D5-5DAF-4AD1-AEF5-E6526EBE321F}" presName="horz1" presStyleCnt="0"/>
      <dgm:spPr/>
    </dgm:pt>
    <dgm:pt modelId="{7AF21577-F546-4DA6-9698-1A670B50E53A}" type="pres">
      <dgm:prSet presAssocID="{414527D5-5DAF-4AD1-AEF5-E6526EBE321F}" presName="tx1" presStyleLbl="revTx" presStyleIdx="1" presStyleCnt="3"/>
      <dgm:spPr/>
    </dgm:pt>
    <dgm:pt modelId="{5077219A-0516-4AE8-8FF9-108A072AD55E}" type="pres">
      <dgm:prSet presAssocID="{414527D5-5DAF-4AD1-AEF5-E6526EBE321F}" presName="vert1" presStyleCnt="0"/>
      <dgm:spPr/>
    </dgm:pt>
    <dgm:pt modelId="{39B7DC45-40FE-4CC5-A7E0-FACCE4B11FF3}" type="pres">
      <dgm:prSet presAssocID="{AA853306-53FE-4A2C-A8FE-A9329DC5A218}" presName="thickLine" presStyleLbl="alignNode1" presStyleIdx="2" presStyleCnt="3"/>
      <dgm:spPr/>
    </dgm:pt>
    <dgm:pt modelId="{1E874073-4CEF-4B41-804F-527B8265273B}" type="pres">
      <dgm:prSet presAssocID="{AA853306-53FE-4A2C-A8FE-A9329DC5A218}" presName="horz1" presStyleCnt="0"/>
      <dgm:spPr/>
    </dgm:pt>
    <dgm:pt modelId="{A2854B58-AEFF-42AD-8A9A-B836A5FDF188}" type="pres">
      <dgm:prSet presAssocID="{AA853306-53FE-4A2C-A8FE-A9329DC5A218}" presName="tx1" presStyleLbl="revTx" presStyleIdx="2" presStyleCnt="3"/>
      <dgm:spPr/>
    </dgm:pt>
    <dgm:pt modelId="{59A77C65-8CA2-4BC2-8FB5-12D5DBB87311}" type="pres">
      <dgm:prSet presAssocID="{AA853306-53FE-4A2C-A8FE-A9329DC5A218}" presName="vert1" presStyleCnt="0"/>
      <dgm:spPr/>
    </dgm:pt>
  </dgm:ptLst>
  <dgm:cxnLst>
    <dgm:cxn modelId="{0C098E18-1FE5-40C5-97E3-903E3B1C61A6}" type="presOf" srcId="{C3B77D13-4B0A-431A-9072-63A7C898E525}" destId="{19BF3AB4-FCDF-41D6-BF89-D589127498B0}" srcOrd="0" destOrd="0" presId="urn:microsoft.com/office/officeart/2008/layout/LinedList"/>
    <dgm:cxn modelId="{303E7F20-E6FE-45C8-923A-16F3E802A1B1}" srcId="{C3B77D13-4B0A-431A-9072-63A7C898E525}" destId="{AA853306-53FE-4A2C-A8FE-A9329DC5A218}" srcOrd="2" destOrd="0" parTransId="{44B9D3B2-8FC6-474F-AB88-05070FADAE95}" sibTransId="{276BBDF8-90B9-4A92-8CFD-1ECDB51C5CF3}"/>
    <dgm:cxn modelId="{0640E32F-CBA3-4554-9A07-35F6594CC72B}" type="presOf" srcId="{414527D5-5DAF-4AD1-AEF5-E6526EBE321F}" destId="{7AF21577-F546-4DA6-9698-1A670B50E53A}" srcOrd="0" destOrd="0" presId="urn:microsoft.com/office/officeart/2008/layout/LinedList"/>
    <dgm:cxn modelId="{AACE8552-DD99-4B8F-BFF1-EE1A886D6E2C}" srcId="{C3B77D13-4B0A-431A-9072-63A7C898E525}" destId="{414527D5-5DAF-4AD1-AEF5-E6526EBE321F}" srcOrd="1" destOrd="0" parTransId="{291EBACB-767D-48E1-8A93-1C4720505B3A}" sibTransId="{62D105E5-7270-4D9E-A50E-3F968D865C51}"/>
    <dgm:cxn modelId="{7B8073C1-A013-4449-8182-A76B3A7ED7D9}" type="presOf" srcId="{24804533-8A63-4AC4-AC88-D3A87D043AE6}" destId="{C00010C3-62D4-4736-BC48-14B40D0FF09D}" srcOrd="0" destOrd="0" presId="urn:microsoft.com/office/officeart/2008/layout/LinedList"/>
    <dgm:cxn modelId="{560BCCCE-A309-456E-80BB-DDAC91A5E2C5}" srcId="{C3B77D13-4B0A-431A-9072-63A7C898E525}" destId="{24804533-8A63-4AC4-AC88-D3A87D043AE6}" srcOrd="0" destOrd="0" parTransId="{4730623C-B075-404B-B8A3-F6872B87B91A}" sibTransId="{9A341BA4-9046-4CA5-8518-438B15594C94}"/>
    <dgm:cxn modelId="{E10A23F4-1A54-4491-B10D-34B5492D7B36}" type="presOf" srcId="{AA853306-53FE-4A2C-A8FE-A9329DC5A218}" destId="{A2854B58-AEFF-42AD-8A9A-B836A5FDF188}" srcOrd="0" destOrd="0" presId="urn:microsoft.com/office/officeart/2008/layout/LinedList"/>
    <dgm:cxn modelId="{E075233C-44FA-4B41-B8DE-7465938DED26}" type="presParOf" srcId="{19BF3AB4-FCDF-41D6-BF89-D589127498B0}" destId="{6775456D-E7F0-4BF9-8CA6-400891720668}" srcOrd="0" destOrd="0" presId="urn:microsoft.com/office/officeart/2008/layout/LinedList"/>
    <dgm:cxn modelId="{62D61918-2216-4BED-9E03-9CA51622E110}" type="presParOf" srcId="{19BF3AB4-FCDF-41D6-BF89-D589127498B0}" destId="{D95BCF2C-B800-42E4-A405-449EE8462527}" srcOrd="1" destOrd="0" presId="urn:microsoft.com/office/officeart/2008/layout/LinedList"/>
    <dgm:cxn modelId="{0C65CA7F-E439-483D-9D21-BFEF537722FE}" type="presParOf" srcId="{D95BCF2C-B800-42E4-A405-449EE8462527}" destId="{C00010C3-62D4-4736-BC48-14B40D0FF09D}" srcOrd="0" destOrd="0" presId="urn:microsoft.com/office/officeart/2008/layout/LinedList"/>
    <dgm:cxn modelId="{0325738C-1560-451B-9C80-0B1077B380AB}" type="presParOf" srcId="{D95BCF2C-B800-42E4-A405-449EE8462527}" destId="{07405555-725A-46DD-AE11-F5F967D380BD}" srcOrd="1" destOrd="0" presId="urn:microsoft.com/office/officeart/2008/layout/LinedList"/>
    <dgm:cxn modelId="{04D692E7-B087-48BE-AAE8-784A4DB34AA3}" type="presParOf" srcId="{19BF3AB4-FCDF-41D6-BF89-D589127498B0}" destId="{52AC5946-53AC-475B-9699-814E2868E770}" srcOrd="2" destOrd="0" presId="urn:microsoft.com/office/officeart/2008/layout/LinedList"/>
    <dgm:cxn modelId="{83C23116-3CC2-4AC7-A600-B1C6B7D67AE2}" type="presParOf" srcId="{19BF3AB4-FCDF-41D6-BF89-D589127498B0}" destId="{3435BFA6-34F0-4C4E-BE99-A7A4D3030D47}" srcOrd="3" destOrd="0" presId="urn:microsoft.com/office/officeart/2008/layout/LinedList"/>
    <dgm:cxn modelId="{45575F86-C0AB-415C-AD38-442B366348D4}" type="presParOf" srcId="{3435BFA6-34F0-4C4E-BE99-A7A4D3030D47}" destId="{7AF21577-F546-4DA6-9698-1A670B50E53A}" srcOrd="0" destOrd="0" presId="urn:microsoft.com/office/officeart/2008/layout/LinedList"/>
    <dgm:cxn modelId="{FDD39382-FABD-467E-97CF-C31ADC291764}" type="presParOf" srcId="{3435BFA6-34F0-4C4E-BE99-A7A4D3030D47}" destId="{5077219A-0516-4AE8-8FF9-108A072AD55E}" srcOrd="1" destOrd="0" presId="urn:microsoft.com/office/officeart/2008/layout/LinedList"/>
    <dgm:cxn modelId="{A80AF915-9F83-48E9-B980-96BDB28B6C17}" type="presParOf" srcId="{19BF3AB4-FCDF-41D6-BF89-D589127498B0}" destId="{39B7DC45-40FE-4CC5-A7E0-FACCE4B11FF3}" srcOrd="4" destOrd="0" presId="urn:microsoft.com/office/officeart/2008/layout/LinedList"/>
    <dgm:cxn modelId="{1B6E5426-1385-4882-BE8C-693C744ACEE2}" type="presParOf" srcId="{19BF3AB4-FCDF-41D6-BF89-D589127498B0}" destId="{1E874073-4CEF-4B41-804F-527B8265273B}" srcOrd="5" destOrd="0" presId="urn:microsoft.com/office/officeart/2008/layout/LinedList"/>
    <dgm:cxn modelId="{6621FB76-CC2E-4CAF-BB71-700AF169228F}" type="presParOf" srcId="{1E874073-4CEF-4B41-804F-527B8265273B}" destId="{A2854B58-AEFF-42AD-8A9A-B836A5FDF188}" srcOrd="0" destOrd="0" presId="urn:microsoft.com/office/officeart/2008/layout/LinedList"/>
    <dgm:cxn modelId="{CFFBC557-030F-4790-B9D5-65D263F32D20}" type="presParOf" srcId="{1E874073-4CEF-4B41-804F-527B8265273B}" destId="{59A77C65-8CA2-4BC2-8FB5-12D5DBB8731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772D50-8452-4616-B7D7-7A2C2A16640A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C88282-E1B9-43CE-9C1A-3DB07D096570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1 Stone in KG = 6.35 KGs</a:t>
          </a:r>
          <a:endParaRPr lang="en-US" sz="4900" kern="1200"/>
        </a:p>
      </dsp:txBody>
      <dsp:txXfrm>
        <a:off x="0" y="0"/>
        <a:ext cx="6900512" cy="1384035"/>
      </dsp:txXfrm>
    </dsp:sp>
    <dsp:sp modelId="{5C92E683-F7A5-45C3-A73A-0E6A1CD3246C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06AA32-16F7-451D-A0BF-37C6526A388F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10 Stone in KG = 63.5 KGs</a:t>
          </a:r>
          <a:endParaRPr lang="en-US" sz="4900" kern="1200"/>
        </a:p>
      </dsp:txBody>
      <dsp:txXfrm>
        <a:off x="0" y="1384035"/>
        <a:ext cx="6900512" cy="1384035"/>
      </dsp:txXfrm>
    </dsp:sp>
    <dsp:sp modelId="{A551A66B-5318-4529-A7D8-16328862750E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63DDC-E71B-45ED-BFD4-1BABF6773C3D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1lb in KG  = 0.45 KGs</a:t>
          </a:r>
          <a:endParaRPr lang="en-US" sz="4900" kern="1200"/>
        </a:p>
      </dsp:txBody>
      <dsp:txXfrm>
        <a:off x="0" y="2768070"/>
        <a:ext cx="6900512" cy="1384035"/>
      </dsp:txXfrm>
    </dsp:sp>
    <dsp:sp modelId="{F04CE516-8261-41F6-82C7-120E33221731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144D0-A6BA-4457-8A96-376FC00A3365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10lb in KG = 4.54 KGs</a:t>
          </a:r>
          <a:endParaRPr lang="en-US" sz="4900" kern="1200"/>
        </a:p>
      </dsp:txBody>
      <dsp:txXfrm>
        <a:off x="0" y="4152105"/>
        <a:ext cx="6900512" cy="1384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5456D-E7F0-4BF9-8CA6-400891720668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010C3-62D4-4736-BC48-14B40D0FF09D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Choose three people in the room</a:t>
          </a:r>
          <a:endParaRPr lang="en-US" sz="4500" kern="1200"/>
        </a:p>
      </dsp:txBody>
      <dsp:txXfrm>
        <a:off x="0" y="2703"/>
        <a:ext cx="6900512" cy="1843578"/>
      </dsp:txXfrm>
    </dsp:sp>
    <dsp:sp modelId="{52AC5946-53AC-475B-9699-814E2868E770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21577-F546-4DA6-9698-1A670B50E53A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You are going to calculate their energy expenditure</a:t>
          </a:r>
          <a:endParaRPr lang="en-US" sz="4500" kern="1200"/>
        </a:p>
      </dsp:txBody>
      <dsp:txXfrm>
        <a:off x="0" y="1846281"/>
        <a:ext cx="6900512" cy="1843578"/>
      </dsp:txXfrm>
    </dsp:sp>
    <dsp:sp modelId="{39B7DC45-40FE-4CC5-A7E0-FACCE4B11FF3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54B58-AEFF-42AD-8A9A-B836A5FDF188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/>
            <a:t>THE VALUES MAY BE FICTIONAL BUT REALISTIC !!</a:t>
          </a:r>
          <a:endParaRPr lang="en-US" sz="4500" kern="1200"/>
        </a:p>
      </dsp:txBody>
      <dsp:txXfrm>
        <a:off x="0" y="3689859"/>
        <a:ext cx="6900512" cy="1843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F144C-E61D-4010-A3BF-900E0E5C0C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33E96F-DBF2-4EF4-8107-6AD7DC810A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FE4D3-7660-4FE2-862D-D5851B7CA7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A659CC-73F6-416F-A6BF-DC22680F9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78DF7C-4563-43F6-960F-AEAE86D61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7995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59831-4ED2-4A14-AD01-E86145A6A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DA5BE-4E6E-4C4D-8F07-288E08CE6A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A1B68-7E87-4222-828A-A5237E13A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69F35-2701-4801-9FC5-1E8157BEF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BD35A6-2992-4345-8967-9A6DD183A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304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1884F-A935-4C56-A9EE-9B0D7715F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11DBD6-46FE-49DE-AD37-655829A2D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B906D-842A-4860-BC29-9C50734C6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C16A9-9D40-4F2A-8C86-A2C20F3A89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FDC88-00F4-4339-9DC2-67FFAA33F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39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827AE0-40C7-4397-849E-33A57E083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B410F-7717-46DC-BF59-3CBB2370DC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2AC9A-7635-4300-AF58-C9782192BD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3C5E24-51E3-4FD7-B5F8-50DD6D53E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665135-7E41-4267-9CB6-38CF073D32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598441-55C6-4F5D-B447-330875DD1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672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6786A-0D55-4E10-A443-F6E44496B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C4B91B-A638-4110-ADA0-432AE2F6CE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90E987-6D25-4047-B91F-ECA5F78473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9EF609-FAA9-4133-95E5-509DDA3A7A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4CA4A9-FA04-4183-A109-1C22527DD1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34B93F-72DD-40EF-8606-3745B9FD5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4819932-1E71-458E-B846-8C96388BE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D5A176A-6F7E-4E85-9D14-BB974A623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4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D5F85-A5A3-446F-865B-DDFE6E94A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1C747B-D90D-4FE8-B9FE-EEB047B12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2D0A9B-D8F4-4E86-A8CF-467566F9A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1DF85-30AD-40A6-A6FD-EB486BBD1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114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3B339B-B498-4483-88BE-E586BF396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EC348A-FDAB-44D2-AACF-010BB1E4C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CAC6E-34FA-49DA-B38E-F6C4871D8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388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901FD-5571-4EC6-ABAF-350C58D13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B4371-77C3-44BE-A726-E03271B7F7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80D4A-21DB-469C-9E19-6614E57781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E0575-617E-43BA-BACF-A2CD49307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E55351-988A-4833-BC0B-C868D2B9F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384F82-784F-4195-A436-7504CEC7FF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77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72362-8F66-42A5-985E-3B1DFEF1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62E9DF-D2C6-4869-9489-7672E9E55D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DC8ABA-429F-43EF-8DAB-066C88FFFC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3C5DE4-E7AE-47B1-9A2F-225944EE6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20300B-938A-4ECE-8BF0-08062E09EA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F435B8-1354-4891-A47B-90139416E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689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E4CC2-3959-400E-9A67-3D2F3FF8A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E0439B-2735-4761-B467-74BCB7D527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C5FD38-9992-48BF-9F8F-8D9027DAE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EA34D6-1429-4756-B96B-8A5CFF801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8744B7-6EFC-4A3E-B3A2-7BDC47506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733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3C3288-7B66-489A-BEA4-C7345C0359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489113-F6A0-4E52-8478-07D78889D3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C0521-FE61-45FA-93ED-A70208CC1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F5D4C-BD3F-4E53-BD8F-F28AD981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4D1D80-840F-4355-9B69-BC9E4F9C6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263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3E0FCC-12E9-47C3-9EED-0A080FD50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A0D6F-390B-44A0-A75D-493C8A4FA7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5C88E-BD75-4BA4-8061-D00865D8A8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3EEF2E-49CB-46BF-A99F-221E3888D441}" type="datetimeFigureOut">
              <a:rPr lang="en-GB" smtClean="0"/>
              <a:t>26/10/2020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13EFA9-F72C-461E-BFC4-B0046230E8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655FD7-6206-435A-90A3-0DBE81B7BC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742FD1-B99F-4FD6-BBDC-06728CC594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485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11" Type="http://schemas.openxmlformats.org/officeDocument/2006/relationships/image" Target="../media/image10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Image:Lenny_Leonard.png" TargetMode="External"/><Relationship Id="rId3" Type="http://schemas.openxmlformats.org/officeDocument/2006/relationships/hyperlink" Target="http://www.angelfire.com/yt/scully1/page3.html" TargetMode="External"/><Relationship Id="rId7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10" Type="http://schemas.openxmlformats.org/officeDocument/2006/relationships/image" Target="../media/image22.jpeg"/><Relationship Id="rId4" Type="http://schemas.openxmlformats.org/officeDocument/2006/relationships/image" Target="../media/image17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HRnsxuLidA?feature=oembe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verywellhealth.com/overview-of-heart-disease-4160961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Bbak7v7gHA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Hkdp3lf3II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line.com/health/how-to-breathe" TargetMode="External"/><Relationship Id="rId2" Type="http://schemas.openxmlformats.org/officeDocument/2006/relationships/hyperlink" Target="https://www.healthline.com/health/fitness-exercise/how-many-calories-do-i-burn-a-da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healthline.com/human-body-maps/circulatory-system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Learning Objectives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Comic Sans MS" pitchFamily="66" charset="0"/>
              </a:rPr>
              <a:t>Calculate a person’s BMI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>
                <a:latin typeface="Comic Sans MS" pitchFamily="66" charset="0"/>
              </a:rPr>
              <a:t>Explain how BMI is linked to health</a:t>
            </a:r>
          </a:p>
          <a:p>
            <a:endParaRPr lang="en-GB" dirty="0">
              <a:latin typeface="Comic Sans MS" pitchFamily="66" charset="0"/>
            </a:endParaRPr>
          </a:p>
          <a:p>
            <a:r>
              <a:rPr lang="en-GB" dirty="0">
                <a:latin typeface="Comic Sans MS" pitchFamily="66" charset="0"/>
              </a:rPr>
              <a:t>Use BMI ‘triangle’ to rearrange the equation and explain why BMI is not always an accurate measurement of health</a:t>
            </a: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Body Mass Index (BMI)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0"/>
            <a:ext cx="8496944" cy="1498178"/>
          </a:xfrm>
        </p:spPr>
        <p:txBody>
          <a:bodyPr>
            <a:noAutofit/>
          </a:bodyPr>
          <a:lstStyle/>
          <a:p>
            <a:r>
              <a:rPr lang="en-GB" b="1" dirty="0">
                <a:latin typeface="Comic Sans MS" pitchFamily="66" charset="0"/>
              </a:rPr>
              <a:t>Starter – Healthy or Unhealthy?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96000" y="6261011"/>
            <a:ext cx="457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rgbClr val="C00000"/>
                </a:solidFill>
                <a:latin typeface="Comic Sans MS" pitchFamily="66" charset="0"/>
              </a:rPr>
              <a:t>How are you deciding?</a:t>
            </a:r>
          </a:p>
        </p:txBody>
      </p:sp>
      <p:pic>
        <p:nvPicPr>
          <p:cNvPr id="2050" name="Picture 2" descr="http://copcop.net/wp-content/uploads/2012/02/b0fa0227-angelina-jolie-launch2-1.jpg"/>
          <p:cNvPicPr>
            <a:picLocks noChangeAspect="1" noChangeArrowheads="1"/>
          </p:cNvPicPr>
          <p:nvPr/>
        </p:nvPicPr>
        <p:blipFill>
          <a:blip r:embed="rId2" cstate="print"/>
          <a:srcRect l="25340" r="25387" b="26078"/>
          <a:stretch>
            <a:fillRect/>
          </a:stretch>
        </p:blipFill>
        <p:spPr bwMode="auto">
          <a:xfrm>
            <a:off x="1524000" y="448571"/>
            <a:ext cx="1335060" cy="1816433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381092" y="2275106"/>
            <a:ext cx="2051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Angelina </a:t>
            </a:r>
            <a:r>
              <a:rPr lang="en-GB" b="1" dirty="0" err="1">
                <a:latin typeface="Comic Sans MS" pitchFamily="66" charset="0"/>
              </a:rPr>
              <a:t>Jolie</a:t>
            </a:r>
            <a:endParaRPr lang="en-GB" b="1" dirty="0">
              <a:latin typeface="Comic Sans MS" pitchFamily="66" charset="0"/>
            </a:endParaRPr>
          </a:p>
        </p:txBody>
      </p:sp>
      <p:pic>
        <p:nvPicPr>
          <p:cNvPr id="2052" name="Picture 4" descr="http://www.exposay.com/celebrity-photos2/pirates-of-the-caribbean-actress-to-donate-her-premiere-dress-for-charity-0qP.jpg"/>
          <p:cNvPicPr>
            <a:picLocks noChangeAspect="1" noChangeArrowheads="1"/>
          </p:cNvPicPr>
          <p:nvPr/>
        </p:nvPicPr>
        <p:blipFill>
          <a:blip r:embed="rId3" cstate="print"/>
          <a:srcRect l="13751" r="7498"/>
          <a:stretch>
            <a:fillRect/>
          </a:stretch>
        </p:blipFill>
        <p:spPr bwMode="auto">
          <a:xfrm>
            <a:off x="6768332" y="1356786"/>
            <a:ext cx="1613684" cy="2038864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596066" y="3396342"/>
            <a:ext cx="2051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>
                <a:latin typeface="Comic Sans MS" pitchFamily="66" charset="0"/>
              </a:rPr>
              <a:t>Keira</a:t>
            </a:r>
            <a:r>
              <a:rPr lang="en-GB" b="1" dirty="0">
                <a:latin typeface="Comic Sans MS" pitchFamily="66" charset="0"/>
              </a:rPr>
              <a:t> </a:t>
            </a:r>
            <a:r>
              <a:rPr lang="en-GB" b="1" dirty="0" err="1">
                <a:latin typeface="Comic Sans MS" pitchFamily="66" charset="0"/>
              </a:rPr>
              <a:t>Knightley</a:t>
            </a:r>
            <a:endParaRPr lang="en-GB" b="1" dirty="0">
              <a:latin typeface="Comic Sans MS" pitchFamily="66" charset="0"/>
            </a:endParaRPr>
          </a:p>
        </p:txBody>
      </p:sp>
      <p:pic>
        <p:nvPicPr>
          <p:cNvPr id="2054" name="Picture 6" descr="http://img.ibtimes.com/www/data/images/full/2011/11/29/196935-victoria-beckham-feb-2009-armani-store-openin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4719" y="2561267"/>
            <a:ext cx="1094700" cy="1730905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1881158" y="4214818"/>
            <a:ext cx="2267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Victoria Beckham</a:t>
            </a:r>
          </a:p>
        </p:txBody>
      </p:sp>
      <p:pic>
        <p:nvPicPr>
          <p:cNvPr id="8194" name="Picture 2" descr="http://images.ukfestivalguides.com/gallery_images/olly-murs/olly-murs_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66844" y="4639964"/>
            <a:ext cx="1548836" cy="1789433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1230078" y="6434160"/>
            <a:ext cx="2267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>
                <a:latin typeface="Comic Sans MS" pitchFamily="66" charset="0"/>
              </a:rPr>
              <a:t>Olly</a:t>
            </a:r>
            <a:r>
              <a:rPr lang="en-GB" b="1" dirty="0">
                <a:latin typeface="Comic Sans MS" pitchFamily="66" charset="0"/>
              </a:rPr>
              <a:t> </a:t>
            </a:r>
            <a:r>
              <a:rPr lang="en-GB" b="1" dirty="0" err="1">
                <a:latin typeface="Comic Sans MS" pitchFamily="66" charset="0"/>
              </a:rPr>
              <a:t>Murs</a:t>
            </a:r>
            <a:endParaRPr lang="en-GB" b="1" dirty="0">
              <a:latin typeface="Comic Sans MS" pitchFamily="66" charset="0"/>
            </a:endParaRPr>
          </a:p>
        </p:txBody>
      </p:sp>
      <p:pic>
        <p:nvPicPr>
          <p:cNvPr id="8196" name="Picture 4" descr="http://img.ibtimes.com/www/data/images/full/2012/08/13/29606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24232" y="4481928"/>
            <a:ext cx="1347632" cy="1634306"/>
          </a:xfrm>
          <a:prstGeom prst="rect">
            <a:avLst/>
          </a:prstGeom>
          <a:noFill/>
        </p:spPr>
      </p:pic>
      <p:sp>
        <p:nvSpPr>
          <p:cNvPr id="13" name="TextBox 12"/>
          <p:cNvSpPr txBox="1"/>
          <p:nvPr/>
        </p:nvSpPr>
        <p:spPr>
          <a:xfrm>
            <a:off x="3095604" y="6110986"/>
            <a:ext cx="2267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Nicola Adams</a:t>
            </a:r>
          </a:p>
        </p:txBody>
      </p:sp>
      <p:pic>
        <p:nvPicPr>
          <p:cNvPr id="8198" name="Picture 6" descr="http://static.guim.co.uk/sys-images/Media/Pix/pictures/2008/11/12/moyles460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24233" y="1285860"/>
            <a:ext cx="2119297" cy="1271578"/>
          </a:xfrm>
          <a:prstGeom prst="rect">
            <a:avLst/>
          </a:prstGeom>
          <a:noFill/>
        </p:spPr>
      </p:pic>
      <p:sp>
        <p:nvSpPr>
          <p:cNvPr id="15" name="TextBox 14"/>
          <p:cNvSpPr txBox="1"/>
          <p:nvPr/>
        </p:nvSpPr>
        <p:spPr>
          <a:xfrm>
            <a:off x="3618800" y="2560858"/>
            <a:ext cx="2267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Chris </a:t>
            </a:r>
            <a:r>
              <a:rPr lang="en-GB" b="1" dirty="0" err="1">
                <a:latin typeface="Comic Sans MS" pitchFamily="66" charset="0"/>
              </a:rPr>
              <a:t>Moyles</a:t>
            </a:r>
            <a:endParaRPr lang="en-GB" b="1" dirty="0">
              <a:latin typeface="Comic Sans MS" pitchFamily="66" charset="0"/>
            </a:endParaRPr>
          </a:p>
        </p:txBody>
      </p:sp>
      <p:pic>
        <p:nvPicPr>
          <p:cNvPr id="8200" name="Picture 8" descr="http://www.tntmagazine.com/media/content/_master/39409/images/adele-karl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3340" y="2930191"/>
            <a:ext cx="2069788" cy="1379859"/>
          </a:xfrm>
          <a:prstGeom prst="rect">
            <a:avLst/>
          </a:prstGeom>
          <a:noFill/>
        </p:spPr>
      </p:pic>
      <p:sp>
        <p:nvSpPr>
          <p:cNvPr id="17" name="TextBox 16"/>
          <p:cNvSpPr txBox="1"/>
          <p:nvPr/>
        </p:nvSpPr>
        <p:spPr>
          <a:xfrm>
            <a:off x="4310050" y="4308028"/>
            <a:ext cx="2267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Adele</a:t>
            </a:r>
          </a:p>
        </p:txBody>
      </p:sp>
      <p:pic>
        <p:nvPicPr>
          <p:cNvPr id="8202" name="Picture 10" descr="http://hiphop-n-more.com/wp-content/uploads/2011/05/will.iam_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096396" y="130846"/>
            <a:ext cx="1392092" cy="2393230"/>
          </a:xfrm>
          <a:prstGeom prst="rect">
            <a:avLst/>
          </a:prstGeom>
          <a:noFill/>
        </p:spPr>
      </p:pic>
      <p:sp>
        <p:nvSpPr>
          <p:cNvPr id="19" name="TextBox 18"/>
          <p:cNvSpPr txBox="1"/>
          <p:nvPr/>
        </p:nvSpPr>
        <p:spPr>
          <a:xfrm>
            <a:off x="8648938" y="2522078"/>
            <a:ext cx="2051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err="1">
                <a:latin typeface="Comic Sans MS" pitchFamily="66" charset="0"/>
              </a:rPr>
              <a:t>Will.I.Am</a:t>
            </a:r>
            <a:endParaRPr lang="en-GB" b="1" dirty="0">
              <a:latin typeface="Comic Sans MS" pitchFamily="66" charset="0"/>
            </a:endParaRPr>
          </a:p>
        </p:txBody>
      </p:sp>
      <p:pic>
        <p:nvPicPr>
          <p:cNvPr id="8204" name="Picture 12" descr="http://i4.mirror.co.uk/incoming/article768909.ece/ALTERNATES/s615b/Jessica+Ennis+in+the+adidas+Team+GB+Ki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882082" y="3143249"/>
            <a:ext cx="1661185" cy="2211453"/>
          </a:xfrm>
          <a:prstGeom prst="rect">
            <a:avLst/>
          </a:prstGeom>
          <a:noFill/>
        </p:spPr>
      </p:pic>
      <p:sp>
        <p:nvSpPr>
          <p:cNvPr id="21" name="TextBox 20"/>
          <p:cNvSpPr txBox="1"/>
          <p:nvPr/>
        </p:nvSpPr>
        <p:spPr>
          <a:xfrm>
            <a:off x="8487344" y="5357826"/>
            <a:ext cx="2267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Jessica Ennis</a:t>
            </a:r>
          </a:p>
        </p:txBody>
      </p:sp>
      <p:pic>
        <p:nvPicPr>
          <p:cNvPr id="8206" name="Picture 14" descr="http://metrouk2.files.wordpress.com/2012/08/article-1343923656049-144b2c42000005dc-239653_223x335.jpg?w=22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9008" y="3717732"/>
            <a:ext cx="1408778" cy="2116326"/>
          </a:xfrm>
          <a:prstGeom prst="rect">
            <a:avLst/>
          </a:prstGeom>
          <a:noFill/>
        </p:spPr>
      </p:pic>
      <p:sp>
        <p:nvSpPr>
          <p:cNvPr id="23" name="TextBox 22"/>
          <p:cNvSpPr txBox="1"/>
          <p:nvPr/>
        </p:nvSpPr>
        <p:spPr>
          <a:xfrm>
            <a:off x="6810380" y="5825234"/>
            <a:ext cx="2267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Tom Daley</a:t>
            </a:r>
          </a:p>
        </p:txBody>
      </p:sp>
      <p:sp>
        <p:nvSpPr>
          <p:cNvPr id="8208" name="AutoShape 16" descr="http://img2.celebscentral.net/images/users/7420/200613/384771rhianna001004.jpg"/>
          <p:cNvSpPr>
            <a:spLocks noChangeAspect="1" noChangeArrowheads="1"/>
          </p:cNvSpPr>
          <p:nvPr/>
        </p:nvSpPr>
        <p:spPr bwMode="auto">
          <a:xfrm>
            <a:off x="1679575" y="-2994025"/>
            <a:ext cx="4152900" cy="62388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 descr="http://upload.wikimedia.org/wikipedia/commons/thumb/f/fd/Peter_Kay_comedy_masterclass_at_University_of_Salford_12_December_2012.jpg/220px-Peter_Kay_comedy_masterclass_at_University_of_Salford_12_December_2012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231904" y="4604832"/>
            <a:ext cx="1578476" cy="1291480"/>
          </a:xfrm>
          <a:prstGeom prst="rect">
            <a:avLst/>
          </a:prstGeom>
          <a:noFill/>
        </p:spPr>
      </p:pic>
      <p:sp>
        <p:nvSpPr>
          <p:cNvPr id="26" name="TextBox 25"/>
          <p:cNvSpPr txBox="1"/>
          <p:nvPr/>
        </p:nvSpPr>
        <p:spPr>
          <a:xfrm>
            <a:off x="5015880" y="5877272"/>
            <a:ext cx="2051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Comic Sans MS" pitchFamily="66" charset="0"/>
              </a:rPr>
              <a:t>Peter Kay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25000">
                <a:schemeClr val="accent2"/>
              </a:gs>
              <a:gs pos="94000">
                <a:schemeClr val="accent1"/>
              </a:gs>
              <a:gs pos="100000">
                <a:schemeClr val="accent1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What is BMI?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2"/>
                </a:gs>
                <a:gs pos="23000">
                  <a:schemeClr val="accent2"/>
                </a:gs>
                <a:gs pos="83000">
                  <a:schemeClr val="accent1"/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cale">
            <a:extLst>
              <a:ext uri="{FF2B5EF4-FFF2-40B4-BE49-F238E27FC236}">
                <a16:creationId xmlns:a16="http://schemas.microsoft.com/office/drawing/2014/main" id="{56610E6D-DFD5-4C93-8094-60D61B568E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000000"/>
                </a:solidFill>
                <a:latin typeface="Comic Sans MS" pitchFamily="66" charset="0"/>
              </a:rPr>
              <a:t>BMI stands for ‘Body Mass Index’</a:t>
            </a:r>
          </a:p>
          <a:p>
            <a:endParaRPr lang="en-GB" sz="200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en-GB" sz="2000">
                <a:solidFill>
                  <a:srgbClr val="000000"/>
                </a:solidFill>
                <a:latin typeface="Comic Sans MS" pitchFamily="66" charset="0"/>
              </a:rPr>
              <a:t>It is a measure for human body shape based on an individual's weight and height</a:t>
            </a:r>
          </a:p>
          <a:p>
            <a:endParaRPr lang="en-GB" sz="2000">
              <a:solidFill>
                <a:srgbClr val="000000"/>
              </a:solidFill>
              <a:latin typeface="Comic Sans MS" pitchFamily="66" charset="0"/>
            </a:endParaRPr>
          </a:p>
          <a:p>
            <a:r>
              <a:rPr lang="en-GB" sz="2000">
                <a:solidFill>
                  <a:srgbClr val="000000"/>
                </a:solidFill>
                <a:latin typeface="Comic Sans MS" pitchFamily="66" charset="0"/>
              </a:rPr>
              <a:t>Body mass index is defined as the individual's body mass divided by the square of their height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1524000" y="620688"/>
            <a:ext cx="5526750" cy="1446550"/>
            <a:chOff x="1619672" y="1403114"/>
            <a:chExt cx="5526750" cy="1446550"/>
          </a:xfrm>
        </p:grpSpPr>
        <p:sp>
          <p:nvSpPr>
            <p:cNvPr id="4" name="TextBox 3"/>
            <p:cNvSpPr txBox="1"/>
            <p:nvPr/>
          </p:nvSpPr>
          <p:spPr>
            <a:xfrm>
              <a:off x="3834054" y="1403114"/>
              <a:ext cx="3312368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400" b="1" u="sng" dirty="0">
                  <a:solidFill>
                    <a:srgbClr val="C00000"/>
                  </a:solidFill>
                  <a:latin typeface="Comic Sans MS" pitchFamily="66" charset="0"/>
                </a:rPr>
                <a:t>Mass (kg)</a:t>
              </a:r>
            </a:p>
            <a:p>
              <a:pPr algn="ctr"/>
              <a:r>
                <a:rPr lang="en-GB" sz="4400" b="1" dirty="0">
                  <a:solidFill>
                    <a:srgbClr val="C00000"/>
                  </a:solidFill>
                  <a:latin typeface="Comic Sans MS" pitchFamily="66" charset="0"/>
                </a:rPr>
                <a:t>Height(m)</a:t>
              </a:r>
              <a:r>
                <a:rPr lang="en-GB" sz="4400" b="1" baseline="30000" dirty="0">
                  <a:solidFill>
                    <a:srgbClr val="C00000"/>
                  </a:solidFill>
                  <a:latin typeface="Comic Sans MS" pitchFamily="66" charset="0"/>
                </a:rPr>
                <a:t>2</a:t>
              </a:r>
              <a:endParaRPr lang="en-GB" sz="4400" b="1" dirty="0">
                <a:solidFill>
                  <a:srgbClr val="C00000"/>
                </a:solidFill>
                <a:latin typeface="Comic Sans MS" pitchFamily="66" charset="0"/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619672" y="1700808"/>
              <a:ext cx="2736304" cy="7694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4400" b="1" dirty="0">
                  <a:solidFill>
                    <a:srgbClr val="C00000"/>
                  </a:solidFill>
                  <a:latin typeface="Comic Sans MS" pitchFamily="66" charset="0"/>
                </a:rPr>
                <a:t>BMI = </a:t>
              </a:r>
            </a:p>
          </p:txBody>
        </p:sp>
      </p:grpSp>
      <p:pic>
        <p:nvPicPr>
          <p:cNvPr id="23554" name="Picture 2" descr="http://ukma.org.uk/sites/default/files/BMI_chart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68008" y="2125977"/>
            <a:ext cx="4499992" cy="3760506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1551608" y="2067238"/>
            <a:ext cx="371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0070C0"/>
                </a:solidFill>
                <a:latin typeface="Comic Sans MS" pitchFamily="66" charset="0"/>
              </a:rPr>
              <a:t>Medical professionals will often use a BMI chart to see if a person is underweight or overweight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258545" y="4053103"/>
            <a:ext cx="507206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solidFill>
                  <a:srgbClr val="00B050"/>
                </a:solidFill>
                <a:latin typeface="Comic Sans MS" pitchFamily="66" charset="0"/>
              </a:rPr>
              <a:t>Underweight - BMI less than 18.5</a:t>
            </a:r>
          </a:p>
          <a:p>
            <a:pPr algn="ctr"/>
            <a:r>
              <a:rPr lang="en-GB" sz="2000" dirty="0">
                <a:solidFill>
                  <a:srgbClr val="00B050"/>
                </a:solidFill>
                <a:latin typeface="Comic Sans MS" pitchFamily="66" charset="0"/>
              </a:rPr>
              <a:t>Normal -  BMI 18.5-25</a:t>
            </a:r>
          </a:p>
          <a:p>
            <a:pPr algn="ctr"/>
            <a:r>
              <a:rPr lang="en-GB" sz="2000" dirty="0">
                <a:solidFill>
                  <a:srgbClr val="00B050"/>
                </a:solidFill>
                <a:latin typeface="Comic Sans MS" pitchFamily="66" charset="0"/>
              </a:rPr>
              <a:t>Overweight - BMI 25-30</a:t>
            </a:r>
          </a:p>
          <a:p>
            <a:pPr algn="ctr"/>
            <a:r>
              <a:rPr lang="en-GB" sz="2000" dirty="0">
                <a:solidFill>
                  <a:srgbClr val="00B050"/>
                </a:solidFill>
                <a:latin typeface="Comic Sans MS" pitchFamily="66" charset="0"/>
              </a:rPr>
              <a:t>Obese - BMI 30-40</a:t>
            </a:r>
          </a:p>
          <a:p>
            <a:pPr algn="ctr"/>
            <a:r>
              <a:rPr lang="en-GB" sz="2000" dirty="0">
                <a:solidFill>
                  <a:srgbClr val="00B050"/>
                </a:solidFill>
                <a:latin typeface="Comic Sans MS" pitchFamily="66" charset="0"/>
              </a:rPr>
              <a:t>Morbidly obese - BMI greater than 40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9" descr="comicbookguy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96331" y="1357298"/>
            <a:ext cx="1897063" cy="3581400"/>
          </a:xfrm>
          <a:prstGeom prst="rect">
            <a:avLst/>
          </a:prstGeom>
          <a:noFill/>
        </p:spPr>
      </p:pic>
      <p:pic>
        <p:nvPicPr>
          <p:cNvPr id="2053" name="Picture 5" descr="jar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80782" y="1142984"/>
            <a:ext cx="1087437" cy="2971800"/>
          </a:xfrm>
          <a:prstGeom prst="rect">
            <a:avLst/>
          </a:prstGeom>
          <a:noFill/>
        </p:spPr>
      </p:pic>
      <p:pic>
        <p:nvPicPr>
          <p:cNvPr id="2055" name="Picture 7" descr="mrburn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46100" y="3962400"/>
            <a:ext cx="1065213" cy="2895600"/>
          </a:xfrm>
          <a:prstGeom prst="rect">
            <a:avLst/>
          </a:prstGeom>
          <a:noFill/>
        </p:spPr>
      </p:pic>
      <p:pic>
        <p:nvPicPr>
          <p:cNvPr id="2061" name="Picture 13" descr="mcbain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53124" y="4114800"/>
            <a:ext cx="2571750" cy="2743200"/>
          </a:xfrm>
          <a:prstGeom prst="rect">
            <a:avLst/>
          </a:prstGeom>
          <a:noFill/>
        </p:spPr>
      </p:pic>
      <p:pic>
        <p:nvPicPr>
          <p:cNvPr id="2063" name="Picture 15" descr="moleman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10315" y="1714488"/>
            <a:ext cx="1350963" cy="1905000"/>
          </a:xfrm>
          <a:prstGeom prst="rect">
            <a:avLst/>
          </a:prstGeom>
          <a:noFill/>
        </p:spPr>
      </p:pic>
      <p:sp>
        <p:nvSpPr>
          <p:cNvPr id="2064" name="Rectangle 16"/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762000"/>
          </a:xfrm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Who has a weight problem?</a:t>
            </a:r>
          </a:p>
        </p:txBody>
      </p:sp>
      <p:sp>
        <p:nvSpPr>
          <p:cNvPr id="2065" name="Text Box 17"/>
          <p:cNvSpPr txBox="1">
            <a:spLocks noChangeArrowheads="1"/>
          </p:cNvSpPr>
          <p:nvPr/>
        </p:nvSpPr>
        <p:spPr bwMode="auto">
          <a:xfrm>
            <a:off x="1524000" y="4071942"/>
            <a:ext cx="223224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>
                <a:latin typeface="Comic Sans MS" pitchFamily="66" charset="0"/>
              </a:rPr>
              <a:t>Homer Simpson</a:t>
            </a:r>
          </a:p>
        </p:txBody>
      </p:sp>
      <p:sp>
        <p:nvSpPr>
          <p:cNvPr id="2066" name="Text Box 18"/>
          <p:cNvSpPr txBox="1">
            <a:spLocks noChangeArrowheads="1"/>
          </p:cNvSpPr>
          <p:nvPr/>
        </p:nvSpPr>
        <p:spPr bwMode="auto">
          <a:xfrm>
            <a:off x="6453190" y="3500438"/>
            <a:ext cx="1371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 err="1">
                <a:latin typeface="Comic Sans MS" pitchFamily="66" charset="0"/>
              </a:rPr>
              <a:t>Moleman</a:t>
            </a:r>
            <a:endParaRPr lang="en-GB" b="1" u="sng" dirty="0">
              <a:latin typeface="Comic Sans MS" pitchFamily="66" charset="0"/>
            </a:endParaRPr>
          </a:p>
        </p:txBody>
      </p:sp>
      <p:sp>
        <p:nvSpPr>
          <p:cNvPr id="2067" name="Text Box 19"/>
          <p:cNvSpPr txBox="1">
            <a:spLocks noChangeArrowheads="1"/>
          </p:cNvSpPr>
          <p:nvPr/>
        </p:nvSpPr>
        <p:spPr bwMode="auto">
          <a:xfrm>
            <a:off x="8610600" y="4929199"/>
            <a:ext cx="2057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>
                <a:latin typeface="Comic Sans MS" pitchFamily="66" charset="0"/>
              </a:rPr>
              <a:t>Comic Book Guy</a:t>
            </a:r>
          </a:p>
        </p:txBody>
      </p:sp>
      <p:sp>
        <p:nvSpPr>
          <p:cNvPr id="2068" name="Text Box 20"/>
          <p:cNvSpPr txBox="1">
            <a:spLocks noChangeArrowheads="1"/>
          </p:cNvSpPr>
          <p:nvPr/>
        </p:nvSpPr>
        <p:spPr bwMode="auto">
          <a:xfrm>
            <a:off x="2238348" y="6286521"/>
            <a:ext cx="1371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>
                <a:latin typeface="Comic Sans MS" pitchFamily="66" charset="0"/>
              </a:rPr>
              <a:t>Mr Burns</a:t>
            </a:r>
          </a:p>
        </p:txBody>
      </p:sp>
      <p:sp>
        <p:nvSpPr>
          <p:cNvPr id="2069" name="Text Box 21"/>
          <p:cNvSpPr txBox="1">
            <a:spLocks noChangeArrowheads="1"/>
          </p:cNvSpPr>
          <p:nvPr/>
        </p:nvSpPr>
        <p:spPr bwMode="auto">
          <a:xfrm>
            <a:off x="6667504" y="4357695"/>
            <a:ext cx="1828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 err="1">
                <a:latin typeface="Comic Sans MS" pitchFamily="66" charset="0"/>
              </a:rPr>
              <a:t>McBain</a:t>
            </a:r>
            <a:endParaRPr lang="en-GB" b="1" u="sng" dirty="0">
              <a:latin typeface="Comic Sans MS" pitchFamily="66" charset="0"/>
            </a:endParaRPr>
          </a:p>
        </p:txBody>
      </p:sp>
      <p:sp>
        <p:nvSpPr>
          <p:cNvPr id="2070" name="Text Box 22"/>
          <p:cNvSpPr txBox="1">
            <a:spLocks noChangeArrowheads="1"/>
          </p:cNvSpPr>
          <p:nvPr/>
        </p:nvSpPr>
        <p:spPr bwMode="auto">
          <a:xfrm>
            <a:off x="5103429" y="4541051"/>
            <a:ext cx="1371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b="1" u="sng" dirty="0">
                <a:latin typeface="Comic Sans MS" pitchFamily="66" charset="0"/>
              </a:rPr>
              <a:t>Lenny</a:t>
            </a:r>
          </a:p>
        </p:txBody>
      </p:sp>
      <p:pic>
        <p:nvPicPr>
          <p:cNvPr id="2076" name="Picture 28" descr="Lenny Leonard">
            <a:hlinkClick r:id="rId8" tooltip="Lenny Leonard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921797" y="1212062"/>
            <a:ext cx="1730375" cy="3328988"/>
          </a:xfrm>
          <a:prstGeom prst="rect">
            <a:avLst/>
          </a:prstGeom>
          <a:noFill/>
        </p:spPr>
      </p:pic>
      <p:sp>
        <p:nvSpPr>
          <p:cNvPr id="15" name="TextBox 14"/>
          <p:cNvSpPr txBox="1"/>
          <p:nvPr/>
        </p:nvSpPr>
        <p:spPr>
          <a:xfrm>
            <a:off x="1524000" y="714357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C00000"/>
                </a:solidFill>
                <a:latin typeface="Comic Sans MS" pitchFamily="66" charset="0"/>
              </a:rPr>
              <a:t>Use the information on your worksheet to calculate the BMI of these characters</a:t>
            </a:r>
          </a:p>
        </p:txBody>
      </p:sp>
      <p:pic>
        <p:nvPicPr>
          <p:cNvPr id="1027" name="Picture 3" descr="C:\Users\acurtis\Downloads\photo 2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149" y="1459144"/>
            <a:ext cx="2179281" cy="2041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359697" y="3500438"/>
            <a:ext cx="1743733" cy="3667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>
                <a:latin typeface="Comic Sans MS" pitchFamily="66" charset="0"/>
              </a:rPr>
              <a:t>Mr Curtis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703513" y="28419"/>
          <a:ext cx="8712969" cy="41764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2467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707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470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4707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4707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58506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Name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Mass (kg)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Height (m)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Height</a:t>
                      </a:r>
                      <a:r>
                        <a:rPr lang="en-GB" sz="2000" baseline="30000">
                          <a:effectLst/>
                        </a:rPr>
                        <a:t>2</a:t>
                      </a:r>
                      <a:r>
                        <a:rPr lang="en-GB" sz="2000">
                          <a:effectLst/>
                        </a:rPr>
                        <a:t> (m</a:t>
                      </a:r>
                      <a:r>
                        <a:rPr lang="en-GB" sz="2000" baseline="30000">
                          <a:effectLst/>
                        </a:rPr>
                        <a:t>2</a:t>
                      </a:r>
                      <a:r>
                        <a:rPr lang="en-GB" sz="2000">
                          <a:effectLst/>
                        </a:rPr>
                        <a:t>)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BMI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Comic Book Guy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140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1.83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Homer Simpson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110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1.78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Lenny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70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1.80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McBain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109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1.89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Moleman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55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1.54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Mr. Burns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50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1.70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305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Mr. Curtis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115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1.92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effectLst/>
                        </a:rPr>
                        <a:t> </a:t>
                      </a:r>
                      <a:endParaRPr lang="en-GB" sz="1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063552" y="4293096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Which character(s) are underweight?</a:t>
            </a:r>
          </a:p>
          <a:p>
            <a:endParaRPr lang="en-GB" sz="2400" b="1" dirty="0"/>
          </a:p>
          <a:p>
            <a:r>
              <a:rPr lang="en-GB" sz="2400" b="1" dirty="0"/>
              <a:t>Which characters are normal?</a:t>
            </a:r>
          </a:p>
          <a:p>
            <a:endParaRPr lang="en-GB" sz="2400" b="1" dirty="0"/>
          </a:p>
          <a:p>
            <a:r>
              <a:rPr lang="en-GB" sz="2400" b="1" dirty="0"/>
              <a:t>Which characters are overweight/obese?</a:t>
            </a:r>
          </a:p>
        </p:txBody>
      </p:sp>
    </p:spTree>
    <p:extLst>
      <p:ext uri="{BB962C8B-B14F-4D97-AF65-F5344CB8AC3E}">
        <p14:creationId xmlns:p14="http://schemas.microsoft.com/office/powerpoint/2010/main" val="4044370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The Results!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646267" y="1196752"/>
          <a:ext cx="9001156" cy="3642552"/>
        </p:xfrm>
        <a:graphic>
          <a:graphicData uri="http://schemas.openxmlformats.org/drawingml/2006/table">
            <a:tbl>
              <a:tblPr/>
              <a:tblGrid>
                <a:gridCol w="25219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27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6143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340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83101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084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latin typeface="Comic Sans MS"/>
                          <a:ea typeface="Calibri"/>
                          <a:cs typeface="Times New Roman"/>
                        </a:rPr>
                        <a:t>Name</a:t>
                      </a:r>
                      <a:endParaRPr lang="en-GB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latin typeface="Comic Sans MS"/>
                          <a:ea typeface="Calibri"/>
                          <a:cs typeface="Times New Roman"/>
                        </a:rPr>
                        <a:t>Mass (kg)</a:t>
                      </a:r>
                      <a:endParaRPr lang="en-GB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latin typeface="Comic Sans MS"/>
                          <a:ea typeface="Calibri"/>
                          <a:cs typeface="Times New Roman"/>
                        </a:rPr>
                        <a:t>Height (m)</a:t>
                      </a:r>
                      <a:endParaRPr lang="en-GB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latin typeface="Comic Sans MS"/>
                          <a:ea typeface="Calibri"/>
                          <a:cs typeface="Times New Roman"/>
                        </a:rPr>
                        <a:t>Height</a:t>
                      </a:r>
                      <a:r>
                        <a:rPr lang="en-GB" sz="2400" b="1" baseline="30000" dirty="0">
                          <a:latin typeface="Comic Sans MS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en-GB" sz="2400" b="1" dirty="0">
                          <a:latin typeface="Comic Sans MS"/>
                          <a:ea typeface="Calibri"/>
                          <a:cs typeface="Times New Roman"/>
                        </a:rPr>
                        <a:t> (m</a:t>
                      </a:r>
                      <a:r>
                        <a:rPr lang="en-GB" sz="2400" b="1" baseline="30000" dirty="0">
                          <a:latin typeface="Comic Sans MS"/>
                          <a:ea typeface="Calibri"/>
                          <a:cs typeface="Times New Roman"/>
                        </a:rPr>
                        <a:t>2</a:t>
                      </a:r>
                      <a:r>
                        <a:rPr lang="en-GB" sz="2400" b="1" dirty="0">
                          <a:latin typeface="Comic Sans MS"/>
                          <a:ea typeface="Calibri"/>
                          <a:cs typeface="Times New Roman"/>
                        </a:rPr>
                        <a:t>)</a:t>
                      </a:r>
                      <a:endParaRPr lang="en-GB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1" dirty="0">
                          <a:latin typeface="Comic Sans MS"/>
                          <a:ea typeface="Calibri"/>
                          <a:cs typeface="Times New Roman"/>
                        </a:rPr>
                        <a:t>BMI</a:t>
                      </a:r>
                      <a:endParaRPr lang="en-GB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2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latin typeface="Comic Sans MS"/>
                          <a:ea typeface="Calibri"/>
                          <a:cs typeface="Times New Roman"/>
                        </a:rPr>
                        <a:t>Comic Book Guy</a:t>
                      </a:r>
                      <a:endParaRPr lang="en-GB" sz="24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140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latin typeface="Comic Sans MS"/>
                          <a:ea typeface="Calibri"/>
                          <a:cs typeface="Times New Roman"/>
                        </a:rPr>
                        <a:t>1.83</a:t>
                      </a:r>
                      <a:endParaRPr lang="en-GB" sz="24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omic Sans MS" pitchFamily="66" charset="0"/>
                        </a:rPr>
                        <a:t>3.35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omic Sans MS" pitchFamily="66" charset="0"/>
                        </a:rPr>
                        <a:t>41.8 (super obese)</a:t>
                      </a:r>
                    </a:p>
                  </a:txBody>
                  <a:tcPr marL="90000" marR="90000" marT="46800" marB="4680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2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Homer Simpson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latin typeface="Comic Sans MS"/>
                          <a:ea typeface="Calibri"/>
                          <a:cs typeface="Times New Roman"/>
                        </a:rPr>
                        <a:t>110</a:t>
                      </a:r>
                      <a:endParaRPr lang="en-GB" sz="24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latin typeface="Comic Sans MS"/>
                          <a:ea typeface="Calibri"/>
                          <a:cs typeface="Times New Roman"/>
                        </a:rPr>
                        <a:t>1.78</a:t>
                      </a:r>
                      <a:endParaRPr lang="en-GB" sz="24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3.17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34.7 (obese)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2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Lenny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70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1.80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3.24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21.6 (normal)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2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McBain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109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1.89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3.57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30.5 (obese???)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2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Moleman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55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>
                          <a:latin typeface="Comic Sans MS"/>
                          <a:ea typeface="Calibri"/>
                          <a:cs typeface="Times New Roman"/>
                        </a:rPr>
                        <a:t>1.54</a:t>
                      </a:r>
                      <a:endParaRPr lang="en-GB" sz="2400" b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2.37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23.2 (normal)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2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 err="1">
                          <a:latin typeface="Comic Sans MS"/>
                          <a:ea typeface="Calibri"/>
                          <a:cs typeface="Times New Roman"/>
                        </a:rPr>
                        <a:t>Mr.</a:t>
                      </a:r>
                      <a:r>
                        <a:rPr lang="en-GB" sz="2400" b="0" dirty="0">
                          <a:latin typeface="Comic Sans MS"/>
                          <a:ea typeface="Calibri"/>
                          <a:cs typeface="Times New Roman"/>
                        </a:rPr>
                        <a:t> Burns</a:t>
                      </a:r>
                      <a:endParaRPr lang="en-GB" sz="24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latin typeface="Comic Sans MS"/>
                          <a:ea typeface="Calibri"/>
                          <a:cs typeface="Times New Roman"/>
                        </a:rPr>
                        <a:t>50</a:t>
                      </a:r>
                      <a:endParaRPr lang="en-GB" sz="24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latin typeface="Comic Sans MS"/>
                          <a:ea typeface="Calibri"/>
                          <a:cs typeface="Times New Roman"/>
                        </a:rPr>
                        <a:t>1.70</a:t>
                      </a:r>
                      <a:endParaRPr lang="en-GB" sz="24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2.89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17.3 (underweight)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294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 err="1">
                          <a:latin typeface="Comic Sans MS" pitchFamily="66" charset="0"/>
                          <a:ea typeface="Calibri"/>
                          <a:cs typeface="Times New Roman"/>
                        </a:rPr>
                        <a:t>Mr.</a:t>
                      </a:r>
                      <a:r>
                        <a:rPr lang="en-GB" sz="2400" b="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 Curtis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117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latin typeface="Comic Sans MS" pitchFamily="66" charset="0"/>
                          <a:ea typeface="Calibri"/>
                          <a:cs typeface="Times New Roman"/>
                        </a:rPr>
                        <a:t>1.92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3.68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400" b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31.79 (Obese)</a:t>
                      </a:r>
                      <a:r>
                        <a:rPr lang="en-GB" sz="2400" b="0" baseline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400" b="0" baseline="0" dirty="0">
                          <a:solidFill>
                            <a:srgbClr val="C00000"/>
                          </a:solidFill>
                          <a:latin typeface="Comic Sans MS"/>
                          <a:ea typeface="Calibri"/>
                          <a:cs typeface="Times New Roman"/>
                          <a:sym typeface="Wingdings" pitchFamily="2" charset="2"/>
                        </a:rPr>
                        <a:t></a:t>
                      </a:r>
                      <a:endParaRPr lang="en-GB" sz="2400" b="0" dirty="0">
                        <a:solidFill>
                          <a:srgbClr val="C00000"/>
                        </a:solidFill>
                        <a:latin typeface="Comic Sans MS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2095472" y="5572141"/>
            <a:ext cx="80010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err="1">
                <a:solidFill>
                  <a:srgbClr val="00B050"/>
                </a:solidFill>
                <a:latin typeface="Comic Sans MS" pitchFamily="66" charset="0"/>
              </a:rPr>
              <a:t>McBain</a:t>
            </a:r>
            <a:r>
              <a:rPr lang="en-GB" sz="2400" b="1" dirty="0">
                <a:solidFill>
                  <a:srgbClr val="00B050"/>
                </a:solidFill>
                <a:latin typeface="Comic Sans MS" pitchFamily="66" charset="0"/>
              </a:rPr>
              <a:t> is NOT actually ‘obese’ – why does his BMI result show that he is?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BMI and Health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447308" y="591344"/>
            <a:ext cx="6906491" cy="55856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If a person’s BMI is below 17.5, a person may have Anorexia. What harmful effects might anorexia have on a person’s health?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If a person’s BMI is above 30, a person is classified as obese. What harmful effects might obesity have on a person’s health?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If you have a ‘normal’ BMI, do you need to worry about your health? Why/why not?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A4B0A5-CC2C-4A0C-9A2A-424BB66B0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Low BMI / high BMI which is better? </a:t>
            </a:r>
            <a:endParaRPr lang="en-GB" dirty="0"/>
          </a:p>
        </p:txBody>
      </p:sp>
      <p:pic>
        <p:nvPicPr>
          <p:cNvPr id="4" name="Online Media 3" title="Too Fat or Too Skinny Which is Worse Medical Course">
            <a:hlinkClick r:id="" action="ppaction://media"/>
            <a:extLst>
              <a:ext uri="{FF2B5EF4-FFF2-40B4-BE49-F238E27FC236}">
                <a16:creationId xmlns:a16="http://schemas.microsoft.com/office/drawing/2014/main" id="{EE1ED3B8-BB18-4551-B42F-C138D977503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192463" y="1825625"/>
            <a:ext cx="580548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492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607E0-68A7-40C4-9334-692C0DEDEB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Task one- spend some time thinking about the following be prepared to feedback. 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7F1D3-6F7B-46C1-9287-73897A0E7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US" dirty="0">
                <a:latin typeface="Comic Sans MS" pitchFamily="66" charset="0"/>
              </a:rPr>
              <a:t>How is BMI used?</a:t>
            </a:r>
          </a:p>
          <a:p>
            <a:pPr>
              <a:buNone/>
            </a:pPr>
            <a:endParaRPr lang="en-US" dirty="0">
              <a:latin typeface="Comic Sans MS" pitchFamily="66" charset="0"/>
            </a:endParaRPr>
          </a:p>
          <a:p>
            <a:pPr>
              <a:buNone/>
            </a:pPr>
            <a:r>
              <a:rPr lang="en-US" dirty="0">
                <a:latin typeface="Comic Sans MS" pitchFamily="66" charset="0"/>
              </a:rPr>
              <a:t>What does is predict?</a:t>
            </a:r>
          </a:p>
          <a:p>
            <a:pPr>
              <a:buNone/>
            </a:pPr>
            <a:endParaRPr lang="en-US" dirty="0">
              <a:latin typeface="Comic Sans MS" pitchFamily="66" charset="0"/>
            </a:endParaRPr>
          </a:p>
          <a:p>
            <a:pPr>
              <a:buNone/>
            </a:pPr>
            <a:r>
              <a:rPr lang="en-US" dirty="0">
                <a:latin typeface="Comic Sans MS" pitchFamily="66" charset="0"/>
              </a:rPr>
              <a:t>Is it always accurate?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7892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FFD96EF-2F75-4CAB-90DE-8DBDC1219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Comic Sans MS" pitchFamily="66" charset="0"/>
              </a:rPr>
              <a:t>Answer the following questions:</a:t>
            </a:r>
            <a:br>
              <a:rPr lang="en-GB">
                <a:solidFill>
                  <a:srgbClr val="FFFFFF"/>
                </a:solidFill>
                <a:latin typeface="Comic Sans MS" pitchFamily="66" charset="0"/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None/>
            </a:pPr>
            <a:endParaRPr lang="en-GB">
              <a:latin typeface="Comic Sans MS" pitchFamily="66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>
                <a:latin typeface="Comic Sans MS" pitchFamily="66" charset="0"/>
              </a:rPr>
              <a:t>If a person’s height is 1.80m, and their mass is 80kg, what is their BMI?</a:t>
            </a:r>
          </a:p>
          <a:p>
            <a:pPr marL="457200" indent="-457200">
              <a:buFont typeface="+mj-lt"/>
              <a:buAutoNum type="arabicPeriod"/>
            </a:pPr>
            <a:endParaRPr lang="en-GB">
              <a:latin typeface="Comic Sans MS" pitchFamily="66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>
                <a:latin typeface="Comic Sans MS" pitchFamily="66" charset="0"/>
              </a:rPr>
              <a:t>If a person’s BMI is 31 and their mass is 50kg, what is their height?</a:t>
            </a:r>
          </a:p>
          <a:p>
            <a:pPr marL="457200" indent="-457200">
              <a:buFont typeface="+mj-lt"/>
              <a:buAutoNum type="arabicPeriod"/>
            </a:pPr>
            <a:endParaRPr lang="en-GB">
              <a:latin typeface="Comic Sans MS" pitchFamily="66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>
                <a:latin typeface="Comic Sans MS" pitchFamily="66" charset="0"/>
              </a:rPr>
              <a:t>Why is BMI not always an accurate measurement of health? Can you think of any examples?</a:t>
            </a:r>
          </a:p>
          <a:p>
            <a:pPr marL="457200" indent="-457200">
              <a:buFont typeface="+mj-lt"/>
              <a:buAutoNum type="arabicPeriod"/>
            </a:pPr>
            <a:endParaRPr lang="en-GB">
              <a:latin typeface="Comic Sans MS" pitchFamily="66" charset="0"/>
            </a:endParaRPr>
          </a:p>
          <a:p>
            <a:pPr marL="457200" indent="-457200">
              <a:buFont typeface="+mj-lt"/>
              <a:buAutoNum type="arabicPeriod"/>
            </a:pPr>
            <a:endParaRPr lang="en-US">
              <a:latin typeface="Comic Sans MS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231904" y="1268761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3200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D5DB93-AE2F-4DAD-86BE-6DD3479B8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b="0" i="0">
                <a:solidFill>
                  <a:srgbClr val="FFFFFF"/>
                </a:solidFill>
                <a:effectLst/>
                <a:latin typeface="Merriweather"/>
              </a:rPr>
              <a:t>Virtually all studies using BMI scores agree on a couple of points: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EFBF2-07BC-43CD-8747-847C49BDD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fontAlgn="base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Merriweather"/>
              </a:rPr>
              <a:t>People who are obese or extremely obese have a greatly increased risk of all-cause mortality </a:t>
            </a:r>
            <a:r>
              <a:rPr lang="en-GB" b="0" i="0" dirty="0" err="1">
                <a:effectLst/>
                <a:latin typeface="Merriweather"/>
              </a:rPr>
              <a:t>Flegal</a:t>
            </a:r>
            <a:r>
              <a:rPr lang="en-GB" dirty="0">
                <a:latin typeface="Merriweather"/>
              </a:rPr>
              <a:t> et. al </a:t>
            </a:r>
            <a:r>
              <a:rPr lang="en-GB" b="0" i="0" dirty="0">
                <a:effectLst/>
                <a:latin typeface="Merriweather"/>
              </a:rPr>
              <a:t>(2013) </a:t>
            </a:r>
            <a:endParaRPr lang="en-US" b="0" i="0" dirty="0">
              <a:effectLst/>
              <a:latin typeface="Merriweather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Merriweather"/>
              </a:rPr>
              <a:t>People who are underweight also have an increased risk of death. This is thought to be mainly because of underlying disease processes—such as </a:t>
            </a:r>
            <a:r>
              <a:rPr lang="en-US" b="0" i="0" u="sng" dirty="0">
                <a:effectLst/>
                <a:latin typeface="Merriweather"/>
                <a:hlinkClick r:id="rId2"/>
              </a:rPr>
              <a:t>heart disease</a:t>
            </a:r>
            <a:r>
              <a:rPr lang="en-US" b="0" i="0" dirty="0">
                <a:effectLst/>
                <a:latin typeface="Merriweather"/>
              </a:rPr>
              <a:t>, lung disease, cancer, or infection—which, on their own, often produce weight loss with disease progression.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6497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B56A60-69BC-40E9-820C-67F1F93909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Pre diabetes and obesity risk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7860C-A984-4DAE-8BA4-1846DEAD0D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0" i="0" dirty="0">
                <a:effectLst/>
                <a:latin typeface="Open Sans"/>
              </a:rPr>
              <a:t>Prediabetes is a serious health condition in which blood sugar levels are higher than normal, but not high enough yet to be diagnosed as type 2 diabetes. A person with prediabetes is at high risk of type 2 diabetes, heart disease, and stroke.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8337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BEBE5-FAC3-41E3-931E-E74D75756B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Insulin resistance </a:t>
            </a:r>
            <a:endParaRPr lang="en-GB" dirty="0"/>
          </a:p>
        </p:txBody>
      </p:sp>
      <p:pic>
        <p:nvPicPr>
          <p:cNvPr id="4" name="Online Media 3" title="What is insulin resistance (and why does it occur)?">
            <a:hlinkClick r:id="" action="ppaction://media"/>
            <a:extLst>
              <a:ext uri="{FF2B5EF4-FFF2-40B4-BE49-F238E27FC236}">
                <a16:creationId xmlns:a16="http://schemas.microsoft.com/office/drawing/2014/main" id="{480533A1-43B3-49FB-BC64-17A29ABCB10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938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6E57A-BD44-4B06-9474-76A5D0CEC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How to calculate your ideal weight. 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412BB-CAFD-4FBB-BCC5-16D15C3B5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1" i="0" dirty="0" err="1">
                <a:effectLst/>
                <a:latin typeface="Roboto"/>
              </a:rPr>
              <a:t>Creff’s</a:t>
            </a:r>
            <a:r>
              <a:rPr lang="en-US" b="1" i="0" dirty="0">
                <a:effectLst/>
                <a:latin typeface="Roboto"/>
              </a:rPr>
              <a:t> formula</a:t>
            </a:r>
            <a:r>
              <a:rPr lang="en-US" b="0" i="0" dirty="0">
                <a:effectLst/>
                <a:latin typeface="Roboto"/>
              </a:rPr>
              <a:t> is </a:t>
            </a:r>
            <a:r>
              <a:rPr lang="en-US" b="1" i="0" dirty="0">
                <a:effectLst/>
                <a:latin typeface="Roboto"/>
              </a:rPr>
              <a:t>more specific and precise than the BMI</a:t>
            </a:r>
            <a:r>
              <a:rPr lang="en-US" b="0" i="0" dirty="0">
                <a:effectLst/>
                <a:latin typeface="Roboto"/>
              </a:rPr>
              <a:t>, because </a:t>
            </a:r>
            <a:r>
              <a:rPr lang="en-US" b="1" i="0" dirty="0">
                <a:effectLst/>
                <a:latin typeface="Roboto"/>
              </a:rPr>
              <a:t>age and personal physique</a:t>
            </a:r>
            <a:r>
              <a:rPr lang="en-US" b="0" i="0" dirty="0">
                <a:effectLst/>
                <a:latin typeface="Roboto"/>
              </a:rPr>
              <a:t> are also included in your ideal weight calculation. It distinguishes between </a:t>
            </a:r>
            <a:r>
              <a:rPr lang="en-US" b="1" i="0" dirty="0">
                <a:effectLst/>
                <a:latin typeface="Roboto"/>
              </a:rPr>
              <a:t>three body types</a:t>
            </a:r>
            <a:r>
              <a:rPr lang="en-US" b="0" i="0" dirty="0">
                <a:effectLst/>
                <a:latin typeface="Roboto"/>
              </a:rPr>
              <a:t>, namely “petite,” “average,” and “broad with heavy bones.”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93291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82AA1C-F2CF-4664-9458-35B7CE9BF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4100" b="0" i="0">
                <a:solidFill>
                  <a:srgbClr val="FFFFFF"/>
                </a:solidFill>
                <a:effectLst/>
                <a:latin typeface="Roboto"/>
              </a:rPr>
              <a:t>Use the formula for the “average build” category as a basis:</a:t>
            </a:r>
            <a:br>
              <a:rPr lang="en-US" sz="4100" b="0" i="0">
                <a:solidFill>
                  <a:srgbClr val="FFFFFF"/>
                </a:solidFill>
                <a:effectLst/>
                <a:latin typeface="Roboto"/>
              </a:rPr>
            </a:b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187F67-20F8-4C0D-A24A-6A3D719CE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b="1" i="0">
                <a:effectLst/>
                <a:latin typeface="Roboto"/>
              </a:rPr>
              <a:t>[(height in centimeters – 100) + (age / 10)] x 0.9</a:t>
            </a:r>
            <a:endParaRPr lang="en-US" b="0" i="0">
              <a:effectLst/>
              <a:latin typeface="Robot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>
                <a:effectLst/>
                <a:latin typeface="Roboto"/>
              </a:rPr>
              <a:t>The final result is your ideal weight in kilograms.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>
                <a:effectLst/>
                <a:latin typeface="Roboto"/>
              </a:rPr>
              <a:t>If you put yourself in the “broad” category, multiply the final result by 1.1.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>
                <a:effectLst/>
                <a:latin typeface="Roboto"/>
              </a:rPr>
              <a:t>If you put yourself in the “petite” category, multiply the final result by 0.9.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68727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C0158-1604-4E1B-92A3-69CF6437E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 sz="4100" b="1" i="0">
                <a:solidFill>
                  <a:srgbClr val="FFFFFF"/>
                </a:solidFill>
                <a:effectLst/>
                <a:latin typeface="Roboto"/>
              </a:rPr>
              <a:t>height in centimeters – 100) + (age / 10)] x 0.9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7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B5CE7-0A2A-4EAB-A37B-B8C327EB0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US" sz="1800"/>
              <a:t>I am 5ft 7 inches in cm 170.18 so we round down to 170.</a:t>
            </a:r>
          </a:p>
          <a:p>
            <a:endParaRPr lang="en-US" sz="1800"/>
          </a:p>
          <a:p>
            <a:r>
              <a:rPr lang="en-US" sz="1800"/>
              <a:t>So 170- 100 = 70 + age 51/10 = 75.1 X 0.9 = 67.59 KG</a:t>
            </a:r>
          </a:p>
          <a:p>
            <a:endParaRPr lang="en-US" sz="1800"/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0" i="0">
                <a:effectLst/>
                <a:latin typeface="Roboto"/>
              </a:rPr>
              <a:t>The final result is your ideal weight in kilograms.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0" i="0">
                <a:effectLst/>
                <a:latin typeface="Roboto"/>
              </a:rPr>
              <a:t>If you put yourself in the “broad” category, multiply the final result by 1.1.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0" i="0">
                <a:effectLst/>
                <a:latin typeface="Roboto"/>
              </a:rPr>
              <a:t>If you put yourself in the “petite” category, multiply the final result by 0.9.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667064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248F44-5A9A-4CBA-9082-AD56C3FD5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4100" b="1" i="0">
                <a:solidFill>
                  <a:srgbClr val="FFFFFF"/>
                </a:solidFill>
                <a:effectLst/>
                <a:latin typeface="Roboto"/>
              </a:rPr>
              <a:t>height in centimeters – 100) + (age / 10)] x 0.9</a:t>
            </a:r>
            <a:endParaRPr lang="en-GB" sz="41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488F7-59C7-44B8-BBF8-A02F7A3D90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0" i="0">
                <a:effectLst/>
                <a:latin typeface="Roboto"/>
              </a:rPr>
              <a:t>Here’s an example based on a person who’s 28 years old and 172 centimeters in height, according to their physique:</a:t>
            </a:r>
          </a:p>
          <a:p>
            <a:r>
              <a:rPr lang="en-US" b="1" i="0">
                <a:effectLst/>
                <a:latin typeface="Roboto"/>
              </a:rPr>
              <a:t>“Average” body type:</a:t>
            </a:r>
            <a:endParaRPr lang="en-US" b="0" i="0">
              <a:effectLst/>
              <a:latin typeface="Roboto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>
                <a:effectLst/>
                <a:latin typeface="Roboto"/>
              </a:rPr>
              <a:t>[(172 – 100) + (28 / 10)] x 0.9 = 67.32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>
                <a:effectLst/>
                <a:latin typeface="Roboto"/>
              </a:rPr>
              <a:t>Ideal weight is around 67 kilograms.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6512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2D893-3734-40F4-8B63-A85982BE9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Diet and diabetes risk. </a:t>
            </a:r>
            <a:endParaRPr lang="en-GB" dirty="0"/>
          </a:p>
        </p:txBody>
      </p:sp>
      <p:pic>
        <p:nvPicPr>
          <p:cNvPr id="4" name="Online Media 3" title="Flashback Friday: What Causes Insulin Resistance and Diabetes?">
            <a:hlinkClick r:id="" action="ppaction://media"/>
            <a:extLst>
              <a:ext uri="{FF2B5EF4-FFF2-40B4-BE49-F238E27FC236}">
                <a16:creationId xmlns:a16="http://schemas.microsoft.com/office/drawing/2014/main" id="{3C3A1AED-BCA6-48D5-B322-28A50395A7A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063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D3CF6-B6A2-4EB7-88E7-750A716A6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BMR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8F455-ABF1-466A-AB1E-2370597276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b="1" i="0" dirty="0">
                <a:effectLst/>
                <a:latin typeface="Proxima Nova"/>
              </a:rPr>
              <a:t>Basal metabolic rate </a:t>
            </a:r>
          </a:p>
          <a:p>
            <a:r>
              <a:rPr lang="en-US" b="0" i="0" dirty="0">
                <a:effectLst/>
                <a:latin typeface="Proxima Nova"/>
              </a:rPr>
              <a:t>Even when resting, your body </a:t>
            </a:r>
            <a:r>
              <a:rPr lang="en-US" b="0" i="0" u="none" strike="noStrike" dirty="0">
                <a:effectLst/>
                <a:latin typeface="Proxima Nova"/>
                <a:hlinkClick r:id="rId2"/>
              </a:rPr>
              <a:t>burns calories</a:t>
            </a:r>
            <a:r>
              <a:rPr lang="en-US" b="0" i="0" dirty="0">
                <a:effectLst/>
                <a:latin typeface="Proxima Nova"/>
              </a:rPr>
              <a:t> by performing basic functions to sustain life, such as: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Proxima Nova"/>
                <a:hlinkClick r:id="rId3"/>
              </a:rPr>
              <a:t>Breathing</a:t>
            </a:r>
            <a:endParaRPr lang="en-US" b="0" i="0" dirty="0">
              <a:effectLst/>
              <a:latin typeface="Proxima Nov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u="none" strike="noStrike" dirty="0">
                <a:effectLst/>
                <a:latin typeface="Proxima Nova"/>
                <a:hlinkClick r:id="rId4"/>
              </a:rPr>
              <a:t>Circulation</a:t>
            </a:r>
            <a:endParaRPr lang="en-US" b="0" i="0" u="none" strike="noStrike" dirty="0">
              <a:effectLst/>
              <a:latin typeface="Proxima Nova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Proxima Nova"/>
              </a:rPr>
              <a:t>Digestion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Proxima Nova"/>
              </a:rPr>
              <a:t>Cell production</a:t>
            </a:r>
          </a:p>
          <a:p>
            <a:r>
              <a:rPr lang="en-US" b="0" i="0" dirty="0">
                <a:effectLst/>
                <a:latin typeface="Proxima Nova"/>
              </a:rPr>
              <a:t>Basal metabolic rate is the number of calories your body needs to accomplish its most basic (basal) life-sustaining functions.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07826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BMR?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1500"/>
              <a:t>Basal Metabolic Rate</a:t>
            </a:r>
          </a:p>
          <a:p>
            <a:endParaRPr lang="en-GB" sz="1500"/>
          </a:p>
          <a:p>
            <a:r>
              <a:rPr lang="en-GB" sz="1500"/>
              <a:t>The minimum activity your cells exhibit to perform their function</a:t>
            </a:r>
          </a:p>
          <a:p>
            <a:endParaRPr lang="en-GB" sz="1500"/>
          </a:p>
          <a:p>
            <a:r>
              <a:rPr lang="en-GB" sz="1500"/>
              <a:t>Is a fasting state – no food absorption taking place</a:t>
            </a:r>
          </a:p>
          <a:p>
            <a:endParaRPr lang="en-GB" sz="1500"/>
          </a:p>
          <a:p>
            <a:r>
              <a:rPr lang="en-GB" sz="1500"/>
              <a:t>Energy measured in ?</a:t>
            </a:r>
          </a:p>
          <a:p>
            <a:pPr lvl="1"/>
            <a:r>
              <a:rPr lang="en-GB" sz="1500"/>
              <a:t>Calories</a:t>
            </a:r>
          </a:p>
          <a:p>
            <a:endParaRPr lang="en-GB" sz="1500"/>
          </a:p>
          <a:p>
            <a:r>
              <a:rPr lang="en-GB" sz="1500"/>
              <a:t>Average BMR equates to 1 calorie per minute for males and 0.9 for females</a:t>
            </a:r>
          </a:p>
        </p:txBody>
      </p:sp>
    </p:spTree>
    <p:extLst>
      <p:ext uri="{BB962C8B-B14F-4D97-AF65-F5344CB8AC3E}">
        <p14:creationId xmlns:p14="http://schemas.microsoft.com/office/powerpoint/2010/main" val="85502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method for calculation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Schofield Equation</a:t>
            </a:r>
          </a:p>
          <a:p>
            <a:endParaRPr lang="en-GB"/>
          </a:p>
          <a:p>
            <a:pPr lvl="1"/>
            <a:r>
              <a:rPr lang="en-GB"/>
              <a:t>Gives a value for specific age groups</a:t>
            </a:r>
          </a:p>
          <a:p>
            <a:pPr lvl="1"/>
            <a:r>
              <a:rPr lang="en-GB"/>
              <a:t>Gives values for gender</a:t>
            </a:r>
          </a:p>
          <a:p>
            <a:pPr lvl="1"/>
            <a:r>
              <a:rPr lang="en-GB"/>
              <a:t>Gives a value for weight in addition to the constant</a:t>
            </a:r>
          </a:p>
          <a:p>
            <a:pPr lvl="1"/>
            <a:r>
              <a:rPr lang="en-GB"/>
              <a:t>Gives a value for physical activity levels</a:t>
            </a:r>
          </a:p>
          <a:p>
            <a:pPr lvl="1"/>
            <a:endParaRPr lang="en-GB"/>
          </a:p>
          <a:p>
            <a:r>
              <a:rPr lang="en-GB"/>
              <a:t>Please note: All weight should be metric not imperial</a:t>
            </a:r>
          </a:p>
        </p:txBody>
      </p:sp>
    </p:spTree>
    <p:extLst>
      <p:ext uri="{BB962C8B-B14F-4D97-AF65-F5344CB8AC3E}">
        <p14:creationId xmlns:p14="http://schemas.microsoft.com/office/powerpoint/2010/main" val="412267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How do we calculate individual Energy Expenditure?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Depends upon many things what are they?</a:t>
            </a:r>
          </a:p>
          <a:p>
            <a:pPr lvl="1"/>
            <a:r>
              <a:rPr lang="en-GB"/>
              <a:t>Gender</a:t>
            </a:r>
          </a:p>
          <a:p>
            <a:pPr lvl="1"/>
            <a:r>
              <a:rPr lang="en-GB"/>
              <a:t>Weight</a:t>
            </a:r>
          </a:p>
          <a:p>
            <a:pPr lvl="1"/>
            <a:r>
              <a:rPr lang="en-GB"/>
              <a:t>Age</a:t>
            </a:r>
          </a:p>
          <a:p>
            <a:pPr lvl="1"/>
            <a:r>
              <a:rPr lang="en-GB"/>
              <a:t>Physical Activity</a:t>
            </a:r>
          </a:p>
        </p:txBody>
      </p:sp>
    </p:spTree>
    <p:extLst>
      <p:ext uri="{BB962C8B-B14F-4D97-AF65-F5344CB8AC3E}">
        <p14:creationId xmlns:p14="http://schemas.microsoft.com/office/powerpoint/2010/main" val="74857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information do we need 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A method for calculation</a:t>
            </a:r>
          </a:p>
          <a:p>
            <a:r>
              <a:rPr lang="en-GB"/>
              <a:t>Age groups</a:t>
            </a:r>
          </a:p>
          <a:p>
            <a:r>
              <a:rPr lang="en-GB"/>
              <a:t>Weight</a:t>
            </a:r>
          </a:p>
          <a:p>
            <a:r>
              <a:rPr lang="en-GB"/>
              <a:t>Constant value</a:t>
            </a:r>
          </a:p>
          <a:p>
            <a:r>
              <a:rPr lang="en-GB"/>
              <a:t>Physical Activity Value</a:t>
            </a:r>
          </a:p>
        </p:txBody>
      </p:sp>
    </p:spTree>
    <p:extLst>
      <p:ext uri="{BB962C8B-B14F-4D97-AF65-F5344CB8AC3E}">
        <p14:creationId xmlns:p14="http://schemas.microsoft.com/office/powerpoint/2010/main" val="111638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method for calculation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Schofield Equation</a:t>
            </a:r>
          </a:p>
          <a:p>
            <a:endParaRPr lang="en-GB"/>
          </a:p>
          <a:p>
            <a:pPr lvl="1"/>
            <a:r>
              <a:rPr lang="en-GB"/>
              <a:t>Gives a value for specific age groups</a:t>
            </a:r>
          </a:p>
          <a:p>
            <a:pPr lvl="1"/>
            <a:r>
              <a:rPr lang="en-GB"/>
              <a:t>Gives values for gender</a:t>
            </a:r>
          </a:p>
          <a:p>
            <a:pPr lvl="1"/>
            <a:r>
              <a:rPr lang="en-GB"/>
              <a:t>Gives a value for weight in addition to the constant</a:t>
            </a:r>
          </a:p>
          <a:p>
            <a:pPr lvl="1"/>
            <a:r>
              <a:rPr lang="en-GB"/>
              <a:t>Gives a value for physical activity levels</a:t>
            </a:r>
          </a:p>
          <a:p>
            <a:pPr lvl="1"/>
            <a:endParaRPr lang="en-GB"/>
          </a:p>
          <a:p>
            <a:r>
              <a:rPr lang="en-GB"/>
              <a:t>Please note: All weight should be metric not imperial</a:t>
            </a:r>
          </a:p>
        </p:txBody>
      </p:sp>
    </p:spTree>
    <p:extLst>
      <p:ext uri="{BB962C8B-B14F-4D97-AF65-F5344CB8AC3E}">
        <p14:creationId xmlns:p14="http://schemas.microsoft.com/office/powerpoint/2010/main" val="3629679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Conversion from imperial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E7201F-2D5A-406D-8AFD-989172FCBE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722624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517645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84FFF-5396-4686-B7B4-B07968CC1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8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CALCULATING ENERGY REQUIREMENTS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Based on the Schofield Equation and Physical Activity Levels (PAL)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9673E-42BF-424D-800D-DCF81DE4A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Energy Expenditure    =   BMR                  X          PAL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(Kcals/day)                        (kcals/day)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5843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 / Gender and constant values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835726"/>
          <a:ext cx="10439399" cy="45927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79047">
                  <a:extLst>
                    <a:ext uri="{9D8B030D-6E8A-4147-A177-3AD203B41FA5}">
                      <a16:colId xmlns:a16="http://schemas.microsoft.com/office/drawing/2014/main" val="4072799319"/>
                    </a:ext>
                  </a:extLst>
                </a:gridCol>
                <a:gridCol w="3480176">
                  <a:extLst>
                    <a:ext uri="{9D8B030D-6E8A-4147-A177-3AD203B41FA5}">
                      <a16:colId xmlns:a16="http://schemas.microsoft.com/office/drawing/2014/main" val="3925545372"/>
                    </a:ext>
                  </a:extLst>
                </a:gridCol>
                <a:gridCol w="3480176">
                  <a:extLst>
                    <a:ext uri="{9D8B030D-6E8A-4147-A177-3AD203B41FA5}">
                      <a16:colId xmlns:a16="http://schemas.microsoft.com/office/drawing/2014/main" val="1381560137"/>
                    </a:ext>
                  </a:extLst>
                </a:gridCol>
              </a:tblGrid>
              <a:tr h="185231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Age range in years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BMR (kcals/day)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MEN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BMR (kcals/day)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WOMEN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848395"/>
                  </a:ext>
                </a:extLst>
              </a:tr>
              <a:tr h="6851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10-18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17.5 x weight + 651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12.2 x weight + 746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685775"/>
                  </a:ext>
                </a:extLst>
              </a:tr>
              <a:tr h="6851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18-30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15.3 x weight + 679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14.7 x weight + 496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60408066"/>
                  </a:ext>
                </a:extLst>
              </a:tr>
              <a:tr h="6851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30-60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11.6 x weight + 879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8.7 x weight + 829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0315983"/>
                  </a:ext>
                </a:extLst>
              </a:tr>
              <a:tr h="68511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&gt;60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13.5 x weight + 487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10.5 x weight + 596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1669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412963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 have the age and gender now what 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We need the physical activity level of an individual</a:t>
            </a:r>
          </a:p>
        </p:txBody>
      </p:sp>
    </p:spTree>
    <p:extLst>
      <p:ext uri="{BB962C8B-B14F-4D97-AF65-F5344CB8AC3E}">
        <p14:creationId xmlns:p14="http://schemas.microsoft.com/office/powerpoint/2010/main" val="3739738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Activity Level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84908" y="1579419"/>
          <a:ext cx="10868892" cy="45789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22180">
                  <a:extLst>
                    <a:ext uri="{9D8B030D-6E8A-4147-A177-3AD203B41FA5}">
                      <a16:colId xmlns:a16="http://schemas.microsoft.com/office/drawing/2014/main" val="857786153"/>
                    </a:ext>
                  </a:extLst>
                </a:gridCol>
                <a:gridCol w="3623356">
                  <a:extLst>
                    <a:ext uri="{9D8B030D-6E8A-4147-A177-3AD203B41FA5}">
                      <a16:colId xmlns:a16="http://schemas.microsoft.com/office/drawing/2014/main" val="474842609"/>
                    </a:ext>
                  </a:extLst>
                </a:gridCol>
                <a:gridCol w="3623356">
                  <a:extLst>
                    <a:ext uri="{9D8B030D-6E8A-4147-A177-3AD203B41FA5}">
                      <a16:colId xmlns:a16="http://schemas.microsoft.com/office/drawing/2014/main" val="2247660433"/>
                    </a:ext>
                  </a:extLst>
                </a:gridCol>
              </a:tblGrid>
              <a:tr h="9157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ACTIVITY LEVEL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PAL - MEN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PAL - WOMEN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66232202"/>
                  </a:ext>
                </a:extLst>
              </a:tr>
              <a:tr h="9157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Inactive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1.3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1.3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83827206"/>
                  </a:ext>
                </a:extLst>
              </a:tr>
              <a:tr h="9157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Light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1.55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1.3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6348285"/>
                  </a:ext>
                </a:extLst>
              </a:tr>
              <a:tr h="9157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Moderate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1.78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1.64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57973725"/>
                  </a:ext>
                </a:extLst>
              </a:tr>
              <a:tr h="91578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Heavy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2.1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1.82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16339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08253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 have all of our information now what 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Use the method that we have to calculate the Energy Expenditure</a:t>
            </a:r>
          </a:p>
          <a:p>
            <a:endParaRPr lang="en-GB"/>
          </a:p>
          <a:p>
            <a:r>
              <a:rPr lang="en-GB"/>
              <a:t>Achieved through plugging the values into the Schofield equation</a:t>
            </a:r>
          </a:p>
          <a:p>
            <a:endParaRPr lang="en-GB"/>
          </a:p>
          <a:p>
            <a:pPr lvl="1"/>
            <a:r>
              <a:rPr lang="en-GB"/>
              <a:t>EE = BMR  X PAL</a:t>
            </a:r>
          </a:p>
          <a:p>
            <a:pPr lvl="1"/>
            <a:r>
              <a:rPr lang="en-GB"/>
              <a:t>Energy Expenditure = Basal Metabolic Rate X Physical Activity Level</a:t>
            </a:r>
          </a:p>
        </p:txBody>
      </p:sp>
    </p:spTree>
    <p:extLst>
      <p:ext uri="{BB962C8B-B14F-4D97-AF65-F5344CB8AC3E}">
        <p14:creationId xmlns:p14="http://schemas.microsoft.com/office/powerpoint/2010/main" val="239563245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#1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BMR value</a:t>
            </a:r>
          </a:p>
        </p:txBody>
      </p:sp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1087581" y="2535381"/>
          <a:ext cx="10190018" cy="389312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95938">
                  <a:extLst>
                    <a:ext uri="{9D8B030D-6E8A-4147-A177-3AD203B41FA5}">
                      <a16:colId xmlns:a16="http://schemas.microsoft.com/office/drawing/2014/main" val="4072799319"/>
                    </a:ext>
                  </a:extLst>
                </a:gridCol>
                <a:gridCol w="3397040">
                  <a:extLst>
                    <a:ext uri="{9D8B030D-6E8A-4147-A177-3AD203B41FA5}">
                      <a16:colId xmlns:a16="http://schemas.microsoft.com/office/drawing/2014/main" val="3925545372"/>
                    </a:ext>
                  </a:extLst>
                </a:gridCol>
                <a:gridCol w="3397040">
                  <a:extLst>
                    <a:ext uri="{9D8B030D-6E8A-4147-A177-3AD203B41FA5}">
                      <a16:colId xmlns:a16="http://schemas.microsoft.com/office/drawing/2014/main" val="1381560137"/>
                    </a:ext>
                  </a:extLst>
                </a:gridCol>
              </a:tblGrid>
              <a:tr h="157013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Age range in years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BMR (kcals/day)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MEN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BMR (kcals/day)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WOMEN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848395"/>
                  </a:ext>
                </a:extLst>
              </a:tr>
              <a:tr h="5807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10-18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17.5 x weight + 651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12.2 x weight + 746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0685775"/>
                  </a:ext>
                </a:extLst>
              </a:tr>
              <a:tr h="5807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18-30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15.3 x weight + 679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14.7 x weight + 496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60408066"/>
                  </a:ext>
                </a:extLst>
              </a:tr>
              <a:tr h="5807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30-60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11.6 x weight + 879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8.7 x weight + 829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70315983"/>
                  </a:ext>
                </a:extLst>
              </a:tr>
              <a:tr h="58074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&gt;60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>
                          <a:effectLst/>
                        </a:rPr>
                        <a:t>13.5 x weight + 487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800" dirty="0">
                          <a:effectLst/>
                        </a:rPr>
                        <a:t>10.5 x weight + 596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1669303"/>
                  </a:ext>
                </a:extLst>
              </a:tr>
            </a:tbl>
          </a:graphicData>
        </a:graphic>
      </p:graphicFrame>
      <p:sp>
        <p:nvSpPr>
          <p:cNvPr id="7" name="Rectangle 6"/>
          <p:cNvSpPr/>
          <p:nvPr/>
        </p:nvSpPr>
        <p:spPr>
          <a:xfrm>
            <a:off x="4876800" y="5881255"/>
            <a:ext cx="2708564" cy="430645"/>
          </a:xfrm>
          <a:prstGeom prst="rect">
            <a:avLst/>
          </a:prstGeom>
          <a:noFill/>
          <a:ln w="762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954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does this fit into our method 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Energy Expenditure = Basal Metabolic Rate X Physical Activity Level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This is the BMR component</a:t>
            </a:r>
          </a:p>
          <a:p>
            <a:endParaRPr lang="en-GB"/>
          </a:p>
          <a:p>
            <a:r>
              <a:rPr lang="en-GB"/>
              <a:t>Energy Expenditure = ((13.5 x 76) +487)  X Physical Activity Level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529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we have the BMR in our equation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What’s next ?</a:t>
            </a:r>
          </a:p>
          <a:p>
            <a:pPr lvl="1"/>
            <a:r>
              <a:rPr lang="en-GB" dirty="0"/>
              <a:t>Physical Activity Level (PAL)</a:t>
            </a:r>
          </a:p>
          <a:p>
            <a:pPr lvl="1"/>
            <a:endParaRPr lang="en-GB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/>
        </p:nvGraphicFramePr>
        <p:xfrm>
          <a:off x="644237" y="2913610"/>
          <a:ext cx="10252363" cy="29695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416715">
                  <a:extLst>
                    <a:ext uri="{9D8B030D-6E8A-4147-A177-3AD203B41FA5}">
                      <a16:colId xmlns:a16="http://schemas.microsoft.com/office/drawing/2014/main" val="857786153"/>
                    </a:ext>
                  </a:extLst>
                </a:gridCol>
                <a:gridCol w="3417824">
                  <a:extLst>
                    <a:ext uri="{9D8B030D-6E8A-4147-A177-3AD203B41FA5}">
                      <a16:colId xmlns:a16="http://schemas.microsoft.com/office/drawing/2014/main" val="474842609"/>
                    </a:ext>
                  </a:extLst>
                </a:gridCol>
                <a:gridCol w="3417824">
                  <a:extLst>
                    <a:ext uri="{9D8B030D-6E8A-4147-A177-3AD203B41FA5}">
                      <a16:colId xmlns:a16="http://schemas.microsoft.com/office/drawing/2014/main" val="2247660433"/>
                    </a:ext>
                  </a:extLst>
                </a:gridCol>
              </a:tblGrid>
              <a:tr h="5527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ACTIVITY LEVEL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PAL - MEN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PAL - WOMEN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66232202"/>
                  </a:ext>
                </a:extLst>
              </a:tr>
              <a:tr h="5527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Inactive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1.3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1.3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83827206"/>
                  </a:ext>
                </a:extLst>
              </a:tr>
              <a:tr h="5527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Light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1.55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1.3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26348285"/>
                  </a:ext>
                </a:extLst>
              </a:tr>
              <a:tr h="5527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Moderate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1.78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1.64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57973725"/>
                  </a:ext>
                </a:extLst>
              </a:tr>
              <a:tr h="55279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Heavy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>
                          <a:effectLst/>
                        </a:rPr>
                        <a:t>2.1</a:t>
                      </a:r>
                      <a:endParaRPr lang="en-GB" sz="3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3600" dirty="0">
                          <a:effectLst/>
                        </a:rPr>
                        <a:t>1.82</a:t>
                      </a:r>
                      <a:endParaRPr lang="en-GB" sz="3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1633934"/>
                  </a:ext>
                </a:extLst>
              </a:tr>
            </a:tbl>
          </a:graphicData>
        </a:graphic>
      </p:graphicFrame>
      <p:sp>
        <p:nvSpPr>
          <p:cNvPr id="6" name="Rectangle 5"/>
          <p:cNvSpPr/>
          <p:nvPr/>
        </p:nvSpPr>
        <p:spPr>
          <a:xfrm>
            <a:off x="4530436" y="4246418"/>
            <a:ext cx="2348346" cy="498764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7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does this fit into our method 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Energy Expenditure = Basal Metabolic Rate X Physical Activity Level</a:t>
            </a:r>
          </a:p>
          <a:p>
            <a:endParaRPr lang="en-GB"/>
          </a:p>
          <a:p>
            <a:r>
              <a:rPr lang="en-GB"/>
              <a:t>This is the PAL component</a:t>
            </a:r>
          </a:p>
          <a:p>
            <a:endParaRPr lang="en-GB"/>
          </a:p>
          <a:p>
            <a:r>
              <a:rPr lang="en-GB"/>
              <a:t>Energy Expenditure = ((13.5 x 76) +487)  X 1.55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6585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 now have all the components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Energy Expenditure = ((13.5 x 76) +487)  X 1.55</a:t>
            </a:r>
          </a:p>
          <a:p>
            <a:endParaRPr lang="en-GB"/>
          </a:p>
          <a:p>
            <a:r>
              <a:rPr lang="en-GB"/>
              <a:t>? = ((13.5 x 76) +487)  X 1.55</a:t>
            </a:r>
          </a:p>
          <a:p>
            <a:endParaRPr lang="en-GB"/>
          </a:p>
          <a:p>
            <a:r>
              <a:rPr lang="en-GB"/>
              <a:t>(13.5 x 76) = 1026</a:t>
            </a:r>
          </a:p>
          <a:p>
            <a:r>
              <a:rPr lang="en-GB"/>
              <a:t>1026+487 = 1513</a:t>
            </a:r>
          </a:p>
          <a:p>
            <a:r>
              <a:rPr lang="en-GB"/>
              <a:t>1513  x 1.55 = 2345.15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8122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Activity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8FAFE9-8080-459C-9E26-11486943AF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6263554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8034768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66DB5-D928-4261-A026-355A565E2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36949-8BA4-4C94-B7D3-ED7E1DE19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 err="1">
                <a:solidFill>
                  <a:srgbClr val="434343"/>
                </a:solidFill>
                <a:effectLst/>
                <a:latin typeface="Merriweather"/>
              </a:rPr>
              <a:t>Flegal</a:t>
            </a:r>
            <a:r>
              <a:rPr lang="en-GB" b="0" i="0" dirty="0">
                <a:solidFill>
                  <a:srgbClr val="434343"/>
                </a:solidFill>
                <a:effectLst/>
                <a:latin typeface="Merriweather"/>
              </a:rPr>
              <a:t> KM, Kit BK, </a:t>
            </a:r>
            <a:r>
              <a:rPr lang="en-GB" b="0" i="0" dirty="0" err="1">
                <a:solidFill>
                  <a:srgbClr val="434343"/>
                </a:solidFill>
                <a:effectLst/>
                <a:latin typeface="Merriweather"/>
              </a:rPr>
              <a:t>Orpana</a:t>
            </a:r>
            <a:r>
              <a:rPr lang="en-GB" b="0" i="0" dirty="0">
                <a:solidFill>
                  <a:srgbClr val="434343"/>
                </a:solidFill>
                <a:effectLst/>
                <a:latin typeface="Merriweather"/>
              </a:rPr>
              <a:t> H, </a:t>
            </a:r>
            <a:r>
              <a:rPr lang="en-GB" b="0" i="0" dirty="0" err="1">
                <a:solidFill>
                  <a:srgbClr val="434343"/>
                </a:solidFill>
                <a:effectLst/>
                <a:latin typeface="Merriweather"/>
              </a:rPr>
              <a:t>Graubard</a:t>
            </a:r>
            <a:r>
              <a:rPr lang="en-GB" b="0" i="0" dirty="0">
                <a:solidFill>
                  <a:srgbClr val="434343"/>
                </a:solidFill>
                <a:effectLst/>
                <a:latin typeface="Merriweather"/>
              </a:rPr>
              <a:t> BI, (2013) Association of all-cause mortality with overweight and obesity using standard body mass index categories: a systematic review and meta-analysis. </a:t>
            </a:r>
            <a:r>
              <a:rPr lang="en-GB" b="0" i="1" dirty="0">
                <a:solidFill>
                  <a:srgbClr val="434343"/>
                </a:solidFill>
                <a:effectLst/>
                <a:latin typeface="Merriweather"/>
              </a:rPr>
              <a:t>JAMA</a:t>
            </a:r>
            <a:r>
              <a:rPr lang="en-GB" b="0" i="0" dirty="0">
                <a:solidFill>
                  <a:srgbClr val="434343"/>
                </a:solidFill>
                <a:effectLst/>
                <a:latin typeface="Merriweather"/>
              </a:rPr>
              <a:t>. 309(1):71–82. doi:10.1001/jama.2012.113905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30364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1722</Words>
  <Application>Microsoft Office PowerPoint</Application>
  <PresentationFormat>Widescreen</PresentationFormat>
  <Paragraphs>348</Paragraphs>
  <Slides>39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Arial</vt:lpstr>
      <vt:lpstr>Calibri</vt:lpstr>
      <vt:lpstr>Calibri Light</vt:lpstr>
      <vt:lpstr>Comic Sans MS</vt:lpstr>
      <vt:lpstr>Merriweather</vt:lpstr>
      <vt:lpstr>Open Sans</vt:lpstr>
      <vt:lpstr>Proxima Nova</vt:lpstr>
      <vt:lpstr>Roboto</vt:lpstr>
      <vt:lpstr>Office Theme</vt:lpstr>
      <vt:lpstr>Learning Objectives</vt:lpstr>
      <vt:lpstr>Body Mass Index (BMI)</vt:lpstr>
      <vt:lpstr>Starter – Healthy or Unhealthy? </vt:lpstr>
      <vt:lpstr>What is BMI?</vt:lpstr>
      <vt:lpstr>PowerPoint Presentation</vt:lpstr>
      <vt:lpstr>Who has a weight problem?</vt:lpstr>
      <vt:lpstr>PowerPoint Presentation</vt:lpstr>
      <vt:lpstr>The Results!</vt:lpstr>
      <vt:lpstr>BMI and Health</vt:lpstr>
      <vt:lpstr>Low BMI / high BMI which is better? </vt:lpstr>
      <vt:lpstr>Task one- spend some time thinking about the following be prepared to feedback.  </vt:lpstr>
      <vt:lpstr>Answer the following questions: </vt:lpstr>
      <vt:lpstr>Virtually all studies using BMI scores agree on a couple of points:</vt:lpstr>
      <vt:lpstr>Pre diabetes and obesity risk </vt:lpstr>
      <vt:lpstr>Insulin resistance </vt:lpstr>
      <vt:lpstr>How to calculate your ideal weight. </vt:lpstr>
      <vt:lpstr>Use the formula for the “average build” category as a basis: </vt:lpstr>
      <vt:lpstr>height in centimeters – 100) + (age / 10)] x 0.9</vt:lpstr>
      <vt:lpstr>height in centimeters – 100) + (age / 10)] x 0.9</vt:lpstr>
      <vt:lpstr>Diet and diabetes risk. </vt:lpstr>
      <vt:lpstr>BMR</vt:lpstr>
      <vt:lpstr>What is BMR?</vt:lpstr>
      <vt:lpstr>The method for calculation</vt:lpstr>
      <vt:lpstr>How do we calculate individual Energy Expenditure?</vt:lpstr>
      <vt:lpstr>What information do we need ?</vt:lpstr>
      <vt:lpstr>The method for calculation</vt:lpstr>
      <vt:lpstr>Conversion from imperial</vt:lpstr>
      <vt:lpstr>CALCULATING ENERGY REQUIREMENTS Based on the Schofield Equation and Physical Activity Levels (PAL) </vt:lpstr>
      <vt:lpstr>Age / Gender and constant values</vt:lpstr>
      <vt:lpstr>We have the age and gender now what ?</vt:lpstr>
      <vt:lpstr>Physical Activity Level</vt:lpstr>
      <vt:lpstr>We have all of our information now what ?</vt:lpstr>
      <vt:lpstr>Example #1</vt:lpstr>
      <vt:lpstr>How does this fit into our method ?</vt:lpstr>
      <vt:lpstr>So we have the BMR in our equation</vt:lpstr>
      <vt:lpstr>How does this fit into our method ?</vt:lpstr>
      <vt:lpstr>We now have all the components </vt:lpstr>
      <vt:lpstr>Activity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Objectives</dc:title>
  <dc:creator>Felicity Page</dc:creator>
  <cp:lastModifiedBy>Felicity Page</cp:lastModifiedBy>
  <cp:revision>1</cp:revision>
  <dcterms:created xsi:type="dcterms:W3CDTF">2020-10-26T14:47:18Z</dcterms:created>
  <dcterms:modified xsi:type="dcterms:W3CDTF">2020-10-26T14:48:56Z</dcterms:modified>
</cp:coreProperties>
</file>