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Lst>
  <p:notesMasterIdLst>
    <p:notesMasterId r:id="rId23"/>
  </p:notesMasterIdLst>
  <p:sldIdLst>
    <p:sldId id="278" r:id="rId2"/>
    <p:sldId id="279" r:id="rId3"/>
    <p:sldId id="280" r:id="rId4"/>
    <p:sldId id="281" r:id="rId5"/>
    <p:sldId id="283" r:id="rId6"/>
    <p:sldId id="284" r:id="rId7"/>
    <p:sldId id="282" r:id="rId8"/>
    <p:sldId id="285" r:id="rId9"/>
    <p:sldId id="288" r:id="rId10"/>
    <p:sldId id="294" r:id="rId11"/>
    <p:sldId id="289" r:id="rId12"/>
    <p:sldId id="290" r:id="rId13"/>
    <p:sldId id="291" r:id="rId14"/>
    <p:sldId id="292" r:id="rId15"/>
    <p:sldId id="295" r:id="rId16"/>
    <p:sldId id="296" r:id="rId17"/>
    <p:sldId id="293" r:id="rId18"/>
    <p:sldId id="297" r:id="rId19"/>
    <p:sldId id="298" r:id="rId20"/>
    <p:sldId id="299" r:id="rId21"/>
    <p:sldId id="300" r:id="rId22"/>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0" autoAdjust="0"/>
    <p:restoredTop sz="94609" autoAdjust="0"/>
  </p:normalViewPr>
  <p:slideViewPr>
    <p:cSldViewPr snapToGrid="0" snapToObjects="1">
      <p:cViewPr varScale="1">
        <p:scale>
          <a:sx n="93" d="100"/>
          <a:sy n="93" d="100"/>
        </p:scale>
        <p:origin x="92" y="280"/>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Bowen" userId="c345053a-4abb-4e43-8ff7-c21186a2fa29" providerId="ADAL" clId="{64BAC9B0-6148-4447-A5ED-F9D1011B0F41}"/>
    <pc:docChg chg="custSel modSld">
      <pc:chgData name="Sian Bowen" userId="c345053a-4abb-4e43-8ff7-c21186a2fa29" providerId="ADAL" clId="{64BAC9B0-6148-4447-A5ED-F9D1011B0F41}" dt="2026-09-18T10:38:39.955" v="83" actId="20577"/>
      <pc:docMkLst>
        <pc:docMk/>
      </pc:docMkLst>
      <pc:sldChg chg="modSp mod">
        <pc:chgData name="Sian Bowen" userId="c345053a-4abb-4e43-8ff7-c21186a2fa29" providerId="ADAL" clId="{64BAC9B0-6148-4447-A5ED-F9D1011B0F41}" dt="2026-09-18T10:02:17.166" v="9" actId="20577"/>
        <pc:sldMkLst>
          <pc:docMk/>
          <pc:sldMk cId="2131568492" sldId="278"/>
        </pc:sldMkLst>
        <pc:spChg chg="mod">
          <ac:chgData name="Sian Bowen" userId="c345053a-4abb-4e43-8ff7-c21186a2fa29" providerId="ADAL" clId="{64BAC9B0-6148-4447-A5ED-F9D1011B0F41}" dt="2026-09-18T10:02:17.166" v="9" actId="20577"/>
          <ac:spMkLst>
            <pc:docMk/>
            <pc:sldMk cId="2131568492" sldId="278"/>
            <ac:spMk id="3" creationId="{86C1060B-300F-3CE3-E5AA-D8E29791C960}"/>
          </ac:spMkLst>
        </pc:spChg>
      </pc:sldChg>
      <pc:sldChg chg="modSp mod">
        <pc:chgData name="Sian Bowen" userId="c345053a-4abb-4e43-8ff7-c21186a2fa29" providerId="ADAL" clId="{64BAC9B0-6148-4447-A5ED-F9D1011B0F41}" dt="2026-09-18T10:05:23.977" v="45" actId="20577"/>
        <pc:sldMkLst>
          <pc:docMk/>
          <pc:sldMk cId="2952923800" sldId="281"/>
        </pc:sldMkLst>
        <pc:spChg chg="mod">
          <ac:chgData name="Sian Bowen" userId="c345053a-4abb-4e43-8ff7-c21186a2fa29" providerId="ADAL" clId="{64BAC9B0-6148-4447-A5ED-F9D1011B0F41}" dt="2026-09-18T10:05:23.977" v="45" actId="20577"/>
          <ac:spMkLst>
            <pc:docMk/>
            <pc:sldMk cId="2952923800" sldId="281"/>
            <ac:spMk id="3" creationId="{A2E339BF-E6D7-DD0E-AF02-6813852EE723}"/>
          </ac:spMkLst>
        </pc:spChg>
      </pc:sldChg>
      <pc:sldChg chg="modSp mod">
        <pc:chgData name="Sian Bowen" userId="c345053a-4abb-4e43-8ff7-c21186a2fa29" providerId="ADAL" clId="{64BAC9B0-6148-4447-A5ED-F9D1011B0F41}" dt="2026-09-18T10:05:48.922" v="60" actId="20577"/>
        <pc:sldMkLst>
          <pc:docMk/>
          <pc:sldMk cId="2903841477" sldId="283"/>
        </pc:sldMkLst>
        <pc:spChg chg="mod">
          <ac:chgData name="Sian Bowen" userId="c345053a-4abb-4e43-8ff7-c21186a2fa29" providerId="ADAL" clId="{64BAC9B0-6148-4447-A5ED-F9D1011B0F41}" dt="2026-09-18T10:05:48.922" v="60" actId="20577"/>
          <ac:spMkLst>
            <pc:docMk/>
            <pc:sldMk cId="2903841477" sldId="283"/>
            <ac:spMk id="8" creationId="{A1775E32-809E-D296-D08E-4E9815AD4834}"/>
          </ac:spMkLst>
        </pc:spChg>
      </pc:sldChg>
      <pc:sldChg chg="modSp mod">
        <pc:chgData name="Sian Bowen" userId="c345053a-4abb-4e43-8ff7-c21186a2fa29" providerId="ADAL" clId="{64BAC9B0-6148-4447-A5ED-F9D1011B0F41}" dt="2026-09-18T10:14:18.640" v="68" actId="20577"/>
        <pc:sldMkLst>
          <pc:docMk/>
          <pc:sldMk cId="3170280394" sldId="290"/>
        </pc:sldMkLst>
        <pc:spChg chg="mod">
          <ac:chgData name="Sian Bowen" userId="c345053a-4abb-4e43-8ff7-c21186a2fa29" providerId="ADAL" clId="{64BAC9B0-6148-4447-A5ED-F9D1011B0F41}" dt="2026-09-18T10:14:18.640" v="68" actId="20577"/>
          <ac:spMkLst>
            <pc:docMk/>
            <pc:sldMk cId="3170280394" sldId="290"/>
            <ac:spMk id="13" creationId="{F618F075-837C-1005-19D6-8DC90759CD53}"/>
          </ac:spMkLst>
        </pc:spChg>
      </pc:sldChg>
      <pc:sldChg chg="modSp mod">
        <pc:chgData name="Sian Bowen" userId="c345053a-4abb-4e43-8ff7-c21186a2fa29" providerId="ADAL" clId="{64BAC9B0-6148-4447-A5ED-F9D1011B0F41}" dt="2026-09-18T10:37:14.842" v="71" actId="20577"/>
        <pc:sldMkLst>
          <pc:docMk/>
          <pc:sldMk cId="1003962426" sldId="293"/>
        </pc:sldMkLst>
        <pc:spChg chg="mod">
          <ac:chgData name="Sian Bowen" userId="c345053a-4abb-4e43-8ff7-c21186a2fa29" providerId="ADAL" clId="{64BAC9B0-6148-4447-A5ED-F9D1011B0F41}" dt="2026-09-18T10:37:14.842" v="71" actId="20577"/>
          <ac:spMkLst>
            <pc:docMk/>
            <pc:sldMk cId="1003962426" sldId="293"/>
            <ac:spMk id="6" creationId="{897DD0AE-21E0-6F25-24BD-8F430419821B}"/>
          </ac:spMkLst>
        </pc:spChg>
      </pc:sldChg>
      <pc:sldChg chg="modSp mod">
        <pc:chgData name="Sian Bowen" userId="c345053a-4abb-4e43-8ff7-c21186a2fa29" providerId="ADAL" clId="{64BAC9B0-6148-4447-A5ED-F9D1011B0F41}" dt="2026-09-18T10:13:42.427" v="63" actId="20577"/>
        <pc:sldMkLst>
          <pc:docMk/>
          <pc:sldMk cId="2735831785" sldId="294"/>
        </pc:sldMkLst>
        <pc:spChg chg="mod">
          <ac:chgData name="Sian Bowen" userId="c345053a-4abb-4e43-8ff7-c21186a2fa29" providerId="ADAL" clId="{64BAC9B0-6148-4447-A5ED-F9D1011B0F41}" dt="2026-09-18T10:13:42.427" v="63" actId="20577"/>
          <ac:spMkLst>
            <pc:docMk/>
            <pc:sldMk cId="2735831785" sldId="294"/>
            <ac:spMk id="27" creationId="{A0DA38E3-68A2-4FF9-022B-BA0DF832B1DB}"/>
          </ac:spMkLst>
        </pc:spChg>
      </pc:sldChg>
      <pc:sldChg chg="modSp mod">
        <pc:chgData name="Sian Bowen" userId="c345053a-4abb-4e43-8ff7-c21186a2fa29" providerId="ADAL" clId="{64BAC9B0-6148-4447-A5ED-F9D1011B0F41}" dt="2026-09-18T10:35:03.922" v="69" actId="313"/>
        <pc:sldMkLst>
          <pc:docMk/>
          <pc:sldMk cId="2150579747" sldId="295"/>
        </pc:sldMkLst>
        <pc:spChg chg="mod">
          <ac:chgData name="Sian Bowen" userId="c345053a-4abb-4e43-8ff7-c21186a2fa29" providerId="ADAL" clId="{64BAC9B0-6148-4447-A5ED-F9D1011B0F41}" dt="2026-09-18T10:35:03.922" v="69" actId="313"/>
          <ac:spMkLst>
            <pc:docMk/>
            <pc:sldMk cId="2150579747" sldId="295"/>
            <ac:spMk id="12" creationId="{CE3C1BFF-2275-1E7D-0604-E6F5CFEC01F6}"/>
          </ac:spMkLst>
        </pc:spChg>
      </pc:sldChg>
      <pc:sldChg chg="modSp mod">
        <pc:chgData name="Sian Bowen" userId="c345053a-4abb-4e43-8ff7-c21186a2fa29" providerId="ADAL" clId="{64BAC9B0-6148-4447-A5ED-F9D1011B0F41}" dt="2026-09-18T10:38:39.955" v="83" actId="20577"/>
        <pc:sldMkLst>
          <pc:docMk/>
          <pc:sldMk cId="2713122144" sldId="300"/>
        </pc:sldMkLst>
        <pc:spChg chg="mod">
          <ac:chgData name="Sian Bowen" userId="c345053a-4abb-4e43-8ff7-c21186a2fa29" providerId="ADAL" clId="{64BAC9B0-6148-4447-A5ED-F9D1011B0F41}" dt="2026-09-18T10:38:23.461" v="72" actId="20577"/>
          <ac:spMkLst>
            <pc:docMk/>
            <pc:sldMk cId="2713122144" sldId="300"/>
            <ac:spMk id="26" creationId="{710CB940-D45B-59F1-06E5-9CC94100EF05}"/>
          </ac:spMkLst>
        </pc:spChg>
        <pc:spChg chg="mod">
          <ac:chgData name="Sian Bowen" userId="c345053a-4abb-4e43-8ff7-c21186a2fa29" providerId="ADAL" clId="{64BAC9B0-6148-4447-A5ED-F9D1011B0F41}" dt="2026-09-18T10:38:39.955" v="83" actId="20577"/>
          <ac:spMkLst>
            <pc:docMk/>
            <pc:sldMk cId="2713122144" sldId="300"/>
            <ac:spMk id="27" creationId="{A0DA38E3-68A2-4FF9-022B-BA0DF832B1D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endParaRPr lang="en-US" dirty="0"/>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endParaRPr lang="en-US" dirty="0"/>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endParaRPr lang="en-US" dirty="0"/>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dirty="0"/>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endParaRPr lang="en-US" dirty="0"/>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endParaRPr lang="en-US" dirty="0"/>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2"/>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7.png"/><Relationship Id="rId2" Type="http://schemas.openxmlformats.org/officeDocument/2006/relationships/image" Target="../media/image8.png"/><Relationship Id="rId1" Type="http://schemas.openxmlformats.org/officeDocument/2006/relationships/slideLayout" Target="../slideLayouts/slideLayout10.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7.png"/><Relationship Id="rId2" Type="http://schemas.openxmlformats.org/officeDocument/2006/relationships/image" Target="../media/image8.png"/><Relationship Id="rId1" Type="http://schemas.openxmlformats.org/officeDocument/2006/relationships/slideLayout" Target="../slideLayouts/slideLayout10.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13.xml"/><Relationship Id="rId5" Type="http://schemas.openxmlformats.org/officeDocument/2006/relationships/image" Target="../media/image13.png"/><Relationship Id="rId4" Type="http://schemas.openxmlformats.org/officeDocument/2006/relationships/image" Target="../media/image16.png"/></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7.png"/><Relationship Id="rId2" Type="http://schemas.openxmlformats.org/officeDocument/2006/relationships/image" Target="../media/image8.png"/><Relationship Id="rId1" Type="http://schemas.openxmlformats.org/officeDocument/2006/relationships/slideLayout" Target="../slideLayouts/slideLayout10.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7.png"/><Relationship Id="rId2" Type="http://schemas.openxmlformats.org/officeDocument/2006/relationships/image" Target="../media/image8.png"/><Relationship Id="rId1" Type="http://schemas.openxmlformats.org/officeDocument/2006/relationships/slideLayout" Target="../slideLayouts/slideLayout10.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7.png"/><Relationship Id="rId2" Type="http://schemas.openxmlformats.org/officeDocument/2006/relationships/image" Target="../media/image8.png"/><Relationship Id="rId1" Type="http://schemas.openxmlformats.org/officeDocument/2006/relationships/slideLayout" Target="../slideLayouts/slideLayout10.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7.png"/><Relationship Id="rId2" Type="http://schemas.openxmlformats.org/officeDocument/2006/relationships/image" Target="../media/image8.png"/><Relationship Id="rId1" Type="http://schemas.openxmlformats.org/officeDocument/2006/relationships/slideLayout" Target="../slideLayouts/slideLayout10.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a:xfrm>
            <a:off x="4349496" y="1641312"/>
            <a:ext cx="3493008" cy="2376506"/>
          </a:xfrm>
        </p:spPr>
        <p:txBody>
          <a:bodyPr/>
          <a:lstStyle/>
          <a:p>
            <a:r>
              <a:rPr lang="en-US" sz="3600" dirty="0"/>
              <a:t>Early to Intermediate Rehabilitation</a:t>
            </a:r>
          </a:p>
          <a:p>
            <a:r>
              <a:rPr lang="en-US" sz="3600" dirty="0"/>
              <a:t> BMSH5403</a:t>
            </a:r>
          </a:p>
          <a:p>
            <a:endParaRPr lang="en-US" dirty="0"/>
          </a:p>
        </p:txBody>
      </p:sp>
      <p:pic>
        <p:nvPicPr>
          <p:cNvPr id="1026" name="Picture 2" descr="See the source image">
            <a:extLst>
              <a:ext uri="{FF2B5EF4-FFF2-40B4-BE49-F238E27FC236}">
                <a16:creationId xmlns:a16="http://schemas.microsoft.com/office/drawing/2014/main" id="{2481E382-6282-E812-EB14-665B52ACA6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15976" y="97650"/>
            <a:ext cx="1760048" cy="11715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a:xfrm>
            <a:off x="402336" y="374904"/>
            <a:ext cx="5693664" cy="1527048"/>
          </a:xfrm>
        </p:spPr>
        <p:txBody>
          <a:bodyPr/>
          <a:lstStyle/>
          <a:p>
            <a:r>
              <a:rPr lang="en-US" dirty="0">
                <a:latin typeface="Arial Black" panose="020B0604020202020204" pitchFamily="34" charset="0"/>
                <a:ea typeface="Arial Regular" pitchFamily="34" charset="-122"/>
                <a:cs typeface="Arial Black" panose="020B0604020202020204" pitchFamily="34" charset="0"/>
              </a:rPr>
              <a:t>Purpose of the module</a:t>
            </a:r>
            <a:endParaRPr lang="en-US" sz="4400" b="1" dirty="0">
              <a:solidFill>
                <a:schemeClr val="accent6"/>
              </a:solidFill>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4D1F66E5-D2D7-172B-46BA-FEBFE092CC7F}"/>
              </a:ext>
            </a:extLst>
          </p:cNvPr>
          <p:cNvSpPr>
            <a:spLocks noGrp="1"/>
          </p:cNvSpPr>
          <p:nvPr>
            <p:ph idx="1"/>
          </p:nvPr>
        </p:nvSpPr>
        <p:spPr>
          <a:xfrm>
            <a:off x="714525" y="2400438"/>
            <a:ext cx="5693664" cy="3122168"/>
          </a:xfrm>
        </p:spPr>
        <p:txBody>
          <a:bodyPr/>
          <a:lstStyle/>
          <a:p>
            <a:r>
              <a:rPr lang="en-US" u="sng" dirty="0"/>
              <a:t>Previous knowledge </a:t>
            </a:r>
          </a:p>
          <a:p>
            <a:r>
              <a:rPr lang="en-US" dirty="0"/>
              <a:t>Personal Training</a:t>
            </a:r>
          </a:p>
          <a:p>
            <a:r>
              <a:rPr lang="en-US" dirty="0"/>
              <a:t>Pathology and Injury</a:t>
            </a:r>
          </a:p>
          <a:p>
            <a:r>
              <a:rPr lang="en-US" dirty="0"/>
              <a:t>Prevention of injury</a:t>
            </a:r>
          </a:p>
          <a:p>
            <a:r>
              <a:rPr lang="en-US" dirty="0"/>
              <a:t>Physiological and sport specific demands</a:t>
            </a:r>
          </a:p>
        </p:txBody>
      </p:sp>
      <p:pic>
        <p:nvPicPr>
          <p:cNvPr id="5" name="Picture 4">
            <a:extLst>
              <a:ext uri="{FF2B5EF4-FFF2-40B4-BE49-F238E27FC236}">
                <a16:creationId xmlns:a16="http://schemas.microsoft.com/office/drawing/2014/main" id="{12A14B64-3FFA-A0EF-F1CF-3D58D8DBEA35}"/>
              </a:ext>
            </a:extLst>
          </p:cNvPr>
          <p:cNvPicPr>
            <a:picLocks noChangeAspect="1"/>
          </p:cNvPicPr>
          <p:nvPr/>
        </p:nvPicPr>
        <p:blipFill>
          <a:blip r:embed="rId2"/>
          <a:stretch>
            <a:fillRect/>
          </a:stretch>
        </p:blipFill>
        <p:spPr>
          <a:xfrm>
            <a:off x="10104136" y="2790989"/>
            <a:ext cx="1755800" cy="1170533"/>
          </a:xfrm>
          <a:prstGeom prst="rect">
            <a:avLst/>
          </a:prstGeom>
        </p:spPr>
      </p:pic>
    </p:spTree>
    <p:extLst>
      <p:ext uri="{BB962C8B-B14F-4D97-AF65-F5344CB8AC3E}">
        <p14:creationId xmlns:p14="http://schemas.microsoft.com/office/powerpoint/2010/main" val="3855531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p:txBody>
          <a:bodyPr/>
          <a:lstStyle/>
          <a:p>
            <a:r>
              <a:rPr lang="en-US" dirty="0"/>
              <a:t>Rehabilitation </a:t>
            </a:r>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p:txBody>
          <a:bodyPr/>
          <a:lstStyle/>
          <a:p>
            <a:r>
              <a:rPr lang="en-US" dirty="0"/>
              <a:t>The action of restoring someone to health or normal life through training and therapy after injury or illness</a:t>
            </a: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3</a:t>
            </a:fld>
            <a:endParaRPr lang="en-US" dirty="0"/>
          </a:p>
        </p:txBody>
      </p:sp>
      <p:pic>
        <p:nvPicPr>
          <p:cNvPr id="5" name="Picture 4">
            <a:extLst>
              <a:ext uri="{FF2B5EF4-FFF2-40B4-BE49-F238E27FC236}">
                <a16:creationId xmlns:a16="http://schemas.microsoft.com/office/drawing/2014/main" id="{4BCE499E-4149-1A5F-E8D2-1CB11DFFDD50}"/>
              </a:ext>
            </a:extLst>
          </p:cNvPr>
          <p:cNvPicPr>
            <a:picLocks noChangeAspect="1"/>
          </p:cNvPicPr>
          <p:nvPr/>
        </p:nvPicPr>
        <p:blipFill>
          <a:blip r:embed="rId2"/>
          <a:stretch>
            <a:fillRect/>
          </a:stretch>
        </p:blipFill>
        <p:spPr>
          <a:xfrm>
            <a:off x="10288864" y="5586933"/>
            <a:ext cx="1755800" cy="1170533"/>
          </a:xfrm>
          <a:prstGeom prst="rect">
            <a:avLst/>
          </a:prstGeom>
        </p:spPr>
      </p:pic>
    </p:spTree>
    <p:extLst>
      <p:ext uri="{BB962C8B-B14F-4D97-AF65-F5344CB8AC3E}">
        <p14:creationId xmlns:p14="http://schemas.microsoft.com/office/powerpoint/2010/main" val="979622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2895600" y="3087761"/>
            <a:ext cx="6400800" cy="1377419"/>
          </a:xfrm>
        </p:spPr>
        <p:txBody>
          <a:bodyPr/>
          <a:lstStyle/>
          <a:p>
            <a:r>
              <a:rPr lang="en-US" dirty="0">
                <a:latin typeface="Arial Black" panose="020B0604020202020204" pitchFamily="34" charset="0"/>
                <a:cs typeface="Arial Black" panose="020B0604020202020204" pitchFamily="34" charset="0"/>
              </a:rPr>
              <a:t>Assessment Requirements</a:t>
            </a:r>
            <a:endParaRPr lang="en-US" sz="4400" b="1" dirty="0">
              <a:solidFill>
                <a:schemeClr val="accent6"/>
              </a:solidFill>
              <a:latin typeface="Arial Black" panose="020B0604020202020204" pitchFamily="34" charset="0"/>
              <a:cs typeface="Arial Black" panose="020B0604020202020204" pitchFamily="34" charset="0"/>
            </a:endParaRPr>
          </a:p>
        </p:txBody>
      </p:sp>
      <p:sp>
        <p:nvSpPr>
          <p:cNvPr id="3" name="Text Placeholder 2">
            <a:extLst>
              <a:ext uri="{FF2B5EF4-FFF2-40B4-BE49-F238E27FC236}">
                <a16:creationId xmlns:a16="http://schemas.microsoft.com/office/drawing/2014/main" id="{A2E339BF-E6D7-DD0E-AF02-6813852EE723}"/>
              </a:ext>
            </a:extLst>
          </p:cNvPr>
          <p:cNvSpPr>
            <a:spLocks noGrp="1"/>
          </p:cNvSpPr>
          <p:nvPr>
            <p:ph type="body" idx="1"/>
          </p:nvPr>
        </p:nvSpPr>
        <p:spPr/>
        <p:txBody>
          <a:bodyPr/>
          <a:lstStyle/>
          <a:p>
            <a:pPr algn="ctr"/>
            <a:r>
              <a:rPr lang="en-US" sz="2400" dirty="0">
                <a:solidFill>
                  <a:schemeClr val="accent6"/>
                </a:solidFill>
                <a:latin typeface="Sabon Next LT" panose="02000500000000000000" pitchFamily="2" charset="0"/>
                <a:cs typeface="Sabon Next LT" panose="02000500000000000000" pitchFamily="2" charset="0"/>
              </a:rPr>
              <a:t>Assessment one – Presentation </a:t>
            </a:r>
            <a:r>
              <a:rPr lang="en-US" dirty="0">
                <a:latin typeface="Sabon Next LT" panose="02000500000000000000" pitchFamily="2" charset="0"/>
                <a:cs typeface="Sabon Next LT" panose="02000500000000000000" pitchFamily="2" charset="0"/>
              </a:rPr>
              <a:t>12.03.27</a:t>
            </a:r>
            <a:endParaRPr lang="en-US" sz="2400" dirty="0">
              <a:solidFill>
                <a:schemeClr val="accent6"/>
              </a:solidFill>
              <a:latin typeface="Sabon Next LT" panose="02000500000000000000" pitchFamily="2" charset="0"/>
              <a:cs typeface="Sabon Next LT" panose="02000500000000000000" pitchFamily="2" charset="0"/>
            </a:endParaRPr>
          </a:p>
          <a:p>
            <a:pPr algn="ctr"/>
            <a:r>
              <a:rPr lang="en-US" dirty="0">
                <a:latin typeface="Sabon Next LT" panose="02000500000000000000" pitchFamily="2" charset="0"/>
                <a:cs typeface="Sabon Next LT" panose="02000500000000000000" pitchFamily="2" charset="0"/>
              </a:rPr>
              <a:t>Assessment two – Practical 17.05.27</a:t>
            </a:r>
            <a:endParaRPr lang="en-US" sz="2400" dirty="0">
              <a:solidFill>
                <a:schemeClr val="accent6"/>
              </a:solidFill>
              <a:latin typeface="Sabon Next LT" panose="02000500000000000000" pitchFamily="2" charset="0"/>
              <a:cs typeface="Sabon Next LT" panose="02000500000000000000" pitchFamily="2" charset="0"/>
            </a:endParaRPr>
          </a:p>
        </p:txBody>
      </p:sp>
      <p:pic>
        <p:nvPicPr>
          <p:cNvPr id="5" name="Picture 4">
            <a:extLst>
              <a:ext uri="{FF2B5EF4-FFF2-40B4-BE49-F238E27FC236}">
                <a16:creationId xmlns:a16="http://schemas.microsoft.com/office/drawing/2014/main" id="{56B68454-0F96-CA94-84CB-42F4CA663125}"/>
              </a:ext>
            </a:extLst>
          </p:cNvPr>
          <p:cNvPicPr>
            <a:picLocks noChangeAspect="1"/>
          </p:cNvPicPr>
          <p:nvPr/>
        </p:nvPicPr>
        <p:blipFill>
          <a:blip r:embed="rId2"/>
          <a:stretch>
            <a:fillRect/>
          </a:stretch>
        </p:blipFill>
        <p:spPr>
          <a:xfrm>
            <a:off x="8931118" y="322205"/>
            <a:ext cx="1755800" cy="1170533"/>
          </a:xfrm>
          <a:prstGeom prst="rect">
            <a:avLst/>
          </a:prstGeom>
        </p:spPr>
      </p:pic>
    </p:spTree>
    <p:extLst>
      <p:ext uri="{BB962C8B-B14F-4D97-AF65-F5344CB8AC3E}">
        <p14:creationId xmlns:p14="http://schemas.microsoft.com/office/powerpoint/2010/main" val="2952923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25542-D540-B766-0FA1-10DE2ED0495C}"/>
              </a:ext>
            </a:extLst>
          </p:cNvPr>
          <p:cNvSpPr>
            <a:spLocks noGrp="1"/>
          </p:cNvSpPr>
          <p:nvPr>
            <p:ph type="title"/>
          </p:nvPr>
        </p:nvSpPr>
        <p:spPr>
          <a:xfrm>
            <a:off x="1451679" y="210312"/>
            <a:ext cx="10671048" cy="768096"/>
          </a:xfrm>
        </p:spPr>
        <p:txBody>
          <a:bodyPr/>
          <a:lstStyle/>
          <a:p>
            <a:r>
              <a:rPr lang="en-US" dirty="0">
                <a:latin typeface="Arial Black" panose="020B0604020202020204" pitchFamily="34" charset="0"/>
                <a:cs typeface="Arial Black" panose="020B0604020202020204" pitchFamily="34" charset="0"/>
              </a:rPr>
              <a:t>Assessment Breakdown</a:t>
            </a:r>
            <a:endParaRPr lang="en-US" sz="4400" b="1" dirty="0">
              <a:solidFill>
                <a:schemeClr val="accent6"/>
              </a:solidFill>
              <a:latin typeface="Arial Black" panose="020B0604020202020204" pitchFamily="34" charset="0"/>
              <a:cs typeface="Arial Black" panose="020B0604020202020204" pitchFamily="34" charset="0"/>
            </a:endParaRPr>
          </a:p>
        </p:txBody>
      </p:sp>
      <p:sp>
        <p:nvSpPr>
          <p:cNvPr id="7" name="Slide Number Placeholder 6">
            <a:extLst>
              <a:ext uri="{FF2B5EF4-FFF2-40B4-BE49-F238E27FC236}">
                <a16:creationId xmlns:a16="http://schemas.microsoft.com/office/drawing/2014/main" id="{712D1D31-1A67-703B-DF69-CA8142BF6A2D}"/>
              </a:ext>
            </a:extLst>
          </p:cNvPr>
          <p:cNvSpPr>
            <a:spLocks noGrp="1"/>
          </p:cNvSpPr>
          <p:nvPr>
            <p:ph type="sldNum" sz="quarter" idx="12"/>
          </p:nvPr>
        </p:nvSpPr>
        <p:spPr/>
        <p:txBody>
          <a:bodyPr/>
          <a:lstStyle/>
          <a:p>
            <a:fld id="{48F63A3B-78C7-47BE-AE5E-E10140E04643}" type="slidenum">
              <a:rPr lang="en-US" smtClean="0"/>
              <a:t>5</a:t>
            </a:fld>
            <a:endParaRPr lang="en-US" dirty="0"/>
          </a:p>
        </p:txBody>
      </p:sp>
      <p:sp>
        <p:nvSpPr>
          <p:cNvPr id="8" name="TextBox 7">
            <a:extLst>
              <a:ext uri="{FF2B5EF4-FFF2-40B4-BE49-F238E27FC236}">
                <a16:creationId xmlns:a16="http://schemas.microsoft.com/office/drawing/2014/main" id="{A1775E32-809E-D296-D08E-4E9815AD4834}"/>
              </a:ext>
            </a:extLst>
          </p:cNvPr>
          <p:cNvSpPr txBox="1"/>
          <p:nvPr/>
        </p:nvSpPr>
        <p:spPr>
          <a:xfrm>
            <a:off x="1690255" y="1681020"/>
            <a:ext cx="8534400" cy="3785652"/>
          </a:xfrm>
          <a:prstGeom prst="rect">
            <a:avLst/>
          </a:prstGeom>
          <a:noFill/>
        </p:spPr>
        <p:txBody>
          <a:bodyPr wrap="square" rtlCol="0">
            <a:spAutoFit/>
          </a:bodyPr>
          <a:lstStyle/>
          <a:p>
            <a:r>
              <a:rPr lang="en-GB" sz="2400" dirty="0"/>
              <a:t>AS1: 50% 30 minutes presentation </a:t>
            </a:r>
          </a:p>
          <a:p>
            <a:r>
              <a:rPr lang="en-GB" sz="2400" dirty="0"/>
              <a:t>AS2: 50% 30 minutes practical examination</a:t>
            </a:r>
          </a:p>
          <a:p>
            <a:endParaRPr lang="en-GB" sz="2400" dirty="0"/>
          </a:p>
          <a:p>
            <a:r>
              <a:rPr lang="en-GB" sz="2400" dirty="0"/>
              <a:t>This Module is a PASS ALL COMPONENTS MODULE</a:t>
            </a:r>
          </a:p>
          <a:p>
            <a:r>
              <a:rPr lang="en-GB" sz="2400" dirty="0"/>
              <a:t>This means that you must pass each assessment point (40% pass mark) to successfully pass the module overall. </a:t>
            </a:r>
          </a:p>
          <a:p>
            <a:endParaRPr lang="en-GB" sz="2400" dirty="0"/>
          </a:p>
          <a:p>
            <a:r>
              <a:rPr lang="en-GB" sz="2400" dirty="0"/>
              <a:t>The assessment criteria can be found in the assessment section of the Moodle page (BMSH5403 – Early to Intermediate Rehabilitation). </a:t>
            </a:r>
          </a:p>
        </p:txBody>
      </p:sp>
      <p:pic>
        <p:nvPicPr>
          <p:cNvPr id="10" name="Picture 2" descr="See the source image">
            <a:extLst>
              <a:ext uri="{FF2B5EF4-FFF2-40B4-BE49-F238E27FC236}">
                <a16:creationId xmlns:a16="http://schemas.microsoft.com/office/drawing/2014/main" id="{C412EB83-B70F-1EB0-7EC8-AD96A7D82E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72872" y="5431642"/>
            <a:ext cx="1760048" cy="11715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38414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B311B-3177-0658-3585-6639F26A9BF6}"/>
              </a:ext>
            </a:extLst>
          </p:cNvPr>
          <p:cNvSpPr>
            <a:spLocks noGrp="1"/>
          </p:cNvSpPr>
          <p:nvPr>
            <p:ph type="title"/>
          </p:nvPr>
        </p:nvSpPr>
        <p:spPr>
          <a:xfrm>
            <a:off x="-469485" y="210312"/>
            <a:ext cx="10671048" cy="768096"/>
          </a:xfrm>
        </p:spPr>
        <p:txBody>
          <a:bodyPr/>
          <a:lstStyle/>
          <a:p>
            <a:r>
              <a:rPr lang="en-US" dirty="0">
                <a:latin typeface="Arial Black" panose="020B0604020202020204" pitchFamily="34" charset="0"/>
                <a:cs typeface="Arial Black" panose="020B0604020202020204" pitchFamily="34" charset="0"/>
              </a:rPr>
              <a:t>What we need to know</a:t>
            </a:r>
            <a:endParaRPr lang="en-US" sz="4400" b="1" dirty="0">
              <a:solidFill>
                <a:schemeClr val="accent6"/>
              </a:solidFill>
              <a:latin typeface="Arial Black" panose="020B0604020202020204" pitchFamily="34" charset="0"/>
              <a:cs typeface="Arial Black" panose="020B0604020202020204" pitchFamily="34" charset="0"/>
            </a:endParaRPr>
          </a:p>
        </p:txBody>
      </p:sp>
      <p:sp>
        <p:nvSpPr>
          <p:cNvPr id="8" name="Slide Number Placeholder 7">
            <a:extLst>
              <a:ext uri="{FF2B5EF4-FFF2-40B4-BE49-F238E27FC236}">
                <a16:creationId xmlns:a16="http://schemas.microsoft.com/office/drawing/2014/main" id="{AECF22D2-2B16-C40D-AA90-609B5CD08B3D}"/>
              </a:ext>
            </a:extLst>
          </p:cNvPr>
          <p:cNvSpPr>
            <a:spLocks noGrp="1"/>
          </p:cNvSpPr>
          <p:nvPr>
            <p:ph type="sldNum" sz="quarter" idx="12"/>
          </p:nvPr>
        </p:nvSpPr>
        <p:spPr/>
        <p:txBody>
          <a:bodyPr/>
          <a:lstStyle/>
          <a:p>
            <a:fld id="{48F63A3B-78C7-47BE-AE5E-E10140E04643}" type="slidenum">
              <a:rPr lang="en-US" smtClean="0"/>
              <a:t>6</a:t>
            </a:fld>
            <a:endParaRPr lang="en-US" dirty="0"/>
          </a:p>
        </p:txBody>
      </p:sp>
      <p:sp>
        <p:nvSpPr>
          <p:cNvPr id="4" name="Content Placeholder 3">
            <a:extLst>
              <a:ext uri="{FF2B5EF4-FFF2-40B4-BE49-F238E27FC236}">
                <a16:creationId xmlns:a16="http://schemas.microsoft.com/office/drawing/2014/main" id="{2D06683E-3A9E-5760-01B3-FE0D1E66992B}"/>
              </a:ext>
            </a:extLst>
          </p:cNvPr>
          <p:cNvSpPr>
            <a:spLocks noGrp="1"/>
          </p:cNvSpPr>
          <p:nvPr>
            <p:ph sz="half" idx="1"/>
          </p:nvPr>
        </p:nvSpPr>
        <p:spPr/>
        <p:txBody>
          <a:bodyPr/>
          <a:lstStyle/>
          <a:p>
            <a:r>
              <a:rPr lang="en-GB" sz="2800" dirty="0"/>
              <a:t>What are the stages of rehabilitation ?</a:t>
            </a:r>
          </a:p>
          <a:p>
            <a:r>
              <a:rPr lang="en-GB" sz="2800" dirty="0"/>
              <a:t>What are the key goals for each of the stages?</a:t>
            </a:r>
          </a:p>
          <a:p>
            <a:r>
              <a:rPr lang="en-GB" sz="2800" dirty="0"/>
              <a:t>What order should we rehabilitate in (components of fitness) </a:t>
            </a:r>
            <a:r>
              <a:rPr lang="en-GB" sz="2800" dirty="0" err="1"/>
              <a:t>e.g</a:t>
            </a:r>
            <a:r>
              <a:rPr lang="en-GB" sz="2800" dirty="0"/>
              <a:t> Muscle endurance, speed, power </a:t>
            </a:r>
            <a:r>
              <a:rPr lang="en-GB" dirty="0"/>
              <a:t>etc</a:t>
            </a:r>
          </a:p>
        </p:txBody>
      </p:sp>
      <p:pic>
        <p:nvPicPr>
          <p:cNvPr id="9" name="Picture 2" descr="See the source image">
            <a:extLst>
              <a:ext uri="{FF2B5EF4-FFF2-40B4-BE49-F238E27FC236}">
                <a16:creationId xmlns:a16="http://schemas.microsoft.com/office/drawing/2014/main" id="{90957DFF-4F13-F31A-850B-7745C921F0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9867" y="5461483"/>
            <a:ext cx="1760048" cy="11715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64747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5E8954-9BCB-7FD9-A210-38DC54382D45}"/>
              </a:ext>
            </a:extLst>
          </p:cNvPr>
          <p:cNvSpPr>
            <a:spLocks noGrp="1"/>
          </p:cNvSpPr>
          <p:nvPr>
            <p:ph type="title"/>
          </p:nvPr>
        </p:nvSpPr>
        <p:spPr>
          <a:xfrm>
            <a:off x="4213629" y="1481328"/>
            <a:ext cx="7013448" cy="1627632"/>
          </a:xfrm>
        </p:spPr>
        <p:txBody>
          <a:bodyPr/>
          <a:lstStyle/>
          <a:p>
            <a:r>
              <a:rPr lang="en-GB" b="1" i="0" dirty="0">
                <a:solidFill>
                  <a:srgbClr val="202C8F"/>
                </a:solidFill>
                <a:effectLst/>
                <a:latin typeface="+mn-lt"/>
              </a:rPr>
              <a:t>The road to athletic greatness is not marked by perfection, but the ability to constantly overcome adversity and failure</a:t>
            </a:r>
            <a:r>
              <a:rPr lang="en-US" dirty="0">
                <a:solidFill>
                  <a:srgbClr val="202C8F"/>
                </a:solidFill>
                <a:latin typeface="+mn-lt"/>
              </a:rPr>
              <a:t>.</a:t>
            </a:r>
          </a:p>
        </p:txBody>
      </p:sp>
      <p:sp>
        <p:nvSpPr>
          <p:cNvPr id="6" name="Text Placeholder 5">
            <a:extLst>
              <a:ext uri="{FF2B5EF4-FFF2-40B4-BE49-F238E27FC236}">
                <a16:creationId xmlns:a16="http://schemas.microsoft.com/office/drawing/2014/main" id="{8E016EE4-D06F-BB48-F27D-14F290F0FE86}"/>
              </a:ext>
            </a:extLst>
          </p:cNvPr>
          <p:cNvSpPr>
            <a:spLocks noGrp="1"/>
          </p:cNvSpPr>
          <p:nvPr>
            <p:ph type="body" sz="quarter" idx="15"/>
          </p:nvPr>
        </p:nvSpPr>
        <p:spPr>
          <a:xfrm>
            <a:off x="3445533" y="959011"/>
            <a:ext cx="768096" cy="1627632"/>
          </a:xfrm>
        </p:spPr>
        <p:txBody>
          <a:bodyPr/>
          <a:lstStyle/>
          <a:p>
            <a:r>
              <a:rPr lang="en-US" dirty="0"/>
              <a:t>“</a:t>
            </a:r>
          </a:p>
        </p:txBody>
      </p:sp>
      <p:sp>
        <p:nvSpPr>
          <p:cNvPr id="4" name="Text Placeholder 3">
            <a:extLst>
              <a:ext uri="{FF2B5EF4-FFF2-40B4-BE49-F238E27FC236}">
                <a16:creationId xmlns:a16="http://schemas.microsoft.com/office/drawing/2014/main" id="{D2BBD890-6A99-C160-C084-2916E2310718}"/>
              </a:ext>
            </a:extLst>
          </p:cNvPr>
          <p:cNvSpPr>
            <a:spLocks noGrp="1"/>
          </p:cNvSpPr>
          <p:nvPr>
            <p:ph type="body" sz="quarter" idx="13"/>
          </p:nvPr>
        </p:nvSpPr>
        <p:spPr/>
        <p:txBody>
          <a:bodyPr/>
          <a:lstStyle/>
          <a:p>
            <a:r>
              <a:rPr lang="en-US" dirty="0"/>
              <a:t>Nike</a:t>
            </a:r>
          </a:p>
        </p:txBody>
      </p:sp>
      <p:sp>
        <p:nvSpPr>
          <p:cNvPr id="5" name="Text Placeholder 4">
            <a:extLst>
              <a:ext uri="{FF2B5EF4-FFF2-40B4-BE49-F238E27FC236}">
                <a16:creationId xmlns:a16="http://schemas.microsoft.com/office/drawing/2014/main" id="{EEE736C0-59DE-A4DF-7A05-6F22D48CC0D3}"/>
              </a:ext>
            </a:extLst>
          </p:cNvPr>
          <p:cNvSpPr>
            <a:spLocks noGrp="1"/>
          </p:cNvSpPr>
          <p:nvPr>
            <p:ph type="body" sz="quarter" idx="14"/>
          </p:nvPr>
        </p:nvSpPr>
        <p:spPr>
          <a:xfrm>
            <a:off x="9694580" y="3234575"/>
            <a:ext cx="768096" cy="1627632"/>
          </a:xfrm>
        </p:spPr>
        <p:txBody>
          <a:bodyPr/>
          <a:lstStyle/>
          <a:p>
            <a:r>
              <a:rPr lang="en-US" dirty="0"/>
              <a:t>”</a:t>
            </a:r>
          </a:p>
        </p:txBody>
      </p:sp>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p:txBody>
          <a:bodyPr/>
          <a:lstStyle/>
          <a:p>
            <a:fld id="{48F63A3B-78C7-47BE-AE5E-E10140E04643}" type="slidenum">
              <a:rPr lang="en-US" smtClean="0"/>
              <a:t>7</a:t>
            </a:fld>
            <a:endParaRPr lang="en-US" dirty="0"/>
          </a:p>
        </p:txBody>
      </p:sp>
      <p:pic>
        <p:nvPicPr>
          <p:cNvPr id="7" name="Picture 6">
            <a:extLst>
              <a:ext uri="{FF2B5EF4-FFF2-40B4-BE49-F238E27FC236}">
                <a16:creationId xmlns:a16="http://schemas.microsoft.com/office/drawing/2014/main" id="{FF2CE658-CB7B-AEBB-2DF2-533AEB26A875}"/>
              </a:ext>
            </a:extLst>
          </p:cNvPr>
          <p:cNvPicPr>
            <a:picLocks noChangeAspect="1"/>
          </p:cNvPicPr>
          <p:nvPr/>
        </p:nvPicPr>
        <p:blipFill>
          <a:blip r:embed="rId2"/>
          <a:stretch>
            <a:fillRect/>
          </a:stretch>
        </p:blipFill>
        <p:spPr>
          <a:xfrm>
            <a:off x="10064419" y="5376672"/>
            <a:ext cx="1761897" cy="1170533"/>
          </a:xfrm>
          <a:prstGeom prst="rect">
            <a:avLst/>
          </a:prstGeom>
        </p:spPr>
      </p:pic>
    </p:spTree>
    <p:extLst>
      <p:ext uri="{BB962C8B-B14F-4D97-AF65-F5344CB8AC3E}">
        <p14:creationId xmlns:p14="http://schemas.microsoft.com/office/powerpoint/2010/main" val="685681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7C09F16-6D23-666F-6800-8FC697831948}"/>
              </a:ext>
            </a:extLst>
          </p:cNvPr>
          <p:cNvSpPr>
            <a:spLocks noGrp="1"/>
          </p:cNvSpPr>
          <p:nvPr>
            <p:ph type="title"/>
          </p:nvPr>
        </p:nvSpPr>
        <p:spPr>
          <a:xfrm>
            <a:off x="758952" y="73152"/>
            <a:ext cx="10671048" cy="768096"/>
          </a:xfrm>
        </p:spPr>
        <p:txBody>
          <a:bodyPr/>
          <a:lstStyle/>
          <a:p>
            <a:r>
              <a:rPr lang="en-US" dirty="0"/>
              <a:t>Stages</a:t>
            </a:r>
          </a:p>
        </p:txBody>
      </p:sp>
      <p:sp>
        <p:nvSpPr>
          <p:cNvPr id="74" name="Slide Number Placeholder 73">
            <a:extLst>
              <a:ext uri="{FF2B5EF4-FFF2-40B4-BE49-F238E27FC236}">
                <a16:creationId xmlns:a16="http://schemas.microsoft.com/office/drawing/2014/main" id="{B964C6B0-844C-A964-2B74-46CF893E1381}"/>
              </a:ext>
            </a:extLst>
          </p:cNvPr>
          <p:cNvSpPr>
            <a:spLocks noGrp="1"/>
          </p:cNvSpPr>
          <p:nvPr>
            <p:ph type="sldNum" sz="quarter" idx="12"/>
          </p:nvPr>
        </p:nvSpPr>
        <p:spPr/>
        <p:txBody>
          <a:bodyPr/>
          <a:lstStyle/>
          <a:p>
            <a:fld id="{48F63A3B-78C7-47BE-AE5E-E10140E04643}" type="slidenum">
              <a:rPr lang="en-US" smtClean="0"/>
              <a:pPr/>
              <a:t>8</a:t>
            </a:fld>
            <a:endParaRPr lang="en-US" dirty="0"/>
          </a:p>
        </p:txBody>
      </p:sp>
      <p:graphicFrame>
        <p:nvGraphicFramePr>
          <p:cNvPr id="39" name="Table 39">
            <a:extLst>
              <a:ext uri="{FF2B5EF4-FFF2-40B4-BE49-F238E27FC236}">
                <a16:creationId xmlns:a16="http://schemas.microsoft.com/office/drawing/2014/main" id="{C4475C86-E4DC-3B68-FE2A-2D000689DDFC}"/>
              </a:ext>
            </a:extLst>
          </p:cNvPr>
          <p:cNvGraphicFramePr>
            <a:graphicFrameLocks noGrp="1"/>
          </p:cNvGraphicFramePr>
          <p:nvPr>
            <p:extLst>
              <p:ext uri="{D42A27DB-BD31-4B8C-83A1-F6EECF244321}">
                <p14:modId xmlns:p14="http://schemas.microsoft.com/office/powerpoint/2010/main" val="550276593"/>
              </p:ext>
            </p:extLst>
          </p:nvPr>
        </p:nvGraphicFramePr>
        <p:xfrm>
          <a:off x="768094" y="829318"/>
          <a:ext cx="10671050" cy="5791662"/>
        </p:xfrm>
        <a:graphic>
          <a:graphicData uri="http://schemas.openxmlformats.org/drawingml/2006/table">
            <a:tbl>
              <a:tblPr firstRow="1" bandRow="1">
                <a:tableStyleId>{F5AB1C69-6EDB-4FF4-983F-18BD219EF322}</a:tableStyleId>
              </a:tblPr>
              <a:tblGrid>
                <a:gridCol w="2134210">
                  <a:extLst>
                    <a:ext uri="{9D8B030D-6E8A-4147-A177-3AD203B41FA5}">
                      <a16:colId xmlns:a16="http://schemas.microsoft.com/office/drawing/2014/main" val="3816299058"/>
                    </a:ext>
                  </a:extLst>
                </a:gridCol>
                <a:gridCol w="2134210">
                  <a:extLst>
                    <a:ext uri="{9D8B030D-6E8A-4147-A177-3AD203B41FA5}">
                      <a16:colId xmlns:a16="http://schemas.microsoft.com/office/drawing/2014/main" val="3701201836"/>
                    </a:ext>
                  </a:extLst>
                </a:gridCol>
                <a:gridCol w="2134210">
                  <a:extLst>
                    <a:ext uri="{9D8B030D-6E8A-4147-A177-3AD203B41FA5}">
                      <a16:colId xmlns:a16="http://schemas.microsoft.com/office/drawing/2014/main" val="2817431777"/>
                    </a:ext>
                  </a:extLst>
                </a:gridCol>
                <a:gridCol w="2134210">
                  <a:extLst>
                    <a:ext uri="{9D8B030D-6E8A-4147-A177-3AD203B41FA5}">
                      <a16:colId xmlns:a16="http://schemas.microsoft.com/office/drawing/2014/main" val="1907097298"/>
                    </a:ext>
                  </a:extLst>
                </a:gridCol>
                <a:gridCol w="2134210">
                  <a:extLst>
                    <a:ext uri="{9D8B030D-6E8A-4147-A177-3AD203B41FA5}">
                      <a16:colId xmlns:a16="http://schemas.microsoft.com/office/drawing/2014/main" val="3597353933"/>
                    </a:ext>
                  </a:extLst>
                </a:gridCol>
              </a:tblGrid>
              <a:tr h="955194">
                <a:tc>
                  <a:txBody>
                    <a:bodyPr/>
                    <a:lstStyle/>
                    <a:p>
                      <a:pPr algn="ctr"/>
                      <a:r>
                        <a:rPr lang="en-GB" dirty="0">
                          <a:solidFill>
                            <a:schemeClr val="tx1"/>
                          </a:solidFill>
                        </a:rPr>
                        <a:t>Stage</a:t>
                      </a:r>
                    </a:p>
                  </a:txBody>
                  <a:tcPr/>
                </a:tc>
                <a:tc>
                  <a:txBody>
                    <a:bodyPr/>
                    <a:lstStyle/>
                    <a:p>
                      <a:pPr algn="ctr"/>
                      <a:r>
                        <a:rPr lang="en-GB" dirty="0">
                          <a:solidFill>
                            <a:schemeClr val="tx1"/>
                          </a:solidFill>
                        </a:rPr>
                        <a:t>Flexibility</a:t>
                      </a:r>
                    </a:p>
                  </a:txBody>
                  <a:tcPr/>
                </a:tc>
                <a:tc>
                  <a:txBody>
                    <a:bodyPr/>
                    <a:lstStyle/>
                    <a:p>
                      <a:pPr algn="ctr"/>
                      <a:r>
                        <a:rPr lang="en-GB" dirty="0">
                          <a:solidFill>
                            <a:schemeClr val="tx1"/>
                          </a:solidFill>
                        </a:rPr>
                        <a:t>Muscle endurance &amp; strength </a:t>
                      </a:r>
                    </a:p>
                  </a:txBody>
                  <a:tcPr/>
                </a:tc>
                <a:tc>
                  <a:txBody>
                    <a:bodyPr/>
                    <a:lstStyle/>
                    <a:p>
                      <a:pPr algn="ctr"/>
                      <a:r>
                        <a:rPr lang="en-GB" dirty="0">
                          <a:solidFill>
                            <a:schemeClr val="tx1"/>
                          </a:solidFill>
                        </a:rPr>
                        <a:t>Proprioception </a:t>
                      </a:r>
                    </a:p>
                  </a:txBody>
                  <a:tcPr/>
                </a:tc>
                <a:tc>
                  <a:txBody>
                    <a:bodyPr/>
                    <a:lstStyle/>
                    <a:p>
                      <a:pPr algn="ctr"/>
                      <a:r>
                        <a:rPr lang="en-GB" dirty="0">
                          <a:solidFill>
                            <a:schemeClr val="tx1"/>
                          </a:solidFill>
                        </a:rPr>
                        <a:t>Sport Specific</a:t>
                      </a:r>
                    </a:p>
                  </a:txBody>
                  <a:tcPr/>
                </a:tc>
                <a:extLst>
                  <a:ext uri="{0D108BD9-81ED-4DB2-BD59-A6C34878D82A}">
                    <a16:rowId xmlns:a16="http://schemas.microsoft.com/office/drawing/2014/main" val="812454137"/>
                  </a:ext>
                </a:extLst>
              </a:tr>
              <a:tr h="955194">
                <a:tc>
                  <a:txBody>
                    <a:bodyPr/>
                    <a:lstStyle/>
                    <a:p>
                      <a:r>
                        <a:rPr lang="en-GB" dirty="0"/>
                        <a:t>Early (48hr+)</a:t>
                      </a:r>
                    </a:p>
                  </a:txBody>
                  <a:tcPr/>
                </a:tc>
                <a:tc>
                  <a:txBody>
                    <a:bodyPr/>
                    <a:lstStyle/>
                    <a:p>
                      <a:r>
                        <a:rPr lang="en-GB" dirty="0"/>
                        <a:t>Yes</a:t>
                      </a:r>
                    </a:p>
                  </a:txBody>
                  <a:tcPr/>
                </a:tc>
                <a:tc>
                  <a:txBody>
                    <a:bodyPr/>
                    <a:lstStyle/>
                    <a:p>
                      <a:r>
                        <a:rPr lang="en-GB" dirty="0"/>
                        <a:t>If P+ permits</a:t>
                      </a:r>
                    </a:p>
                  </a:txBody>
                  <a:tcPr/>
                </a:tc>
                <a:tc>
                  <a:txBody>
                    <a:bodyPr/>
                    <a:lstStyle/>
                    <a:p>
                      <a:endParaRPr lang="en-GB" dirty="0"/>
                    </a:p>
                  </a:txBody>
                  <a:tcPr/>
                </a:tc>
                <a:tc>
                  <a:txBody>
                    <a:bodyPr/>
                    <a:lstStyle/>
                    <a:p>
                      <a:r>
                        <a:rPr lang="en-GB" dirty="0"/>
                        <a:t>Maintain CV</a:t>
                      </a:r>
                    </a:p>
                  </a:txBody>
                  <a:tcPr/>
                </a:tc>
                <a:extLst>
                  <a:ext uri="{0D108BD9-81ED-4DB2-BD59-A6C34878D82A}">
                    <a16:rowId xmlns:a16="http://schemas.microsoft.com/office/drawing/2014/main" val="1807823644"/>
                  </a:ext>
                </a:extLst>
              </a:tr>
              <a:tr h="955194">
                <a:tc>
                  <a:txBody>
                    <a:bodyPr/>
                    <a:lstStyle/>
                    <a:p>
                      <a:r>
                        <a:rPr lang="en-GB" dirty="0"/>
                        <a:t>Intermediate (48/72hr -21d or end of proliferation)</a:t>
                      </a:r>
                    </a:p>
                  </a:txBody>
                  <a:tcPr/>
                </a:tc>
                <a:tc>
                  <a:txBody>
                    <a:bodyPr/>
                    <a:lstStyle/>
                    <a:p>
                      <a:r>
                        <a:rPr lang="en-GB" dirty="0"/>
                        <a:t>Yes</a:t>
                      </a:r>
                    </a:p>
                  </a:txBody>
                  <a:tcPr/>
                </a:tc>
                <a:tc>
                  <a:txBody>
                    <a:bodyPr/>
                    <a:lstStyle/>
                    <a:p>
                      <a:r>
                        <a:rPr lang="en-GB" dirty="0"/>
                        <a:t>Yes (PWB; single joint and multiplane progress to multi joint)</a:t>
                      </a:r>
                    </a:p>
                  </a:txBody>
                  <a:tcPr/>
                </a:tc>
                <a:tc>
                  <a:txBody>
                    <a:bodyPr/>
                    <a:lstStyle/>
                    <a:p>
                      <a:r>
                        <a:rPr lang="en-GB" dirty="0"/>
                        <a:t>Yes</a:t>
                      </a:r>
                    </a:p>
                  </a:txBody>
                  <a:tcPr/>
                </a:tc>
                <a:tc>
                  <a:txBody>
                    <a:bodyPr/>
                    <a:lstStyle/>
                    <a:p>
                      <a:r>
                        <a:rPr lang="en-GB" dirty="0"/>
                        <a:t>Maintain CV</a:t>
                      </a:r>
                    </a:p>
                  </a:txBody>
                  <a:tcPr/>
                </a:tc>
                <a:extLst>
                  <a:ext uri="{0D108BD9-81ED-4DB2-BD59-A6C34878D82A}">
                    <a16:rowId xmlns:a16="http://schemas.microsoft.com/office/drawing/2014/main" val="1983056787"/>
                  </a:ext>
                </a:extLst>
              </a:tr>
              <a:tr h="955194">
                <a:tc>
                  <a:txBody>
                    <a:bodyPr/>
                    <a:lstStyle/>
                    <a:p>
                      <a:r>
                        <a:rPr lang="en-GB" dirty="0"/>
                        <a:t>Late (21d – end of remodelling)</a:t>
                      </a:r>
                    </a:p>
                  </a:txBody>
                  <a:tcPr/>
                </a:tc>
                <a:tc>
                  <a:txBody>
                    <a:bodyPr/>
                    <a:lstStyle/>
                    <a:p>
                      <a:r>
                        <a:rPr lang="en-GB" dirty="0"/>
                        <a:t>Yes (Final ROM)</a:t>
                      </a:r>
                    </a:p>
                  </a:txBody>
                  <a:tcPr/>
                </a:tc>
                <a:tc>
                  <a:txBody>
                    <a:bodyPr/>
                    <a:lstStyle/>
                    <a:p>
                      <a:r>
                        <a:rPr lang="en-GB" dirty="0"/>
                        <a:t>Yes (FWB; Controlled multi joint/multiplane)</a:t>
                      </a:r>
                    </a:p>
                  </a:txBody>
                  <a:tcPr/>
                </a:tc>
                <a:tc>
                  <a:txBody>
                    <a:bodyPr/>
                    <a:lstStyle/>
                    <a:p>
                      <a:r>
                        <a:rPr lang="en-GB" dirty="0"/>
                        <a:t>Yes</a:t>
                      </a:r>
                    </a:p>
                  </a:txBody>
                  <a:tcPr/>
                </a:tc>
                <a:tc>
                  <a:txBody>
                    <a:bodyPr/>
                    <a:lstStyle/>
                    <a:p>
                      <a:r>
                        <a:rPr lang="en-GB" dirty="0"/>
                        <a:t>Maintain CV</a:t>
                      </a:r>
                    </a:p>
                  </a:txBody>
                  <a:tcPr/>
                </a:tc>
                <a:extLst>
                  <a:ext uri="{0D108BD9-81ED-4DB2-BD59-A6C34878D82A}">
                    <a16:rowId xmlns:a16="http://schemas.microsoft.com/office/drawing/2014/main" val="4115544443"/>
                  </a:ext>
                </a:extLst>
              </a:tr>
              <a:tr h="955194">
                <a:tc>
                  <a:txBody>
                    <a:bodyPr/>
                    <a:lstStyle/>
                    <a:p>
                      <a:r>
                        <a:rPr lang="en-GB" dirty="0"/>
                        <a:t>Pre-discharge (full clinical healing; up to 1yr)</a:t>
                      </a:r>
                    </a:p>
                  </a:txBody>
                  <a:tcPr/>
                </a:tc>
                <a:tc>
                  <a:txBody>
                    <a:bodyPr/>
                    <a:lstStyle/>
                    <a:p>
                      <a:r>
                        <a:rPr lang="en-GB" dirty="0"/>
                        <a:t>Maintain full ROM functionally</a:t>
                      </a:r>
                    </a:p>
                  </a:txBody>
                  <a:tcPr/>
                </a:tc>
                <a:tc>
                  <a:txBody>
                    <a:bodyPr/>
                    <a:lstStyle/>
                    <a:p>
                      <a:r>
                        <a:rPr lang="en-GB" dirty="0"/>
                        <a:t>MS &amp; E progress to power and hypertrophy/plyometric </a:t>
                      </a:r>
                    </a:p>
                  </a:txBody>
                  <a:tcPr/>
                </a:tc>
                <a:tc>
                  <a:txBody>
                    <a:bodyPr/>
                    <a:lstStyle/>
                    <a:p>
                      <a:r>
                        <a:rPr lang="en-GB" dirty="0"/>
                        <a:t>Motor control stability; unplanned, high contextual interference </a:t>
                      </a:r>
                    </a:p>
                  </a:txBody>
                  <a:tcPr/>
                </a:tc>
                <a:tc>
                  <a:txBody>
                    <a:bodyPr/>
                    <a:lstStyle/>
                    <a:p>
                      <a:r>
                        <a:rPr lang="en-GB" dirty="0"/>
                        <a:t>Introduce training which is sport and position specific, in line with physiological demands </a:t>
                      </a:r>
                    </a:p>
                  </a:txBody>
                  <a:tcPr/>
                </a:tc>
                <a:extLst>
                  <a:ext uri="{0D108BD9-81ED-4DB2-BD59-A6C34878D82A}">
                    <a16:rowId xmlns:a16="http://schemas.microsoft.com/office/drawing/2014/main" val="4156359211"/>
                  </a:ext>
                </a:extLst>
              </a:tr>
            </a:tbl>
          </a:graphicData>
        </a:graphic>
      </p:graphicFrame>
    </p:spTree>
    <p:extLst>
      <p:ext uri="{BB962C8B-B14F-4D97-AF65-F5344CB8AC3E}">
        <p14:creationId xmlns:p14="http://schemas.microsoft.com/office/powerpoint/2010/main" val="20119301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30A5BFC-C134-C072-C14D-9E51A94C8E7E}"/>
              </a:ext>
            </a:extLst>
          </p:cNvPr>
          <p:cNvSpPr>
            <a:spLocks noGrp="1"/>
          </p:cNvSpPr>
          <p:nvPr>
            <p:ph type="title"/>
          </p:nvPr>
        </p:nvSpPr>
        <p:spPr/>
        <p:txBody>
          <a:bodyPr/>
          <a:lstStyle/>
          <a:p>
            <a:r>
              <a:rPr lang="en-US" dirty="0"/>
              <a:t>Principles </a:t>
            </a:r>
          </a:p>
        </p:txBody>
      </p:sp>
      <p:sp>
        <p:nvSpPr>
          <p:cNvPr id="374" name="Slide Number Placeholder 373">
            <a:extLst>
              <a:ext uri="{FF2B5EF4-FFF2-40B4-BE49-F238E27FC236}">
                <a16:creationId xmlns:a16="http://schemas.microsoft.com/office/drawing/2014/main" id="{049B2870-98EC-2977-8CE4-A7AA3009991A}"/>
              </a:ext>
            </a:extLst>
          </p:cNvPr>
          <p:cNvSpPr>
            <a:spLocks noGrp="1"/>
          </p:cNvSpPr>
          <p:nvPr>
            <p:ph type="sldNum" sz="quarter" idx="12"/>
          </p:nvPr>
        </p:nvSpPr>
        <p:spPr/>
        <p:txBody>
          <a:bodyPr/>
          <a:lstStyle/>
          <a:p>
            <a:fld id="{48F63A3B-78C7-47BE-AE5E-E10140E04643}" type="slidenum">
              <a:rPr lang="en-US" smtClean="0"/>
              <a:pPr/>
              <a:t>9</a:t>
            </a:fld>
            <a:endParaRPr lang="en-US" dirty="0"/>
          </a:p>
        </p:txBody>
      </p:sp>
      <p:sp>
        <p:nvSpPr>
          <p:cNvPr id="19" name="Text Placeholder 18">
            <a:extLst>
              <a:ext uri="{FF2B5EF4-FFF2-40B4-BE49-F238E27FC236}">
                <a16:creationId xmlns:a16="http://schemas.microsoft.com/office/drawing/2014/main" id="{270C77AB-7E91-84A6-3E62-DAB80E1E4481}"/>
              </a:ext>
            </a:extLst>
          </p:cNvPr>
          <p:cNvSpPr>
            <a:spLocks noGrp="1"/>
          </p:cNvSpPr>
          <p:nvPr>
            <p:ph type="body" idx="1"/>
          </p:nvPr>
        </p:nvSpPr>
        <p:spPr/>
        <p:txBody>
          <a:bodyPr/>
          <a:lstStyle/>
          <a:p>
            <a:pPr lvl="0"/>
            <a:r>
              <a:rPr lang="en-US" dirty="0"/>
              <a:t>Avoid aggravation </a:t>
            </a:r>
          </a:p>
        </p:txBody>
      </p:sp>
      <p:pic>
        <p:nvPicPr>
          <p:cNvPr id="292" name="Picture Placeholder 291" descr="checklist icon">
            <a:extLst>
              <a:ext uri="{FF2B5EF4-FFF2-40B4-BE49-F238E27FC236}">
                <a16:creationId xmlns:a16="http://schemas.microsoft.com/office/drawing/2014/main" id="{8167DB44-EDED-0971-E35D-A5FA1E47C215}"/>
              </a:ext>
            </a:extLst>
          </p:cNvPr>
          <p:cNvPicPr>
            <a:picLocks noGrp="1" noChangeAspect="1"/>
          </p:cNvPicPr>
          <p:nvPr>
            <p:ph type="pic" sz="quarter" idx="23"/>
          </p:nvPr>
        </p:nvPicPr>
        <p:blipFill rotWithShape="1">
          <a:blip r:embed="rId2"/>
          <a:srcRect/>
          <a:stretch/>
        </p:blipFill>
        <p:spPr/>
      </p:pic>
      <p:sp>
        <p:nvSpPr>
          <p:cNvPr id="24" name="Text Placeholder 23">
            <a:extLst>
              <a:ext uri="{FF2B5EF4-FFF2-40B4-BE49-F238E27FC236}">
                <a16:creationId xmlns:a16="http://schemas.microsoft.com/office/drawing/2014/main" id="{A3BF8E55-B2B9-104D-F277-08902534735D}"/>
              </a:ext>
            </a:extLst>
          </p:cNvPr>
          <p:cNvSpPr>
            <a:spLocks noGrp="1"/>
          </p:cNvSpPr>
          <p:nvPr>
            <p:ph type="body" sz="quarter" idx="18"/>
          </p:nvPr>
        </p:nvSpPr>
        <p:spPr/>
        <p:txBody>
          <a:bodyPr/>
          <a:lstStyle/>
          <a:p>
            <a:pPr lvl="0"/>
            <a:r>
              <a:rPr lang="en-US" dirty="0"/>
              <a:t>To help or at least to do no harm</a:t>
            </a:r>
          </a:p>
        </p:txBody>
      </p:sp>
      <p:sp>
        <p:nvSpPr>
          <p:cNvPr id="20" name="Text Placeholder 19">
            <a:extLst>
              <a:ext uri="{FF2B5EF4-FFF2-40B4-BE49-F238E27FC236}">
                <a16:creationId xmlns:a16="http://schemas.microsoft.com/office/drawing/2014/main" id="{15DD9AC8-4A5F-70DB-AA68-C461059D81A1}"/>
              </a:ext>
            </a:extLst>
          </p:cNvPr>
          <p:cNvSpPr>
            <a:spLocks noGrp="1"/>
          </p:cNvSpPr>
          <p:nvPr>
            <p:ph type="body" sz="quarter" idx="3"/>
          </p:nvPr>
        </p:nvSpPr>
        <p:spPr/>
        <p:txBody>
          <a:bodyPr/>
          <a:lstStyle/>
          <a:p>
            <a:r>
              <a:rPr lang="en-US" dirty="0"/>
              <a:t>Timing</a:t>
            </a:r>
          </a:p>
          <a:p>
            <a:endParaRPr lang="en-US" dirty="0"/>
          </a:p>
        </p:txBody>
      </p:sp>
      <p:pic>
        <p:nvPicPr>
          <p:cNvPr id="290" name="Picture Placeholder 289" descr="person with loud speaker icon">
            <a:extLst>
              <a:ext uri="{FF2B5EF4-FFF2-40B4-BE49-F238E27FC236}">
                <a16:creationId xmlns:a16="http://schemas.microsoft.com/office/drawing/2014/main" id="{E63515FB-9439-CCAE-C220-6F0E5ECB75E8}"/>
              </a:ext>
            </a:extLst>
          </p:cNvPr>
          <p:cNvPicPr>
            <a:picLocks noGrp="1" noChangeAspect="1"/>
          </p:cNvPicPr>
          <p:nvPr>
            <p:ph type="pic" sz="quarter" idx="27"/>
          </p:nvPr>
        </p:nvPicPr>
        <p:blipFill rotWithShape="1">
          <a:blip r:embed="rId3"/>
          <a:srcRect t="113" b="113"/>
          <a:stretch/>
        </p:blipFill>
        <p:spPr/>
      </p:pic>
      <p:sp>
        <p:nvSpPr>
          <p:cNvPr id="25" name="Text Placeholder 24">
            <a:extLst>
              <a:ext uri="{FF2B5EF4-FFF2-40B4-BE49-F238E27FC236}">
                <a16:creationId xmlns:a16="http://schemas.microsoft.com/office/drawing/2014/main" id="{BCE9DA14-62AB-A857-6387-1F5D330B3F36}"/>
              </a:ext>
            </a:extLst>
          </p:cNvPr>
          <p:cNvSpPr>
            <a:spLocks noGrp="1"/>
          </p:cNvSpPr>
          <p:nvPr>
            <p:ph type="body" sz="quarter" idx="19"/>
          </p:nvPr>
        </p:nvSpPr>
        <p:spPr/>
        <p:txBody>
          <a:bodyPr/>
          <a:lstStyle/>
          <a:p>
            <a:pPr lvl="0"/>
            <a:r>
              <a:rPr lang="en-US" dirty="0"/>
              <a:t>As soon as possible.</a:t>
            </a:r>
          </a:p>
          <a:p>
            <a:pPr lvl="0"/>
            <a:r>
              <a:rPr lang="en-US" dirty="0"/>
              <a:t>Immobilization ? 3-4% strength lost.</a:t>
            </a:r>
          </a:p>
          <a:p>
            <a:pPr lvl="0"/>
            <a:r>
              <a:rPr lang="en-US" dirty="0"/>
              <a:t>Moving as soon as possible</a:t>
            </a:r>
          </a:p>
        </p:txBody>
      </p:sp>
      <p:sp>
        <p:nvSpPr>
          <p:cNvPr id="21" name="Text Placeholder 20">
            <a:extLst>
              <a:ext uri="{FF2B5EF4-FFF2-40B4-BE49-F238E27FC236}">
                <a16:creationId xmlns:a16="http://schemas.microsoft.com/office/drawing/2014/main" id="{A28A203B-0CF0-2AB0-5F54-07C8E3003918}"/>
              </a:ext>
            </a:extLst>
          </p:cNvPr>
          <p:cNvSpPr>
            <a:spLocks noGrp="1"/>
          </p:cNvSpPr>
          <p:nvPr>
            <p:ph type="body" sz="quarter" idx="13"/>
          </p:nvPr>
        </p:nvSpPr>
        <p:spPr/>
        <p:txBody>
          <a:bodyPr/>
          <a:lstStyle/>
          <a:p>
            <a:r>
              <a:rPr lang="en-US" dirty="0"/>
              <a:t>Compliance</a:t>
            </a:r>
          </a:p>
          <a:p>
            <a:endParaRPr lang="en-US" dirty="0"/>
          </a:p>
        </p:txBody>
      </p:sp>
      <p:pic>
        <p:nvPicPr>
          <p:cNvPr id="288" name="Picture Placeholder 287" descr="blueprint icon">
            <a:extLst>
              <a:ext uri="{FF2B5EF4-FFF2-40B4-BE49-F238E27FC236}">
                <a16:creationId xmlns:a16="http://schemas.microsoft.com/office/drawing/2014/main" id="{A5707D4A-497A-679A-3ACA-721E8D0E2699}"/>
              </a:ext>
            </a:extLst>
          </p:cNvPr>
          <p:cNvPicPr>
            <a:picLocks noGrp="1" noChangeAspect="1"/>
          </p:cNvPicPr>
          <p:nvPr>
            <p:ph type="pic" sz="quarter" idx="26"/>
          </p:nvPr>
        </p:nvPicPr>
        <p:blipFill rotWithShape="1">
          <a:blip r:embed="rId4"/>
          <a:srcRect t="431" b="431"/>
          <a:stretch/>
        </p:blipFill>
        <p:spPr/>
      </p:pic>
      <p:sp>
        <p:nvSpPr>
          <p:cNvPr id="26" name="Text Placeholder 25">
            <a:extLst>
              <a:ext uri="{FF2B5EF4-FFF2-40B4-BE49-F238E27FC236}">
                <a16:creationId xmlns:a16="http://schemas.microsoft.com/office/drawing/2014/main" id="{710CB940-D45B-59F1-06E5-9CC94100EF05}"/>
              </a:ext>
            </a:extLst>
          </p:cNvPr>
          <p:cNvSpPr>
            <a:spLocks noGrp="1"/>
          </p:cNvSpPr>
          <p:nvPr>
            <p:ph type="body" sz="quarter" idx="20"/>
          </p:nvPr>
        </p:nvSpPr>
        <p:spPr/>
        <p:txBody>
          <a:bodyPr/>
          <a:lstStyle/>
          <a:p>
            <a:pPr lvl="0"/>
            <a:r>
              <a:rPr lang="en-US" dirty="0"/>
              <a:t>Achievable for the client to engage with and specific. </a:t>
            </a:r>
          </a:p>
        </p:txBody>
      </p:sp>
      <p:sp>
        <p:nvSpPr>
          <p:cNvPr id="22" name="Text Placeholder 21">
            <a:extLst>
              <a:ext uri="{FF2B5EF4-FFF2-40B4-BE49-F238E27FC236}">
                <a16:creationId xmlns:a16="http://schemas.microsoft.com/office/drawing/2014/main" id="{05BC0115-F702-2E0A-61A4-4A6CE33FD775}"/>
              </a:ext>
            </a:extLst>
          </p:cNvPr>
          <p:cNvSpPr>
            <a:spLocks noGrp="1"/>
          </p:cNvSpPr>
          <p:nvPr>
            <p:ph type="body" sz="quarter" idx="15"/>
          </p:nvPr>
        </p:nvSpPr>
        <p:spPr/>
        <p:txBody>
          <a:bodyPr/>
          <a:lstStyle/>
          <a:p>
            <a:r>
              <a:rPr lang="en-US" dirty="0"/>
              <a:t>Individualization </a:t>
            </a:r>
          </a:p>
          <a:p>
            <a:endParaRPr lang="en-US" dirty="0"/>
          </a:p>
        </p:txBody>
      </p:sp>
      <p:pic>
        <p:nvPicPr>
          <p:cNvPr id="270" name="Picture Placeholder 269" descr="target icon">
            <a:extLst>
              <a:ext uri="{FF2B5EF4-FFF2-40B4-BE49-F238E27FC236}">
                <a16:creationId xmlns:a16="http://schemas.microsoft.com/office/drawing/2014/main" id="{DE7A4D25-3CA5-F92A-988A-F913C367D593}"/>
              </a:ext>
            </a:extLst>
          </p:cNvPr>
          <p:cNvPicPr>
            <a:picLocks noGrp="1" noChangeAspect="1"/>
          </p:cNvPicPr>
          <p:nvPr>
            <p:ph type="pic" sz="quarter" idx="25"/>
          </p:nvPr>
        </p:nvPicPr>
        <p:blipFill rotWithShape="1">
          <a:blip r:embed="rId5"/>
          <a:srcRect t="113" b="113"/>
          <a:stretch/>
        </p:blipFill>
        <p:spPr/>
      </p:pic>
      <p:sp>
        <p:nvSpPr>
          <p:cNvPr id="27" name="Text Placeholder 26">
            <a:extLst>
              <a:ext uri="{FF2B5EF4-FFF2-40B4-BE49-F238E27FC236}">
                <a16:creationId xmlns:a16="http://schemas.microsoft.com/office/drawing/2014/main" id="{A0DA38E3-68A2-4FF9-022B-BA0DF832B1DB}"/>
              </a:ext>
            </a:extLst>
          </p:cNvPr>
          <p:cNvSpPr>
            <a:spLocks noGrp="1"/>
          </p:cNvSpPr>
          <p:nvPr>
            <p:ph type="body" sz="quarter" idx="21"/>
          </p:nvPr>
        </p:nvSpPr>
        <p:spPr/>
        <p:txBody>
          <a:bodyPr/>
          <a:lstStyle/>
          <a:p>
            <a:pPr lvl="0"/>
            <a:r>
              <a:rPr lang="en-US" dirty="0"/>
              <a:t>Tweak programs to their needs</a:t>
            </a:r>
          </a:p>
        </p:txBody>
      </p:sp>
      <p:sp>
        <p:nvSpPr>
          <p:cNvPr id="23" name="Text Placeholder 22">
            <a:extLst>
              <a:ext uri="{FF2B5EF4-FFF2-40B4-BE49-F238E27FC236}">
                <a16:creationId xmlns:a16="http://schemas.microsoft.com/office/drawing/2014/main" id="{9D48D07F-2D5B-F0D5-4005-197607C4F197}"/>
              </a:ext>
            </a:extLst>
          </p:cNvPr>
          <p:cNvSpPr>
            <a:spLocks noGrp="1"/>
          </p:cNvSpPr>
          <p:nvPr>
            <p:ph type="body" sz="quarter" idx="17"/>
          </p:nvPr>
        </p:nvSpPr>
        <p:spPr/>
        <p:txBody>
          <a:bodyPr/>
          <a:lstStyle/>
          <a:p>
            <a:r>
              <a:rPr lang="en-US" dirty="0"/>
              <a:t>Specific sequencing</a:t>
            </a:r>
          </a:p>
          <a:p>
            <a:endParaRPr lang="en-US" dirty="0"/>
          </a:p>
        </p:txBody>
      </p:sp>
      <p:pic>
        <p:nvPicPr>
          <p:cNvPr id="268" name="Picture Placeholder 267" descr="rocket icon">
            <a:extLst>
              <a:ext uri="{FF2B5EF4-FFF2-40B4-BE49-F238E27FC236}">
                <a16:creationId xmlns:a16="http://schemas.microsoft.com/office/drawing/2014/main" id="{1A522F41-60C1-3803-6132-18E154C0E328}"/>
              </a:ext>
            </a:extLst>
          </p:cNvPr>
          <p:cNvPicPr>
            <a:picLocks noGrp="1" noChangeAspect="1"/>
          </p:cNvPicPr>
          <p:nvPr>
            <p:ph type="pic" sz="quarter" idx="24"/>
          </p:nvPr>
        </p:nvPicPr>
        <p:blipFill rotWithShape="1">
          <a:blip r:embed="rId6"/>
          <a:srcRect t="543" b="543"/>
          <a:stretch/>
        </p:blipFill>
        <p:spPr/>
      </p:pic>
      <p:sp>
        <p:nvSpPr>
          <p:cNvPr id="28" name="Text Placeholder 27">
            <a:extLst>
              <a:ext uri="{FF2B5EF4-FFF2-40B4-BE49-F238E27FC236}">
                <a16:creationId xmlns:a16="http://schemas.microsoft.com/office/drawing/2014/main" id="{B72BD1AE-7290-BA6E-18FB-8181C0D13E7C}"/>
              </a:ext>
            </a:extLst>
          </p:cNvPr>
          <p:cNvSpPr>
            <a:spLocks noGrp="1"/>
          </p:cNvSpPr>
          <p:nvPr>
            <p:ph type="body" sz="quarter" idx="22"/>
          </p:nvPr>
        </p:nvSpPr>
        <p:spPr/>
        <p:txBody>
          <a:bodyPr/>
          <a:lstStyle/>
          <a:p>
            <a:pPr lvl="0"/>
            <a:r>
              <a:rPr lang="en-US" dirty="0"/>
              <a:t>Order of rehabilitation is important with progressive return from injury.</a:t>
            </a:r>
          </a:p>
          <a:p>
            <a:pPr lvl="0"/>
            <a:r>
              <a:rPr lang="en-US" dirty="0"/>
              <a:t>Prerequisites </a:t>
            </a:r>
          </a:p>
        </p:txBody>
      </p:sp>
      <p:pic>
        <p:nvPicPr>
          <p:cNvPr id="3" name="Picture 2">
            <a:extLst>
              <a:ext uri="{FF2B5EF4-FFF2-40B4-BE49-F238E27FC236}">
                <a16:creationId xmlns:a16="http://schemas.microsoft.com/office/drawing/2014/main" id="{072D2B37-9EC7-5615-A6FB-7B89EC4DCA02}"/>
              </a:ext>
            </a:extLst>
          </p:cNvPr>
          <p:cNvPicPr>
            <a:picLocks noChangeAspect="1"/>
          </p:cNvPicPr>
          <p:nvPr/>
        </p:nvPicPr>
        <p:blipFill>
          <a:blip r:embed="rId7"/>
          <a:stretch>
            <a:fillRect/>
          </a:stretch>
        </p:blipFill>
        <p:spPr>
          <a:xfrm>
            <a:off x="281325" y="214177"/>
            <a:ext cx="1761897" cy="1170533"/>
          </a:xfrm>
          <a:prstGeom prst="rect">
            <a:avLst/>
          </a:prstGeom>
        </p:spPr>
      </p:pic>
    </p:spTree>
    <p:extLst>
      <p:ext uri="{BB962C8B-B14F-4D97-AF65-F5344CB8AC3E}">
        <p14:creationId xmlns:p14="http://schemas.microsoft.com/office/powerpoint/2010/main" val="16004945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30A5BFC-C134-C072-C14D-9E51A94C8E7E}"/>
              </a:ext>
            </a:extLst>
          </p:cNvPr>
          <p:cNvSpPr>
            <a:spLocks noGrp="1"/>
          </p:cNvSpPr>
          <p:nvPr>
            <p:ph type="title"/>
          </p:nvPr>
        </p:nvSpPr>
        <p:spPr/>
        <p:txBody>
          <a:bodyPr/>
          <a:lstStyle/>
          <a:p>
            <a:r>
              <a:rPr lang="en-US" dirty="0"/>
              <a:t>Principles Continued  </a:t>
            </a:r>
          </a:p>
        </p:txBody>
      </p:sp>
      <p:sp>
        <p:nvSpPr>
          <p:cNvPr id="374" name="Slide Number Placeholder 373">
            <a:extLst>
              <a:ext uri="{FF2B5EF4-FFF2-40B4-BE49-F238E27FC236}">
                <a16:creationId xmlns:a16="http://schemas.microsoft.com/office/drawing/2014/main" id="{049B2870-98EC-2977-8CE4-A7AA3009991A}"/>
              </a:ext>
            </a:extLst>
          </p:cNvPr>
          <p:cNvSpPr>
            <a:spLocks noGrp="1"/>
          </p:cNvSpPr>
          <p:nvPr>
            <p:ph type="sldNum" sz="quarter" idx="12"/>
          </p:nvPr>
        </p:nvSpPr>
        <p:spPr/>
        <p:txBody>
          <a:bodyPr/>
          <a:lstStyle/>
          <a:p>
            <a:fld id="{48F63A3B-78C7-47BE-AE5E-E10140E04643}" type="slidenum">
              <a:rPr lang="en-US" smtClean="0"/>
              <a:pPr/>
              <a:t>10</a:t>
            </a:fld>
            <a:endParaRPr lang="en-US" dirty="0"/>
          </a:p>
        </p:txBody>
      </p:sp>
      <p:sp>
        <p:nvSpPr>
          <p:cNvPr id="19" name="Text Placeholder 18">
            <a:extLst>
              <a:ext uri="{FF2B5EF4-FFF2-40B4-BE49-F238E27FC236}">
                <a16:creationId xmlns:a16="http://schemas.microsoft.com/office/drawing/2014/main" id="{270C77AB-7E91-84A6-3E62-DAB80E1E4481}"/>
              </a:ext>
            </a:extLst>
          </p:cNvPr>
          <p:cNvSpPr>
            <a:spLocks noGrp="1"/>
          </p:cNvSpPr>
          <p:nvPr>
            <p:ph type="body" idx="1"/>
          </p:nvPr>
        </p:nvSpPr>
        <p:spPr/>
        <p:txBody>
          <a:bodyPr/>
          <a:lstStyle/>
          <a:p>
            <a:pPr lvl="0"/>
            <a:r>
              <a:rPr lang="en-US" dirty="0"/>
              <a:t>Intensity  </a:t>
            </a:r>
          </a:p>
        </p:txBody>
      </p:sp>
      <p:pic>
        <p:nvPicPr>
          <p:cNvPr id="292" name="Picture Placeholder 291" descr="checklist icon">
            <a:extLst>
              <a:ext uri="{FF2B5EF4-FFF2-40B4-BE49-F238E27FC236}">
                <a16:creationId xmlns:a16="http://schemas.microsoft.com/office/drawing/2014/main" id="{8167DB44-EDED-0971-E35D-A5FA1E47C215}"/>
              </a:ext>
            </a:extLst>
          </p:cNvPr>
          <p:cNvPicPr>
            <a:picLocks noGrp="1" noChangeAspect="1"/>
          </p:cNvPicPr>
          <p:nvPr>
            <p:ph type="pic" sz="quarter" idx="23"/>
          </p:nvPr>
        </p:nvPicPr>
        <p:blipFill rotWithShape="1">
          <a:blip r:embed="rId2"/>
          <a:srcRect/>
          <a:stretch/>
        </p:blipFill>
        <p:spPr/>
      </p:pic>
      <p:sp>
        <p:nvSpPr>
          <p:cNvPr id="24" name="Text Placeholder 23">
            <a:extLst>
              <a:ext uri="{FF2B5EF4-FFF2-40B4-BE49-F238E27FC236}">
                <a16:creationId xmlns:a16="http://schemas.microsoft.com/office/drawing/2014/main" id="{A3BF8E55-B2B9-104D-F277-08902534735D}"/>
              </a:ext>
            </a:extLst>
          </p:cNvPr>
          <p:cNvSpPr>
            <a:spLocks noGrp="1"/>
          </p:cNvSpPr>
          <p:nvPr>
            <p:ph type="body" sz="quarter" idx="18"/>
          </p:nvPr>
        </p:nvSpPr>
        <p:spPr/>
        <p:txBody>
          <a:bodyPr/>
          <a:lstStyle/>
          <a:p>
            <a:pPr lvl="0"/>
            <a:r>
              <a:rPr lang="en-US" dirty="0"/>
              <a:t>Challenging but not aggravation. Touch enough to feel achievement but not to excessively aggravate injury. </a:t>
            </a:r>
          </a:p>
        </p:txBody>
      </p:sp>
      <p:sp>
        <p:nvSpPr>
          <p:cNvPr id="20" name="Text Placeholder 19">
            <a:extLst>
              <a:ext uri="{FF2B5EF4-FFF2-40B4-BE49-F238E27FC236}">
                <a16:creationId xmlns:a16="http://schemas.microsoft.com/office/drawing/2014/main" id="{15DD9AC8-4A5F-70DB-AA68-C461059D81A1}"/>
              </a:ext>
            </a:extLst>
          </p:cNvPr>
          <p:cNvSpPr>
            <a:spLocks noGrp="1"/>
          </p:cNvSpPr>
          <p:nvPr>
            <p:ph type="body" sz="quarter" idx="3"/>
          </p:nvPr>
        </p:nvSpPr>
        <p:spPr/>
        <p:txBody>
          <a:bodyPr/>
          <a:lstStyle/>
          <a:p>
            <a:r>
              <a:rPr lang="en-US" dirty="0"/>
              <a:t>Total patient </a:t>
            </a:r>
          </a:p>
          <a:p>
            <a:endParaRPr lang="en-US" dirty="0"/>
          </a:p>
        </p:txBody>
      </p:sp>
      <p:pic>
        <p:nvPicPr>
          <p:cNvPr id="290" name="Picture Placeholder 289" descr="person with loud speaker icon">
            <a:extLst>
              <a:ext uri="{FF2B5EF4-FFF2-40B4-BE49-F238E27FC236}">
                <a16:creationId xmlns:a16="http://schemas.microsoft.com/office/drawing/2014/main" id="{E63515FB-9439-CCAE-C220-6F0E5ECB75E8}"/>
              </a:ext>
            </a:extLst>
          </p:cNvPr>
          <p:cNvPicPr>
            <a:picLocks noGrp="1" noChangeAspect="1"/>
          </p:cNvPicPr>
          <p:nvPr>
            <p:ph type="pic" sz="quarter" idx="27"/>
          </p:nvPr>
        </p:nvPicPr>
        <p:blipFill rotWithShape="1">
          <a:blip r:embed="rId3"/>
          <a:srcRect t="113" b="113"/>
          <a:stretch/>
        </p:blipFill>
        <p:spPr/>
      </p:pic>
      <p:sp>
        <p:nvSpPr>
          <p:cNvPr id="25" name="Text Placeholder 24">
            <a:extLst>
              <a:ext uri="{FF2B5EF4-FFF2-40B4-BE49-F238E27FC236}">
                <a16:creationId xmlns:a16="http://schemas.microsoft.com/office/drawing/2014/main" id="{BCE9DA14-62AB-A857-6387-1F5D330B3F36}"/>
              </a:ext>
            </a:extLst>
          </p:cNvPr>
          <p:cNvSpPr>
            <a:spLocks noGrp="1"/>
          </p:cNvSpPr>
          <p:nvPr>
            <p:ph type="body" sz="quarter" idx="19"/>
          </p:nvPr>
        </p:nvSpPr>
        <p:spPr/>
        <p:txBody>
          <a:bodyPr/>
          <a:lstStyle/>
          <a:p>
            <a:pPr lvl="0"/>
            <a:r>
              <a:rPr lang="en-US" dirty="0"/>
              <a:t>Must keep conditioned. </a:t>
            </a:r>
          </a:p>
          <a:p>
            <a:pPr lvl="0"/>
            <a:r>
              <a:rPr lang="en-US" dirty="0"/>
              <a:t>Sports person with injury not and injured sports person. </a:t>
            </a:r>
          </a:p>
        </p:txBody>
      </p:sp>
      <p:sp>
        <p:nvSpPr>
          <p:cNvPr id="21" name="Text Placeholder 20">
            <a:extLst>
              <a:ext uri="{FF2B5EF4-FFF2-40B4-BE49-F238E27FC236}">
                <a16:creationId xmlns:a16="http://schemas.microsoft.com/office/drawing/2014/main" id="{A28A203B-0CF0-2AB0-5F54-07C8E3003918}"/>
              </a:ext>
            </a:extLst>
          </p:cNvPr>
          <p:cNvSpPr>
            <a:spLocks noGrp="1"/>
          </p:cNvSpPr>
          <p:nvPr>
            <p:ph type="body" sz="quarter" idx="13"/>
          </p:nvPr>
        </p:nvSpPr>
        <p:spPr/>
        <p:txBody>
          <a:bodyPr/>
          <a:lstStyle/>
          <a:p>
            <a:r>
              <a:rPr lang="en-US" sz="1600" dirty="0"/>
              <a:t>Prevent Deconditioning</a:t>
            </a:r>
          </a:p>
          <a:p>
            <a:endParaRPr lang="en-US" dirty="0"/>
          </a:p>
        </p:txBody>
      </p:sp>
      <p:pic>
        <p:nvPicPr>
          <p:cNvPr id="288" name="Picture Placeholder 287" descr="blueprint icon">
            <a:extLst>
              <a:ext uri="{FF2B5EF4-FFF2-40B4-BE49-F238E27FC236}">
                <a16:creationId xmlns:a16="http://schemas.microsoft.com/office/drawing/2014/main" id="{A5707D4A-497A-679A-3ACA-721E8D0E2699}"/>
              </a:ext>
            </a:extLst>
          </p:cNvPr>
          <p:cNvPicPr>
            <a:picLocks noGrp="1" noChangeAspect="1"/>
          </p:cNvPicPr>
          <p:nvPr>
            <p:ph type="pic" sz="quarter" idx="26"/>
          </p:nvPr>
        </p:nvPicPr>
        <p:blipFill rotWithShape="1">
          <a:blip r:embed="rId4"/>
          <a:srcRect t="431" b="431"/>
          <a:stretch/>
        </p:blipFill>
        <p:spPr/>
      </p:pic>
      <p:sp>
        <p:nvSpPr>
          <p:cNvPr id="26" name="Text Placeholder 25">
            <a:extLst>
              <a:ext uri="{FF2B5EF4-FFF2-40B4-BE49-F238E27FC236}">
                <a16:creationId xmlns:a16="http://schemas.microsoft.com/office/drawing/2014/main" id="{710CB940-D45B-59F1-06E5-9CC94100EF05}"/>
              </a:ext>
            </a:extLst>
          </p:cNvPr>
          <p:cNvSpPr>
            <a:spLocks noGrp="1"/>
          </p:cNvSpPr>
          <p:nvPr>
            <p:ph type="body" sz="quarter" idx="20"/>
          </p:nvPr>
        </p:nvSpPr>
        <p:spPr/>
        <p:txBody>
          <a:bodyPr/>
          <a:lstStyle/>
          <a:p>
            <a:pPr lvl="0"/>
            <a:r>
              <a:rPr lang="en-US" dirty="0"/>
              <a:t>Maintain other levels </a:t>
            </a:r>
          </a:p>
        </p:txBody>
      </p:sp>
      <p:sp>
        <p:nvSpPr>
          <p:cNvPr id="22" name="Text Placeholder 21">
            <a:extLst>
              <a:ext uri="{FF2B5EF4-FFF2-40B4-BE49-F238E27FC236}">
                <a16:creationId xmlns:a16="http://schemas.microsoft.com/office/drawing/2014/main" id="{05BC0115-F702-2E0A-61A4-4A6CE33FD775}"/>
              </a:ext>
            </a:extLst>
          </p:cNvPr>
          <p:cNvSpPr>
            <a:spLocks noGrp="1"/>
          </p:cNvSpPr>
          <p:nvPr>
            <p:ph type="body" sz="quarter" idx="15"/>
          </p:nvPr>
        </p:nvSpPr>
        <p:spPr/>
        <p:txBody>
          <a:bodyPr/>
          <a:lstStyle/>
          <a:p>
            <a:r>
              <a:rPr lang="en-US" dirty="0"/>
              <a:t>Rehabilitate injury </a:t>
            </a:r>
          </a:p>
          <a:p>
            <a:endParaRPr lang="en-US" dirty="0"/>
          </a:p>
        </p:txBody>
      </p:sp>
      <p:pic>
        <p:nvPicPr>
          <p:cNvPr id="270" name="Picture Placeholder 269" descr="target icon">
            <a:extLst>
              <a:ext uri="{FF2B5EF4-FFF2-40B4-BE49-F238E27FC236}">
                <a16:creationId xmlns:a16="http://schemas.microsoft.com/office/drawing/2014/main" id="{DE7A4D25-3CA5-F92A-988A-F913C367D593}"/>
              </a:ext>
            </a:extLst>
          </p:cNvPr>
          <p:cNvPicPr>
            <a:picLocks noGrp="1" noChangeAspect="1"/>
          </p:cNvPicPr>
          <p:nvPr>
            <p:ph type="pic" sz="quarter" idx="25"/>
          </p:nvPr>
        </p:nvPicPr>
        <p:blipFill rotWithShape="1">
          <a:blip r:embed="rId5"/>
          <a:srcRect t="113" b="113"/>
          <a:stretch/>
        </p:blipFill>
        <p:spPr/>
      </p:pic>
      <p:sp>
        <p:nvSpPr>
          <p:cNvPr id="27" name="Text Placeholder 26">
            <a:extLst>
              <a:ext uri="{FF2B5EF4-FFF2-40B4-BE49-F238E27FC236}">
                <a16:creationId xmlns:a16="http://schemas.microsoft.com/office/drawing/2014/main" id="{A0DA38E3-68A2-4FF9-022B-BA0DF832B1DB}"/>
              </a:ext>
            </a:extLst>
          </p:cNvPr>
          <p:cNvSpPr>
            <a:spLocks noGrp="1"/>
          </p:cNvSpPr>
          <p:nvPr>
            <p:ph type="body" sz="quarter" idx="21"/>
          </p:nvPr>
        </p:nvSpPr>
        <p:spPr/>
        <p:txBody>
          <a:bodyPr/>
          <a:lstStyle/>
          <a:p>
            <a:pPr lvl="0"/>
            <a:r>
              <a:rPr lang="en-US" dirty="0"/>
              <a:t>Progressive and not too aggressive</a:t>
            </a:r>
          </a:p>
        </p:txBody>
      </p:sp>
      <p:sp>
        <p:nvSpPr>
          <p:cNvPr id="23" name="Text Placeholder 22">
            <a:extLst>
              <a:ext uri="{FF2B5EF4-FFF2-40B4-BE49-F238E27FC236}">
                <a16:creationId xmlns:a16="http://schemas.microsoft.com/office/drawing/2014/main" id="{9D48D07F-2D5B-F0D5-4005-197607C4F197}"/>
              </a:ext>
            </a:extLst>
          </p:cNvPr>
          <p:cNvSpPr>
            <a:spLocks noGrp="1"/>
          </p:cNvSpPr>
          <p:nvPr>
            <p:ph type="body" sz="quarter" idx="17"/>
          </p:nvPr>
        </p:nvSpPr>
        <p:spPr/>
        <p:txBody>
          <a:bodyPr/>
          <a:lstStyle/>
          <a:p>
            <a:r>
              <a:rPr lang="en-US" dirty="0"/>
              <a:t>Outcome</a:t>
            </a:r>
          </a:p>
          <a:p>
            <a:endParaRPr lang="en-US" dirty="0"/>
          </a:p>
        </p:txBody>
      </p:sp>
      <p:pic>
        <p:nvPicPr>
          <p:cNvPr id="268" name="Picture Placeholder 267" descr="rocket icon">
            <a:extLst>
              <a:ext uri="{FF2B5EF4-FFF2-40B4-BE49-F238E27FC236}">
                <a16:creationId xmlns:a16="http://schemas.microsoft.com/office/drawing/2014/main" id="{1A522F41-60C1-3803-6132-18E154C0E328}"/>
              </a:ext>
            </a:extLst>
          </p:cNvPr>
          <p:cNvPicPr>
            <a:picLocks noGrp="1" noChangeAspect="1"/>
          </p:cNvPicPr>
          <p:nvPr>
            <p:ph type="pic" sz="quarter" idx="24"/>
          </p:nvPr>
        </p:nvPicPr>
        <p:blipFill rotWithShape="1">
          <a:blip r:embed="rId6"/>
          <a:srcRect t="543" b="543"/>
          <a:stretch/>
        </p:blipFill>
        <p:spPr/>
      </p:pic>
      <p:sp>
        <p:nvSpPr>
          <p:cNvPr id="28" name="Text Placeholder 27">
            <a:extLst>
              <a:ext uri="{FF2B5EF4-FFF2-40B4-BE49-F238E27FC236}">
                <a16:creationId xmlns:a16="http://schemas.microsoft.com/office/drawing/2014/main" id="{B72BD1AE-7290-BA6E-18FB-8181C0D13E7C}"/>
              </a:ext>
            </a:extLst>
          </p:cNvPr>
          <p:cNvSpPr>
            <a:spLocks noGrp="1"/>
          </p:cNvSpPr>
          <p:nvPr>
            <p:ph type="body" sz="quarter" idx="22"/>
          </p:nvPr>
        </p:nvSpPr>
        <p:spPr/>
        <p:txBody>
          <a:bodyPr/>
          <a:lstStyle/>
          <a:p>
            <a:pPr lvl="0"/>
            <a:r>
              <a:rPr lang="en-US" dirty="0"/>
              <a:t>Rough guidelines, not definitive. People rehabilitate at different speed. Achieve criteria.</a:t>
            </a:r>
          </a:p>
        </p:txBody>
      </p:sp>
      <p:pic>
        <p:nvPicPr>
          <p:cNvPr id="3" name="Picture 2">
            <a:extLst>
              <a:ext uri="{FF2B5EF4-FFF2-40B4-BE49-F238E27FC236}">
                <a16:creationId xmlns:a16="http://schemas.microsoft.com/office/drawing/2014/main" id="{A32066C2-DFA1-9A3D-233E-8C6ACA9C87C1}"/>
              </a:ext>
            </a:extLst>
          </p:cNvPr>
          <p:cNvPicPr>
            <a:picLocks noChangeAspect="1"/>
          </p:cNvPicPr>
          <p:nvPr/>
        </p:nvPicPr>
        <p:blipFill>
          <a:blip r:embed="rId7"/>
          <a:stretch>
            <a:fillRect/>
          </a:stretch>
        </p:blipFill>
        <p:spPr>
          <a:xfrm>
            <a:off x="259080" y="104402"/>
            <a:ext cx="1761897" cy="1170533"/>
          </a:xfrm>
          <a:prstGeom prst="rect">
            <a:avLst/>
          </a:prstGeom>
        </p:spPr>
      </p:pic>
    </p:spTree>
    <p:extLst>
      <p:ext uri="{BB962C8B-B14F-4D97-AF65-F5344CB8AC3E}">
        <p14:creationId xmlns:p14="http://schemas.microsoft.com/office/powerpoint/2010/main" val="27358317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30A5BFC-C134-C072-C14D-9E51A94C8E7E}"/>
              </a:ext>
            </a:extLst>
          </p:cNvPr>
          <p:cNvSpPr>
            <a:spLocks noGrp="1"/>
          </p:cNvSpPr>
          <p:nvPr>
            <p:ph type="title"/>
          </p:nvPr>
        </p:nvSpPr>
        <p:spPr>
          <a:xfrm>
            <a:off x="1682034" y="210312"/>
            <a:ext cx="10671048" cy="768096"/>
          </a:xfrm>
        </p:spPr>
        <p:txBody>
          <a:bodyPr/>
          <a:lstStyle/>
          <a:p>
            <a:r>
              <a:rPr lang="en-US" dirty="0"/>
              <a:t>VAR scores</a:t>
            </a:r>
          </a:p>
        </p:txBody>
      </p:sp>
      <p:sp>
        <p:nvSpPr>
          <p:cNvPr id="175" name="Slide Number Placeholder 174">
            <a:extLst>
              <a:ext uri="{FF2B5EF4-FFF2-40B4-BE49-F238E27FC236}">
                <a16:creationId xmlns:a16="http://schemas.microsoft.com/office/drawing/2014/main" id="{1DECFA06-D307-B47D-DA95-31161374AD30}"/>
              </a:ext>
            </a:extLst>
          </p:cNvPr>
          <p:cNvSpPr>
            <a:spLocks noGrp="1"/>
          </p:cNvSpPr>
          <p:nvPr>
            <p:ph type="sldNum" sz="quarter" idx="12"/>
          </p:nvPr>
        </p:nvSpPr>
        <p:spPr/>
        <p:txBody>
          <a:bodyPr/>
          <a:lstStyle/>
          <a:p>
            <a:fld id="{48F63A3B-78C7-47BE-AE5E-E10140E04643}" type="slidenum">
              <a:rPr lang="en-US" smtClean="0"/>
              <a:pPr/>
              <a:t>11</a:t>
            </a:fld>
            <a:endParaRPr lang="en-US" dirty="0"/>
          </a:p>
        </p:txBody>
      </p:sp>
      <p:sp>
        <p:nvSpPr>
          <p:cNvPr id="56" name="Text Placeholder 55">
            <a:extLst>
              <a:ext uri="{FF2B5EF4-FFF2-40B4-BE49-F238E27FC236}">
                <a16:creationId xmlns:a16="http://schemas.microsoft.com/office/drawing/2014/main" id="{42027341-30B3-44DB-373E-60B96EBF2043}"/>
              </a:ext>
            </a:extLst>
          </p:cNvPr>
          <p:cNvSpPr>
            <a:spLocks noGrp="1"/>
          </p:cNvSpPr>
          <p:nvPr>
            <p:ph type="body" idx="1"/>
          </p:nvPr>
        </p:nvSpPr>
        <p:spPr/>
        <p:txBody>
          <a:bodyPr/>
          <a:lstStyle/>
          <a:p>
            <a:pPr lvl="0"/>
            <a:r>
              <a:rPr lang="en-US" dirty="0"/>
              <a:t>Activity</a:t>
            </a:r>
          </a:p>
        </p:txBody>
      </p:sp>
      <p:sp>
        <p:nvSpPr>
          <p:cNvPr id="57" name="Text Placeholder 56">
            <a:extLst>
              <a:ext uri="{FF2B5EF4-FFF2-40B4-BE49-F238E27FC236}">
                <a16:creationId xmlns:a16="http://schemas.microsoft.com/office/drawing/2014/main" id="{49B99446-8DB8-EAE8-ADEB-8E02F160B106}"/>
              </a:ext>
            </a:extLst>
          </p:cNvPr>
          <p:cNvSpPr>
            <a:spLocks noGrp="1"/>
          </p:cNvSpPr>
          <p:nvPr>
            <p:ph type="body" sz="quarter" idx="3"/>
          </p:nvPr>
        </p:nvSpPr>
        <p:spPr/>
        <p:txBody>
          <a:bodyPr/>
          <a:lstStyle/>
          <a:p>
            <a:pPr lvl="0"/>
            <a:r>
              <a:rPr lang="en-US" dirty="0"/>
              <a:t>Week 1</a:t>
            </a:r>
          </a:p>
        </p:txBody>
      </p:sp>
      <p:sp>
        <p:nvSpPr>
          <p:cNvPr id="58" name="Text Placeholder 57">
            <a:extLst>
              <a:ext uri="{FF2B5EF4-FFF2-40B4-BE49-F238E27FC236}">
                <a16:creationId xmlns:a16="http://schemas.microsoft.com/office/drawing/2014/main" id="{4F1381C5-2C37-6542-2CC4-2EBF6B0C41D4}"/>
              </a:ext>
            </a:extLst>
          </p:cNvPr>
          <p:cNvSpPr>
            <a:spLocks noGrp="1"/>
          </p:cNvSpPr>
          <p:nvPr>
            <p:ph type="body" sz="quarter" idx="13"/>
          </p:nvPr>
        </p:nvSpPr>
        <p:spPr/>
        <p:txBody>
          <a:bodyPr/>
          <a:lstStyle/>
          <a:p>
            <a:pPr lvl="0"/>
            <a:r>
              <a:rPr lang="en-US" dirty="0"/>
              <a:t>Week 2</a:t>
            </a:r>
          </a:p>
        </p:txBody>
      </p:sp>
      <p:sp>
        <p:nvSpPr>
          <p:cNvPr id="59" name="Text Placeholder 58">
            <a:extLst>
              <a:ext uri="{FF2B5EF4-FFF2-40B4-BE49-F238E27FC236}">
                <a16:creationId xmlns:a16="http://schemas.microsoft.com/office/drawing/2014/main" id="{9348E88D-CFB1-4BF1-41EC-723BBD602AF2}"/>
              </a:ext>
            </a:extLst>
          </p:cNvPr>
          <p:cNvSpPr>
            <a:spLocks noGrp="1"/>
          </p:cNvSpPr>
          <p:nvPr>
            <p:ph type="body" sz="quarter" idx="15"/>
          </p:nvPr>
        </p:nvSpPr>
        <p:spPr/>
        <p:txBody>
          <a:bodyPr/>
          <a:lstStyle/>
          <a:p>
            <a:pPr lvl="0"/>
            <a:r>
              <a:rPr lang="en-US" dirty="0"/>
              <a:t>Week 3</a:t>
            </a:r>
          </a:p>
        </p:txBody>
      </p:sp>
      <p:sp>
        <p:nvSpPr>
          <p:cNvPr id="60" name="Text Placeholder 59">
            <a:extLst>
              <a:ext uri="{FF2B5EF4-FFF2-40B4-BE49-F238E27FC236}">
                <a16:creationId xmlns:a16="http://schemas.microsoft.com/office/drawing/2014/main" id="{E1B218F5-E615-C534-C7FC-E55781596535}"/>
              </a:ext>
            </a:extLst>
          </p:cNvPr>
          <p:cNvSpPr>
            <a:spLocks noGrp="1"/>
          </p:cNvSpPr>
          <p:nvPr>
            <p:ph type="body" sz="quarter" idx="17"/>
          </p:nvPr>
        </p:nvSpPr>
        <p:spPr/>
        <p:txBody>
          <a:bodyPr/>
          <a:lstStyle/>
          <a:p>
            <a:pPr lvl="0"/>
            <a:r>
              <a:rPr lang="en-US" dirty="0"/>
              <a:t>Week 4</a:t>
            </a:r>
          </a:p>
        </p:txBody>
      </p:sp>
      <p:sp>
        <p:nvSpPr>
          <p:cNvPr id="139" name="Rectangle 138" descr="Timeline marker">
            <a:extLst>
              <a:ext uri="{FF2B5EF4-FFF2-40B4-BE49-F238E27FC236}">
                <a16:creationId xmlns:a16="http://schemas.microsoft.com/office/drawing/2014/main" id="{632DC974-3AFC-3B05-984D-8920F2613BAB}"/>
              </a:ext>
            </a:extLst>
          </p:cNvPr>
          <p:cNvSpPr/>
          <p:nvPr/>
        </p:nvSpPr>
        <p:spPr>
          <a:xfrm rot="16200000">
            <a:off x="1669440" y="4056839"/>
            <a:ext cx="81643" cy="26125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descr="Timeline marker">
            <a:extLst>
              <a:ext uri="{FF2B5EF4-FFF2-40B4-BE49-F238E27FC236}">
                <a16:creationId xmlns:a16="http://schemas.microsoft.com/office/drawing/2014/main" id="{F2040969-B583-70C1-87C1-D19C7BB276E9}"/>
              </a:ext>
            </a:extLst>
          </p:cNvPr>
          <p:cNvSpPr/>
          <p:nvPr/>
        </p:nvSpPr>
        <p:spPr>
          <a:xfrm rot="16200000">
            <a:off x="3881150" y="4056839"/>
            <a:ext cx="81643" cy="261257"/>
          </a:xfrm>
          <a:prstGeom prst="rect">
            <a:avLst/>
          </a:prstGeom>
          <a:solidFill>
            <a:srgbClr val="F5CD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Rectangle 142" descr="Timeline marker">
            <a:extLst>
              <a:ext uri="{FF2B5EF4-FFF2-40B4-BE49-F238E27FC236}">
                <a16:creationId xmlns:a16="http://schemas.microsoft.com/office/drawing/2014/main" id="{916357F2-DD2F-AE73-F0FE-19F36A996C0A}"/>
              </a:ext>
            </a:extLst>
          </p:cNvPr>
          <p:cNvSpPr/>
          <p:nvPr/>
        </p:nvSpPr>
        <p:spPr>
          <a:xfrm rot="16200000">
            <a:off x="6045016" y="4056839"/>
            <a:ext cx="81643" cy="26125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Rectangle 144" descr="Timeline marker">
            <a:extLst>
              <a:ext uri="{FF2B5EF4-FFF2-40B4-BE49-F238E27FC236}">
                <a16:creationId xmlns:a16="http://schemas.microsoft.com/office/drawing/2014/main" id="{061F8191-7958-A3B6-D754-56FAB2742504}"/>
              </a:ext>
            </a:extLst>
          </p:cNvPr>
          <p:cNvSpPr/>
          <p:nvPr/>
        </p:nvSpPr>
        <p:spPr>
          <a:xfrm rot="16200000">
            <a:off x="8264631" y="4056839"/>
            <a:ext cx="81643" cy="261257"/>
          </a:xfrm>
          <a:prstGeom prst="rect">
            <a:avLst/>
          </a:prstGeom>
          <a:solidFill>
            <a:srgbClr val="F5CD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Rectangle 146" descr="Timeline marker">
            <a:extLst>
              <a:ext uri="{FF2B5EF4-FFF2-40B4-BE49-F238E27FC236}">
                <a16:creationId xmlns:a16="http://schemas.microsoft.com/office/drawing/2014/main" id="{FA6C0651-6CD9-1742-F030-13CC2F6DAC2F}"/>
              </a:ext>
            </a:extLst>
          </p:cNvPr>
          <p:cNvSpPr/>
          <p:nvPr/>
        </p:nvSpPr>
        <p:spPr>
          <a:xfrm rot="16200000">
            <a:off x="10475505" y="4056839"/>
            <a:ext cx="81643" cy="261257"/>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2">
            <a:extLst>
              <a:ext uri="{FF2B5EF4-FFF2-40B4-BE49-F238E27FC236}">
                <a16:creationId xmlns:a16="http://schemas.microsoft.com/office/drawing/2014/main" id="{B78B16FE-9C3C-23AA-B863-C3B1AD972596}"/>
              </a:ext>
            </a:extLst>
          </p:cNvPr>
          <p:cNvGraphicFramePr>
            <a:graphicFrameLocks noGrp="1"/>
          </p:cNvGraphicFramePr>
          <p:nvPr>
            <p:extLst>
              <p:ext uri="{D42A27DB-BD31-4B8C-83A1-F6EECF244321}">
                <p14:modId xmlns:p14="http://schemas.microsoft.com/office/powerpoint/2010/main" val="1891530679"/>
              </p:ext>
            </p:extLst>
          </p:nvPr>
        </p:nvGraphicFramePr>
        <p:xfrm>
          <a:off x="685337" y="4501126"/>
          <a:ext cx="10855682" cy="1112520"/>
        </p:xfrm>
        <a:graphic>
          <a:graphicData uri="http://schemas.openxmlformats.org/drawingml/2006/table">
            <a:tbl>
              <a:tblPr firstRow="1" bandRow="1">
                <a:tableStyleId>{BC89EF96-8CEA-46FF-86C4-4CE0E7609802}</a:tableStyleId>
              </a:tblPr>
              <a:tblGrid>
                <a:gridCol w="2094808">
                  <a:extLst>
                    <a:ext uri="{9D8B030D-6E8A-4147-A177-3AD203B41FA5}">
                      <a16:colId xmlns:a16="http://schemas.microsoft.com/office/drawing/2014/main" val="960570882"/>
                    </a:ext>
                  </a:extLst>
                </a:gridCol>
                <a:gridCol w="2207491">
                  <a:extLst>
                    <a:ext uri="{9D8B030D-6E8A-4147-A177-3AD203B41FA5}">
                      <a16:colId xmlns:a16="http://schemas.microsoft.com/office/drawing/2014/main" val="1351322696"/>
                    </a:ext>
                  </a:extLst>
                </a:gridCol>
                <a:gridCol w="2198255">
                  <a:extLst>
                    <a:ext uri="{9D8B030D-6E8A-4147-A177-3AD203B41FA5}">
                      <a16:colId xmlns:a16="http://schemas.microsoft.com/office/drawing/2014/main" val="656496260"/>
                    </a:ext>
                  </a:extLst>
                </a:gridCol>
                <a:gridCol w="2225964">
                  <a:extLst>
                    <a:ext uri="{9D8B030D-6E8A-4147-A177-3AD203B41FA5}">
                      <a16:colId xmlns:a16="http://schemas.microsoft.com/office/drawing/2014/main" val="2002453578"/>
                    </a:ext>
                  </a:extLst>
                </a:gridCol>
                <a:gridCol w="2129164">
                  <a:extLst>
                    <a:ext uri="{9D8B030D-6E8A-4147-A177-3AD203B41FA5}">
                      <a16:colId xmlns:a16="http://schemas.microsoft.com/office/drawing/2014/main" val="620622915"/>
                    </a:ext>
                  </a:extLst>
                </a:gridCol>
              </a:tblGrid>
              <a:tr h="370840">
                <a:tc>
                  <a:txBody>
                    <a:bodyPr/>
                    <a:lstStyle/>
                    <a:p>
                      <a:pPr algn="ctr"/>
                      <a:r>
                        <a:rPr lang="en-GB" b="0" dirty="0"/>
                        <a:t>Squatting </a:t>
                      </a:r>
                    </a:p>
                  </a:txBody>
                  <a:tcPr/>
                </a:tc>
                <a:tc>
                  <a:txBody>
                    <a:bodyPr/>
                    <a:lstStyle/>
                    <a:p>
                      <a:pPr algn="ctr"/>
                      <a:r>
                        <a:rPr lang="en-GB" dirty="0"/>
                        <a:t>0</a:t>
                      </a:r>
                    </a:p>
                  </a:txBody>
                  <a:tcPr/>
                </a:tc>
                <a:tc>
                  <a:txBody>
                    <a:bodyPr/>
                    <a:lstStyle/>
                    <a:p>
                      <a:pPr algn="ctr"/>
                      <a:r>
                        <a:rPr lang="en-GB" dirty="0"/>
                        <a:t>2</a:t>
                      </a:r>
                    </a:p>
                  </a:txBody>
                  <a:tcPr/>
                </a:tc>
                <a:tc>
                  <a:txBody>
                    <a:bodyPr/>
                    <a:lstStyle/>
                    <a:p>
                      <a:pPr algn="ctr"/>
                      <a:r>
                        <a:rPr lang="en-GB" dirty="0"/>
                        <a:t>3</a:t>
                      </a:r>
                    </a:p>
                  </a:txBody>
                  <a:tcPr/>
                </a:tc>
                <a:tc>
                  <a:txBody>
                    <a:bodyPr/>
                    <a:lstStyle/>
                    <a:p>
                      <a:pPr algn="ctr"/>
                      <a:r>
                        <a:rPr lang="en-GB" dirty="0"/>
                        <a:t>4</a:t>
                      </a:r>
                    </a:p>
                  </a:txBody>
                  <a:tcPr/>
                </a:tc>
                <a:extLst>
                  <a:ext uri="{0D108BD9-81ED-4DB2-BD59-A6C34878D82A}">
                    <a16:rowId xmlns:a16="http://schemas.microsoft.com/office/drawing/2014/main" val="434735250"/>
                  </a:ext>
                </a:extLst>
              </a:tr>
              <a:tr h="370840">
                <a:tc>
                  <a:txBody>
                    <a:bodyPr/>
                    <a:lstStyle/>
                    <a:p>
                      <a:pPr algn="ctr"/>
                      <a:r>
                        <a:rPr lang="en-GB" dirty="0"/>
                        <a:t>walking</a:t>
                      </a:r>
                    </a:p>
                  </a:txBody>
                  <a:tcPr/>
                </a:tc>
                <a:tc>
                  <a:txBody>
                    <a:bodyPr/>
                    <a:lstStyle/>
                    <a:p>
                      <a:pPr algn="ctr"/>
                      <a:r>
                        <a:rPr lang="en-GB" dirty="0"/>
                        <a:t>0</a:t>
                      </a:r>
                    </a:p>
                  </a:txBody>
                  <a:tcPr/>
                </a:tc>
                <a:tc>
                  <a:txBody>
                    <a:bodyPr/>
                    <a:lstStyle/>
                    <a:p>
                      <a:pPr algn="ctr"/>
                      <a:r>
                        <a:rPr lang="en-GB" dirty="0"/>
                        <a:t>1</a:t>
                      </a:r>
                    </a:p>
                  </a:txBody>
                  <a:tcPr/>
                </a:tc>
                <a:tc>
                  <a:txBody>
                    <a:bodyPr/>
                    <a:lstStyle/>
                    <a:p>
                      <a:pPr algn="ctr"/>
                      <a:r>
                        <a:rPr lang="en-GB" dirty="0"/>
                        <a:t>2</a:t>
                      </a:r>
                    </a:p>
                  </a:txBody>
                  <a:tcPr/>
                </a:tc>
                <a:tc>
                  <a:txBody>
                    <a:bodyPr/>
                    <a:lstStyle/>
                    <a:p>
                      <a:pPr algn="ctr"/>
                      <a:r>
                        <a:rPr lang="en-GB" dirty="0"/>
                        <a:t>3</a:t>
                      </a:r>
                    </a:p>
                  </a:txBody>
                  <a:tcPr/>
                </a:tc>
                <a:extLst>
                  <a:ext uri="{0D108BD9-81ED-4DB2-BD59-A6C34878D82A}">
                    <a16:rowId xmlns:a16="http://schemas.microsoft.com/office/drawing/2014/main" val="3826327066"/>
                  </a:ext>
                </a:extLst>
              </a:tr>
              <a:tr h="370840">
                <a:tc>
                  <a:txBody>
                    <a:bodyPr/>
                    <a:lstStyle/>
                    <a:p>
                      <a:pPr algn="ctr"/>
                      <a:r>
                        <a:rPr lang="en-GB" dirty="0"/>
                        <a:t>Sitting to standing</a:t>
                      </a:r>
                    </a:p>
                  </a:txBody>
                  <a:tcPr/>
                </a:tc>
                <a:tc>
                  <a:txBody>
                    <a:bodyPr/>
                    <a:lstStyle/>
                    <a:p>
                      <a:pPr algn="ctr"/>
                      <a:r>
                        <a:rPr lang="en-GB" dirty="0"/>
                        <a:t>1</a:t>
                      </a:r>
                    </a:p>
                  </a:txBody>
                  <a:tcPr/>
                </a:tc>
                <a:tc>
                  <a:txBody>
                    <a:bodyPr/>
                    <a:lstStyle/>
                    <a:p>
                      <a:pPr algn="ctr"/>
                      <a:r>
                        <a:rPr lang="en-GB" dirty="0"/>
                        <a:t>3</a:t>
                      </a:r>
                    </a:p>
                  </a:txBody>
                  <a:tcPr/>
                </a:tc>
                <a:tc>
                  <a:txBody>
                    <a:bodyPr/>
                    <a:lstStyle/>
                    <a:p>
                      <a:pPr algn="ctr"/>
                      <a:r>
                        <a:rPr lang="en-GB" dirty="0"/>
                        <a:t>3</a:t>
                      </a:r>
                    </a:p>
                  </a:txBody>
                  <a:tcPr/>
                </a:tc>
                <a:tc>
                  <a:txBody>
                    <a:bodyPr/>
                    <a:lstStyle/>
                    <a:p>
                      <a:pPr algn="ctr"/>
                      <a:r>
                        <a:rPr lang="en-GB" dirty="0"/>
                        <a:t>4</a:t>
                      </a:r>
                    </a:p>
                  </a:txBody>
                  <a:tcPr/>
                </a:tc>
                <a:extLst>
                  <a:ext uri="{0D108BD9-81ED-4DB2-BD59-A6C34878D82A}">
                    <a16:rowId xmlns:a16="http://schemas.microsoft.com/office/drawing/2014/main" val="3344149106"/>
                  </a:ext>
                </a:extLst>
              </a:tr>
            </a:tbl>
          </a:graphicData>
        </a:graphic>
      </p:graphicFrame>
      <p:sp>
        <p:nvSpPr>
          <p:cNvPr id="14" name="TextBox 13">
            <a:extLst>
              <a:ext uri="{FF2B5EF4-FFF2-40B4-BE49-F238E27FC236}">
                <a16:creationId xmlns:a16="http://schemas.microsoft.com/office/drawing/2014/main" id="{4913034C-0D48-2607-2BAB-7F490DB1828F}"/>
              </a:ext>
            </a:extLst>
          </p:cNvPr>
          <p:cNvSpPr txBox="1"/>
          <p:nvPr/>
        </p:nvSpPr>
        <p:spPr>
          <a:xfrm>
            <a:off x="3916218" y="1597891"/>
            <a:ext cx="7029150" cy="1200329"/>
          </a:xfrm>
          <a:prstGeom prst="rect">
            <a:avLst/>
          </a:prstGeom>
          <a:noFill/>
        </p:spPr>
        <p:txBody>
          <a:bodyPr wrap="square" rtlCol="0">
            <a:spAutoFit/>
          </a:bodyPr>
          <a:lstStyle/>
          <a:p>
            <a:r>
              <a:rPr lang="en-GB" dirty="0">
                <a:solidFill>
                  <a:srgbClr val="202C8F"/>
                </a:solidFill>
              </a:rPr>
              <a:t>Rate your difficulty in the following movements/activities</a:t>
            </a:r>
          </a:p>
          <a:p>
            <a:r>
              <a:rPr lang="en-GB" dirty="0">
                <a:solidFill>
                  <a:srgbClr val="202C8F"/>
                </a:solidFill>
              </a:rPr>
              <a:t>0 – unable to do activity </a:t>
            </a:r>
          </a:p>
          <a:p>
            <a:r>
              <a:rPr lang="en-GB" dirty="0">
                <a:solidFill>
                  <a:srgbClr val="202C8F"/>
                </a:solidFill>
              </a:rPr>
              <a:t>4 – being able to do the activity pain free</a:t>
            </a:r>
          </a:p>
          <a:p>
            <a:endParaRPr lang="en-GB" dirty="0">
              <a:solidFill>
                <a:srgbClr val="202C8F"/>
              </a:solidFill>
            </a:endParaRPr>
          </a:p>
        </p:txBody>
      </p:sp>
      <p:sp>
        <p:nvSpPr>
          <p:cNvPr id="15" name="TextBox 14">
            <a:extLst>
              <a:ext uri="{FF2B5EF4-FFF2-40B4-BE49-F238E27FC236}">
                <a16:creationId xmlns:a16="http://schemas.microsoft.com/office/drawing/2014/main" id="{C12E55A8-50B9-0B92-0128-F90B51265463}"/>
              </a:ext>
            </a:extLst>
          </p:cNvPr>
          <p:cNvSpPr txBox="1"/>
          <p:nvPr/>
        </p:nvSpPr>
        <p:spPr>
          <a:xfrm>
            <a:off x="1579633" y="5800436"/>
            <a:ext cx="9067322" cy="646331"/>
          </a:xfrm>
          <a:prstGeom prst="rect">
            <a:avLst/>
          </a:prstGeom>
          <a:noFill/>
        </p:spPr>
        <p:txBody>
          <a:bodyPr wrap="square" rtlCol="0">
            <a:spAutoFit/>
          </a:bodyPr>
          <a:lstStyle/>
          <a:p>
            <a:r>
              <a:rPr lang="en-GB" dirty="0">
                <a:solidFill>
                  <a:srgbClr val="202C8F"/>
                </a:solidFill>
              </a:rPr>
              <a:t>Monitor progress but not return to play as the demands of sport are a lot higher than some basic activities. May utilities in early phases. </a:t>
            </a:r>
          </a:p>
        </p:txBody>
      </p:sp>
      <p:pic>
        <p:nvPicPr>
          <p:cNvPr id="17" name="Picture 16">
            <a:extLst>
              <a:ext uri="{FF2B5EF4-FFF2-40B4-BE49-F238E27FC236}">
                <a16:creationId xmlns:a16="http://schemas.microsoft.com/office/drawing/2014/main" id="{5477C983-F409-8DC6-C79C-6372EA7BB2B0}"/>
              </a:ext>
            </a:extLst>
          </p:cNvPr>
          <p:cNvPicPr>
            <a:picLocks noChangeAspect="1"/>
          </p:cNvPicPr>
          <p:nvPr/>
        </p:nvPicPr>
        <p:blipFill>
          <a:blip r:embed="rId2"/>
          <a:stretch>
            <a:fillRect/>
          </a:stretch>
        </p:blipFill>
        <p:spPr>
          <a:xfrm>
            <a:off x="9390164" y="155461"/>
            <a:ext cx="1555204" cy="1033215"/>
          </a:xfrm>
          <a:prstGeom prst="rect">
            <a:avLst/>
          </a:prstGeom>
        </p:spPr>
      </p:pic>
    </p:spTree>
    <p:extLst>
      <p:ext uri="{BB962C8B-B14F-4D97-AF65-F5344CB8AC3E}">
        <p14:creationId xmlns:p14="http://schemas.microsoft.com/office/powerpoint/2010/main" val="25028879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309B0-6209-D3D0-9D5E-308B9F6E7303}"/>
              </a:ext>
            </a:extLst>
          </p:cNvPr>
          <p:cNvSpPr>
            <a:spLocks noGrp="1"/>
          </p:cNvSpPr>
          <p:nvPr>
            <p:ph type="title"/>
          </p:nvPr>
        </p:nvSpPr>
        <p:spPr>
          <a:xfrm>
            <a:off x="3671316" y="210312"/>
            <a:ext cx="8165592" cy="768096"/>
          </a:xfrm>
        </p:spPr>
        <p:txBody>
          <a:bodyPr/>
          <a:lstStyle/>
          <a:p>
            <a:r>
              <a:rPr lang="en-US" dirty="0"/>
              <a:t>Components of rehab</a:t>
            </a:r>
            <a:br>
              <a:rPr lang="en-US" dirty="0"/>
            </a:br>
            <a:endParaRPr lang="en-US" dirty="0"/>
          </a:p>
        </p:txBody>
      </p:sp>
      <p:sp>
        <p:nvSpPr>
          <p:cNvPr id="25" name="Slide Number Placeholder 24">
            <a:extLst>
              <a:ext uri="{FF2B5EF4-FFF2-40B4-BE49-F238E27FC236}">
                <a16:creationId xmlns:a16="http://schemas.microsoft.com/office/drawing/2014/main" id="{5058AE03-D409-0714-CCED-4548A9C92023}"/>
              </a:ext>
            </a:extLst>
          </p:cNvPr>
          <p:cNvSpPr>
            <a:spLocks noGrp="1"/>
          </p:cNvSpPr>
          <p:nvPr>
            <p:ph type="sldNum" sz="quarter" idx="12"/>
          </p:nvPr>
        </p:nvSpPr>
        <p:spPr/>
        <p:txBody>
          <a:bodyPr/>
          <a:lstStyle/>
          <a:p>
            <a:fld id="{48F63A3B-78C7-47BE-AE5E-E10140E04643}" type="slidenum">
              <a:rPr lang="en-US" smtClean="0"/>
              <a:t>12</a:t>
            </a:fld>
            <a:endParaRPr lang="en-US" dirty="0"/>
          </a:p>
        </p:txBody>
      </p:sp>
      <p:sp>
        <p:nvSpPr>
          <p:cNvPr id="11" name="Text Placeholder 10">
            <a:extLst>
              <a:ext uri="{FF2B5EF4-FFF2-40B4-BE49-F238E27FC236}">
                <a16:creationId xmlns:a16="http://schemas.microsoft.com/office/drawing/2014/main" id="{A2C39DD0-CD86-2929-7808-58D17FC2C0A6}"/>
              </a:ext>
            </a:extLst>
          </p:cNvPr>
          <p:cNvSpPr>
            <a:spLocks noGrp="1"/>
          </p:cNvSpPr>
          <p:nvPr>
            <p:ph type="body" idx="1"/>
          </p:nvPr>
        </p:nvSpPr>
        <p:spPr>
          <a:xfrm>
            <a:off x="3811386" y="1414733"/>
            <a:ext cx="3822192" cy="411480"/>
          </a:xfrm>
        </p:spPr>
        <p:txBody>
          <a:bodyPr/>
          <a:lstStyle/>
          <a:p>
            <a:r>
              <a:rPr lang="en-US" sz="2000" dirty="0">
                <a:latin typeface="+mn-lt"/>
              </a:rPr>
              <a:t>Order of rehabilitation </a:t>
            </a:r>
          </a:p>
        </p:txBody>
      </p:sp>
      <p:sp>
        <p:nvSpPr>
          <p:cNvPr id="12" name="Content Placeholder 11">
            <a:extLst>
              <a:ext uri="{FF2B5EF4-FFF2-40B4-BE49-F238E27FC236}">
                <a16:creationId xmlns:a16="http://schemas.microsoft.com/office/drawing/2014/main" id="{CE3C1BFF-2275-1E7D-0604-E6F5CFEC01F6}"/>
              </a:ext>
            </a:extLst>
          </p:cNvPr>
          <p:cNvSpPr>
            <a:spLocks noGrp="1"/>
          </p:cNvSpPr>
          <p:nvPr>
            <p:ph sz="half" idx="2"/>
          </p:nvPr>
        </p:nvSpPr>
        <p:spPr>
          <a:xfrm>
            <a:off x="3671316" y="1996254"/>
            <a:ext cx="3741928" cy="3684588"/>
          </a:xfrm>
        </p:spPr>
        <p:txBody>
          <a:bodyPr/>
          <a:lstStyle/>
          <a:p>
            <a:r>
              <a:rPr lang="en-US" sz="1800" dirty="0"/>
              <a:t>Flexibility and ROM</a:t>
            </a:r>
          </a:p>
          <a:p>
            <a:r>
              <a:rPr lang="en-US" sz="1800" dirty="0"/>
              <a:t>Muscle Endurance </a:t>
            </a:r>
          </a:p>
          <a:p>
            <a:r>
              <a:rPr lang="en-US" sz="1800" dirty="0"/>
              <a:t>Strength</a:t>
            </a:r>
          </a:p>
          <a:p>
            <a:r>
              <a:rPr lang="en-US" sz="1800" dirty="0"/>
              <a:t>Proprioception </a:t>
            </a:r>
          </a:p>
          <a:p>
            <a:r>
              <a:rPr lang="en-US" sz="1800" dirty="0"/>
              <a:t>Coordination</a:t>
            </a:r>
          </a:p>
          <a:p>
            <a:r>
              <a:rPr lang="en-US" sz="1800" dirty="0"/>
              <a:t>Agility</a:t>
            </a:r>
          </a:p>
          <a:p>
            <a:r>
              <a:rPr lang="en-US" sz="1800" dirty="0"/>
              <a:t>Sport Specific requirements</a:t>
            </a:r>
          </a:p>
          <a:p>
            <a:pPr lvl="1"/>
            <a:r>
              <a:rPr lang="en-US" sz="1800" dirty="0"/>
              <a:t>Remember this can be the general public also so it could be work related rehabilitation/hardening. </a:t>
            </a:r>
          </a:p>
        </p:txBody>
      </p:sp>
      <p:sp>
        <p:nvSpPr>
          <p:cNvPr id="13" name="Text Placeholder 12">
            <a:extLst>
              <a:ext uri="{FF2B5EF4-FFF2-40B4-BE49-F238E27FC236}">
                <a16:creationId xmlns:a16="http://schemas.microsoft.com/office/drawing/2014/main" id="{F618F075-837C-1005-19D6-8DC90759CD53}"/>
              </a:ext>
            </a:extLst>
          </p:cNvPr>
          <p:cNvSpPr>
            <a:spLocks noGrp="1"/>
          </p:cNvSpPr>
          <p:nvPr>
            <p:ph type="body" sz="quarter" idx="3"/>
          </p:nvPr>
        </p:nvSpPr>
        <p:spPr>
          <a:xfrm>
            <a:off x="7970982" y="2330703"/>
            <a:ext cx="3897930" cy="2887841"/>
          </a:xfrm>
        </p:spPr>
        <p:txBody>
          <a:bodyPr/>
          <a:lstStyle/>
          <a:p>
            <a:r>
              <a:rPr lang="en-US" sz="2000" dirty="0">
                <a:latin typeface="+mn-lt"/>
              </a:rPr>
              <a:t>Sports Specific Demands</a:t>
            </a:r>
          </a:p>
          <a:p>
            <a:pPr marL="285750" indent="-285750">
              <a:buFont typeface="Arial" panose="020B0604020202020204" pitchFamily="34" charset="0"/>
              <a:buChar char="•"/>
            </a:pPr>
            <a:r>
              <a:rPr lang="en-US" b="0" cap="none" dirty="0">
                <a:latin typeface="+mn-lt"/>
              </a:rPr>
              <a:t>Plyometrics</a:t>
            </a:r>
          </a:p>
          <a:p>
            <a:pPr marL="285750" indent="-285750">
              <a:buFont typeface="Arial" panose="020B0604020202020204" pitchFamily="34" charset="0"/>
              <a:buChar char="•"/>
            </a:pPr>
            <a:r>
              <a:rPr lang="en-US" b="0" cap="none" dirty="0">
                <a:latin typeface="+mn-lt"/>
              </a:rPr>
              <a:t>Power</a:t>
            </a:r>
          </a:p>
          <a:p>
            <a:pPr marL="285750" indent="-285750">
              <a:buFont typeface="Arial" panose="020B0604020202020204" pitchFamily="34" charset="0"/>
              <a:buChar char="•"/>
            </a:pPr>
            <a:r>
              <a:rPr lang="en-US" b="0" cap="none" dirty="0">
                <a:latin typeface="+mn-lt"/>
              </a:rPr>
              <a:t>Speed</a:t>
            </a:r>
          </a:p>
          <a:p>
            <a:pPr marL="285750" indent="-285750">
              <a:buFont typeface="Arial" panose="020B0604020202020204" pitchFamily="34" charset="0"/>
              <a:buChar char="•"/>
            </a:pPr>
            <a:r>
              <a:rPr lang="en-US" b="0" cap="none" dirty="0">
                <a:latin typeface="+mn-lt"/>
              </a:rPr>
              <a:t>Speed Endurance </a:t>
            </a:r>
          </a:p>
          <a:p>
            <a:pPr marL="285750" indent="-285750">
              <a:buFont typeface="Arial" panose="020B0604020202020204" pitchFamily="34" charset="0"/>
              <a:buChar char="•"/>
            </a:pPr>
            <a:r>
              <a:rPr lang="en-US" b="0" cap="none" dirty="0">
                <a:latin typeface="+mn-lt"/>
              </a:rPr>
              <a:t>Etc.</a:t>
            </a:r>
          </a:p>
          <a:p>
            <a:pPr marL="285750" indent="-285750">
              <a:buFont typeface="Arial" panose="020B0604020202020204" pitchFamily="34" charset="0"/>
              <a:buChar char="•"/>
            </a:pPr>
            <a:endParaRPr lang="en-US" b="0" cap="none" dirty="0">
              <a:latin typeface="+mn-lt"/>
            </a:endParaRPr>
          </a:p>
          <a:p>
            <a:endParaRPr lang="en-US" b="0" cap="none" dirty="0">
              <a:latin typeface="+mn-lt"/>
            </a:endParaRPr>
          </a:p>
        </p:txBody>
      </p:sp>
      <p:sp>
        <p:nvSpPr>
          <p:cNvPr id="3" name="Title 1">
            <a:extLst>
              <a:ext uri="{FF2B5EF4-FFF2-40B4-BE49-F238E27FC236}">
                <a16:creationId xmlns:a16="http://schemas.microsoft.com/office/drawing/2014/main" id="{1E68E83C-BAF6-D741-3C2F-EF423A8E7EC9}"/>
              </a:ext>
            </a:extLst>
          </p:cNvPr>
          <p:cNvSpPr txBox="1">
            <a:spLocks/>
          </p:cNvSpPr>
          <p:nvPr/>
        </p:nvSpPr>
        <p:spPr>
          <a:xfrm>
            <a:off x="5414933" y="760984"/>
            <a:ext cx="4678357" cy="483708"/>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sz="4400" b="1" kern="1200" cap="all" baseline="0">
                <a:solidFill>
                  <a:schemeClr val="accent6"/>
                </a:solidFill>
                <a:latin typeface="+mj-lt"/>
                <a:ea typeface="+mj-ea"/>
                <a:cs typeface="+mj-cs"/>
              </a:defRPr>
            </a:lvl1pPr>
          </a:lstStyle>
          <a:p>
            <a:r>
              <a:rPr lang="en-US" sz="2400" dirty="0"/>
              <a:t>Therapeutic exercise</a:t>
            </a:r>
            <a:br>
              <a:rPr lang="en-US" dirty="0"/>
            </a:br>
            <a:endParaRPr lang="en-US" dirty="0"/>
          </a:p>
        </p:txBody>
      </p:sp>
      <p:pic>
        <p:nvPicPr>
          <p:cNvPr id="7" name="Picture 6">
            <a:extLst>
              <a:ext uri="{FF2B5EF4-FFF2-40B4-BE49-F238E27FC236}">
                <a16:creationId xmlns:a16="http://schemas.microsoft.com/office/drawing/2014/main" id="{947A9059-F7FF-B2A2-2BB1-4642D747AA3D}"/>
              </a:ext>
            </a:extLst>
          </p:cNvPr>
          <p:cNvPicPr>
            <a:picLocks noChangeAspect="1"/>
          </p:cNvPicPr>
          <p:nvPr/>
        </p:nvPicPr>
        <p:blipFill>
          <a:blip r:embed="rId2"/>
          <a:stretch>
            <a:fillRect/>
          </a:stretch>
        </p:blipFill>
        <p:spPr>
          <a:xfrm>
            <a:off x="10372209" y="5540526"/>
            <a:ext cx="1560711" cy="1030313"/>
          </a:xfrm>
          <a:prstGeom prst="rect">
            <a:avLst/>
          </a:prstGeom>
        </p:spPr>
      </p:pic>
    </p:spTree>
    <p:extLst>
      <p:ext uri="{BB962C8B-B14F-4D97-AF65-F5344CB8AC3E}">
        <p14:creationId xmlns:p14="http://schemas.microsoft.com/office/powerpoint/2010/main" val="31702803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371CEB5-0F43-BA22-C4E7-3A84E631DA11}"/>
              </a:ext>
            </a:extLst>
          </p:cNvPr>
          <p:cNvSpPr>
            <a:spLocks noGrp="1"/>
          </p:cNvSpPr>
          <p:nvPr>
            <p:ph type="title"/>
          </p:nvPr>
        </p:nvSpPr>
        <p:spPr>
          <a:xfrm>
            <a:off x="768096" y="140116"/>
            <a:ext cx="10671048" cy="1365504"/>
          </a:xfrm>
        </p:spPr>
        <p:txBody>
          <a:bodyPr/>
          <a:lstStyle/>
          <a:p>
            <a:r>
              <a:rPr lang="en-US" dirty="0"/>
              <a:t>Components of therapeutic exercise </a:t>
            </a:r>
            <a:r>
              <a:rPr lang="en-US" dirty="0" err="1"/>
              <a:t>programme</a:t>
            </a:r>
            <a:endParaRPr lang="en-US" dirty="0"/>
          </a:p>
        </p:txBody>
      </p:sp>
      <p:sp>
        <p:nvSpPr>
          <p:cNvPr id="102" name="Slide Number Placeholder 101">
            <a:extLst>
              <a:ext uri="{FF2B5EF4-FFF2-40B4-BE49-F238E27FC236}">
                <a16:creationId xmlns:a16="http://schemas.microsoft.com/office/drawing/2014/main" id="{51BDF1B8-4D26-9C08-3102-6224AA6A4D20}"/>
              </a:ext>
            </a:extLst>
          </p:cNvPr>
          <p:cNvSpPr>
            <a:spLocks noGrp="1"/>
          </p:cNvSpPr>
          <p:nvPr>
            <p:ph type="sldNum" sz="quarter" idx="12"/>
          </p:nvPr>
        </p:nvSpPr>
        <p:spPr/>
        <p:txBody>
          <a:bodyPr/>
          <a:lstStyle/>
          <a:p>
            <a:fld id="{48F63A3B-78C7-47BE-AE5E-E10140E04643}" type="slidenum">
              <a:rPr lang="en-US" smtClean="0"/>
              <a:pPr/>
              <a:t>13</a:t>
            </a:fld>
            <a:endParaRPr lang="en-US" dirty="0"/>
          </a:p>
        </p:txBody>
      </p:sp>
      <p:sp>
        <p:nvSpPr>
          <p:cNvPr id="2" name="Text Placeholder 1">
            <a:extLst>
              <a:ext uri="{FF2B5EF4-FFF2-40B4-BE49-F238E27FC236}">
                <a16:creationId xmlns:a16="http://schemas.microsoft.com/office/drawing/2014/main" id="{5FC63C25-FE2A-0C11-2CEA-A80AA78FC365}"/>
              </a:ext>
            </a:extLst>
          </p:cNvPr>
          <p:cNvSpPr>
            <a:spLocks noGrp="1"/>
          </p:cNvSpPr>
          <p:nvPr>
            <p:ph type="body" idx="1"/>
          </p:nvPr>
        </p:nvSpPr>
        <p:spPr>
          <a:xfrm>
            <a:off x="713232" y="1902690"/>
            <a:ext cx="3328416" cy="4397525"/>
          </a:xfrm>
        </p:spPr>
        <p:txBody>
          <a:bodyPr/>
          <a:lstStyle/>
          <a:p>
            <a:r>
              <a:rPr lang="en-US" dirty="0"/>
              <a:t>Flexibility </a:t>
            </a:r>
          </a:p>
        </p:txBody>
      </p:sp>
      <p:pic>
        <p:nvPicPr>
          <p:cNvPr id="72" name="Picture Placeholder 71" descr="abacus icon">
            <a:extLst>
              <a:ext uri="{FF2B5EF4-FFF2-40B4-BE49-F238E27FC236}">
                <a16:creationId xmlns:a16="http://schemas.microsoft.com/office/drawing/2014/main" id="{FD5AE93E-9743-FD3B-C935-638BF9D159CC}"/>
              </a:ext>
            </a:extLst>
          </p:cNvPr>
          <p:cNvPicPr>
            <a:picLocks noGrp="1" noChangeAspect="1"/>
          </p:cNvPicPr>
          <p:nvPr>
            <p:ph type="pic" sz="quarter" idx="23"/>
          </p:nvPr>
        </p:nvPicPr>
        <p:blipFill rotWithShape="1">
          <a:blip r:embed="rId2"/>
          <a:srcRect/>
          <a:stretch/>
        </p:blipFill>
        <p:spPr>
          <a:xfrm>
            <a:off x="1911096" y="1436346"/>
            <a:ext cx="932688" cy="932688"/>
          </a:xfrm>
        </p:spPr>
      </p:pic>
      <p:sp>
        <p:nvSpPr>
          <p:cNvPr id="6" name="Text Placeholder 5">
            <a:extLst>
              <a:ext uri="{FF2B5EF4-FFF2-40B4-BE49-F238E27FC236}">
                <a16:creationId xmlns:a16="http://schemas.microsoft.com/office/drawing/2014/main" id="{5AD6749A-51D8-599C-7C31-9922CF228D32}"/>
              </a:ext>
            </a:extLst>
          </p:cNvPr>
          <p:cNvSpPr>
            <a:spLocks noGrp="1"/>
          </p:cNvSpPr>
          <p:nvPr>
            <p:ph type="body" sz="quarter" idx="18"/>
          </p:nvPr>
        </p:nvSpPr>
        <p:spPr>
          <a:xfrm>
            <a:off x="992124" y="2955636"/>
            <a:ext cx="2770632" cy="3201324"/>
          </a:xfrm>
        </p:spPr>
        <p:txBody>
          <a:bodyPr/>
          <a:lstStyle/>
          <a:p>
            <a:r>
              <a:rPr lang="en-US" sz="1800" dirty="0"/>
              <a:t>Mobility of a muscle and the length to which they can extend. </a:t>
            </a:r>
          </a:p>
          <a:p>
            <a:r>
              <a:rPr lang="en-US" sz="1800" dirty="0"/>
              <a:t>Immobilisation leads to loss of flexibility.</a:t>
            </a:r>
          </a:p>
        </p:txBody>
      </p:sp>
      <p:sp>
        <p:nvSpPr>
          <p:cNvPr id="3" name="Text Placeholder 2">
            <a:extLst>
              <a:ext uri="{FF2B5EF4-FFF2-40B4-BE49-F238E27FC236}">
                <a16:creationId xmlns:a16="http://schemas.microsoft.com/office/drawing/2014/main" id="{A8753AB0-02A6-E89E-7E23-593DBF52F4E8}"/>
              </a:ext>
            </a:extLst>
          </p:cNvPr>
          <p:cNvSpPr>
            <a:spLocks noGrp="1"/>
          </p:cNvSpPr>
          <p:nvPr>
            <p:ph type="body" sz="quarter" idx="15"/>
          </p:nvPr>
        </p:nvSpPr>
        <p:spPr>
          <a:xfrm>
            <a:off x="4443984" y="1902690"/>
            <a:ext cx="3328416" cy="4397526"/>
          </a:xfrm>
        </p:spPr>
        <p:txBody>
          <a:bodyPr/>
          <a:lstStyle/>
          <a:p>
            <a:r>
              <a:rPr lang="en-US" dirty="0"/>
              <a:t>ROM</a:t>
            </a:r>
          </a:p>
        </p:txBody>
      </p:sp>
      <p:pic>
        <p:nvPicPr>
          <p:cNvPr id="76" name="Picture Placeholder 75" descr="increasing chart icon">
            <a:extLst>
              <a:ext uri="{FF2B5EF4-FFF2-40B4-BE49-F238E27FC236}">
                <a16:creationId xmlns:a16="http://schemas.microsoft.com/office/drawing/2014/main" id="{7541E72A-A0CB-A011-55A9-1126F707D889}"/>
              </a:ext>
            </a:extLst>
          </p:cNvPr>
          <p:cNvPicPr>
            <a:picLocks noGrp="1" noChangeAspect="1"/>
          </p:cNvPicPr>
          <p:nvPr>
            <p:ph type="pic" sz="quarter" idx="25"/>
          </p:nvPr>
        </p:nvPicPr>
        <p:blipFill rotWithShape="1">
          <a:blip r:embed="rId3"/>
          <a:srcRect/>
          <a:stretch/>
        </p:blipFill>
        <p:spPr>
          <a:xfrm>
            <a:off x="5641848" y="1436346"/>
            <a:ext cx="932688" cy="932688"/>
          </a:xfrm>
        </p:spPr>
      </p:pic>
      <p:sp>
        <p:nvSpPr>
          <p:cNvPr id="7" name="Text Placeholder 6">
            <a:extLst>
              <a:ext uri="{FF2B5EF4-FFF2-40B4-BE49-F238E27FC236}">
                <a16:creationId xmlns:a16="http://schemas.microsoft.com/office/drawing/2014/main" id="{0BF56CE2-ADEB-1E22-50FB-9F2AB3786483}"/>
              </a:ext>
            </a:extLst>
          </p:cNvPr>
          <p:cNvSpPr>
            <a:spLocks noGrp="1"/>
          </p:cNvSpPr>
          <p:nvPr>
            <p:ph type="body" sz="quarter" idx="21"/>
          </p:nvPr>
        </p:nvSpPr>
        <p:spPr>
          <a:xfrm>
            <a:off x="4722876" y="2955636"/>
            <a:ext cx="2770632" cy="3201324"/>
          </a:xfrm>
        </p:spPr>
        <p:txBody>
          <a:bodyPr/>
          <a:lstStyle/>
          <a:p>
            <a:r>
              <a:rPr lang="en-US" sz="1800" dirty="0"/>
              <a:t>Amount of movement that is possible at a joint.</a:t>
            </a:r>
          </a:p>
          <a:p>
            <a:r>
              <a:rPr lang="en-US" sz="1800" dirty="0"/>
              <a:t>Affected by flexibility of a muscle/muscle group,/surrounding muscle groups, mobility of joint capsule, ligaments, fascial restraints and local scar tissue.</a:t>
            </a:r>
          </a:p>
        </p:txBody>
      </p:sp>
      <p:sp>
        <p:nvSpPr>
          <p:cNvPr id="4" name="Text Placeholder 3">
            <a:extLst>
              <a:ext uri="{FF2B5EF4-FFF2-40B4-BE49-F238E27FC236}">
                <a16:creationId xmlns:a16="http://schemas.microsoft.com/office/drawing/2014/main" id="{03745CA7-A767-9133-8871-800B16D5D722}"/>
              </a:ext>
            </a:extLst>
          </p:cNvPr>
          <p:cNvSpPr>
            <a:spLocks noGrp="1"/>
          </p:cNvSpPr>
          <p:nvPr>
            <p:ph type="body" sz="quarter" idx="17"/>
          </p:nvPr>
        </p:nvSpPr>
        <p:spPr>
          <a:xfrm>
            <a:off x="8092440" y="1902690"/>
            <a:ext cx="3328416" cy="4397526"/>
          </a:xfrm>
        </p:spPr>
        <p:txBody>
          <a:bodyPr/>
          <a:lstStyle/>
          <a:p>
            <a:r>
              <a:rPr lang="en-US" dirty="0"/>
              <a:t>BOTH need to be prioritized early.</a:t>
            </a:r>
          </a:p>
        </p:txBody>
      </p:sp>
      <p:pic>
        <p:nvPicPr>
          <p:cNvPr id="80" name="Picture Placeholder 79" descr="chain link icon">
            <a:extLst>
              <a:ext uri="{FF2B5EF4-FFF2-40B4-BE49-F238E27FC236}">
                <a16:creationId xmlns:a16="http://schemas.microsoft.com/office/drawing/2014/main" id="{FCC17566-BE36-5CE0-25C6-8AC132D1479D}"/>
              </a:ext>
            </a:extLst>
          </p:cNvPr>
          <p:cNvPicPr>
            <a:picLocks noGrp="1" noChangeAspect="1"/>
          </p:cNvPicPr>
          <p:nvPr>
            <p:ph type="pic" sz="quarter" idx="24"/>
          </p:nvPr>
        </p:nvPicPr>
        <p:blipFill rotWithShape="1">
          <a:blip r:embed="rId4"/>
          <a:srcRect t="85" b="85"/>
          <a:stretch/>
        </p:blipFill>
        <p:spPr>
          <a:xfrm>
            <a:off x="9272016" y="1436346"/>
            <a:ext cx="932688" cy="932688"/>
          </a:xfrm>
        </p:spPr>
      </p:pic>
      <p:sp>
        <p:nvSpPr>
          <p:cNvPr id="8" name="Text Placeholder 7">
            <a:extLst>
              <a:ext uri="{FF2B5EF4-FFF2-40B4-BE49-F238E27FC236}">
                <a16:creationId xmlns:a16="http://schemas.microsoft.com/office/drawing/2014/main" id="{7063C991-877C-CD1D-A03D-547E04121FE0}"/>
              </a:ext>
            </a:extLst>
          </p:cNvPr>
          <p:cNvSpPr>
            <a:spLocks noGrp="1"/>
          </p:cNvSpPr>
          <p:nvPr>
            <p:ph type="body" sz="quarter" idx="22"/>
          </p:nvPr>
        </p:nvSpPr>
        <p:spPr>
          <a:xfrm>
            <a:off x="8371332" y="3195782"/>
            <a:ext cx="2770632" cy="2961178"/>
          </a:xfrm>
        </p:spPr>
        <p:txBody>
          <a:bodyPr/>
          <a:lstStyle/>
          <a:p>
            <a:r>
              <a:rPr lang="en-US" sz="1800" dirty="0"/>
              <a:t>Reason for this is because you can't strength an overhead press if the injured person can't fully flex and abduct the shoulder. You need to be able to access the range to be able to strengthen it. </a:t>
            </a:r>
          </a:p>
          <a:p>
            <a:endParaRPr lang="en-US" dirty="0"/>
          </a:p>
        </p:txBody>
      </p:sp>
      <p:pic>
        <p:nvPicPr>
          <p:cNvPr id="10" name="Picture 9">
            <a:extLst>
              <a:ext uri="{FF2B5EF4-FFF2-40B4-BE49-F238E27FC236}">
                <a16:creationId xmlns:a16="http://schemas.microsoft.com/office/drawing/2014/main" id="{E065137F-A475-4049-F09B-8DBC0A02B2F0}"/>
              </a:ext>
            </a:extLst>
          </p:cNvPr>
          <p:cNvPicPr>
            <a:picLocks noChangeAspect="1"/>
          </p:cNvPicPr>
          <p:nvPr/>
        </p:nvPicPr>
        <p:blipFill>
          <a:blip r:embed="rId5"/>
          <a:stretch>
            <a:fillRect/>
          </a:stretch>
        </p:blipFill>
        <p:spPr>
          <a:xfrm>
            <a:off x="10629783" y="899160"/>
            <a:ext cx="1303137" cy="860274"/>
          </a:xfrm>
          <a:prstGeom prst="rect">
            <a:avLst/>
          </a:prstGeom>
        </p:spPr>
      </p:pic>
    </p:spTree>
    <p:extLst>
      <p:ext uri="{BB962C8B-B14F-4D97-AF65-F5344CB8AC3E}">
        <p14:creationId xmlns:p14="http://schemas.microsoft.com/office/powerpoint/2010/main" val="2499044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F7D2E-080D-DBDD-73C4-3C38A2B77908}"/>
              </a:ext>
            </a:extLst>
          </p:cNvPr>
          <p:cNvSpPr>
            <a:spLocks noGrp="1"/>
          </p:cNvSpPr>
          <p:nvPr>
            <p:ph type="title"/>
          </p:nvPr>
        </p:nvSpPr>
        <p:spPr>
          <a:xfrm>
            <a:off x="1065276" y="210312"/>
            <a:ext cx="6766560" cy="768096"/>
          </a:xfrm>
        </p:spPr>
        <p:txBody>
          <a:bodyPr/>
          <a:lstStyle/>
          <a:p>
            <a:r>
              <a:rPr lang="en-US" dirty="0"/>
              <a:t>Healing Process </a:t>
            </a:r>
          </a:p>
        </p:txBody>
      </p:sp>
      <p:sp>
        <p:nvSpPr>
          <p:cNvPr id="5" name="Slide Number Placeholder 4">
            <a:extLst>
              <a:ext uri="{FF2B5EF4-FFF2-40B4-BE49-F238E27FC236}">
                <a16:creationId xmlns:a16="http://schemas.microsoft.com/office/drawing/2014/main" id="{BF7F20BE-640F-EFAB-3A43-2AA146DB42BF}"/>
              </a:ext>
            </a:extLst>
          </p:cNvPr>
          <p:cNvSpPr>
            <a:spLocks noGrp="1"/>
          </p:cNvSpPr>
          <p:nvPr>
            <p:ph type="sldNum" sz="quarter" idx="12"/>
          </p:nvPr>
        </p:nvSpPr>
        <p:spPr/>
        <p:txBody>
          <a:bodyPr/>
          <a:lstStyle/>
          <a:p>
            <a:fld id="{48F63A3B-78C7-47BE-AE5E-E10140E04643}" type="slidenum">
              <a:rPr lang="en-US" smtClean="0"/>
              <a:pPr/>
              <a:t>14</a:t>
            </a:fld>
            <a:endParaRPr lang="en-US" dirty="0"/>
          </a:p>
        </p:txBody>
      </p:sp>
      <p:sp>
        <p:nvSpPr>
          <p:cNvPr id="3" name="Content Placeholder 2">
            <a:extLst>
              <a:ext uri="{FF2B5EF4-FFF2-40B4-BE49-F238E27FC236}">
                <a16:creationId xmlns:a16="http://schemas.microsoft.com/office/drawing/2014/main" id="{2BE8FDE3-DBA4-6A04-C75D-E56FE92EF368}"/>
              </a:ext>
            </a:extLst>
          </p:cNvPr>
          <p:cNvSpPr>
            <a:spLocks noGrp="1"/>
          </p:cNvSpPr>
          <p:nvPr>
            <p:ph idx="1"/>
          </p:nvPr>
        </p:nvSpPr>
        <p:spPr>
          <a:xfrm>
            <a:off x="621791" y="858982"/>
            <a:ext cx="7829481" cy="3847961"/>
          </a:xfrm>
        </p:spPr>
        <p:txBody>
          <a:bodyPr/>
          <a:lstStyle/>
          <a:p>
            <a:pPr marL="285750" indent="-285750">
              <a:buFont typeface="Arial" panose="020B0604020202020204" pitchFamily="34" charset="0"/>
              <a:buChar char="•"/>
            </a:pPr>
            <a:r>
              <a:rPr lang="en-US" sz="2000" dirty="0"/>
              <a:t>Collagen is laid down during the proliferation phase of healing.</a:t>
            </a:r>
          </a:p>
          <a:p>
            <a:pPr marL="285750" indent="-285750">
              <a:buFont typeface="Arial" panose="020B0604020202020204" pitchFamily="34" charset="0"/>
              <a:buChar char="•"/>
            </a:pPr>
            <a:r>
              <a:rPr lang="en-US" sz="2000" dirty="0"/>
              <a:t>Collagen needs to be encouraged to align with existing structures.</a:t>
            </a:r>
          </a:p>
          <a:p>
            <a:pPr marL="285750" indent="-285750">
              <a:buFont typeface="Arial" panose="020B0604020202020204" pitchFamily="34" charset="0"/>
              <a:buChar char="•"/>
            </a:pPr>
            <a:r>
              <a:rPr lang="en-US" sz="2000" dirty="0"/>
              <a:t>Collagen will string so you need to compensate for this.</a:t>
            </a:r>
          </a:p>
          <a:p>
            <a:pPr marL="285750" indent="-285750">
              <a:buFont typeface="Arial" panose="020B0604020202020204" pitchFamily="34" charset="0"/>
              <a:buChar char="•"/>
            </a:pPr>
            <a:r>
              <a:rPr lang="en-US" sz="2000" dirty="0"/>
              <a:t>Window of opportunity to change the collagen formation</a:t>
            </a:r>
          </a:p>
          <a:p>
            <a:pPr marL="971550" lvl="1" indent="-285750"/>
            <a:r>
              <a:rPr lang="en-US" sz="2000" dirty="0"/>
              <a:t>General – proliferation phase 5d to end of remodeling phase</a:t>
            </a:r>
          </a:p>
          <a:p>
            <a:pPr marL="971550" lvl="1" indent="-285750"/>
            <a:r>
              <a:rPr lang="en-US" sz="2000" dirty="0"/>
              <a:t>Ligament – 2d to 50wk post, key period 6wk to 12mo</a:t>
            </a:r>
          </a:p>
          <a:p>
            <a:pPr marL="971550" lvl="1" indent="-285750"/>
            <a:r>
              <a:rPr lang="en-US" sz="2000" dirty="0"/>
              <a:t>Tendon – 1wk to 2mo key, up to 50wk</a:t>
            </a:r>
          </a:p>
          <a:p>
            <a:pPr marL="971550" lvl="1" indent="-285750"/>
            <a:r>
              <a:rPr lang="en-US" sz="2000" dirty="0"/>
              <a:t>Muscle – 1wk to 6mo</a:t>
            </a:r>
          </a:p>
          <a:p>
            <a:pPr marL="971550" lvl="1" indent="-285750"/>
            <a:r>
              <a:rPr lang="en-US" sz="2000" dirty="0"/>
              <a:t>Cartilage – 5d/2mo to 6mo</a:t>
            </a:r>
          </a:p>
        </p:txBody>
      </p:sp>
      <p:pic>
        <p:nvPicPr>
          <p:cNvPr id="7" name="Picture 6">
            <a:extLst>
              <a:ext uri="{FF2B5EF4-FFF2-40B4-BE49-F238E27FC236}">
                <a16:creationId xmlns:a16="http://schemas.microsoft.com/office/drawing/2014/main" id="{962074F9-FE9C-3114-B560-5B1881701E8A}"/>
              </a:ext>
            </a:extLst>
          </p:cNvPr>
          <p:cNvPicPr>
            <a:picLocks noChangeAspect="1"/>
          </p:cNvPicPr>
          <p:nvPr/>
        </p:nvPicPr>
        <p:blipFill>
          <a:blip r:embed="rId2"/>
          <a:stretch>
            <a:fillRect/>
          </a:stretch>
        </p:blipFill>
        <p:spPr>
          <a:xfrm>
            <a:off x="8011380" y="5772412"/>
            <a:ext cx="1304657" cy="859611"/>
          </a:xfrm>
          <a:prstGeom prst="rect">
            <a:avLst/>
          </a:prstGeom>
        </p:spPr>
      </p:pic>
    </p:spTree>
    <p:extLst>
      <p:ext uri="{BB962C8B-B14F-4D97-AF65-F5344CB8AC3E}">
        <p14:creationId xmlns:p14="http://schemas.microsoft.com/office/powerpoint/2010/main" val="948181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309B0-6209-D3D0-9D5E-308B9F6E7303}"/>
              </a:ext>
            </a:extLst>
          </p:cNvPr>
          <p:cNvSpPr>
            <a:spLocks noGrp="1"/>
          </p:cNvSpPr>
          <p:nvPr>
            <p:ph type="title"/>
          </p:nvPr>
        </p:nvSpPr>
        <p:spPr>
          <a:xfrm>
            <a:off x="3671316" y="210312"/>
            <a:ext cx="8165592" cy="768096"/>
          </a:xfrm>
        </p:spPr>
        <p:txBody>
          <a:bodyPr/>
          <a:lstStyle/>
          <a:p>
            <a:r>
              <a:rPr lang="en-US" dirty="0"/>
              <a:t>Components of rehab</a:t>
            </a:r>
            <a:br>
              <a:rPr lang="en-US" dirty="0"/>
            </a:br>
            <a:endParaRPr lang="en-US" dirty="0"/>
          </a:p>
        </p:txBody>
      </p:sp>
      <p:sp>
        <p:nvSpPr>
          <p:cNvPr id="25" name="Slide Number Placeholder 24">
            <a:extLst>
              <a:ext uri="{FF2B5EF4-FFF2-40B4-BE49-F238E27FC236}">
                <a16:creationId xmlns:a16="http://schemas.microsoft.com/office/drawing/2014/main" id="{5058AE03-D409-0714-CCED-4548A9C92023}"/>
              </a:ext>
            </a:extLst>
          </p:cNvPr>
          <p:cNvSpPr>
            <a:spLocks noGrp="1"/>
          </p:cNvSpPr>
          <p:nvPr>
            <p:ph type="sldNum" sz="quarter" idx="12"/>
          </p:nvPr>
        </p:nvSpPr>
        <p:spPr/>
        <p:txBody>
          <a:bodyPr/>
          <a:lstStyle/>
          <a:p>
            <a:fld id="{48F63A3B-78C7-47BE-AE5E-E10140E04643}" type="slidenum">
              <a:rPr lang="en-US" smtClean="0"/>
              <a:t>15</a:t>
            </a:fld>
            <a:endParaRPr lang="en-US" dirty="0"/>
          </a:p>
        </p:txBody>
      </p:sp>
      <p:sp>
        <p:nvSpPr>
          <p:cNvPr id="11" name="Text Placeholder 10">
            <a:extLst>
              <a:ext uri="{FF2B5EF4-FFF2-40B4-BE49-F238E27FC236}">
                <a16:creationId xmlns:a16="http://schemas.microsoft.com/office/drawing/2014/main" id="{A2C39DD0-CD86-2929-7808-58D17FC2C0A6}"/>
              </a:ext>
            </a:extLst>
          </p:cNvPr>
          <p:cNvSpPr>
            <a:spLocks noGrp="1"/>
          </p:cNvSpPr>
          <p:nvPr>
            <p:ph type="body" idx="1"/>
          </p:nvPr>
        </p:nvSpPr>
        <p:spPr>
          <a:xfrm>
            <a:off x="3811385" y="1414733"/>
            <a:ext cx="5249487" cy="411480"/>
          </a:xfrm>
        </p:spPr>
        <p:txBody>
          <a:bodyPr/>
          <a:lstStyle/>
          <a:p>
            <a:r>
              <a:rPr lang="en-US" sz="2000" dirty="0">
                <a:latin typeface="+mn-lt"/>
              </a:rPr>
              <a:t>Strength and Muscle Endurance </a:t>
            </a:r>
          </a:p>
        </p:txBody>
      </p:sp>
      <p:sp>
        <p:nvSpPr>
          <p:cNvPr id="12" name="Content Placeholder 11">
            <a:extLst>
              <a:ext uri="{FF2B5EF4-FFF2-40B4-BE49-F238E27FC236}">
                <a16:creationId xmlns:a16="http://schemas.microsoft.com/office/drawing/2014/main" id="{CE3C1BFF-2275-1E7D-0604-E6F5CFEC01F6}"/>
              </a:ext>
            </a:extLst>
          </p:cNvPr>
          <p:cNvSpPr>
            <a:spLocks noGrp="1"/>
          </p:cNvSpPr>
          <p:nvPr>
            <p:ph sz="half" idx="2"/>
          </p:nvPr>
        </p:nvSpPr>
        <p:spPr>
          <a:xfrm>
            <a:off x="3671316" y="1996254"/>
            <a:ext cx="7957266" cy="4468926"/>
          </a:xfrm>
        </p:spPr>
        <p:txBody>
          <a:bodyPr/>
          <a:lstStyle/>
          <a:p>
            <a:pPr marL="0" indent="0">
              <a:buNone/>
            </a:pPr>
            <a:r>
              <a:rPr lang="en-US" sz="1800" dirty="0"/>
              <a:t>Strength – Maximum force that can be exerted</a:t>
            </a:r>
          </a:p>
          <a:p>
            <a:pPr marL="0" indent="0">
              <a:buNone/>
            </a:pPr>
            <a:r>
              <a:rPr lang="en-US" sz="1800" dirty="0"/>
              <a:t>Muscle Endurance – Ability to sustain a sub-maximal force either statically or dynamically. </a:t>
            </a:r>
          </a:p>
          <a:p>
            <a:pPr marL="0" indent="0">
              <a:buNone/>
            </a:pPr>
            <a:endParaRPr lang="en-US" sz="1800" dirty="0"/>
          </a:p>
          <a:p>
            <a:pPr marL="0" indent="0">
              <a:buNone/>
            </a:pPr>
            <a:r>
              <a:rPr lang="en-US" sz="1800" dirty="0"/>
              <a:t>The most important ?</a:t>
            </a:r>
          </a:p>
          <a:p>
            <a:pPr marL="0" indent="0">
              <a:buNone/>
            </a:pPr>
            <a:r>
              <a:rPr lang="en-US" sz="1800" dirty="0"/>
              <a:t>Strength is important to return to competition.</a:t>
            </a:r>
          </a:p>
          <a:p>
            <a:pPr marL="0" indent="0">
              <a:buNone/>
            </a:pPr>
            <a:r>
              <a:rPr lang="en-US" sz="1800" dirty="0"/>
              <a:t>ME to protect against fatigue failure.</a:t>
            </a:r>
          </a:p>
          <a:p>
            <a:pPr marL="0" indent="0">
              <a:buNone/>
            </a:pPr>
            <a:endParaRPr lang="en-US" sz="1800" dirty="0"/>
          </a:p>
          <a:p>
            <a:pPr marL="0" indent="0">
              <a:buNone/>
            </a:pPr>
            <a:r>
              <a:rPr lang="en-US" sz="1800" dirty="0"/>
              <a:t>Think back to your PT last year. What's the prescription for these two types?</a:t>
            </a:r>
          </a:p>
          <a:p>
            <a:r>
              <a:rPr lang="en-US" sz="1800" dirty="0"/>
              <a:t>Type I v II fibres?</a:t>
            </a:r>
          </a:p>
          <a:p>
            <a:r>
              <a:rPr lang="en-US" sz="1800" dirty="0"/>
              <a:t>Types of contractions ?</a:t>
            </a:r>
          </a:p>
          <a:p>
            <a:endParaRPr lang="en-US" sz="1800" dirty="0"/>
          </a:p>
          <a:p>
            <a:pPr marL="0" indent="0">
              <a:buNone/>
            </a:pPr>
            <a:r>
              <a:rPr lang="en-US" sz="1800" dirty="0"/>
              <a:t>What are these? 5 minute task </a:t>
            </a:r>
          </a:p>
          <a:p>
            <a:endParaRPr lang="en-US" sz="1800" dirty="0"/>
          </a:p>
          <a:p>
            <a:endParaRPr lang="en-US" sz="1800" dirty="0"/>
          </a:p>
          <a:p>
            <a:pPr marL="0" indent="0">
              <a:buNone/>
            </a:pPr>
            <a:r>
              <a:rPr lang="en-US" sz="1800" dirty="0"/>
              <a:t>  </a:t>
            </a:r>
          </a:p>
        </p:txBody>
      </p:sp>
      <p:sp>
        <p:nvSpPr>
          <p:cNvPr id="3" name="Title 1">
            <a:extLst>
              <a:ext uri="{FF2B5EF4-FFF2-40B4-BE49-F238E27FC236}">
                <a16:creationId xmlns:a16="http://schemas.microsoft.com/office/drawing/2014/main" id="{1E68E83C-BAF6-D741-3C2F-EF423A8E7EC9}"/>
              </a:ext>
            </a:extLst>
          </p:cNvPr>
          <p:cNvSpPr txBox="1">
            <a:spLocks/>
          </p:cNvSpPr>
          <p:nvPr/>
        </p:nvSpPr>
        <p:spPr>
          <a:xfrm>
            <a:off x="5414933" y="760984"/>
            <a:ext cx="4678357" cy="483708"/>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sz="4400" b="1" kern="1200" cap="all" baseline="0">
                <a:solidFill>
                  <a:schemeClr val="accent6"/>
                </a:solidFill>
                <a:latin typeface="+mj-lt"/>
                <a:ea typeface="+mj-ea"/>
                <a:cs typeface="+mj-cs"/>
              </a:defRPr>
            </a:lvl1pPr>
          </a:lstStyle>
          <a:p>
            <a:r>
              <a:rPr lang="en-US" sz="2400" dirty="0"/>
              <a:t>Therapeutic exercise</a:t>
            </a:r>
            <a:br>
              <a:rPr lang="en-US" dirty="0"/>
            </a:br>
            <a:endParaRPr lang="en-US" dirty="0"/>
          </a:p>
        </p:txBody>
      </p:sp>
      <p:pic>
        <p:nvPicPr>
          <p:cNvPr id="7" name="Picture 6">
            <a:extLst>
              <a:ext uri="{FF2B5EF4-FFF2-40B4-BE49-F238E27FC236}">
                <a16:creationId xmlns:a16="http://schemas.microsoft.com/office/drawing/2014/main" id="{947A9059-F7FF-B2A2-2BB1-4642D747AA3D}"/>
              </a:ext>
            </a:extLst>
          </p:cNvPr>
          <p:cNvPicPr>
            <a:picLocks noChangeAspect="1"/>
          </p:cNvPicPr>
          <p:nvPr/>
        </p:nvPicPr>
        <p:blipFill>
          <a:blip r:embed="rId2"/>
          <a:stretch>
            <a:fillRect/>
          </a:stretch>
        </p:blipFill>
        <p:spPr>
          <a:xfrm>
            <a:off x="10372209" y="5617375"/>
            <a:ext cx="1560711" cy="1030313"/>
          </a:xfrm>
          <a:prstGeom prst="rect">
            <a:avLst/>
          </a:prstGeom>
        </p:spPr>
      </p:pic>
    </p:spTree>
    <p:extLst>
      <p:ext uri="{BB962C8B-B14F-4D97-AF65-F5344CB8AC3E}">
        <p14:creationId xmlns:p14="http://schemas.microsoft.com/office/powerpoint/2010/main" val="21505797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309B0-6209-D3D0-9D5E-308B9F6E7303}"/>
              </a:ext>
            </a:extLst>
          </p:cNvPr>
          <p:cNvSpPr>
            <a:spLocks noGrp="1"/>
          </p:cNvSpPr>
          <p:nvPr>
            <p:ph type="title"/>
          </p:nvPr>
        </p:nvSpPr>
        <p:spPr>
          <a:xfrm>
            <a:off x="3671316" y="210312"/>
            <a:ext cx="8165592" cy="768096"/>
          </a:xfrm>
        </p:spPr>
        <p:txBody>
          <a:bodyPr/>
          <a:lstStyle/>
          <a:p>
            <a:r>
              <a:rPr lang="en-US" dirty="0"/>
              <a:t>Components of rehab</a:t>
            </a:r>
            <a:br>
              <a:rPr lang="en-US" dirty="0"/>
            </a:br>
            <a:endParaRPr lang="en-US" dirty="0"/>
          </a:p>
        </p:txBody>
      </p:sp>
      <p:sp>
        <p:nvSpPr>
          <p:cNvPr id="25" name="Slide Number Placeholder 24">
            <a:extLst>
              <a:ext uri="{FF2B5EF4-FFF2-40B4-BE49-F238E27FC236}">
                <a16:creationId xmlns:a16="http://schemas.microsoft.com/office/drawing/2014/main" id="{5058AE03-D409-0714-CCED-4548A9C92023}"/>
              </a:ext>
            </a:extLst>
          </p:cNvPr>
          <p:cNvSpPr>
            <a:spLocks noGrp="1"/>
          </p:cNvSpPr>
          <p:nvPr>
            <p:ph type="sldNum" sz="quarter" idx="12"/>
          </p:nvPr>
        </p:nvSpPr>
        <p:spPr/>
        <p:txBody>
          <a:bodyPr/>
          <a:lstStyle/>
          <a:p>
            <a:fld id="{48F63A3B-78C7-47BE-AE5E-E10140E04643}" type="slidenum">
              <a:rPr lang="en-US" smtClean="0"/>
              <a:t>16</a:t>
            </a:fld>
            <a:endParaRPr lang="en-US" dirty="0"/>
          </a:p>
        </p:txBody>
      </p:sp>
      <p:sp>
        <p:nvSpPr>
          <p:cNvPr id="11" name="Text Placeholder 10">
            <a:extLst>
              <a:ext uri="{FF2B5EF4-FFF2-40B4-BE49-F238E27FC236}">
                <a16:creationId xmlns:a16="http://schemas.microsoft.com/office/drawing/2014/main" id="{A2C39DD0-CD86-2929-7808-58D17FC2C0A6}"/>
              </a:ext>
            </a:extLst>
          </p:cNvPr>
          <p:cNvSpPr>
            <a:spLocks noGrp="1"/>
          </p:cNvSpPr>
          <p:nvPr>
            <p:ph type="body" idx="1"/>
          </p:nvPr>
        </p:nvSpPr>
        <p:spPr>
          <a:xfrm>
            <a:off x="3811385" y="1414733"/>
            <a:ext cx="5249487" cy="411480"/>
          </a:xfrm>
        </p:spPr>
        <p:txBody>
          <a:bodyPr/>
          <a:lstStyle/>
          <a:p>
            <a:r>
              <a:rPr lang="en-US" sz="2000" dirty="0">
                <a:latin typeface="+mn-lt"/>
              </a:rPr>
              <a:t>Proprioception </a:t>
            </a:r>
          </a:p>
        </p:txBody>
      </p:sp>
      <p:sp>
        <p:nvSpPr>
          <p:cNvPr id="12" name="Content Placeholder 11">
            <a:extLst>
              <a:ext uri="{FF2B5EF4-FFF2-40B4-BE49-F238E27FC236}">
                <a16:creationId xmlns:a16="http://schemas.microsoft.com/office/drawing/2014/main" id="{CE3C1BFF-2275-1E7D-0604-E6F5CFEC01F6}"/>
              </a:ext>
            </a:extLst>
          </p:cNvPr>
          <p:cNvSpPr>
            <a:spLocks noGrp="1"/>
          </p:cNvSpPr>
          <p:nvPr>
            <p:ph sz="half" idx="2"/>
          </p:nvPr>
        </p:nvSpPr>
        <p:spPr>
          <a:xfrm>
            <a:off x="3671316" y="1996254"/>
            <a:ext cx="7957266" cy="4468926"/>
          </a:xfrm>
        </p:spPr>
        <p:txBody>
          <a:bodyPr/>
          <a:lstStyle/>
          <a:p>
            <a:pPr marL="0" indent="0">
              <a:buNone/>
            </a:pPr>
            <a:r>
              <a:rPr lang="en-US" sz="1800" dirty="0"/>
              <a:t>These are remembered as the A, B and C of rehabilitation. </a:t>
            </a:r>
          </a:p>
          <a:p>
            <a:r>
              <a:rPr lang="en-US" sz="1800" dirty="0"/>
              <a:t>Agility </a:t>
            </a:r>
          </a:p>
          <a:p>
            <a:r>
              <a:rPr lang="en-US" sz="1800" dirty="0"/>
              <a:t>Balance</a:t>
            </a:r>
          </a:p>
          <a:p>
            <a:r>
              <a:rPr lang="en-US" sz="1800" dirty="0"/>
              <a:t>Co-ordination </a:t>
            </a:r>
          </a:p>
          <a:p>
            <a:endParaRPr lang="en-US" sz="1800" dirty="0"/>
          </a:p>
          <a:p>
            <a:pPr marL="0" indent="0">
              <a:buNone/>
            </a:pPr>
            <a:r>
              <a:rPr lang="en-US" sz="1800" dirty="0"/>
              <a:t>Often overlooked</a:t>
            </a:r>
          </a:p>
          <a:p>
            <a:pPr marL="0" indent="0">
              <a:buNone/>
            </a:pPr>
            <a:r>
              <a:rPr lang="en-US" sz="1800" dirty="0"/>
              <a:t>Impaired A, B and C certainly lead to an increased risk of injury </a:t>
            </a:r>
          </a:p>
          <a:p>
            <a:pPr marL="0" indent="0">
              <a:buNone/>
            </a:pPr>
            <a:endParaRPr lang="en-US" sz="1800" dirty="0"/>
          </a:p>
          <a:p>
            <a:pPr marL="0" indent="0">
              <a:buNone/>
            </a:pPr>
            <a:r>
              <a:rPr lang="en-US" sz="1800" dirty="0"/>
              <a:t>Proprioception underpins muscular power, skill execution and performance</a:t>
            </a:r>
          </a:p>
          <a:p>
            <a:pPr marL="0" indent="0">
              <a:buNone/>
            </a:pPr>
            <a:r>
              <a:rPr lang="en-US" sz="1800" dirty="0"/>
              <a:t>Really important consideration and needs to be included in rehabilitation process as early as possible.</a:t>
            </a:r>
          </a:p>
        </p:txBody>
      </p:sp>
      <p:sp>
        <p:nvSpPr>
          <p:cNvPr id="3" name="Title 1">
            <a:extLst>
              <a:ext uri="{FF2B5EF4-FFF2-40B4-BE49-F238E27FC236}">
                <a16:creationId xmlns:a16="http://schemas.microsoft.com/office/drawing/2014/main" id="{1E68E83C-BAF6-D741-3C2F-EF423A8E7EC9}"/>
              </a:ext>
            </a:extLst>
          </p:cNvPr>
          <p:cNvSpPr txBox="1">
            <a:spLocks/>
          </p:cNvSpPr>
          <p:nvPr/>
        </p:nvSpPr>
        <p:spPr>
          <a:xfrm>
            <a:off x="5414933" y="760984"/>
            <a:ext cx="4678357" cy="483708"/>
          </a:xfrm>
          <a:prstGeom prst="rect">
            <a:avLst/>
          </a:prstGeom>
        </p:spPr>
        <p:txBody>
          <a:bodyPr vert="horz" lIns="91440" tIns="45720" rIns="91440" bIns="45720" rtlCol="0" anchor="t">
            <a:noAutofit/>
          </a:bodyPr>
          <a:lstStyle>
            <a:lvl1pPr algn="l" defTabSz="914400" rtl="0" eaLnBrk="1" latinLnBrk="0" hangingPunct="1">
              <a:lnSpc>
                <a:spcPct val="100000"/>
              </a:lnSpc>
              <a:spcBef>
                <a:spcPct val="0"/>
              </a:spcBef>
              <a:buNone/>
              <a:defRPr sz="4400" b="1" kern="1200" cap="all" baseline="0">
                <a:solidFill>
                  <a:schemeClr val="accent6"/>
                </a:solidFill>
                <a:latin typeface="+mj-lt"/>
                <a:ea typeface="+mj-ea"/>
                <a:cs typeface="+mj-cs"/>
              </a:defRPr>
            </a:lvl1pPr>
          </a:lstStyle>
          <a:p>
            <a:r>
              <a:rPr lang="en-US" sz="2400" dirty="0"/>
              <a:t>Therapeutic exercise</a:t>
            </a:r>
            <a:br>
              <a:rPr lang="en-US" dirty="0"/>
            </a:br>
            <a:endParaRPr lang="en-US" dirty="0"/>
          </a:p>
        </p:txBody>
      </p:sp>
      <p:pic>
        <p:nvPicPr>
          <p:cNvPr id="7" name="Picture 6">
            <a:extLst>
              <a:ext uri="{FF2B5EF4-FFF2-40B4-BE49-F238E27FC236}">
                <a16:creationId xmlns:a16="http://schemas.microsoft.com/office/drawing/2014/main" id="{947A9059-F7FF-B2A2-2BB1-4642D747AA3D}"/>
              </a:ext>
            </a:extLst>
          </p:cNvPr>
          <p:cNvPicPr>
            <a:picLocks noChangeAspect="1"/>
          </p:cNvPicPr>
          <p:nvPr/>
        </p:nvPicPr>
        <p:blipFill>
          <a:blip r:embed="rId2"/>
          <a:stretch>
            <a:fillRect/>
          </a:stretch>
        </p:blipFill>
        <p:spPr>
          <a:xfrm>
            <a:off x="10372209" y="5617375"/>
            <a:ext cx="1560711" cy="1030313"/>
          </a:xfrm>
          <a:prstGeom prst="rect">
            <a:avLst/>
          </a:prstGeom>
        </p:spPr>
      </p:pic>
    </p:spTree>
    <p:extLst>
      <p:ext uri="{BB962C8B-B14F-4D97-AF65-F5344CB8AC3E}">
        <p14:creationId xmlns:p14="http://schemas.microsoft.com/office/powerpoint/2010/main" val="13249230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1545335" y="3418286"/>
            <a:ext cx="5908409" cy="2176272"/>
          </a:xfrm>
        </p:spPr>
        <p:txBody>
          <a:bodyPr/>
          <a:lstStyle/>
          <a:p>
            <a:r>
              <a:rPr lang="en-US" dirty="0"/>
              <a:t>Sport specific requirements and return to sport criteria. </a:t>
            </a:r>
          </a:p>
          <a:p>
            <a:pPr marL="342900" indent="-342900">
              <a:buFont typeface="Arial" panose="020B0604020202020204" pitchFamily="34" charset="0"/>
              <a:buChar char="•"/>
            </a:pPr>
            <a:r>
              <a:rPr lang="en-US" dirty="0"/>
              <a:t>Sport Specific Rehabilitation </a:t>
            </a:r>
          </a:p>
        </p:txBody>
      </p:sp>
      <p:sp>
        <p:nvSpPr>
          <p:cNvPr id="6" name="Title 4">
            <a:extLst>
              <a:ext uri="{FF2B5EF4-FFF2-40B4-BE49-F238E27FC236}">
                <a16:creationId xmlns:a16="http://schemas.microsoft.com/office/drawing/2014/main" id="{897DD0AE-21E0-6F25-24BD-8F430419821B}"/>
              </a:ext>
            </a:extLst>
          </p:cNvPr>
          <p:cNvSpPr txBox="1">
            <a:spLocks/>
          </p:cNvSpPr>
          <p:nvPr/>
        </p:nvSpPr>
        <p:spPr>
          <a:xfrm>
            <a:off x="223150" y="323273"/>
            <a:ext cx="6131468" cy="2366818"/>
          </a:xfrm>
          <a:prstGeom prst="rect">
            <a:avLst/>
          </a:prstGeom>
        </p:spPr>
        <p:txBody>
          <a:bodyPr vert="horz" lIns="91440" tIns="0" rIns="91440" bIns="45720" rtlCol="0" anchor="ctr">
            <a:noAutofit/>
          </a:bodyPr>
          <a:lstStyle>
            <a:lvl1pPr algn="l"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a:lstStyle>
          <a:p>
            <a:r>
              <a:rPr lang="en-US" dirty="0"/>
              <a:t>Components of therapeutic exercise program</a:t>
            </a:r>
          </a:p>
        </p:txBody>
      </p:sp>
      <p:pic>
        <p:nvPicPr>
          <p:cNvPr id="8" name="Picture 7">
            <a:extLst>
              <a:ext uri="{FF2B5EF4-FFF2-40B4-BE49-F238E27FC236}">
                <a16:creationId xmlns:a16="http://schemas.microsoft.com/office/drawing/2014/main" id="{43CA0C90-6D34-C584-DDE6-5E691F7068C4}"/>
              </a:ext>
            </a:extLst>
          </p:cNvPr>
          <p:cNvPicPr>
            <a:picLocks noChangeAspect="1"/>
          </p:cNvPicPr>
          <p:nvPr/>
        </p:nvPicPr>
        <p:blipFill>
          <a:blip r:embed="rId2"/>
          <a:stretch>
            <a:fillRect/>
          </a:stretch>
        </p:blipFill>
        <p:spPr>
          <a:xfrm>
            <a:off x="223150" y="5617375"/>
            <a:ext cx="1560711" cy="1030313"/>
          </a:xfrm>
          <a:prstGeom prst="rect">
            <a:avLst/>
          </a:prstGeom>
        </p:spPr>
      </p:pic>
    </p:spTree>
    <p:extLst>
      <p:ext uri="{BB962C8B-B14F-4D97-AF65-F5344CB8AC3E}">
        <p14:creationId xmlns:p14="http://schemas.microsoft.com/office/powerpoint/2010/main" val="10039624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30A5BFC-C134-C072-C14D-9E51A94C8E7E}"/>
              </a:ext>
            </a:extLst>
          </p:cNvPr>
          <p:cNvSpPr>
            <a:spLocks noGrp="1"/>
          </p:cNvSpPr>
          <p:nvPr>
            <p:ph type="title"/>
          </p:nvPr>
        </p:nvSpPr>
        <p:spPr/>
        <p:txBody>
          <a:bodyPr/>
          <a:lstStyle/>
          <a:p>
            <a:r>
              <a:rPr lang="en-US" dirty="0"/>
              <a:t>Current Knowledge   </a:t>
            </a:r>
          </a:p>
        </p:txBody>
      </p:sp>
      <p:sp>
        <p:nvSpPr>
          <p:cNvPr id="374" name="Slide Number Placeholder 373">
            <a:extLst>
              <a:ext uri="{FF2B5EF4-FFF2-40B4-BE49-F238E27FC236}">
                <a16:creationId xmlns:a16="http://schemas.microsoft.com/office/drawing/2014/main" id="{049B2870-98EC-2977-8CE4-A7AA3009991A}"/>
              </a:ext>
            </a:extLst>
          </p:cNvPr>
          <p:cNvSpPr>
            <a:spLocks noGrp="1"/>
          </p:cNvSpPr>
          <p:nvPr>
            <p:ph type="sldNum" sz="quarter" idx="12"/>
          </p:nvPr>
        </p:nvSpPr>
        <p:spPr/>
        <p:txBody>
          <a:bodyPr/>
          <a:lstStyle/>
          <a:p>
            <a:fld id="{48F63A3B-78C7-47BE-AE5E-E10140E04643}" type="slidenum">
              <a:rPr lang="en-US" smtClean="0"/>
              <a:pPr/>
              <a:t>18</a:t>
            </a:fld>
            <a:endParaRPr lang="en-US" dirty="0"/>
          </a:p>
        </p:txBody>
      </p:sp>
      <p:sp>
        <p:nvSpPr>
          <p:cNvPr id="19" name="Text Placeholder 18">
            <a:extLst>
              <a:ext uri="{FF2B5EF4-FFF2-40B4-BE49-F238E27FC236}">
                <a16:creationId xmlns:a16="http://schemas.microsoft.com/office/drawing/2014/main" id="{270C77AB-7E91-84A6-3E62-DAB80E1E4481}"/>
              </a:ext>
            </a:extLst>
          </p:cNvPr>
          <p:cNvSpPr>
            <a:spLocks noGrp="1"/>
          </p:cNvSpPr>
          <p:nvPr>
            <p:ph type="body" idx="1"/>
          </p:nvPr>
        </p:nvSpPr>
        <p:spPr/>
        <p:txBody>
          <a:bodyPr/>
          <a:lstStyle/>
          <a:p>
            <a:pPr lvl="0"/>
            <a:r>
              <a:rPr lang="en-US" dirty="0"/>
              <a:t>Flexibility and ROM</a:t>
            </a:r>
          </a:p>
        </p:txBody>
      </p:sp>
      <p:pic>
        <p:nvPicPr>
          <p:cNvPr id="292" name="Picture Placeholder 291" descr="checklist icon">
            <a:extLst>
              <a:ext uri="{FF2B5EF4-FFF2-40B4-BE49-F238E27FC236}">
                <a16:creationId xmlns:a16="http://schemas.microsoft.com/office/drawing/2014/main" id="{8167DB44-EDED-0971-E35D-A5FA1E47C215}"/>
              </a:ext>
            </a:extLst>
          </p:cNvPr>
          <p:cNvPicPr>
            <a:picLocks noGrp="1" noChangeAspect="1"/>
          </p:cNvPicPr>
          <p:nvPr>
            <p:ph type="pic" sz="quarter" idx="23"/>
          </p:nvPr>
        </p:nvPicPr>
        <p:blipFill rotWithShape="1">
          <a:blip r:embed="rId2"/>
          <a:srcRect/>
          <a:stretch/>
        </p:blipFill>
        <p:spPr/>
      </p:pic>
      <p:sp>
        <p:nvSpPr>
          <p:cNvPr id="24" name="Text Placeholder 23">
            <a:extLst>
              <a:ext uri="{FF2B5EF4-FFF2-40B4-BE49-F238E27FC236}">
                <a16:creationId xmlns:a16="http://schemas.microsoft.com/office/drawing/2014/main" id="{A3BF8E55-B2B9-104D-F277-08902534735D}"/>
              </a:ext>
            </a:extLst>
          </p:cNvPr>
          <p:cNvSpPr>
            <a:spLocks noGrp="1"/>
          </p:cNvSpPr>
          <p:nvPr>
            <p:ph type="body" sz="quarter" idx="18"/>
          </p:nvPr>
        </p:nvSpPr>
        <p:spPr/>
        <p:txBody>
          <a:bodyPr/>
          <a:lstStyle/>
          <a:p>
            <a:pPr lvl="0"/>
            <a:r>
              <a:rPr lang="en-US" dirty="0"/>
              <a:t>First </a:t>
            </a:r>
          </a:p>
        </p:txBody>
      </p:sp>
      <p:sp>
        <p:nvSpPr>
          <p:cNvPr id="20" name="Text Placeholder 19">
            <a:extLst>
              <a:ext uri="{FF2B5EF4-FFF2-40B4-BE49-F238E27FC236}">
                <a16:creationId xmlns:a16="http://schemas.microsoft.com/office/drawing/2014/main" id="{15DD9AC8-4A5F-70DB-AA68-C461059D81A1}"/>
              </a:ext>
            </a:extLst>
          </p:cNvPr>
          <p:cNvSpPr>
            <a:spLocks noGrp="1"/>
          </p:cNvSpPr>
          <p:nvPr>
            <p:ph type="body" sz="quarter" idx="3"/>
          </p:nvPr>
        </p:nvSpPr>
        <p:spPr/>
        <p:txBody>
          <a:bodyPr/>
          <a:lstStyle/>
          <a:p>
            <a:r>
              <a:rPr lang="en-US" sz="1600" dirty="0"/>
              <a:t>Strength and Muscle endurance  </a:t>
            </a:r>
          </a:p>
          <a:p>
            <a:endParaRPr lang="en-US" dirty="0"/>
          </a:p>
        </p:txBody>
      </p:sp>
      <p:pic>
        <p:nvPicPr>
          <p:cNvPr id="290" name="Picture Placeholder 289" descr="person with loud speaker icon">
            <a:extLst>
              <a:ext uri="{FF2B5EF4-FFF2-40B4-BE49-F238E27FC236}">
                <a16:creationId xmlns:a16="http://schemas.microsoft.com/office/drawing/2014/main" id="{E63515FB-9439-CCAE-C220-6F0E5ECB75E8}"/>
              </a:ext>
            </a:extLst>
          </p:cNvPr>
          <p:cNvPicPr>
            <a:picLocks noGrp="1" noChangeAspect="1"/>
          </p:cNvPicPr>
          <p:nvPr>
            <p:ph type="pic" sz="quarter" idx="27"/>
          </p:nvPr>
        </p:nvPicPr>
        <p:blipFill rotWithShape="1">
          <a:blip r:embed="rId3"/>
          <a:srcRect t="113" b="113"/>
          <a:stretch/>
        </p:blipFill>
        <p:spPr/>
      </p:pic>
      <p:sp>
        <p:nvSpPr>
          <p:cNvPr id="25" name="Text Placeholder 24">
            <a:extLst>
              <a:ext uri="{FF2B5EF4-FFF2-40B4-BE49-F238E27FC236}">
                <a16:creationId xmlns:a16="http://schemas.microsoft.com/office/drawing/2014/main" id="{BCE9DA14-62AB-A857-6387-1F5D330B3F36}"/>
              </a:ext>
            </a:extLst>
          </p:cNvPr>
          <p:cNvSpPr>
            <a:spLocks noGrp="1"/>
          </p:cNvSpPr>
          <p:nvPr>
            <p:ph type="body" sz="quarter" idx="19"/>
          </p:nvPr>
        </p:nvSpPr>
        <p:spPr/>
        <p:txBody>
          <a:bodyPr/>
          <a:lstStyle/>
          <a:p>
            <a:pPr lvl="0"/>
            <a:r>
              <a:rPr lang="en-US" dirty="0"/>
              <a:t>ME first then strength </a:t>
            </a:r>
          </a:p>
        </p:txBody>
      </p:sp>
      <p:sp>
        <p:nvSpPr>
          <p:cNvPr id="21" name="Text Placeholder 20">
            <a:extLst>
              <a:ext uri="{FF2B5EF4-FFF2-40B4-BE49-F238E27FC236}">
                <a16:creationId xmlns:a16="http://schemas.microsoft.com/office/drawing/2014/main" id="{A28A203B-0CF0-2AB0-5F54-07C8E3003918}"/>
              </a:ext>
            </a:extLst>
          </p:cNvPr>
          <p:cNvSpPr>
            <a:spLocks noGrp="1"/>
          </p:cNvSpPr>
          <p:nvPr>
            <p:ph type="body" sz="quarter" idx="13"/>
          </p:nvPr>
        </p:nvSpPr>
        <p:spPr/>
        <p:txBody>
          <a:bodyPr/>
          <a:lstStyle/>
          <a:p>
            <a:r>
              <a:rPr lang="en-US" sz="1600" dirty="0"/>
              <a:t>Proprioception – A,B,C</a:t>
            </a:r>
          </a:p>
          <a:p>
            <a:endParaRPr lang="en-US" dirty="0"/>
          </a:p>
        </p:txBody>
      </p:sp>
      <p:pic>
        <p:nvPicPr>
          <p:cNvPr id="288" name="Picture Placeholder 287" descr="blueprint icon">
            <a:extLst>
              <a:ext uri="{FF2B5EF4-FFF2-40B4-BE49-F238E27FC236}">
                <a16:creationId xmlns:a16="http://schemas.microsoft.com/office/drawing/2014/main" id="{A5707D4A-497A-679A-3ACA-721E8D0E2699}"/>
              </a:ext>
            </a:extLst>
          </p:cNvPr>
          <p:cNvPicPr>
            <a:picLocks noGrp="1" noChangeAspect="1"/>
          </p:cNvPicPr>
          <p:nvPr>
            <p:ph type="pic" sz="quarter" idx="26"/>
          </p:nvPr>
        </p:nvPicPr>
        <p:blipFill rotWithShape="1">
          <a:blip r:embed="rId4"/>
          <a:srcRect t="431" b="431"/>
          <a:stretch/>
        </p:blipFill>
        <p:spPr/>
      </p:pic>
      <p:sp>
        <p:nvSpPr>
          <p:cNvPr id="26" name="Text Placeholder 25">
            <a:extLst>
              <a:ext uri="{FF2B5EF4-FFF2-40B4-BE49-F238E27FC236}">
                <a16:creationId xmlns:a16="http://schemas.microsoft.com/office/drawing/2014/main" id="{710CB940-D45B-59F1-06E5-9CC94100EF05}"/>
              </a:ext>
            </a:extLst>
          </p:cNvPr>
          <p:cNvSpPr>
            <a:spLocks noGrp="1"/>
          </p:cNvSpPr>
          <p:nvPr>
            <p:ph type="body" sz="quarter" idx="20"/>
          </p:nvPr>
        </p:nvSpPr>
        <p:spPr/>
        <p:txBody>
          <a:bodyPr/>
          <a:lstStyle/>
          <a:p>
            <a:pPr lvl="0"/>
            <a:r>
              <a:rPr lang="en-US" dirty="0"/>
              <a:t>Consider all and implement early</a:t>
            </a:r>
          </a:p>
        </p:txBody>
      </p:sp>
      <p:sp>
        <p:nvSpPr>
          <p:cNvPr id="22" name="Text Placeholder 21">
            <a:extLst>
              <a:ext uri="{FF2B5EF4-FFF2-40B4-BE49-F238E27FC236}">
                <a16:creationId xmlns:a16="http://schemas.microsoft.com/office/drawing/2014/main" id="{05BC0115-F702-2E0A-61A4-4A6CE33FD775}"/>
              </a:ext>
            </a:extLst>
          </p:cNvPr>
          <p:cNvSpPr>
            <a:spLocks noGrp="1"/>
          </p:cNvSpPr>
          <p:nvPr>
            <p:ph type="body" sz="quarter" idx="15"/>
          </p:nvPr>
        </p:nvSpPr>
        <p:spPr/>
        <p:txBody>
          <a:bodyPr/>
          <a:lstStyle/>
          <a:p>
            <a:r>
              <a:rPr lang="en-US" dirty="0"/>
              <a:t>Sports Specific</a:t>
            </a:r>
          </a:p>
        </p:txBody>
      </p:sp>
      <p:pic>
        <p:nvPicPr>
          <p:cNvPr id="270" name="Picture Placeholder 269" descr="target icon">
            <a:extLst>
              <a:ext uri="{FF2B5EF4-FFF2-40B4-BE49-F238E27FC236}">
                <a16:creationId xmlns:a16="http://schemas.microsoft.com/office/drawing/2014/main" id="{DE7A4D25-3CA5-F92A-988A-F913C367D593}"/>
              </a:ext>
            </a:extLst>
          </p:cNvPr>
          <p:cNvPicPr>
            <a:picLocks noGrp="1" noChangeAspect="1"/>
          </p:cNvPicPr>
          <p:nvPr>
            <p:ph type="pic" sz="quarter" idx="25"/>
          </p:nvPr>
        </p:nvPicPr>
        <p:blipFill rotWithShape="1">
          <a:blip r:embed="rId5"/>
          <a:srcRect t="113" b="113"/>
          <a:stretch/>
        </p:blipFill>
        <p:spPr/>
      </p:pic>
      <p:sp>
        <p:nvSpPr>
          <p:cNvPr id="27" name="Text Placeholder 26">
            <a:extLst>
              <a:ext uri="{FF2B5EF4-FFF2-40B4-BE49-F238E27FC236}">
                <a16:creationId xmlns:a16="http://schemas.microsoft.com/office/drawing/2014/main" id="{A0DA38E3-68A2-4FF9-022B-BA0DF832B1DB}"/>
              </a:ext>
            </a:extLst>
          </p:cNvPr>
          <p:cNvSpPr>
            <a:spLocks noGrp="1"/>
          </p:cNvSpPr>
          <p:nvPr>
            <p:ph type="body" sz="quarter" idx="21"/>
          </p:nvPr>
        </p:nvSpPr>
        <p:spPr/>
        <p:txBody>
          <a:bodyPr/>
          <a:lstStyle/>
          <a:p>
            <a:pPr lvl="0"/>
            <a:r>
              <a:rPr lang="en-US" dirty="0"/>
              <a:t>Sport Specific and position/player type </a:t>
            </a:r>
          </a:p>
        </p:txBody>
      </p:sp>
      <p:sp>
        <p:nvSpPr>
          <p:cNvPr id="23" name="Text Placeholder 22">
            <a:extLst>
              <a:ext uri="{FF2B5EF4-FFF2-40B4-BE49-F238E27FC236}">
                <a16:creationId xmlns:a16="http://schemas.microsoft.com/office/drawing/2014/main" id="{9D48D07F-2D5B-F0D5-4005-197607C4F197}"/>
              </a:ext>
            </a:extLst>
          </p:cNvPr>
          <p:cNvSpPr>
            <a:spLocks noGrp="1"/>
          </p:cNvSpPr>
          <p:nvPr>
            <p:ph type="body" sz="quarter" idx="17"/>
          </p:nvPr>
        </p:nvSpPr>
        <p:spPr/>
        <p:txBody>
          <a:bodyPr/>
          <a:lstStyle/>
          <a:p>
            <a:r>
              <a:rPr lang="en-US" dirty="0"/>
              <a:t>Return to play</a:t>
            </a:r>
          </a:p>
          <a:p>
            <a:endParaRPr lang="en-US" dirty="0"/>
          </a:p>
        </p:txBody>
      </p:sp>
      <p:pic>
        <p:nvPicPr>
          <p:cNvPr id="268" name="Picture Placeholder 267" descr="rocket icon">
            <a:extLst>
              <a:ext uri="{FF2B5EF4-FFF2-40B4-BE49-F238E27FC236}">
                <a16:creationId xmlns:a16="http://schemas.microsoft.com/office/drawing/2014/main" id="{1A522F41-60C1-3803-6132-18E154C0E328}"/>
              </a:ext>
            </a:extLst>
          </p:cNvPr>
          <p:cNvPicPr>
            <a:picLocks noGrp="1" noChangeAspect="1"/>
          </p:cNvPicPr>
          <p:nvPr>
            <p:ph type="pic" sz="quarter" idx="24"/>
          </p:nvPr>
        </p:nvPicPr>
        <p:blipFill rotWithShape="1">
          <a:blip r:embed="rId6"/>
          <a:srcRect t="543" b="543"/>
          <a:stretch/>
        </p:blipFill>
        <p:spPr/>
      </p:pic>
      <p:sp>
        <p:nvSpPr>
          <p:cNvPr id="28" name="Text Placeholder 27">
            <a:extLst>
              <a:ext uri="{FF2B5EF4-FFF2-40B4-BE49-F238E27FC236}">
                <a16:creationId xmlns:a16="http://schemas.microsoft.com/office/drawing/2014/main" id="{B72BD1AE-7290-BA6E-18FB-8181C0D13E7C}"/>
              </a:ext>
            </a:extLst>
          </p:cNvPr>
          <p:cNvSpPr>
            <a:spLocks noGrp="1"/>
          </p:cNvSpPr>
          <p:nvPr>
            <p:ph type="body" sz="quarter" idx="22"/>
          </p:nvPr>
        </p:nvSpPr>
        <p:spPr/>
        <p:txBody>
          <a:bodyPr/>
          <a:lstStyle/>
          <a:p>
            <a:pPr lvl="0"/>
            <a:r>
              <a:rPr lang="en-US" dirty="0"/>
              <a:t>Happy player but maintain all the previous </a:t>
            </a:r>
          </a:p>
        </p:txBody>
      </p:sp>
      <p:pic>
        <p:nvPicPr>
          <p:cNvPr id="3" name="Picture 2">
            <a:extLst>
              <a:ext uri="{FF2B5EF4-FFF2-40B4-BE49-F238E27FC236}">
                <a16:creationId xmlns:a16="http://schemas.microsoft.com/office/drawing/2014/main" id="{A32066C2-DFA1-9A3D-233E-8C6ACA9C87C1}"/>
              </a:ext>
            </a:extLst>
          </p:cNvPr>
          <p:cNvPicPr>
            <a:picLocks noChangeAspect="1"/>
          </p:cNvPicPr>
          <p:nvPr/>
        </p:nvPicPr>
        <p:blipFill>
          <a:blip r:embed="rId7"/>
          <a:stretch>
            <a:fillRect/>
          </a:stretch>
        </p:blipFill>
        <p:spPr>
          <a:xfrm>
            <a:off x="259080" y="104402"/>
            <a:ext cx="1761897" cy="1170533"/>
          </a:xfrm>
          <a:prstGeom prst="rect">
            <a:avLst/>
          </a:prstGeom>
        </p:spPr>
      </p:pic>
    </p:spTree>
    <p:extLst>
      <p:ext uri="{BB962C8B-B14F-4D97-AF65-F5344CB8AC3E}">
        <p14:creationId xmlns:p14="http://schemas.microsoft.com/office/powerpoint/2010/main" val="20506692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30A5BFC-C134-C072-C14D-9E51A94C8E7E}"/>
              </a:ext>
            </a:extLst>
          </p:cNvPr>
          <p:cNvSpPr>
            <a:spLocks noGrp="1"/>
          </p:cNvSpPr>
          <p:nvPr>
            <p:ph type="title"/>
          </p:nvPr>
        </p:nvSpPr>
        <p:spPr/>
        <p:txBody>
          <a:bodyPr/>
          <a:lstStyle/>
          <a:p>
            <a:r>
              <a:rPr lang="en-US" dirty="0"/>
              <a:t>Tissue Types  </a:t>
            </a:r>
          </a:p>
        </p:txBody>
      </p:sp>
      <p:sp>
        <p:nvSpPr>
          <p:cNvPr id="374" name="Slide Number Placeholder 373">
            <a:extLst>
              <a:ext uri="{FF2B5EF4-FFF2-40B4-BE49-F238E27FC236}">
                <a16:creationId xmlns:a16="http://schemas.microsoft.com/office/drawing/2014/main" id="{049B2870-98EC-2977-8CE4-A7AA3009991A}"/>
              </a:ext>
            </a:extLst>
          </p:cNvPr>
          <p:cNvSpPr>
            <a:spLocks noGrp="1"/>
          </p:cNvSpPr>
          <p:nvPr>
            <p:ph type="sldNum" sz="quarter" idx="12"/>
          </p:nvPr>
        </p:nvSpPr>
        <p:spPr/>
        <p:txBody>
          <a:bodyPr/>
          <a:lstStyle/>
          <a:p>
            <a:fld id="{48F63A3B-78C7-47BE-AE5E-E10140E04643}" type="slidenum">
              <a:rPr lang="en-US" smtClean="0"/>
              <a:pPr/>
              <a:t>19</a:t>
            </a:fld>
            <a:endParaRPr lang="en-US" dirty="0"/>
          </a:p>
        </p:txBody>
      </p:sp>
      <p:sp>
        <p:nvSpPr>
          <p:cNvPr id="19" name="Text Placeholder 18">
            <a:extLst>
              <a:ext uri="{FF2B5EF4-FFF2-40B4-BE49-F238E27FC236}">
                <a16:creationId xmlns:a16="http://schemas.microsoft.com/office/drawing/2014/main" id="{270C77AB-7E91-84A6-3E62-DAB80E1E4481}"/>
              </a:ext>
            </a:extLst>
          </p:cNvPr>
          <p:cNvSpPr>
            <a:spLocks noGrp="1"/>
          </p:cNvSpPr>
          <p:nvPr>
            <p:ph type="body" idx="1"/>
          </p:nvPr>
        </p:nvSpPr>
        <p:spPr/>
        <p:txBody>
          <a:bodyPr/>
          <a:lstStyle/>
          <a:p>
            <a:pPr lvl="0"/>
            <a:r>
              <a:rPr lang="en-US" dirty="0"/>
              <a:t>Tissue Types</a:t>
            </a:r>
          </a:p>
        </p:txBody>
      </p:sp>
      <p:pic>
        <p:nvPicPr>
          <p:cNvPr id="292" name="Picture Placeholder 291" descr="checklist icon">
            <a:extLst>
              <a:ext uri="{FF2B5EF4-FFF2-40B4-BE49-F238E27FC236}">
                <a16:creationId xmlns:a16="http://schemas.microsoft.com/office/drawing/2014/main" id="{8167DB44-EDED-0971-E35D-A5FA1E47C215}"/>
              </a:ext>
            </a:extLst>
          </p:cNvPr>
          <p:cNvPicPr>
            <a:picLocks noGrp="1" noChangeAspect="1"/>
          </p:cNvPicPr>
          <p:nvPr>
            <p:ph type="pic" sz="quarter" idx="23"/>
          </p:nvPr>
        </p:nvPicPr>
        <p:blipFill rotWithShape="1">
          <a:blip r:embed="rId2"/>
          <a:srcRect/>
          <a:stretch/>
        </p:blipFill>
        <p:spPr/>
      </p:pic>
      <p:sp>
        <p:nvSpPr>
          <p:cNvPr id="24" name="Text Placeholder 23">
            <a:extLst>
              <a:ext uri="{FF2B5EF4-FFF2-40B4-BE49-F238E27FC236}">
                <a16:creationId xmlns:a16="http://schemas.microsoft.com/office/drawing/2014/main" id="{A3BF8E55-B2B9-104D-F277-08902534735D}"/>
              </a:ext>
            </a:extLst>
          </p:cNvPr>
          <p:cNvSpPr>
            <a:spLocks noGrp="1"/>
          </p:cNvSpPr>
          <p:nvPr>
            <p:ph type="body" sz="quarter" idx="18"/>
          </p:nvPr>
        </p:nvSpPr>
        <p:spPr>
          <a:xfrm>
            <a:off x="731058" y="3697486"/>
            <a:ext cx="1920240" cy="1562518"/>
          </a:xfrm>
        </p:spPr>
        <p:txBody>
          <a:bodyPr/>
          <a:lstStyle/>
          <a:p>
            <a:pPr lvl="0"/>
            <a:r>
              <a:rPr lang="en-US" dirty="0"/>
              <a:t>Be able to identify what tissue is injured. What is good for one isn’t good for all. </a:t>
            </a:r>
          </a:p>
        </p:txBody>
      </p:sp>
      <p:sp>
        <p:nvSpPr>
          <p:cNvPr id="20" name="Text Placeholder 19">
            <a:extLst>
              <a:ext uri="{FF2B5EF4-FFF2-40B4-BE49-F238E27FC236}">
                <a16:creationId xmlns:a16="http://schemas.microsoft.com/office/drawing/2014/main" id="{15DD9AC8-4A5F-70DB-AA68-C461059D81A1}"/>
              </a:ext>
            </a:extLst>
          </p:cNvPr>
          <p:cNvSpPr>
            <a:spLocks noGrp="1"/>
          </p:cNvSpPr>
          <p:nvPr>
            <p:ph type="body" sz="quarter" idx="3"/>
          </p:nvPr>
        </p:nvSpPr>
        <p:spPr/>
        <p:txBody>
          <a:bodyPr/>
          <a:lstStyle/>
          <a:p>
            <a:r>
              <a:rPr lang="en-US" sz="1600" dirty="0"/>
              <a:t>Tissue healing process  </a:t>
            </a:r>
          </a:p>
          <a:p>
            <a:endParaRPr lang="en-US" dirty="0"/>
          </a:p>
        </p:txBody>
      </p:sp>
      <p:pic>
        <p:nvPicPr>
          <p:cNvPr id="290" name="Picture Placeholder 289" descr="person with loud speaker icon">
            <a:extLst>
              <a:ext uri="{FF2B5EF4-FFF2-40B4-BE49-F238E27FC236}">
                <a16:creationId xmlns:a16="http://schemas.microsoft.com/office/drawing/2014/main" id="{E63515FB-9439-CCAE-C220-6F0E5ECB75E8}"/>
              </a:ext>
            </a:extLst>
          </p:cNvPr>
          <p:cNvPicPr>
            <a:picLocks noGrp="1" noChangeAspect="1"/>
          </p:cNvPicPr>
          <p:nvPr>
            <p:ph type="pic" sz="quarter" idx="27"/>
          </p:nvPr>
        </p:nvPicPr>
        <p:blipFill rotWithShape="1">
          <a:blip r:embed="rId3"/>
          <a:srcRect t="113" b="113"/>
          <a:stretch/>
        </p:blipFill>
        <p:spPr/>
      </p:pic>
      <p:sp>
        <p:nvSpPr>
          <p:cNvPr id="25" name="Text Placeholder 24">
            <a:extLst>
              <a:ext uri="{FF2B5EF4-FFF2-40B4-BE49-F238E27FC236}">
                <a16:creationId xmlns:a16="http://schemas.microsoft.com/office/drawing/2014/main" id="{BCE9DA14-62AB-A857-6387-1F5D330B3F36}"/>
              </a:ext>
            </a:extLst>
          </p:cNvPr>
          <p:cNvSpPr>
            <a:spLocks noGrp="1"/>
          </p:cNvSpPr>
          <p:nvPr>
            <p:ph type="body" sz="quarter" idx="19"/>
          </p:nvPr>
        </p:nvSpPr>
        <p:spPr/>
        <p:txBody>
          <a:bodyPr/>
          <a:lstStyle/>
          <a:p>
            <a:pPr lvl="0"/>
            <a:r>
              <a:rPr lang="en-US" dirty="0"/>
              <a:t>Understand the different tissue healing processes. </a:t>
            </a:r>
          </a:p>
        </p:txBody>
      </p:sp>
      <p:sp>
        <p:nvSpPr>
          <p:cNvPr id="21" name="Text Placeholder 20">
            <a:extLst>
              <a:ext uri="{FF2B5EF4-FFF2-40B4-BE49-F238E27FC236}">
                <a16:creationId xmlns:a16="http://schemas.microsoft.com/office/drawing/2014/main" id="{A28A203B-0CF0-2AB0-5F54-07C8E3003918}"/>
              </a:ext>
            </a:extLst>
          </p:cNvPr>
          <p:cNvSpPr>
            <a:spLocks noGrp="1"/>
          </p:cNvSpPr>
          <p:nvPr>
            <p:ph type="body" sz="quarter" idx="13"/>
          </p:nvPr>
        </p:nvSpPr>
        <p:spPr/>
        <p:txBody>
          <a:bodyPr/>
          <a:lstStyle/>
          <a:p>
            <a:r>
              <a:rPr lang="en-US" dirty="0"/>
              <a:t>Tissue Tolerance </a:t>
            </a:r>
          </a:p>
        </p:txBody>
      </p:sp>
      <p:pic>
        <p:nvPicPr>
          <p:cNvPr id="288" name="Picture Placeholder 287" descr="blueprint icon">
            <a:extLst>
              <a:ext uri="{FF2B5EF4-FFF2-40B4-BE49-F238E27FC236}">
                <a16:creationId xmlns:a16="http://schemas.microsoft.com/office/drawing/2014/main" id="{A5707D4A-497A-679A-3ACA-721E8D0E2699}"/>
              </a:ext>
            </a:extLst>
          </p:cNvPr>
          <p:cNvPicPr>
            <a:picLocks noGrp="1" noChangeAspect="1"/>
          </p:cNvPicPr>
          <p:nvPr>
            <p:ph type="pic" sz="quarter" idx="26"/>
          </p:nvPr>
        </p:nvPicPr>
        <p:blipFill rotWithShape="1">
          <a:blip r:embed="rId4"/>
          <a:srcRect t="431" b="431"/>
          <a:stretch/>
        </p:blipFill>
        <p:spPr/>
      </p:pic>
      <p:sp>
        <p:nvSpPr>
          <p:cNvPr id="26" name="Text Placeholder 25">
            <a:extLst>
              <a:ext uri="{FF2B5EF4-FFF2-40B4-BE49-F238E27FC236}">
                <a16:creationId xmlns:a16="http://schemas.microsoft.com/office/drawing/2014/main" id="{710CB940-D45B-59F1-06E5-9CC94100EF05}"/>
              </a:ext>
            </a:extLst>
          </p:cNvPr>
          <p:cNvSpPr>
            <a:spLocks noGrp="1"/>
          </p:cNvSpPr>
          <p:nvPr>
            <p:ph type="body" sz="quarter" idx="20"/>
          </p:nvPr>
        </p:nvSpPr>
        <p:spPr/>
        <p:txBody>
          <a:bodyPr/>
          <a:lstStyle/>
          <a:p>
            <a:pPr lvl="0"/>
            <a:r>
              <a:rPr lang="en-US" dirty="0"/>
              <a:t>Know what you can and can not do to specific tissues and different stages</a:t>
            </a:r>
          </a:p>
        </p:txBody>
      </p:sp>
      <p:sp>
        <p:nvSpPr>
          <p:cNvPr id="22" name="Text Placeholder 21">
            <a:extLst>
              <a:ext uri="{FF2B5EF4-FFF2-40B4-BE49-F238E27FC236}">
                <a16:creationId xmlns:a16="http://schemas.microsoft.com/office/drawing/2014/main" id="{05BC0115-F702-2E0A-61A4-4A6CE33FD775}"/>
              </a:ext>
            </a:extLst>
          </p:cNvPr>
          <p:cNvSpPr>
            <a:spLocks noGrp="1"/>
          </p:cNvSpPr>
          <p:nvPr>
            <p:ph type="body" sz="quarter" idx="15"/>
          </p:nvPr>
        </p:nvSpPr>
        <p:spPr/>
        <p:txBody>
          <a:bodyPr/>
          <a:lstStyle/>
          <a:p>
            <a:r>
              <a:rPr lang="en-US" dirty="0"/>
              <a:t>Rehab</a:t>
            </a:r>
          </a:p>
        </p:txBody>
      </p:sp>
      <p:pic>
        <p:nvPicPr>
          <p:cNvPr id="270" name="Picture Placeholder 269" descr="target icon">
            <a:extLst>
              <a:ext uri="{FF2B5EF4-FFF2-40B4-BE49-F238E27FC236}">
                <a16:creationId xmlns:a16="http://schemas.microsoft.com/office/drawing/2014/main" id="{DE7A4D25-3CA5-F92A-988A-F913C367D593}"/>
              </a:ext>
            </a:extLst>
          </p:cNvPr>
          <p:cNvPicPr>
            <a:picLocks noGrp="1" noChangeAspect="1"/>
          </p:cNvPicPr>
          <p:nvPr>
            <p:ph type="pic" sz="quarter" idx="25"/>
          </p:nvPr>
        </p:nvPicPr>
        <p:blipFill rotWithShape="1">
          <a:blip r:embed="rId5"/>
          <a:srcRect t="113" b="113"/>
          <a:stretch/>
        </p:blipFill>
        <p:spPr/>
      </p:pic>
      <p:sp>
        <p:nvSpPr>
          <p:cNvPr id="27" name="Text Placeholder 26">
            <a:extLst>
              <a:ext uri="{FF2B5EF4-FFF2-40B4-BE49-F238E27FC236}">
                <a16:creationId xmlns:a16="http://schemas.microsoft.com/office/drawing/2014/main" id="{A0DA38E3-68A2-4FF9-022B-BA0DF832B1DB}"/>
              </a:ext>
            </a:extLst>
          </p:cNvPr>
          <p:cNvSpPr>
            <a:spLocks noGrp="1"/>
          </p:cNvSpPr>
          <p:nvPr>
            <p:ph type="body" sz="quarter" idx="21"/>
          </p:nvPr>
        </p:nvSpPr>
        <p:spPr/>
        <p:txBody>
          <a:bodyPr/>
          <a:lstStyle/>
          <a:p>
            <a:pPr lvl="0"/>
            <a:r>
              <a:rPr lang="en-US" dirty="0"/>
              <a:t>Tailor your rehab to all the previous understandings of what's injured. </a:t>
            </a:r>
          </a:p>
        </p:txBody>
      </p:sp>
      <p:sp>
        <p:nvSpPr>
          <p:cNvPr id="23" name="Text Placeholder 22">
            <a:extLst>
              <a:ext uri="{FF2B5EF4-FFF2-40B4-BE49-F238E27FC236}">
                <a16:creationId xmlns:a16="http://schemas.microsoft.com/office/drawing/2014/main" id="{9D48D07F-2D5B-F0D5-4005-197607C4F197}"/>
              </a:ext>
            </a:extLst>
          </p:cNvPr>
          <p:cNvSpPr>
            <a:spLocks noGrp="1"/>
          </p:cNvSpPr>
          <p:nvPr>
            <p:ph type="body" sz="quarter" idx="17"/>
          </p:nvPr>
        </p:nvSpPr>
        <p:spPr/>
        <p:txBody>
          <a:bodyPr/>
          <a:lstStyle/>
          <a:p>
            <a:r>
              <a:rPr lang="en-US" dirty="0"/>
              <a:t>Return to play</a:t>
            </a:r>
          </a:p>
          <a:p>
            <a:endParaRPr lang="en-US" dirty="0"/>
          </a:p>
        </p:txBody>
      </p:sp>
      <p:pic>
        <p:nvPicPr>
          <p:cNvPr id="268" name="Picture Placeholder 267" descr="rocket icon">
            <a:extLst>
              <a:ext uri="{FF2B5EF4-FFF2-40B4-BE49-F238E27FC236}">
                <a16:creationId xmlns:a16="http://schemas.microsoft.com/office/drawing/2014/main" id="{1A522F41-60C1-3803-6132-18E154C0E328}"/>
              </a:ext>
            </a:extLst>
          </p:cNvPr>
          <p:cNvPicPr>
            <a:picLocks noGrp="1" noChangeAspect="1"/>
          </p:cNvPicPr>
          <p:nvPr>
            <p:ph type="pic" sz="quarter" idx="24"/>
          </p:nvPr>
        </p:nvPicPr>
        <p:blipFill rotWithShape="1">
          <a:blip r:embed="rId6"/>
          <a:srcRect t="543" b="543"/>
          <a:stretch/>
        </p:blipFill>
        <p:spPr/>
      </p:pic>
      <p:sp>
        <p:nvSpPr>
          <p:cNvPr id="28" name="Text Placeholder 27">
            <a:extLst>
              <a:ext uri="{FF2B5EF4-FFF2-40B4-BE49-F238E27FC236}">
                <a16:creationId xmlns:a16="http://schemas.microsoft.com/office/drawing/2014/main" id="{B72BD1AE-7290-BA6E-18FB-8181C0D13E7C}"/>
              </a:ext>
            </a:extLst>
          </p:cNvPr>
          <p:cNvSpPr>
            <a:spLocks noGrp="1"/>
          </p:cNvSpPr>
          <p:nvPr>
            <p:ph type="body" sz="quarter" idx="22"/>
          </p:nvPr>
        </p:nvSpPr>
        <p:spPr/>
        <p:txBody>
          <a:bodyPr/>
          <a:lstStyle/>
          <a:p>
            <a:pPr lvl="0"/>
            <a:r>
              <a:rPr lang="en-US" dirty="0"/>
              <a:t>Happy player but maintain all the previous.</a:t>
            </a:r>
          </a:p>
        </p:txBody>
      </p:sp>
      <p:pic>
        <p:nvPicPr>
          <p:cNvPr id="3" name="Picture 2">
            <a:extLst>
              <a:ext uri="{FF2B5EF4-FFF2-40B4-BE49-F238E27FC236}">
                <a16:creationId xmlns:a16="http://schemas.microsoft.com/office/drawing/2014/main" id="{A32066C2-DFA1-9A3D-233E-8C6ACA9C87C1}"/>
              </a:ext>
            </a:extLst>
          </p:cNvPr>
          <p:cNvPicPr>
            <a:picLocks noChangeAspect="1"/>
          </p:cNvPicPr>
          <p:nvPr/>
        </p:nvPicPr>
        <p:blipFill>
          <a:blip r:embed="rId7"/>
          <a:stretch>
            <a:fillRect/>
          </a:stretch>
        </p:blipFill>
        <p:spPr>
          <a:xfrm>
            <a:off x="10171023" y="296562"/>
            <a:ext cx="1761897" cy="1170533"/>
          </a:xfrm>
          <a:prstGeom prst="rect">
            <a:avLst/>
          </a:prstGeom>
        </p:spPr>
      </p:pic>
    </p:spTree>
    <p:extLst>
      <p:ext uri="{BB962C8B-B14F-4D97-AF65-F5344CB8AC3E}">
        <p14:creationId xmlns:p14="http://schemas.microsoft.com/office/powerpoint/2010/main" val="13018351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30A5BFC-C134-C072-C14D-9E51A94C8E7E}"/>
              </a:ext>
            </a:extLst>
          </p:cNvPr>
          <p:cNvSpPr>
            <a:spLocks noGrp="1"/>
          </p:cNvSpPr>
          <p:nvPr>
            <p:ph type="title"/>
          </p:nvPr>
        </p:nvSpPr>
        <p:spPr/>
        <p:txBody>
          <a:bodyPr/>
          <a:lstStyle/>
          <a:p>
            <a:r>
              <a:rPr lang="en-US" dirty="0"/>
              <a:t>Know the Process  </a:t>
            </a:r>
          </a:p>
        </p:txBody>
      </p:sp>
      <p:sp>
        <p:nvSpPr>
          <p:cNvPr id="374" name="Slide Number Placeholder 373">
            <a:extLst>
              <a:ext uri="{FF2B5EF4-FFF2-40B4-BE49-F238E27FC236}">
                <a16:creationId xmlns:a16="http://schemas.microsoft.com/office/drawing/2014/main" id="{049B2870-98EC-2977-8CE4-A7AA3009991A}"/>
              </a:ext>
            </a:extLst>
          </p:cNvPr>
          <p:cNvSpPr>
            <a:spLocks noGrp="1"/>
          </p:cNvSpPr>
          <p:nvPr>
            <p:ph type="sldNum" sz="quarter" idx="12"/>
          </p:nvPr>
        </p:nvSpPr>
        <p:spPr/>
        <p:txBody>
          <a:bodyPr/>
          <a:lstStyle/>
          <a:p>
            <a:fld id="{48F63A3B-78C7-47BE-AE5E-E10140E04643}" type="slidenum">
              <a:rPr lang="en-US" smtClean="0"/>
              <a:pPr/>
              <a:t>20</a:t>
            </a:fld>
            <a:endParaRPr lang="en-US" dirty="0"/>
          </a:p>
        </p:txBody>
      </p:sp>
      <p:sp>
        <p:nvSpPr>
          <p:cNvPr id="19" name="Text Placeholder 18">
            <a:extLst>
              <a:ext uri="{FF2B5EF4-FFF2-40B4-BE49-F238E27FC236}">
                <a16:creationId xmlns:a16="http://schemas.microsoft.com/office/drawing/2014/main" id="{270C77AB-7E91-84A6-3E62-DAB80E1E4481}"/>
              </a:ext>
            </a:extLst>
          </p:cNvPr>
          <p:cNvSpPr>
            <a:spLocks noGrp="1"/>
          </p:cNvSpPr>
          <p:nvPr>
            <p:ph type="body" idx="1"/>
          </p:nvPr>
        </p:nvSpPr>
        <p:spPr/>
        <p:txBody>
          <a:bodyPr/>
          <a:lstStyle/>
          <a:p>
            <a:pPr lvl="0"/>
            <a:r>
              <a:rPr lang="en-US" dirty="0"/>
              <a:t>What else?</a:t>
            </a:r>
          </a:p>
        </p:txBody>
      </p:sp>
      <p:pic>
        <p:nvPicPr>
          <p:cNvPr id="292" name="Picture Placeholder 291" descr="checklist icon">
            <a:extLst>
              <a:ext uri="{FF2B5EF4-FFF2-40B4-BE49-F238E27FC236}">
                <a16:creationId xmlns:a16="http://schemas.microsoft.com/office/drawing/2014/main" id="{8167DB44-EDED-0971-E35D-A5FA1E47C215}"/>
              </a:ext>
            </a:extLst>
          </p:cNvPr>
          <p:cNvPicPr>
            <a:picLocks noGrp="1" noChangeAspect="1"/>
          </p:cNvPicPr>
          <p:nvPr>
            <p:ph type="pic" sz="quarter" idx="23"/>
          </p:nvPr>
        </p:nvPicPr>
        <p:blipFill rotWithShape="1">
          <a:blip r:embed="rId2"/>
          <a:srcRect/>
          <a:stretch/>
        </p:blipFill>
        <p:spPr/>
      </p:pic>
      <p:sp>
        <p:nvSpPr>
          <p:cNvPr id="24" name="Text Placeholder 23">
            <a:extLst>
              <a:ext uri="{FF2B5EF4-FFF2-40B4-BE49-F238E27FC236}">
                <a16:creationId xmlns:a16="http://schemas.microsoft.com/office/drawing/2014/main" id="{A3BF8E55-B2B9-104D-F277-08902534735D}"/>
              </a:ext>
            </a:extLst>
          </p:cNvPr>
          <p:cNvSpPr>
            <a:spLocks noGrp="1"/>
          </p:cNvSpPr>
          <p:nvPr>
            <p:ph type="body" sz="quarter" idx="18"/>
          </p:nvPr>
        </p:nvSpPr>
        <p:spPr>
          <a:xfrm>
            <a:off x="731058" y="3697486"/>
            <a:ext cx="1920240" cy="1562518"/>
          </a:xfrm>
        </p:spPr>
        <p:txBody>
          <a:bodyPr/>
          <a:lstStyle/>
          <a:p>
            <a:pPr lvl="0"/>
            <a:r>
              <a:rPr lang="en-US" dirty="0"/>
              <a:t>What other issues may arise with the injury. </a:t>
            </a:r>
            <a:r>
              <a:rPr lang="en-US" dirty="0" err="1"/>
              <a:t>E.g</a:t>
            </a:r>
            <a:r>
              <a:rPr lang="en-US" dirty="0"/>
              <a:t> broken bone (immovable) = muscle deconditioning </a:t>
            </a:r>
          </a:p>
        </p:txBody>
      </p:sp>
      <p:sp>
        <p:nvSpPr>
          <p:cNvPr id="20" name="Text Placeholder 19">
            <a:extLst>
              <a:ext uri="{FF2B5EF4-FFF2-40B4-BE49-F238E27FC236}">
                <a16:creationId xmlns:a16="http://schemas.microsoft.com/office/drawing/2014/main" id="{15DD9AC8-4A5F-70DB-AA68-C461059D81A1}"/>
              </a:ext>
            </a:extLst>
          </p:cNvPr>
          <p:cNvSpPr>
            <a:spLocks noGrp="1"/>
          </p:cNvSpPr>
          <p:nvPr>
            <p:ph type="body" sz="quarter" idx="3"/>
          </p:nvPr>
        </p:nvSpPr>
        <p:spPr/>
        <p:txBody>
          <a:bodyPr/>
          <a:lstStyle/>
          <a:p>
            <a:r>
              <a:rPr lang="en-US" sz="1600" dirty="0"/>
              <a:t>Severity  </a:t>
            </a:r>
          </a:p>
          <a:p>
            <a:endParaRPr lang="en-US" dirty="0"/>
          </a:p>
        </p:txBody>
      </p:sp>
      <p:pic>
        <p:nvPicPr>
          <p:cNvPr id="290" name="Picture Placeholder 289" descr="person with loud speaker icon">
            <a:extLst>
              <a:ext uri="{FF2B5EF4-FFF2-40B4-BE49-F238E27FC236}">
                <a16:creationId xmlns:a16="http://schemas.microsoft.com/office/drawing/2014/main" id="{E63515FB-9439-CCAE-C220-6F0E5ECB75E8}"/>
              </a:ext>
            </a:extLst>
          </p:cNvPr>
          <p:cNvPicPr>
            <a:picLocks noGrp="1" noChangeAspect="1"/>
          </p:cNvPicPr>
          <p:nvPr>
            <p:ph type="pic" sz="quarter" idx="27"/>
          </p:nvPr>
        </p:nvPicPr>
        <p:blipFill rotWithShape="1">
          <a:blip r:embed="rId3"/>
          <a:srcRect t="113" b="113"/>
          <a:stretch/>
        </p:blipFill>
        <p:spPr/>
      </p:pic>
      <p:sp>
        <p:nvSpPr>
          <p:cNvPr id="25" name="Text Placeholder 24">
            <a:extLst>
              <a:ext uri="{FF2B5EF4-FFF2-40B4-BE49-F238E27FC236}">
                <a16:creationId xmlns:a16="http://schemas.microsoft.com/office/drawing/2014/main" id="{BCE9DA14-62AB-A857-6387-1F5D330B3F36}"/>
              </a:ext>
            </a:extLst>
          </p:cNvPr>
          <p:cNvSpPr>
            <a:spLocks noGrp="1"/>
          </p:cNvSpPr>
          <p:nvPr>
            <p:ph type="body" sz="quarter" idx="19"/>
          </p:nvPr>
        </p:nvSpPr>
        <p:spPr/>
        <p:txBody>
          <a:bodyPr/>
          <a:lstStyle/>
          <a:p>
            <a:pPr lvl="0"/>
            <a:r>
              <a:rPr lang="en-US" dirty="0"/>
              <a:t>Rehab grade 1 different to 2, 3 and evulsion  </a:t>
            </a:r>
          </a:p>
        </p:txBody>
      </p:sp>
      <p:sp>
        <p:nvSpPr>
          <p:cNvPr id="21" name="Text Placeholder 20">
            <a:extLst>
              <a:ext uri="{FF2B5EF4-FFF2-40B4-BE49-F238E27FC236}">
                <a16:creationId xmlns:a16="http://schemas.microsoft.com/office/drawing/2014/main" id="{A28A203B-0CF0-2AB0-5F54-07C8E3003918}"/>
              </a:ext>
            </a:extLst>
          </p:cNvPr>
          <p:cNvSpPr>
            <a:spLocks noGrp="1"/>
          </p:cNvSpPr>
          <p:nvPr>
            <p:ph type="body" sz="quarter" idx="13"/>
          </p:nvPr>
        </p:nvSpPr>
        <p:spPr/>
        <p:txBody>
          <a:bodyPr/>
          <a:lstStyle/>
          <a:p>
            <a:r>
              <a:rPr lang="en-US" dirty="0"/>
              <a:t>Conditioning to prevent  </a:t>
            </a:r>
          </a:p>
        </p:txBody>
      </p:sp>
      <p:pic>
        <p:nvPicPr>
          <p:cNvPr id="288" name="Picture Placeholder 287" descr="blueprint icon">
            <a:extLst>
              <a:ext uri="{FF2B5EF4-FFF2-40B4-BE49-F238E27FC236}">
                <a16:creationId xmlns:a16="http://schemas.microsoft.com/office/drawing/2014/main" id="{A5707D4A-497A-679A-3ACA-721E8D0E2699}"/>
              </a:ext>
            </a:extLst>
          </p:cNvPr>
          <p:cNvPicPr>
            <a:picLocks noGrp="1" noChangeAspect="1"/>
          </p:cNvPicPr>
          <p:nvPr>
            <p:ph type="pic" sz="quarter" idx="26"/>
          </p:nvPr>
        </p:nvPicPr>
        <p:blipFill rotWithShape="1">
          <a:blip r:embed="rId4"/>
          <a:srcRect t="431" b="431"/>
          <a:stretch/>
        </p:blipFill>
        <p:spPr/>
      </p:pic>
      <p:sp>
        <p:nvSpPr>
          <p:cNvPr id="26" name="Text Placeholder 25">
            <a:extLst>
              <a:ext uri="{FF2B5EF4-FFF2-40B4-BE49-F238E27FC236}">
                <a16:creationId xmlns:a16="http://schemas.microsoft.com/office/drawing/2014/main" id="{710CB940-D45B-59F1-06E5-9CC94100EF05}"/>
              </a:ext>
            </a:extLst>
          </p:cNvPr>
          <p:cNvSpPr>
            <a:spLocks noGrp="1"/>
          </p:cNvSpPr>
          <p:nvPr>
            <p:ph type="body" sz="quarter" idx="20"/>
          </p:nvPr>
        </p:nvSpPr>
        <p:spPr/>
        <p:txBody>
          <a:bodyPr/>
          <a:lstStyle/>
          <a:p>
            <a:pPr lvl="0"/>
            <a:r>
              <a:rPr lang="en-US" dirty="0"/>
              <a:t>If a person has been out of high speed running for a period then ensure when they reach that stage its done gradually. </a:t>
            </a:r>
          </a:p>
        </p:txBody>
      </p:sp>
      <p:sp>
        <p:nvSpPr>
          <p:cNvPr id="22" name="Text Placeholder 21">
            <a:extLst>
              <a:ext uri="{FF2B5EF4-FFF2-40B4-BE49-F238E27FC236}">
                <a16:creationId xmlns:a16="http://schemas.microsoft.com/office/drawing/2014/main" id="{05BC0115-F702-2E0A-61A4-4A6CE33FD775}"/>
              </a:ext>
            </a:extLst>
          </p:cNvPr>
          <p:cNvSpPr>
            <a:spLocks noGrp="1"/>
          </p:cNvSpPr>
          <p:nvPr>
            <p:ph type="body" sz="quarter" idx="15"/>
          </p:nvPr>
        </p:nvSpPr>
        <p:spPr/>
        <p:txBody>
          <a:bodyPr/>
          <a:lstStyle/>
          <a:p>
            <a:r>
              <a:rPr lang="en-US" dirty="0"/>
              <a:t>Mechanism</a:t>
            </a:r>
          </a:p>
        </p:txBody>
      </p:sp>
      <p:pic>
        <p:nvPicPr>
          <p:cNvPr id="270" name="Picture Placeholder 269" descr="target icon">
            <a:extLst>
              <a:ext uri="{FF2B5EF4-FFF2-40B4-BE49-F238E27FC236}">
                <a16:creationId xmlns:a16="http://schemas.microsoft.com/office/drawing/2014/main" id="{DE7A4D25-3CA5-F92A-988A-F913C367D593}"/>
              </a:ext>
            </a:extLst>
          </p:cNvPr>
          <p:cNvPicPr>
            <a:picLocks noGrp="1" noChangeAspect="1"/>
          </p:cNvPicPr>
          <p:nvPr>
            <p:ph type="pic" sz="quarter" idx="25"/>
          </p:nvPr>
        </p:nvPicPr>
        <p:blipFill rotWithShape="1">
          <a:blip r:embed="rId5"/>
          <a:srcRect t="113" b="113"/>
          <a:stretch/>
        </p:blipFill>
        <p:spPr/>
      </p:pic>
      <p:sp>
        <p:nvSpPr>
          <p:cNvPr id="27" name="Text Placeholder 26">
            <a:extLst>
              <a:ext uri="{FF2B5EF4-FFF2-40B4-BE49-F238E27FC236}">
                <a16:creationId xmlns:a16="http://schemas.microsoft.com/office/drawing/2014/main" id="{A0DA38E3-68A2-4FF9-022B-BA0DF832B1DB}"/>
              </a:ext>
            </a:extLst>
          </p:cNvPr>
          <p:cNvSpPr>
            <a:spLocks noGrp="1"/>
          </p:cNvSpPr>
          <p:nvPr>
            <p:ph type="body" sz="quarter" idx="21"/>
          </p:nvPr>
        </p:nvSpPr>
        <p:spPr/>
        <p:txBody>
          <a:bodyPr/>
          <a:lstStyle/>
          <a:p>
            <a:pPr lvl="0"/>
            <a:r>
              <a:rPr lang="en-US" dirty="0"/>
              <a:t>Make sure you identify the injury, to ensure they are stronger in that next time. </a:t>
            </a:r>
          </a:p>
        </p:txBody>
      </p:sp>
      <p:sp>
        <p:nvSpPr>
          <p:cNvPr id="23" name="Text Placeholder 22">
            <a:extLst>
              <a:ext uri="{FF2B5EF4-FFF2-40B4-BE49-F238E27FC236}">
                <a16:creationId xmlns:a16="http://schemas.microsoft.com/office/drawing/2014/main" id="{9D48D07F-2D5B-F0D5-4005-197607C4F197}"/>
              </a:ext>
            </a:extLst>
          </p:cNvPr>
          <p:cNvSpPr>
            <a:spLocks noGrp="1"/>
          </p:cNvSpPr>
          <p:nvPr>
            <p:ph type="body" sz="quarter" idx="17"/>
          </p:nvPr>
        </p:nvSpPr>
        <p:spPr/>
        <p:txBody>
          <a:bodyPr/>
          <a:lstStyle/>
          <a:p>
            <a:r>
              <a:rPr lang="en-US" dirty="0"/>
              <a:t>Patient specific </a:t>
            </a:r>
          </a:p>
          <a:p>
            <a:endParaRPr lang="en-US" dirty="0"/>
          </a:p>
        </p:txBody>
      </p:sp>
      <p:pic>
        <p:nvPicPr>
          <p:cNvPr id="268" name="Picture Placeholder 267" descr="rocket icon">
            <a:extLst>
              <a:ext uri="{FF2B5EF4-FFF2-40B4-BE49-F238E27FC236}">
                <a16:creationId xmlns:a16="http://schemas.microsoft.com/office/drawing/2014/main" id="{1A522F41-60C1-3803-6132-18E154C0E328}"/>
              </a:ext>
            </a:extLst>
          </p:cNvPr>
          <p:cNvPicPr>
            <a:picLocks noGrp="1" noChangeAspect="1"/>
          </p:cNvPicPr>
          <p:nvPr>
            <p:ph type="pic" sz="quarter" idx="24"/>
          </p:nvPr>
        </p:nvPicPr>
        <p:blipFill rotWithShape="1">
          <a:blip r:embed="rId6"/>
          <a:srcRect t="543" b="543"/>
          <a:stretch/>
        </p:blipFill>
        <p:spPr/>
      </p:pic>
      <p:sp>
        <p:nvSpPr>
          <p:cNvPr id="28" name="Text Placeholder 27">
            <a:extLst>
              <a:ext uri="{FF2B5EF4-FFF2-40B4-BE49-F238E27FC236}">
                <a16:creationId xmlns:a16="http://schemas.microsoft.com/office/drawing/2014/main" id="{B72BD1AE-7290-BA6E-18FB-8181C0D13E7C}"/>
              </a:ext>
            </a:extLst>
          </p:cNvPr>
          <p:cNvSpPr>
            <a:spLocks noGrp="1"/>
          </p:cNvSpPr>
          <p:nvPr>
            <p:ph type="body" sz="quarter" idx="22"/>
          </p:nvPr>
        </p:nvSpPr>
        <p:spPr/>
        <p:txBody>
          <a:bodyPr/>
          <a:lstStyle/>
          <a:p>
            <a:pPr lvl="0"/>
            <a:r>
              <a:rPr lang="en-US" dirty="0"/>
              <a:t>Teach your patient and tell them why they are doing what they are this week to next week.</a:t>
            </a:r>
          </a:p>
        </p:txBody>
      </p:sp>
      <p:pic>
        <p:nvPicPr>
          <p:cNvPr id="3" name="Picture 2">
            <a:extLst>
              <a:ext uri="{FF2B5EF4-FFF2-40B4-BE49-F238E27FC236}">
                <a16:creationId xmlns:a16="http://schemas.microsoft.com/office/drawing/2014/main" id="{A32066C2-DFA1-9A3D-233E-8C6ACA9C87C1}"/>
              </a:ext>
            </a:extLst>
          </p:cNvPr>
          <p:cNvPicPr>
            <a:picLocks noChangeAspect="1"/>
          </p:cNvPicPr>
          <p:nvPr/>
        </p:nvPicPr>
        <p:blipFill>
          <a:blip r:embed="rId7"/>
          <a:stretch>
            <a:fillRect/>
          </a:stretch>
        </p:blipFill>
        <p:spPr>
          <a:xfrm>
            <a:off x="10280535" y="5543044"/>
            <a:ext cx="1761897" cy="1170533"/>
          </a:xfrm>
          <a:prstGeom prst="rect">
            <a:avLst/>
          </a:prstGeom>
        </p:spPr>
      </p:pic>
    </p:spTree>
    <p:extLst>
      <p:ext uri="{BB962C8B-B14F-4D97-AF65-F5344CB8AC3E}">
        <p14:creationId xmlns:p14="http://schemas.microsoft.com/office/powerpoint/2010/main" val="39184100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30A5BFC-C134-C072-C14D-9E51A94C8E7E}"/>
              </a:ext>
            </a:extLst>
          </p:cNvPr>
          <p:cNvSpPr>
            <a:spLocks noGrp="1"/>
          </p:cNvSpPr>
          <p:nvPr>
            <p:ph type="title"/>
          </p:nvPr>
        </p:nvSpPr>
        <p:spPr/>
        <p:txBody>
          <a:bodyPr/>
          <a:lstStyle/>
          <a:p>
            <a:r>
              <a:rPr lang="en-US" dirty="0"/>
              <a:t>Know the Process  </a:t>
            </a:r>
          </a:p>
        </p:txBody>
      </p:sp>
      <p:sp>
        <p:nvSpPr>
          <p:cNvPr id="374" name="Slide Number Placeholder 373">
            <a:extLst>
              <a:ext uri="{FF2B5EF4-FFF2-40B4-BE49-F238E27FC236}">
                <a16:creationId xmlns:a16="http://schemas.microsoft.com/office/drawing/2014/main" id="{049B2870-98EC-2977-8CE4-A7AA3009991A}"/>
              </a:ext>
            </a:extLst>
          </p:cNvPr>
          <p:cNvSpPr>
            <a:spLocks noGrp="1"/>
          </p:cNvSpPr>
          <p:nvPr>
            <p:ph type="sldNum" sz="quarter" idx="12"/>
          </p:nvPr>
        </p:nvSpPr>
        <p:spPr/>
        <p:txBody>
          <a:bodyPr/>
          <a:lstStyle/>
          <a:p>
            <a:fld id="{48F63A3B-78C7-47BE-AE5E-E10140E04643}" type="slidenum">
              <a:rPr lang="en-US" smtClean="0"/>
              <a:pPr/>
              <a:t>21</a:t>
            </a:fld>
            <a:endParaRPr lang="en-US" dirty="0"/>
          </a:p>
        </p:txBody>
      </p:sp>
      <p:sp>
        <p:nvSpPr>
          <p:cNvPr id="19" name="Text Placeholder 18">
            <a:extLst>
              <a:ext uri="{FF2B5EF4-FFF2-40B4-BE49-F238E27FC236}">
                <a16:creationId xmlns:a16="http://schemas.microsoft.com/office/drawing/2014/main" id="{270C77AB-7E91-84A6-3E62-DAB80E1E4481}"/>
              </a:ext>
            </a:extLst>
          </p:cNvPr>
          <p:cNvSpPr>
            <a:spLocks noGrp="1"/>
          </p:cNvSpPr>
          <p:nvPr>
            <p:ph type="body" idx="1"/>
          </p:nvPr>
        </p:nvSpPr>
        <p:spPr/>
        <p:txBody>
          <a:bodyPr/>
          <a:lstStyle/>
          <a:p>
            <a:pPr lvl="0"/>
            <a:r>
              <a:rPr lang="en-US" dirty="0"/>
              <a:t>Set small challenges </a:t>
            </a:r>
          </a:p>
        </p:txBody>
      </p:sp>
      <p:pic>
        <p:nvPicPr>
          <p:cNvPr id="292" name="Picture Placeholder 291" descr="checklist icon">
            <a:extLst>
              <a:ext uri="{FF2B5EF4-FFF2-40B4-BE49-F238E27FC236}">
                <a16:creationId xmlns:a16="http://schemas.microsoft.com/office/drawing/2014/main" id="{8167DB44-EDED-0971-E35D-A5FA1E47C215}"/>
              </a:ext>
            </a:extLst>
          </p:cNvPr>
          <p:cNvPicPr>
            <a:picLocks noGrp="1" noChangeAspect="1"/>
          </p:cNvPicPr>
          <p:nvPr>
            <p:ph type="pic" sz="quarter" idx="23"/>
          </p:nvPr>
        </p:nvPicPr>
        <p:blipFill rotWithShape="1">
          <a:blip r:embed="rId2"/>
          <a:srcRect/>
          <a:stretch/>
        </p:blipFill>
        <p:spPr/>
      </p:pic>
      <p:sp>
        <p:nvSpPr>
          <p:cNvPr id="24" name="Text Placeholder 23">
            <a:extLst>
              <a:ext uri="{FF2B5EF4-FFF2-40B4-BE49-F238E27FC236}">
                <a16:creationId xmlns:a16="http://schemas.microsoft.com/office/drawing/2014/main" id="{A3BF8E55-B2B9-104D-F277-08902534735D}"/>
              </a:ext>
            </a:extLst>
          </p:cNvPr>
          <p:cNvSpPr>
            <a:spLocks noGrp="1"/>
          </p:cNvSpPr>
          <p:nvPr>
            <p:ph type="body" sz="quarter" idx="18"/>
          </p:nvPr>
        </p:nvSpPr>
        <p:spPr>
          <a:xfrm>
            <a:off x="731058" y="3697486"/>
            <a:ext cx="1920240" cy="1562518"/>
          </a:xfrm>
        </p:spPr>
        <p:txBody>
          <a:bodyPr/>
          <a:lstStyle/>
          <a:p>
            <a:pPr lvl="0"/>
            <a:r>
              <a:rPr lang="en-US" dirty="0"/>
              <a:t>Patient will see progression and stick with the process</a:t>
            </a:r>
          </a:p>
        </p:txBody>
      </p:sp>
      <p:sp>
        <p:nvSpPr>
          <p:cNvPr id="20" name="Text Placeholder 19">
            <a:extLst>
              <a:ext uri="{FF2B5EF4-FFF2-40B4-BE49-F238E27FC236}">
                <a16:creationId xmlns:a16="http://schemas.microsoft.com/office/drawing/2014/main" id="{15DD9AC8-4A5F-70DB-AA68-C461059D81A1}"/>
              </a:ext>
            </a:extLst>
          </p:cNvPr>
          <p:cNvSpPr>
            <a:spLocks noGrp="1"/>
          </p:cNvSpPr>
          <p:nvPr>
            <p:ph type="body" sz="quarter" idx="3"/>
          </p:nvPr>
        </p:nvSpPr>
        <p:spPr/>
        <p:txBody>
          <a:bodyPr/>
          <a:lstStyle/>
          <a:p>
            <a:r>
              <a:rPr lang="en-US" sz="1600" dirty="0"/>
              <a:t>Know your patient  </a:t>
            </a:r>
          </a:p>
          <a:p>
            <a:endParaRPr lang="en-US" dirty="0"/>
          </a:p>
        </p:txBody>
      </p:sp>
      <p:pic>
        <p:nvPicPr>
          <p:cNvPr id="290" name="Picture Placeholder 289" descr="person with loud speaker icon">
            <a:extLst>
              <a:ext uri="{FF2B5EF4-FFF2-40B4-BE49-F238E27FC236}">
                <a16:creationId xmlns:a16="http://schemas.microsoft.com/office/drawing/2014/main" id="{E63515FB-9439-CCAE-C220-6F0E5ECB75E8}"/>
              </a:ext>
            </a:extLst>
          </p:cNvPr>
          <p:cNvPicPr>
            <a:picLocks noGrp="1" noChangeAspect="1"/>
          </p:cNvPicPr>
          <p:nvPr>
            <p:ph type="pic" sz="quarter" idx="27"/>
          </p:nvPr>
        </p:nvPicPr>
        <p:blipFill rotWithShape="1">
          <a:blip r:embed="rId3"/>
          <a:srcRect t="113" b="113"/>
          <a:stretch/>
        </p:blipFill>
        <p:spPr/>
      </p:pic>
      <p:sp>
        <p:nvSpPr>
          <p:cNvPr id="25" name="Text Placeholder 24">
            <a:extLst>
              <a:ext uri="{FF2B5EF4-FFF2-40B4-BE49-F238E27FC236}">
                <a16:creationId xmlns:a16="http://schemas.microsoft.com/office/drawing/2014/main" id="{BCE9DA14-62AB-A857-6387-1F5D330B3F36}"/>
              </a:ext>
            </a:extLst>
          </p:cNvPr>
          <p:cNvSpPr>
            <a:spLocks noGrp="1"/>
          </p:cNvSpPr>
          <p:nvPr>
            <p:ph type="body" sz="quarter" idx="19"/>
          </p:nvPr>
        </p:nvSpPr>
        <p:spPr/>
        <p:txBody>
          <a:bodyPr/>
          <a:lstStyle/>
          <a:p>
            <a:pPr lvl="0"/>
            <a:r>
              <a:rPr lang="en-US" dirty="0"/>
              <a:t>Some will not like any discomfort during rehab, some discomfort is sometimes good.</a:t>
            </a:r>
          </a:p>
        </p:txBody>
      </p:sp>
      <p:sp>
        <p:nvSpPr>
          <p:cNvPr id="21" name="Text Placeholder 20">
            <a:extLst>
              <a:ext uri="{FF2B5EF4-FFF2-40B4-BE49-F238E27FC236}">
                <a16:creationId xmlns:a16="http://schemas.microsoft.com/office/drawing/2014/main" id="{A28A203B-0CF0-2AB0-5F54-07C8E3003918}"/>
              </a:ext>
            </a:extLst>
          </p:cNvPr>
          <p:cNvSpPr>
            <a:spLocks noGrp="1"/>
          </p:cNvSpPr>
          <p:nvPr>
            <p:ph type="body" sz="quarter" idx="13"/>
          </p:nvPr>
        </p:nvSpPr>
        <p:spPr/>
        <p:txBody>
          <a:bodyPr/>
          <a:lstStyle/>
          <a:p>
            <a:r>
              <a:rPr lang="en-US" dirty="0"/>
              <a:t>When to return  </a:t>
            </a:r>
          </a:p>
        </p:txBody>
      </p:sp>
      <p:pic>
        <p:nvPicPr>
          <p:cNvPr id="288" name="Picture Placeholder 287" descr="blueprint icon">
            <a:extLst>
              <a:ext uri="{FF2B5EF4-FFF2-40B4-BE49-F238E27FC236}">
                <a16:creationId xmlns:a16="http://schemas.microsoft.com/office/drawing/2014/main" id="{A5707D4A-497A-679A-3ACA-721E8D0E2699}"/>
              </a:ext>
            </a:extLst>
          </p:cNvPr>
          <p:cNvPicPr>
            <a:picLocks noGrp="1" noChangeAspect="1"/>
          </p:cNvPicPr>
          <p:nvPr>
            <p:ph type="pic" sz="quarter" idx="26"/>
          </p:nvPr>
        </p:nvPicPr>
        <p:blipFill rotWithShape="1">
          <a:blip r:embed="rId4"/>
          <a:srcRect t="431" b="431"/>
          <a:stretch/>
        </p:blipFill>
        <p:spPr/>
      </p:pic>
      <p:sp>
        <p:nvSpPr>
          <p:cNvPr id="26" name="Text Placeholder 25">
            <a:extLst>
              <a:ext uri="{FF2B5EF4-FFF2-40B4-BE49-F238E27FC236}">
                <a16:creationId xmlns:a16="http://schemas.microsoft.com/office/drawing/2014/main" id="{710CB940-D45B-59F1-06E5-9CC94100EF05}"/>
              </a:ext>
            </a:extLst>
          </p:cNvPr>
          <p:cNvSpPr>
            <a:spLocks noGrp="1"/>
          </p:cNvSpPr>
          <p:nvPr>
            <p:ph type="body" sz="quarter" idx="20"/>
          </p:nvPr>
        </p:nvSpPr>
        <p:spPr/>
        <p:txBody>
          <a:bodyPr/>
          <a:lstStyle/>
          <a:p>
            <a:pPr lvl="0"/>
            <a:r>
              <a:rPr lang="en-US" dirty="0"/>
              <a:t>Understand your persons situation. </a:t>
            </a:r>
          </a:p>
          <a:p>
            <a:pPr lvl="0"/>
            <a:r>
              <a:rPr lang="en-US" dirty="0"/>
              <a:t>Mortgage </a:t>
            </a:r>
          </a:p>
          <a:p>
            <a:pPr lvl="0"/>
            <a:r>
              <a:rPr lang="en-US" dirty="0"/>
              <a:t>Contract </a:t>
            </a:r>
          </a:p>
          <a:p>
            <a:pPr lvl="0"/>
            <a:r>
              <a:rPr lang="en-US" dirty="0" err="1"/>
              <a:t>Etc</a:t>
            </a:r>
            <a:r>
              <a:rPr lang="en-US" dirty="0"/>
              <a:t> </a:t>
            </a:r>
          </a:p>
          <a:p>
            <a:pPr lvl="0"/>
            <a:r>
              <a:rPr lang="en-US" dirty="0"/>
              <a:t>Do these change the situation?</a:t>
            </a:r>
          </a:p>
        </p:txBody>
      </p:sp>
      <p:sp>
        <p:nvSpPr>
          <p:cNvPr id="22" name="Text Placeholder 21">
            <a:extLst>
              <a:ext uri="{FF2B5EF4-FFF2-40B4-BE49-F238E27FC236}">
                <a16:creationId xmlns:a16="http://schemas.microsoft.com/office/drawing/2014/main" id="{05BC0115-F702-2E0A-61A4-4A6CE33FD775}"/>
              </a:ext>
            </a:extLst>
          </p:cNvPr>
          <p:cNvSpPr>
            <a:spLocks noGrp="1"/>
          </p:cNvSpPr>
          <p:nvPr>
            <p:ph type="body" sz="quarter" idx="15"/>
          </p:nvPr>
        </p:nvSpPr>
        <p:spPr/>
        <p:txBody>
          <a:bodyPr/>
          <a:lstStyle/>
          <a:p>
            <a:r>
              <a:rPr lang="en-US" dirty="0"/>
              <a:t>Occupation </a:t>
            </a:r>
          </a:p>
        </p:txBody>
      </p:sp>
      <p:pic>
        <p:nvPicPr>
          <p:cNvPr id="270" name="Picture Placeholder 269" descr="target icon">
            <a:extLst>
              <a:ext uri="{FF2B5EF4-FFF2-40B4-BE49-F238E27FC236}">
                <a16:creationId xmlns:a16="http://schemas.microsoft.com/office/drawing/2014/main" id="{DE7A4D25-3CA5-F92A-988A-F913C367D593}"/>
              </a:ext>
            </a:extLst>
          </p:cNvPr>
          <p:cNvPicPr>
            <a:picLocks noGrp="1" noChangeAspect="1"/>
          </p:cNvPicPr>
          <p:nvPr>
            <p:ph type="pic" sz="quarter" idx="25"/>
          </p:nvPr>
        </p:nvPicPr>
        <p:blipFill rotWithShape="1">
          <a:blip r:embed="rId5"/>
          <a:srcRect t="113" b="113"/>
          <a:stretch/>
        </p:blipFill>
        <p:spPr/>
      </p:pic>
      <p:sp>
        <p:nvSpPr>
          <p:cNvPr id="27" name="Text Placeholder 26">
            <a:extLst>
              <a:ext uri="{FF2B5EF4-FFF2-40B4-BE49-F238E27FC236}">
                <a16:creationId xmlns:a16="http://schemas.microsoft.com/office/drawing/2014/main" id="{A0DA38E3-68A2-4FF9-022B-BA0DF832B1DB}"/>
              </a:ext>
            </a:extLst>
          </p:cNvPr>
          <p:cNvSpPr>
            <a:spLocks noGrp="1"/>
          </p:cNvSpPr>
          <p:nvPr>
            <p:ph type="body" sz="quarter" idx="21"/>
          </p:nvPr>
        </p:nvSpPr>
        <p:spPr/>
        <p:txBody>
          <a:bodyPr/>
          <a:lstStyle/>
          <a:p>
            <a:pPr lvl="0"/>
            <a:r>
              <a:rPr lang="en-US" dirty="0"/>
              <a:t>Consider some other rehabilitation levels, some may have a demanding high loading job, whereas some may be an office worker.  </a:t>
            </a:r>
          </a:p>
        </p:txBody>
      </p:sp>
      <p:sp>
        <p:nvSpPr>
          <p:cNvPr id="23" name="Text Placeholder 22">
            <a:extLst>
              <a:ext uri="{FF2B5EF4-FFF2-40B4-BE49-F238E27FC236}">
                <a16:creationId xmlns:a16="http://schemas.microsoft.com/office/drawing/2014/main" id="{9D48D07F-2D5B-F0D5-4005-197607C4F197}"/>
              </a:ext>
            </a:extLst>
          </p:cNvPr>
          <p:cNvSpPr>
            <a:spLocks noGrp="1"/>
          </p:cNvSpPr>
          <p:nvPr>
            <p:ph type="body" sz="quarter" idx="17"/>
          </p:nvPr>
        </p:nvSpPr>
        <p:spPr/>
        <p:txBody>
          <a:bodyPr/>
          <a:lstStyle/>
          <a:p>
            <a:r>
              <a:rPr lang="en-US" dirty="0"/>
              <a:t>Unacceptable </a:t>
            </a:r>
          </a:p>
          <a:p>
            <a:endParaRPr lang="en-US" dirty="0"/>
          </a:p>
        </p:txBody>
      </p:sp>
      <p:pic>
        <p:nvPicPr>
          <p:cNvPr id="268" name="Picture Placeholder 267" descr="rocket icon">
            <a:extLst>
              <a:ext uri="{FF2B5EF4-FFF2-40B4-BE49-F238E27FC236}">
                <a16:creationId xmlns:a16="http://schemas.microsoft.com/office/drawing/2014/main" id="{1A522F41-60C1-3803-6132-18E154C0E328}"/>
              </a:ext>
            </a:extLst>
          </p:cNvPr>
          <p:cNvPicPr>
            <a:picLocks noGrp="1" noChangeAspect="1"/>
          </p:cNvPicPr>
          <p:nvPr>
            <p:ph type="pic" sz="quarter" idx="24"/>
          </p:nvPr>
        </p:nvPicPr>
        <p:blipFill rotWithShape="1">
          <a:blip r:embed="rId6"/>
          <a:srcRect t="543" b="543"/>
          <a:stretch/>
        </p:blipFill>
        <p:spPr/>
      </p:pic>
      <p:sp>
        <p:nvSpPr>
          <p:cNvPr id="28" name="Text Placeholder 27">
            <a:extLst>
              <a:ext uri="{FF2B5EF4-FFF2-40B4-BE49-F238E27FC236}">
                <a16:creationId xmlns:a16="http://schemas.microsoft.com/office/drawing/2014/main" id="{B72BD1AE-7290-BA6E-18FB-8181C0D13E7C}"/>
              </a:ext>
            </a:extLst>
          </p:cNvPr>
          <p:cNvSpPr>
            <a:spLocks noGrp="1"/>
          </p:cNvSpPr>
          <p:nvPr>
            <p:ph type="body" sz="quarter" idx="22"/>
          </p:nvPr>
        </p:nvSpPr>
        <p:spPr/>
        <p:txBody>
          <a:bodyPr/>
          <a:lstStyle/>
          <a:p>
            <a:pPr lvl="0"/>
            <a:r>
              <a:rPr lang="en-US" dirty="0"/>
              <a:t>For any clinician to go to a filing cabinet and pull out a rehab program for a player with a specific injury. EVERYONE IS DIFFERENT.</a:t>
            </a:r>
          </a:p>
        </p:txBody>
      </p:sp>
      <p:pic>
        <p:nvPicPr>
          <p:cNvPr id="3" name="Picture 2">
            <a:extLst>
              <a:ext uri="{FF2B5EF4-FFF2-40B4-BE49-F238E27FC236}">
                <a16:creationId xmlns:a16="http://schemas.microsoft.com/office/drawing/2014/main" id="{A32066C2-DFA1-9A3D-233E-8C6ACA9C87C1}"/>
              </a:ext>
            </a:extLst>
          </p:cNvPr>
          <p:cNvPicPr>
            <a:picLocks noChangeAspect="1"/>
          </p:cNvPicPr>
          <p:nvPr/>
        </p:nvPicPr>
        <p:blipFill>
          <a:blip r:embed="rId7"/>
          <a:stretch>
            <a:fillRect/>
          </a:stretch>
        </p:blipFill>
        <p:spPr>
          <a:xfrm>
            <a:off x="281325" y="5543044"/>
            <a:ext cx="1761897" cy="1170533"/>
          </a:xfrm>
          <a:prstGeom prst="rect">
            <a:avLst/>
          </a:prstGeom>
        </p:spPr>
      </p:pic>
    </p:spTree>
    <p:extLst>
      <p:ext uri="{BB962C8B-B14F-4D97-AF65-F5344CB8AC3E}">
        <p14:creationId xmlns:p14="http://schemas.microsoft.com/office/powerpoint/2010/main" val="2713122144"/>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potx" id="{B1D493D9-AF74-4AD6-8F0C-5B1308D7041B}" vid="{1AA99070-5A1F-42D2-9F5B-E7354C9646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{B2109249-11A4-446D-A261-1AD9F04E331D}tf78438558_win32</Template>
  <TotalTime>1529</TotalTime>
  <Words>1275</Words>
  <Application>Microsoft Office PowerPoint</Application>
  <PresentationFormat>Widescreen</PresentationFormat>
  <Paragraphs>240</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Arial Black</vt:lpstr>
      <vt:lpstr>Sabon Next LT</vt:lpstr>
      <vt:lpstr>Office Theme</vt:lpstr>
      <vt:lpstr>PowerPoint Presentation</vt:lpstr>
      <vt:lpstr>Purpose of the module</vt:lpstr>
      <vt:lpstr>Rehabilitation </vt:lpstr>
      <vt:lpstr>Assessment Requirements</vt:lpstr>
      <vt:lpstr>Assessment Breakdown</vt:lpstr>
      <vt:lpstr>What we need to know</vt:lpstr>
      <vt:lpstr>The road to athletic greatness is not marked by perfection, but the ability to constantly overcome adversity and failure.</vt:lpstr>
      <vt:lpstr>Stages</vt:lpstr>
      <vt:lpstr>Principles </vt:lpstr>
      <vt:lpstr>Principles Continued  </vt:lpstr>
      <vt:lpstr>VAR scores</vt:lpstr>
      <vt:lpstr>Components of rehab </vt:lpstr>
      <vt:lpstr>Components of therapeutic exercise programme</vt:lpstr>
      <vt:lpstr>Healing Process </vt:lpstr>
      <vt:lpstr>Components of rehab </vt:lpstr>
      <vt:lpstr>Components of rehab </vt:lpstr>
      <vt:lpstr>PowerPoint Presentation</vt:lpstr>
      <vt:lpstr>Current Knowledge   </vt:lpstr>
      <vt:lpstr>Tissue Types  </vt:lpstr>
      <vt:lpstr>Know the Process  </vt:lpstr>
      <vt:lpstr>Know the Process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Kerry Nicholas</dc:creator>
  <cp:lastModifiedBy>Sian Bowen</cp:lastModifiedBy>
  <cp:revision>2</cp:revision>
  <dcterms:created xsi:type="dcterms:W3CDTF">2022-09-13T12:03:08Z</dcterms:created>
  <dcterms:modified xsi:type="dcterms:W3CDTF">2026-09-18T10:38:43Z</dcterms:modified>
</cp:coreProperties>
</file>