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2B03-D7D0-4F4D-ACA1-627AB42910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15D37A-7516-434C-9FE6-A2482FDDFB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5336CD-2224-4D74-B418-89FD2660604A}"/>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ACBE5DC7-BF34-4B6E-B598-7F079EA9A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7496F-3BDC-4223-A763-9D31B3B9AE62}"/>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2155759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4B799-D816-496E-898E-F1FAAF61E8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997FE3-6187-4EF8-A710-DE46DB8940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9CF052-7BB6-4BA3-9D79-EE40EC1DD912}"/>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45B81E18-0E59-40D7-B4E2-B37E90441B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A3CC4-90AF-45D7-9130-415B48C054B1}"/>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51620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A9A0-2A24-4FF8-B831-6B1AC2463C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F5FE10-A8E1-49EE-ACE6-6B36062C40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C8ABED-E428-4BC2-A733-334754CD0222}"/>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9EF45E00-A8BE-472B-92FA-8F8434DB0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873DB-FE52-4651-B9BC-32E569D3BAE2}"/>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2083343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CBE15-EF38-4C92-A675-7266D540B9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99581-55E5-4976-A9A0-0C885CB4BE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719079-68AE-46F0-90AA-87597B1F64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ED0059-AE35-48C4-A2C2-56AC68C127BA}"/>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6" name="Footer Placeholder 5">
            <a:extLst>
              <a:ext uri="{FF2B5EF4-FFF2-40B4-BE49-F238E27FC236}">
                <a16:creationId xmlns:a16="http://schemas.microsoft.com/office/drawing/2014/main" id="{E8F9E27C-D4A8-4507-B111-E8072E97C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48C4BD-55DC-4D69-A720-63F3487D2CA3}"/>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3646517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B3681-A9F1-4D2F-A1C0-950A4893A1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77C922-3E26-4C27-8C97-3E1B393182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69DAE7-F796-4C2C-BB3C-2992B25DC1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47BAA2-FA88-4140-AF12-E37E5F956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8A27FD-D40E-418D-9D95-322DA07BBB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2D36BB-983E-46AE-BF74-731DDDF91A6B}"/>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8" name="Footer Placeholder 7">
            <a:extLst>
              <a:ext uri="{FF2B5EF4-FFF2-40B4-BE49-F238E27FC236}">
                <a16:creationId xmlns:a16="http://schemas.microsoft.com/office/drawing/2014/main" id="{CAEC0BD0-019F-4029-9046-0D84CE95C8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3CEB81-7786-4AE6-960B-E85140EEC74E}"/>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4096018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2B5A-1985-4541-8829-92F565DC4D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61DBDE-E3DE-4EC9-96DD-24CA7526474D}"/>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4" name="Footer Placeholder 3">
            <a:extLst>
              <a:ext uri="{FF2B5EF4-FFF2-40B4-BE49-F238E27FC236}">
                <a16:creationId xmlns:a16="http://schemas.microsoft.com/office/drawing/2014/main" id="{D8AD5A42-74AC-4957-B031-89B65FA98B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6768F5-024D-43F7-90B1-F80EA2FECC23}"/>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845733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1132F2-2A17-41C6-80FF-39E3487AB157}"/>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3" name="Footer Placeholder 2">
            <a:extLst>
              <a:ext uri="{FF2B5EF4-FFF2-40B4-BE49-F238E27FC236}">
                <a16:creationId xmlns:a16="http://schemas.microsoft.com/office/drawing/2014/main" id="{BAEE71B7-EDE5-40A8-BEB2-50FB9D81B1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5E39D3-93AD-47F8-86A9-3E9343B3AD0F}"/>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2766208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B093C-43FC-4B32-BA18-3B7EDF27C4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1A7A34-B77C-4B1A-AB5E-0F83433FA2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16CCA2-23F7-4D18-8EA1-1B622153C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65D60-6585-4F51-BDD3-3E0A47A6A827}"/>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6" name="Footer Placeholder 5">
            <a:extLst>
              <a:ext uri="{FF2B5EF4-FFF2-40B4-BE49-F238E27FC236}">
                <a16:creationId xmlns:a16="http://schemas.microsoft.com/office/drawing/2014/main" id="{D2318EFF-B728-4B8B-BD4F-567FE15C2F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914A36-865A-451A-B518-7BF05F674892}"/>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3862451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B966-4A4A-4D37-AFD0-B124908889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52C91C-C275-453B-9D5F-D65F3B3972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ED30CB-1199-4F00-A5F9-82C9C719E9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9B30B2-7634-4C3F-BD77-232C62CD1F5E}"/>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6" name="Footer Placeholder 5">
            <a:extLst>
              <a:ext uri="{FF2B5EF4-FFF2-40B4-BE49-F238E27FC236}">
                <a16:creationId xmlns:a16="http://schemas.microsoft.com/office/drawing/2014/main" id="{61DD2212-6C86-490F-80FE-8A2D2BD6EA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489DF-BBBF-493F-A033-94045B8B0D2E}"/>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105625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BFC2-0254-4258-985D-14D8692E66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61C9A-E99C-4B29-AAB5-AE0B8A0A96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5F8FE-0081-4319-80CB-E21A8E0E0E9F}"/>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D52CBB68-435C-4258-9A3B-6D67A3DFB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EF2AF-3331-479E-AE6E-5D1616617BEA}"/>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347052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A30E0-B22E-4326-8431-0285DF6635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D6BAE4-A55B-4439-BD36-6105857E6D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0AEF18-D16F-4655-8EBA-54AC5D59420B}"/>
              </a:ext>
            </a:extLst>
          </p:cNvPr>
          <p:cNvSpPr>
            <a:spLocks noGrp="1"/>
          </p:cNvSpPr>
          <p:nvPr>
            <p:ph type="dt" sz="half" idx="10"/>
          </p:nvPr>
        </p:nvSpPr>
        <p:spPr/>
        <p:txBody>
          <a:body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5F29E825-3D3C-4DB7-A893-02C553BF7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6DA2D-9E1C-4F2A-99D3-922620F23D6B}"/>
              </a:ext>
            </a:extLst>
          </p:cNvPr>
          <p:cNvSpPr>
            <a:spLocks noGrp="1"/>
          </p:cNvSpPr>
          <p:nvPr>
            <p:ph type="sldNum" sz="quarter" idx="12"/>
          </p:nvPr>
        </p:nvSpPr>
        <p:spPr/>
        <p:txBody>
          <a:bodyPr/>
          <a:lstStyle/>
          <a:p>
            <a:fld id="{2E3D6A7C-BDA4-4261-AC09-5C7E7EF49138}" type="slidenum">
              <a:rPr lang="en-GB" smtClean="0"/>
              <a:t>‹#›</a:t>
            </a:fld>
            <a:endParaRPr lang="en-GB"/>
          </a:p>
        </p:txBody>
      </p:sp>
    </p:spTree>
    <p:extLst>
      <p:ext uri="{BB962C8B-B14F-4D97-AF65-F5344CB8AC3E}">
        <p14:creationId xmlns:p14="http://schemas.microsoft.com/office/powerpoint/2010/main" val="4269166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CC19CC-E059-4055-B455-DFAF486471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76B43B-CBBF-4FAC-850B-D9327CC220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A0562-3BE3-4B70-BCFD-D5E11ACDD0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01007A-F27B-4E9C-A53D-A99B4818D34F}" type="datetimeFigureOut">
              <a:rPr lang="en-GB" smtClean="0"/>
              <a:t>09/07/2019</a:t>
            </a:fld>
            <a:endParaRPr lang="en-GB"/>
          </a:p>
        </p:txBody>
      </p:sp>
      <p:sp>
        <p:nvSpPr>
          <p:cNvPr id="5" name="Footer Placeholder 4">
            <a:extLst>
              <a:ext uri="{FF2B5EF4-FFF2-40B4-BE49-F238E27FC236}">
                <a16:creationId xmlns:a16="http://schemas.microsoft.com/office/drawing/2014/main" id="{61DB9E17-8DBF-48F2-AB40-93C825C45F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FF8BEB-20A5-4A67-86D8-586F45AB5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3D6A7C-BDA4-4261-AC09-5C7E7EF49138}" type="slidenum">
              <a:rPr lang="en-GB" smtClean="0"/>
              <a:t>‹#›</a:t>
            </a:fld>
            <a:endParaRPr lang="en-GB"/>
          </a:p>
        </p:txBody>
      </p:sp>
    </p:spTree>
    <p:extLst>
      <p:ext uri="{BB962C8B-B14F-4D97-AF65-F5344CB8AC3E}">
        <p14:creationId xmlns:p14="http://schemas.microsoft.com/office/powerpoint/2010/main" val="341177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75F80E22-AAE6-4A46-A3F9-4F6396C887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241" y="675598"/>
            <a:ext cx="9680010" cy="3993002"/>
          </a:xfrm>
          <a:prstGeom prst="rect">
            <a:avLst/>
          </a:prstGeom>
        </p:spPr>
      </p:pic>
      <p:sp>
        <p:nvSpPr>
          <p:cNvPr id="23" name="Freeform: Shape 16">
            <a:extLst>
              <a:ext uri="{FF2B5EF4-FFF2-40B4-BE49-F238E27FC236}">
                <a16:creationId xmlns:a16="http://schemas.microsoft.com/office/drawing/2014/main" id="{61B91595-DF01-4E8B-80BF-B812BA9BF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46694"/>
            <a:ext cx="10447252" cy="1511306"/>
          </a:xfrm>
          <a:custGeom>
            <a:avLst/>
            <a:gdLst>
              <a:gd name="connsiteX0" fmla="*/ 0 w 10447252"/>
              <a:gd name="connsiteY0" fmla="*/ 0 h 1511306"/>
              <a:gd name="connsiteX1" fmla="*/ 3100647 w 10447252"/>
              <a:gd name="connsiteY1" fmla="*/ 0 h 1511306"/>
              <a:gd name="connsiteX2" fmla="*/ 3292695 w 10447252"/>
              <a:gd name="connsiteY2" fmla="*/ 0 h 1511306"/>
              <a:gd name="connsiteX3" fmla="*/ 3340133 w 10447252"/>
              <a:gd name="connsiteY3" fmla="*/ 0 h 1511306"/>
              <a:gd name="connsiteX4" fmla="*/ 4310215 w 10447252"/>
              <a:gd name="connsiteY4" fmla="*/ 0 h 1511306"/>
              <a:gd name="connsiteX5" fmla="*/ 5506390 w 10447252"/>
              <a:gd name="connsiteY5" fmla="*/ 0 h 1511306"/>
              <a:gd name="connsiteX6" fmla="*/ 5506390 w 10447252"/>
              <a:gd name="connsiteY6" fmla="*/ 2544 h 1511306"/>
              <a:gd name="connsiteX7" fmla="*/ 5901778 w 10447252"/>
              <a:gd name="connsiteY7" fmla="*/ 2544 h 1511306"/>
              <a:gd name="connsiteX8" fmla="*/ 5901778 w 10447252"/>
              <a:gd name="connsiteY8" fmla="*/ 0 h 1511306"/>
              <a:gd name="connsiteX9" fmla="*/ 10447252 w 10447252"/>
              <a:gd name="connsiteY9" fmla="*/ 0 h 1511306"/>
              <a:gd name="connsiteX10" fmla="*/ 9749635 w 10447252"/>
              <a:gd name="connsiteY10" fmla="*/ 1511301 h 1511306"/>
              <a:gd name="connsiteX11" fmla="*/ 5901779 w 10447252"/>
              <a:gd name="connsiteY11" fmla="*/ 1511301 h 1511306"/>
              <a:gd name="connsiteX12" fmla="*/ 5901779 w 10447252"/>
              <a:gd name="connsiteY12" fmla="*/ 1511304 h 1511306"/>
              <a:gd name="connsiteX13" fmla="*/ 5506390 w 10447252"/>
              <a:gd name="connsiteY13" fmla="*/ 1511304 h 1511306"/>
              <a:gd name="connsiteX14" fmla="*/ 5506390 w 10447252"/>
              <a:gd name="connsiteY14" fmla="*/ 1511306 h 1511306"/>
              <a:gd name="connsiteX15" fmla="*/ 4434058 w 10447252"/>
              <a:gd name="connsiteY15" fmla="*/ 1511306 h 1511306"/>
              <a:gd name="connsiteX16" fmla="*/ 4319855 w 10447252"/>
              <a:gd name="connsiteY16" fmla="*/ 1511306 h 1511306"/>
              <a:gd name="connsiteX17" fmla="*/ 4310215 w 10447252"/>
              <a:gd name="connsiteY17" fmla="*/ 1511306 h 1511306"/>
              <a:gd name="connsiteX18" fmla="*/ 3340133 w 10447252"/>
              <a:gd name="connsiteY18" fmla="*/ 1511306 h 1511306"/>
              <a:gd name="connsiteX19" fmla="*/ 3292695 w 10447252"/>
              <a:gd name="connsiteY19" fmla="*/ 1511306 h 1511306"/>
              <a:gd name="connsiteX20" fmla="*/ 3100647 w 10447252"/>
              <a:gd name="connsiteY20" fmla="*/ 1511306 h 1511306"/>
              <a:gd name="connsiteX21" fmla="*/ 0 w 10447252"/>
              <a:gd name="connsiteY21"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47252" h="1511306">
                <a:moveTo>
                  <a:pt x="0" y="0"/>
                </a:moveTo>
                <a:lnTo>
                  <a:pt x="3100647" y="0"/>
                </a:lnTo>
                <a:lnTo>
                  <a:pt x="3292695" y="0"/>
                </a:lnTo>
                <a:lnTo>
                  <a:pt x="3340133" y="0"/>
                </a:lnTo>
                <a:lnTo>
                  <a:pt x="4310215" y="0"/>
                </a:lnTo>
                <a:lnTo>
                  <a:pt x="5506390" y="0"/>
                </a:lnTo>
                <a:lnTo>
                  <a:pt x="5506390" y="2544"/>
                </a:lnTo>
                <a:lnTo>
                  <a:pt x="5901778" y="2544"/>
                </a:lnTo>
                <a:lnTo>
                  <a:pt x="5901778" y="0"/>
                </a:lnTo>
                <a:lnTo>
                  <a:pt x="10447252" y="0"/>
                </a:lnTo>
                <a:lnTo>
                  <a:pt x="9749635" y="1511301"/>
                </a:lnTo>
                <a:lnTo>
                  <a:pt x="5901779" y="1511301"/>
                </a:lnTo>
                <a:lnTo>
                  <a:pt x="5901779" y="1511304"/>
                </a:lnTo>
                <a:lnTo>
                  <a:pt x="5506390" y="1511304"/>
                </a:lnTo>
                <a:lnTo>
                  <a:pt x="5506390" y="1511306"/>
                </a:lnTo>
                <a:lnTo>
                  <a:pt x="4434058" y="1511306"/>
                </a:lnTo>
                <a:lnTo>
                  <a:pt x="4319855" y="1511306"/>
                </a:lnTo>
                <a:lnTo>
                  <a:pt x="4310215" y="1511306"/>
                </a:lnTo>
                <a:lnTo>
                  <a:pt x="3340133" y="1511306"/>
                </a:lnTo>
                <a:lnTo>
                  <a:pt x="3292695" y="1511306"/>
                </a:lnTo>
                <a:lnTo>
                  <a:pt x="3100647" y="1511306"/>
                </a:lnTo>
                <a:lnTo>
                  <a:pt x="0" y="1511306"/>
                </a:lnTo>
                <a:close/>
              </a:path>
            </a:pathLst>
          </a:custGeom>
          <a:solidFill>
            <a:srgbClr val="DDDC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8">
            <a:extLst>
              <a:ext uri="{FF2B5EF4-FFF2-40B4-BE49-F238E27FC236}">
                <a16:creationId xmlns:a16="http://schemas.microsoft.com/office/drawing/2014/main" id="{8AC533DD-1CF6-4A33-852D-387744153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2891" y="5346700"/>
            <a:ext cx="2329109" cy="1511301"/>
          </a:xfrm>
          <a:custGeom>
            <a:avLst/>
            <a:gdLst>
              <a:gd name="connsiteX0" fmla="*/ 697617 w 2329109"/>
              <a:gd name="connsiteY0" fmla="*/ 0 h 1511301"/>
              <a:gd name="connsiteX1" fmla="*/ 2329109 w 2329109"/>
              <a:gd name="connsiteY1" fmla="*/ 0 h 1511301"/>
              <a:gd name="connsiteX2" fmla="*/ 2329109 w 2329109"/>
              <a:gd name="connsiteY2" fmla="*/ 1511301 h 1511301"/>
              <a:gd name="connsiteX3" fmla="*/ 0 w 2329109"/>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2329109" h="1511301">
                <a:moveTo>
                  <a:pt x="697617" y="0"/>
                </a:moveTo>
                <a:lnTo>
                  <a:pt x="2329109" y="0"/>
                </a:lnTo>
                <a:lnTo>
                  <a:pt x="2329109" y="1511301"/>
                </a:lnTo>
                <a:lnTo>
                  <a:pt x="0" y="1511301"/>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1202C0-DAD1-4E5F-8EC0-FBA2B255F83F}"/>
              </a:ext>
            </a:extLst>
          </p:cNvPr>
          <p:cNvSpPr>
            <a:spLocks noGrp="1"/>
          </p:cNvSpPr>
          <p:nvPr>
            <p:ph type="ctrTitle"/>
          </p:nvPr>
        </p:nvSpPr>
        <p:spPr>
          <a:xfrm>
            <a:off x="767240" y="5444835"/>
            <a:ext cx="9095651" cy="830231"/>
          </a:xfrm>
        </p:spPr>
        <p:txBody>
          <a:bodyPr>
            <a:normAutofit/>
          </a:bodyPr>
          <a:lstStyle/>
          <a:p>
            <a:pPr algn="l"/>
            <a:r>
              <a:rPr lang="en-GB" sz="4000">
                <a:solidFill>
                  <a:srgbClr val="000000"/>
                </a:solidFill>
              </a:rPr>
              <a:t>Using Effective Communication</a:t>
            </a:r>
            <a:endParaRPr lang="en-GB" sz="4000" dirty="0">
              <a:solidFill>
                <a:srgbClr val="000000"/>
              </a:solidFill>
            </a:endParaRPr>
          </a:p>
        </p:txBody>
      </p:sp>
      <p:sp>
        <p:nvSpPr>
          <p:cNvPr id="3" name="Subtitle 2">
            <a:extLst>
              <a:ext uri="{FF2B5EF4-FFF2-40B4-BE49-F238E27FC236}">
                <a16:creationId xmlns:a16="http://schemas.microsoft.com/office/drawing/2014/main" id="{D67C45D9-0327-4115-B0A3-8BEE546E2DBD}"/>
              </a:ext>
            </a:extLst>
          </p:cNvPr>
          <p:cNvSpPr>
            <a:spLocks noGrp="1"/>
          </p:cNvSpPr>
          <p:nvPr>
            <p:ph type="subTitle" idx="1"/>
          </p:nvPr>
        </p:nvSpPr>
        <p:spPr>
          <a:xfrm>
            <a:off x="767240" y="6275067"/>
            <a:ext cx="9095651" cy="347473"/>
          </a:xfrm>
        </p:spPr>
        <p:txBody>
          <a:bodyPr>
            <a:normAutofit/>
          </a:bodyPr>
          <a:lstStyle/>
          <a:p>
            <a:pPr algn="l"/>
            <a:r>
              <a:rPr lang="en-GB" sz="1600" dirty="0">
                <a:solidFill>
                  <a:srgbClr val="000000"/>
                </a:solidFill>
              </a:rPr>
              <a:t>Unison external communication strategy</a:t>
            </a:r>
          </a:p>
        </p:txBody>
      </p:sp>
    </p:spTree>
    <p:extLst>
      <p:ext uri="{BB962C8B-B14F-4D97-AF65-F5344CB8AC3E}">
        <p14:creationId xmlns:p14="http://schemas.microsoft.com/office/powerpoint/2010/main" val="2552249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D1D42-E5E2-48D2-9BE2-838798393F9A}"/>
              </a:ext>
            </a:extLst>
          </p:cNvPr>
          <p:cNvSpPr>
            <a:spLocks noGrp="1"/>
          </p:cNvSpPr>
          <p:nvPr>
            <p:ph type="title"/>
          </p:nvPr>
        </p:nvSpPr>
        <p:spPr>
          <a:xfrm>
            <a:off x="6592164" y="114300"/>
            <a:ext cx="4799713" cy="5905499"/>
          </a:xfrm>
        </p:spPr>
        <p:txBody>
          <a:bodyPr vert="horz" lIns="91440" tIns="45720" rIns="91440" bIns="45720" rtlCol="0" anchor="b">
            <a:normAutofit/>
          </a:bodyPr>
          <a:lstStyle/>
          <a:p>
            <a:r>
              <a:rPr lang="en-US" sz="2000" kern="1200" dirty="0">
                <a:solidFill>
                  <a:schemeClr val="bg1"/>
                </a:solidFill>
                <a:latin typeface="+mj-lt"/>
                <a:ea typeface="+mj-ea"/>
                <a:cs typeface="+mj-cs"/>
              </a:rPr>
              <a:t>Unison has 1.3 million members a headquarters in London and 12 regional offices including one in Scotland, Wales and North Ireland.</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It has 1.200 staff and 1.300 branches. There are conferences to sort out and members to represent and support across a range of issues. So it needs good communications. This case study looks at the communication activities of UNISON, Britain’s biggest trade union. It shows how it uses a range of methods to help its members deal with the many issues they face within their workplaces, through the Head Office</a:t>
            </a:r>
            <a:r>
              <a:rPr lang="en-US" sz="2000" dirty="0">
                <a:solidFill>
                  <a:schemeClr val="bg1"/>
                </a:solidFill>
              </a:rPr>
              <a:t>, regions and local branches. Each branch has branch secretary who is elected by his or her colleagues. </a:t>
            </a:r>
            <a:endParaRPr lang="en-US" sz="2000" kern="1200" dirty="0">
              <a:solidFill>
                <a:schemeClr val="bg1"/>
              </a:solidFill>
              <a:latin typeface="+mj-lt"/>
              <a:ea typeface="+mj-ea"/>
              <a:cs typeface="+mj-cs"/>
            </a:endParaRPr>
          </a:p>
        </p:txBody>
      </p:sp>
      <p:sp>
        <p:nvSpPr>
          <p:cNvPr id="22" name="Freeform: Shape 2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clipart&#10;&#10;Description automatically generated">
            <a:extLst>
              <a:ext uri="{FF2B5EF4-FFF2-40B4-BE49-F238E27FC236}">
                <a16:creationId xmlns:a16="http://schemas.microsoft.com/office/drawing/2014/main" id="{73ECC4A7-E202-4E60-A832-7A7BDF0584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382" y="1910047"/>
            <a:ext cx="4047843" cy="1669734"/>
          </a:xfrm>
          <a:prstGeom prst="rect">
            <a:avLst/>
          </a:prstGeom>
        </p:spPr>
      </p:pic>
    </p:spTree>
    <p:extLst>
      <p:ext uri="{BB962C8B-B14F-4D97-AF65-F5344CB8AC3E}">
        <p14:creationId xmlns:p14="http://schemas.microsoft.com/office/powerpoint/2010/main" val="150791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50E03-6E51-4A0D-8A53-38FA15D50864}"/>
              </a:ext>
            </a:extLst>
          </p:cNvPr>
          <p:cNvSpPr>
            <a:spLocks noGrp="1"/>
          </p:cNvSpPr>
          <p:nvPr>
            <p:ph type="title"/>
          </p:nvPr>
        </p:nvSpPr>
        <p:spPr>
          <a:xfrm>
            <a:off x="642257" y="4525347"/>
            <a:ext cx="6939722" cy="1737360"/>
          </a:xfrm>
        </p:spPr>
        <p:txBody>
          <a:bodyPr vert="horz" lIns="91440" tIns="45720" rIns="91440" bIns="45720" rtlCol="0" anchor="ctr">
            <a:normAutofit/>
          </a:bodyPr>
          <a:lstStyle/>
          <a:p>
            <a:pPr algn="r"/>
            <a:r>
              <a:rPr lang="en-US" sz="1500"/>
              <a:t>BASIC OF COMMUNICATION</a:t>
            </a:r>
            <a:br>
              <a:rPr lang="en-US" sz="1500"/>
            </a:br>
            <a:br>
              <a:rPr lang="en-US" sz="1500"/>
            </a:br>
            <a:br>
              <a:rPr lang="en-US" sz="1500"/>
            </a:br>
            <a:r>
              <a:rPr lang="en-US" sz="1500"/>
              <a:t>communications are at the very heart of all business activity. So it is essential that people in a company assess such practices to ensure they working well. Effective communications help to create a direction and basis for everyone’s activities. Communication is a simply two way process of exchanging ideas, information or transmitting verbal and no verbal messages</a:t>
            </a:r>
            <a:endParaRPr lang="en-US" sz="1500" dirty="0"/>
          </a:p>
        </p:txBody>
      </p:sp>
      <p:sp>
        <p:nvSpPr>
          <p:cNvPr id="24" name="Oval 23">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rgbClr val="6453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rgbClr val="FCA3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0C3BC8-6414-4E65-A3C0-BB3EABAA52FD}"/>
              </a:ext>
            </a:extLst>
          </p:cNvPr>
          <p:cNvPicPr>
            <a:picLocks noChangeAspect="1"/>
          </p:cNvPicPr>
          <p:nvPr/>
        </p:nvPicPr>
        <p:blipFill rotWithShape="1">
          <a:blip r:embed="rId2">
            <a:extLst>
              <a:ext uri="{28A0092B-C50C-407E-A947-70E740481C1C}">
                <a14:useLocalDpi xmlns:a14="http://schemas.microsoft.com/office/drawing/2010/main" val="0"/>
              </a:ext>
            </a:extLst>
          </a:blip>
          <a:srcRect l="17407" r="20509" b="-1"/>
          <a:stretch/>
        </p:blipFill>
        <p:spPr>
          <a:xfrm flipH="1">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30" name="Straight Connector 29">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1764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75ECF-51F2-4172-9B59-C1FA88BC504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3700" kern="1200">
                <a:solidFill>
                  <a:srgbClr val="FFFFFF"/>
                </a:solidFill>
                <a:latin typeface="+mj-lt"/>
                <a:ea typeface="+mj-ea"/>
                <a:cs typeface="+mj-cs"/>
              </a:rPr>
              <a:t>External Communication Strategy</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cxnSp>
        <p:nvCxnSpPr>
          <p:cNvPr id="16"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cell phone&#10;&#10;Description automatically generated">
            <a:extLst>
              <a:ext uri="{FF2B5EF4-FFF2-40B4-BE49-F238E27FC236}">
                <a16:creationId xmlns:a16="http://schemas.microsoft.com/office/drawing/2014/main" id="{B8FF73EB-A03A-4A30-8F4B-A93B2E7694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304650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16C55-804C-42B1-A091-534E9295AD32}"/>
              </a:ext>
            </a:extLst>
          </p:cNvPr>
          <p:cNvSpPr>
            <a:spLocks noGrp="1"/>
          </p:cNvSpPr>
          <p:nvPr>
            <p:ph type="title"/>
          </p:nvPr>
        </p:nvSpPr>
        <p:spPr>
          <a:xfrm>
            <a:off x="774574" y="3520000"/>
            <a:ext cx="5046196" cy="1795803"/>
          </a:xfrm>
        </p:spPr>
        <p:txBody>
          <a:bodyPr vert="horz" lIns="91440" tIns="45720" rIns="91440" bIns="45720" rtlCol="0" anchor="b">
            <a:normAutofit/>
          </a:bodyPr>
          <a:lstStyle/>
          <a:p>
            <a:r>
              <a:rPr lang="en-US" sz="1200" kern="1200">
                <a:solidFill>
                  <a:schemeClr val="tx1"/>
                </a:solidFill>
                <a:latin typeface="+mj-lt"/>
                <a:ea typeface="+mj-ea"/>
                <a:cs typeface="+mj-cs"/>
              </a:rPr>
              <a:t> External Communications Strategy  can have a significant impact passing the messages to others. They not only help to generate the interest and attention, but also give an opportunity to create powerful and positive relationships for the long-term development Unison and members, choose the right platforms and to figure where they spend their time able to reach a large number of members through social media like </a:t>
            </a:r>
          </a:p>
        </p:txBody>
      </p:sp>
      <p:pic>
        <p:nvPicPr>
          <p:cNvPr id="6" name="Picture 5">
            <a:extLst>
              <a:ext uri="{FF2B5EF4-FFF2-40B4-BE49-F238E27FC236}">
                <a16:creationId xmlns:a16="http://schemas.microsoft.com/office/drawing/2014/main" id="{C6E5AAD9-44CE-4420-A847-91FCB0BC5C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817" y="1213467"/>
            <a:ext cx="2927250" cy="1734295"/>
          </a:xfrm>
          <a:prstGeom prst="rect">
            <a:avLst/>
          </a:prstGeom>
        </p:spPr>
      </p:pic>
      <p:sp>
        <p:nvSpPr>
          <p:cNvPr id="25" name="Freeform: Shape 16">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sp>
      <p:pic>
        <p:nvPicPr>
          <p:cNvPr id="4" name="Picture 3" descr="A picture containing clipart&#10;&#10;Description automatically generated">
            <a:extLst>
              <a:ext uri="{FF2B5EF4-FFF2-40B4-BE49-F238E27FC236}">
                <a16:creationId xmlns:a16="http://schemas.microsoft.com/office/drawing/2014/main" id="{9B83FAC3-8665-4FFE-955C-83812BB931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4603" y="1089158"/>
            <a:ext cx="3868173" cy="1447922"/>
          </a:xfrm>
          <a:prstGeom prst="rect">
            <a:avLst/>
          </a:prstGeom>
        </p:spPr>
      </p:pic>
      <p:pic>
        <p:nvPicPr>
          <p:cNvPr id="8" name="Picture 7" descr="A picture containing clipart&#10;&#10;Description automatically generated">
            <a:extLst>
              <a:ext uri="{FF2B5EF4-FFF2-40B4-BE49-F238E27FC236}">
                <a16:creationId xmlns:a16="http://schemas.microsoft.com/office/drawing/2014/main" id="{197AE9E8-E608-4413-A595-9E1F7C10E7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9971" y="1441736"/>
            <a:ext cx="2837871" cy="768590"/>
          </a:xfrm>
          <a:prstGeom prst="rect">
            <a:avLst/>
          </a:prstGeom>
        </p:spPr>
      </p:pic>
      <p:sp>
        <p:nvSpPr>
          <p:cNvPr id="26" name="Freeform: Shape 18">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sp>
      <p:cxnSp>
        <p:nvCxnSpPr>
          <p:cNvPr id="27" name="Straight Connector 20">
            <a:extLst>
              <a:ext uri="{FF2B5EF4-FFF2-40B4-BE49-F238E27FC236}">
                <a16:creationId xmlns:a16="http://schemas.microsoft.com/office/drawing/2014/main" id="{1918D9D3-1370-4FF6-9DFC-9F87F9039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4400" y="5377218"/>
            <a:ext cx="4387755" cy="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8CD79C31-3EF1-4463-A9FA-5712B6F3B0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3851" y="3647851"/>
            <a:ext cx="1978925" cy="1978925"/>
          </a:xfrm>
          <a:prstGeom prst="rect">
            <a:avLst/>
          </a:prstGeom>
        </p:spPr>
      </p:pic>
      <p:pic>
        <p:nvPicPr>
          <p:cNvPr id="12" name="Picture 11" descr="A close up of a logo&#10;&#10;Description automatically generated">
            <a:extLst>
              <a:ext uri="{FF2B5EF4-FFF2-40B4-BE49-F238E27FC236}">
                <a16:creationId xmlns:a16="http://schemas.microsoft.com/office/drawing/2014/main" id="{FA8DCAAE-ADF4-4AA9-B3EB-15CAD96A2EA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15312" y="3234240"/>
            <a:ext cx="2760248" cy="2300206"/>
          </a:xfrm>
          <a:prstGeom prst="rect">
            <a:avLst/>
          </a:prstGeom>
        </p:spPr>
      </p:pic>
      <p:sp>
        <p:nvSpPr>
          <p:cNvPr id="28"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sp>
    </p:spTree>
    <p:extLst>
      <p:ext uri="{BB962C8B-B14F-4D97-AF65-F5344CB8AC3E}">
        <p14:creationId xmlns:p14="http://schemas.microsoft.com/office/powerpoint/2010/main" val="1246146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C7D1F-82B6-4E15-8D72-073D2599C0B1}"/>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2400"/>
              <a:t>There are plenty of platforms out there to help Unison including radio, television, press releases, leaflet, magazine and in-person events. The right platform gives volume to communications and improves effective communication strategy.</a:t>
            </a:r>
          </a:p>
        </p:txBody>
      </p:sp>
      <p:pic>
        <p:nvPicPr>
          <p:cNvPr id="6" name="Picture 5" descr="A close up of a newspaper&#10;&#10;Description automatically generated">
            <a:extLst>
              <a:ext uri="{FF2B5EF4-FFF2-40B4-BE49-F238E27FC236}">
                <a16:creationId xmlns:a16="http://schemas.microsoft.com/office/drawing/2014/main" id="{163867D3-2E93-4328-BFCA-57C0A6C0A6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422" y="476573"/>
            <a:ext cx="2670753" cy="3774916"/>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651970B1-0AE6-4C83-92BF-19FB3672F6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5994" y="476573"/>
            <a:ext cx="2670753" cy="3774916"/>
          </a:xfrm>
          <a:prstGeom prst="rect">
            <a:avLst/>
          </a:prstGeom>
        </p:spPr>
      </p:pic>
      <p:pic>
        <p:nvPicPr>
          <p:cNvPr id="10" name="Picture 9">
            <a:extLst>
              <a:ext uri="{FF2B5EF4-FFF2-40B4-BE49-F238E27FC236}">
                <a16:creationId xmlns:a16="http://schemas.microsoft.com/office/drawing/2014/main" id="{8667F12E-E420-44FF-970D-7C5C5B2F4F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3000" y="523156"/>
            <a:ext cx="2637795" cy="3728332"/>
          </a:xfrm>
          <a:prstGeom prst="rect">
            <a:avLst/>
          </a:prstGeom>
        </p:spPr>
      </p:pic>
      <p:pic>
        <p:nvPicPr>
          <p:cNvPr id="4" name="Picture 3">
            <a:extLst>
              <a:ext uri="{FF2B5EF4-FFF2-40B4-BE49-F238E27FC236}">
                <a16:creationId xmlns:a16="http://schemas.microsoft.com/office/drawing/2014/main" id="{C5ED93E4-FBE3-4E54-9EE9-C3E181C5BB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21662" y="2577651"/>
            <a:ext cx="2685706" cy="1673837"/>
          </a:xfrm>
          <a:prstGeom prst="rect">
            <a:avLst/>
          </a:prstGeom>
        </p:spPr>
      </p:pic>
      <p:cxnSp>
        <p:nvCxnSpPr>
          <p:cNvPr id="15" name="Straight Connector 14">
            <a:extLst>
              <a:ext uri="{FF2B5EF4-FFF2-40B4-BE49-F238E27FC236}">
                <a16:creationId xmlns:a16="http://schemas.microsoft.com/office/drawing/2014/main" id="{8733B210-462D-42A4-BA20-36743BB5E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84A8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765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C7AED-F679-4C14-9EAD-26C06C4DB164}"/>
              </a:ext>
            </a:extLst>
          </p:cNvPr>
          <p:cNvSpPr>
            <a:spLocks noGrp="1"/>
          </p:cNvSpPr>
          <p:nvPr>
            <p:ph type="title"/>
          </p:nvPr>
        </p:nvSpPr>
        <p:spPr/>
        <p:txBody>
          <a:bodyPr>
            <a:normAutofit/>
          </a:bodyPr>
          <a:lstStyle/>
          <a:p>
            <a:r>
              <a:rPr lang="en-GB" dirty="0"/>
              <a:t>The advantages of External Communications</a:t>
            </a:r>
          </a:p>
        </p:txBody>
      </p:sp>
      <p:sp>
        <p:nvSpPr>
          <p:cNvPr id="3" name="Rectangle 2">
            <a:extLst>
              <a:ext uri="{FF2B5EF4-FFF2-40B4-BE49-F238E27FC236}">
                <a16:creationId xmlns:a16="http://schemas.microsoft.com/office/drawing/2014/main" id="{C3EC38F5-4300-43DD-A9DD-6F0D1DF97EF5}"/>
              </a:ext>
            </a:extLst>
          </p:cNvPr>
          <p:cNvSpPr/>
          <p:nvPr/>
        </p:nvSpPr>
        <p:spPr>
          <a:xfrm>
            <a:off x="838200" y="2288103"/>
            <a:ext cx="10906125" cy="4204772"/>
          </a:xfrm>
          <a:prstGeom prst="rect">
            <a:avLst/>
          </a:prstGeom>
        </p:spPr>
        <p:txBody>
          <a:bodyPr wrap="square">
            <a:spAutoFit/>
          </a:bodyPr>
          <a:lstStyle/>
          <a:p>
            <a:endParaRPr lang="en-GB" dirty="0"/>
          </a:p>
        </p:txBody>
      </p:sp>
      <p:sp>
        <p:nvSpPr>
          <p:cNvPr id="4" name="Rectangle 3">
            <a:extLst>
              <a:ext uri="{FF2B5EF4-FFF2-40B4-BE49-F238E27FC236}">
                <a16:creationId xmlns:a16="http://schemas.microsoft.com/office/drawing/2014/main" id="{FC400845-CBAC-4860-995A-3A68C69D256C}"/>
              </a:ext>
            </a:extLst>
          </p:cNvPr>
          <p:cNvSpPr/>
          <p:nvPr/>
        </p:nvSpPr>
        <p:spPr>
          <a:xfrm>
            <a:off x="838200" y="1476375"/>
            <a:ext cx="10648950" cy="5078313"/>
          </a:xfrm>
          <a:prstGeom prst="rect">
            <a:avLst/>
          </a:prstGeom>
        </p:spPr>
        <p:txBody>
          <a:bodyPr wrap="square">
            <a:spAutoFit/>
          </a:bodyPr>
          <a:lstStyle/>
          <a:p>
            <a:pPr marL="285750" indent="-285750">
              <a:buFont typeface="Wingdings" panose="05000000000000000000" pitchFamily="2" charset="2"/>
              <a:buChar char="q"/>
            </a:pPr>
            <a:r>
              <a:rPr lang="en-GB" dirty="0"/>
              <a:t> External communications are important because they allow Unison to maintain long-lasting relationships with the  external community. </a:t>
            </a:r>
          </a:p>
          <a:p>
            <a:pPr marL="285750" indent="-285750">
              <a:buFont typeface="Wingdings" panose="05000000000000000000" pitchFamily="2" charset="2"/>
              <a:buChar char="q"/>
            </a:pPr>
            <a:r>
              <a:rPr lang="en-GB" dirty="0"/>
              <a:t>The right communications keep Unison top-of-mind for longer, so they never lose touch with the members who matter. </a:t>
            </a:r>
          </a:p>
          <a:p>
            <a:pPr marL="285750" indent="-285750">
              <a:buFont typeface="Wingdings" panose="05000000000000000000" pitchFamily="2" charset="2"/>
              <a:buChar char="q"/>
            </a:pPr>
            <a:r>
              <a:rPr lang="en-GB" dirty="0"/>
              <a:t> The advantages of external communication mean that Unison can consistently get it touch with new connections and relationships. </a:t>
            </a:r>
          </a:p>
          <a:p>
            <a:pPr marL="285750" indent="-285750">
              <a:buFont typeface="Wingdings" panose="05000000000000000000" pitchFamily="2" charset="2"/>
              <a:buChar char="q"/>
            </a:pPr>
            <a:r>
              <a:rPr lang="en-GB" dirty="0"/>
              <a:t>Everything from Unison website, to events and social media campaigns, help you to engage both existing members and new potential users.  </a:t>
            </a:r>
          </a:p>
          <a:p>
            <a:pPr marL="285750" indent="-285750">
              <a:buFont typeface="Wingdings" panose="05000000000000000000" pitchFamily="2" charset="2"/>
              <a:buChar char="q"/>
            </a:pPr>
            <a:r>
              <a:rPr lang="en-GB" dirty="0"/>
              <a:t>Building an external communications strategy is complicated.</a:t>
            </a:r>
          </a:p>
          <a:p>
            <a:pPr marL="285750" indent="-285750">
              <a:buFont typeface="Wingdings" panose="05000000000000000000" pitchFamily="2" charset="2"/>
              <a:buChar char="q"/>
            </a:pPr>
            <a:r>
              <a:rPr lang="en-GB" dirty="0"/>
              <a:t> It requires you to think carefully about how you can translate your brand message into the right language for a range of different audiences.</a:t>
            </a:r>
          </a:p>
          <a:p>
            <a:pPr marL="285750" indent="-285750">
              <a:buFont typeface="Wingdings" panose="05000000000000000000" pitchFamily="2" charset="2"/>
              <a:buChar char="q"/>
            </a:pPr>
            <a:r>
              <a:rPr lang="en-GB" dirty="0"/>
              <a:t> However, when it’s used correctly, external communications can also help you to achieve a lot of important brand objectives.</a:t>
            </a:r>
          </a:p>
          <a:p>
            <a:endParaRPr lang="en-GB" dirty="0"/>
          </a:p>
          <a:p>
            <a:r>
              <a:rPr lang="en-GB" dirty="0"/>
              <a:t>The important thing to remember is that external communication isn’t just about marketing, it’s about having real, valuable discussions with the member outside of your Unison.</a:t>
            </a:r>
          </a:p>
          <a:p>
            <a:r>
              <a:rPr lang="en-GB" dirty="0"/>
              <a:t>Through these discussions, Unison can develop useful insights into how to make external communication strategy possible. Communication is the key to any good relationship.</a:t>
            </a:r>
          </a:p>
        </p:txBody>
      </p:sp>
    </p:spTree>
    <p:extLst>
      <p:ext uri="{BB962C8B-B14F-4D97-AF65-F5344CB8AC3E}">
        <p14:creationId xmlns:p14="http://schemas.microsoft.com/office/powerpoint/2010/main" val="945796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TotalTime>
  <Words>343</Words>
  <Application>Microsoft Office PowerPoint</Application>
  <PresentationFormat>Widescreen</PresentationFormat>
  <Paragraphs>18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Using Effective Communication</vt:lpstr>
      <vt:lpstr>Unison has 1.3 million members a headquarters in London and 12 regional offices including one in Scotland, Wales and North Ireland. It has 1.200 staff and 1.300 branches. There are conferences to sort out and members to represent and support across a range of issues. So it needs good communications. This case study looks at the communication activities of UNISON, Britain’s biggest trade union. It shows how it uses a range of methods to help its members deal with the many issues they face within their workplaces, through the Head Office, regions and local branches. Each branch has branch secretary who is elected by his or her colleagues. </vt:lpstr>
      <vt:lpstr>BASIC OF COMMUNICATION   communications are at the very heart of all business activity. So it is essential that people in a company assess such practices to ensure they working well. Effective communications help to create a direction and basis for everyone’s activities. Communication is a simply two way process of exchanging ideas, information or transmitting verbal and no verbal messages</vt:lpstr>
      <vt:lpstr>External Communication Strategy  </vt:lpstr>
      <vt:lpstr> External Communications Strategy  can have a significant impact passing the messages to others. They not only help to generate the interest and attention, but also give an opportunity to create powerful and positive relationships for the long-term development Unison and members, choose the right platforms and to figure where they spend their time able to reach a large number of members through social media like </vt:lpstr>
      <vt:lpstr>There are plenty of platforms out there to help Unison including radio, television, press releases, leaflet, magazine and in-person events. The right platform gives volume to communications and improves effective communication strategy.</vt:lpstr>
      <vt:lpstr>The advantages of External Communications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Effective Communication</dc:title>
  <dc:creator>dumbimale@yahoo.co.uk</dc:creator>
  <cp:lastModifiedBy>dumbimale@yahoo.co.uk</cp:lastModifiedBy>
  <cp:revision>13</cp:revision>
  <dcterms:created xsi:type="dcterms:W3CDTF">2019-07-09T06:53:28Z</dcterms:created>
  <dcterms:modified xsi:type="dcterms:W3CDTF">2019-07-09T09:42:06Z</dcterms:modified>
</cp:coreProperties>
</file>