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86575"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327" autoAdjust="0"/>
  </p:normalViewPr>
  <p:slideViewPr>
    <p:cSldViewPr snapToGrid="0">
      <p:cViewPr varScale="1">
        <p:scale>
          <a:sx n="56" d="100"/>
          <a:sy n="56" d="100"/>
        </p:scale>
        <p:origin x="1714" y="43"/>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183" cy="502676"/>
          </a:xfrm>
          <a:prstGeom prst="rect">
            <a:avLst/>
          </a:prstGeom>
        </p:spPr>
        <p:txBody>
          <a:bodyPr vert="horz" lIns="96597" tIns="48299" rIns="96597" bIns="48299" rtlCol="0"/>
          <a:lstStyle>
            <a:lvl1pPr algn="l">
              <a:defRPr sz="1300"/>
            </a:lvl1pPr>
          </a:lstStyle>
          <a:p>
            <a:endParaRPr lang="en-GB"/>
          </a:p>
        </p:txBody>
      </p:sp>
      <p:sp>
        <p:nvSpPr>
          <p:cNvPr id="3" name="Date Placeholder 2"/>
          <p:cNvSpPr>
            <a:spLocks noGrp="1"/>
          </p:cNvSpPr>
          <p:nvPr>
            <p:ph type="dt" idx="1"/>
          </p:nvPr>
        </p:nvSpPr>
        <p:spPr>
          <a:xfrm>
            <a:off x="3900799" y="0"/>
            <a:ext cx="2984183" cy="502676"/>
          </a:xfrm>
          <a:prstGeom prst="rect">
            <a:avLst/>
          </a:prstGeom>
        </p:spPr>
        <p:txBody>
          <a:bodyPr vert="horz" lIns="96597" tIns="48299" rIns="96597" bIns="48299" rtlCol="0"/>
          <a:lstStyle>
            <a:lvl1pPr algn="r">
              <a:defRPr sz="1300"/>
            </a:lvl1pPr>
          </a:lstStyle>
          <a:p>
            <a:fld id="{5AF85360-97D7-4414-8C1A-C133EB71CF60}" type="datetimeFigureOut">
              <a:rPr lang="en-GB" smtClean="0"/>
              <a:t>03/04/2024</a:t>
            </a:fld>
            <a:endParaRPr lang="en-GB"/>
          </a:p>
        </p:txBody>
      </p:sp>
      <p:sp>
        <p:nvSpPr>
          <p:cNvPr id="4" name="Slide Image Placeholder 3"/>
          <p:cNvSpPr>
            <a:spLocks noGrp="1" noRot="1" noChangeAspect="1"/>
          </p:cNvSpPr>
          <p:nvPr>
            <p:ph type="sldImg" idx="2"/>
          </p:nvPr>
        </p:nvSpPr>
        <p:spPr>
          <a:xfrm>
            <a:off x="438150" y="1252538"/>
            <a:ext cx="6010275" cy="3381375"/>
          </a:xfrm>
          <a:prstGeom prst="rect">
            <a:avLst/>
          </a:prstGeom>
          <a:noFill/>
          <a:ln w="12700">
            <a:solidFill>
              <a:prstClr val="black"/>
            </a:solidFill>
          </a:ln>
        </p:spPr>
        <p:txBody>
          <a:bodyPr vert="horz" lIns="96597" tIns="48299" rIns="96597" bIns="48299" rtlCol="0" anchor="ctr"/>
          <a:lstStyle/>
          <a:p>
            <a:endParaRPr lang="en-GB"/>
          </a:p>
        </p:txBody>
      </p:sp>
      <p:sp>
        <p:nvSpPr>
          <p:cNvPr id="5" name="Notes Placeholder 4"/>
          <p:cNvSpPr>
            <a:spLocks noGrp="1"/>
          </p:cNvSpPr>
          <p:nvPr>
            <p:ph type="body" sz="quarter" idx="3"/>
          </p:nvPr>
        </p:nvSpPr>
        <p:spPr>
          <a:xfrm>
            <a:off x="688658" y="4821506"/>
            <a:ext cx="5509260" cy="3944868"/>
          </a:xfrm>
          <a:prstGeom prst="rect">
            <a:avLst/>
          </a:prstGeom>
        </p:spPr>
        <p:txBody>
          <a:bodyPr vert="horz" lIns="96597" tIns="48299" rIns="96597" bIns="482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4183" cy="502674"/>
          </a:xfrm>
          <a:prstGeom prst="rect">
            <a:avLst/>
          </a:prstGeom>
        </p:spPr>
        <p:txBody>
          <a:bodyPr vert="horz" lIns="96597" tIns="48299" rIns="96597" bIns="48299" rtlCol="0" anchor="b"/>
          <a:lstStyle>
            <a:lvl1pPr algn="l">
              <a:defRPr sz="1300"/>
            </a:lvl1pPr>
          </a:lstStyle>
          <a:p>
            <a:endParaRPr lang="en-GB"/>
          </a:p>
        </p:txBody>
      </p:sp>
      <p:sp>
        <p:nvSpPr>
          <p:cNvPr id="7" name="Slide Number Placeholder 6"/>
          <p:cNvSpPr>
            <a:spLocks noGrp="1"/>
          </p:cNvSpPr>
          <p:nvPr>
            <p:ph type="sldNum" sz="quarter" idx="5"/>
          </p:nvPr>
        </p:nvSpPr>
        <p:spPr>
          <a:xfrm>
            <a:off x="3900799" y="9516039"/>
            <a:ext cx="2984183" cy="502674"/>
          </a:xfrm>
          <a:prstGeom prst="rect">
            <a:avLst/>
          </a:prstGeom>
        </p:spPr>
        <p:txBody>
          <a:bodyPr vert="horz" lIns="96597" tIns="48299" rIns="96597" bIns="48299" rtlCol="0" anchor="b"/>
          <a:lstStyle>
            <a:lvl1pPr algn="r">
              <a:defRPr sz="1300"/>
            </a:lvl1pPr>
          </a:lstStyle>
          <a:p>
            <a:fld id="{7429B1BC-7C6B-4EB2-BB2A-FAC9E5CB661A}" type="slidenum">
              <a:rPr lang="en-GB" smtClean="0"/>
              <a:t>‹#›</a:t>
            </a:fld>
            <a:endParaRPr lang="en-GB"/>
          </a:p>
        </p:txBody>
      </p:sp>
    </p:spTree>
    <p:extLst>
      <p:ext uri="{BB962C8B-B14F-4D97-AF65-F5344CB8AC3E}">
        <p14:creationId xmlns:p14="http://schemas.microsoft.com/office/powerpoint/2010/main" val="2536140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SOME INCIDENTAL WELSH)</a:t>
            </a:r>
          </a:p>
          <a:p>
            <a:endParaRPr lang="en-GB" dirty="0"/>
          </a:p>
          <a:p>
            <a:r>
              <a:rPr lang="en-GB" dirty="0"/>
              <a:t>Welcome to ‘Safeguarding Fundamentals’</a:t>
            </a:r>
          </a:p>
          <a:p>
            <a:r>
              <a:rPr lang="en-GB" dirty="0"/>
              <a:t>Covering YOUR three legal duties and will not be expanding into intricacies </a:t>
            </a:r>
          </a:p>
          <a:p>
            <a:r>
              <a:rPr lang="en-GB" dirty="0"/>
              <a:t>Set the scene – this is serious stuff</a:t>
            </a:r>
          </a:p>
        </p:txBody>
      </p:sp>
      <p:sp>
        <p:nvSpPr>
          <p:cNvPr id="4" name="Slide Number Placeholder 3"/>
          <p:cNvSpPr>
            <a:spLocks noGrp="1"/>
          </p:cNvSpPr>
          <p:nvPr>
            <p:ph type="sldNum" sz="quarter" idx="5"/>
          </p:nvPr>
        </p:nvSpPr>
        <p:spPr/>
        <p:txBody>
          <a:bodyPr/>
          <a:lstStyle/>
          <a:p>
            <a:fld id="{7429B1BC-7C6B-4EB2-BB2A-FAC9E5CB661A}" type="slidenum">
              <a:rPr lang="en-GB" smtClean="0"/>
              <a:t>1</a:t>
            </a:fld>
            <a:endParaRPr lang="en-GB"/>
          </a:p>
        </p:txBody>
      </p:sp>
    </p:spTree>
    <p:extLst>
      <p:ext uri="{BB962C8B-B14F-4D97-AF65-F5344CB8AC3E}">
        <p14:creationId xmlns:p14="http://schemas.microsoft.com/office/powerpoint/2010/main" val="3103195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introduce the top two points….   Talk your way through them</a:t>
            </a:r>
          </a:p>
          <a:p>
            <a:r>
              <a:rPr lang="en-GB" dirty="0"/>
              <a:t>2)…  introduce ‘us’   </a:t>
            </a:r>
          </a:p>
          <a:p>
            <a:r>
              <a:rPr lang="en-GB" dirty="0"/>
              <a:t>3)…  briefly introduce our safeguarding experiences</a:t>
            </a:r>
          </a:p>
        </p:txBody>
      </p:sp>
      <p:sp>
        <p:nvSpPr>
          <p:cNvPr id="4" name="Slide Number Placeholder 3"/>
          <p:cNvSpPr>
            <a:spLocks noGrp="1"/>
          </p:cNvSpPr>
          <p:nvPr>
            <p:ph type="sldNum" sz="quarter" idx="5"/>
          </p:nvPr>
        </p:nvSpPr>
        <p:spPr/>
        <p:txBody>
          <a:bodyPr/>
          <a:lstStyle/>
          <a:p>
            <a:fld id="{7429B1BC-7C6B-4EB2-BB2A-FAC9E5CB661A}" type="slidenum">
              <a:rPr lang="en-GB" smtClean="0"/>
              <a:t>2</a:t>
            </a:fld>
            <a:endParaRPr lang="en-GB"/>
          </a:p>
        </p:txBody>
      </p:sp>
    </p:spTree>
    <p:extLst>
      <p:ext uri="{BB962C8B-B14F-4D97-AF65-F5344CB8AC3E}">
        <p14:creationId xmlns:p14="http://schemas.microsoft.com/office/powerpoint/2010/main" val="2319301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 shows the structure of the training session for you to read through</a:t>
            </a:r>
          </a:p>
          <a:p>
            <a:r>
              <a:rPr lang="en-GB" dirty="0"/>
              <a:t>Draw attention to bottom two points of list - no one gets a ‘completion cert’ unless they take part in the quiz.</a:t>
            </a:r>
          </a:p>
          <a:p>
            <a:r>
              <a:rPr lang="en-GB" dirty="0"/>
              <a:t>Talk about the huge increase in </a:t>
            </a:r>
            <a:r>
              <a:rPr lang="en-GB" u="sng" dirty="0"/>
              <a:t>recorded</a:t>
            </a:r>
            <a:r>
              <a:rPr lang="en-GB" dirty="0"/>
              <a:t> child abuse offences</a:t>
            </a:r>
          </a:p>
        </p:txBody>
      </p:sp>
      <p:sp>
        <p:nvSpPr>
          <p:cNvPr id="4" name="Slide Number Placeholder 3"/>
          <p:cNvSpPr>
            <a:spLocks noGrp="1"/>
          </p:cNvSpPr>
          <p:nvPr>
            <p:ph type="sldNum" sz="quarter" idx="5"/>
          </p:nvPr>
        </p:nvSpPr>
        <p:spPr/>
        <p:txBody>
          <a:bodyPr/>
          <a:lstStyle/>
          <a:p>
            <a:fld id="{7429B1BC-7C6B-4EB2-BB2A-FAC9E5CB661A}" type="slidenum">
              <a:rPr lang="en-GB" smtClean="0"/>
              <a:t>3</a:t>
            </a:fld>
            <a:endParaRPr lang="en-GB"/>
          </a:p>
        </p:txBody>
      </p:sp>
    </p:spTree>
    <p:extLst>
      <p:ext uri="{BB962C8B-B14F-4D97-AF65-F5344CB8AC3E}">
        <p14:creationId xmlns:p14="http://schemas.microsoft.com/office/powerpoint/2010/main" val="988699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these….</a:t>
            </a:r>
          </a:p>
        </p:txBody>
      </p:sp>
      <p:sp>
        <p:nvSpPr>
          <p:cNvPr id="4" name="Slide Number Placeholder 3"/>
          <p:cNvSpPr>
            <a:spLocks noGrp="1"/>
          </p:cNvSpPr>
          <p:nvPr>
            <p:ph type="sldNum" sz="quarter" idx="5"/>
          </p:nvPr>
        </p:nvSpPr>
        <p:spPr/>
        <p:txBody>
          <a:bodyPr/>
          <a:lstStyle/>
          <a:p>
            <a:fld id="{7429B1BC-7C6B-4EB2-BB2A-FAC9E5CB661A}" type="slidenum">
              <a:rPr lang="en-GB" smtClean="0"/>
              <a:t>4</a:t>
            </a:fld>
            <a:endParaRPr lang="en-GB"/>
          </a:p>
        </p:txBody>
      </p:sp>
    </p:spTree>
    <p:extLst>
      <p:ext uri="{BB962C8B-B14F-4D97-AF65-F5344CB8AC3E}">
        <p14:creationId xmlns:p14="http://schemas.microsoft.com/office/powerpoint/2010/main" val="1004651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the Act and stress the legality of the content of this slide</a:t>
            </a:r>
          </a:p>
          <a:p>
            <a:r>
              <a:rPr lang="en-GB" dirty="0"/>
              <a:t>Talk through it</a:t>
            </a:r>
          </a:p>
        </p:txBody>
      </p:sp>
      <p:sp>
        <p:nvSpPr>
          <p:cNvPr id="4" name="Slide Number Placeholder 3"/>
          <p:cNvSpPr>
            <a:spLocks noGrp="1"/>
          </p:cNvSpPr>
          <p:nvPr>
            <p:ph type="sldNum" sz="quarter" idx="5"/>
          </p:nvPr>
        </p:nvSpPr>
        <p:spPr/>
        <p:txBody>
          <a:bodyPr/>
          <a:lstStyle/>
          <a:p>
            <a:fld id="{7429B1BC-7C6B-4EB2-BB2A-FAC9E5CB661A}" type="slidenum">
              <a:rPr lang="en-GB" smtClean="0"/>
              <a:t>5</a:t>
            </a:fld>
            <a:endParaRPr lang="en-GB"/>
          </a:p>
        </p:txBody>
      </p:sp>
    </p:spTree>
    <p:extLst>
      <p:ext uri="{BB962C8B-B14F-4D97-AF65-F5344CB8AC3E}">
        <p14:creationId xmlns:p14="http://schemas.microsoft.com/office/powerpoint/2010/main" val="2722681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Consequences:</a:t>
            </a:r>
          </a:p>
          <a:p>
            <a:r>
              <a:rPr lang="en-GB" dirty="0"/>
              <a:t>YOUR negligence in your failure to follow your legal duty </a:t>
            </a:r>
          </a:p>
          <a:p>
            <a:endParaRPr lang="en-GB" dirty="0"/>
          </a:p>
          <a:p>
            <a:r>
              <a:rPr lang="en-GB"/>
              <a:t>Ultimately </a:t>
            </a:r>
            <a:r>
              <a:rPr lang="en-GB" dirty="0"/>
              <a:t>lead to a </a:t>
            </a:r>
            <a:r>
              <a:rPr lang="en-GB"/>
              <a:t>child’s death.</a:t>
            </a:r>
            <a:endParaRPr lang="en-GB" dirty="0"/>
          </a:p>
          <a:p>
            <a:endParaRPr lang="en-GB" dirty="0"/>
          </a:p>
        </p:txBody>
      </p:sp>
      <p:sp>
        <p:nvSpPr>
          <p:cNvPr id="4" name="Slide Number Placeholder 3"/>
          <p:cNvSpPr>
            <a:spLocks noGrp="1"/>
          </p:cNvSpPr>
          <p:nvPr>
            <p:ph type="sldNum" sz="quarter" idx="5"/>
          </p:nvPr>
        </p:nvSpPr>
        <p:spPr/>
        <p:txBody>
          <a:bodyPr/>
          <a:lstStyle/>
          <a:p>
            <a:fld id="{7429B1BC-7C6B-4EB2-BB2A-FAC9E5CB661A}" type="slidenum">
              <a:rPr lang="en-GB" smtClean="0"/>
              <a:t>6</a:t>
            </a:fld>
            <a:endParaRPr lang="en-GB"/>
          </a:p>
        </p:txBody>
      </p:sp>
    </p:spTree>
    <p:extLst>
      <p:ext uri="{BB962C8B-B14F-4D97-AF65-F5344CB8AC3E}">
        <p14:creationId xmlns:p14="http://schemas.microsoft.com/office/powerpoint/2010/main" val="32429594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categories of hazards:</a:t>
            </a:r>
          </a:p>
          <a:p>
            <a:r>
              <a:rPr lang="en-GB" dirty="0"/>
              <a:t>Go through the hazard headings to briefly explain them</a:t>
            </a:r>
          </a:p>
          <a:p>
            <a:r>
              <a:rPr lang="en-GB" dirty="0"/>
              <a:t>F2F = Physical,  </a:t>
            </a:r>
            <a:r>
              <a:rPr lang="en-GB" dirty="0" err="1"/>
              <a:t>VAWDASV</a:t>
            </a:r>
            <a:r>
              <a:rPr lang="en-GB" dirty="0"/>
              <a:t> = ‘Ask &amp; Act’ &amp; WINE,  E:Safety = online</a:t>
            </a:r>
          </a:p>
          <a:p>
            <a:r>
              <a:rPr lang="en-GB" dirty="0"/>
              <a:t>Pick one or two of the bullet points to talk further on</a:t>
            </a:r>
          </a:p>
        </p:txBody>
      </p:sp>
      <p:sp>
        <p:nvSpPr>
          <p:cNvPr id="4" name="Slide Number Placeholder 3"/>
          <p:cNvSpPr>
            <a:spLocks noGrp="1"/>
          </p:cNvSpPr>
          <p:nvPr>
            <p:ph type="sldNum" sz="quarter" idx="5"/>
          </p:nvPr>
        </p:nvSpPr>
        <p:spPr/>
        <p:txBody>
          <a:bodyPr/>
          <a:lstStyle/>
          <a:p>
            <a:fld id="{7429B1BC-7C6B-4EB2-BB2A-FAC9E5CB661A}" type="slidenum">
              <a:rPr lang="en-GB" smtClean="0"/>
              <a:t>7</a:t>
            </a:fld>
            <a:endParaRPr lang="en-GB"/>
          </a:p>
        </p:txBody>
      </p:sp>
    </p:spTree>
    <p:extLst>
      <p:ext uri="{BB962C8B-B14F-4D97-AF65-F5344CB8AC3E}">
        <p14:creationId xmlns:p14="http://schemas.microsoft.com/office/powerpoint/2010/main" val="3879308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list is not exhaustive </a:t>
            </a:r>
          </a:p>
          <a:p>
            <a:r>
              <a:rPr lang="en-GB" dirty="0"/>
              <a:t>Pick on a few to discuss</a:t>
            </a:r>
          </a:p>
        </p:txBody>
      </p:sp>
      <p:sp>
        <p:nvSpPr>
          <p:cNvPr id="4" name="Slide Number Placeholder 3"/>
          <p:cNvSpPr>
            <a:spLocks noGrp="1"/>
          </p:cNvSpPr>
          <p:nvPr>
            <p:ph type="sldNum" sz="quarter" idx="5"/>
          </p:nvPr>
        </p:nvSpPr>
        <p:spPr/>
        <p:txBody>
          <a:bodyPr/>
          <a:lstStyle/>
          <a:p>
            <a:fld id="{7429B1BC-7C6B-4EB2-BB2A-FAC9E5CB661A}" type="slidenum">
              <a:rPr lang="en-GB" smtClean="0"/>
              <a:t>8</a:t>
            </a:fld>
            <a:endParaRPr lang="en-GB"/>
          </a:p>
        </p:txBody>
      </p:sp>
    </p:spTree>
    <p:extLst>
      <p:ext uri="{BB962C8B-B14F-4D97-AF65-F5344CB8AC3E}">
        <p14:creationId xmlns:p14="http://schemas.microsoft.com/office/powerpoint/2010/main" val="283691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FF0000"/>
                </a:solidFill>
              </a:rPr>
              <a:t>1</a:t>
            </a:r>
            <a:r>
              <a:rPr lang="en-GB" b="1" baseline="30000" dirty="0">
                <a:solidFill>
                  <a:srgbClr val="FF0000"/>
                </a:solidFill>
              </a:rPr>
              <a:t>st</a:t>
            </a:r>
            <a:r>
              <a:rPr lang="en-GB" b="1" dirty="0">
                <a:solidFill>
                  <a:srgbClr val="FF0000"/>
                </a:solidFill>
              </a:rPr>
              <a:t> Legal Duty</a:t>
            </a:r>
          </a:p>
          <a:p>
            <a:endParaRPr lang="en-GB" dirty="0"/>
          </a:p>
          <a:p>
            <a:r>
              <a:rPr lang="en-GB" dirty="0"/>
              <a:t>To </a:t>
            </a:r>
            <a:r>
              <a:rPr lang="en-GB" b="1" dirty="0"/>
              <a:t>ACT ON YOUR ‘AWARENESS’ </a:t>
            </a:r>
            <a:r>
              <a:rPr lang="en-GB" dirty="0"/>
              <a:t>as per the details on the slide – talk through the slide</a:t>
            </a:r>
          </a:p>
        </p:txBody>
      </p:sp>
      <p:sp>
        <p:nvSpPr>
          <p:cNvPr id="4" name="Slide Number Placeholder 3"/>
          <p:cNvSpPr>
            <a:spLocks noGrp="1"/>
          </p:cNvSpPr>
          <p:nvPr>
            <p:ph type="sldNum" sz="quarter" idx="5"/>
          </p:nvPr>
        </p:nvSpPr>
        <p:spPr/>
        <p:txBody>
          <a:bodyPr/>
          <a:lstStyle/>
          <a:p>
            <a:fld id="{7429B1BC-7C6B-4EB2-BB2A-FAC9E5CB661A}" type="slidenum">
              <a:rPr lang="en-GB" smtClean="0"/>
              <a:t>9</a:t>
            </a:fld>
            <a:endParaRPr lang="en-GB"/>
          </a:p>
        </p:txBody>
      </p:sp>
    </p:spTree>
    <p:extLst>
      <p:ext uri="{BB962C8B-B14F-4D97-AF65-F5344CB8AC3E}">
        <p14:creationId xmlns:p14="http://schemas.microsoft.com/office/powerpoint/2010/main" val="698673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FF0000"/>
                </a:solidFill>
              </a:rPr>
              <a:t>2</a:t>
            </a:r>
            <a:r>
              <a:rPr lang="en-GB" b="1" baseline="30000" dirty="0">
                <a:solidFill>
                  <a:srgbClr val="FF0000"/>
                </a:solidFill>
              </a:rPr>
              <a:t>ND</a:t>
            </a:r>
            <a:r>
              <a:rPr lang="en-GB" b="1" dirty="0">
                <a:solidFill>
                  <a:srgbClr val="FF0000"/>
                </a:solidFill>
              </a:rPr>
              <a:t> Legal Duty</a:t>
            </a:r>
          </a:p>
          <a:p>
            <a:endParaRPr lang="en-GB" dirty="0"/>
          </a:p>
          <a:p>
            <a:r>
              <a:rPr lang="en-GB" dirty="0"/>
              <a:t>To </a:t>
            </a:r>
            <a:r>
              <a:rPr lang="en-GB" b="1" dirty="0"/>
              <a:t>’FOLLOW THE DUTY TO REPORT PROCESS’ </a:t>
            </a:r>
            <a:r>
              <a:rPr lang="en-GB" dirty="0"/>
              <a:t>as per the details on the slide – talk through the slide</a:t>
            </a:r>
          </a:p>
          <a:p>
            <a:endParaRPr lang="en-GB" dirty="0"/>
          </a:p>
        </p:txBody>
      </p:sp>
      <p:sp>
        <p:nvSpPr>
          <p:cNvPr id="4" name="Slide Number Placeholder 3"/>
          <p:cNvSpPr>
            <a:spLocks noGrp="1"/>
          </p:cNvSpPr>
          <p:nvPr>
            <p:ph type="sldNum" sz="quarter" idx="5"/>
          </p:nvPr>
        </p:nvSpPr>
        <p:spPr/>
        <p:txBody>
          <a:bodyPr/>
          <a:lstStyle/>
          <a:p>
            <a:fld id="{7429B1BC-7C6B-4EB2-BB2A-FAC9E5CB661A}" type="slidenum">
              <a:rPr lang="en-GB" smtClean="0"/>
              <a:t>10</a:t>
            </a:fld>
            <a:endParaRPr lang="en-GB"/>
          </a:p>
        </p:txBody>
      </p:sp>
    </p:spTree>
    <p:extLst>
      <p:ext uri="{BB962C8B-B14F-4D97-AF65-F5344CB8AC3E}">
        <p14:creationId xmlns:p14="http://schemas.microsoft.com/office/powerpoint/2010/main" val="40379767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FF0000"/>
                </a:solidFill>
              </a:rPr>
              <a:t>3</a:t>
            </a:r>
            <a:r>
              <a:rPr lang="en-GB" b="1" baseline="30000" dirty="0">
                <a:solidFill>
                  <a:srgbClr val="FF0000"/>
                </a:solidFill>
              </a:rPr>
              <a:t>rd</a:t>
            </a:r>
            <a:r>
              <a:rPr lang="en-GB" b="1" dirty="0">
                <a:solidFill>
                  <a:srgbClr val="FF0000"/>
                </a:solidFill>
              </a:rPr>
              <a:t> Legal Duty</a:t>
            </a:r>
          </a:p>
          <a:p>
            <a:endParaRPr lang="en-GB" dirty="0"/>
          </a:p>
          <a:p>
            <a:r>
              <a:rPr lang="en-GB" dirty="0"/>
              <a:t>To </a:t>
            </a:r>
            <a:r>
              <a:rPr lang="en-GB" b="1" dirty="0"/>
              <a:t>’know the content of your safeguarding plus associated policies &amp; where to find them’ </a:t>
            </a:r>
            <a:r>
              <a:rPr lang="en-GB" dirty="0"/>
              <a:t>as per the details on the slide – talk through the slide</a:t>
            </a:r>
          </a:p>
          <a:p>
            <a:endParaRPr lang="en-GB" dirty="0"/>
          </a:p>
        </p:txBody>
      </p:sp>
      <p:sp>
        <p:nvSpPr>
          <p:cNvPr id="4" name="Slide Number Placeholder 3"/>
          <p:cNvSpPr>
            <a:spLocks noGrp="1"/>
          </p:cNvSpPr>
          <p:nvPr>
            <p:ph type="sldNum" sz="quarter" idx="5"/>
          </p:nvPr>
        </p:nvSpPr>
        <p:spPr/>
        <p:txBody>
          <a:bodyPr/>
          <a:lstStyle/>
          <a:p>
            <a:fld id="{7429B1BC-7C6B-4EB2-BB2A-FAC9E5CB661A}" type="slidenum">
              <a:rPr lang="en-GB" smtClean="0"/>
              <a:t>11</a:t>
            </a:fld>
            <a:endParaRPr lang="en-GB"/>
          </a:p>
        </p:txBody>
      </p:sp>
    </p:spTree>
    <p:extLst>
      <p:ext uri="{BB962C8B-B14F-4D97-AF65-F5344CB8AC3E}">
        <p14:creationId xmlns:p14="http://schemas.microsoft.com/office/powerpoint/2010/main" val="3491261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links to legislation and information – </a:t>
            </a:r>
          </a:p>
          <a:p>
            <a:r>
              <a:rPr lang="en-GB" dirty="0"/>
              <a:t>Pick out a few to discuss…</a:t>
            </a:r>
          </a:p>
        </p:txBody>
      </p:sp>
      <p:sp>
        <p:nvSpPr>
          <p:cNvPr id="4" name="Slide Number Placeholder 3"/>
          <p:cNvSpPr>
            <a:spLocks noGrp="1"/>
          </p:cNvSpPr>
          <p:nvPr>
            <p:ph type="sldNum" sz="quarter" idx="5"/>
          </p:nvPr>
        </p:nvSpPr>
        <p:spPr/>
        <p:txBody>
          <a:bodyPr/>
          <a:lstStyle/>
          <a:p>
            <a:fld id="{7429B1BC-7C6B-4EB2-BB2A-FAC9E5CB661A}" type="slidenum">
              <a:rPr lang="en-GB" smtClean="0"/>
              <a:t>12</a:t>
            </a:fld>
            <a:endParaRPr lang="en-GB"/>
          </a:p>
        </p:txBody>
      </p:sp>
    </p:spTree>
    <p:extLst>
      <p:ext uri="{BB962C8B-B14F-4D97-AF65-F5344CB8AC3E}">
        <p14:creationId xmlns:p14="http://schemas.microsoft.com/office/powerpoint/2010/main" val="21278040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t>
            </a:r>
          </a:p>
        </p:txBody>
      </p:sp>
      <p:sp>
        <p:nvSpPr>
          <p:cNvPr id="4" name="Slide Number Placeholder 3"/>
          <p:cNvSpPr>
            <a:spLocks noGrp="1"/>
          </p:cNvSpPr>
          <p:nvPr>
            <p:ph type="sldNum" sz="quarter" idx="5"/>
          </p:nvPr>
        </p:nvSpPr>
        <p:spPr/>
        <p:txBody>
          <a:bodyPr/>
          <a:lstStyle/>
          <a:p>
            <a:fld id="{7429B1BC-7C6B-4EB2-BB2A-FAC9E5CB661A}" type="slidenum">
              <a:rPr lang="en-GB" smtClean="0"/>
              <a:t>14</a:t>
            </a:fld>
            <a:endParaRPr lang="en-GB"/>
          </a:p>
        </p:txBody>
      </p:sp>
    </p:spTree>
    <p:extLst>
      <p:ext uri="{BB962C8B-B14F-4D97-AF65-F5344CB8AC3E}">
        <p14:creationId xmlns:p14="http://schemas.microsoft.com/office/powerpoint/2010/main" val="1706251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time to undertake the quiz as part of this assessment but in real life…  the quiz and open discussion would precede the awarding of the ‘course completion’ certificates.</a:t>
            </a:r>
          </a:p>
          <a:p>
            <a:endParaRPr lang="en-GB" dirty="0"/>
          </a:p>
          <a:p>
            <a:r>
              <a:rPr lang="en-GB" dirty="0"/>
              <a:t>Closing Thanks (use some incidental WELSH)  and refer to the reference slides which follow.</a:t>
            </a:r>
          </a:p>
        </p:txBody>
      </p:sp>
      <p:sp>
        <p:nvSpPr>
          <p:cNvPr id="4" name="Slide Number Placeholder 3"/>
          <p:cNvSpPr>
            <a:spLocks noGrp="1"/>
          </p:cNvSpPr>
          <p:nvPr>
            <p:ph type="sldNum" sz="quarter" idx="5"/>
          </p:nvPr>
        </p:nvSpPr>
        <p:spPr/>
        <p:txBody>
          <a:bodyPr/>
          <a:lstStyle/>
          <a:p>
            <a:fld id="{7429B1BC-7C6B-4EB2-BB2A-FAC9E5CB661A}" type="slidenum">
              <a:rPr lang="en-GB" smtClean="0"/>
              <a:t>15</a:t>
            </a:fld>
            <a:endParaRPr lang="en-GB"/>
          </a:p>
        </p:txBody>
      </p:sp>
    </p:spTree>
    <p:extLst>
      <p:ext uri="{BB962C8B-B14F-4D97-AF65-F5344CB8AC3E}">
        <p14:creationId xmlns:p14="http://schemas.microsoft.com/office/powerpoint/2010/main" val="1767572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30C3D41-2166-42B1-AA26-4726B96B6A09}" type="datetimeFigureOut">
              <a:rPr lang="en-GB" smtClean="0"/>
              <a:t>03/04/2024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783131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0C3D41-2166-42B1-AA26-4726B96B6A09}"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478184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0C3D41-2166-42B1-AA26-4726B96B6A09}"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391254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0C3D41-2166-42B1-AA26-4726B96B6A09}" type="datetimeFigureOut">
              <a:rPr lang="en-GB" smtClean="0"/>
              <a:t>03/04/2024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574399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0C3D41-2166-42B1-AA26-4726B96B6A09}" type="datetimeFigureOut">
              <a:rPr lang="en-GB" smtClean="0"/>
              <a:t>03/04/2024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2139951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0C3D41-2166-42B1-AA26-4726B96B6A09}" type="datetimeFigureOut">
              <a:rPr lang="en-GB" smtClean="0"/>
              <a:t>03/04/2024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768381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0C3D41-2166-42B1-AA26-4726B96B6A09}" type="datetimeFigureOut">
              <a:rPr lang="en-GB" smtClean="0"/>
              <a:t>03/04/2024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755522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0C3D41-2166-42B1-AA26-4726B96B6A09}" type="datetimeFigureOut">
              <a:rPr lang="en-GB" smtClean="0"/>
              <a:t>03/04/2024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2582136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0C3D41-2166-42B1-AA26-4726B96B6A09}" type="datetimeFigureOut">
              <a:rPr lang="en-GB" smtClean="0"/>
              <a:t>03/04/2024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082893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0C3D41-2166-42B1-AA26-4726B96B6A09}" type="datetimeFigureOut">
              <a:rPr lang="en-GB" smtClean="0"/>
              <a:t>03/04/2024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700010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30C3D41-2166-42B1-AA26-4726B96B6A09}"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333126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30C3D41-2166-42B1-AA26-4726B96B6A09}"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457464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0C3D41-2166-42B1-AA26-4726B96B6A09}"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39429654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30C3D41-2166-42B1-AA26-4726B96B6A09}" type="datetimeFigureOut">
              <a:rPr lang="en-GB" smtClean="0"/>
              <a:t>03/04/2024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390496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30C3D41-2166-42B1-AA26-4726B96B6A09}" type="datetimeFigureOut">
              <a:rPr lang="en-GB" smtClean="0"/>
              <a:t>03/04/2024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529685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30C3D41-2166-42B1-AA26-4726B96B6A09}"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3750811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30C3D41-2166-42B1-AA26-4726B96B6A09}" type="datetimeFigureOut">
              <a:rPr lang="en-GB" smtClean="0"/>
              <a:t>03/04/2024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945028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30C3D41-2166-42B1-AA26-4726B96B6A09}" type="datetimeFigureOut">
              <a:rPr lang="en-GB" smtClean="0"/>
              <a:t>03/04/2024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A5FCCF1-B122-48CE-93D1-5876A969FAD8}" type="slidenum">
              <a:rPr lang="en-GB" smtClean="0"/>
              <a:t>‹#›</a:t>
            </a:fld>
            <a:endParaRPr lang="en-GB"/>
          </a:p>
        </p:txBody>
      </p:sp>
    </p:spTree>
    <p:extLst>
      <p:ext uri="{BB962C8B-B14F-4D97-AF65-F5344CB8AC3E}">
        <p14:creationId xmlns:p14="http://schemas.microsoft.com/office/powerpoint/2010/main" val="62746723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safeguarding.wales/en/chi-i/chi-i-c2/c2-p2/"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afeguarding.wales/en/chi-i/chi-i-c2/c2-p2/"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safeguarding.wales/en/chi-i/chi-i-c2/c2-p2/"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cysur.wales/" TargetMode="External"/><Relationship Id="rId13" Type="http://schemas.openxmlformats.org/officeDocument/2006/relationships/hyperlink" Target="https://www.unicef.org.uk/wp-content/uploads/2019/10/UNCRC_summary-1_1.pdf" TargetMode="External"/><Relationship Id="rId3" Type="http://schemas.openxmlformats.org/officeDocument/2006/relationships/hyperlink" Target="https://cvsc.org.uk/images/Wales_Safeguarding_Procedures_Frequently_Asked_Questions.pdf" TargetMode="External"/><Relationship Id="rId7" Type="http://schemas.openxmlformats.org/officeDocument/2006/relationships/hyperlink" Target="https://www.waspi.gov.wales/files/assured-isps/488-sharing-of-specific-personal-information-to-enable-an-effective-enhanced-transition-of-vulnerable-young-people-to-fei/" TargetMode="External"/><Relationship Id="rId12" Type="http://schemas.openxmlformats.org/officeDocument/2006/relationships/hyperlink" Target="https://www.childcomwales.org.uk/"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www.legislation.gov.uk/anaw/2015/2/contents/enacted" TargetMode="External"/><Relationship Id="rId11" Type="http://schemas.openxmlformats.org/officeDocument/2006/relationships/hyperlink" Target="https://www.legislation.gov.uk/anaw/2020/3" TargetMode="External"/><Relationship Id="rId5" Type="http://schemas.openxmlformats.org/officeDocument/2006/relationships/hyperlink" Target="https://www.legislation.gov.uk/anaw/2014/4/contents" TargetMode="External"/><Relationship Id="rId10" Type="http://schemas.openxmlformats.org/officeDocument/2006/relationships/hyperlink" Target="https://dera.ioe.ac.uk/id/eprint/7717/1/090415rightstoactionen.pdf" TargetMode="External"/><Relationship Id="rId4" Type="http://schemas.openxmlformats.org/officeDocument/2006/relationships/hyperlink" Target="https://safeguarding.wales/en/" TargetMode="External"/><Relationship Id="rId9" Type="http://schemas.openxmlformats.org/officeDocument/2006/relationships/hyperlink" Target="https://safeguardingboard.wales/" TargetMode="External"/><Relationship Id="rId14" Type="http://schemas.openxmlformats.org/officeDocument/2006/relationships/hyperlink" Target="https://www.pembrokeshire.gov.uk/safeguarding-adults-and-children/what-to-do-if-you-think-someone-is-being-abused-or-if-someone-is-abusing-you"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cvsc.org.uk/images/Wales_Safeguarding_Procedures_Frequently_Asked_Questions.pdf" TargetMode="External"/><Relationship Id="rId3" Type="http://schemas.openxmlformats.org/officeDocument/2006/relationships/hyperlink" Target="https://www.childcomwales.org.uk/" TargetMode="External"/><Relationship Id="rId7" Type="http://schemas.openxmlformats.org/officeDocument/2006/relationships/hyperlink" Target="https://assets.publishing.service.gov.uk/media/64a53f36c531eb001364fe85/Online_Harms_Study_Final_report_updated_51222_updated_290623.pdf" TargetMode="External"/><Relationship Id="rId2" Type="http://schemas.openxmlformats.org/officeDocument/2006/relationships/hyperlink" Target="https://www.google.co.uk/search?q=image+showing+positive+whistleblowing+policy&amp;sca_esv=5776479ede210184&amp;sca_upv=1&amp;udm=2&amp;biw=1528&amp;bih=750&amp;sxsrf=ACQVn0-TkgGaTq1ywIh_t0thcnxYV5d6_g%3A1712056282214&amp;ei=2ucLZs_bDLPPhbIP5Pui-AE&amp;ved=0ahUKEwjPsKXUsqOFAxWzZ0EAHeS9CB8Q4dUDCBA&amp;uact=5&amp;oq=image+showing+positive+whistleblowing+policy&amp;gs_lp=Egxnd3Mtd2l6LXNlcnAiLGltYWdlIHNob3dpbmcgcG9zaXRpdmUgd2hpc3RsZWJsb3dpbmcgcG9saWN5SMjAAVAAWN25AXAEeACQAQCYAVegAaEYqgECNDi4AQPIAQD4AQGYAhagAugJwgIEECMYJ8ICBRAAGIAEwgIIEAAYgAQYsQPCAhAQABiABBiKBRhDGLEDGIMBwgIKEAAYgAQYigUYQ8ICDRAAGIAEGIoFGEMYsQPCAgYQABgIGB7CAgcQABiABBgYwgIGEAAYBRgemAMA4gMFEgExIECSBwIyMqAH2Y4B&amp;sclient=gws-wiz-serp" TargetMode="External"/><Relationship Id="rId1" Type="http://schemas.openxmlformats.org/officeDocument/2006/relationships/slideLayout" Target="../slideLayouts/slideLayout1.xml"/><Relationship Id="rId6" Type="http://schemas.openxmlformats.org/officeDocument/2006/relationships/hyperlink" Target="https://www.legislation.gov.uk/anaw/2020/3" TargetMode="External"/><Relationship Id="rId11" Type="http://schemas.openxmlformats.org/officeDocument/2006/relationships/hyperlink" Target="https://www.gov.wales/sites/default/files/publications/2021-10/well-being-future-generations-wales-act-2015-the-essentials-2021.pdf" TargetMode="External"/><Relationship Id="rId5" Type="http://schemas.openxmlformats.org/officeDocument/2006/relationships/hyperlink" Target="https://www.legislation.gov.uk/anaw/2014/4/contents" TargetMode="External"/><Relationship Id="rId10" Type="http://schemas.openxmlformats.org/officeDocument/2006/relationships/hyperlink" Target="https://www.waspi.gov.wales/files/assured-isps/488-sharing-of-specific-personal-information-to-enable-an-effective-enhanced-transition-of-vulnerable-young-people-to-fei/" TargetMode="External"/><Relationship Id="rId4" Type="http://schemas.openxmlformats.org/officeDocument/2006/relationships/hyperlink" Target="https://cysur.wales/" TargetMode="External"/><Relationship Id="rId9" Type="http://schemas.openxmlformats.org/officeDocument/2006/relationships/hyperlink" Target="https://dera.ioe.ac.uk/id/eprint/7717/1/090415rightstoactionen.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hutterstock.com/search/teacher-debate" TargetMode="External"/><Relationship Id="rId3" Type="http://schemas.openxmlformats.org/officeDocument/2006/relationships/hyperlink" Target="https://www.istockphoto.com/search/2/image-film?phrase=jail%20cell&amp;servicecontext=srp-related" TargetMode="External"/><Relationship Id="rId7" Type="http://schemas.openxmlformats.org/officeDocument/2006/relationships/hyperlink" Target="https://www.safeguarding.wales/en/chi-i/chi-i-c2/c2-p2/" TargetMode="External"/><Relationship Id="rId2" Type="http://schemas.openxmlformats.org/officeDocument/2006/relationships/hyperlink" Target="https://www.independent.co.uk/news/uk/crime/the-missed-chances-victoria-climbie-baby-p-now-daniel-pelka-how-could-it-happen-again-8742828.html" TargetMode="External"/><Relationship Id="rId1" Type="http://schemas.openxmlformats.org/officeDocument/2006/relationships/slideLayout" Target="../slideLayouts/slideLayout1.xml"/><Relationship Id="rId6" Type="http://schemas.openxmlformats.org/officeDocument/2006/relationships/hyperlink" Target="https://safeguardingboard.wales/" TargetMode="External"/><Relationship Id="rId5" Type="http://schemas.openxmlformats.org/officeDocument/2006/relationships/hyperlink" Target="https://www.pembrokeshire.gov.uk/safeguarding-adults-and-children/what-to-do-if-you-think-someone-is-being-abused-or-if-someone-is-abusing-you" TargetMode="External"/><Relationship Id="rId10" Type="http://schemas.openxmlformats.org/officeDocument/2006/relationships/hyperlink" Target="https://www.unicef.org.uk/wp-content/uploads/2019/10/UNCRC_summary-1_1.pdf" TargetMode="External"/><Relationship Id="rId4" Type="http://schemas.openxmlformats.org/officeDocument/2006/relationships/hyperlink" Target="https://www.nspcc.org.uk/about-us/news-opinion/2023/2023-12-07-106-increase-in-child-cruelty-and-neglect-offences-in-england-in-the-past-5-years/" TargetMode="External"/><Relationship Id="rId9" Type="http://schemas.openxmlformats.org/officeDocument/2006/relationships/hyperlink" Target="https://www.statista.com/statistics/303514/child-cruelty-abuse-in-england-and-wales-uk-y-on-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97DEC-84E0-BB49-C90A-C26FB5362BCC}"/>
              </a:ext>
            </a:extLst>
          </p:cNvPr>
          <p:cNvSpPr>
            <a:spLocks noGrp="1"/>
          </p:cNvSpPr>
          <p:nvPr>
            <p:ph type="ctrTitle"/>
          </p:nvPr>
        </p:nvSpPr>
        <p:spPr>
          <a:xfrm>
            <a:off x="959647" y="932155"/>
            <a:ext cx="8825658" cy="3400148"/>
          </a:xfrm>
        </p:spPr>
        <p:txBody>
          <a:bodyPr/>
          <a:lstStyle/>
          <a:p>
            <a:r>
              <a:rPr lang="en-GB" b="1" dirty="0"/>
              <a:t>SAFEGUARDING</a:t>
            </a:r>
            <a:br>
              <a:rPr lang="en-GB" sz="800" dirty="0"/>
            </a:br>
            <a:br>
              <a:rPr lang="en-GB" dirty="0"/>
            </a:br>
            <a:r>
              <a:rPr lang="en-GB" b="1" dirty="0"/>
              <a:t>‘The Fundamentals’</a:t>
            </a:r>
            <a:br>
              <a:rPr lang="en-GB" dirty="0"/>
            </a:br>
            <a:r>
              <a:rPr lang="en-GB" dirty="0"/>
              <a:t> </a:t>
            </a:r>
            <a:r>
              <a:rPr lang="en-GB" sz="1800" dirty="0"/>
              <a:t>April 2024</a:t>
            </a:r>
          </a:p>
        </p:txBody>
      </p:sp>
      <p:sp>
        <p:nvSpPr>
          <p:cNvPr id="3" name="Subtitle 2">
            <a:extLst>
              <a:ext uri="{FF2B5EF4-FFF2-40B4-BE49-F238E27FC236}">
                <a16:creationId xmlns:a16="http://schemas.microsoft.com/office/drawing/2014/main" id="{8EF337E2-36A9-ED41-7BF7-F6D0748B1EF6}"/>
              </a:ext>
            </a:extLst>
          </p:cNvPr>
          <p:cNvSpPr>
            <a:spLocks noGrp="1"/>
          </p:cNvSpPr>
          <p:nvPr>
            <p:ph type="subTitle" idx="1"/>
          </p:nvPr>
        </p:nvSpPr>
        <p:spPr/>
        <p:txBody>
          <a:bodyPr/>
          <a:lstStyle/>
          <a:p>
            <a:r>
              <a:rPr lang="en-GB" dirty="0"/>
              <a:t>Presented by</a:t>
            </a:r>
          </a:p>
          <a:p>
            <a:r>
              <a:rPr lang="en-GB" dirty="0"/>
              <a:t>James Williams &amp; Nicola parsons</a:t>
            </a:r>
          </a:p>
        </p:txBody>
      </p:sp>
    </p:spTree>
    <p:extLst>
      <p:ext uri="{BB962C8B-B14F-4D97-AF65-F5344CB8AC3E}">
        <p14:creationId xmlns:p14="http://schemas.microsoft.com/office/powerpoint/2010/main" val="3300491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C737E994-B77A-85DE-0006-B148CE327F1C}"/>
              </a:ext>
            </a:extLst>
          </p:cNvPr>
          <p:cNvSpPr>
            <a:spLocks noGrp="1"/>
          </p:cNvSpPr>
          <p:nvPr>
            <p:ph type="title"/>
          </p:nvPr>
        </p:nvSpPr>
        <p:spPr>
          <a:xfrm>
            <a:off x="631716" y="1016994"/>
            <a:ext cx="2333623" cy="656631"/>
          </a:xfrm>
        </p:spPr>
        <p:txBody>
          <a:bodyPr anchor="t">
            <a:normAutofit fontScale="90000"/>
          </a:bodyPr>
          <a:lstStyle/>
          <a:p>
            <a:r>
              <a:rPr lang="en-GB" sz="2800" b="1" dirty="0">
                <a:solidFill>
                  <a:schemeClr val="tx1"/>
                </a:solidFill>
              </a:rPr>
              <a:t>Introduction:</a:t>
            </a:r>
          </a:p>
        </p:txBody>
      </p:sp>
      <p:sp>
        <p:nvSpPr>
          <p:cNvPr id="5" name="Rectangle 4">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FC48C3D-41EF-E08A-27E4-8926E70F9B0C}"/>
              </a:ext>
            </a:extLst>
          </p:cNvPr>
          <p:cNvSpPr>
            <a:spLocks noGrp="1"/>
          </p:cNvSpPr>
          <p:nvPr>
            <p:ph idx="1"/>
          </p:nvPr>
        </p:nvSpPr>
        <p:spPr>
          <a:xfrm>
            <a:off x="3262337" y="1126464"/>
            <a:ext cx="7861275" cy="4837176"/>
          </a:xfrm>
        </p:spPr>
        <p:txBody>
          <a:bodyPr>
            <a:normAutofit fontScale="92500" lnSpcReduction="10000"/>
          </a:bodyPr>
          <a:lstStyle/>
          <a:p>
            <a:pPr>
              <a:lnSpc>
                <a:spcPct val="90000"/>
              </a:lnSpc>
            </a:pPr>
            <a:r>
              <a:rPr lang="en-GB" sz="2200" dirty="0">
                <a:solidFill>
                  <a:schemeClr val="tx1"/>
                </a:solidFill>
              </a:rPr>
              <a:t>Safeguarding is fundamental and critical to </a:t>
            </a:r>
            <a:r>
              <a:rPr lang="en-GB" sz="2600" b="1" dirty="0">
                <a:solidFill>
                  <a:schemeClr val="tx1"/>
                </a:solidFill>
              </a:rPr>
              <a:t>YOU</a:t>
            </a:r>
            <a:r>
              <a:rPr lang="en-GB" sz="2200" dirty="0">
                <a:solidFill>
                  <a:schemeClr val="tx1"/>
                </a:solidFill>
              </a:rPr>
              <a:t> in your role</a:t>
            </a:r>
          </a:p>
          <a:p>
            <a:pPr marL="0" indent="0">
              <a:lnSpc>
                <a:spcPct val="90000"/>
              </a:lnSpc>
              <a:buNone/>
            </a:pPr>
            <a:endParaRPr lang="en-GB" sz="1700" dirty="0">
              <a:solidFill>
                <a:schemeClr val="tx1"/>
              </a:solidFill>
            </a:endParaRPr>
          </a:p>
          <a:p>
            <a:pPr>
              <a:lnSpc>
                <a:spcPct val="90000"/>
              </a:lnSpc>
            </a:pPr>
            <a:r>
              <a:rPr lang="en-GB" sz="2200" dirty="0">
                <a:solidFill>
                  <a:schemeClr val="tx1"/>
                </a:solidFill>
              </a:rPr>
              <a:t>This training session will give you the knowledge of </a:t>
            </a:r>
            <a:r>
              <a:rPr lang="en-GB" sz="2600" b="1" dirty="0">
                <a:solidFill>
                  <a:schemeClr val="tx1"/>
                </a:solidFill>
              </a:rPr>
              <a:t>YOUR</a:t>
            </a:r>
            <a:r>
              <a:rPr lang="en-GB" sz="2600" dirty="0">
                <a:solidFill>
                  <a:schemeClr val="tx1"/>
                </a:solidFill>
              </a:rPr>
              <a:t> </a:t>
            </a:r>
            <a:r>
              <a:rPr lang="en-GB" sz="2600" b="1" dirty="0">
                <a:solidFill>
                  <a:schemeClr val="tx1"/>
                </a:solidFill>
              </a:rPr>
              <a:t>STATUTORY </a:t>
            </a:r>
            <a:r>
              <a:rPr lang="en-GB" sz="2200" dirty="0">
                <a:solidFill>
                  <a:schemeClr val="tx1"/>
                </a:solidFill>
              </a:rPr>
              <a:t>duties and the </a:t>
            </a:r>
            <a:r>
              <a:rPr lang="en-GB" sz="2600" b="1" dirty="0">
                <a:solidFill>
                  <a:schemeClr val="tx1"/>
                </a:solidFill>
              </a:rPr>
              <a:t>SERIOUSNESS OF THE CONSEQUENCES</a:t>
            </a:r>
            <a:r>
              <a:rPr lang="en-GB" sz="2600" dirty="0">
                <a:solidFill>
                  <a:schemeClr val="tx1"/>
                </a:solidFill>
              </a:rPr>
              <a:t> </a:t>
            </a:r>
            <a:r>
              <a:rPr lang="en-GB" sz="2200" dirty="0">
                <a:solidFill>
                  <a:schemeClr val="tx1"/>
                </a:solidFill>
              </a:rPr>
              <a:t>both to you and victims</a:t>
            </a:r>
            <a:r>
              <a:rPr lang="en-GB" sz="2600" b="1" dirty="0">
                <a:solidFill>
                  <a:schemeClr val="tx1"/>
                </a:solidFill>
              </a:rPr>
              <a:t> </a:t>
            </a:r>
            <a:r>
              <a:rPr lang="en-GB" sz="2600" dirty="0">
                <a:solidFill>
                  <a:schemeClr val="tx1"/>
                </a:solidFill>
              </a:rPr>
              <a:t>if </a:t>
            </a:r>
            <a:r>
              <a:rPr lang="en-GB" sz="2600" b="1" dirty="0">
                <a:solidFill>
                  <a:schemeClr val="tx1"/>
                </a:solidFill>
              </a:rPr>
              <a:t>YOU</a:t>
            </a:r>
            <a:r>
              <a:rPr lang="en-GB" sz="2600" dirty="0">
                <a:solidFill>
                  <a:schemeClr val="tx1"/>
                </a:solidFill>
              </a:rPr>
              <a:t> </a:t>
            </a:r>
            <a:r>
              <a:rPr lang="en-GB" sz="2200" dirty="0">
                <a:solidFill>
                  <a:schemeClr val="tx1"/>
                </a:solidFill>
              </a:rPr>
              <a:t>fail to carry them out</a:t>
            </a:r>
          </a:p>
          <a:p>
            <a:pPr marL="0" indent="0">
              <a:lnSpc>
                <a:spcPct val="90000"/>
              </a:lnSpc>
              <a:buNone/>
            </a:pPr>
            <a:endParaRPr lang="en-GB" sz="900" dirty="0">
              <a:solidFill>
                <a:schemeClr val="tx1"/>
              </a:solidFill>
            </a:endParaRPr>
          </a:p>
          <a:p>
            <a:pPr marL="0" indent="0">
              <a:lnSpc>
                <a:spcPct val="90000"/>
              </a:lnSpc>
              <a:buNone/>
            </a:pPr>
            <a:r>
              <a:rPr lang="en-GB" sz="900" dirty="0">
                <a:solidFill>
                  <a:schemeClr val="tx1"/>
                </a:solidFill>
              </a:rPr>
              <a:t>______________________________________________________________________________________________________________________________________________________</a:t>
            </a:r>
          </a:p>
          <a:p>
            <a:pPr marL="0" indent="0">
              <a:lnSpc>
                <a:spcPct val="90000"/>
              </a:lnSpc>
              <a:buNone/>
            </a:pPr>
            <a:endParaRPr lang="en-GB" sz="900" dirty="0">
              <a:solidFill>
                <a:schemeClr val="tx1"/>
              </a:solidFill>
            </a:endParaRPr>
          </a:p>
          <a:p>
            <a:pPr>
              <a:lnSpc>
                <a:spcPct val="90000"/>
              </a:lnSpc>
            </a:pPr>
            <a:r>
              <a:rPr lang="en-GB" sz="2200" dirty="0">
                <a:solidFill>
                  <a:schemeClr val="tx1"/>
                </a:solidFill>
              </a:rPr>
              <a:t>James is currently a ‘Key Stage 1’ Learning Support Practitioner with 6 years safeguarding experience</a:t>
            </a:r>
          </a:p>
          <a:p>
            <a:pPr marL="0" indent="0">
              <a:lnSpc>
                <a:spcPct val="90000"/>
              </a:lnSpc>
              <a:buNone/>
            </a:pPr>
            <a:endParaRPr lang="en-GB" sz="1700" dirty="0">
              <a:solidFill>
                <a:schemeClr val="tx1"/>
              </a:solidFill>
            </a:endParaRPr>
          </a:p>
          <a:p>
            <a:pPr>
              <a:lnSpc>
                <a:spcPct val="90000"/>
              </a:lnSpc>
            </a:pPr>
            <a:r>
              <a:rPr lang="en-GB" sz="2200" dirty="0">
                <a:solidFill>
                  <a:schemeClr val="tx1"/>
                </a:solidFill>
              </a:rPr>
              <a:t>Nicola is currently an ‘Adults with Learning Disabilities’ Teaching Support Practitioner with 44 years safeguarding experience</a:t>
            </a:r>
          </a:p>
        </p:txBody>
      </p:sp>
      <p:sp>
        <p:nvSpPr>
          <p:cNvPr id="4" name="Title 1">
            <a:extLst>
              <a:ext uri="{FF2B5EF4-FFF2-40B4-BE49-F238E27FC236}">
                <a16:creationId xmlns:a16="http://schemas.microsoft.com/office/drawing/2014/main" id="{08B38FF8-56ED-EE14-014B-F68D973AA243}"/>
              </a:ext>
            </a:extLst>
          </p:cNvPr>
          <p:cNvSpPr txBox="1">
            <a:spLocks/>
          </p:cNvSpPr>
          <p:nvPr/>
        </p:nvSpPr>
        <p:spPr bwMode="gray">
          <a:xfrm>
            <a:off x="631716" y="3969819"/>
            <a:ext cx="2333623" cy="94822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500" b="1" dirty="0">
                <a:solidFill>
                  <a:schemeClr val="tx1"/>
                </a:solidFill>
              </a:rPr>
              <a:t>Presenters:</a:t>
            </a:r>
          </a:p>
        </p:txBody>
      </p:sp>
    </p:spTree>
    <p:extLst>
      <p:ext uri="{BB962C8B-B14F-4D97-AF65-F5344CB8AC3E}">
        <p14:creationId xmlns:p14="http://schemas.microsoft.com/office/powerpoint/2010/main" val="386723632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D86A9A2D-A68C-6DAA-4528-CDB1B35E7482}"/>
              </a:ext>
            </a:extLst>
          </p:cNvPr>
          <p:cNvSpPr>
            <a:spLocks noGrp="1"/>
          </p:cNvSpPr>
          <p:nvPr>
            <p:ph type="title"/>
          </p:nvPr>
        </p:nvSpPr>
        <p:spPr>
          <a:xfrm>
            <a:off x="608011" y="571500"/>
            <a:ext cx="6210039" cy="706964"/>
          </a:xfrm>
        </p:spPr>
        <p:txBody>
          <a:bodyPr vert="horz" lIns="91440" tIns="45720" rIns="91440" bIns="45720" rtlCol="0" anchor="ctr">
            <a:normAutofit/>
          </a:bodyPr>
          <a:lstStyle/>
          <a:p>
            <a:r>
              <a:rPr lang="en-US" b="1" dirty="0">
                <a:solidFill>
                  <a:srgbClr val="FFFFFF"/>
                </a:solidFill>
              </a:rPr>
              <a:t>Content of Training Session</a:t>
            </a:r>
          </a:p>
        </p:txBody>
      </p:sp>
      <p:sp>
        <p:nvSpPr>
          <p:cNvPr id="32" name="Rectangle 31">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F11AC5CC-1AC5-C6EC-A09F-DAF91C6E3EFB}"/>
              </a:ext>
            </a:extLst>
          </p:cNvPr>
          <p:cNvSpPr txBox="1"/>
          <p:nvPr/>
        </p:nvSpPr>
        <p:spPr>
          <a:xfrm>
            <a:off x="7309282" y="1757228"/>
            <a:ext cx="4064214" cy="846386"/>
          </a:xfrm>
          <a:prstGeom prst="rect">
            <a:avLst/>
          </a:prstGeom>
          <a:noFill/>
        </p:spPr>
        <p:txBody>
          <a:bodyPr wrap="square" rtlCol="0">
            <a:spAutoFit/>
          </a:bodyPr>
          <a:lstStyle/>
          <a:p>
            <a:pPr defTabSz="374904">
              <a:spcAft>
                <a:spcPts val="600"/>
              </a:spcAft>
            </a:pPr>
            <a:r>
              <a:rPr lang="en-GB" sz="1100" kern="1200" dirty="0">
                <a:solidFill>
                  <a:schemeClr val="tx1"/>
                </a:solidFill>
                <a:latin typeface="+mn-lt"/>
                <a:ea typeface="+mn-ea"/>
                <a:cs typeface="+mn-cs"/>
              </a:rPr>
              <a:t>NSPCC (2024) report a 106% increase in child cruelty &amp; neglect offences in the last 5 years.  </a:t>
            </a:r>
          </a:p>
          <a:p>
            <a:pPr defTabSz="374904">
              <a:spcAft>
                <a:spcPts val="600"/>
              </a:spcAft>
            </a:pPr>
            <a:r>
              <a:rPr lang="en-GB" sz="1100" kern="1200" dirty="0">
                <a:solidFill>
                  <a:schemeClr val="tx1"/>
                </a:solidFill>
                <a:latin typeface="+mn-lt"/>
                <a:ea typeface="+mn-ea"/>
                <a:cs typeface="+mn-cs"/>
              </a:rPr>
              <a:t>The </a:t>
            </a:r>
            <a:r>
              <a:rPr lang="en-GB" sz="1100" kern="1200" dirty="0" err="1">
                <a:solidFill>
                  <a:schemeClr val="tx1"/>
                </a:solidFill>
                <a:latin typeface="+mn-lt"/>
                <a:ea typeface="+mn-ea"/>
                <a:cs typeface="+mn-cs"/>
              </a:rPr>
              <a:t>Statistica</a:t>
            </a:r>
            <a:r>
              <a:rPr lang="en-GB" sz="1100" kern="1200" dirty="0">
                <a:solidFill>
                  <a:schemeClr val="tx1"/>
                </a:solidFill>
                <a:latin typeface="+mn-lt"/>
                <a:ea typeface="+mn-ea"/>
                <a:cs typeface="+mn-cs"/>
              </a:rPr>
              <a:t> (2023) graph below shows the increase in these offences as recorded by the police</a:t>
            </a:r>
            <a:endParaRPr lang="en-GB" sz="1100" dirty="0"/>
          </a:p>
        </p:txBody>
      </p:sp>
      <p:sp>
        <p:nvSpPr>
          <p:cNvPr id="6" name="TextBox 5">
            <a:extLst>
              <a:ext uri="{FF2B5EF4-FFF2-40B4-BE49-F238E27FC236}">
                <a16:creationId xmlns:a16="http://schemas.microsoft.com/office/drawing/2014/main" id="{25EE18F1-8B40-2221-5DC7-98C6D1096673}"/>
              </a:ext>
            </a:extLst>
          </p:cNvPr>
          <p:cNvSpPr txBox="1"/>
          <p:nvPr/>
        </p:nvSpPr>
        <p:spPr>
          <a:xfrm>
            <a:off x="729449" y="1169713"/>
            <a:ext cx="5850384" cy="5176802"/>
          </a:xfrm>
          <a:prstGeom prst="rect">
            <a:avLst/>
          </a:prstGeom>
          <a:noFill/>
        </p:spPr>
        <p:txBody>
          <a:bodyPr wrap="square" rtlCol="0">
            <a:spAutoFit/>
          </a:bodyPr>
          <a:lstStyle/>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Objectives of training </a:t>
            </a:r>
          </a:p>
          <a:p>
            <a:pPr marL="285750" indent="-285750">
              <a:lnSpc>
                <a:spcPct val="90000"/>
              </a:lnSpc>
              <a:spcBef>
                <a:spcPts val="1000"/>
              </a:spcBef>
              <a:buClr>
                <a:schemeClr val="accent1"/>
              </a:buClr>
              <a:buSzPct val="80000"/>
              <a:buFont typeface="Wingdings 3" charset="2"/>
              <a:buChar char=""/>
            </a:pPr>
            <a:r>
              <a:rPr lang="en-US" sz="1600" b="1" u="sng" dirty="0">
                <a:solidFill>
                  <a:srgbClr val="FFFFFF"/>
                </a:solidFill>
              </a:rPr>
              <a:t>YOUR</a:t>
            </a:r>
            <a:r>
              <a:rPr lang="en-US" sz="1600" b="1" dirty="0">
                <a:solidFill>
                  <a:srgbClr val="FFFFFF"/>
                </a:solidFill>
              </a:rPr>
              <a:t> </a:t>
            </a:r>
            <a:r>
              <a:rPr lang="en-US" sz="1600" b="1" u="sng" dirty="0">
                <a:solidFill>
                  <a:srgbClr val="FFFFFF"/>
                </a:solidFill>
              </a:rPr>
              <a:t>LEGAL</a:t>
            </a:r>
            <a:r>
              <a:rPr lang="en-US" sz="1600" b="1" dirty="0">
                <a:solidFill>
                  <a:srgbClr val="FFFFFF"/>
                </a:solidFill>
              </a:rPr>
              <a:t> </a:t>
            </a:r>
            <a:r>
              <a:rPr lang="en-US" sz="1600" dirty="0">
                <a:solidFill>
                  <a:srgbClr val="FFFFFF"/>
                </a:solidFill>
              </a:rPr>
              <a:t>responsibility</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Consequences - both to you and victims if you fail</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Summary of types of abuse</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The signs of abuse</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When </a:t>
            </a:r>
            <a:r>
              <a:rPr lang="en-US" sz="1600" b="1" u="sng" dirty="0">
                <a:solidFill>
                  <a:srgbClr val="FFFFFF"/>
                </a:solidFill>
              </a:rPr>
              <a:t>YOU</a:t>
            </a:r>
            <a:r>
              <a:rPr lang="en-US" sz="1600" dirty="0">
                <a:solidFill>
                  <a:srgbClr val="FFFFFF"/>
                </a:solidFill>
              </a:rPr>
              <a:t> </a:t>
            </a:r>
            <a:r>
              <a:rPr lang="en-US" sz="1600" b="1" u="sng" dirty="0">
                <a:solidFill>
                  <a:srgbClr val="FFFFFF"/>
                </a:solidFill>
              </a:rPr>
              <a:t>MUST</a:t>
            </a:r>
            <a:r>
              <a:rPr lang="en-US" sz="1600" u="sng" dirty="0">
                <a:solidFill>
                  <a:srgbClr val="FFFFFF"/>
                </a:solidFill>
              </a:rPr>
              <a:t> </a:t>
            </a:r>
            <a:r>
              <a:rPr lang="en-US" sz="1600" dirty="0">
                <a:solidFill>
                  <a:srgbClr val="FFFFFF"/>
                </a:solidFill>
              </a:rPr>
              <a:t>report </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How </a:t>
            </a:r>
            <a:r>
              <a:rPr lang="en-US" sz="1600" b="1" u="sng" dirty="0">
                <a:solidFill>
                  <a:srgbClr val="FFFFFF"/>
                </a:solidFill>
              </a:rPr>
              <a:t>YOU</a:t>
            </a:r>
            <a:r>
              <a:rPr lang="en-US" sz="1600" b="1" dirty="0">
                <a:solidFill>
                  <a:srgbClr val="FFFFFF"/>
                </a:solidFill>
              </a:rPr>
              <a:t> </a:t>
            </a:r>
            <a:r>
              <a:rPr lang="en-US" sz="1600" b="1" u="sng" dirty="0">
                <a:solidFill>
                  <a:srgbClr val="FFFFFF"/>
                </a:solidFill>
              </a:rPr>
              <a:t>MUST </a:t>
            </a:r>
            <a:r>
              <a:rPr lang="en-US" sz="1600" dirty="0">
                <a:solidFill>
                  <a:srgbClr val="FFFFFF"/>
                </a:solidFill>
              </a:rPr>
              <a:t>report</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Setting’s Policies &amp; Procedures</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Further Information</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Wrap up</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Questions</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Evaluation quiz and open discussion</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NB: Your own handout of PPT slides plus pens are on your tables, please write your name on your handout &amp; use it to make notes.  The PPT will also be emailed to you.</a:t>
            </a:r>
            <a:endParaRPr lang="en-GB" sz="1600" dirty="0"/>
          </a:p>
        </p:txBody>
      </p:sp>
      <p:pic>
        <p:nvPicPr>
          <p:cNvPr id="9" name="Picture 8">
            <a:extLst>
              <a:ext uri="{FF2B5EF4-FFF2-40B4-BE49-F238E27FC236}">
                <a16:creationId xmlns:a16="http://schemas.microsoft.com/office/drawing/2014/main" id="{2C7AAD44-FBF9-5E3B-A2F5-543D72D2B9F8}"/>
              </a:ext>
            </a:extLst>
          </p:cNvPr>
          <p:cNvPicPr>
            <a:picLocks noChangeAspect="1"/>
          </p:cNvPicPr>
          <p:nvPr/>
        </p:nvPicPr>
        <p:blipFill>
          <a:blip r:embed="rId4"/>
          <a:stretch>
            <a:fillRect/>
          </a:stretch>
        </p:blipFill>
        <p:spPr>
          <a:xfrm>
            <a:off x="6818050" y="2739078"/>
            <a:ext cx="4728070" cy="3131103"/>
          </a:xfrm>
          <a:prstGeom prst="rect">
            <a:avLst/>
          </a:prstGeom>
        </p:spPr>
      </p:pic>
    </p:spTree>
    <p:extLst>
      <p:ext uri="{BB962C8B-B14F-4D97-AF65-F5344CB8AC3E}">
        <p14:creationId xmlns:p14="http://schemas.microsoft.com/office/powerpoint/2010/main" val="275191754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E93E26FE-C93A-51BE-BB3B-6A73A469822B}"/>
              </a:ext>
            </a:extLst>
          </p:cNvPr>
          <p:cNvSpPr>
            <a:spLocks noGrp="1"/>
          </p:cNvSpPr>
          <p:nvPr>
            <p:ph type="title"/>
          </p:nvPr>
        </p:nvSpPr>
        <p:spPr>
          <a:xfrm>
            <a:off x="836247" y="1085549"/>
            <a:ext cx="3430947" cy="4686903"/>
          </a:xfrm>
        </p:spPr>
        <p:txBody>
          <a:bodyPr anchor="ctr">
            <a:normAutofit/>
          </a:bodyPr>
          <a:lstStyle/>
          <a:p>
            <a:pPr algn="r"/>
            <a:r>
              <a:rPr lang="en-GB" b="1" dirty="0">
                <a:solidFill>
                  <a:schemeClr val="tx1"/>
                </a:solidFill>
              </a:rPr>
              <a:t>Objectives of training</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F72F70-ABAD-A074-133A-F9D0D71711A5}"/>
              </a:ext>
            </a:extLst>
          </p:cNvPr>
          <p:cNvSpPr>
            <a:spLocks noGrp="1"/>
          </p:cNvSpPr>
          <p:nvPr>
            <p:ph idx="1"/>
          </p:nvPr>
        </p:nvSpPr>
        <p:spPr>
          <a:xfrm>
            <a:off x="5041399" y="1085549"/>
            <a:ext cx="5579707" cy="4686903"/>
          </a:xfrm>
        </p:spPr>
        <p:txBody>
          <a:bodyPr anchor="ctr">
            <a:normAutofit/>
          </a:bodyPr>
          <a:lstStyle/>
          <a:p>
            <a:r>
              <a:rPr lang="en-GB" sz="2400" dirty="0">
                <a:solidFill>
                  <a:schemeClr val="tx1"/>
                </a:solidFill>
              </a:rPr>
              <a:t>You know your legal responsibilities</a:t>
            </a:r>
          </a:p>
          <a:p>
            <a:r>
              <a:rPr lang="en-GB" sz="2400" dirty="0">
                <a:solidFill>
                  <a:schemeClr val="tx1"/>
                </a:solidFill>
              </a:rPr>
              <a:t>You know the ‘right’ action to take at the ‘right’ time</a:t>
            </a:r>
          </a:p>
          <a:p>
            <a:r>
              <a:rPr lang="en-GB" sz="2400" dirty="0">
                <a:solidFill>
                  <a:schemeClr val="tx1"/>
                </a:solidFill>
              </a:rPr>
              <a:t>You know the consequences for yourself and victims if you fail</a:t>
            </a:r>
          </a:p>
        </p:txBody>
      </p:sp>
    </p:spTree>
    <p:extLst>
      <p:ext uri="{BB962C8B-B14F-4D97-AF65-F5344CB8AC3E}">
        <p14:creationId xmlns:p14="http://schemas.microsoft.com/office/powerpoint/2010/main" val="7976556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749789-65AF-5CDA-A1DD-70C3E5612A61}"/>
              </a:ext>
            </a:extLst>
          </p:cNvPr>
          <p:cNvSpPr txBox="1"/>
          <p:nvPr/>
        </p:nvSpPr>
        <p:spPr>
          <a:xfrm>
            <a:off x="834502" y="471912"/>
            <a:ext cx="4731797" cy="523220"/>
          </a:xfrm>
          <a:prstGeom prst="rect">
            <a:avLst/>
          </a:prstGeom>
          <a:noFill/>
        </p:spPr>
        <p:txBody>
          <a:bodyPr wrap="square" rtlCol="0">
            <a:spAutoFit/>
          </a:bodyPr>
          <a:lstStyle/>
          <a:p>
            <a:r>
              <a:rPr lang="en-GB" sz="2800" b="1" dirty="0">
                <a:solidFill>
                  <a:schemeClr val="bg1"/>
                </a:solidFill>
              </a:rPr>
              <a:t>Your legal responsibilities:</a:t>
            </a:r>
          </a:p>
        </p:txBody>
      </p:sp>
      <p:sp>
        <p:nvSpPr>
          <p:cNvPr id="5" name="TextBox 4">
            <a:extLst>
              <a:ext uri="{FF2B5EF4-FFF2-40B4-BE49-F238E27FC236}">
                <a16:creationId xmlns:a16="http://schemas.microsoft.com/office/drawing/2014/main" id="{2D77697E-3286-B421-F4E6-18A8FA3734B3}"/>
              </a:ext>
            </a:extLst>
          </p:cNvPr>
          <p:cNvSpPr txBox="1"/>
          <p:nvPr/>
        </p:nvSpPr>
        <p:spPr>
          <a:xfrm>
            <a:off x="834502" y="1340330"/>
            <a:ext cx="9694415" cy="800219"/>
          </a:xfrm>
          <a:prstGeom prst="rect">
            <a:avLst/>
          </a:prstGeom>
          <a:noFill/>
          <a:ln w="28575">
            <a:solidFill>
              <a:schemeClr val="bg1"/>
            </a:solidFill>
          </a:ln>
        </p:spPr>
        <p:txBody>
          <a:bodyPr wrap="square" rtlCol="0">
            <a:spAutoFit/>
          </a:bodyPr>
          <a:lstStyle/>
          <a:p>
            <a:r>
              <a:rPr lang="en-GB" dirty="0">
                <a:solidFill>
                  <a:schemeClr val="bg1"/>
                </a:solidFill>
              </a:rPr>
              <a:t>Under the </a:t>
            </a:r>
            <a:r>
              <a:rPr lang="en-US" dirty="0">
                <a:solidFill>
                  <a:schemeClr val="bg1"/>
                </a:solidFill>
              </a:rPr>
              <a:t>Social Services and Well-being (Wales) Act 201</a:t>
            </a:r>
            <a:r>
              <a:rPr lang="en-GB" dirty="0">
                <a:solidFill>
                  <a:schemeClr val="bg1"/>
                </a:solidFill>
              </a:rPr>
              <a:t>4 (Gov.UK, 2024) </a:t>
            </a:r>
          </a:p>
          <a:p>
            <a:r>
              <a:rPr lang="en-GB" sz="2800" b="1" dirty="0">
                <a:solidFill>
                  <a:schemeClr val="bg1"/>
                </a:solidFill>
              </a:rPr>
              <a:t>YOU </a:t>
            </a:r>
            <a:r>
              <a:rPr lang="en-GB" dirty="0">
                <a:solidFill>
                  <a:schemeClr val="bg1"/>
                </a:solidFill>
              </a:rPr>
              <a:t>as a child practitioner, have a </a:t>
            </a:r>
            <a:r>
              <a:rPr lang="en-GB" sz="2800" b="1" dirty="0">
                <a:solidFill>
                  <a:schemeClr val="bg1"/>
                </a:solidFill>
              </a:rPr>
              <a:t>STATUTORY DUTY TO ACT</a:t>
            </a:r>
          </a:p>
        </p:txBody>
      </p:sp>
      <p:sp>
        <p:nvSpPr>
          <p:cNvPr id="6" name="TextBox 5">
            <a:extLst>
              <a:ext uri="{FF2B5EF4-FFF2-40B4-BE49-F238E27FC236}">
                <a16:creationId xmlns:a16="http://schemas.microsoft.com/office/drawing/2014/main" id="{97A71346-EAF2-0FEA-A8E8-876362188284}"/>
              </a:ext>
            </a:extLst>
          </p:cNvPr>
          <p:cNvSpPr txBox="1"/>
          <p:nvPr/>
        </p:nvSpPr>
        <p:spPr>
          <a:xfrm>
            <a:off x="834503" y="2485748"/>
            <a:ext cx="10422382" cy="3816429"/>
          </a:xfrm>
          <a:prstGeom prst="rect">
            <a:avLst/>
          </a:prstGeom>
          <a:noFill/>
        </p:spPr>
        <p:txBody>
          <a:bodyPr wrap="square" rtlCol="0">
            <a:spAutoFit/>
          </a:bodyPr>
          <a:lstStyle/>
          <a:p>
            <a:r>
              <a:rPr lang="en-GB" sz="1600" dirty="0">
                <a:solidFill>
                  <a:schemeClr val="bg1"/>
                </a:solidFill>
              </a:rPr>
              <a:t>This means by law you </a:t>
            </a:r>
            <a:r>
              <a:rPr lang="en-GB" sz="1600" b="1" dirty="0">
                <a:solidFill>
                  <a:schemeClr val="bg1"/>
                </a:solidFill>
              </a:rPr>
              <a:t>MUST</a:t>
            </a:r>
            <a:r>
              <a:rPr lang="en-GB" sz="1600" dirty="0">
                <a:solidFill>
                  <a:schemeClr val="bg1"/>
                </a:solidFill>
              </a:rPr>
              <a:t> act </a:t>
            </a:r>
            <a:r>
              <a:rPr lang="en-GB" sz="1600" b="1" dirty="0">
                <a:solidFill>
                  <a:schemeClr val="bg1"/>
                </a:solidFill>
              </a:rPr>
              <a:t>EACH AND EVERY </a:t>
            </a:r>
            <a:r>
              <a:rPr lang="en-GB" sz="1600" dirty="0">
                <a:solidFill>
                  <a:schemeClr val="bg1"/>
                </a:solidFill>
              </a:rPr>
              <a:t>time you become aware through: </a:t>
            </a:r>
          </a:p>
          <a:p>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disclosure</a:t>
            </a:r>
          </a:p>
          <a:p>
            <a:pPr marL="285750" indent="-285750">
              <a:buFont typeface="Arial" panose="020B0604020202020204" pitchFamily="34" charset="0"/>
              <a:buChar char="•"/>
            </a:pPr>
            <a:r>
              <a:rPr lang="en-GB" sz="1600" dirty="0">
                <a:solidFill>
                  <a:schemeClr val="bg1"/>
                </a:solidFill>
              </a:rPr>
              <a:t>observation</a:t>
            </a:r>
          </a:p>
          <a:p>
            <a:pPr marL="285750" indent="-285750">
              <a:buFont typeface="Arial" panose="020B0604020202020204" pitchFamily="34" charset="0"/>
              <a:buChar char="•"/>
            </a:pPr>
            <a:r>
              <a:rPr lang="en-GB" sz="1600" dirty="0">
                <a:solidFill>
                  <a:schemeClr val="bg1"/>
                </a:solidFill>
              </a:rPr>
              <a:t>information gained </a:t>
            </a:r>
          </a:p>
          <a:p>
            <a:endParaRPr lang="en-GB" sz="1600" dirty="0">
              <a:solidFill>
                <a:schemeClr val="bg1"/>
              </a:solidFill>
            </a:endParaRPr>
          </a:p>
          <a:p>
            <a:r>
              <a:rPr lang="en-GB" sz="1600" dirty="0">
                <a:solidFill>
                  <a:schemeClr val="bg1"/>
                </a:solidFill>
              </a:rPr>
              <a:t> that a child </a:t>
            </a:r>
            <a:r>
              <a:rPr lang="en-GB" sz="1600" b="1" i="1" dirty="0">
                <a:solidFill>
                  <a:schemeClr val="bg1"/>
                </a:solidFill>
              </a:rPr>
              <a:t>may be </a:t>
            </a:r>
            <a:r>
              <a:rPr lang="en-GB" sz="1600" dirty="0">
                <a:solidFill>
                  <a:schemeClr val="bg1"/>
                </a:solidFill>
              </a:rPr>
              <a:t>at risk of harm. </a:t>
            </a:r>
          </a:p>
          <a:p>
            <a:endParaRPr lang="en-GB" sz="1600" dirty="0">
              <a:solidFill>
                <a:schemeClr val="bg1"/>
              </a:solidFill>
            </a:endParaRPr>
          </a:p>
          <a:p>
            <a:r>
              <a:rPr lang="en-GB" sz="1600" b="1" dirty="0">
                <a:solidFill>
                  <a:schemeClr val="bg1"/>
                </a:solidFill>
              </a:rPr>
              <a:t>NB: </a:t>
            </a:r>
          </a:p>
          <a:p>
            <a:pPr marL="285750" indent="-285750">
              <a:buFont typeface="Arial" panose="020B0604020202020204" pitchFamily="34" charset="0"/>
              <a:buChar char="•"/>
            </a:pPr>
            <a:r>
              <a:rPr lang="en-GB" sz="1600" dirty="0">
                <a:solidFill>
                  <a:schemeClr val="bg1"/>
                </a:solidFill>
              </a:rPr>
              <a:t>This means </a:t>
            </a:r>
            <a:r>
              <a:rPr lang="en-GB" sz="1600" b="1" i="1" dirty="0">
                <a:solidFill>
                  <a:schemeClr val="bg1"/>
                </a:solidFill>
              </a:rPr>
              <a:t>any and every awareness</a:t>
            </a: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Awarenesses either </a:t>
            </a:r>
            <a:r>
              <a:rPr lang="en-GB" sz="1600" b="1" i="1" dirty="0">
                <a:solidFill>
                  <a:schemeClr val="bg1"/>
                </a:solidFill>
              </a:rPr>
              <a:t>inside or outside </a:t>
            </a:r>
            <a:r>
              <a:rPr lang="en-GB" sz="1600" dirty="0">
                <a:solidFill>
                  <a:schemeClr val="bg1"/>
                </a:solidFill>
              </a:rPr>
              <a:t>of your workplace setting</a:t>
            </a:r>
          </a:p>
          <a:p>
            <a:pPr marL="285750" indent="-285750">
              <a:buFont typeface="Arial" panose="020B0604020202020204" pitchFamily="34" charset="0"/>
              <a:buChar char="•"/>
            </a:pPr>
            <a:r>
              <a:rPr lang="en-GB" sz="1600" dirty="0">
                <a:solidFill>
                  <a:schemeClr val="bg1"/>
                </a:solidFill>
              </a:rPr>
              <a:t>Concerning </a:t>
            </a:r>
            <a:r>
              <a:rPr lang="en-GB" sz="1600" b="1" i="1" dirty="0">
                <a:solidFill>
                  <a:schemeClr val="bg1"/>
                </a:solidFill>
              </a:rPr>
              <a:t>any child </a:t>
            </a:r>
            <a:r>
              <a:rPr lang="en-GB" sz="1600" i="1" dirty="0">
                <a:solidFill>
                  <a:schemeClr val="bg1"/>
                </a:solidFill>
              </a:rPr>
              <a:t>either previously known or not known to you</a:t>
            </a: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It is </a:t>
            </a:r>
            <a:r>
              <a:rPr lang="en-GB" sz="1600" b="1" i="1" u="sng" dirty="0">
                <a:solidFill>
                  <a:schemeClr val="bg1"/>
                </a:solidFill>
              </a:rPr>
              <a:t>NOT</a:t>
            </a:r>
            <a:r>
              <a:rPr lang="en-GB" sz="1600" b="1" i="1" dirty="0">
                <a:solidFill>
                  <a:schemeClr val="bg1"/>
                </a:solidFill>
              </a:rPr>
              <a:t> your duty to judge the evidence </a:t>
            </a:r>
            <a:r>
              <a:rPr lang="en-GB" sz="1600" dirty="0">
                <a:solidFill>
                  <a:schemeClr val="bg1"/>
                </a:solidFill>
              </a:rPr>
              <a:t>you are aware of for its factuality</a:t>
            </a:r>
          </a:p>
          <a:p>
            <a:pPr marL="285750" indent="-285750">
              <a:buFont typeface="Arial" panose="020B0604020202020204" pitchFamily="34" charset="0"/>
              <a:buChar char="•"/>
            </a:pPr>
            <a:r>
              <a:rPr lang="en-GB" sz="1600" dirty="0">
                <a:solidFill>
                  <a:schemeClr val="bg1"/>
                </a:solidFill>
              </a:rPr>
              <a:t>It </a:t>
            </a:r>
            <a:r>
              <a:rPr lang="en-GB" sz="1600" b="1" i="1" u="sng" dirty="0">
                <a:solidFill>
                  <a:schemeClr val="bg1"/>
                </a:solidFill>
              </a:rPr>
              <a:t>IS</a:t>
            </a:r>
            <a:r>
              <a:rPr lang="en-GB" sz="1600" b="1" i="1" dirty="0">
                <a:solidFill>
                  <a:schemeClr val="bg1"/>
                </a:solidFill>
              </a:rPr>
              <a:t> your statutory duty to report the ‘awareness’</a:t>
            </a:r>
          </a:p>
          <a:p>
            <a:r>
              <a:rPr lang="en-GB" b="1" i="1" dirty="0">
                <a:solidFill>
                  <a:schemeClr val="bg1"/>
                </a:solidFill>
              </a:rPr>
              <a:t> </a:t>
            </a:r>
          </a:p>
        </p:txBody>
      </p:sp>
    </p:spTree>
    <p:extLst>
      <p:ext uri="{BB962C8B-B14F-4D97-AF65-F5344CB8AC3E}">
        <p14:creationId xmlns:p14="http://schemas.microsoft.com/office/powerpoint/2010/main" val="189804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D37508-DCDA-E6FD-02B5-A7ABE5EBC2FE}"/>
              </a:ext>
            </a:extLst>
          </p:cNvPr>
          <p:cNvSpPr txBox="1"/>
          <p:nvPr/>
        </p:nvSpPr>
        <p:spPr>
          <a:xfrm>
            <a:off x="907741" y="716418"/>
            <a:ext cx="7721353" cy="461665"/>
          </a:xfrm>
          <a:prstGeom prst="rect">
            <a:avLst/>
          </a:prstGeom>
          <a:noFill/>
        </p:spPr>
        <p:txBody>
          <a:bodyPr wrap="square">
            <a:spAutoFit/>
          </a:bodyPr>
          <a:lstStyle/>
          <a:p>
            <a:r>
              <a:rPr lang="en-US" sz="2400" b="1" dirty="0">
                <a:solidFill>
                  <a:schemeClr val="bg1"/>
                </a:solidFill>
              </a:rPr>
              <a:t>Consequences of YOU failing in your ‘Duty to Act’</a:t>
            </a:r>
            <a:endParaRPr lang="en-GB" sz="2400" b="1" dirty="0">
              <a:solidFill>
                <a:schemeClr val="bg1"/>
              </a:solidFill>
            </a:endParaRPr>
          </a:p>
        </p:txBody>
      </p:sp>
      <p:sp>
        <p:nvSpPr>
          <p:cNvPr id="6" name="TextBox 5">
            <a:extLst>
              <a:ext uri="{FF2B5EF4-FFF2-40B4-BE49-F238E27FC236}">
                <a16:creationId xmlns:a16="http://schemas.microsoft.com/office/drawing/2014/main" id="{DD95F38D-0EDB-F2F9-8701-5986F53CB4E3}"/>
              </a:ext>
            </a:extLst>
          </p:cNvPr>
          <p:cNvSpPr txBox="1"/>
          <p:nvPr/>
        </p:nvSpPr>
        <p:spPr>
          <a:xfrm>
            <a:off x="861135" y="1589104"/>
            <a:ext cx="5477522" cy="1877437"/>
          </a:xfrm>
          <a:prstGeom prst="rect">
            <a:avLst/>
          </a:prstGeom>
          <a:noFill/>
          <a:ln>
            <a:solidFill>
              <a:schemeClr val="bg1"/>
            </a:solidFill>
          </a:ln>
        </p:spPr>
        <p:txBody>
          <a:bodyPr wrap="square" rtlCol="0">
            <a:spAutoFit/>
          </a:bodyPr>
          <a:lstStyle/>
          <a:p>
            <a:r>
              <a:rPr lang="en-GB" b="1" dirty="0">
                <a:solidFill>
                  <a:schemeClr val="bg1"/>
                </a:solidFill>
              </a:rPr>
              <a:t>For the victim:</a:t>
            </a:r>
          </a:p>
          <a:p>
            <a:endParaRPr lang="en-GB" b="1" dirty="0">
              <a:solidFill>
                <a:schemeClr val="bg1"/>
              </a:solidFill>
            </a:endParaRPr>
          </a:p>
          <a:p>
            <a:pPr marL="342900" indent="-342900">
              <a:buAutoNum type="arabicParenR"/>
            </a:pPr>
            <a:r>
              <a:rPr lang="en-GB" dirty="0">
                <a:solidFill>
                  <a:schemeClr val="bg1"/>
                </a:solidFill>
              </a:rPr>
              <a:t>Their abuse continues - adversely impacting them and their wellbeing now and for the rest of their lives</a:t>
            </a:r>
          </a:p>
          <a:p>
            <a:pPr marL="342900" indent="-342900">
              <a:buAutoNum type="arabicParenR"/>
            </a:pPr>
            <a:endParaRPr lang="en-GB" sz="800" dirty="0">
              <a:solidFill>
                <a:schemeClr val="bg1"/>
              </a:solidFill>
            </a:endParaRPr>
          </a:p>
          <a:p>
            <a:pPr marL="342900" indent="-342900">
              <a:buAutoNum type="arabicParenR"/>
            </a:pPr>
            <a:r>
              <a:rPr lang="en-GB" dirty="0">
                <a:solidFill>
                  <a:schemeClr val="bg1"/>
                </a:solidFill>
              </a:rPr>
              <a:t>Death</a:t>
            </a:r>
          </a:p>
        </p:txBody>
      </p:sp>
      <p:sp>
        <p:nvSpPr>
          <p:cNvPr id="8" name="TextBox 7">
            <a:extLst>
              <a:ext uri="{FF2B5EF4-FFF2-40B4-BE49-F238E27FC236}">
                <a16:creationId xmlns:a16="http://schemas.microsoft.com/office/drawing/2014/main" id="{C3B95488-233D-A61D-45F9-B1A4480590CD}"/>
              </a:ext>
            </a:extLst>
          </p:cNvPr>
          <p:cNvSpPr txBox="1"/>
          <p:nvPr/>
        </p:nvSpPr>
        <p:spPr>
          <a:xfrm>
            <a:off x="1597981" y="4012549"/>
            <a:ext cx="3959440" cy="1323439"/>
          </a:xfrm>
          <a:prstGeom prst="rect">
            <a:avLst/>
          </a:prstGeom>
          <a:noFill/>
          <a:ln>
            <a:solidFill>
              <a:schemeClr val="bg1"/>
            </a:solidFill>
          </a:ln>
        </p:spPr>
        <p:txBody>
          <a:bodyPr wrap="square">
            <a:spAutoFit/>
          </a:bodyPr>
          <a:lstStyle/>
          <a:p>
            <a:r>
              <a:rPr lang="en-US" b="1" dirty="0">
                <a:solidFill>
                  <a:schemeClr val="bg1"/>
                </a:solidFill>
              </a:rPr>
              <a:t>For you:</a:t>
            </a:r>
          </a:p>
          <a:p>
            <a:endParaRPr lang="en-US" dirty="0">
              <a:solidFill>
                <a:schemeClr val="bg1"/>
              </a:solidFill>
            </a:endParaRPr>
          </a:p>
          <a:p>
            <a:pPr marL="342900" indent="-342900">
              <a:buAutoNum type="arabicParenR"/>
            </a:pPr>
            <a:r>
              <a:rPr lang="en-US" dirty="0">
                <a:solidFill>
                  <a:schemeClr val="bg1"/>
                </a:solidFill>
              </a:rPr>
              <a:t>Prosecution</a:t>
            </a:r>
          </a:p>
          <a:p>
            <a:pPr marL="342900" indent="-342900">
              <a:buAutoNum type="arabicParenR"/>
            </a:pPr>
            <a:endParaRPr lang="en-US" sz="800" dirty="0">
              <a:solidFill>
                <a:schemeClr val="bg1"/>
              </a:solidFill>
            </a:endParaRPr>
          </a:p>
          <a:p>
            <a:pPr marL="342900" indent="-342900">
              <a:buAutoNum type="arabicParenR"/>
            </a:pPr>
            <a:r>
              <a:rPr lang="en-US" dirty="0">
                <a:solidFill>
                  <a:schemeClr val="bg1"/>
                </a:solidFill>
              </a:rPr>
              <a:t>Possible Prison Sentence</a:t>
            </a:r>
            <a:endParaRPr lang="en-GB" dirty="0">
              <a:solidFill>
                <a:schemeClr val="bg1"/>
              </a:solidFill>
            </a:endParaRPr>
          </a:p>
        </p:txBody>
      </p:sp>
      <p:pic>
        <p:nvPicPr>
          <p:cNvPr id="12" name="Picture 11">
            <a:extLst>
              <a:ext uri="{FF2B5EF4-FFF2-40B4-BE49-F238E27FC236}">
                <a16:creationId xmlns:a16="http://schemas.microsoft.com/office/drawing/2014/main" id="{761D9CFC-B231-D9FD-D44F-2BF67B1D3F04}"/>
              </a:ext>
            </a:extLst>
          </p:cNvPr>
          <p:cNvPicPr>
            <a:picLocks noChangeAspect="1"/>
          </p:cNvPicPr>
          <p:nvPr/>
        </p:nvPicPr>
        <p:blipFill>
          <a:blip r:embed="rId3"/>
          <a:stretch>
            <a:fillRect/>
          </a:stretch>
        </p:blipFill>
        <p:spPr>
          <a:xfrm>
            <a:off x="8434574" y="4002844"/>
            <a:ext cx="2417863" cy="1477328"/>
          </a:xfrm>
          <a:prstGeom prst="rect">
            <a:avLst/>
          </a:prstGeom>
        </p:spPr>
      </p:pic>
      <p:pic>
        <p:nvPicPr>
          <p:cNvPr id="14" name="Picture 13">
            <a:extLst>
              <a:ext uri="{FF2B5EF4-FFF2-40B4-BE49-F238E27FC236}">
                <a16:creationId xmlns:a16="http://schemas.microsoft.com/office/drawing/2014/main" id="{D73BC8D3-4B0F-4C87-E4A5-912B4BA2910B}"/>
              </a:ext>
            </a:extLst>
          </p:cNvPr>
          <p:cNvPicPr>
            <a:picLocks noChangeAspect="1"/>
          </p:cNvPicPr>
          <p:nvPr/>
        </p:nvPicPr>
        <p:blipFill>
          <a:blip r:embed="rId4"/>
          <a:stretch>
            <a:fillRect/>
          </a:stretch>
        </p:blipFill>
        <p:spPr>
          <a:xfrm>
            <a:off x="5807388" y="4002844"/>
            <a:ext cx="2417863" cy="1487033"/>
          </a:xfrm>
          <a:prstGeom prst="rect">
            <a:avLst/>
          </a:prstGeom>
        </p:spPr>
      </p:pic>
      <p:pic>
        <p:nvPicPr>
          <p:cNvPr id="16" name="Picture 15">
            <a:extLst>
              <a:ext uri="{FF2B5EF4-FFF2-40B4-BE49-F238E27FC236}">
                <a16:creationId xmlns:a16="http://schemas.microsoft.com/office/drawing/2014/main" id="{B149F1DA-2E5E-AC20-D5CB-FF727465E6F3}"/>
              </a:ext>
            </a:extLst>
          </p:cNvPr>
          <p:cNvPicPr>
            <a:picLocks noChangeAspect="1"/>
          </p:cNvPicPr>
          <p:nvPr/>
        </p:nvPicPr>
        <p:blipFill>
          <a:blip r:embed="rId5"/>
          <a:stretch>
            <a:fillRect/>
          </a:stretch>
        </p:blipFill>
        <p:spPr>
          <a:xfrm>
            <a:off x="9298665" y="1589104"/>
            <a:ext cx="2187582" cy="2031326"/>
          </a:xfrm>
          <a:prstGeom prst="rect">
            <a:avLst/>
          </a:prstGeom>
        </p:spPr>
      </p:pic>
      <p:pic>
        <p:nvPicPr>
          <p:cNvPr id="18" name="Picture 17">
            <a:extLst>
              <a:ext uri="{FF2B5EF4-FFF2-40B4-BE49-F238E27FC236}">
                <a16:creationId xmlns:a16="http://schemas.microsoft.com/office/drawing/2014/main" id="{9B93F59E-68F2-D1F8-93B6-4430F3D988C9}"/>
              </a:ext>
            </a:extLst>
          </p:cNvPr>
          <p:cNvPicPr>
            <a:picLocks noChangeAspect="1"/>
          </p:cNvPicPr>
          <p:nvPr/>
        </p:nvPicPr>
        <p:blipFill>
          <a:blip r:embed="rId6"/>
          <a:stretch>
            <a:fillRect/>
          </a:stretch>
        </p:blipFill>
        <p:spPr>
          <a:xfrm>
            <a:off x="6573221" y="1589104"/>
            <a:ext cx="2490880" cy="1108847"/>
          </a:xfrm>
          <a:prstGeom prst="rect">
            <a:avLst/>
          </a:prstGeom>
        </p:spPr>
      </p:pic>
      <p:pic>
        <p:nvPicPr>
          <p:cNvPr id="20" name="Picture 19">
            <a:extLst>
              <a:ext uri="{FF2B5EF4-FFF2-40B4-BE49-F238E27FC236}">
                <a16:creationId xmlns:a16="http://schemas.microsoft.com/office/drawing/2014/main" id="{A7C34D8A-D355-EAE9-4231-781C4F9C660C}"/>
              </a:ext>
            </a:extLst>
          </p:cNvPr>
          <p:cNvPicPr>
            <a:picLocks noChangeAspect="1"/>
          </p:cNvPicPr>
          <p:nvPr/>
        </p:nvPicPr>
        <p:blipFill>
          <a:blip r:embed="rId7"/>
          <a:stretch>
            <a:fillRect/>
          </a:stretch>
        </p:blipFill>
        <p:spPr>
          <a:xfrm>
            <a:off x="6820354" y="2826550"/>
            <a:ext cx="1996613" cy="866689"/>
          </a:xfrm>
          <a:prstGeom prst="rect">
            <a:avLst/>
          </a:prstGeom>
        </p:spPr>
      </p:pic>
      <p:sp>
        <p:nvSpPr>
          <p:cNvPr id="21" name="TextBox 20">
            <a:extLst>
              <a:ext uri="{FF2B5EF4-FFF2-40B4-BE49-F238E27FC236}">
                <a16:creationId xmlns:a16="http://schemas.microsoft.com/office/drawing/2014/main" id="{577DE30B-21F5-AA04-0054-7BFCC2CFFE1C}"/>
              </a:ext>
            </a:extLst>
          </p:cNvPr>
          <p:cNvSpPr txBox="1"/>
          <p:nvPr/>
        </p:nvSpPr>
        <p:spPr>
          <a:xfrm>
            <a:off x="9197268" y="5961069"/>
            <a:ext cx="2539011" cy="246221"/>
          </a:xfrm>
          <a:prstGeom prst="rect">
            <a:avLst/>
          </a:prstGeom>
          <a:noFill/>
        </p:spPr>
        <p:txBody>
          <a:bodyPr wrap="square" rtlCol="0">
            <a:spAutoFit/>
          </a:bodyPr>
          <a:lstStyle/>
          <a:p>
            <a:r>
              <a:rPr lang="en-GB" sz="1000" dirty="0">
                <a:solidFill>
                  <a:schemeClr val="bg1"/>
                </a:solidFill>
              </a:rPr>
              <a:t>(i-stock, 2024), (Independent, 2013)</a:t>
            </a:r>
          </a:p>
        </p:txBody>
      </p:sp>
      <p:sp>
        <p:nvSpPr>
          <p:cNvPr id="24" name="TextBox 23">
            <a:extLst>
              <a:ext uri="{FF2B5EF4-FFF2-40B4-BE49-F238E27FC236}">
                <a16:creationId xmlns:a16="http://schemas.microsoft.com/office/drawing/2014/main" id="{9E4FB6B8-3A40-314E-B08E-B2F7227B4DBE}"/>
              </a:ext>
            </a:extLst>
          </p:cNvPr>
          <p:cNvSpPr txBox="1"/>
          <p:nvPr/>
        </p:nvSpPr>
        <p:spPr>
          <a:xfrm>
            <a:off x="535622" y="5945679"/>
            <a:ext cx="3663517" cy="276999"/>
          </a:xfrm>
          <a:prstGeom prst="rect">
            <a:avLst/>
          </a:prstGeom>
          <a:noFill/>
        </p:spPr>
        <p:txBody>
          <a:bodyPr wrap="square" rtlCol="0">
            <a:spAutoFit/>
          </a:bodyPr>
          <a:lstStyle/>
          <a:p>
            <a:r>
              <a:rPr lang="en-GB" sz="1000" dirty="0">
                <a:solidFill>
                  <a:schemeClr val="bg1"/>
                </a:solidFill>
              </a:rPr>
              <a:t>(Walker, 2018), (Lindon and Webb, 2016)</a:t>
            </a:r>
            <a:r>
              <a:rPr lang="en-GB" sz="1200" dirty="0">
                <a:solidFill>
                  <a:schemeClr val="bg1"/>
                </a:solidFill>
              </a:rPr>
              <a:t>)</a:t>
            </a:r>
          </a:p>
        </p:txBody>
      </p:sp>
    </p:spTree>
    <p:extLst>
      <p:ext uri="{BB962C8B-B14F-4D97-AF65-F5344CB8AC3E}">
        <p14:creationId xmlns:p14="http://schemas.microsoft.com/office/powerpoint/2010/main" val="3111979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7F6B33-527C-42A2-6E98-CB2402B50816}"/>
              </a:ext>
            </a:extLst>
          </p:cNvPr>
          <p:cNvSpPr txBox="1"/>
          <p:nvPr/>
        </p:nvSpPr>
        <p:spPr>
          <a:xfrm>
            <a:off x="621438" y="511011"/>
            <a:ext cx="2494625" cy="461665"/>
          </a:xfrm>
          <a:prstGeom prst="rect">
            <a:avLst/>
          </a:prstGeom>
          <a:noFill/>
        </p:spPr>
        <p:txBody>
          <a:bodyPr wrap="square" rtlCol="0">
            <a:spAutoFit/>
          </a:bodyPr>
          <a:lstStyle/>
          <a:p>
            <a:r>
              <a:rPr lang="en-GB" sz="2400" b="1" dirty="0">
                <a:solidFill>
                  <a:schemeClr val="bg1"/>
                </a:solidFill>
              </a:rPr>
              <a:t>Types of abuse:</a:t>
            </a:r>
          </a:p>
        </p:txBody>
      </p:sp>
      <p:sp>
        <p:nvSpPr>
          <p:cNvPr id="6" name="TextBox 5">
            <a:extLst>
              <a:ext uri="{FF2B5EF4-FFF2-40B4-BE49-F238E27FC236}">
                <a16:creationId xmlns:a16="http://schemas.microsoft.com/office/drawing/2014/main" id="{AAADB2D0-31EA-CC5C-133A-86365E148BC2}"/>
              </a:ext>
            </a:extLst>
          </p:cNvPr>
          <p:cNvSpPr txBox="1"/>
          <p:nvPr/>
        </p:nvSpPr>
        <p:spPr>
          <a:xfrm>
            <a:off x="621438" y="1144102"/>
            <a:ext cx="5378387" cy="2339102"/>
          </a:xfrm>
          <a:prstGeom prst="rect">
            <a:avLst/>
          </a:prstGeom>
          <a:noFill/>
          <a:ln>
            <a:solidFill>
              <a:schemeClr val="bg1"/>
            </a:solidFill>
          </a:ln>
        </p:spPr>
        <p:txBody>
          <a:bodyPr wrap="square" rtlCol="0">
            <a:spAutoFit/>
          </a:bodyPr>
          <a:lstStyle/>
          <a:p>
            <a:r>
              <a:rPr lang="en-GB" b="1" u="sng" dirty="0">
                <a:solidFill>
                  <a:schemeClr val="bg1"/>
                </a:solidFill>
              </a:rPr>
              <a:t>Face to Face Hazards</a:t>
            </a:r>
            <a:r>
              <a:rPr lang="en-GB" b="1" dirty="0">
                <a:solidFill>
                  <a:schemeClr val="bg1"/>
                </a:solidFill>
              </a:rPr>
              <a:t>: </a:t>
            </a:r>
          </a:p>
          <a:p>
            <a:endParaRPr lang="en-GB" sz="2000" dirty="0">
              <a:solidFill>
                <a:schemeClr val="bg1"/>
              </a:solidFill>
            </a:endParaRPr>
          </a:p>
          <a:p>
            <a:pPr marL="285750" indent="-285750">
              <a:buFont typeface="Arial" panose="020B0604020202020204" pitchFamily="34" charset="0"/>
              <a:buChar char="•"/>
            </a:pPr>
            <a:r>
              <a:rPr lang="en-GB" b="1" dirty="0">
                <a:solidFill>
                  <a:schemeClr val="bg1"/>
                </a:solidFill>
              </a:rPr>
              <a:t>Physical: </a:t>
            </a:r>
            <a:r>
              <a:rPr lang="en-GB" dirty="0">
                <a:solidFill>
                  <a:schemeClr val="bg1"/>
                </a:solidFill>
              </a:rPr>
              <a:t>including organ harvesting</a:t>
            </a:r>
          </a:p>
          <a:p>
            <a:pPr marL="285750" indent="-285750">
              <a:buFont typeface="Arial" panose="020B0604020202020204" pitchFamily="34" charset="0"/>
              <a:buChar char="•"/>
            </a:pPr>
            <a:r>
              <a:rPr lang="en-GB" b="1" dirty="0">
                <a:solidFill>
                  <a:schemeClr val="bg1"/>
                </a:solidFill>
              </a:rPr>
              <a:t>Emotional &amp; Psychological</a:t>
            </a:r>
          </a:p>
          <a:p>
            <a:pPr marL="285750" indent="-285750">
              <a:buFont typeface="Arial" panose="020B0604020202020204" pitchFamily="34" charset="0"/>
              <a:buChar char="•"/>
            </a:pPr>
            <a:r>
              <a:rPr lang="en-GB" b="1" dirty="0">
                <a:solidFill>
                  <a:schemeClr val="bg1"/>
                </a:solidFill>
              </a:rPr>
              <a:t>Sexual: </a:t>
            </a:r>
            <a:r>
              <a:rPr lang="en-GB" dirty="0">
                <a:solidFill>
                  <a:schemeClr val="bg1"/>
                </a:solidFill>
              </a:rPr>
              <a:t>including female genital mutilation and sexual exploitation </a:t>
            </a:r>
          </a:p>
          <a:p>
            <a:pPr marL="285750" indent="-285750">
              <a:buFont typeface="Arial" panose="020B0604020202020204" pitchFamily="34" charset="0"/>
              <a:buChar char="•"/>
            </a:pPr>
            <a:r>
              <a:rPr lang="en-GB" b="1" dirty="0">
                <a:solidFill>
                  <a:schemeClr val="bg1"/>
                </a:solidFill>
              </a:rPr>
              <a:t>Neglect</a:t>
            </a:r>
          </a:p>
          <a:p>
            <a:pPr marL="285750" indent="-285750">
              <a:buFont typeface="Arial" panose="020B0604020202020204" pitchFamily="34" charset="0"/>
              <a:buChar char="•"/>
            </a:pPr>
            <a:r>
              <a:rPr lang="en-GB" b="1" dirty="0">
                <a:solidFill>
                  <a:schemeClr val="bg1"/>
                </a:solidFill>
              </a:rPr>
              <a:t>Grooming: </a:t>
            </a:r>
            <a:r>
              <a:rPr lang="en-GB" dirty="0">
                <a:solidFill>
                  <a:schemeClr val="bg1"/>
                </a:solidFill>
              </a:rPr>
              <a:t>including human trafficking</a:t>
            </a:r>
          </a:p>
        </p:txBody>
      </p:sp>
      <p:sp>
        <p:nvSpPr>
          <p:cNvPr id="8" name="TextBox 7">
            <a:extLst>
              <a:ext uri="{FF2B5EF4-FFF2-40B4-BE49-F238E27FC236}">
                <a16:creationId xmlns:a16="http://schemas.microsoft.com/office/drawing/2014/main" id="{752C4995-1D95-8DDD-6B86-F380EEBBD667}"/>
              </a:ext>
            </a:extLst>
          </p:cNvPr>
          <p:cNvSpPr txBox="1"/>
          <p:nvPr/>
        </p:nvSpPr>
        <p:spPr>
          <a:xfrm>
            <a:off x="643630" y="3584112"/>
            <a:ext cx="10926932" cy="2308324"/>
          </a:xfrm>
          <a:prstGeom prst="rect">
            <a:avLst/>
          </a:prstGeom>
          <a:noFill/>
          <a:ln>
            <a:solidFill>
              <a:schemeClr val="bg1"/>
            </a:solidFill>
          </a:ln>
        </p:spPr>
        <p:txBody>
          <a:bodyPr wrap="square" rtlCol="0">
            <a:spAutoFit/>
          </a:bodyPr>
          <a:lstStyle/>
          <a:p>
            <a:r>
              <a:rPr lang="en-GB" b="1" u="sng" dirty="0">
                <a:solidFill>
                  <a:schemeClr val="bg1"/>
                </a:solidFill>
              </a:rPr>
              <a:t>E:Safety Hazards</a:t>
            </a:r>
            <a:r>
              <a:rPr lang="en-GB" b="1" dirty="0">
                <a:solidFill>
                  <a:schemeClr val="bg1"/>
                </a:solidFill>
              </a:rPr>
              <a:t>:</a:t>
            </a:r>
          </a:p>
          <a:p>
            <a:r>
              <a:rPr lang="en-GB" sz="1400" dirty="0">
                <a:solidFill>
                  <a:schemeClr val="bg1"/>
                </a:solidFill>
              </a:rPr>
              <a:t> </a:t>
            </a:r>
          </a:p>
          <a:p>
            <a:pPr marL="342900" indent="-342900">
              <a:buFont typeface="Arial" panose="020B0604020202020204" pitchFamily="34" charset="0"/>
              <a:buChar char="•"/>
            </a:pPr>
            <a:r>
              <a:rPr lang="en-GB" b="1" dirty="0">
                <a:solidFill>
                  <a:schemeClr val="bg1"/>
                </a:solidFill>
              </a:rPr>
              <a:t>Online Abuse: </a:t>
            </a:r>
            <a:r>
              <a:rPr lang="en-GB" dirty="0">
                <a:solidFill>
                  <a:schemeClr val="bg1"/>
                </a:solidFill>
              </a:rPr>
              <a:t>cyber bullying; abuse; trolling; harassment</a:t>
            </a:r>
          </a:p>
          <a:p>
            <a:pPr marL="342900" indent="-342900">
              <a:buFont typeface="Arial" panose="020B0604020202020204" pitchFamily="34" charset="0"/>
              <a:buChar char="•"/>
            </a:pPr>
            <a:r>
              <a:rPr lang="en-GB" b="1" dirty="0">
                <a:solidFill>
                  <a:schemeClr val="bg1"/>
                </a:solidFill>
              </a:rPr>
              <a:t>Inappropriate Content: </a:t>
            </a:r>
            <a:r>
              <a:rPr lang="en-GB" dirty="0">
                <a:solidFill>
                  <a:schemeClr val="bg1"/>
                </a:solidFill>
              </a:rPr>
              <a:t>pornography; sexual content; nudity; violence</a:t>
            </a:r>
          </a:p>
          <a:p>
            <a:pPr marL="342900" indent="-342900">
              <a:buFont typeface="Arial" panose="020B0604020202020204" pitchFamily="34" charset="0"/>
              <a:buChar char="•"/>
            </a:pPr>
            <a:r>
              <a:rPr lang="en-GB" b="1" dirty="0">
                <a:solidFill>
                  <a:schemeClr val="bg1"/>
                </a:solidFill>
              </a:rPr>
              <a:t>Promotion of Risky &amp; Dangerous Behaviours: </a:t>
            </a:r>
            <a:r>
              <a:rPr lang="en-GB" dirty="0">
                <a:solidFill>
                  <a:schemeClr val="bg1"/>
                </a:solidFill>
              </a:rPr>
              <a:t>encouragement/grooming of unhealthy body-image; eating disorders; self-harm; suicide</a:t>
            </a:r>
          </a:p>
          <a:p>
            <a:pPr marL="342900" indent="-342900">
              <a:buFont typeface="Arial" panose="020B0604020202020204" pitchFamily="34" charset="0"/>
              <a:buChar char="•"/>
            </a:pPr>
            <a:r>
              <a:rPr lang="en-GB" b="1" dirty="0">
                <a:solidFill>
                  <a:schemeClr val="bg1"/>
                </a:solidFill>
              </a:rPr>
              <a:t>Promotion of Illegal Behaviours:</a:t>
            </a:r>
            <a:r>
              <a:rPr lang="en-GB" dirty="0">
                <a:solidFill>
                  <a:schemeClr val="bg1"/>
                </a:solidFill>
              </a:rPr>
              <a:t> encouragement/grooming to take part in illegal activities</a:t>
            </a:r>
            <a:endParaRPr lang="en-GB" i="1" dirty="0">
              <a:solidFill>
                <a:schemeClr val="bg1"/>
              </a:solidFill>
            </a:endParaRPr>
          </a:p>
          <a:p>
            <a:pPr marL="342900" indent="-342900">
              <a:buFont typeface="Arial" panose="020B0604020202020204" pitchFamily="34" charset="0"/>
              <a:buChar char="•"/>
            </a:pPr>
            <a:r>
              <a:rPr lang="en-GB" b="1" dirty="0">
                <a:solidFill>
                  <a:schemeClr val="bg1"/>
                </a:solidFill>
              </a:rPr>
              <a:t>Disinformation: </a:t>
            </a:r>
            <a:r>
              <a:rPr lang="en-GB" dirty="0">
                <a:solidFill>
                  <a:schemeClr val="bg1"/>
                </a:solidFill>
              </a:rPr>
              <a:t>exposure to misinformation and brainwashing</a:t>
            </a:r>
            <a:endParaRPr lang="en-GB" dirty="0"/>
          </a:p>
        </p:txBody>
      </p:sp>
      <p:sp>
        <p:nvSpPr>
          <p:cNvPr id="9" name="TextBox 8">
            <a:extLst>
              <a:ext uri="{FF2B5EF4-FFF2-40B4-BE49-F238E27FC236}">
                <a16:creationId xmlns:a16="http://schemas.microsoft.com/office/drawing/2014/main" id="{DA8337A6-A8FC-F9E6-5A0D-C8D586E77D2D}"/>
              </a:ext>
            </a:extLst>
          </p:cNvPr>
          <p:cNvSpPr txBox="1"/>
          <p:nvPr/>
        </p:nvSpPr>
        <p:spPr>
          <a:xfrm>
            <a:off x="6107096" y="1144102"/>
            <a:ext cx="5463466" cy="2339102"/>
          </a:xfrm>
          <a:prstGeom prst="rect">
            <a:avLst/>
          </a:prstGeom>
          <a:noFill/>
          <a:ln>
            <a:solidFill>
              <a:schemeClr val="bg1"/>
            </a:solidFill>
          </a:ln>
        </p:spPr>
        <p:txBody>
          <a:bodyPr wrap="square" rtlCol="0">
            <a:spAutoFit/>
          </a:bodyPr>
          <a:lstStyle/>
          <a:p>
            <a:r>
              <a:rPr lang="en-GB" b="1" u="sng" dirty="0" err="1">
                <a:solidFill>
                  <a:schemeClr val="bg1"/>
                </a:solidFill>
              </a:rPr>
              <a:t>VAWDASV</a:t>
            </a:r>
            <a:r>
              <a:rPr lang="en-GB" b="1" u="sng" dirty="0">
                <a:solidFill>
                  <a:schemeClr val="bg1"/>
                </a:solidFill>
              </a:rPr>
              <a:t> (Ask &amp; Act) Hazards</a:t>
            </a:r>
            <a:r>
              <a:rPr lang="en-GB" b="1" dirty="0">
                <a:solidFill>
                  <a:schemeClr val="bg1"/>
                </a:solidFill>
              </a:rPr>
              <a:t>:</a:t>
            </a:r>
          </a:p>
          <a:p>
            <a:endParaRPr lang="en-GB" sz="200" b="1" dirty="0">
              <a:solidFill>
                <a:schemeClr val="bg1"/>
              </a:solidFill>
            </a:endParaRPr>
          </a:p>
          <a:p>
            <a:pPr marL="285750" indent="-285750">
              <a:buFont typeface="Arial" panose="020B0604020202020204" pitchFamily="34" charset="0"/>
              <a:buChar char="•"/>
            </a:pPr>
            <a:r>
              <a:rPr lang="en-GB" b="1" dirty="0">
                <a:solidFill>
                  <a:schemeClr val="bg1"/>
                </a:solidFill>
              </a:rPr>
              <a:t>Violence against Women/men/children/elderly/disabled: </a:t>
            </a:r>
            <a:r>
              <a:rPr lang="en-GB" dirty="0">
                <a:solidFill>
                  <a:schemeClr val="bg1"/>
                </a:solidFill>
              </a:rPr>
              <a:t>including coercive control, bullying, F2F hazards, extortion and honour-based crimes </a:t>
            </a:r>
          </a:p>
          <a:p>
            <a:pPr marL="285750" indent="-285750">
              <a:buFont typeface="Arial" panose="020B0604020202020204" pitchFamily="34" charset="0"/>
              <a:buChar char="•"/>
            </a:pPr>
            <a:r>
              <a:rPr lang="en-GB" b="1" dirty="0">
                <a:solidFill>
                  <a:schemeClr val="bg1"/>
                </a:solidFill>
              </a:rPr>
              <a:t>Domestic Abuse: </a:t>
            </a:r>
            <a:r>
              <a:rPr lang="en-GB" dirty="0">
                <a:solidFill>
                  <a:schemeClr val="bg1"/>
                </a:solidFill>
              </a:rPr>
              <a:t>including forced marriage and servitude</a:t>
            </a:r>
          </a:p>
          <a:p>
            <a:pPr marL="285750" indent="-285750">
              <a:buFont typeface="Arial" panose="020B0604020202020204" pitchFamily="34" charset="0"/>
              <a:buChar char="•"/>
            </a:pPr>
            <a:r>
              <a:rPr lang="en-GB" b="1" dirty="0">
                <a:solidFill>
                  <a:schemeClr val="bg1"/>
                </a:solidFill>
              </a:rPr>
              <a:t>Sexual Violence</a:t>
            </a:r>
            <a:endParaRPr lang="en-GB" dirty="0"/>
          </a:p>
        </p:txBody>
      </p:sp>
      <p:sp>
        <p:nvSpPr>
          <p:cNvPr id="11" name="TextBox 10">
            <a:extLst>
              <a:ext uri="{FF2B5EF4-FFF2-40B4-BE49-F238E27FC236}">
                <a16:creationId xmlns:a16="http://schemas.microsoft.com/office/drawing/2014/main" id="{908E4887-7CC4-7CEC-78F7-CC0D5C92A01A}"/>
              </a:ext>
            </a:extLst>
          </p:cNvPr>
          <p:cNvSpPr txBox="1"/>
          <p:nvPr/>
        </p:nvSpPr>
        <p:spPr>
          <a:xfrm>
            <a:off x="8001742" y="5979993"/>
            <a:ext cx="3663517" cy="276999"/>
          </a:xfrm>
          <a:prstGeom prst="rect">
            <a:avLst/>
          </a:prstGeom>
          <a:noFill/>
        </p:spPr>
        <p:txBody>
          <a:bodyPr wrap="square" rtlCol="0">
            <a:spAutoFit/>
          </a:bodyPr>
          <a:lstStyle/>
          <a:p>
            <a:r>
              <a:rPr lang="en-GB" sz="1000" dirty="0">
                <a:solidFill>
                  <a:schemeClr val="bg1"/>
                </a:solidFill>
              </a:rPr>
              <a:t>(Walker, 2018), (Lindon and Webb, 2016), (Gov.UK, 2024</a:t>
            </a:r>
            <a:r>
              <a:rPr lang="en-GB" sz="1200" dirty="0">
                <a:solidFill>
                  <a:schemeClr val="bg1"/>
                </a:solidFill>
              </a:rPr>
              <a:t>)</a:t>
            </a:r>
          </a:p>
        </p:txBody>
      </p:sp>
    </p:spTree>
    <p:extLst>
      <p:ext uri="{BB962C8B-B14F-4D97-AF65-F5344CB8AC3E}">
        <p14:creationId xmlns:p14="http://schemas.microsoft.com/office/powerpoint/2010/main" val="4204055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E7B9E9-A4CD-509F-40E7-F188AF83C726}"/>
              </a:ext>
            </a:extLst>
          </p:cNvPr>
          <p:cNvSpPr txBox="1"/>
          <p:nvPr/>
        </p:nvSpPr>
        <p:spPr>
          <a:xfrm>
            <a:off x="785672" y="719091"/>
            <a:ext cx="3040603" cy="523220"/>
          </a:xfrm>
          <a:prstGeom prst="rect">
            <a:avLst/>
          </a:prstGeom>
          <a:noFill/>
        </p:spPr>
        <p:txBody>
          <a:bodyPr wrap="square" rtlCol="0">
            <a:spAutoFit/>
          </a:bodyPr>
          <a:lstStyle/>
          <a:p>
            <a:r>
              <a:rPr lang="en-GB" sz="2800" b="1" dirty="0">
                <a:solidFill>
                  <a:schemeClr val="bg1"/>
                </a:solidFill>
              </a:rPr>
              <a:t>Signs of abuse</a:t>
            </a:r>
            <a:r>
              <a:rPr lang="en-GB" sz="2400" b="1" dirty="0">
                <a:solidFill>
                  <a:schemeClr val="bg1"/>
                </a:solidFill>
              </a:rPr>
              <a:t>:</a:t>
            </a:r>
          </a:p>
        </p:txBody>
      </p:sp>
      <p:sp>
        <p:nvSpPr>
          <p:cNvPr id="5" name="TextBox 4">
            <a:extLst>
              <a:ext uri="{FF2B5EF4-FFF2-40B4-BE49-F238E27FC236}">
                <a16:creationId xmlns:a16="http://schemas.microsoft.com/office/drawing/2014/main" id="{0220FE1A-895D-C794-E324-6BECE72A2A49}"/>
              </a:ext>
            </a:extLst>
          </p:cNvPr>
          <p:cNvSpPr txBox="1"/>
          <p:nvPr/>
        </p:nvSpPr>
        <p:spPr>
          <a:xfrm>
            <a:off x="798991" y="1633491"/>
            <a:ext cx="4838329"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chemeClr val="bg1"/>
                </a:solidFill>
              </a:rPr>
              <a:t>Poor or intermittent attendance</a:t>
            </a:r>
          </a:p>
          <a:p>
            <a:pPr marL="285750" indent="-285750">
              <a:buFont typeface="Wingdings" panose="05000000000000000000" pitchFamily="2" charset="2"/>
              <a:buChar char="Ø"/>
            </a:pPr>
            <a:r>
              <a:rPr lang="en-GB" dirty="0">
                <a:solidFill>
                  <a:schemeClr val="bg1"/>
                </a:solidFill>
              </a:rPr>
              <a:t>Unexplained or recurrent injuries</a:t>
            </a:r>
          </a:p>
          <a:p>
            <a:pPr marL="285750" indent="-285750">
              <a:buFont typeface="Wingdings" panose="05000000000000000000" pitchFamily="2" charset="2"/>
              <a:buChar char="Ø"/>
            </a:pPr>
            <a:r>
              <a:rPr lang="en-GB" dirty="0">
                <a:solidFill>
                  <a:schemeClr val="bg1"/>
                </a:solidFill>
              </a:rPr>
              <a:t>Ongoing health issues</a:t>
            </a:r>
          </a:p>
          <a:p>
            <a:pPr marL="285750" indent="-285750">
              <a:buFont typeface="Wingdings" panose="05000000000000000000" pitchFamily="2" charset="2"/>
              <a:buChar char="Ø"/>
            </a:pPr>
            <a:r>
              <a:rPr lang="en-GB" dirty="0">
                <a:solidFill>
                  <a:schemeClr val="bg1"/>
                </a:solidFill>
              </a:rPr>
              <a:t>Unkept appearance</a:t>
            </a:r>
          </a:p>
          <a:p>
            <a:pPr marL="285750" indent="-285750">
              <a:buFont typeface="Wingdings" panose="05000000000000000000" pitchFamily="2" charset="2"/>
              <a:buChar char="Ø"/>
            </a:pPr>
            <a:r>
              <a:rPr lang="en-GB" dirty="0">
                <a:solidFill>
                  <a:schemeClr val="bg1"/>
                </a:solidFill>
              </a:rPr>
              <a:t>Under or overweight</a:t>
            </a:r>
          </a:p>
          <a:p>
            <a:pPr marL="285750" indent="-285750">
              <a:buFont typeface="Wingdings" panose="05000000000000000000" pitchFamily="2" charset="2"/>
              <a:buChar char="Ø"/>
            </a:pPr>
            <a:r>
              <a:rPr lang="en-GB" dirty="0">
                <a:solidFill>
                  <a:schemeClr val="bg1"/>
                </a:solidFill>
              </a:rPr>
              <a:t>Use of inappropriate language</a:t>
            </a:r>
          </a:p>
          <a:p>
            <a:pPr marL="285750" indent="-285750">
              <a:buFont typeface="Wingdings" panose="05000000000000000000" pitchFamily="2" charset="2"/>
              <a:buChar char="Ø"/>
            </a:pPr>
            <a:r>
              <a:rPr lang="en-GB" dirty="0">
                <a:solidFill>
                  <a:schemeClr val="bg1"/>
                </a:solidFill>
              </a:rPr>
              <a:t>Aggressive or withdrawn behaviours</a:t>
            </a:r>
          </a:p>
          <a:p>
            <a:pPr marL="285750" indent="-285750">
              <a:buFont typeface="Wingdings" panose="05000000000000000000" pitchFamily="2" charset="2"/>
              <a:buChar char="Ø"/>
            </a:pPr>
            <a:r>
              <a:rPr lang="en-GB" dirty="0">
                <a:solidFill>
                  <a:schemeClr val="bg1"/>
                </a:solidFill>
              </a:rPr>
              <a:t>Over or under emotional behaviours</a:t>
            </a:r>
          </a:p>
          <a:p>
            <a:pPr marL="285750" indent="-285750">
              <a:buFont typeface="Wingdings" panose="05000000000000000000" pitchFamily="2" charset="2"/>
              <a:buChar char="Ø"/>
            </a:pPr>
            <a:r>
              <a:rPr lang="en-GB" dirty="0">
                <a:solidFill>
                  <a:schemeClr val="bg1"/>
                </a:solidFill>
              </a:rPr>
              <a:t>Attention seeking or perfection seeking behaviours</a:t>
            </a:r>
          </a:p>
          <a:p>
            <a:pPr marL="285750" indent="-285750">
              <a:buFont typeface="Wingdings" panose="05000000000000000000" pitchFamily="2" charset="2"/>
              <a:buChar char="Ø"/>
            </a:pPr>
            <a:r>
              <a:rPr lang="en-GB" dirty="0">
                <a:solidFill>
                  <a:schemeClr val="bg1"/>
                </a:solidFill>
              </a:rPr>
              <a:t>Risky or excessively safe-seeking behaviours</a:t>
            </a:r>
          </a:p>
          <a:p>
            <a:pPr marL="285750" indent="-285750">
              <a:buFont typeface="Wingdings" panose="05000000000000000000" pitchFamily="2" charset="2"/>
              <a:buChar char="Ø"/>
            </a:pPr>
            <a:r>
              <a:rPr lang="en-GB" dirty="0">
                <a:solidFill>
                  <a:schemeClr val="bg1"/>
                </a:solidFill>
              </a:rPr>
              <a:t>Self-harm</a:t>
            </a:r>
          </a:p>
          <a:p>
            <a:pPr marL="285750" indent="-285750">
              <a:buFont typeface="Wingdings" panose="05000000000000000000" pitchFamily="2" charset="2"/>
              <a:buChar char="Ø"/>
            </a:pPr>
            <a:r>
              <a:rPr lang="en-GB" dirty="0">
                <a:solidFill>
                  <a:schemeClr val="bg1"/>
                </a:solidFill>
              </a:rPr>
              <a:t>Hiding or running-away</a:t>
            </a:r>
          </a:p>
        </p:txBody>
      </p:sp>
      <p:sp>
        <p:nvSpPr>
          <p:cNvPr id="6" name="TextBox 5">
            <a:extLst>
              <a:ext uri="{FF2B5EF4-FFF2-40B4-BE49-F238E27FC236}">
                <a16:creationId xmlns:a16="http://schemas.microsoft.com/office/drawing/2014/main" id="{D620A731-75BE-5662-463C-15EBAB49FAB9}"/>
              </a:ext>
            </a:extLst>
          </p:cNvPr>
          <p:cNvSpPr txBox="1"/>
          <p:nvPr/>
        </p:nvSpPr>
        <p:spPr>
          <a:xfrm>
            <a:off x="5798599" y="1633491"/>
            <a:ext cx="4838329" cy="2308324"/>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chemeClr val="bg1"/>
                </a:solidFill>
              </a:rPr>
              <a:t>Overly affectionate</a:t>
            </a:r>
          </a:p>
          <a:p>
            <a:pPr marL="285750" indent="-285750">
              <a:buFont typeface="Wingdings" panose="05000000000000000000" pitchFamily="2" charset="2"/>
              <a:buChar char="Ø"/>
            </a:pPr>
            <a:r>
              <a:rPr lang="en-GB" dirty="0">
                <a:solidFill>
                  <a:schemeClr val="bg1"/>
                </a:solidFill>
              </a:rPr>
              <a:t>Sexualised behaviour</a:t>
            </a:r>
          </a:p>
          <a:p>
            <a:pPr marL="285750" indent="-285750">
              <a:buFont typeface="Wingdings" panose="05000000000000000000" pitchFamily="2" charset="2"/>
              <a:buChar char="Ø"/>
            </a:pPr>
            <a:r>
              <a:rPr lang="en-GB" dirty="0">
                <a:solidFill>
                  <a:schemeClr val="bg1"/>
                </a:solidFill>
              </a:rPr>
              <a:t>Reluctance to change or show bare skin</a:t>
            </a:r>
          </a:p>
          <a:p>
            <a:pPr marL="285750" indent="-285750">
              <a:buFont typeface="Wingdings" panose="05000000000000000000" pitchFamily="2" charset="2"/>
              <a:buChar char="Ø"/>
            </a:pPr>
            <a:r>
              <a:rPr lang="en-GB" dirty="0">
                <a:solidFill>
                  <a:schemeClr val="bg1"/>
                </a:solidFill>
              </a:rPr>
              <a:t>Fatigue</a:t>
            </a:r>
          </a:p>
          <a:p>
            <a:pPr marL="285750" indent="-285750">
              <a:buFont typeface="Wingdings" panose="05000000000000000000" pitchFamily="2" charset="2"/>
              <a:buChar char="Ø"/>
            </a:pPr>
            <a:r>
              <a:rPr lang="en-GB" dirty="0">
                <a:solidFill>
                  <a:schemeClr val="bg1"/>
                </a:solidFill>
              </a:rPr>
              <a:t>Failure to engage with learning</a:t>
            </a:r>
          </a:p>
          <a:p>
            <a:pPr marL="285750" indent="-285750">
              <a:buFont typeface="Wingdings" panose="05000000000000000000" pitchFamily="2" charset="2"/>
              <a:buChar char="Ø"/>
            </a:pPr>
            <a:r>
              <a:rPr lang="en-GB" dirty="0">
                <a:solidFill>
                  <a:schemeClr val="bg1"/>
                </a:solidFill>
              </a:rPr>
              <a:t>Failure to thrive</a:t>
            </a:r>
          </a:p>
          <a:p>
            <a:pPr marL="285750" indent="-285750">
              <a:buFont typeface="Wingdings" panose="05000000000000000000" pitchFamily="2" charset="2"/>
              <a:buChar char="Ø"/>
            </a:pPr>
            <a:r>
              <a:rPr lang="en-GB" dirty="0">
                <a:solidFill>
                  <a:schemeClr val="bg1"/>
                </a:solidFill>
              </a:rPr>
              <a:t>Disengaged </a:t>
            </a:r>
          </a:p>
        </p:txBody>
      </p:sp>
      <p:sp>
        <p:nvSpPr>
          <p:cNvPr id="7" name="TextBox 6">
            <a:extLst>
              <a:ext uri="{FF2B5EF4-FFF2-40B4-BE49-F238E27FC236}">
                <a16:creationId xmlns:a16="http://schemas.microsoft.com/office/drawing/2014/main" id="{1881FD8B-EF34-E0AC-5712-4F4ADE68F0D9}"/>
              </a:ext>
            </a:extLst>
          </p:cNvPr>
          <p:cNvSpPr txBox="1"/>
          <p:nvPr/>
        </p:nvSpPr>
        <p:spPr>
          <a:xfrm>
            <a:off x="6096000" y="4485845"/>
            <a:ext cx="5521910" cy="1107996"/>
          </a:xfrm>
          <a:prstGeom prst="rect">
            <a:avLst/>
          </a:prstGeom>
          <a:noFill/>
        </p:spPr>
        <p:txBody>
          <a:bodyPr wrap="square" rtlCol="0">
            <a:spAutoFit/>
          </a:bodyPr>
          <a:lstStyle/>
          <a:p>
            <a:r>
              <a:rPr lang="en-GB" sz="2400" b="1" dirty="0">
                <a:solidFill>
                  <a:schemeClr val="bg1"/>
                </a:solidFill>
              </a:rPr>
              <a:t>This list is not exhaustive - can you think of any others? </a:t>
            </a:r>
            <a:endParaRPr lang="en-GB" sz="2400" dirty="0">
              <a:solidFill>
                <a:schemeClr val="bg1"/>
              </a:solidFill>
            </a:endParaRPr>
          </a:p>
          <a:p>
            <a:endParaRPr lang="en-GB" dirty="0"/>
          </a:p>
        </p:txBody>
      </p:sp>
      <p:sp>
        <p:nvSpPr>
          <p:cNvPr id="8" name="TextBox 7">
            <a:extLst>
              <a:ext uri="{FF2B5EF4-FFF2-40B4-BE49-F238E27FC236}">
                <a16:creationId xmlns:a16="http://schemas.microsoft.com/office/drawing/2014/main" id="{A0A39B00-85E0-5EA0-1FF8-9B4093C592C3}"/>
              </a:ext>
            </a:extLst>
          </p:cNvPr>
          <p:cNvSpPr txBox="1"/>
          <p:nvPr/>
        </p:nvSpPr>
        <p:spPr>
          <a:xfrm>
            <a:off x="7708778" y="5839560"/>
            <a:ext cx="3663517" cy="276999"/>
          </a:xfrm>
          <a:prstGeom prst="rect">
            <a:avLst/>
          </a:prstGeom>
          <a:noFill/>
        </p:spPr>
        <p:txBody>
          <a:bodyPr wrap="square" rtlCol="0">
            <a:spAutoFit/>
          </a:bodyPr>
          <a:lstStyle/>
          <a:p>
            <a:r>
              <a:rPr lang="en-GB" sz="1000" dirty="0">
                <a:solidFill>
                  <a:schemeClr val="bg1"/>
                </a:solidFill>
              </a:rPr>
              <a:t>(Walker, 2018), (Lindon and Webb, 2016), (Gov.UK, 2024</a:t>
            </a:r>
            <a:r>
              <a:rPr lang="en-GB" sz="1200" dirty="0">
                <a:solidFill>
                  <a:schemeClr val="bg1"/>
                </a:solidFill>
              </a:rPr>
              <a:t>)</a:t>
            </a:r>
          </a:p>
        </p:txBody>
      </p:sp>
    </p:spTree>
    <p:extLst>
      <p:ext uri="{BB962C8B-B14F-4D97-AF65-F5344CB8AC3E}">
        <p14:creationId xmlns:p14="http://schemas.microsoft.com/office/powerpoint/2010/main" val="3729567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1F46FB-2096-792F-AD62-37D805409B53}"/>
              </a:ext>
            </a:extLst>
          </p:cNvPr>
          <p:cNvSpPr txBox="1"/>
          <p:nvPr/>
        </p:nvSpPr>
        <p:spPr>
          <a:xfrm>
            <a:off x="632534" y="711084"/>
            <a:ext cx="7597066" cy="461665"/>
          </a:xfrm>
          <a:prstGeom prst="rect">
            <a:avLst/>
          </a:prstGeom>
          <a:noFill/>
        </p:spPr>
        <p:txBody>
          <a:bodyPr wrap="square">
            <a:spAutoFit/>
          </a:bodyPr>
          <a:lstStyle/>
          <a:p>
            <a:r>
              <a:rPr lang="en-GB" sz="2400" b="1" dirty="0">
                <a:solidFill>
                  <a:schemeClr val="bg1"/>
                </a:solidFill>
              </a:rPr>
              <a:t>When YOU MUST report your noticed ‘awareness’</a:t>
            </a:r>
            <a:endParaRPr lang="en-GB" sz="2400" dirty="0">
              <a:solidFill>
                <a:schemeClr val="bg1"/>
              </a:solidFill>
            </a:endParaRPr>
          </a:p>
        </p:txBody>
      </p:sp>
      <p:sp>
        <p:nvSpPr>
          <p:cNvPr id="6" name="TextBox 5">
            <a:extLst>
              <a:ext uri="{FF2B5EF4-FFF2-40B4-BE49-F238E27FC236}">
                <a16:creationId xmlns:a16="http://schemas.microsoft.com/office/drawing/2014/main" id="{BF880134-CCEA-ADCF-154D-2282BB6F6C97}"/>
              </a:ext>
            </a:extLst>
          </p:cNvPr>
          <p:cNvSpPr txBox="1"/>
          <p:nvPr/>
        </p:nvSpPr>
        <p:spPr>
          <a:xfrm>
            <a:off x="701335" y="1313895"/>
            <a:ext cx="10912877" cy="4708981"/>
          </a:xfrm>
          <a:prstGeom prst="rect">
            <a:avLst/>
          </a:prstGeom>
          <a:noFill/>
        </p:spPr>
        <p:txBody>
          <a:bodyPr wrap="square" rtlCol="0">
            <a:spAutoFit/>
          </a:bodyPr>
          <a:lstStyle/>
          <a:p>
            <a:r>
              <a:rPr lang="en-GB" sz="1800" dirty="0">
                <a:solidFill>
                  <a:schemeClr val="bg1"/>
                </a:solidFill>
              </a:rPr>
              <a:t>‘Safeguarding Wales 2019’ states you must report’:</a:t>
            </a:r>
          </a:p>
          <a:p>
            <a:endParaRPr lang="en-GB" sz="1800" dirty="0">
              <a:solidFill>
                <a:schemeClr val="bg1"/>
              </a:solidFill>
            </a:endParaRPr>
          </a:p>
          <a:p>
            <a:r>
              <a:rPr lang="en-GB" b="1" dirty="0">
                <a:solidFill>
                  <a:schemeClr val="bg1"/>
                </a:solidFill>
              </a:rPr>
              <a:t>EACH AND EVERY </a:t>
            </a:r>
            <a:r>
              <a:rPr lang="en-GB" dirty="0">
                <a:solidFill>
                  <a:schemeClr val="bg1"/>
                </a:solidFill>
              </a:rPr>
              <a:t>time </a:t>
            </a:r>
            <a:r>
              <a:rPr lang="en-GB" b="1" dirty="0">
                <a:solidFill>
                  <a:schemeClr val="bg1"/>
                </a:solidFill>
              </a:rPr>
              <a:t>YOU</a:t>
            </a:r>
            <a:r>
              <a:rPr lang="en-GB" dirty="0">
                <a:solidFill>
                  <a:schemeClr val="bg1"/>
                </a:solidFill>
              </a:rPr>
              <a:t> become aware of </a:t>
            </a:r>
            <a:r>
              <a:rPr lang="en-GB" b="1" dirty="0">
                <a:solidFill>
                  <a:schemeClr val="bg1"/>
                </a:solidFill>
              </a:rPr>
              <a:t>NOTICING</a:t>
            </a:r>
            <a:r>
              <a:rPr lang="en-GB" dirty="0">
                <a:solidFill>
                  <a:schemeClr val="bg1"/>
                </a:solidFill>
              </a:rPr>
              <a:t> a safeguarding concern via: </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disclosure</a:t>
            </a:r>
          </a:p>
          <a:p>
            <a:pPr marL="285750" indent="-285750">
              <a:buFont typeface="Arial" panose="020B0604020202020204" pitchFamily="34" charset="0"/>
              <a:buChar char="•"/>
            </a:pPr>
            <a:r>
              <a:rPr lang="en-GB" dirty="0">
                <a:solidFill>
                  <a:schemeClr val="bg1"/>
                </a:solidFill>
              </a:rPr>
              <a:t>observation</a:t>
            </a:r>
          </a:p>
          <a:p>
            <a:pPr marL="285750" indent="-285750">
              <a:buFont typeface="Arial" panose="020B0604020202020204" pitchFamily="34" charset="0"/>
              <a:buChar char="•"/>
            </a:pPr>
            <a:r>
              <a:rPr lang="en-GB" dirty="0">
                <a:solidFill>
                  <a:schemeClr val="bg1"/>
                </a:solidFill>
              </a:rPr>
              <a:t>information gained </a:t>
            </a:r>
          </a:p>
          <a:p>
            <a:endParaRPr lang="en-GB" dirty="0">
              <a:solidFill>
                <a:schemeClr val="bg1"/>
              </a:solidFill>
            </a:endParaRPr>
          </a:p>
          <a:p>
            <a:r>
              <a:rPr lang="en-GB" dirty="0">
                <a:solidFill>
                  <a:schemeClr val="bg1"/>
                </a:solidFill>
              </a:rPr>
              <a:t>that a child </a:t>
            </a:r>
            <a:r>
              <a:rPr lang="en-GB" b="1" dirty="0">
                <a:solidFill>
                  <a:schemeClr val="bg1"/>
                </a:solidFill>
              </a:rPr>
              <a:t>MAY BE </a:t>
            </a:r>
            <a:r>
              <a:rPr lang="en-GB" dirty="0">
                <a:solidFill>
                  <a:schemeClr val="bg1"/>
                </a:solidFill>
              </a:rPr>
              <a:t>at risk of harm, either inside or outside of your workplace setting, regarding any child either known or not known to you.</a:t>
            </a:r>
          </a:p>
          <a:p>
            <a:endParaRPr lang="en-GB" b="1" dirty="0">
              <a:solidFill>
                <a:schemeClr val="bg1"/>
              </a:solidFill>
            </a:endParaRPr>
          </a:p>
          <a:p>
            <a:r>
              <a:rPr lang="en-GB" dirty="0">
                <a:solidFill>
                  <a:srgbClr val="0070C0"/>
                </a:solidFill>
                <a:hlinkClick r:id="rId3">
                  <a:extLst>
                    <a:ext uri="{A12FA001-AC4F-418D-AE19-62706E023703}">
                      <ahyp:hlinkClr xmlns:ahyp="http://schemas.microsoft.com/office/drawing/2018/hyperlinkcolor" val="tx"/>
                    </a:ext>
                  </a:extLst>
                </a:hlinkClick>
              </a:rPr>
              <a:t>Safeguarding Wales</a:t>
            </a:r>
            <a:r>
              <a:rPr lang="en-GB" dirty="0">
                <a:solidFill>
                  <a:srgbClr val="0070C0"/>
                </a:solidFill>
              </a:rPr>
              <a:t> (2024)</a:t>
            </a:r>
          </a:p>
          <a:p>
            <a:endParaRPr lang="en-GB" b="1" dirty="0">
              <a:solidFill>
                <a:schemeClr val="bg1"/>
              </a:solidFill>
            </a:endParaRPr>
          </a:p>
          <a:p>
            <a:r>
              <a:rPr lang="en-GB" sz="2400" b="1" dirty="0">
                <a:solidFill>
                  <a:srgbClr val="FF0000"/>
                </a:solidFill>
              </a:rPr>
              <a:t>NB: It</a:t>
            </a:r>
            <a:r>
              <a:rPr lang="en-GB" sz="2400" dirty="0">
                <a:solidFill>
                  <a:srgbClr val="FF0000"/>
                </a:solidFill>
              </a:rPr>
              <a:t> </a:t>
            </a:r>
            <a:r>
              <a:rPr lang="en-GB" sz="2400" b="1" dirty="0">
                <a:solidFill>
                  <a:srgbClr val="FF0000"/>
                </a:solidFill>
              </a:rPr>
              <a:t>is ‘your’ STATUTORY DUTY to report, each and every, awareness you note, it is not for you to judge the validity of it.</a:t>
            </a:r>
          </a:p>
          <a:p>
            <a:endParaRPr lang="en-GB" dirty="0">
              <a:solidFill>
                <a:schemeClr val="bg1"/>
              </a:solidFill>
            </a:endParaRPr>
          </a:p>
        </p:txBody>
      </p:sp>
    </p:spTree>
    <p:extLst>
      <p:ext uri="{BB962C8B-B14F-4D97-AF65-F5344CB8AC3E}">
        <p14:creationId xmlns:p14="http://schemas.microsoft.com/office/powerpoint/2010/main" val="2711687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9B1910-F8F7-8E3D-ED69-EF3086F5B274}"/>
              </a:ext>
            </a:extLst>
          </p:cNvPr>
          <p:cNvSpPr txBox="1"/>
          <p:nvPr/>
        </p:nvSpPr>
        <p:spPr>
          <a:xfrm>
            <a:off x="632534" y="711084"/>
            <a:ext cx="7597066" cy="461665"/>
          </a:xfrm>
          <a:prstGeom prst="rect">
            <a:avLst/>
          </a:prstGeom>
          <a:noFill/>
        </p:spPr>
        <p:txBody>
          <a:bodyPr wrap="square">
            <a:spAutoFit/>
          </a:bodyPr>
          <a:lstStyle/>
          <a:p>
            <a:r>
              <a:rPr lang="en-GB" sz="2400" b="1" dirty="0">
                <a:solidFill>
                  <a:schemeClr val="bg1"/>
                </a:solidFill>
              </a:rPr>
              <a:t>How YOU MUST report your noticed ‘awareness’</a:t>
            </a:r>
            <a:endParaRPr lang="en-GB" sz="2400" dirty="0">
              <a:solidFill>
                <a:schemeClr val="bg1"/>
              </a:solidFill>
            </a:endParaRPr>
          </a:p>
        </p:txBody>
      </p:sp>
      <p:sp>
        <p:nvSpPr>
          <p:cNvPr id="5" name="TextBox 4">
            <a:extLst>
              <a:ext uri="{FF2B5EF4-FFF2-40B4-BE49-F238E27FC236}">
                <a16:creationId xmlns:a16="http://schemas.microsoft.com/office/drawing/2014/main" id="{CD0F355A-9DDA-6922-566B-C86F79DBE1BC}"/>
              </a:ext>
            </a:extLst>
          </p:cNvPr>
          <p:cNvSpPr txBox="1"/>
          <p:nvPr/>
        </p:nvSpPr>
        <p:spPr>
          <a:xfrm>
            <a:off x="632534" y="1284046"/>
            <a:ext cx="10333608" cy="5109091"/>
          </a:xfrm>
          <a:prstGeom prst="rect">
            <a:avLst/>
          </a:prstGeom>
          <a:noFill/>
        </p:spPr>
        <p:txBody>
          <a:bodyPr wrap="square" rtlCol="0">
            <a:spAutoFit/>
          </a:bodyPr>
          <a:lstStyle/>
          <a:p>
            <a:r>
              <a:rPr lang="en-GB" sz="1600" dirty="0">
                <a:solidFill>
                  <a:schemeClr val="bg1"/>
                </a:solidFill>
              </a:rPr>
              <a:t>‘Safeguarding Wales 2019’ states the ‘duty to report’ process is:</a:t>
            </a:r>
          </a:p>
          <a:p>
            <a:endParaRPr lang="en-GB" sz="1600" dirty="0">
              <a:solidFill>
                <a:schemeClr val="bg1"/>
              </a:solidFill>
            </a:endParaRPr>
          </a:p>
          <a:p>
            <a:r>
              <a:rPr lang="en-GB" sz="1600" dirty="0">
                <a:solidFill>
                  <a:schemeClr val="bg1"/>
                </a:solidFill>
              </a:rPr>
              <a:t>For each and every ‘awareness’ you have noted, via disclosure, observation or information gained, within your work-place setting or outside of your workplace setting, you have a statutory duty to:</a:t>
            </a:r>
          </a:p>
          <a:p>
            <a:endParaRPr lang="en-GB" sz="1600" dirty="0">
              <a:solidFill>
                <a:schemeClr val="bg1"/>
              </a:solidFill>
            </a:endParaRPr>
          </a:p>
          <a:p>
            <a:pPr marL="342900" indent="-342900">
              <a:buAutoNum type="arabicParenR"/>
            </a:pPr>
            <a:r>
              <a:rPr lang="en-GB" sz="1600" dirty="0">
                <a:solidFill>
                  <a:schemeClr val="bg1"/>
                </a:solidFill>
              </a:rPr>
              <a:t>Evaluate if an emergency response is required to ensure safety and call for emergency medical or police aid if required. </a:t>
            </a:r>
          </a:p>
          <a:p>
            <a:pPr marL="342900" indent="-342900">
              <a:buAutoNum type="arabicParenR"/>
            </a:pPr>
            <a:r>
              <a:rPr lang="en-GB" sz="1600" dirty="0">
                <a:solidFill>
                  <a:schemeClr val="bg1"/>
                </a:solidFill>
              </a:rPr>
              <a:t>If your ‘awareness’ is noted within your workplace setting, then as soon as is possible, notify your workplace’s ‘Designated Safeguarding Person’ (DSP), following your workplace setting’s policies and  procedures.</a:t>
            </a:r>
          </a:p>
          <a:p>
            <a:pPr marL="342900" indent="-342900">
              <a:buAutoNum type="arabicParenR"/>
            </a:pPr>
            <a:r>
              <a:rPr lang="en-GB" sz="1600" dirty="0">
                <a:solidFill>
                  <a:schemeClr val="bg1"/>
                </a:solidFill>
              </a:rPr>
              <a:t>If your awareness is noted outside of your workplace setting, or if it concerns your setting’s DSP, then as soon as is possible  notify your Local Authority’s Single Point of Contact (LA SPC) or LA Designated Officer (LA DO).</a:t>
            </a:r>
          </a:p>
          <a:p>
            <a:pPr marL="342900" indent="-342900">
              <a:buAutoNum type="arabicParenR"/>
            </a:pPr>
            <a:r>
              <a:rPr lang="en-GB" sz="1600" dirty="0">
                <a:solidFill>
                  <a:schemeClr val="bg1"/>
                </a:solidFill>
              </a:rPr>
              <a:t>Document and date your ‘awareness’ concern noted.</a:t>
            </a:r>
          </a:p>
          <a:p>
            <a:pPr marL="342900" indent="-342900">
              <a:buAutoNum type="arabicParenR"/>
            </a:pPr>
            <a:endParaRPr lang="en-GB" dirty="0">
              <a:solidFill>
                <a:schemeClr val="bg1"/>
              </a:solidFill>
            </a:endParaRPr>
          </a:p>
          <a:p>
            <a:r>
              <a:rPr lang="en-GB" dirty="0">
                <a:solidFill>
                  <a:srgbClr val="0070C0"/>
                </a:solidFill>
                <a:hlinkClick r:id="rId3">
                  <a:extLst>
                    <a:ext uri="{A12FA001-AC4F-418D-AE19-62706E023703}">
                      <ahyp:hlinkClr xmlns:ahyp="http://schemas.microsoft.com/office/drawing/2018/hyperlinkcolor" val="tx"/>
                    </a:ext>
                  </a:extLst>
                </a:hlinkClick>
              </a:rPr>
              <a:t>Safeguarding Wales</a:t>
            </a:r>
            <a:r>
              <a:rPr lang="en-GB" dirty="0">
                <a:solidFill>
                  <a:srgbClr val="0070C0"/>
                </a:solidFill>
              </a:rPr>
              <a:t> (2024)</a:t>
            </a:r>
          </a:p>
          <a:p>
            <a:endParaRPr lang="en-GB" dirty="0">
              <a:solidFill>
                <a:srgbClr val="0070C0"/>
              </a:solidFill>
            </a:endParaRPr>
          </a:p>
          <a:p>
            <a:r>
              <a:rPr lang="en-GB" sz="2400" b="1" dirty="0">
                <a:solidFill>
                  <a:srgbClr val="FF0000"/>
                </a:solidFill>
              </a:rPr>
              <a:t>NB: It</a:t>
            </a:r>
            <a:r>
              <a:rPr lang="en-GB" sz="2400" dirty="0">
                <a:solidFill>
                  <a:srgbClr val="FF0000"/>
                </a:solidFill>
              </a:rPr>
              <a:t> </a:t>
            </a:r>
            <a:r>
              <a:rPr lang="en-GB" sz="2400" b="1" dirty="0">
                <a:solidFill>
                  <a:srgbClr val="FF0000"/>
                </a:solidFill>
              </a:rPr>
              <a:t>is ‘your’ STATUTORY DUTY to follow the ‘duty to report’ process for, each and every, awareness noted.</a:t>
            </a:r>
            <a:endParaRPr lang="en-GB" sz="2400" dirty="0">
              <a:solidFill>
                <a:srgbClr val="0070C0"/>
              </a:solidFill>
            </a:endParaRPr>
          </a:p>
        </p:txBody>
      </p:sp>
      <p:sp>
        <p:nvSpPr>
          <p:cNvPr id="2" name="TextBox 1">
            <a:extLst>
              <a:ext uri="{FF2B5EF4-FFF2-40B4-BE49-F238E27FC236}">
                <a16:creationId xmlns:a16="http://schemas.microsoft.com/office/drawing/2014/main" id="{70CD480F-4C42-473D-5D5D-DB5B8FC9ADEF}"/>
              </a:ext>
            </a:extLst>
          </p:cNvPr>
          <p:cNvSpPr txBox="1"/>
          <p:nvPr/>
        </p:nvSpPr>
        <p:spPr>
          <a:xfrm>
            <a:off x="7199126" y="4404403"/>
            <a:ext cx="4057374" cy="1169551"/>
          </a:xfrm>
          <a:prstGeom prst="rect">
            <a:avLst/>
          </a:prstGeom>
          <a:noFill/>
          <a:ln w="19050">
            <a:solidFill>
              <a:srgbClr val="FFC000"/>
            </a:solidFill>
          </a:ln>
        </p:spPr>
        <p:txBody>
          <a:bodyPr wrap="square" rtlCol="0">
            <a:spAutoFit/>
          </a:bodyPr>
          <a:lstStyle/>
          <a:p>
            <a:pPr algn="just"/>
            <a:r>
              <a:rPr lang="en-GB" sz="1400" b="1" dirty="0">
                <a:solidFill>
                  <a:srgbClr val="FFC000"/>
                </a:solidFill>
              </a:rPr>
              <a:t>Posters listing the duty to report process,  DSP &amp; LA SPC contact details are displayed in every classroom, corridor and staff room. As well as being detailed on the reverse of staff ID badges.</a:t>
            </a:r>
          </a:p>
        </p:txBody>
      </p:sp>
    </p:spTree>
    <p:extLst>
      <p:ext uri="{BB962C8B-B14F-4D97-AF65-F5344CB8AC3E}">
        <p14:creationId xmlns:p14="http://schemas.microsoft.com/office/powerpoint/2010/main" val="137476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ADD3272-5703-E1AF-A687-BCF10E81920D}"/>
              </a:ext>
            </a:extLst>
          </p:cNvPr>
          <p:cNvSpPr txBox="1"/>
          <p:nvPr/>
        </p:nvSpPr>
        <p:spPr>
          <a:xfrm>
            <a:off x="544499" y="561052"/>
            <a:ext cx="9534617" cy="400110"/>
          </a:xfrm>
          <a:prstGeom prst="rect">
            <a:avLst/>
          </a:prstGeom>
          <a:noFill/>
        </p:spPr>
        <p:txBody>
          <a:bodyPr wrap="square" rtlCol="0">
            <a:spAutoFit/>
          </a:bodyPr>
          <a:lstStyle/>
          <a:p>
            <a:r>
              <a:rPr lang="en-GB" sz="2000" b="1" dirty="0">
                <a:solidFill>
                  <a:schemeClr val="bg1"/>
                </a:solidFill>
              </a:rPr>
              <a:t>Your workplace setting’s policies &amp; procedures:</a:t>
            </a:r>
          </a:p>
        </p:txBody>
      </p:sp>
      <p:sp>
        <p:nvSpPr>
          <p:cNvPr id="6" name="TextBox 5">
            <a:extLst>
              <a:ext uri="{FF2B5EF4-FFF2-40B4-BE49-F238E27FC236}">
                <a16:creationId xmlns:a16="http://schemas.microsoft.com/office/drawing/2014/main" id="{91B52F7E-827C-5D51-3E3F-80F1AF6FBDF8}"/>
              </a:ext>
            </a:extLst>
          </p:cNvPr>
          <p:cNvSpPr txBox="1"/>
          <p:nvPr/>
        </p:nvSpPr>
        <p:spPr>
          <a:xfrm>
            <a:off x="544499" y="1110324"/>
            <a:ext cx="11040860" cy="5339923"/>
          </a:xfrm>
          <a:prstGeom prst="rect">
            <a:avLst/>
          </a:prstGeom>
          <a:noFill/>
        </p:spPr>
        <p:txBody>
          <a:bodyPr wrap="square" rtlCol="0">
            <a:spAutoFit/>
          </a:bodyPr>
          <a:lstStyle/>
          <a:p>
            <a:r>
              <a:rPr lang="en-GB" dirty="0">
                <a:solidFill>
                  <a:schemeClr val="bg1"/>
                </a:solidFill>
              </a:rPr>
              <a:t>The Wales Safeguarding Procedures (2019) state child educational settings must have annually &amp; regularly reviewed policies and procedures regarding safeguarding, with all new staff being made aware of the contents of them as part of their new staff induction.</a:t>
            </a:r>
          </a:p>
          <a:p>
            <a:endParaRPr lang="en-GB" sz="800" dirty="0">
              <a:solidFill>
                <a:schemeClr val="bg1"/>
              </a:solidFill>
            </a:endParaRPr>
          </a:p>
          <a:p>
            <a:r>
              <a:rPr lang="en-GB" dirty="0">
                <a:solidFill>
                  <a:schemeClr val="bg1"/>
                </a:solidFill>
              </a:rPr>
              <a:t>These include:</a:t>
            </a:r>
          </a:p>
          <a:p>
            <a:endParaRPr lang="en-GB" sz="800" dirty="0">
              <a:solidFill>
                <a:schemeClr val="bg1"/>
              </a:solidFill>
            </a:endParaRPr>
          </a:p>
          <a:p>
            <a:pPr marL="285750" indent="-285750">
              <a:buFont typeface="Wingdings" panose="05000000000000000000" pitchFamily="2" charset="2"/>
              <a:buChar char="Ø"/>
            </a:pPr>
            <a:r>
              <a:rPr lang="en-GB" sz="1400" dirty="0">
                <a:solidFill>
                  <a:schemeClr val="bg1"/>
                </a:solidFill>
              </a:rPr>
              <a:t>Safeguarding Policy - Additionally Safeguarding training MUST be refreshed every two years</a:t>
            </a:r>
          </a:p>
          <a:p>
            <a:pPr marL="285750" indent="-285750">
              <a:buFont typeface="Wingdings" panose="05000000000000000000" pitchFamily="2" charset="2"/>
              <a:buChar char="Ø"/>
            </a:pPr>
            <a:r>
              <a:rPr lang="en-GB" sz="1400" dirty="0">
                <a:solidFill>
                  <a:schemeClr val="bg1"/>
                </a:solidFill>
              </a:rPr>
              <a:t>Wellbeing Policy</a:t>
            </a:r>
          </a:p>
          <a:p>
            <a:pPr marL="285750" indent="-285750">
              <a:buFont typeface="Wingdings" panose="05000000000000000000" pitchFamily="2" charset="2"/>
              <a:buChar char="Ø"/>
            </a:pPr>
            <a:r>
              <a:rPr lang="en-GB" sz="1400" dirty="0">
                <a:solidFill>
                  <a:schemeClr val="bg1"/>
                </a:solidFill>
              </a:rPr>
              <a:t>Disclosure Policy</a:t>
            </a:r>
          </a:p>
          <a:p>
            <a:pPr marL="285750" indent="-285750">
              <a:buFont typeface="Wingdings" panose="05000000000000000000" pitchFamily="2" charset="2"/>
              <a:buChar char="Ø"/>
            </a:pPr>
            <a:r>
              <a:rPr lang="en-GB" sz="1400" dirty="0">
                <a:solidFill>
                  <a:schemeClr val="bg1"/>
                </a:solidFill>
              </a:rPr>
              <a:t>Record Keeping Policy</a:t>
            </a:r>
          </a:p>
          <a:p>
            <a:pPr marL="285750" indent="-285750">
              <a:buFont typeface="Wingdings" panose="05000000000000000000" pitchFamily="2" charset="2"/>
              <a:buChar char="Ø"/>
            </a:pPr>
            <a:r>
              <a:rPr lang="en-GB" sz="1400" dirty="0">
                <a:solidFill>
                  <a:schemeClr val="bg1"/>
                </a:solidFill>
              </a:rPr>
              <a:t>GDPR Policy &amp; Special Rules regarding Multi-Agency Information Sharing for Safeguarding</a:t>
            </a:r>
          </a:p>
          <a:p>
            <a:pPr marL="285750" indent="-285750">
              <a:buFont typeface="Wingdings" panose="05000000000000000000" pitchFamily="2" charset="2"/>
              <a:buChar char="Ø"/>
            </a:pPr>
            <a:r>
              <a:rPr lang="en-GB" sz="1400" dirty="0">
                <a:solidFill>
                  <a:schemeClr val="bg1"/>
                </a:solidFill>
              </a:rPr>
              <a:t>Child Protection and Procedure Policy</a:t>
            </a:r>
          </a:p>
          <a:p>
            <a:pPr marL="285750" indent="-285750">
              <a:buFont typeface="Wingdings" panose="05000000000000000000" pitchFamily="2" charset="2"/>
              <a:buChar char="Ø"/>
            </a:pPr>
            <a:r>
              <a:rPr lang="en-GB" sz="1400" dirty="0">
                <a:solidFill>
                  <a:schemeClr val="bg1"/>
                </a:solidFill>
              </a:rPr>
              <a:t>Whistleblowing Policy </a:t>
            </a:r>
          </a:p>
          <a:p>
            <a:pPr marL="285750" indent="-285750">
              <a:buFont typeface="Wingdings" panose="05000000000000000000" pitchFamily="2" charset="2"/>
              <a:buChar char="Ø"/>
            </a:pPr>
            <a:r>
              <a:rPr lang="en-GB" sz="1400" dirty="0">
                <a:solidFill>
                  <a:schemeClr val="bg1"/>
                </a:solidFill>
              </a:rPr>
              <a:t>Internet and E:Safety Policy</a:t>
            </a:r>
          </a:p>
          <a:p>
            <a:pPr marL="285750" indent="-285750">
              <a:buFont typeface="Wingdings" panose="05000000000000000000" pitchFamily="2" charset="2"/>
              <a:buChar char="Ø"/>
            </a:pPr>
            <a:r>
              <a:rPr lang="en-GB" sz="1400" dirty="0">
                <a:solidFill>
                  <a:schemeClr val="bg1"/>
                </a:solidFill>
              </a:rPr>
              <a:t>Mobile Phone Policy</a:t>
            </a:r>
          </a:p>
          <a:p>
            <a:pPr marL="285750" indent="-285750">
              <a:buFont typeface="Wingdings" panose="05000000000000000000" pitchFamily="2" charset="2"/>
              <a:buChar char="Ø"/>
            </a:pPr>
            <a:r>
              <a:rPr lang="en-GB" sz="1400" dirty="0">
                <a:solidFill>
                  <a:schemeClr val="bg1"/>
                </a:solidFill>
              </a:rPr>
              <a:t>Positive Handling Policy</a:t>
            </a:r>
          </a:p>
          <a:p>
            <a:pPr marL="285750" indent="-285750">
              <a:buFont typeface="Wingdings" panose="05000000000000000000" pitchFamily="2" charset="2"/>
              <a:buChar char="Ø"/>
            </a:pPr>
            <a:r>
              <a:rPr lang="en-GB" sz="1400" dirty="0">
                <a:solidFill>
                  <a:schemeClr val="bg1"/>
                </a:solidFill>
              </a:rPr>
              <a:t>Behavioural Policy</a:t>
            </a:r>
          </a:p>
          <a:p>
            <a:pPr marL="285750" indent="-285750">
              <a:buFont typeface="Wingdings" panose="05000000000000000000" pitchFamily="2" charset="2"/>
              <a:buChar char="Ø"/>
            </a:pPr>
            <a:r>
              <a:rPr lang="en-GB" sz="1400" dirty="0">
                <a:solidFill>
                  <a:schemeClr val="bg1"/>
                </a:solidFill>
              </a:rPr>
              <a:t>Visitor Policy</a:t>
            </a:r>
          </a:p>
          <a:p>
            <a:pPr marL="285750" indent="-285750">
              <a:buFont typeface="Wingdings" panose="05000000000000000000" pitchFamily="2" charset="2"/>
              <a:buChar char="Ø"/>
            </a:pPr>
            <a:endParaRPr lang="en-GB" sz="800" dirty="0">
              <a:solidFill>
                <a:schemeClr val="bg1"/>
              </a:solidFill>
            </a:endParaRPr>
          </a:p>
          <a:p>
            <a:r>
              <a:rPr lang="en-GB" sz="1400" dirty="0">
                <a:solidFill>
                  <a:srgbClr val="0070C0"/>
                </a:solidFill>
                <a:hlinkClick r:id="rId3">
                  <a:extLst>
                    <a:ext uri="{A12FA001-AC4F-418D-AE19-62706E023703}">
                      <ahyp:hlinkClr xmlns:ahyp="http://schemas.microsoft.com/office/drawing/2018/hyperlinkcolor" val="tx"/>
                    </a:ext>
                  </a:extLst>
                </a:hlinkClick>
              </a:rPr>
              <a:t>Safeguarding Wales</a:t>
            </a:r>
            <a:r>
              <a:rPr lang="en-GB" sz="1400" dirty="0">
                <a:solidFill>
                  <a:srgbClr val="0070C0"/>
                </a:solidFill>
              </a:rPr>
              <a:t> (2024)</a:t>
            </a:r>
          </a:p>
          <a:p>
            <a:endParaRPr lang="en-GB" sz="800" dirty="0">
              <a:solidFill>
                <a:srgbClr val="0070C0"/>
              </a:solidFill>
            </a:endParaRPr>
          </a:p>
          <a:p>
            <a:r>
              <a:rPr lang="en-GB" sz="2250" b="1" dirty="0">
                <a:solidFill>
                  <a:srgbClr val="FF0000"/>
                </a:solidFill>
              </a:rPr>
              <a:t>It is your statutory duty to familiarise yourself with the content of your setting’s  policies</a:t>
            </a:r>
          </a:p>
        </p:txBody>
      </p:sp>
    </p:spTree>
    <p:extLst>
      <p:ext uri="{BB962C8B-B14F-4D97-AF65-F5344CB8AC3E}">
        <p14:creationId xmlns:p14="http://schemas.microsoft.com/office/powerpoint/2010/main" val="1039399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9B32D6-B19D-0E9B-116B-7A73A81C1FA2}"/>
              </a:ext>
            </a:extLst>
          </p:cNvPr>
          <p:cNvSpPr txBox="1"/>
          <p:nvPr/>
        </p:nvSpPr>
        <p:spPr>
          <a:xfrm>
            <a:off x="447583" y="488144"/>
            <a:ext cx="8838460" cy="341632"/>
          </a:xfrm>
          <a:prstGeom prst="rect">
            <a:avLst/>
          </a:prstGeom>
          <a:noFill/>
        </p:spPr>
        <p:txBody>
          <a:bodyPr wrap="square">
            <a:spAutoFit/>
          </a:bodyPr>
          <a:lstStyle/>
          <a:p>
            <a:pPr>
              <a:lnSpc>
                <a:spcPct val="90000"/>
              </a:lnSpc>
            </a:pPr>
            <a:r>
              <a:rPr lang="en-GB" sz="1800" b="1" dirty="0">
                <a:solidFill>
                  <a:schemeClr val="bg1"/>
                </a:solidFill>
              </a:rPr>
              <a:t>Useful links to further </a:t>
            </a:r>
            <a:r>
              <a:rPr lang="en-GB" b="1" dirty="0">
                <a:solidFill>
                  <a:schemeClr val="bg1"/>
                </a:solidFill>
              </a:rPr>
              <a:t>i</a:t>
            </a:r>
            <a:r>
              <a:rPr lang="en-GB" sz="1800" b="1" dirty="0">
                <a:solidFill>
                  <a:schemeClr val="bg1"/>
                </a:solidFill>
              </a:rPr>
              <a:t>nformation &amp; current legislation:</a:t>
            </a:r>
          </a:p>
        </p:txBody>
      </p:sp>
      <p:sp>
        <p:nvSpPr>
          <p:cNvPr id="2" name="TextBox 1">
            <a:extLst>
              <a:ext uri="{FF2B5EF4-FFF2-40B4-BE49-F238E27FC236}">
                <a16:creationId xmlns:a16="http://schemas.microsoft.com/office/drawing/2014/main" id="{074AAFB9-3CC5-A4A6-2518-96DB3C1BE088}"/>
              </a:ext>
            </a:extLst>
          </p:cNvPr>
          <p:cNvSpPr txBox="1"/>
          <p:nvPr/>
        </p:nvSpPr>
        <p:spPr>
          <a:xfrm>
            <a:off x="596283" y="928315"/>
            <a:ext cx="10999433" cy="5001369"/>
          </a:xfrm>
          <a:prstGeom prst="rect">
            <a:avLst/>
          </a:prstGeom>
          <a:noFill/>
        </p:spPr>
        <p:txBody>
          <a:bodyPr wrap="square" rtlCol="0">
            <a:spAutoFit/>
          </a:bodyPr>
          <a:lstStyle/>
          <a:p>
            <a:pPr marL="285750" indent="-285750">
              <a:buFont typeface="Wingdings" panose="05000000000000000000" pitchFamily="2" charset="2"/>
              <a:buChar char="Ø"/>
            </a:pPr>
            <a:r>
              <a:rPr lang="en-GB" sz="1100" dirty="0">
                <a:solidFill>
                  <a:schemeClr val="bg1"/>
                </a:solidFill>
              </a:rPr>
              <a:t>Wales Safeguarding Procedures 2019. (Replacing The All-Wales Child Protection Procedures 2008) Available at: </a:t>
            </a:r>
            <a:r>
              <a:rPr lang="en-US" sz="1100" dirty="0">
                <a:solidFill>
                  <a:schemeClr val="bg1"/>
                </a:solidFill>
                <a:hlinkClick r:id="rId3">
                  <a:extLst>
                    <a:ext uri="{A12FA001-AC4F-418D-AE19-62706E023703}">
                      <ahyp:hlinkClr xmlns:ahyp="http://schemas.microsoft.com/office/drawing/2018/hyperlinkcolor" val="tx"/>
                    </a:ext>
                  </a:extLst>
                </a:hlinkClick>
              </a:rPr>
              <a:t>https://cvsc.org.uk/images/Wales_Safeguarding_Procedures_Frequently_Asked_Questions.pdf</a:t>
            </a:r>
            <a:endParaRPr lang="en-US" sz="1100" dirty="0">
              <a:solidFill>
                <a:schemeClr val="bg1"/>
              </a:solidFill>
            </a:endParaRPr>
          </a:p>
          <a:p>
            <a:endParaRPr lang="en-US" sz="1100" dirty="0">
              <a:solidFill>
                <a:schemeClr val="bg1"/>
              </a:solidFill>
            </a:endParaRPr>
          </a:p>
          <a:p>
            <a:pPr marL="285750" indent="-285750">
              <a:buFont typeface="Wingdings" panose="05000000000000000000" pitchFamily="2" charset="2"/>
              <a:buChar char="Ø"/>
            </a:pPr>
            <a:r>
              <a:rPr lang="en-GB" sz="1100" dirty="0">
                <a:solidFill>
                  <a:schemeClr val="bg1"/>
                </a:solidFill>
              </a:rPr>
              <a:t>Safeguarding Wales Web Site (2024). Available at: </a:t>
            </a:r>
            <a:r>
              <a:rPr lang="en-GB" sz="1100" dirty="0">
                <a:solidFill>
                  <a:schemeClr val="bg1"/>
                </a:solidFill>
                <a:hlinkClick r:id="rId4">
                  <a:extLst>
                    <a:ext uri="{A12FA001-AC4F-418D-AE19-62706E023703}">
                      <ahyp:hlinkClr xmlns:ahyp="http://schemas.microsoft.com/office/drawing/2018/hyperlinkcolor" val="tx"/>
                    </a:ext>
                  </a:extLst>
                </a:hlinkClick>
              </a:rPr>
              <a:t>Safeguarding Wales</a:t>
            </a:r>
            <a:endParaRPr lang="en-GB" sz="1100" dirty="0">
              <a:solidFill>
                <a:schemeClr val="bg1"/>
              </a:solidFill>
            </a:endParaRPr>
          </a:p>
          <a:p>
            <a:pPr marL="285750" indent="-285750">
              <a:buFont typeface="Wingdings" panose="05000000000000000000" pitchFamily="2" charset="2"/>
              <a:buChar char="Ø"/>
            </a:pPr>
            <a:endParaRPr lang="en-GB" sz="1100" dirty="0">
              <a:solidFill>
                <a:schemeClr val="bg1"/>
              </a:solidFill>
            </a:endParaRPr>
          </a:p>
          <a:p>
            <a:pPr marL="285750" indent="-285750">
              <a:buFont typeface="Wingdings" panose="05000000000000000000" pitchFamily="2" charset="2"/>
              <a:buChar char="Ø"/>
            </a:pPr>
            <a:r>
              <a:rPr lang="en-GB" sz="1100" dirty="0">
                <a:solidFill>
                  <a:schemeClr val="bg1"/>
                </a:solidFill>
              </a:rPr>
              <a:t>Social Services and Well-being Act (Wales) 2014. Available at: </a:t>
            </a:r>
            <a:r>
              <a:rPr lang="en-US" sz="1100" dirty="0">
                <a:solidFill>
                  <a:schemeClr val="bg1"/>
                </a:solidFill>
                <a:hlinkClick r:id="rId5">
                  <a:extLst>
                    <a:ext uri="{A12FA001-AC4F-418D-AE19-62706E023703}">
                      <ahyp:hlinkClr xmlns:ahyp="http://schemas.microsoft.com/office/drawing/2018/hyperlinkcolor" val="tx"/>
                    </a:ext>
                  </a:extLst>
                </a:hlinkClick>
              </a:rPr>
              <a:t>Social Services and Well-being (Wales) Act 2014 (legislation.gov.uk)</a:t>
            </a:r>
            <a:endParaRPr lang="en-US" sz="1100" dirty="0">
              <a:solidFill>
                <a:schemeClr val="bg1"/>
              </a:solidFill>
            </a:endParaRPr>
          </a:p>
          <a:p>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Well-being of Future Generations (Wales) Act 2015. Available at: </a:t>
            </a:r>
            <a:r>
              <a:rPr lang="en-US" sz="1100" dirty="0">
                <a:solidFill>
                  <a:schemeClr val="bg1"/>
                </a:solidFill>
                <a:hlinkClick r:id="rId6">
                  <a:extLst>
                    <a:ext uri="{A12FA001-AC4F-418D-AE19-62706E023703}">
                      <ahyp:hlinkClr xmlns:ahyp="http://schemas.microsoft.com/office/drawing/2018/hyperlinkcolor" val="tx"/>
                    </a:ext>
                  </a:extLst>
                </a:hlinkClick>
              </a:rPr>
              <a:t>Well-being of Future Generations (Wales) Act 2015 (legislation.gov.uk)</a:t>
            </a:r>
            <a:endParaRPr lang="en-US" sz="1100" dirty="0">
              <a:solidFill>
                <a:schemeClr val="bg1"/>
              </a:solidFill>
            </a:endParaRPr>
          </a:p>
          <a:p>
            <a:pPr marL="285750" indent="-285750">
              <a:buFont typeface="Wingdings" panose="05000000000000000000" pitchFamily="2" charset="2"/>
              <a:buChar char="Ø"/>
            </a:pPr>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WASPI 2011 - GDPR special rules for sharing of information between multi-agencies for safeguarding &amp; child protection. Available at: </a:t>
            </a:r>
            <a:r>
              <a:rPr lang="en-US" sz="1100" dirty="0" err="1">
                <a:solidFill>
                  <a:schemeClr val="bg1"/>
                </a:solidFill>
                <a:hlinkClick r:id="rId7">
                  <a:extLst>
                    <a:ext uri="{A12FA001-AC4F-418D-AE19-62706E023703}">
                      <ahyp:hlinkClr xmlns:ahyp="http://schemas.microsoft.com/office/drawing/2018/hyperlinkcolor" val="tx"/>
                    </a:ext>
                  </a:extLst>
                </a:hlinkClick>
              </a:rPr>
              <a:t>waspi.gov.wales</a:t>
            </a:r>
            <a:r>
              <a:rPr lang="en-US" sz="1100" dirty="0">
                <a:solidFill>
                  <a:schemeClr val="bg1"/>
                </a:solidFill>
                <a:hlinkClick r:id="rId7">
                  <a:extLst>
                    <a:ext uri="{A12FA001-AC4F-418D-AE19-62706E023703}">
                      <ahyp:hlinkClr xmlns:ahyp="http://schemas.microsoft.com/office/drawing/2018/hyperlinkcolor" val="tx"/>
                    </a:ext>
                  </a:extLst>
                </a:hlinkClick>
              </a:rPr>
              <a:t>/files/assured-isps/488-sharing-of-specific-personal-information-to-enable-an-effective-enhanced-transition-of-vulnerable-young-people-to-fei/</a:t>
            </a:r>
            <a:endParaRPr lang="en-US" sz="1100" dirty="0">
              <a:solidFill>
                <a:schemeClr val="bg1"/>
              </a:solidFill>
            </a:endParaRPr>
          </a:p>
          <a:p>
            <a:pPr marL="285750" indent="-285750">
              <a:buFont typeface="Wingdings" panose="05000000000000000000" pitchFamily="2" charset="2"/>
              <a:buChar char="Ø"/>
            </a:pPr>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Cysur – The Mid and West Wales Regional Safeguarding Board. Available at: </a:t>
            </a:r>
            <a:r>
              <a:rPr lang="en-US" sz="1100" dirty="0">
                <a:solidFill>
                  <a:schemeClr val="bg1"/>
                </a:solidFill>
                <a:hlinkClick r:id="rId8">
                  <a:extLst>
                    <a:ext uri="{A12FA001-AC4F-418D-AE19-62706E023703}">
                      <ahyp:hlinkClr xmlns:ahyp="http://schemas.microsoft.com/office/drawing/2018/hyperlinkcolor" val="tx"/>
                    </a:ext>
                  </a:extLst>
                </a:hlinkClick>
              </a:rPr>
              <a:t>Cysur | Mid &amp; West Wales Safeguarding Board Safeguarding children &amp; adults</a:t>
            </a:r>
            <a:endParaRPr lang="en-US" sz="1100" dirty="0">
              <a:solidFill>
                <a:schemeClr val="bg1"/>
              </a:solidFill>
            </a:endParaRPr>
          </a:p>
          <a:p>
            <a:pPr marL="285750" indent="-285750">
              <a:buFont typeface="Wingdings" panose="05000000000000000000" pitchFamily="2" charset="2"/>
              <a:buChar char="Ø"/>
            </a:pPr>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The National Independent Safeguarding Board for Wales. Available at: </a:t>
            </a:r>
            <a:r>
              <a:rPr lang="en-GB" sz="1100" dirty="0">
                <a:solidFill>
                  <a:schemeClr val="bg1"/>
                </a:solidFill>
                <a:hlinkClick r:id="rId9">
                  <a:extLst>
                    <a:ext uri="{A12FA001-AC4F-418D-AE19-62706E023703}">
                      <ahyp:hlinkClr xmlns:ahyp="http://schemas.microsoft.com/office/drawing/2018/hyperlinkcolor" val="tx"/>
                    </a:ext>
                  </a:extLst>
                </a:hlinkClick>
              </a:rPr>
              <a:t>Home - Safeguarding Board Wales</a:t>
            </a:r>
            <a:endParaRPr lang="en-GB" sz="1100" dirty="0">
              <a:solidFill>
                <a:schemeClr val="bg1"/>
              </a:solidFill>
            </a:endParaRPr>
          </a:p>
          <a:p>
            <a:pPr marL="285750" indent="-285750">
              <a:buFont typeface="Wingdings" panose="05000000000000000000" pitchFamily="2" charset="2"/>
              <a:buChar char="Ø"/>
            </a:pPr>
            <a:endParaRPr lang="en-GB" sz="1100" dirty="0">
              <a:solidFill>
                <a:schemeClr val="bg1"/>
              </a:solidFill>
            </a:endParaRPr>
          </a:p>
          <a:p>
            <a:pPr marL="285750" indent="-285750">
              <a:buFont typeface="Wingdings" panose="05000000000000000000" pitchFamily="2" charset="2"/>
              <a:buChar char="Ø"/>
            </a:pPr>
            <a:r>
              <a:rPr lang="en-GB" sz="1100" dirty="0">
                <a:solidFill>
                  <a:schemeClr val="bg1"/>
                </a:solidFill>
              </a:rPr>
              <a:t>The Welsh Children and Young People: Rights to Action: Framework for Partnership 2004 &amp; its Seven Core Aims: Available at: </a:t>
            </a:r>
            <a:r>
              <a:rPr lang="en-GB" sz="1100" dirty="0">
                <a:solidFill>
                  <a:schemeClr val="bg1"/>
                </a:solidFill>
                <a:hlinkClick r:id="rId10">
                  <a:extLst>
                    <a:ext uri="{A12FA001-AC4F-418D-AE19-62706E023703}">
                      <ahyp:hlinkClr xmlns:ahyp="http://schemas.microsoft.com/office/drawing/2018/hyperlinkcolor" val="tx"/>
                    </a:ext>
                  </a:extLst>
                </a:hlinkClick>
              </a:rPr>
              <a:t>090415rightstoactionen.pdf (ioe.ac.uk)</a:t>
            </a:r>
            <a:endParaRPr lang="en-GB" sz="1100" dirty="0">
              <a:solidFill>
                <a:schemeClr val="bg1"/>
              </a:solidFill>
            </a:endParaRPr>
          </a:p>
          <a:p>
            <a:endParaRPr lang="en-GB" sz="1100" dirty="0">
              <a:solidFill>
                <a:schemeClr val="bg1"/>
              </a:solidFill>
            </a:endParaRPr>
          </a:p>
          <a:p>
            <a:pPr marL="285750" indent="-285750">
              <a:buFont typeface="Wingdings" panose="05000000000000000000" pitchFamily="2" charset="2"/>
              <a:buChar char="Ø"/>
            </a:pPr>
            <a:r>
              <a:rPr lang="en-GB" sz="1100" dirty="0">
                <a:solidFill>
                  <a:schemeClr val="bg1"/>
                </a:solidFill>
              </a:rPr>
              <a:t>The Children (Abolition of Defence of Reasonable Punishment (Wales) Act 2020. Available at: </a:t>
            </a:r>
            <a:r>
              <a:rPr lang="en-US" sz="1100" dirty="0">
                <a:solidFill>
                  <a:schemeClr val="bg1"/>
                </a:solidFill>
                <a:hlinkClick r:id="rId11">
                  <a:extLst>
                    <a:ext uri="{A12FA001-AC4F-418D-AE19-62706E023703}">
                      <ahyp:hlinkClr xmlns:ahyp="http://schemas.microsoft.com/office/drawing/2018/hyperlinkcolor" val="tx"/>
                    </a:ext>
                  </a:extLst>
                </a:hlinkClick>
              </a:rPr>
              <a:t>Children (Abolition of </a:t>
            </a:r>
            <a:r>
              <a:rPr lang="en-US" sz="1100" dirty="0" err="1">
                <a:solidFill>
                  <a:schemeClr val="bg1"/>
                </a:solidFill>
                <a:hlinkClick r:id="rId11">
                  <a:extLst>
                    <a:ext uri="{A12FA001-AC4F-418D-AE19-62706E023703}">
                      <ahyp:hlinkClr xmlns:ahyp="http://schemas.microsoft.com/office/drawing/2018/hyperlinkcolor" val="tx"/>
                    </a:ext>
                  </a:extLst>
                </a:hlinkClick>
              </a:rPr>
              <a:t>Defence</a:t>
            </a:r>
            <a:r>
              <a:rPr lang="en-US" sz="1100" dirty="0">
                <a:solidFill>
                  <a:schemeClr val="bg1"/>
                </a:solidFill>
                <a:hlinkClick r:id="rId11">
                  <a:extLst>
                    <a:ext uri="{A12FA001-AC4F-418D-AE19-62706E023703}">
                      <ahyp:hlinkClr xmlns:ahyp="http://schemas.microsoft.com/office/drawing/2018/hyperlinkcolor" val="tx"/>
                    </a:ext>
                  </a:extLst>
                </a:hlinkClick>
              </a:rPr>
              <a:t> of Reasonable Punishment) (Wales) Act 2020 (legislation.gov.uk)</a:t>
            </a:r>
            <a:endParaRPr lang="en-US" sz="1100" dirty="0">
              <a:solidFill>
                <a:schemeClr val="bg1"/>
              </a:solidFill>
            </a:endParaRPr>
          </a:p>
          <a:p>
            <a:pPr marL="285750" indent="-285750">
              <a:buFont typeface="Wingdings" panose="05000000000000000000" pitchFamily="2" charset="2"/>
              <a:buChar char="Ø"/>
            </a:pPr>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The Children’s Commissioner for Wales. Available at: </a:t>
            </a:r>
            <a:r>
              <a:rPr lang="en-US" sz="1100" dirty="0">
                <a:solidFill>
                  <a:schemeClr val="bg1"/>
                </a:solidFill>
                <a:hlinkClick r:id="rId12">
                  <a:extLst>
                    <a:ext uri="{A12FA001-AC4F-418D-AE19-62706E023703}">
                      <ahyp:hlinkClr xmlns:ahyp="http://schemas.microsoft.com/office/drawing/2018/hyperlinkcolor" val="tx"/>
                    </a:ext>
                  </a:extLst>
                </a:hlinkClick>
              </a:rPr>
              <a:t>Home - Children’s Commissioner for Wales (childcomwales.org.uk)</a:t>
            </a:r>
            <a:endParaRPr lang="en-US" sz="1100" dirty="0">
              <a:solidFill>
                <a:schemeClr val="bg1"/>
              </a:solidFill>
            </a:endParaRPr>
          </a:p>
          <a:p>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UN Rights of the Child List. Available at: </a:t>
            </a:r>
            <a:r>
              <a:rPr lang="en-GB" sz="1100" dirty="0">
                <a:solidFill>
                  <a:schemeClr val="bg1"/>
                </a:solidFill>
                <a:hlinkClick r:id="rId13">
                  <a:extLst>
                    <a:ext uri="{A12FA001-AC4F-418D-AE19-62706E023703}">
                      <ahyp:hlinkClr xmlns:ahyp="http://schemas.microsoft.com/office/drawing/2018/hyperlinkcolor" val="tx"/>
                    </a:ext>
                  </a:extLst>
                </a:hlinkClick>
              </a:rPr>
              <a:t>UNCRC_summary-1_1.pdf (unicef.org.uk)</a:t>
            </a:r>
            <a:endParaRPr lang="en-GB" sz="1100" dirty="0">
              <a:solidFill>
                <a:schemeClr val="bg1"/>
              </a:solidFill>
            </a:endParaRPr>
          </a:p>
          <a:p>
            <a:pPr marL="285750" indent="-285750">
              <a:buFont typeface="Wingdings" panose="05000000000000000000" pitchFamily="2" charset="2"/>
              <a:buChar char="Ø"/>
            </a:pPr>
            <a:endParaRPr lang="en-GB" sz="1100" dirty="0">
              <a:solidFill>
                <a:schemeClr val="bg1"/>
              </a:solidFill>
            </a:endParaRPr>
          </a:p>
          <a:p>
            <a:pPr marL="285750" indent="-285750">
              <a:buFont typeface="Wingdings" panose="05000000000000000000" pitchFamily="2" charset="2"/>
              <a:buChar char="Ø"/>
            </a:pPr>
            <a:r>
              <a:rPr lang="en-GB" sz="1100" dirty="0">
                <a:solidFill>
                  <a:schemeClr val="bg1"/>
                </a:solidFill>
              </a:rPr>
              <a:t>Local Authority Single Point of Contact Details. Available at: </a:t>
            </a:r>
            <a:r>
              <a:rPr lang="en-US" sz="1100" dirty="0">
                <a:solidFill>
                  <a:schemeClr val="bg1"/>
                </a:solidFill>
                <a:hlinkClick r:id="rId14">
                  <a:extLst>
                    <a:ext uri="{A12FA001-AC4F-418D-AE19-62706E023703}">
                      <ahyp:hlinkClr xmlns:ahyp="http://schemas.microsoft.com/office/drawing/2018/hyperlinkcolor" val="tx"/>
                    </a:ext>
                  </a:extLst>
                </a:hlinkClick>
              </a:rPr>
              <a:t>What to do if you think someone is being abused or if someone is abusing you - Pembrokeshire County Council</a:t>
            </a:r>
            <a:endParaRPr lang="en-GB" sz="1100" dirty="0">
              <a:solidFill>
                <a:schemeClr val="bg1"/>
              </a:solidFill>
            </a:endParaRPr>
          </a:p>
        </p:txBody>
      </p:sp>
      <p:sp>
        <p:nvSpPr>
          <p:cNvPr id="3" name="TextBox 2">
            <a:extLst>
              <a:ext uri="{FF2B5EF4-FFF2-40B4-BE49-F238E27FC236}">
                <a16:creationId xmlns:a16="http://schemas.microsoft.com/office/drawing/2014/main" id="{A02E9BF8-97B0-C913-F425-9375F117D436}"/>
              </a:ext>
            </a:extLst>
          </p:cNvPr>
          <p:cNvSpPr txBox="1"/>
          <p:nvPr/>
        </p:nvSpPr>
        <p:spPr>
          <a:xfrm>
            <a:off x="6880194" y="6028223"/>
            <a:ext cx="4793943" cy="246221"/>
          </a:xfrm>
          <a:prstGeom prst="rect">
            <a:avLst/>
          </a:prstGeom>
          <a:noFill/>
        </p:spPr>
        <p:txBody>
          <a:bodyPr wrap="square" rtlCol="0">
            <a:spAutoFit/>
          </a:bodyPr>
          <a:lstStyle/>
          <a:p>
            <a:r>
              <a:rPr lang="en-GB" sz="1000" dirty="0">
                <a:solidFill>
                  <a:schemeClr val="bg1"/>
                </a:solidFill>
              </a:rPr>
              <a:t>All of the above are detailed in the reference list at the end of the PPT</a:t>
            </a:r>
          </a:p>
        </p:txBody>
      </p:sp>
    </p:spTree>
    <p:extLst>
      <p:ext uri="{BB962C8B-B14F-4D97-AF65-F5344CB8AC3E}">
        <p14:creationId xmlns:p14="http://schemas.microsoft.com/office/powerpoint/2010/main" val="1437126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A6FECE-BFA8-2037-F419-D7AADF388494}"/>
              </a:ext>
            </a:extLst>
          </p:cNvPr>
          <p:cNvSpPr txBox="1"/>
          <p:nvPr/>
        </p:nvSpPr>
        <p:spPr>
          <a:xfrm>
            <a:off x="854846" y="881335"/>
            <a:ext cx="972844" cy="757130"/>
          </a:xfrm>
          <a:prstGeom prst="rect">
            <a:avLst/>
          </a:prstGeom>
          <a:noFill/>
        </p:spPr>
        <p:txBody>
          <a:bodyPr wrap="square">
            <a:spAutoFit/>
          </a:bodyPr>
          <a:lstStyle/>
          <a:p>
            <a:pPr>
              <a:lnSpc>
                <a:spcPct val="90000"/>
              </a:lnSpc>
            </a:pPr>
            <a:r>
              <a:rPr lang="en-GB" sz="2400" b="1" dirty="0">
                <a:solidFill>
                  <a:schemeClr val="bg1"/>
                </a:solidFill>
              </a:rPr>
              <a:t>Wrap up:</a:t>
            </a:r>
          </a:p>
        </p:txBody>
      </p:sp>
      <p:sp>
        <p:nvSpPr>
          <p:cNvPr id="5" name="TextBox 4">
            <a:extLst>
              <a:ext uri="{FF2B5EF4-FFF2-40B4-BE49-F238E27FC236}">
                <a16:creationId xmlns:a16="http://schemas.microsoft.com/office/drawing/2014/main" id="{3D394370-AF3B-7F8F-6508-F3569FF0067D}"/>
              </a:ext>
            </a:extLst>
          </p:cNvPr>
          <p:cNvSpPr txBox="1"/>
          <p:nvPr/>
        </p:nvSpPr>
        <p:spPr>
          <a:xfrm>
            <a:off x="664716" y="2154384"/>
            <a:ext cx="10667260" cy="3970318"/>
          </a:xfrm>
          <a:prstGeom prst="rect">
            <a:avLst/>
          </a:prstGeom>
          <a:noFill/>
          <a:ln w="12700">
            <a:solidFill>
              <a:srgbClr val="FF0000"/>
            </a:solidFill>
          </a:ln>
        </p:spPr>
        <p:txBody>
          <a:bodyPr wrap="square" rtlCol="0">
            <a:spAutoFit/>
          </a:bodyPr>
          <a:lstStyle/>
          <a:p>
            <a:r>
              <a:rPr lang="en-GB" sz="1400" b="1" dirty="0">
                <a:solidFill>
                  <a:srgbClr val="FF0000"/>
                </a:solidFill>
              </a:rPr>
              <a:t>Best practice for safeguarding is:</a:t>
            </a:r>
          </a:p>
          <a:p>
            <a:endParaRPr lang="en-GB" sz="1400" b="1" dirty="0">
              <a:solidFill>
                <a:schemeClr val="bg1"/>
              </a:solidFill>
            </a:endParaRPr>
          </a:p>
          <a:p>
            <a:r>
              <a:rPr lang="en-GB" sz="1400" b="1" dirty="0">
                <a:solidFill>
                  <a:schemeClr val="bg1"/>
                </a:solidFill>
              </a:rPr>
              <a:t>child workforce members </a:t>
            </a:r>
            <a:r>
              <a:rPr lang="en-GB" sz="1400" b="1" i="1" dirty="0">
                <a:solidFill>
                  <a:schemeClr val="bg1"/>
                </a:solidFill>
              </a:rPr>
              <a:t>must</a:t>
            </a:r>
            <a:r>
              <a:rPr lang="en-GB" sz="1400" b="1" dirty="0">
                <a:solidFill>
                  <a:schemeClr val="bg1"/>
                </a:solidFill>
              </a:rPr>
              <a:t>:</a:t>
            </a:r>
          </a:p>
          <a:p>
            <a:endParaRPr lang="en-GB" sz="1400" b="1" dirty="0">
              <a:solidFill>
                <a:schemeClr val="bg1"/>
              </a:solidFill>
            </a:endParaRPr>
          </a:p>
          <a:p>
            <a:pPr marL="285750" indent="-285750">
              <a:buFont typeface="Wingdings" panose="05000000000000000000" pitchFamily="2" charset="2"/>
              <a:buChar char="Ø"/>
            </a:pPr>
            <a:r>
              <a:rPr lang="en-GB" sz="1400" b="1" dirty="0">
                <a:solidFill>
                  <a:schemeClr val="bg1"/>
                </a:solidFill>
              </a:rPr>
              <a:t>Consistently and vigilantly undertake their safeguarding statutory duties </a:t>
            </a:r>
          </a:p>
          <a:p>
            <a:pPr marL="285750" indent="-285750">
              <a:buFont typeface="Wingdings" panose="05000000000000000000" pitchFamily="2" charset="2"/>
              <a:buChar char="Ø"/>
            </a:pPr>
            <a:r>
              <a:rPr lang="en-GB" sz="1400" b="1" dirty="0">
                <a:solidFill>
                  <a:schemeClr val="bg1"/>
                </a:solidFill>
              </a:rPr>
              <a:t>Promote a positive culture of safeguarding &amp; child protection improvement via creating positivity around calling out &amp; whistleblowing</a:t>
            </a:r>
          </a:p>
          <a:p>
            <a:pPr marL="285750" indent="-285750">
              <a:buFont typeface="Wingdings" panose="05000000000000000000" pitchFamily="2" charset="2"/>
              <a:buChar char="Ø"/>
            </a:pPr>
            <a:r>
              <a:rPr lang="en-GB" sz="1400" b="1" dirty="0">
                <a:solidFill>
                  <a:schemeClr val="bg1"/>
                </a:solidFill>
              </a:rPr>
              <a:t>Engage effectively in the GDPR special rules regarding sharing safeguarding &amp; child protection information between multi-agencies</a:t>
            </a:r>
          </a:p>
          <a:p>
            <a:r>
              <a:rPr lang="en-GB" sz="1400" b="1" dirty="0">
                <a:solidFill>
                  <a:schemeClr val="bg1"/>
                </a:solidFill>
              </a:rPr>
              <a:t> </a:t>
            </a:r>
          </a:p>
          <a:p>
            <a:r>
              <a:rPr lang="en-GB" sz="1400" b="1" dirty="0">
                <a:solidFill>
                  <a:schemeClr val="bg1"/>
                </a:solidFill>
              </a:rPr>
              <a:t>whilst children </a:t>
            </a:r>
            <a:r>
              <a:rPr lang="en-GB" sz="1400" b="1" i="1" dirty="0">
                <a:solidFill>
                  <a:schemeClr val="bg1"/>
                </a:solidFill>
              </a:rPr>
              <a:t>must</a:t>
            </a:r>
            <a:r>
              <a:rPr lang="en-GB" sz="1400" b="1" dirty="0">
                <a:solidFill>
                  <a:schemeClr val="bg1"/>
                </a:solidFill>
              </a:rPr>
              <a:t> be given:</a:t>
            </a:r>
          </a:p>
          <a:p>
            <a:endParaRPr lang="en-GB" sz="1400" b="1" dirty="0">
              <a:solidFill>
                <a:schemeClr val="bg1"/>
              </a:solidFill>
            </a:endParaRPr>
          </a:p>
          <a:p>
            <a:pPr marL="285750" indent="-285750">
              <a:buFont typeface="Wingdings" panose="05000000000000000000" pitchFamily="2" charset="2"/>
              <a:buChar char="Ø"/>
            </a:pPr>
            <a:r>
              <a:rPr lang="en-GB" sz="1400" b="1" dirty="0">
                <a:solidFill>
                  <a:schemeClr val="bg1"/>
                </a:solidFill>
              </a:rPr>
              <a:t>The opportunities to develop their own knowledge and resilience regarding their UN child rights and the safeguarding &amp; child-protection procedures that they have the right to.</a:t>
            </a:r>
          </a:p>
          <a:p>
            <a:pPr marL="285750" indent="-285750">
              <a:buFont typeface="Wingdings" panose="05000000000000000000" pitchFamily="2" charset="2"/>
              <a:buChar char="Ø"/>
            </a:pPr>
            <a:r>
              <a:rPr lang="en-GB" sz="1400" b="1" dirty="0">
                <a:solidFill>
                  <a:schemeClr val="bg1"/>
                </a:solidFill>
              </a:rPr>
              <a:t>Access in their educational setting to wellbeing counsellors as well as information on and the methods in which they can report their own safeguarding &amp; child-protection worries.</a:t>
            </a:r>
          </a:p>
          <a:p>
            <a:pPr marL="285750" indent="-285750">
              <a:buFont typeface="Wingdings" panose="05000000000000000000" pitchFamily="2" charset="2"/>
              <a:buChar char="Ø"/>
            </a:pPr>
            <a:endParaRPr lang="en-GB" sz="1400" b="1" dirty="0">
              <a:solidFill>
                <a:schemeClr val="bg1"/>
              </a:solidFill>
            </a:endParaRPr>
          </a:p>
          <a:p>
            <a:pPr marL="285750" indent="-285750">
              <a:buFont typeface="Wingdings" panose="05000000000000000000" pitchFamily="2" charset="2"/>
              <a:buChar char="Ø"/>
            </a:pPr>
            <a:endParaRPr lang="en-GB" sz="1400" b="1" dirty="0">
              <a:solidFill>
                <a:schemeClr val="bg1"/>
              </a:solidFill>
            </a:endParaRPr>
          </a:p>
        </p:txBody>
      </p:sp>
      <p:sp>
        <p:nvSpPr>
          <p:cNvPr id="3" name="TextBox 2">
            <a:extLst>
              <a:ext uri="{FF2B5EF4-FFF2-40B4-BE49-F238E27FC236}">
                <a16:creationId xmlns:a16="http://schemas.microsoft.com/office/drawing/2014/main" id="{254533B8-A3CF-0B76-B6EA-14D3C9ABB0C1}"/>
              </a:ext>
            </a:extLst>
          </p:cNvPr>
          <p:cNvSpPr txBox="1"/>
          <p:nvPr/>
        </p:nvSpPr>
        <p:spPr>
          <a:xfrm>
            <a:off x="2386984" y="675125"/>
            <a:ext cx="7897427" cy="1169551"/>
          </a:xfrm>
          <a:prstGeom prst="rect">
            <a:avLst/>
          </a:prstGeom>
          <a:noFill/>
          <a:ln w="12700">
            <a:solidFill>
              <a:srgbClr val="FFC000"/>
            </a:solidFill>
          </a:ln>
        </p:spPr>
        <p:txBody>
          <a:bodyPr wrap="square" rtlCol="0">
            <a:spAutoFit/>
          </a:bodyPr>
          <a:lstStyle/>
          <a:p>
            <a:r>
              <a:rPr lang="en-GB" sz="1400" b="1" dirty="0">
                <a:solidFill>
                  <a:srgbClr val="FFC000"/>
                </a:solidFill>
              </a:rPr>
              <a:t>Safeguarding is defined as “protecting children from harm, abuse and neglect” (</a:t>
            </a:r>
            <a:r>
              <a:rPr lang="en-GB" sz="1400" b="1" dirty="0" err="1">
                <a:solidFill>
                  <a:srgbClr val="FFC000"/>
                </a:solidFill>
              </a:rPr>
              <a:t>Welsh.Gov</a:t>
            </a:r>
            <a:r>
              <a:rPr lang="en-GB" sz="1400" b="1" dirty="0">
                <a:solidFill>
                  <a:srgbClr val="FFC000"/>
                </a:solidFill>
              </a:rPr>
              <a:t>, 2020).</a:t>
            </a:r>
          </a:p>
          <a:p>
            <a:endParaRPr lang="en-GB" sz="1400" b="1" dirty="0">
              <a:solidFill>
                <a:srgbClr val="FFC000"/>
              </a:solidFill>
            </a:endParaRPr>
          </a:p>
          <a:p>
            <a:r>
              <a:rPr lang="en-GB" sz="1400" b="1" dirty="0">
                <a:solidFill>
                  <a:srgbClr val="FFC000"/>
                </a:solidFill>
              </a:rPr>
              <a:t>Child protection is defined as the processes used to effectively safeguard all individuals to enable them to maximise their life chances (</a:t>
            </a:r>
            <a:r>
              <a:rPr lang="en-GB" sz="1400" b="1" dirty="0" err="1">
                <a:solidFill>
                  <a:srgbClr val="FFC000"/>
                </a:solidFill>
              </a:rPr>
              <a:t>Welsh.Gov</a:t>
            </a:r>
            <a:r>
              <a:rPr lang="en-GB" sz="1400" b="1" dirty="0">
                <a:solidFill>
                  <a:srgbClr val="FFC000"/>
                </a:solidFill>
              </a:rPr>
              <a:t>, 2020).</a:t>
            </a:r>
            <a:endParaRPr lang="en-GB" b="1" dirty="0">
              <a:solidFill>
                <a:srgbClr val="FFC000"/>
              </a:solidFill>
            </a:endParaRPr>
          </a:p>
        </p:txBody>
      </p:sp>
      <p:sp>
        <p:nvSpPr>
          <p:cNvPr id="6" name="TextBox 5">
            <a:extLst>
              <a:ext uri="{FF2B5EF4-FFF2-40B4-BE49-F238E27FC236}">
                <a16:creationId xmlns:a16="http://schemas.microsoft.com/office/drawing/2014/main" id="{B30BDF0C-83CF-3C03-3215-5E44ABF5132A}"/>
              </a:ext>
            </a:extLst>
          </p:cNvPr>
          <p:cNvSpPr txBox="1"/>
          <p:nvPr/>
        </p:nvSpPr>
        <p:spPr>
          <a:xfrm>
            <a:off x="7522348" y="5749174"/>
            <a:ext cx="3663517" cy="276999"/>
          </a:xfrm>
          <a:prstGeom prst="rect">
            <a:avLst/>
          </a:prstGeom>
          <a:noFill/>
        </p:spPr>
        <p:txBody>
          <a:bodyPr wrap="square" rtlCol="0">
            <a:spAutoFit/>
          </a:bodyPr>
          <a:lstStyle/>
          <a:p>
            <a:r>
              <a:rPr lang="en-GB" sz="1000" dirty="0">
                <a:solidFill>
                  <a:schemeClr val="bg1"/>
                </a:solidFill>
              </a:rPr>
              <a:t>(Walker, 2018), (Lindon and Webb, 2016), (Gov.UK, 2024</a:t>
            </a:r>
            <a:r>
              <a:rPr lang="en-GB" sz="1200" dirty="0">
                <a:solidFill>
                  <a:schemeClr val="bg1"/>
                </a:solidFill>
              </a:rPr>
              <a:t>)</a:t>
            </a:r>
          </a:p>
        </p:txBody>
      </p:sp>
      <p:pic>
        <p:nvPicPr>
          <p:cNvPr id="8" name="Picture 7">
            <a:extLst>
              <a:ext uri="{FF2B5EF4-FFF2-40B4-BE49-F238E27FC236}">
                <a16:creationId xmlns:a16="http://schemas.microsoft.com/office/drawing/2014/main" id="{F1E296F3-AC57-D829-D6B6-6B2888A67BEB}"/>
              </a:ext>
            </a:extLst>
          </p:cNvPr>
          <p:cNvPicPr>
            <a:picLocks noChangeAspect="1"/>
          </p:cNvPicPr>
          <p:nvPr/>
        </p:nvPicPr>
        <p:blipFill>
          <a:blip r:embed="rId2"/>
          <a:stretch>
            <a:fillRect/>
          </a:stretch>
        </p:blipFill>
        <p:spPr>
          <a:xfrm>
            <a:off x="8209458" y="2316639"/>
            <a:ext cx="1264357" cy="805021"/>
          </a:xfrm>
          <a:prstGeom prst="rect">
            <a:avLst/>
          </a:prstGeom>
        </p:spPr>
      </p:pic>
      <p:sp>
        <p:nvSpPr>
          <p:cNvPr id="9" name="TextBox 8">
            <a:extLst>
              <a:ext uri="{FF2B5EF4-FFF2-40B4-BE49-F238E27FC236}">
                <a16:creationId xmlns:a16="http://schemas.microsoft.com/office/drawing/2014/main" id="{E6114B0D-2798-C957-0020-8836D49D6B60}"/>
              </a:ext>
            </a:extLst>
          </p:cNvPr>
          <p:cNvSpPr txBox="1"/>
          <p:nvPr/>
        </p:nvSpPr>
        <p:spPr>
          <a:xfrm>
            <a:off x="9181304" y="3099249"/>
            <a:ext cx="768089" cy="184666"/>
          </a:xfrm>
          <a:prstGeom prst="rect">
            <a:avLst/>
          </a:prstGeom>
          <a:noFill/>
        </p:spPr>
        <p:txBody>
          <a:bodyPr wrap="square" rtlCol="0">
            <a:spAutoFit/>
          </a:bodyPr>
          <a:lstStyle/>
          <a:p>
            <a:r>
              <a:rPr lang="en-GB" sz="600" dirty="0">
                <a:solidFill>
                  <a:schemeClr val="bg1"/>
                </a:solidFill>
              </a:rPr>
              <a:t>(Adobe, 2024)</a:t>
            </a:r>
          </a:p>
        </p:txBody>
      </p:sp>
      <p:pic>
        <p:nvPicPr>
          <p:cNvPr id="11" name="Picture 10">
            <a:extLst>
              <a:ext uri="{FF2B5EF4-FFF2-40B4-BE49-F238E27FC236}">
                <a16:creationId xmlns:a16="http://schemas.microsoft.com/office/drawing/2014/main" id="{B134C5A8-7312-94C0-5379-8329EAE41EA1}"/>
              </a:ext>
            </a:extLst>
          </p:cNvPr>
          <p:cNvPicPr>
            <a:picLocks noChangeAspect="1"/>
          </p:cNvPicPr>
          <p:nvPr/>
        </p:nvPicPr>
        <p:blipFill>
          <a:blip r:embed="rId3"/>
          <a:stretch>
            <a:fillRect/>
          </a:stretch>
        </p:blipFill>
        <p:spPr>
          <a:xfrm>
            <a:off x="9473815" y="2316639"/>
            <a:ext cx="1331642" cy="805021"/>
          </a:xfrm>
          <a:prstGeom prst="rect">
            <a:avLst/>
          </a:prstGeom>
        </p:spPr>
      </p:pic>
    </p:spTree>
    <p:extLst>
      <p:ext uri="{BB962C8B-B14F-4D97-AF65-F5344CB8AC3E}">
        <p14:creationId xmlns:p14="http://schemas.microsoft.com/office/powerpoint/2010/main" val="1301888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C62DBC9-21E0-512A-3606-DE067F1C935A}"/>
              </a:ext>
            </a:extLst>
          </p:cNvPr>
          <p:cNvSpPr txBox="1"/>
          <p:nvPr/>
        </p:nvSpPr>
        <p:spPr>
          <a:xfrm>
            <a:off x="802690" y="670475"/>
            <a:ext cx="8838460" cy="341632"/>
          </a:xfrm>
          <a:prstGeom prst="rect">
            <a:avLst/>
          </a:prstGeom>
          <a:noFill/>
        </p:spPr>
        <p:txBody>
          <a:bodyPr wrap="square">
            <a:spAutoFit/>
          </a:bodyPr>
          <a:lstStyle/>
          <a:p>
            <a:pPr>
              <a:lnSpc>
                <a:spcPct val="90000"/>
              </a:lnSpc>
            </a:pPr>
            <a:r>
              <a:rPr lang="en-GB" sz="1800" b="1" dirty="0">
                <a:solidFill>
                  <a:schemeClr val="bg1"/>
                </a:solidFill>
              </a:rPr>
              <a:t>Any Questions?</a:t>
            </a:r>
          </a:p>
        </p:txBody>
      </p:sp>
      <p:pic>
        <p:nvPicPr>
          <p:cNvPr id="3" name="Picture 2">
            <a:extLst>
              <a:ext uri="{FF2B5EF4-FFF2-40B4-BE49-F238E27FC236}">
                <a16:creationId xmlns:a16="http://schemas.microsoft.com/office/drawing/2014/main" id="{5D019E5D-C922-2DB6-3C3E-DD62D79F7019}"/>
              </a:ext>
            </a:extLst>
          </p:cNvPr>
          <p:cNvPicPr>
            <a:picLocks noChangeAspect="1"/>
          </p:cNvPicPr>
          <p:nvPr/>
        </p:nvPicPr>
        <p:blipFill>
          <a:blip r:embed="rId3"/>
          <a:stretch>
            <a:fillRect/>
          </a:stretch>
        </p:blipFill>
        <p:spPr>
          <a:xfrm>
            <a:off x="802690" y="1481921"/>
            <a:ext cx="3939881" cy="3894157"/>
          </a:xfrm>
          <a:prstGeom prst="rect">
            <a:avLst/>
          </a:prstGeom>
        </p:spPr>
      </p:pic>
      <p:pic>
        <p:nvPicPr>
          <p:cNvPr id="6" name="Picture 5">
            <a:extLst>
              <a:ext uri="{FF2B5EF4-FFF2-40B4-BE49-F238E27FC236}">
                <a16:creationId xmlns:a16="http://schemas.microsoft.com/office/drawing/2014/main" id="{C51D1D4D-5955-86F5-8987-1632DF6DF95F}"/>
              </a:ext>
            </a:extLst>
          </p:cNvPr>
          <p:cNvPicPr>
            <a:picLocks noChangeAspect="1"/>
          </p:cNvPicPr>
          <p:nvPr/>
        </p:nvPicPr>
        <p:blipFill>
          <a:blip r:embed="rId4"/>
          <a:stretch>
            <a:fillRect/>
          </a:stretch>
        </p:blipFill>
        <p:spPr>
          <a:xfrm>
            <a:off x="5221920" y="1516103"/>
            <a:ext cx="5987204" cy="1409822"/>
          </a:xfrm>
          <a:prstGeom prst="rect">
            <a:avLst/>
          </a:prstGeom>
        </p:spPr>
      </p:pic>
      <p:pic>
        <p:nvPicPr>
          <p:cNvPr id="8" name="Picture 7">
            <a:extLst>
              <a:ext uri="{FF2B5EF4-FFF2-40B4-BE49-F238E27FC236}">
                <a16:creationId xmlns:a16="http://schemas.microsoft.com/office/drawing/2014/main" id="{5A5BC9FB-4C43-5179-8DAF-B42821E94179}"/>
              </a:ext>
            </a:extLst>
          </p:cNvPr>
          <p:cNvPicPr>
            <a:picLocks noChangeAspect="1"/>
          </p:cNvPicPr>
          <p:nvPr/>
        </p:nvPicPr>
        <p:blipFill>
          <a:blip r:embed="rId5"/>
          <a:stretch>
            <a:fillRect/>
          </a:stretch>
        </p:blipFill>
        <p:spPr>
          <a:xfrm>
            <a:off x="5221920" y="3138753"/>
            <a:ext cx="3341489" cy="2224582"/>
          </a:xfrm>
          <a:prstGeom prst="rect">
            <a:avLst/>
          </a:prstGeom>
        </p:spPr>
      </p:pic>
      <p:pic>
        <p:nvPicPr>
          <p:cNvPr id="10" name="Picture 9">
            <a:extLst>
              <a:ext uri="{FF2B5EF4-FFF2-40B4-BE49-F238E27FC236}">
                <a16:creationId xmlns:a16="http://schemas.microsoft.com/office/drawing/2014/main" id="{DD76B351-419F-67FA-D00B-E0B5BA2732F5}"/>
              </a:ext>
            </a:extLst>
          </p:cNvPr>
          <p:cNvPicPr>
            <a:picLocks noChangeAspect="1"/>
          </p:cNvPicPr>
          <p:nvPr/>
        </p:nvPicPr>
        <p:blipFill>
          <a:blip r:embed="rId6"/>
          <a:stretch>
            <a:fillRect/>
          </a:stretch>
        </p:blipFill>
        <p:spPr>
          <a:xfrm>
            <a:off x="8793375" y="3138753"/>
            <a:ext cx="2415749" cy="1714649"/>
          </a:xfrm>
          <a:prstGeom prst="rect">
            <a:avLst/>
          </a:prstGeom>
        </p:spPr>
      </p:pic>
      <p:sp>
        <p:nvSpPr>
          <p:cNvPr id="11" name="TextBox 10">
            <a:extLst>
              <a:ext uri="{FF2B5EF4-FFF2-40B4-BE49-F238E27FC236}">
                <a16:creationId xmlns:a16="http://schemas.microsoft.com/office/drawing/2014/main" id="{0ABD8444-743B-4FEA-3630-6703C03D8401}"/>
              </a:ext>
            </a:extLst>
          </p:cNvPr>
          <p:cNvSpPr txBox="1"/>
          <p:nvPr/>
        </p:nvSpPr>
        <p:spPr>
          <a:xfrm>
            <a:off x="9448800" y="5126453"/>
            <a:ext cx="1340528" cy="215444"/>
          </a:xfrm>
          <a:prstGeom prst="rect">
            <a:avLst/>
          </a:prstGeom>
          <a:noFill/>
        </p:spPr>
        <p:txBody>
          <a:bodyPr wrap="square" rtlCol="0">
            <a:spAutoFit/>
          </a:bodyPr>
          <a:lstStyle/>
          <a:p>
            <a:r>
              <a:rPr lang="en-GB" sz="800" dirty="0">
                <a:solidFill>
                  <a:schemeClr val="bg1"/>
                </a:solidFill>
              </a:rPr>
              <a:t>(Shutterstock,2024)</a:t>
            </a:r>
          </a:p>
        </p:txBody>
      </p:sp>
    </p:spTree>
    <p:extLst>
      <p:ext uri="{BB962C8B-B14F-4D97-AF65-F5344CB8AC3E}">
        <p14:creationId xmlns:p14="http://schemas.microsoft.com/office/powerpoint/2010/main" val="2247212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7E6631-26E3-6A7F-DD79-3C4C9E997C95}"/>
              </a:ext>
            </a:extLst>
          </p:cNvPr>
          <p:cNvSpPr txBox="1"/>
          <p:nvPr/>
        </p:nvSpPr>
        <p:spPr>
          <a:xfrm>
            <a:off x="571870" y="659563"/>
            <a:ext cx="1967144" cy="341632"/>
          </a:xfrm>
          <a:prstGeom prst="rect">
            <a:avLst/>
          </a:prstGeom>
          <a:noFill/>
        </p:spPr>
        <p:txBody>
          <a:bodyPr wrap="square">
            <a:spAutoFit/>
          </a:bodyPr>
          <a:lstStyle/>
          <a:p>
            <a:pPr>
              <a:lnSpc>
                <a:spcPct val="90000"/>
              </a:lnSpc>
            </a:pPr>
            <a:r>
              <a:rPr lang="en-GB" sz="1800" b="1" dirty="0">
                <a:solidFill>
                  <a:schemeClr val="bg1"/>
                </a:solidFill>
              </a:rPr>
              <a:t>Evaluation Quiz:</a:t>
            </a:r>
          </a:p>
        </p:txBody>
      </p:sp>
      <p:sp>
        <p:nvSpPr>
          <p:cNvPr id="2" name="TextBox 1">
            <a:extLst>
              <a:ext uri="{FF2B5EF4-FFF2-40B4-BE49-F238E27FC236}">
                <a16:creationId xmlns:a16="http://schemas.microsoft.com/office/drawing/2014/main" id="{DC7AA769-1176-5647-6EDA-DB9317EABC57}"/>
              </a:ext>
            </a:extLst>
          </p:cNvPr>
          <p:cNvSpPr txBox="1"/>
          <p:nvPr/>
        </p:nvSpPr>
        <p:spPr>
          <a:xfrm>
            <a:off x="571870" y="1001195"/>
            <a:ext cx="10534094" cy="4031873"/>
          </a:xfrm>
          <a:prstGeom prst="rect">
            <a:avLst/>
          </a:prstGeom>
          <a:noFill/>
        </p:spPr>
        <p:txBody>
          <a:bodyPr wrap="square" rtlCol="0">
            <a:spAutoFit/>
          </a:bodyPr>
          <a:lstStyle/>
          <a:p>
            <a:pPr marL="342900" indent="-342900">
              <a:buAutoNum type="arabicParenR"/>
            </a:pPr>
            <a:r>
              <a:rPr lang="en-GB" sz="1600" dirty="0">
                <a:solidFill>
                  <a:schemeClr val="bg1"/>
                </a:solidFill>
              </a:rPr>
              <a:t>Whose legal duty is it to report noticed safeguarding awareness concerns?</a:t>
            </a:r>
          </a:p>
          <a:p>
            <a:pPr marL="342900" indent="-342900">
              <a:buAutoNum type="arabicParenR"/>
            </a:pPr>
            <a:r>
              <a:rPr lang="en-GB" sz="1600" dirty="0">
                <a:solidFill>
                  <a:schemeClr val="bg1"/>
                </a:solidFill>
              </a:rPr>
              <a:t>What is the reporting process for within your workplace setting?</a:t>
            </a:r>
          </a:p>
          <a:p>
            <a:pPr marL="342900" indent="-342900">
              <a:buAutoNum type="arabicParenR"/>
            </a:pPr>
            <a:r>
              <a:rPr lang="en-GB" sz="1600" dirty="0">
                <a:solidFill>
                  <a:schemeClr val="bg1"/>
                </a:solidFill>
              </a:rPr>
              <a:t>What is the reporting process for outside your workplace setting or whistleblowing on your DSP?</a:t>
            </a:r>
          </a:p>
          <a:p>
            <a:pPr marL="342900" indent="-342900">
              <a:buAutoNum type="arabicParenR"/>
            </a:pPr>
            <a:r>
              <a:rPr lang="en-GB" sz="1600" dirty="0">
                <a:solidFill>
                  <a:schemeClr val="bg1"/>
                </a:solidFill>
              </a:rPr>
              <a:t>What are the consequences of you failing in your legal duty regarding safe-guarding both for yourself and the victim?</a:t>
            </a:r>
          </a:p>
          <a:p>
            <a:pPr marL="342900" indent="-342900">
              <a:buAutoNum type="arabicParenR"/>
            </a:pPr>
            <a:r>
              <a:rPr lang="en-GB" sz="1600" dirty="0">
                <a:solidFill>
                  <a:schemeClr val="bg1"/>
                </a:solidFill>
              </a:rPr>
              <a:t>Name as many of the abuse hazards as you can?</a:t>
            </a:r>
          </a:p>
          <a:p>
            <a:pPr marL="342900" indent="-342900">
              <a:buAutoNum type="arabicParenR"/>
            </a:pPr>
            <a:r>
              <a:rPr lang="en-GB" sz="1600" dirty="0">
                <a:solidFill>
                  <a:schemeClr val="bg1"/>
                </a:solidFill>
              </a:rPr>
              <a:t>Name as many of the signs of abuse as you can?</a:t>
            </a:r>
          </a:p>
          <a:p>
            <a:pPr marL="342900" indent="-342900">
              <a:buAutoNum type="arabicParenR"/>
            </a:pPr>
            <a:r>
              <a:rPr lang="en-GB" sz="1600" dirty="0">
                <a:solidFill>
                  <a:schemeClr val="bg1"/>
                </a:solidFill>
              </a:rPr>
              <a:t>Name six of the policies/procedures your setting must have regarding safeguarding.</a:t>
            </a:r>
          </a:p>
          <a:p>
            <a:pPr marL="342900" indent="-342900">
              <a:buAutoNum type="arabicParenR"/>
            </a:pPr>
            <a:r>
              <a:rPr lang="en-GB" sz="1600" dirty="0">
                <a:solidFill>
                  <a:schemeClr val="bg1"/>
                </a:solidFill>
              </a:rPr>
              <a:t>Where can you find the reporting procedure for DSP and LA SCP in your setting?</a:t>
            </a:r>
          </a:p>
          <a:p>
            <a:pPr marL="342900" indent="-342900">
              <a:buAutoNum type="arabicParenR"/>
            </a:pPr>
            <a:r>
              <a:rPr lang="en-GB" sz="1600" dirty="0">
                <a:solidFill>
                  <a:schemeClr val="bg1"/>
                </a:solidFill>
              </a:rPr>
              <a:t>How often must your setting’s safeguarding policy be reviewed?</a:t>
            </a:r>
          </a:p>
          <a:p>
            <a:pPr marL="342900" indent="-342900">
              <a:buAutoNum type="arabicParenR"/>
            </a:pPr>
            <a:r>
              <a:rPr lang="en-GB" sz="1600" dirty="0">
                <a:solidFill>
                  <a:schemeClr val="bg1"/>
                </a:solidFill>
              </a:rPr>
              <a:t>Name as much of the safeguarding legislation as you can.</a:t>
            </a:r>
          </a:p>
          <a:p>
            <a:pPr marL="342900" indent="-342900">
              <a:buAutoNum type="arabicParenR"/>
            </a:pPr>
            <a:r>
              <a:rPr lang="en-GB" sz="1600" dirty="0">
                <a:solidFill>
                  <a:schemeClr val="bg1"/>
                </a:solidFill>
              </a:rPr>
              <a:t>Where can you go for further advice?</a:t>
            </a:r>
          </a:p>
          <a:p>
            <a:pPr marL="342900" indent="-342900">
              <a:buAutoNum type="arabicParenR"/>
            </a:pPr>
            <a:r>
              <a:rPr lang="en-GB" sz="1600" dirty="0">
                <a:solidFill>
                  <a:schemeClr val="bg1"/>
                </a:solidFill>
              </a:rPr>
              <a:t>What is the definition of safeguarding?</a:t>
            </a:r>
          </a:p>
          <a:p>
            <a:pPr marL="342900" indent="-342900">
              <a:buAutoNum type="arabicParenR"/>
            </a:pPr>
            <a:r>
              <a:rPr lang="en-GB" sz="1600" dirty="0">
                <a:solidFill>
                  <a:schemeClr val="bg1"/>
                </a:solidFill>
              </a:rPr>
              <a:t>What is the definition of child protection?</a:t>
            </a:r>
          </a:p>
          <a:p>
            <a:pPr marL="342900" indent="-342900">
              <a:buAutoNum type="arabicParenR"/>
            </a:pPr>
            <a:r>
              <a:rPr lang="en-GB" sz="1600" dirty="0">
                <a:solidFill>
                  <a:schemeClr val="bg1"/>
                </a:solidFill>
              </a:rPr>
              <a:t>What is the importance of multi-agency safe-guarding/child protection information sharing?</a:t>
            </a:r>
          </a:p>
          <a:p>
            <a:pPr marL="342900" indent="-342900">
              <a:buAutoNum type="arabicParenR"/>
            </a:pPr>
            <a:r>
              <a:rPr lang="en-GB" sz="1600" dirty="0">
                <a:solidFill>
                  <a:schemeClr val="bg1"/>
                </a:solidFill>
              </a:rPr>
              <a:t>How is GDPR affected regarding multi-agency safe-guarding/child protection information sharing?</a:t>
            </a:r>
          </a:p>
        </p:txBody>
      </p:sp>
      <p:sp>
        <p:nvSpPr>
          <p:cNvPr id="3" name="TextBox 2">
            <a:extLst>
              <a:ext uri="{FF2B5EF4-FFF2-40B4-BE49-F238E27FC236}">
                <a16:creationId xmlns:a16="http://schemas.microsoft.com/office/drawing/2014/main" id="{2C6BC3A7-DDC5-CC56-1E77-D0166652D8B1}"/>
              </a:ext>
            </a:extLst>
          </p:cNvPr>
          <p:cNvSpPr txBox="1"/>
          <p:nvPr/>
        </p:nvSpPr>
        <p:spPr>
          <a:xfrm>
            <a:off x="745724" y="5129354"/>
            <a:ext cx="7341832" cy="1138773"/>
          </a:xfrm>
          <a:prstGeom prst="rect">
            <a:avLst/>
          </a:prstGeom>
          <a:noFill/>
          <a:ln w="12700">
            <a:solidFill>
              <a:srgbClr val="FFC000"/>
            </a:solidFill>
          </a:ln>
        </p:spPr>
        <p:txBody>
          <a:bodyPr wrap="square" rtlCol="0">
            <a:spAutoFit/>
          </a:bodyPr>
          <a:lstStyle/>
          <a:p>
            <a:r>
              <a:rPr lang="en-GB" sz="1700" b="1" dirty="0">
                <a:solidFill>
                  <a:srgbClr val="FFC000"/>
                </a:solidFill>
              </a:rPr>
              <a:t>Open Discussion &amp; Closing Thanks:</a:t>
            </a:r>
          </a:p>
          <a:p>
            <a:r>
              <a:rPr lang="en-GB" sz="1700" dirty="0">
                <a:solidFill>
                  <a:srgbClr val="FFC000"/>
                </a:solidFill>
              </a:rPr>
              <a:t>Training session closure &amp; thanks to attendees following an open floor discussion on any factors regarding safeguarding &amp; child protection attendees wish… </a:t>
            </a:r>
          </a:p>
        </p:txBody>
      </p:sp>
      <p:pic>
        <p:nvPicPr>
          <p:cNvPr id="6" name="Picture 5">
            <a:extLst>
              <a:ext uri="{FF2B5EF4-FFF2-40B4-BE49-F238E27FC236}">
                <a16:creationId xmlns:a16="http://schemas.microsoft.com/office/drawing/2014/main" id="{45F07E3B-8041-8D51-4EC7-94FFCB242FE2}"/>
              </a:ext>
            </a:extLst>
          </p:cNvPr>
          <p:cNvPicPr>
            <a:picLocks noChangeAspect="1"/>
          </p:cNvPicPr>
          <p:nvPr/>
        </p:nvPicPr>
        <p:blipFill>
          <a:blip r:embed="rId3"/>
          <a:stretch>
            <a:fillRect/>
          </a:stretch>
        </p:blipFill>
        <p:spPr>
          <a:xfrm>
            <a:off x="8238477" y="5129354"/>
            <a:ext cx="3018408" cy="923331"/>
          </a:xfrm>
          <a:prstGeom prst="rect">
            <a:avLst/>
          </a:prstGeom>
        </p:spPr>
      </p:pic>
      <p:sp>
        <p:nvSpPr>
          <p:cNvPr id="7" name="TextBox 6">
            <a:extLst>
              <a:ext uri="{FF2B5EF4-FFF2-40B4-BE49-F238E27FC236}">
                <a16:creationId xmlns:a16="http://schemas.microsoft.com/office/drawing/2014/main" id="{EA8304F0-D1E4-0981-571D-E061E98E7D7F}"/>
              </a:ext>
            </a:extLst>
          </p:cNvPr>
          <p:cNvSpPr txBox="1"/>
          <p:nvPr/>
        </p:nvSpPr>
        <p:spPr>
          <a:xfrm>
            <a:off x="10271465" y="6052684"/>
            <a:ext cx="1340528" cy="215444"/>
          </a:xfrm>
          <a:prstGeom prst="rect">
            <a:avLst/>
          </a:prstGeom>
          <a:noFill/>
        </p:spPr>
        <p:txBody>
          <a:bodyPr wrap="square" rtlCol="0">
            <a:spAutoFit/>
          </a:bodyPr>
          <a:lstStyle/>
          <a:p>
            <a:r>
              <a:rPr lang="en-GB" sz="800" dirty="0">
                <a:solidFill>
                  <a:schemeClr val="bg1"/>
                </a:solidFill>
              </a:rPr>
              <a:t>(Shutterstock,2024)</a:t>
            </a:r>
          </a:p>
        </p:txBody>
      </p:sp>
    </p:spTree>
    <p:extLst>
      <p:ext uri="{BB962C8B-B14F-4D97-AF65-F5344CB8AC3E}">
        <p14:creationId xmlns:p14="http://schemas.microsoft.com/office/powerpoint/2010/main" val="3105750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B67CA8-6C85-F0D3-B8A6-7B40289DA7AA}"/>
              </a:ext>
            </a:extLst>
          </p:cNvPr>
          <p:cNvSpPr txBox="1"/>
          <p:nvPr/>
        </p:nvSpPr>
        <p:spPr>
          <a:xfrm>
            <a:off x="802690" y="670475"/>
            <a:ext cx="1913877" cy="341632"/>
          </a:xfrm>
          <a:prstGeom prst="rect">
            <a:avLst/>
          </a:prstGeom>
          <a:noFill/>
        </p:spPr>
        <p:txBody>
          <a:bodyPr wrap="square">
            <a:spAutoFit/>
          </a:bodyPr>
          <a:lstStyle/>
          <a:p>
            <a:pPr>
              <a:lnSpc>
                <a:spcPct val="90000"/>
              </a:lnSpc>
            </a:pPr>
            <a:r>
              <a:rPr lang="en-GB" sz="1800" b="1" dirty="0">
                <a:solidFill>
                  <a:schemeClr val="bg1"/>
                </a:solidFill>
              </a:rPr>
              <a:t>References 1:</a:t>
            </a:r>
          </a:p>
        </p:txBody>
      </p:sp>
      <p:sp>
        <p:nvSpPr>
          <p:cNvPr id="7" name="TextBox 6">
            <a:extLst>
              <a:ext uri="{FF2B5EF4-FFF2-40B4-BE49-F238E27FC236}">
                <a16:creationId xmlns:a16="http://schemas.microsoft.com/office/drawing/2014/main" id="{C78CFDC1-ACD6-24FD-837D-576220247D65}"/>
              </a:ext>
            </a:extLst>
          </p:cNvPr>
          <p:cNvSpPr txBox="1"/>
          <p:nvPr/>
        </p:nvSpPr>
        <p:spPr>
          <a:xfrm>
            <a:off x="802690" y="1012107"/>
            <a:ext cx="10640627" cy="5262979"/>
          </a:xfrm>
          <a:prstGeom prst="rect">
            <a:avLst/>
          </a:prstGeom>
          <a:noFill/>
        </p:spPr>
        <p:txBody>
          <a:bodyPr wrap="square" rtlCol="0">
            <a:spAutoFit/>
          </a:bodyPr>
          <a:lstStyle/>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Adobe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Stock Images.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US" sz="1200" dirty="0">
                <a:solidFill>
                  <a:schemeClr val="bg1"/>
                </a:solidFill>
                <a:hlinkClick r:id="rId2">
                  <a:extLst>
                    <a:ext uri="{A12FA001-AC4F-418D-AE19-62706E023703}">
                      <ahyp:hlinkClr xmlns:ahyp="http://schemas.microsoft.com/office/drawing/2018/hyperlinkcolor" val="tx"/>
                    </a:ext>
                  </a:extLst>
                </a:hlinkClick>
              </a:rPr>
              <a:t>image showing positive whistleblowing policy - Google Search</a:t>
            </a:r>
            <a:r>
              <a:rPr lang="en-US" sz="1200" dirty="0">
                <a:solidFill>
                  <a:schemeClr val="bg1"/>
                </a:solidFill>
              </a:rPr>
              <a:t>. (Accessed: 2 April 2024).</a:t>
            </a:r>
          </a:p>
          <a:p>
            <a:endParaRPr lang="en-US" sz="1200" dirty="0">
              <a:solidFill>
                <a:schemeClr val="bg1"/>
              </a:solidFill>
            </a:endParaRPr>
          </a:p>
          <a:p>
            <a:r>
              <a:rPr lang="en-US" sz="1200" dirty="0" err="1">
                <a:solidFill>
                  <a:schemeClr val="bg1"/>
                </a:solidFill>
              </a:rPr>
              <a:t>ChildComWales</a:t>
            </a:r>
            <a:r>
              <a:rPr lang="en-US" sz="1200" dirty="0">
                <a:solidFill>
                  <a:schemeClr val="bg1"/>
                </a:solidFill>
              </a:rPr>
              <a:t> (2024). </a:t>
            </a:r>
            <a:r>
              <a:rPr lang="en-US" sz="1200" i="1" dirty="0">
                <a:solidFill>
                  <a:schemeClr val="bg1"/>
                </a:solidFill>
              </a:rPr>
              <a:t>Children’s Commissioner for Wales. </a:t>
            </a:r>
            <a:r>
              <a:rPr lang="en-US" sz="1200" dirty="0">
                <a:solidFill>
                  <a:schemeClr val="bg1"/>
                </a:solidFill>
              </a:rPr>
              <a:t>Available at: </a:t>
            </a:r>
            <a:r>
              <a:rPr lang="en-US" sz="1200" dirty="0">
                <a:solidFill>
                  <a:schemeClr val="bg1"/>
                </a:solidFill>
                <a:hlinkClick r:id="rId3">
                  <a:extLst>
                    <a:ext uri="{A12FA001-AC4F-418D-AE19-62706E023703}">
                      <ahyp:hlinkClr xmlns:ahyp="http://schemas.microsoft.com/office/drawing/2018/hyperlinkcolor" val="tx"/>
                    </a:ext>
                  </a:extLst>
                </a:hlinkClick>
              </a:rPr>
              <a:t>Home - Children’s Commissioner for Wales (childcomwales.org.uk)</a:t>
            </a:r>
            <a:r>
              <a:rPr lang="en-US" sz="1200" dirty="0">
                <a:solidFill>
                  <a:schemeClr val="bg1"/>
                </a:solidFill>
              </a:rPr>
              <a:t> (Accessed: 2 April 2024).</a:t>
            </a:r>
          </a:p>
          <a:p>
            <a:endParaRPr lang="en-US" sz="1200" dirty="0">
              <a:solidFill>
                <a:schemeClr val="bg1"/>
              </a:solidFill>
            </a:endParaRPr>
          </a:p>
          <a:p>
            <a:r>
              <a:rPr lang="en-US" sz="1200" dirty="0">
                <a:solidFill>
                  <a:schemeClr val="bg1"/>
                </a:solidFill>
              </a:rPr>
              <a:t>Cysur (2024) </a:t>
            </a:r>
            <a:r>
              <a:rPr lang="en-US" sz="1200" i="1" dirty="0">
                <a:solidFill>
                  <a:schemeClr val="bg1"/>
                </a:solidFill>
              </a:rPr>
              <a:t>The Mid and West Wales Regional Safeguarding Board.</a:t>
            </a:r>
            <a:r>
              <a:rPr lang="en-US" sz="1200" dirty="0">
                <a:solidFill>
                  <a:schemeClr val="bg1"/>
                </a:solidFill>
              </a:rPr>
              <a:t> Available at: </a:t>
            </a:r>
            <a:r>
              <a:rPr lang="en-US" sz="1200" dirty="0">
                <a:solidFill>
                  <a:schemeClr val="bg1"/>
                </a:solidFill>
                <a:hlinkClick r:id="rId4">
                  <a:extLst>
                    <a:ext uri="{A12FA001-AC4F-418D-AE19-62706E023703}">
                      <ahyp:hlinkClr xmlns:ahyp="http://schemas.microsoft.com/office/drawing/2018/hyperlinkcolor" val="tx"/>
                    </a:ext>
                  </a:extLst>
                </a:hlinkClick>
              </a:rPr>
              <a:t>Cysur | Mid &amp; West Wales Safeguarding Board Safeguarding children &amp; adults</a:t>
            </a:r>
            <a:r>
              <a:rPr lang="en-US" sz="1200" dirty="0">
                <a:solidFill>
                  <a:schemeClr val="bg1"/>
                </a:solidFill>
              </a:rPr>
              <a:t> (Accessed: 2 April 2024).</a:t>
            </a:r>
          </a:p>
          <a:p>
            <a:endPar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Social Services and Well-being (Wales) Act 2014.</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Social Services and Well-being (Wales) Act 2014 (legislation.gov.uk)</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26 March 2024).</a:t>
            </a:r>
          </a:p>
          <a:p>
            <a:endPar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Children (Abolition of Defence of Reasonable Punishment (Wales) Act 2020.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US" sz="1200" dirty="0">
                <a:solidFill>
                  <a:srgbClr val="8F8F8F"/>
                </a:solidFill>
                <a:hlinkClick r:id="rId6">
                  <a:extLst>
                    <a:ext uri="{A12FA001-AC4F-418D-AE19-62706E023703}">
                      <ahyp:hlinkClr xmlns:ahyp="http://schemas.microsoft.com/office/drawing/2018/hyperlinkcolor" val="tx"/>
                    </a:ext>
                  </a:extLst>
                </a:hlinkClick>
              </a:rPr>
              <a:t>Children (Abolition of </a:t>
            </a:r>
            <a:r>
              <a:rPr lang="en-US" sz="1200" dirty="0" err="1">
                <a:solidFill>
                  <a:srgbClr val="8F8F8F"/>
                </a:solidFill>
                <a:hlinkClick r:id="rId6">
                  <a:extLst>
                    <a:ext uri="{A12FA001-AC4F-418D-AE19-62706E023703}">
                      <ahyp:hlinkClr xmlns:ahyp="http://schemas.microsoft.com/office/drawing/2018/hyperlinkcolor" val="tx"/>
                    </a:ext>
                  </a:extLst>
                </a:hlinkClick>
              </a:rPr>
              <a:t>Defence</a:t>
            </a:r>
            <a:r>
              <a:rPr lang="en-US" sz="1200" dirty="0">
                <a:solidFill>
                  <a:schemeClr val="bg1"/>
                </a:solidFill>
                <a:hlinkClick r:id="rId6">
                  <a:extLst>
                    <a:ext uri="{A12FA001-AC4F-418D-AE19-62706E023703}">
                      <ahyp:hlinkClr xmlns:ahyp="http://schemas.microsoft.com/office/drawing/2018/hyperlinkcolor" val="tx"/>
                    </a:ext>
                  </a:extLst>
                </a:hlinkClick>
              </a:rPr>
              <a:t> of Reasonable Punishment) (Wales) Act 2020 (legislation.gov.uk)</a:t>
            </a:r>
            <a:r>
              <a:rPr lang="en-GB" sz="1200" dirty="0">
                <a:solidFill>
                  <a:schemeClr val="bg1"/>
                </a:solidFill>
                <a:latin typeface="Arial" panose="020B0604020202020204" pitchFamily="34" charset="0"/>
                <a:cs typeface="Times New Roman" panose="02020603050405020304" pitchFamily="18" charset="0"/>
              </a:rPr>
              <a:t> (Accessed: 2 April 2024).</a:t>
            </a:r>
            <a:endPar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endPar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Qualitative research project to investigate the impact of online harms on children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Online_Harms_Study_Final_report_updated_51222_updated_290623.pdf (publishing.service.gov.uk)</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27 March 2024).</a:t>
            </a:r>
          </a:p>
          <a:p>
            <a:endPar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Wales Safeguarding Procedures 2019.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US" sz="1200" dirty="0">
                <a:solidFill>
                  <a:schemeClr val="bg1"/>
                </a:solidFill>
                <a:hlinkClick r:id="rId8">
                  <a:extLst>
                    <a:ext uri="{A12FA001-AC4F-418D-AE19-62706E023703}">
                      <ahyp:hlinkClr xmlns:ahyp="http://schemas.microsoft.com/office/drawing/2018/hyperlinkcolor" val="tx"/>
                    </a:ext>
                  </a:extLst>
                </a:hlinkClick>
              </a:rPr>
              <a:t>Wales_Safeguarding_Procedures_Frequently_Asked_Questions.pdf (cvsc.org.uk)</a:t>
            </a:r>
            <a:r>
              <a:rPr lang="en-US" sz="1200" dirty="0">
                <a:solidFill>
                  <a:schemeClr val="bg1"/>
                </a:solidFill>
              </a:rPr>
              <a:t> (Accessed: 2 April 2014).</a:t>
            </a:r>
          </a:p>
          <a:p>
            <a:endParaRPr lang="en-US" sz="1200" dirty="0">
              <a:solidFill>
                <a:schemeClr val="bg1"/>
              </a:solidFill>
            </a:endParaRPr>
          </a:p>
          <a:p>
            <a:r>
              <a:rPr lang="en-US" sz="1200" dirty="0">
                <a:solidFill>
                  <a:schemeClr val="bg1"/>
                </a:solidFill>
              </a:rPr>
              <a:t>Gov.Wales (2024) </a:t>
            </a:r>
            <a:r>
              <a:rPr lang="en-US" sz="1200" i="1" dirty="0">
                <a:solidFill>
                  <a:schemeClr val="bg1"/>
                </a:solidFill>
              </a:rPr>
              <a:t>The Welsh Children and Young People: Rights to Action: Framework for Partnership 2004.</a:t>
            </a:r>
            <a:r>
              <a:rPr lang="en-US" sz="1200" dirty="0">
                <a:solidFill>
                  <a:schemeClr val="bg1"/>
                </a:solidFill>
              </a:rPr>
              <a:t> Available at: </a:t>
            </a:r>
            <a:r>
              <a:rPr lang="en-GB" sz="1200" dirty="0">
                <a:solidFill>
                  <a:schemeClr val="bg1"/>
                </a:solidFill>
                <a:hlinkClick r:id="rId9">
                  <a:extLst>
                    <a:ext uri="{A12FA001-AC4F-418D-AE19-62706E023703}">
                      <ahyp:hlinkClr xmlns:ahyp="http://schemas.microsoft.com/office/drawing/2018/hyperlinkcolor" val="tx"/>
                    </a:ext>
                  </a:extLst>
                </a:hlinkClick>
              </a:rPr>
              <a:t>090415rightstoactionen.pdf (ioe.ac.uk)</a:t>
            </a:r>
            <a:r>
              <a:rPr lang="en-GB" sz="1200" dirty="0">
                <a:solidFill>
                  <a:schemeClr val="bg1"/>
                </a:solidFill>
              </a:rPr>
              <a:t> (Accessed 2 April 2024).</a:t>
            </a:r>
            <a:endParaRPr lang="en-US" sz="1200" dirty="0">
              <a:solidFill>
                <a:schemeClr val="bg1"/>
              </a:solidFill>
            </a:endParaRPr>
          </a:p>
          <a:p>
            <a:endParaRPr lang="en-US" sz="1200" dirty="0">
              <a:solidFill>
                <a:schemeClr val="bg1"/>
              </a:solidFill>
            </a:endParaRPr>
          </a:p>
          <a:p>
            <a:r>
              <a:rPr lang="en-US" sz="1200" dirty="0">
                <a:solidFill>
                  <a:schemeClr val="bg1"/>
                </a:solidFill>
              </a:rPr>
              <a:t>Gov.Wales (2024) </a:t>
            </a:r>
            <a:r>
              <a:rPr lang="en-US" sz="1200" i="1" dirty="0">
                <a:solidFill>
                  <a:schemeClr val="bg1"/>
                </a:solidFill>
              </a:rPr>
              <a:t>WASPI – Wales Accord on the Sharing of Private Information. </a:t>
            </a:r>
            <a:r>
              <a:rPr lang="en-US" sz="1200" dirty="0">
                <a:solidFill>
                  <a:schemeClr val="bg1"/>
                </a:solidFill>
              </a:rPr>
              <a:t>Available at: </a:t>
            </a:r>
            <a:r>
              <a:rPr lang="en-US" sz="1200" dirty="0" err="1">
                <a:solidFill>
                  <a:schemeClr val="bg1"/>
                </a:solidFill>
                <a:hlinkClick r:id="rId10">
                  <a:extLst>
                    <a:ext uri="{A12FA001-AC4F-418D-AE19-62706E023703}">
                      <ahyp:hlinkClr xmlns:ahyp="http://schemas.microsoft.com/office/drawing/2018/hyperlinkcolor" val="tx"/>
                    </a:ext>
                  </a:extLst>
                </a:hlinkClick>
              </a:rPr>
              <a:t>waspi.gov.wales</a:t>
            </a:r>
            <a:r>
              <a:rPr lang="en-US" sz="1200" dirty="0">
                <a:solidFill>
                  <a:schemeClr val="bg1"/>
                </a:solidFill>
                <a:hlinkClick r:id="rId10">
                  <a:extLst>
                    <a:ext uri="{A12FA001-AC4F-418D-AE19-62706E023703}">
                      <ahyp:hlinkClr xmlns:ahyp="http://schemas.microsoft.com/office/drawing/2018/hyperlinkcolor" val="tx"/>
                    </a:ext>
                  </a:extLst>
                </a:hlinkClick>
              </a:rPr>
              <a:t>/files/assured-isps/488-sharing-of-specific-personal-information-to-enable-an-effective-enhanced-transition-of-vulnerable-young-people-to-fei/</a:t>
            </a:r>
            <a:r>
              <a:rPr lang="en-US" sz="1200" dirty="0">
                <a:solidFill>
                  <a:schemeClr val="bg1"/>
                </a:solidFill>
              </a:rPr>
              <a:t> (Accessed: 2 April 2024).</a:t>
            </a:r>
          </a:p>
          <a:p>
            <a:endParaRPr lang="en-US"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Gov.Wales (2024) </a:t>
            </a:r>
            <a:r>
              <a:rPr lang="en-US" sz="1200" i="1" dirty="0">
                <a:solidFill>
                  <a:schemeClr val="bg1"/>
                </a:solidFill>
                <a:latin typeface="Arial" panose="020B0604020202020204" pitchFamily="34" charset="0"/>
                <a:ea typeface="Aptos" panose="020B0004020202020204" pitchFamily="34" charset="0"/>
                <a:cs typeface="Times New Roman" panose="02020603050405020304" pitchFamily="18" charset="0"/>
              </a:rPr>
              <a:t>Well-being of Future Generations (Wales) Act 2015</a:t>
            </a:r>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 Available at: </a:t>
            </a:r>
            <a:r>
              <a:rPr lang="en-GB" sz="1200" dirty="0">
                <a:solidFill>
                  <a:schemeClr val="bg1"/>
                </a:solidFill>
                <a:hlinkClick r:id="rId11">
                  <a:extLst>
                    <a:ext uri="{A12FA001-AC4F-418D-AE19-62706E023703}">
                      <ahyp:hlinkClr xmlns:ahyp="http://schemas.microsoft.com/office/drawing/2018/hyperlinkcolor" val="tx"/>
                    </a:ext>
                  </a:extLst>
                </a:hlinkClick>
              </a:rPr>
              <a:t>well-being-future-generations-wales-act-2015-the-essentials-2021.pdf (gov.wales)</a:t>
            </a:r>
            <a:r>
              <a:rPr lang="en-GB" sz="1200" dirty="0">
                <a:solidFill>
                  <a:schemeClr val="bg1"/>
                </a:solidFill>
              </a:rPr>
              <a:t> (Accessed: 2April 2024).</a:t>
            </a:r>
          </a:p>
        </p:txBody>
      </p:sp>
    </p:spTree>
    <p:extLst>
      <p:ext uri="{BB962C8B-B14F-4D97-AF65-F5344CB8AC3E}">
        <p14:creationId xmlns:p14="http://schemas.microsoft.com/office/powerpoint/2010/main" val="1162948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116E7D-76FE-80BE-6CE7-DCBCFB3EC951}"/>
              </a:ext>
            </a:extLst>
          </p:cNvPr>
          <p:cNvSpPr txBox="1"/>
          <p:nvPr/>
        </p:nvSpPr>
        <p:spPr>
          <a:xfrm>
            <a:off x="713173" y="617209"/>
            <a:ext cx="2197962" cy="341632"/>
          </a:xfrm>
          <a:prstGeom prst="rect">
            <a:avLst/>
          </a:prstGeom>
          <a:noFill/>
        </p:spPr>
        <p:txBody>
          <a:bodyPr wrap="square">
            <a:spAutoFit/>
          </a:bodyPr>
          <a:lstStyle/>
          <a:p>
            <a:pPr>
              <a:lnSpc>
                <a:spcPct val="90000"/>
              </a:lnSpc>
            </a:pPr>
            <a:r>
              <a:rPr lang="en-GB" sz="1800" b="1" dirty="0">
                <a:solidFill>
                  <a:schemeClr val="bg1"/>
                </a:solidFill>
              </a:rPr>
              <a:t>References 2:</a:t>
            </a:r>
          </a:p>
        </p:txBody>
      </p:sp>
      <p:sp>
        <p:nvSpPr>
          <p:cNvPr id="5" name="TextBox 4">
            <a:extLst>
              <a:ext uri="{FF2B5EF4-FFF2-40B4-BE49-F238E27FC236}">
                <a16:creationId xmlns:a16="http://schemas.microsoft.com/office/drawing/2014/main" id="{49DB7F99-1A4A-7BFB-FF47-FF021FB5E97C}"/>
              </a:ext>
            </a:extLst>
          </p:cNvPr>
          <p:cNvSpPr txBox="1"/>
          <p:nvPr/>
        </p:nvSpPr>
        <p:spPr>
          <a:xfrm>
            <a:off x="713173" y="878890"/>
            <a:ext cx="10765654" cy="5355312"/>
          </a:xfrm>
          <a:prstGeom prst="rect">
            <a:avLst/>
          </a:prstGeom>
          <a:noFill/>
        </p:spPr>
        <p:txBody>
          <a:bodyPr wrap="square" rtlCol="0">
            <a:spAutoFit/>
          </a:bodyPr>
          <a:lstStyle/>
          <a:p>
            <a:r>
              <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rPr>
              <a:t>Independent (2013) </a:t>
            </a:r>
            <a:r>
              <a:rPr lang="en-US" sz="1200" i="1" dirty="0">
                <a:solidFill>
                  <a:schemeClr val="bg1"/>
                </a:solidFill>
                <a:effectLst/>
                <a:latin typeface="Indy Serif"/>
              </a:rPr>
              <a:t>The Missed Chances: Victoria Climbie, Baby P, now Daniel Pelka - how could it happen again? </a:t>
            </a:r>
            <a:r>
              <a:rPr lang="en-US" sz="1200" dirty="0">
                <a:solidFill>
                  <a:schemeClr val="bg1"/>
                </a:solidFill>
                <a:effectLst/>
                <a:latin typeface="Indy Serif"/>
              </a:rPr>
              <a:t>Available at: </a:t>
            </a:r>
            <a:r>
              <a:rPr lang="en-US" sz="1200" dirty="0">
                <a:solidFill>
                  <a:schemeClr val="bg1"/>
                </a:solidFill>
                <a:hlinkClick r:id="rId2">
                  <a:extLst>
                    <a:ext uri="{A12FA001-AC4F-418D-AE19-62706E023703}">
                      <ahyp:hlinkClr xmlns:ahyp="http://schemas.microsoft.com/office/drawing/2018/hyperlinkcolor" val="tx"/>
                    </a:ext>
                  </a:extLst>
                </a:hlinkClick>
              </a:rPr>
              <a:t>The Missed Chances: Victoria Climbie, Baby P, now Daniel Pelka - how could it happen again? | The Independent | The Independent</a:t>
            </a:r>
            <a:r>
              <a:rPr lang="en-US" sz="1200" dirty="0">
                <a:solidFill>
                  <a:schemeClr val="bg1"/>
                </a:solidFill>
              </a:rPr>
              <a:t> (Accessed: 1 April 2024).</a:t>
            </a:r>
            <a:endParaRPr lang="en-US" sz="1200" i="1" dirty="0">
              <a:solidFill>
                <a:schemeClr val="bg1"/>
              </a:solidFill>
              <a:effectLst/>
              <a:latin typeface="Indy Serif"/>
            </a:endParaRPr>
          </a:p>
          <a:p>
            <a:endPar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i-stock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Stock </a:t>
            </a:r>
            <a:r>
              <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rPr>
              <a:t>Images. Available at: </a:t>
            </a:r>
            <a:r>
              <a:rPr lang="en-US" sz="1200" dirty="0">
                <a:solidFill>
                  <a:schemeClr val="bg1"/>
                </a:solidFill>
                <a:hlinkClick r:id="rId3">
                  <a:extLst>
                    <a:ext uri="{A12FA001-AC4F-418D-AE19-62706E023703}">
                      <ahyp:hlinkClr xmlns:ahyp="http://schemas.microsoft.com/office/drawing/2018/hyperlinkcolor" val="tx"/>
                    </a:ext>
                  </a:extLst>
                </a:hlinkClick>
              </a:rPr>
              <a:t>28,112 Jail Cell Stock Photos, Pictures &amp; Royalty-Free Images - iStock (istockphoto.com)</a:t>
            </a:r>
            <a:r>
              <a:rPr lang="en-US" sz="1200" dirty="0">
                <a:solidFill>
                  <a:schemeClr val="bg1"/>
                </a:solidFill>
              </a:rPr>
              <a:t> (Accessed 1 April 2024).</a:t>
            </a:r>
          </a:p>
          <a:p>
            <a:endParaRPr lang="en-US"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Lindon, J. and Webb, J. (2016) </a:t>
            </a:r>
            <a:r>
              <a:rPr lang="en-US" sz="1200" i="1" dirty="0">
                <a:solidFill>
                  <a:schemeClr val="bg1"/>
                </a:solidFill>
                <a:latin typeface="Arial" panose="020B0604020202020204" pitchFamily="34" charset="0"/>
                <a:ea typeface="Aptos" panose="020B0004020202020204" pitchFamily="34" charset="0"/>
                <a:cs typeface="Times New Roman" panose="02020603050405020304" pitchFamily="18" charset="0"/>
              </a:rPr>
              <a:t>Safeguarding and child protection. </a:t>
            </a:r>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5</a:t>
            </a:r>
            <a:r>
              <a:rPr lang="en-US" sz="1200" baseline="30000" dirty="0">
                <a:solidFill>
                  <a:schemeClr val="bg1"/>
                </a:solidFill>
                <a:latin typeface="Arial" panose="020B0604020202020204" pitchFamily="34" charset="0"/>
                <a:ea typeface="Aptos" panose="020B0004020202020204" pitchFamily="34" charset="0"/>
                <a:cs typeface="Times New Roman" panose="02020603050405020304" pitchFamily="18" charset="0"/>
              </a:rPr>
              <a:t>th</a:t>
            </a:r>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 edn. London: Hodder Education.</a:t>
            </a:r>
            <a:endPar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endPar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NSPCC (2024) </a:t>
            </a:r>
            <a:r>
              <a:rPr lang="en-US" sz="1200" b="0" i="1" dirty="0">
                <a:solidFill>
                  <a:schemeClr val="bg1"/>
                </a:solidFill>
                <a:effectLst/>
                <a:latin typeface="NSPCCRegular"/>
              </a:rPr>
              <a:t>New data shows recorded offences of adults neglecting, mistreating, or assaulting children have doubled over the last 5 years. </a:t>
            </a:r>
            <a:r>
              <a:rPr lang="en-US" sz="1200" b="0" dirty="0">
                <a:solidFill>
                  <a:schemeClr val="bg1"/>
                </a:solidFill>
                <a:effectLst/>
                <a:latin typeface="NSPCCRegular"/>
              </a:rPr>
              <a:t>Available at: </a:t>
            </a:r>
            <a:r>
              <a:rPr lang="en-US" sz="12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106% increase in child cruelty and neglect offences in England in the past 5 years | NSPCC</a:t>
            </a:r>
            <a:r>
              <a:rPr lang="en-US" sz="1200" dirty="0">
                <a:solidFill>
                  <a:schemeClr val="bg1"/>
                </a:solidFill>
                <a:latin typeface="Arial" panose="020B0604020202020204" pitchFamily="34" charset="0"/>
                <a:cs typeface="Arial" panose="020B0604020202020204" pitchFamily="34" charset="0"/>
              </a:rPr>
              <a:t> (Accessed: 1 April 2024).</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Pembrokeshire County Council (2024) </a:t>
            </a:r>
            <a:r>
              <a:rPr lang="en-US" sz="1200" i="1" dirty="0">
                <a:solidFill>
                  <a:schemeClr val="bg1"/>
                </a:solidFill>
                <a:latin typeface="Arial" panose="020B0604020202020204" pitchFamily="34" charset="0"/>
                <a:cs typeface="Arial" panose="020B0604020202020204" pitchFamily="34" charset="0"/>
              </a:rPr>
              <a:t>Single Point of Contact Details.</a:t>
            </a:r>
            <a:r>
              <a:rPr lang="en-US" sz="1200" dirty="0">
                <a:solidFill>
                  <a:schemeClr val="bg1"/>
                </a:solidFill>
                <a:latin typeface="Arial" panose="020B0604020202020204" pitchFamily="34" charset="0"/>
                <a:cs typeface="Arial" panose="020B0604020202020204" pitchFamily="34" charset="0"/>
              </a:rPr>
              <a:t> Available at: </a:t>
            </a:r>
            <a:r>
              <a:rPr lang="en-US" sz="1200" dirty="0">
                <a:solidFill>
                  <a:schemeClr val="bg1"/>
                </a:solidFill>
                <a:hlinkClick r:id="rId5">
                  <a:extLst>
                    <a:ext uri="{A12FA001-AC4F-418D-AE19-62706E023703}">
                      <ahyp:hlinkClr xmlns:ahyp="http://schemas.microsoft.com/office/drawing/2018/hyperlinkcolor" val="tx"/>
                    </a:ext>
                  </a:extLst>
                </a:hlinkClick>
              </a:rPr>
              <a:t>What to do if you think someone is being abused or if someone is abusing you - Pembrokeshire County Council</a:t>
            </a:r>
            <a:r>
              <a:rPr lang="en-US" sz="1200" dirty="0">
                <a:solidFill>
                  <a:schemeClr val="bg1"/>
                </a:solidFill>
                <a:latin typeface="Arial" panose="020B0604020202020204" pitchFamily="34" charset="0"/>
                <a:cs typeface="Arial" panose="020B0604020202020204" pitchFamily="34" charset="0"/>
              </a:rPr>
              <a:t> (Accessed: 2 April 2024).</a:t>
            </a:r>
          </a:p>
          <a:p>
            <a:endParaRPr lang="en-US" sz="1200" dirty="0">
              <a:solidFill>
                <a:schemeClr val="bg1"/>
              </a:solidFill>
              <a:latin typeface="Arial" panose="020B0604020202020204" pitchFamily="34" charset="0"/>
              <a:cs typeface="Arial" panose="020B0604020202020204" pitchFamily="34" charset="0"/>
            </a:endParaRPr>
          </a:p>
          <a:p>
            <a:r>
              <a:rPr lang="en-US" sz="1200" dirty="0" err="1">
                <a:solidFill>
                  <a:schemeClr val="bg1"/>
                </a:solidFill>
                <a:latin typeface="Arial" panose="020B0604020202020204" pitchFamily="34" charset="0"/>
                <a:cs typeface="Arial" panose="020B0604020202020204" pitchFamily="34" charset="0"/>
              </a:rPr>
              <a:t>SafeguardingBoard</a:t>
            </a:r>
            <a:r>
              <a:rPr lang="en-US" sz="1200" dirty="0">
                <a:solidFill>
                  <a:schemeClr val="bg1"/>
                </a:solidFill>
                <a:latin typeface="Arial" panose="020B0604020202020204" pitchFamily="34" charset="0"/>
                <a:cs typeface="Arial" panose="020B0604020202020204" pitchFamily="34" charset="0"/>
              </a:rPr>
              <a:t> (2024) </a:t>
            </a:r>
            <a:r>
              <a:rPr lang="en-US" sz="1200" i="1" dirty="0">
                <a:solidFill>
                  <a:schemeClr val="bg1"/>
                </a:solidFill>
                <a:latin typeface="Arial" panose="020B0604020202020204" pitchFamily="34" charset="0"/>
                <a:cs typeface="Arial" panose="020B0604020202020204" pitchFamily="34" charset="0"/>
              </a:rPr>
              <a:t>National Independent Safeguarding Board Wales. </a:t>
            </a:r>
            <a:r>
              <a:rPr lang="en-US" sz="1200" dirty="0">
                <a:solidFill>
                  <a:schemeClr val="bg1"/>
                </a:solidFill>
                <a:latin typeface="Arial" panose="020B0604020202020204" pitchFamily="34" charset="0"/>
                <a:cs typeface="Arial" panose="020B0604020202020204" pitchFamily="34" charset="0"/>
              </a:rPr>
              <a:t> Available at: </a:t>
            </a:r>
            <a:r>
              <a:rPr lang="en-GB" sz="1200" dirty="0">
                <a:solidFill>
                  <a:schemeClr val="bg1"/>
                </a:solidFill>
                <a:hlinkClick r:id="rId6">
                  <a:extLst>
                    <a:ext uri="{A12FA001-AC4F-418D-AE19-62706E023703}">
                      <ahyp:hlinkClr xmlns:ahyp="http://schemas.microsoft.com/office/drawing/2018/hyperlinkcolor" val="tx"/>
                    </a:ext>
                  </a:extLst>
                </a:hlinkClick>
              </a:rPr>
              <a:t>Home - Safeguarding Board Wales</a:t>
            </a:r>
            <a:r>
              <a:rPr lang="en-GB" sz="1200" dirty="0">
                <a:solidFill>
                  <a:schemeClr val="bg1"/>
                </a:solidFill>
              </a:rPr>
              <a:t> (Accessed: 2 April 2024).</a:t>
            </a:r>
            <a:endParaRPr lang="en-US" sz="1200" dirty="0">
              <a:solidFill>
                <a:schemeClr val="bg1"/>
              </a:solidFill>
              <a:latin typeface="Arial" panose="020B0604020202020204" pitchFamily="34" charset="0"/>
              <a:cs typeface="Arial" panose="020B0604020202020204" pitchFamily="34" charset="0"/>
            </a:endParaRPr>
          </a:p>
          <a:p>
            <a:endParaRPr lang="en-US" sz="12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r>
              <a:rPr lang="en-US" sz="1200" dirty="0" err="1">
                <a:solidFill>
                  <a:schemeClr val="bg1"/>
                </a:solidFill>
                <a:latin typeface="Arial" panose="020B0604020202020204" pitchFamily="34" charset="0"/>
                <a:ea typeface="Aptos" panose="020B0004020202020204" pitchFamily="34" charset="0"/>
                <a:cs typeface="Arial" panose="020B0604020202020204" pitchFamily="34" charset="0"/>
              </a:rPr>
              <a:t>SafeguardingWales</a:t>
            </a:r>
            <a:r>
              <a:rPr lang="en-US" sz="1200" dirty="0">
                <a:solidFill>
                  <a:schemeClr val="bg1"/>
                </a:solidFill>
                <a:latin typeface="Arial" panose="020B0604020202020204" pitchFamily="34" charset="0"/>
                <a:ea typeface="Aptos" panose="020B0004020202020204" pitchFamily="34" charset="0"/>
                <a:cs typeface="Arial" panose="020B0604020202020204" pitchFamily="34" charset="0"/>
              </a:rPr>
              <a:t> (2024) </a:t>
            </a:r>
            <a:r>
              <a:rPr lang="en-US" sz="1200" i="1" dirty="0">
                <a:solidFill>
                  <a:schemeClr val="bg1"/>
                </a:solidFill>
                <a:latin typeface="Arial" panose="020B0604020202020204" pitchFamily="34" charset="0"/>
                <a:ea typeface="Aptos" panose="020B0004020202020204" pitchFamily="34" charset="0"/>
                <a:cs typeface="Arial" panose="020B0604020202020204" pitchFamily="34" charset="0"/>
              </a:rPr>
              <a:t>Safeguarding Wales. </a:t>
            </a:r>
            <a:r>
              <a:rPr lang="en-US" sz="1200" dirty="0">
                <a:solidFill>
                  <a:schemeClr val="bg1"/>
                </a:solidFill>
                <a:latin typeface="Arial" panose="020B0604020202020204" pitchFamily="34" charset="0"/>
                <a:ea typeface="Aptos" panose="020B0004020202020204" pitchFamily="34" charset="0"/>
                <a:cs typeface="Arial" panose="020B0604020202020204" pitchFamily="34" charset="0"/>
              </a:rPr>
              <a:t>Available at: </a:t>
            </a:r>
            <a:r>
              <a:rPr lang="en-GB" sz="1200" dirty="0">
                <a:solidFill>
                  <a:schemeClr val="bg1"/>
                </a:solidFill>
                <a:hlinkClick r:id="rId7">
                  <a:extLst>
                    <a:ext uri="{A12FA001-AC4F-418D-AE19-62706E023703}">
                      <ahyp:hlinkClr xmlns:ahyp="http://schemas.microsoft.com/office/drawing/2018/hyperlinkcolor" val="tx"/>
                    </a:ext>
                  </a:extLst>
                </a:hlinkClick>
              </a:rPr>
              <a:t>Safeguarding Wales</a:t>
            </a:r>
            <a:r>
              <a:rPr lang="en-US" sz="1200" dirty="0">
                <a:solidFill>
                  <a:schemeClr val="bg1"/>
                </a:solidFill>
                <a:latin typeface="Arial" panose="020B0604020202020204" pitchFamily="34" charset="0"/>
                <a:cs typeface="Arial" panose="020B0604020202020204" pitchFamily="34" charset="0"/>
              </a:rPr>
              <a:t>  (Accessed: 1April 2024).</a:t>
            </a:r>
          </a:p>
          <a:p>
            <a:endParaRPr lang="en-US" sz="12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r>
              <a:rPr lang="en-US" sz="1200" dirty="0">
                <a:solidFill>
                  <a:schemeClr val="bg1"/>
                </a:solidFill>
                <a:latin typeface="Arial" panose="020B0604020202020204" pitchFamily="34" charset="0"/>
                <a:ea typeface="Aptos" panose="020B0004020202020204" pitchFamily="34" charset="0"/>
                <a:cs typeface="Arial" panose="020B0604020202020204" pitchFamily="34" charset="0"/>
              </a:rPr>
              <a:t>Shutterstock (2024) </a:t>
            </a:r>
            <a:r>
              <a:rPr lang="en-US" sz="1200" i="1" dirty="0">
                <a:solidFill>
                  <a:schemeClr val="bg1"/>
                </a:solidFill>
                <a:latin typeface="Arial" panose="020B0604020202020204" pitchFamily="34" charset="0"/>
                <a:ea typeface="Aptos" panose="020B0004020202020204" pitchFamily="34" charset="0"/>
                <a:cs typeface="Arial" panose="020B0604020202020204" pitchFamily="34" charset="0"/>
              </a:rPr>
              <a:t>Free Images. </a:t>
            </a:r>
            <a:r>
              <a:rPr lang="en-US" sz="1200" dirty="0">
                <a:solidFill>
                  <a:schemeClr val="bg1"/>
                </a:solidFill>
                <a:latin typeface="Arial" panose="020B0604020202020204" pitchFamily="34" charset="0"/>
                <a:ea typeface="Aptos" panose="020B0004020202020204" pitchFamily="34" charset="0"/>
                <a:cs typeface="Arial" panose="020B0604020202020204" pitchFamily="34" charset="0"/>
              </a:rPr>
              <a:t>Available at: </a:t>
            </a:r>
            <a:r>
              <a:rPr lang="en-US" sz="1200" dirty="0">
                <a:solidFill>
                  <a:schemeClr val="bg1"/>
                </a:solidFill>
                <a:hlinkClick r:id="rId8">
                  <a:extLst>
                    <a:ext uri="{A12FA001-AC4F-418D-AE19-62706E023703}">
                      <ahyp:hlinkClr xmlns:ahyp="http://schemas.microsoft.com/office/drawing/2018/hyperlinkcolor" val="tx"/>
                    </a:ext>
                  </a:extLst>
                </a:hlinkClick>
              </a:rPr>
              <a:t>2,856 Teacher Debate Images, Stock Photos, 3D objects, &amp; Vectors | Shutterstock</a:t>
            </a:r>
            <a:r>
              <a:rPr lang="en-US" sz="1200" dirty="0">
                <a:solidFill>
                  <a:schemeClr val="bg1"/>
                </a:solidFill>
                <a:latin typeface="Arial" panose="020B0604020202020204" pitchFamily="34" charset="0"/>
                <a:cs typeface="Arial" panose="020B0604020202020204" pitchFamily="34" charset="0"/>
              </a:rPr>
              <a:t> (Accessed 1 April 2024).</a:t>
            </a:r>
            <a:endParaRPr lang="en-GB" sz="12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endParaRPr lang="en-GB" sz="1200" dirty="0">
              <a:solidFill>
                <a:schemeClr val="bg1"/>
              </a:solidFill>
              <a:latin typeface="Arial" panose="020B0604020202020204" pitchFamily="34" charset="0"/>
              <a:ea typeface="Aptos" panose="020B0004020202020204" pitchFamily="34" charset="0"/>
              <a:cs typeface="Arial" panose="020B0604020202020204" pitchFamily="34" charset="0"/>
            </a:endParaRPr>
          </a:p>
          <a:p>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Statistica</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(2023) </a:t>
            </a:r>
            <a:r>
              <a:rPr lang="en-US" sz="1200" i="1" dirty="0">
                <a:solidFill>
                  <a:schemeClr val="bg1"/>
                </a:solidFill>
                <a:effectLst/>
                <a:latin typeface="Arial" panose="020B0604020202020204" pitchFamily="34" charset="0"/>
                <a:cs typeface="Arial" panose="020B0604020202020204" pitchFamily="34" charset="0"/>
              </a:rPr>
              <a:t>Number of child abuse offences in England and Wales 2002-2023</a:t>
            </a:r>
            <a:r>
              <a:rPr lang="en-US" sz="1200" i="0" dirty="0">
                <a:solidFill>
                  <a:schemeClr val="bg1"/>
                </a:solidFill>
                <a:effectLst/>
                <a:latin typeface="Arial" panose="020B0604020202020204" pitchFamily="34" charset="0"/>
                <a:cs typeface="Arial" panose="020B0604020202020204" pitchFamily="34" charset="0"/>
              </a:rPr>
              <a: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US" sz="1200" dirty="0">
                <a:solidFill>
                  <a:schemeClr val="bg1"/>
                </a:solidFill>
                <a:hlinkClick r:id="rId9">
                  <a:extLst>
                    <a:ext uri="{A12FA001-AC4F-418D-AE19-62706E023703}">
                      <ahyp:hlinkClr xmlns:ahyp="http://schemas.microsoft.com/office/drawing/2018/hyperlinkcolor" val="tx"/>
                    </a:ext>
                  </a:extLst>
                </a:hlinkClick>
              </a:rPr>
              <a:t>Child abuse offences England and Wales 2023 | Statista</a:t>
            </a:r>
            <a:r>
              <a:rPr lang="en-US" sz="1200" dirty="0">
                <a:solidFill>
                  <a:schemeClr val="bg1"/>
                </a:solidFill>
              </a:rPr>
              <a:t>  (Accessed: 1 April 2024).</a:t>
            </a:r>
          </a:p>
          <a:p>
            <a:endParaRPr lang="en-US" sz="1200" dirty="0">
              <a:solidFill>
                <a:schemeClr val="bg1"/>
              </a:solidFill>
            </a:endParaRPr>
          </a:p>
          <a:p>
            <a:r>
              <a:rPr lang="en-US" sz="1200" dirty="0">
                <a:solidFill>
                  <a:schemeClr val="bg1"/>
                </a:solidFill>
              </a:rPr>
              <a:t>UNICEF (2024) </a:t>
            </a:r>
            <a:r>
              <a:rPr lang="en-US" sz="1200" i="1" dirty="0">
                <a:solidFill>
                  <a:schemeClr val="bg1"/>
                </a:solidFill>
              </a:rPr>
              <a:t>The UN Rights of the Child </a:t>
            </a:r>
            <a:r>
              <a:rPr lang="en-US" sz="1200" dirty="0">
                <a:solidFill>
                  <a:schemeClr val="bg1"/>
                </a:solidFill>
              </a:rPr>
              <a:t>Summary List. Available at: </a:t>
            </a:r>
            <a:r>
              <a:rPr lang="en-GB" sz="1200" dirty="0">
                <a:solidFill>
                  <a:schemeClr val="bg1"/>
                </a:solidFill>
                <a:hlinkClick r:id="rId10">
                  <a:extLst>
                    <a:ext uri="{A12FA001-AC4F-418D-AE19-62706E023703}">
                      <ahyp:hlinkClr xmlns:ahyp="http://schemas.microsoft.com/office/drawing/2018/hyperlinkcolor" val="tx"/>
                    </a:ext>
                  </a:extLst>
                </a:hlinkClick>
              </a:rPr>
              <a:t>UNCRC_summary-1_1.pdf (unicef.org.uk)</a:t>
            </a:r>
            <a:r>
              <a:rPr lang="en-GB" sz="1200" dirty="0">
                <a:solidFill>
                  <a:schemeClr val="bg1"/>
                </a:solidFill>
              </a:rPr>
              <a:t>. (Accessed: 2 April 2024).</a:t>
            </a:r>
            <a:endParaRPr lang="en-US" sz="1200" dirty="0">
              <a:solidFill>
                <a:schemeClr val="bg1"/>
              </a:solidFill>
            </a:endParaRPr>
          </a:p>
          <a:p>
            <a:endParaRPr lang="en-US" sz="1200" dirty="0">
              <a:solidFill>
                <a:schemeClr val="bg1"/>
              </a:solidFill>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Walker, G. (2018)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Working together for children: A critical introduction to multi-agency working.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a:t>
            </a:r>
            <a:r>
              <a:rPr lang="en-GB" sz="1200" baseline="300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nd</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edn. London: Bloomsbury.</a:t>
            </a:r>
          </a:p>
          <a:p>
            <a:endParaRPr lang="en-GB" dirty="0"/>
          </a:p>
        </p:txBody>
      </p:sp>
    </p:spTree>
    <p:extLst>
      <p:ext uri="{BB962C8B-B14F-4D97-AF65-F5344CB8AC3E}">
        <p14:creationId xmlns:p14="http://schemas.microsoft.com/office/powerpoint/2010/main" val="8252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3105</Words>
  <Application>Microsoft Office PowerPoint</Application>
  <PresentationFormat>Widescreen</PresentationFormat>
  <Paragraphs>316</Paragraphs>
  <Slides>17</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Aptos</vt:lpstr>
      <vt:lpstr>Arial</vt:lpstr>
      <vt:lpstr>Century Gothic</vt:lpstr>
      <vt:lpstr>Indy Serif</vt:lpstr>
      <vt:lpstr>NSPCCRegular</vt:lpstr>
      <vt:lpstr>Wingdings</vt:lpstr>
      <vt:lpstr>Wingdings 3</vt:lpstr>
      <vt:lpstr>Ion Boardroom</vt:lpstr>
      <vt:lpstr>SAFEGUARDING  ‘The Fundamentals’  April 2024</vt:lpstr>
      <vt:lpstr>Introduction:</vt:lpstr>
      <vt:lpstr>Content of Training Session</vt:lpstr>
      <vt:lpstr>Objectives of training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‘The Fundamentals’</dc:title>
  <dc:creator>Nicola Parsons (2115499)</dc:creator>
  <cp:lastModifiedBy>Nicola Parsons (2115499)</cp:lastModifiedBy>
  <cp:revision>78</cp:revision>
  <cp:lastPrinted>2024-04-02T11:09:08Z</cp:lastPrinted>
  <dcterms:created xsi:type="dcterms:W3CDTF">2024-04-01T10:45:06Z</dcterms:created>
  <dcterms:modified xsi:type="dcterms:W3CDTF">2024-04-03T15:11:38Z</dcterms:modified>
</cp:coreProperties>
</file>