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20" r:id="rId1"/>
  </p:sldMasterIdLst>
  <p:notesMasterIdLst>
    <p:notesMasterId r:id="rId16"/>
  </p:notesMasterIdLst>
  <p:sldIdLst>
    <p:sldId id="256" r:id="rId2"/>
    <p:sldId id="257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7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DB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534278-A0D1-4F78-BA5A-3081103C279F}" v="43" dt="2026-10-24T10:36:01.783"/>
    <p1510:client id="{3B171F82-0F9B-4A36-8D1E-A6B82246531D}" v="23" dt="2026-10-24T22:57:09.746"/>
  </p1510:revLst>
</p1510:revInfo>
</file>

<file path=ppt/tableStyles.xml><?xml version="1.0" encoding="utf-8"?>
<a:tblStyleLst xmlns:a="http://schemas.openxmlformats.org/drawingml/2006/main" def="{5C22544A-7EE6-4342-B048-85BDC9FD1C3A}">
  <a:tblStyle styleId="{1E171933-4619-4E11-9A3F-F7608DF75F80}" styleName="Medium Style 1 –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876" y="6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FB2944-0BAF-4292-AEDA-5BAA29D47ED7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A379F6-94AA-4A10-8913-F1D5763E88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048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379F6-94AA-4A10-8913-F1D5763E88F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781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10/25/2026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193398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10/25/2026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35156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10/25/2026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49543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10/25/2026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886251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10/25/2026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758275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10/25/2026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657986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10/25/2026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798872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10/25/2026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77650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10/25/2026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183885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10/25/2026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431087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10/25/2026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347933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10/25/2026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358700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10/25/2026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9930260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10/25/2026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2946632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10/25/2026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9457532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10/25/2026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5587917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10/25/2026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5719009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10/25/2026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6869353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10/25/2026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512133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10/25/2026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1068422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421" r:id="rId1"/>
    <p:sldLayoutId id="2147484422" r:id="rId2"/>
    <p:sldLayoutId id="2147484423" r:id="rId3"/>
    <p:sldLayoutId id="2147484424" r:id="rId4"/>
    <p:sldLayoutId id="2147484425" r:id="rId5"/>
    <p:sldLayoutId id="2147484426" r:id="rId6"/>
    <p:sldLayoutId id="2147484427" r:id="rId7"/>
    <p:sldLayoutId id="2147484428" r:id="rId8"/>
    <p:sldLayoutId id="2147484429" r:id="rId9"/>
    <p:sldLayoutId id="2147484430" r:id="rId10"/>
    <p:sldLayoutId id="2147484431" r:id="rId11"/>
    <p:sldLayoutId id="2147484432" r:id="rId12"/>
    <p:sldLayoutId id="2147484433" r:id="rId13"/>
    <p:sldLayoutId id="2147484434" r:id="rId14"/>
    <p:sldLayoutId id="2147484435" r:id="rId15"/>
    <p:sldLayoutId id="2147484436" r:id="rId16"/>
    <p:sldLayoutId id="2147484437" r:id="rId17"/>
    <p:sldLayoutId id="2147484438" r:id="rId18"/>
    <p:sldLayoutId id="2147484439" r:id="rId19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F635BE-5005-F9BA-5AEE-A967E7E786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695" r="-2" b="-2"/>
          <a:stretch>
            <a:fillRect/>
          </a:stretch>
        </p:blipFill>
        <p:spPr>
          <a:xfrm>
            <a:off x="0" y="0"/>
            <a:ext cx="8320035" cy="685799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92D826AA-C562-40A3-D51B-408AEB685B80}"/>
              </a:ext>
            </a:extLst>
          </p:cNvPr>
          <p:cNvSpPr txBox="1">
            <a:spLocks/>
          </p:cNvSpPr>
          <p:nvPr/>
        </p:nvSpPr>
        <p:spPr>
          <a:xfrm>
            <a:off x="8832271" y="3011335"/>
            <a:ext cx="3275993" cy="2656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algn="ctr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6000" kern="1200" cap="all" spc="15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150000"/>
              </a:lnSpc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SzPct val="80000"/>
            </a:pPr>
            <a:endParaRPr lang="en-US" sz="1800" kern="1200" spc="600" dirty="0">
              <a:ln w="22225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4FE46B-329D-5810-8C94-D2B95408943E}"/>
              </a:ext>
            </a:extLst>
          </p:cNvPr>
          <p:cNvSpPr txBox="1"/>
          <p:nvPr/>
        </p:nvSpPr>
        <p:spPr>
          <a:xfrm>
            <a:off x="8155076" y="1002792"/>
            <a:ext cx="4147456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LEADING CHANGE AT MARKS &amp; SPENCER</a:t>
            </a:r>
          </a:p>
          <a:p>
            <a:pPr algn="ctr"/>
            <a:endParaRPr lang="en-GB" sz="3200" dirty="0"/>
          </a:p>
          <a:p>
            <a:pPr algn="ctr"/>
            <a:br>
              <a:rPr lang="en-GB" sz="3200" dirty="0"/>
            </a:br>
            <a:r>
              <a:rPr lang="en-GB" sz="2400" dirty="0"/>
              <a:t>A Critical Evaluation of Stuart Machin’s Leadership, </a:t>
            </a:r>
          </a:p>
          <a:p>
            <a:pPr algn="ctr"/>
            <a:r>
              <a:rPr lang="en-GB" sz="2400" dirty="0"/>
              <a:t>2022–2026</a:t>
            </a:r>
            <a:endParaRPr lang="en-GB" sz="3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46FEABF-316F-1DF5-D351-D60CEB97C0E9}"/>
              </a:ext>
            </a:extLst>
          </p:cNvPr>
          <p:cNvSpPr txBox="1"/>
          <p:nvPr/>
        </p:nvSpPr>
        <p:spPr>
          <a:xfrm>
            <a:off x="8320035" y="5175683"/>
            <a:ext cx="3858567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/>
              <a:t>Student Name: Alexandra Clapa</a:t>
            </a:r>
            <a:br>
              <a:rPr lang="en-GB" sz="1400" dirty="0"/>
            </a:br>
            <a:r>
              <a:rPr lang="en-GB" sz="1400" dirty="0"/>
              <a:t>Student ID: 2243446</a:t>
            </a:r>
            <a:br>
              <a:rPr lang="en-GB" sz="1400" dirty="0"/>
            </a:br>
            <a:r>
              <a:rPr lang="en-GB" sz="1400" dirty="0"/>
              <a:t>Course Name: Leadership &amp; Management Theory and Practice </a:t>
            </a:r>
            <a:br>
              <a:rPr lang="en-GB" sz="1400" dirty="0"/>
            </a:br>
            <a:r>
              <a:rPr lang="en-GB" sz="1400" dirty="0"/>
              <a:t>Course code: LCBB6022_LON</a:t>
            </a:r>
            <a:br>
              <a:rPr lang="en-GB" sz="1400" dirty="0"/>
            </a:br>
            <a:r>
              <a:rPr lang="en-GB" sz="1400" dirty="0"/>
              <a:t>Lecturer Name: Dudley Ofori </a:t>
            </a:r>
            <a:br>
              <a:rPr lang="en-GB" sz="1400" dirty="0"/>
            </a:br>
            <a:r>
              <a:rPr lang="en-GB" sz="1400" dirty="0"/>
              <a:t>Session: October 2026</a:t>
            </a:r>
          </a:p>
        </p:txBody>
      </p:sp>
    </p:spTree>
    <p:extLst>
      <p:ext uri="{BB962C8B-B14F-4D97-AF65-F5344CB8AC3E}">
        <p14:creationId xmlns:p14="http://schemas.microsoft.com/office/powerpoint/2010/main" val="18179688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24E02CED-1E53-A9FF-BB17-6579CF85B1E2}"/>
              </a:ext>
            </a:extLst>
          </p:cNvPr>
          <p:cNvSpPr txBox="1"/>
          <p:nvPr/>
        </p:nvSpPr>
        <p:spPr>
          <a:xfrm>
            <a:off x="293345" y="0"/>
            <a:ext cx="10741152" cy="113225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cap="all" dirty="0">
                <a:latin typeface="+mj-lt"/>
                <a:ea typeface="+mj-ea"/>
                <a:cs typeface="+mj-cs"/>
              </a:rPr>
              <a:t>Presentation Outline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A51C42-72EA-C579-823D-40E71280C268}"/>
              </a:ext>
            </a:extLst>
          </p:cNvPr>
          <p:cNvSpPr txBox="1"/>
          <p:nvPr/>
        </p:nvSpPr>
        <p:spPr>
          <a:xfrm>
            <a:off x="454119" y="1672920"/>
            <a:ext cx="5816053" cy="37639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indent="-285750">
              <a:lnSpc>
                <a:spcPct val="17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Ø"/>
            </a:pPr>
            <a:r>
              <a:rPr lang="en-US" sz="1400" dirty="0"/>
              <a:t>Marks &amp; Spencer's transformation under Stuart Machin.</a:t>
            </a:r>
          </a:p>
          <a:p>
            <a:pPr marL="285750" indent="-285750">
              <a:lnSpc>
                <a:spcPct val="17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Ø"/>
            </a:pPr>
            <a:r>
              <a:rPr lang="en-US" sz="1400" dirty="0"/>
              <a:t>Transformational and transactional leadership models.</a:t>
            </a:r>
          </a:p>
          <a:p>
            <a:pPr marL="285750" indent="-285750">
              <a:lnSpc>
                <a:spcPct val="17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Ø"/>
            </a:pPr>
            <a:r>
              <a:rPr lang="en-US" sz="1400" dirty="0"/>
              <a:t>Impact on </a:t>
            </a:r>
            <a:r>
              <a:rPr lang="en-US" sz="1400" dirty="0" err="1"/>
              <a:t>organisational</a:t>
            </a:r>
            <a:r>
              <a:rPr lang="en-US" sz="1400" dirty="0"/>
              <a:t> performance, employees and culture.</a:t>
            </a:r>
          </a:p>
          <a:p>
            <a:pPr marL="285750" indent="-285750">
              <a:lnSpc>
                <a:spcPct val="17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Ø"/>
            </a:pPr>
            <a:r>
              <a:rPr lang="en-US" sz="1400" dirty="0"/>
              <a:t>UK Business Comparisons: Tesco, Rolls-Royce, John Lewis Partnership and Greggs.</a:t>
            </a:r>
          </a:p>
          <a:p>
            <a:pPr marL="285750" indent="-285750">
              <a:lnSpc>
                <a:spcPct val="17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Ø"/>
            </a:pPr>
            <a:r>
              <a:rPr lang="en-US" sz="1400" dirty="0"/>
              <a:t>Alternative Leadership Approach: Participative leadership and its potential benefits.</a:t>
            </a:r>
          </a:p>
          <a:p>
            <a:pPr marL="285750" indent="-285750">
              <a:lnSpc>
                <a:spcPct val="17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Ø"/>
            </a:pPr>
            <a:r>
              <a:rPr lang="en-US" sz="1400" dirty="0"/>
              <a:t>Recommendations and Conclusion: Strategies for sustainable growth and improved </a:t>
            </a:r>
            <a:r>
              <a:rPr lang="en-US" sz="1400" dirty="0" err="1"/>
              <a:t>organisational</a:t>
            </a:r>
            <a:r>
              <a:rPr lang="en-US" sz="1400" dirty="0"/>
              <a:t> effectiveness.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5913BC-9B94-0E6B-DD9F-E332E80FD4E1}"/>
              </a:ext>
            </a:extLst>
          </p:cNvPr>
          <p:cNvSpPr txBox="1"/>
          <p:nvPr/>
        </p:nvSpPr>
        <p:spPr>
          <a:xfrm>
            <a:off x="6633538" y="5597193"/>
            <a:ext cx="5183188" cy="5598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GB" sz="1200" b="0" kern="1200" cap="all" baseline="0" dirty="0">
                <a:latin typeface="+mn-lt"/>
                <a:ea typeface="+mn-ea"/>
                <a:cs typeface="+mn-cs"/>
              </a:rPr>
              <a:t>Fig 1: </a:t>
            </a:r>
            <a:r>
              <a:rPr lang="en-GB" sz="1200" b="0" kern="1200" cap="all" baseline="0" dirty="0" err="1">
                <a:latin typeface="+mn-lt"/>
                <a:ea typeface="+mn-ea"/>
                <a:cs typeface="+mn-cs"/>
              </a:rPr>
              <a:t>M&amp;S</a:t>
            </a:r>
            <a:r>
              <a:rPr lang="en-GB" sz="1200" b="0" kern="1200" cap="all" baseline="0" dirty="0">
                <a:latin typeface="+mn-lt"/>
                <a:ea typeface="+mn-ea"/>
                <a:cs typeface="+mn-cs"/>
              </a:rPr>
              <a:t> (https://corporate.marksandspencer.com/about-us)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FAB95C-0FB7-0BD1-5626-9A28AD9F1D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713" b="6668"/>
          <a:stretch>
            <a:fillRect/>
          </a:stretch>
        </p:blipFill>
        <p:spPr>
          <a:xfrm>
            <a:off x="6633538" y="1833230"/>
            <a:ext cx="5183188" cy="3763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08648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0967FB9-5D8E-2DE9-105C-0EE8819D3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354" y="2011069"/>
            <a:ext cx="3246397" cy="344929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49785F3-E207-013F-3FE5-937059587D15}"/>
              </a:ext>
            </a:extLst>
          </p:cNvPr>
          <p:cNvSpPr txBox="1"/>
          <p:nvPr/>
        </p:nvSpPr>
        <p:spPr>
          <a:xfrm>
            <a:off x="281354" y="5555366"/>
            <a:ext cx="3408322" cy="93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100" dirty="0"/>
              <a:t>FIG 2. STUART MACHIN (HTTPS://WWW.VOGUE.COM/ARTICLE/I-DONT-WANT-TO-BE-TOO-COOL-FOR-SCHOOL-MANDS-CEO-STUART-MACHIN-ON-ITS-FASHION-TURNAROUND)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8DF677A-AF93-81A7-0B00-38C426D4D03D}"/>
              </a:ext>
            </a:extLst>
          </p:cNvPr>
          <p:cNvSpPr txBox="1"/>
          <p:nvPr/>
        </p:nvSpPr>
        <p:spPr>
          <a:xfrm>
            <a:off x="281354" y="363915"/>
            <a:ext cx="978709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/>
              <a:t>INTRODUCTION</a:t>
            </a:r>
            <a:r>
              <a:rPr lang="en-GB" sz="3600" b="1" dirty="0"/>
              <a:t>: </a:t>
            </a:r>
            <a:r>
              <a:rPr lang="en-GB" sz="3600" b="1" dirty="0" err="1"/>
              <a:t>M&amp;S</a:t>
            </a:r>
            <a:r>
              <a:rPr lang="en-GB" sz="3600" b="1" dirty="0"/>
              <a:t> AND ORGANISATIONAL TRANSFORMATION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A29C893-2D2A-C6E9-C953-AF91E5921CED}"/>
              </a:ext>
            </a:extLst>
          </p:cNvPr>
          <p:cNvSpPr txBox="1"/>
          <p:nvPr/>
        </p:nvSpPr>
        <p:spPr>
          <a:xfrm>
            <a:off x="4192675" y="1893175"/>
            <a:ext cx="7895491" cy="39293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Stuart Machin became CEO of Marks &amp; Spencer in May 2022, leading the Reshaping </a:t>
            </a:r>
            <a:r>
              <a:rPr lang="en-GB" sz="1400" dirty="0" err="1"/>
              <a:t>M&amp;S</a:t>
            </a:r>
            <a:r>
              <a:rPr lang="en-GB" sz="1400" dirty="0"/>
              <a:t> for Growth transformation programme.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The strategy focuses on modernising stores, technology, supply chains and customer experience. (</a:t>
            </a:r>
            <a:r>
              <a:rPr lang="en-GB" sz="1400" dirty="0" err="1"/>
              <a:t>M&amp;S</a:t>
            </a:r>
            <a:r>
              <a:rPr lang="en-GB" sz="1400" dirty="0"/>
              <a:t>, 2025a)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Leadership is defined as influencing individuals to achieve shared organisational goals (Northouse, 2025).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Organisational change involves adapting structures, strategies and processes to changing business environments (Burnes, 2004).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 err="1"/>
              <a:t>M&amp;S</a:t>
            </a:r>
            <a:r>
              <a:rPr lang="en-GB" sz="1400" dirty="0"/>
              <a:t> faced challenges involving operational efficiency, competition and changing customer expectations.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Critical focus: Evaluating whether Machin's leadership has delivered sustainable growth while supporting employees and organisational resilience.</a:t>
            </a:r>
          </a:p>
        </p:txBody>
      </p:sp>
    </p:spTree>
    <p:extLst>
      <p:ext uri="{BB962C8B-B14F-4D97-AF65-F5344CB8AC3E}">
        <p14:creationId xmlns:p14="http://schemas.microsoft.com/office/powerpoint/2010/main" val="656517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ABED0A82-B6F8-B8AB-9D2B-A9702685EC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3197" y="3115582"/>
            <a:ext cx="6285945" cy="372628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84AD8FC-55A0-CCB8-C0BB-594E11EC4EA8}"/>
              </a:ext>
            </a:extLst>
          </p:cNvPr>
          <p:cNvSpPr txBox="1"/>
          <p:nvPr/>
        </p:nvSpPr>
        <p:spPr>
          <a:xfrm>
            <a:off x="291402" y="1431110"/>
            <a:ext cx="11666136" cy="16671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Transformational leadership: Motivates employees through shared vision, inspiration, innovation and individual development (Bass and Riggio, 2006).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Transactional leadership: Focuses on performance targets, accountability, rewards and corrective management (Bass, 1985).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Positive associations between transformational leadership, contingent rewards and leadership effectiveness. (Judge and Piccolo, 2004)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653203D-29E3-013B-A02E-B6E4403CE7AD}"/>
              </a:ext>
            </a:extLst>
          </p:cNvPr>
          <p:cNvSpPr txBox="1"/>
          <p:nvPr/>
        </p:nvSpPr>
        <p:spPr>
          <a:xfrm>
            <a:off x="291402" y="115628"/>
            <a:ext cx="10048351" cy="13147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/>
              <a:t>LEADERSHIP THEORIES: </a:t>
            </a:r>
          </a:p>
          <a:p>
            <a:pPr algn="ctr">
              <a:lnSpc>
                <a:spcPct val="150000"/>
              </a:lnSpc>
            </a:pPr>
            <a:r>
              <a:rPr lang="en-GB" sz="2400" b="1" dirty="0"/>
              <a:t>TRANSFORMATIONAL AND TRANSACTIONAL LEADERSHIP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CEF3E7-D057-98A4-8DCF-AE139E30241E}"/>
              </a:ext>
            </a:extLst>
          </p:cNvPr>
          <p:cNvSpPr txBox="1"/>
          <p:nvPr/>
        </p:nvSpPr>
        <p:spPr>
          <a:xfrm>
            <a:off x="291400" y="3970662"/>
            <a:ext cx="4521758" cy="25289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Machin's transformational approach: Promotes cultural renewal, customer-focused innovation and employee suggestions through Straight to        Stuart</a:t>
            </a:r>
          </a:p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Ø"/>
            </a:pPr>
            <a:endParaRPr lang="en-GB" sz="14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Machin's transactional approach: Emphasises operational efficiency, financial targets, cost reductions and measurable performance.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EDC4C1E-9BE9-E700-6DCC-640500FE0E78}"/>
              </a:ext>
            </a:extLst>
          </p:cNvPr>
          <p:cNvSpPr txBox="1"/>
          <p:nvPr/>
        </p:nvSpPr>
        <p:spPr>
          <a:xfrm>
            <a:off x="7253408" y="4476382"/>
            <a:ext cx="4539347" cy="13440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/>
              <a:t>Combining both approaches provides strategic direction and accountability, but excessive performance pressure may restrict employee autonomy</a:t>
            </a:r>
          </a:p>
        </p:txBody>
      </p:sp>
      <p:sp>
        <p:nvSpPr>
          <p:cNvPr id="20" name="Call-out: Up Arrow 19">
            <a:extLst>
              <a:ext uri="{FF2B5EF4-FFF2-40B4-BE49-F238E27FC236}">
                <a16:creationId xmlns:a16="http://schemas.microsoft.com/office/drawing/2014/main" id="{BD1F86B8-4CC8-8300-26F7-820A98A4BD78}"/>
              </a:ext>
            </a:extLst>
          </p:cNvPr>
          <p:cNvSpPr/>
          <p:nvPr/>
        </p:nvSpPr>
        <p:spPr>
          <a:xfrm rot="10800000">
            <a:off x="644978" y="3238590"/>
            <a:ext cx="3814606" cy="804810"/>
          </a:xfrm>
          <a:prstGeom prst="up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EE86D63-57E0-7FCD-E6F2-72788DC1D2C8}"/>
              </a:ext>
            </a:extLst>
          </p:cNvPr>
          <p:cNvSpPr txBox="1"/>
          <p:nvPr/>
        </p:nvSpPr>
        <p:spPr>
          <a:xfrm>
            <a:off x="1168590" y="3237194"/>
            <a:ext cx="27673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/>
              <a:t>M&amp;S</a:t>
            </a:r>
            <a:endParaRPr lang="en-GB" sz="2400" b="1" dirty="0"/>
          </a:p>
        </p:txBody>
      </p:sp>
      <p:sp>
        <p:nvSpPr>
          <p:cNvPr id="25" name="Call-out: Up Arrow 24">
            <a:extLst>
              <a:ext uri="{FF2B5EF4-FFF2-40B4-BE49-F238E27FC236}">
                <a16:creationId xmlns:a16="http://schemas.microsoft.com/office/drawing/2014/main" id="{10F44596-8EEF-593D-EF9A-27844B1D9ADD}"/>
              </a:ext>
            </a:extLst>
          </p:cNvPr>
          <p:cNvSpPr/>
          <p:nvPr/>
        </p:nvSpPr>
        <p:spPr>
          <a:xfrm rot="10800000">
            <a:off x="7454536" y="3202081"/>
            <a:ext cx="3814606" cy="804810"/>
          </a:xfrm>
          <a:prstGeom prst="up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21F3AB7-7F51-0900-B294-CE80FC5E4920}"/>
              </a:ext>
            </a:extLst>
          </p:cNvPr>
          <p:cNvSpPr txBox="1"/>
          <p:nvPr/>
        </p:nvSpPr>
        <p:spPr>
          <a:xfrm>
            <a:off x="8126169" y="3277628"/>
            <a:ext cx="66670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CRITICAL EVALUATION: </a:t>
            </a:r>
            <a:endParaRPr lang="en-GB" b="1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AC13EBB-7D1C-FD96-5774-EAF2517751C9}"/>
              </a:ext>
            </a:extLst>
          </p:cNvPr>
          <p:cNvSpPr txBox="1"/>
          <p:nvPr/>
        </p:nvSpPr>
        <p:spPr>
          <a:xfrm>
            <a:off x="562709" y="6499624"/>
            <a:ext cx="739558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M&amp;S</a:t>
            </a:r>
            <a:r>
              <a:rPr lang="en-GB" sz="1400" dirty="0"/>
              <a:t>, 2025b)</a:t>
            </a:r>
          </a:p>
        </p:txBody>
      </p:sp>
    </p:spTree>
    <p:extLst>
      <p:ext uri="{BB962C8B-B14F-4D97-AF65-F5344CB8AC3E}">
        <p14:creationId xmlns:p14="http://schemas.microsoft.com/office/powerpoint/2010/main" val="1852291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FE4C1D6-6F69-87C0-5573-E94AEC7C3C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92001" cy="1148316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03CC13B3-0612-CA38-E4EC-765EDB447E1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4755"/>
          <a:stretch>
            <a:fillRect/>
          </a:stretch>
        </p:blipFill>
        <p:spPr>
          <a:xfrm>
            <a:off x="4528342" y="2070236"/>
            <a:ext cx="7540336" cy="4787902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24B0A941-C92C-D58C-B2F5-0374CF69AD9C}"/>
              </a:ext>
            </a:extLst>
          </p:cNvPr>
          <p:cNvSpPr txBox="1"/>
          <p:nvPr/>
        </p:nvSpPr>
        <p:spPr>
          <a:xfrm>
            <a:off x="253691" y="1398087"/>
            <a:ext cx="7996005" cy="16671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 err="1"/>
              <a:t>M&amp;S</a:t>
            </a:r>
            <a:r>
              <a:rPr lang="en-GB" sz="1400" dirty="0"/>
              <a:t> adjusted profit before tax increased from £453.3 million in 2022/23 to £881.1 million in 2024/25 (</a:t>
            </a:r>
            <a:r>
              <a:rPr lang="en-GB" sz="1400" dirty="0" err="1"/>
              <a:t>M&amp;S</a:t>
            </a:r>
            <a:r>
              <a:rPr lang="en-GB" sz="1400" dirty="0"/>
              <a:t>, 2025 b).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4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The transformation supported improvements in store modernisation, supply-chain development and operating margins.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73B3A70-AF7C-C0D9-D0FE-EC6249508EA6}"/>
              </a:ext>
            </a:extLst>
          </p:cNvPr>
          <p:cNvSpPr txBox="1"/>
          <p:nvPr/>
        </p:nvSpPr>
        <p:spPr>
          <a:xfrm>
            <a:off x="253691" y="3391319"/>
            <a:ext cx="4274651" cy="32830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Employee involvement: The Straight to Stuart initiative generated over 20,000 employee suggestions, encouraging communication and innovation.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4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The 2025 cyberattack exposed operational vulnerabilities, while adjusted profit before tax declined to £671.4 million in 2025/26. (Marks and Spencer Group plc, 2026).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7078621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702381B8-06B2-77DD-ADED-3F2E232FE059}"/>
              </a:ext>
            </a:extLst>
          </p:cNvPr>
          <p:cNvSpPr txBox="1"/>
          <p:nvPr/>
        </p:nvSpPr>
        <p:spPr>
          <a:xfrm>
            <a:off x="566529" y="235778"/>
            <a:ext cx="955347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/>
              <a:t>IMPACT ON ORGANISATIONAL PERFORMANCE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71FFB6-FEE4-596B-0533-204B5B583C49}"/>
              </a:ext>
            </a:extLst>
          </p:cNvPr>
          <p:cNvSpPr txBox="1"/>
          <p:nvPr/>
        </p:nvSpPr>
        <p:spPr>
          <a:xfrm>
            <a:off x="852908" y="4807836"/>
            <a:ext cx="609432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Source: Marks and Spencer Group plc (2026)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0BE3BB6-F5BA-70E0-5AF2-5C9F0BB3A4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969363" y="2757673"/>
            <a:ext cx="6150490" cy="4100327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6620788-5A6C-4EF2-00D1-BC43102CE24F}"/>
              </a:ext>
            </a:extLst>
          </p:cNvPr>
          <p:cNvSpPr/>
          <p:nvPr/>
        </p:nvSpPr>
        <p:spPr>
          <a:xfrm>
            <a:off x="566529" y="2757673"/>
            <a:ext cx="5462544" cy="5784907"/>
          </a:xfrm>
          <a:prstGeom prst="rect">
            <a:avLst/>
          </a:prstGeom>
        </p:spPr>
        <p:txBody>
          <a:bodyPr/>
          <a:lstStyle/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400" dirty="0"/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Store modernisation and supply-chain improvements supported strategic development.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400" dirty="0"/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The 2025 cyberattack exposed operational vulnerabilities; adjusted profit before tax fell to £671.4 million in 2025/26.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4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80A3C45-43A0-E29E-CBE3-B5AB979C83F3}"/>
              </a:ext>
            </a:extLst>
          </p:cNvPr>
          <p:cNvSpPr txBox="1"/>
          <p:nvPr/>
        </p:nvSpPr>
        <p:spPr>
          <a:xfrm>
            <a:off x="566530" y="1090485"/>
            <a:ext cx="9553470" cy="16671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M&amp;S adjusted profit before tax increased from £453.3 million in 2022/23 to £881.1 million in 2024/25.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4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Food operating margin reached 5.4% in 2024/25.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4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Fashion, Home &amp; Beauty operating margin reached 11.2% in 2024/25.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51B00CA-5E4F-074C-F85F-BCB0F217E204}"/>
              </a:ext>
            </a:extLst>
          </p:cNvPr>
          <p:cNvSpPr txBox="1"/>
          <p:nvPr/>
        </p:nvSpPr>
        <p:spPr>
          <a:xfrm>
            <a:off x="566528" y="5476378"/>
            <a:ext cx="4484676" cy="10208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Financial recovery demonstrates progress, but leadership success must also consider risk, resilience and sustainability.</a:t>
            </a:r>
          </a:p>
        </p:txBody>
      </p:sp>
    </p:spTree>
    <p:extLst>
      <p:ext uri="{BB962C8B-B14F-4D97-AF65-F5344CB8AC3E}">
        <p14:creationId xmlns:p14="http://schemas.microsoft.com/office/powerpoint/2010/main" val="29942905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25FF783-460D-471C-0493-FA7EFB3066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5932"/>
          <a:stretch>
            <a:fillRect/>
          </a:stretch>
        </p:blipFill>
        <p:spPr>
          <a:xfrm>
            <a:off x="0" y="1308100"/>
            <a:ext cx="12192000" cy="55499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8505ACE-5E71-D716-317A-0E81E51E66ED}"/>
              </a:ext>
            </a:extLst>
          </p:cNvPr>
          <p:cNvSpPr txBox="1"/>
          <p:nvPr/>
        </p:nvSpPr>
        <p:spPr>
          <a:xfrm>
            <a:off x="160773" y="88809"/>
            <a:ext cx="1169628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IMPACT ON EMPLOYEES AND ORGANISATIONAL CULTURE</a:t>
            </a: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1D9A57E2-F8E1-AA21-6AF3-E05CAAE6D0B9}"/>
              </a:ext>
            </a:extLst>
          </p:cNvPr>
          <p:cNvSpPr/>
          <p:nvPr/>
        </p:nvSpPr>
        <p:spPr>
          <a:xfrm>
            <a:off x="1" y="773723"/>
            <a:ext cx="2753248" cy="2100104"/>
          </a:xfrm>
          <a:prstGeom prst="cloudCallou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Encourages employee motivation, engagement and organisational commitment</a:t>
            </a:r>
          </a:p>
        </p:txBody>
      </p:sp>
      <p:sp>
        <p:nvSpPr>
          <p:cNvPr id="9" name="Thought Bubble: Cloud 8">
            <a:extLst>
              <a:ext uri="{FF2B5EF4-FFF2-40B4-BE49-F238E27FC236}">
                <a16:creationId xmlns:a16="http://schemas.microsoft.com/office/drawing/2014/main" id="{0E0A17C1-A0E3-25F6-0020-206360788748}"/>
              </a:ext>
            </a:extLst>
          </p:cNvPr>
          <p:cNvSpPr/>
          <p:nvPr/>
        </p:nvSpPr>
        <p:spPr>
          <a:xfrm>
            <a:off x="2451798" y="1879042"/>
            <a:ext cx="2682910" cy="1497202"/>
          </a:xfrm>
          <a:prstGeom prst="cloudCallou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20,000 employee suggestions since 2022 (M&amp;S, 2025b)</a:t>
            </a:r>
          </a:p>
        </p:txBody>
      </p:sp>
      <p:sp>
        <p:nvSpPr>
          <p:cNvPr id="10" name="Thought Bubble: Cloud 9">
            <a:extLst>
              <a:ext uri="{FF2B5EF4-FFF2-40B4-BE49-F238E27FC236}">
                <a16:creationId xmlns:a16="http://schemas.microsoft.com/office/drawing/2014/main" id="{E2A4AED2-B1E3-DE4B-9A88-015AAD3490A8}"/>
              </a:ext>
            </a:extLst>
          </p:cNvPr>
          <p:cNvSpPr/>
          <p:nvPr/>
        </p:nvSpPr>
        <p:spPr>
          <a:xfrm flipH="1">
            <a:off x="7057294" y="612029"/>
            <a:ext cx="4381082" cy="2261798"/>
          </a:xfrm>
          <a:prstGeom prst="cloudCallou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Employee involvement is promising, but we should track the percentage of </a:t>
            </a:r>
            <a:r>
              <a:rPr lang="en-GB" sz="1400" dirty="0" err="1">
                <a:solidFill>
                  <a:schemeClr val="bg1"/>
                </a:solidFill>
              </a:rPr>
              <a:t>KPIs</a:t>
            </a:r>
            <a:r>
              <a:rPr lang="en-GB" sz="1400" dirty="0">
                <a:solidFill>
                  <a:schemeClr val="bg1"/>
                </a:solidFill>
              </a:rPr>
              <a:t> achieved, for example, from 75% to 85%, to assess improvements in employee wellbeing and morale.</a:t>
            </a:r>
          </a:p>
        </p:txBody>
      </p:sp>
      <p:sp>
        <p:nvSpPr>
          <p:cNvPr id="11" name="Thought Bubble: Cloud 10">
            <a:extLst>
              <a:ext uri="{FF2B5EF4-FFF2-40B4-BE49-F238E27FC236}">
                <a16:creationId xmlns:a16="http://schemas.microsoft.com/office/drawing/2014/main" id="{6BCA116D-6228-7A37-1528-9F9A54EE2F8D}"/>
              </a:ext>
            </a:extLst>
          </p:cNvPr>
          <p:cNvSpPr/>
          <p:nvPr/>
        </p:nvSpPr>
        <p:spPr>
          <a:xfrm>
            <a:off x="4886850" y="1659570"/>
            <a:ext cx="3255666" cy="1889090"/>
          </a:xfrm>
          <a:prstGeom prst="cloudCallou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However, restructuring and technological change may create workload pressures and uncertainty</a:t>
            </a:r>
          </a:p>
        </p:txBody>
      </p:sp>
    </p:spTree>
    <p:extLst>
      <p:ext uri="{BB962C8B-B14F-4D97-AF65-F5344CB8AC3E}">
        <p14:creationId xmlns:p14="http://schemas.microsoft.com/office/powerpoint/2010/main" val="19796451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8F01A10-9358-701C-0E40-628D0A403397}"/>
              </a:ext>
            </a:extLst>
          </p:cNvPr>
          <p:cNvSpPr txBox="1"/>
          <p:nvPr/>
        </p:nvSpPr>
        <p:spPr>
          <a:xfrm>
            <a:off x="213527" y="282582"/>
            <a:ext cx="92419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UK Business Comparisons: Tesco and Rolls-Royce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1E7F45-BD7D-EF34-5578-AA32FF183891}"/>
              </a:ext>
            </a:extLst>
          </p:cNvPr>
          <p:cNvSpPr txBox="1"/>
          <p:nvPr/>
        </p:nvSpPr>
        <p:spPr>
          <a:xfrm>
            <a:off x="213527" y="3390034"/>
            <a:ext cx="5144759" cy="23596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b="1" dirty="0"/>
              <a:t>Tesco – Dave Lewis (Tesco Plc, 2026)</a:t>
            </a:r>
          </a:p>
          <a:p>
            <a:pPr>
              <a:lnSpc>
                <a:spcPct val="150000"/>
              </a:lnSpc>
            </a:pPr>
            <a:endParaRPr lang="en-GB" sz="1400" b="1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Led a turnaround focused on customer trust, cost control and operational efficiency.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4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Demonstrates the value of strategic clarity and consistent execution.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20241F-97C9-BB3F-202A-D5F70DBD561E}"/>
              </a:ext>
            </a:extLst>
          </p:cNvPr>
          <p:cNvSpPr txBox="1"/>
          <p:nvPr/>
        </p:nvSpPr>
        <p:spPr>
          <a:xfrm>
            <a:off x="213527" y="5890141"/>
            <a:ext cx="526282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b="1" dirty="0"/>
              <a:t>Lesson for M&amp;S: </a:t>
            </a:r>
            <a:r>
              <a:rPr lang="en-GB" sz="1400" dirty="0"/>
              <a:t>Financial recovery must be supported by sustainable customer relationships.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3935212-7719-EAB4-AE02-8FF85C7D55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593" y="905467"/>
            <a:ext cx="4652389" cy="244250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CA35126-8D24-37A4-60AF-3C20AD8E2168}"/>
              </a:ext>
            </a:extLst>
          </p:cNvPr>
          <p:cNvSpPr/>
          <p:nvPr/>
        </p:nvSpPr>
        <p:spPr>
          <a:xfrm>
            <a:off x="5805435" y="819590"/>
            <a:ext cx="113046" cy="595253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4C36BE8-DB13-A17A-CD2B-1344B34034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9934" y="944433"/>
            <a:ext cx="5120473" cy="248456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9C9E2BA-FBF1-6A3C-C92A-6BB9BB40D13D}"/>
              </a:ext>
            </a:extLst>
          </p:cNvPr>
          <p:cNvSpPr txBox="1"/>
          <p:nvPr/>
        </p:nvSpPr>
        <p:spPr>
          <a:xfrm>
            <a:off x="6604280" y="3467967"/>
            <a:ext cx="609432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/>
              <a:t>Rolls-Royce – Tufan </a:t>
            </a:r>
            <a:r>
              <a:rPr lang="en-GB" sz="1600" b="1" dirty="0" err="1"/>
              <a:t>Erginbilgic</a:t>
            </a:r>
            <a:r>
              <a:rPr lang="en-GB" sz="1600" b="1" dirty="0"/>
              <a:t> (Rolls-Royce Plc, 2026)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0E3B6DB-1EB3-516B-1E18-DCEAFB8B7B63}"/>
              </a:ext>
            </a:extLst>
          </p:cNvPr>
          <p:cNvSpPr txBox="1"/>
          <p:nvPr/>
        </p:nvSpPr>
        <p:spPr>
          <a:xfrm>
            <a:off x="6273521" y="4020425"/>
            <a:ext cx="5730909" cy="19903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Performance-driven transformation improved profitability and operating margins.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4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Underlying operating profit increased from approximately £2.5bn in 2024 to £3.5bn in 2025.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4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A034D02-3FA6-A665-3295-6CCE3276A4E6}"/>
              </a:ext>
            </a:extLst>
          </p:cNvPr>
          <p:cNvSpPr txBox="1"/>
          <p:nvPr/>
        </p:nvSpPr>
        <p:spPr>
          <a:xfrm>
            <a:off x="6273521" y="5802905"/>
            <a:ext cx="5871169" cy="6976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Lesson for M&amp;S: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Clear accountability can strengthen performance, but industry differences limit direct comparisons.</a:t>
            </a:r>
          </a:p>
        </p:txBody>
      </p:sp>
    </p:spTree>
    <p:extLst>
      <p:ext uri="{BB962C8B-B14F-4D97-AF65-F5344CB8AC3E}">
        <p14:creationId xmlns:p14="http://schemas.microsoft.com/office/powerpoint/2010/main" val="14693988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F07DED5-B49A-3E09-A27B-D94342747B77}"/>
              </a:ext>
            </a:extLst>
          </p:cNvPr>
          <p:cNvSpPr txBox="1"/>
          <p:nvPr/>
        </p:nvSpPr>
        <p:spPr>
          <a:xfrm>
            <a:off x="183382" y="182098"/>
            <a:ext cx="992525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UK BUSINESS COMPARISONS: JOHN LEWIS AND GREGGS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AB9E0C-5A2D-A0C4-0B1B-7FA6EC2856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1876" y="800033"/>
            <a:ext cx="134124" cy="597459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1CB91F5-E8E1-7F91-BD4B-7F676A336E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974" y="800033"/>
            <a:ext cx="4892364" cy="244618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02F0EE8-6C10-E900-E85A-978A4FCF0290}"/>
              </a:ext>
            </a:extLst>
          </p:cNvPr>
          <p:cNvSpPr txBox="1"/>
          <p:nvPr/>
        </p:nvSpPr>
        <p:spPr>
          <a:xfrm>
            <a:off x="372974" y="3246215"/>
            <a:ext cx="50819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/>
              <a:t>John Lewis Partnership – Employee Participation(John Lewis, 2025)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50360ED-20EC-5CC7-FF55-898AD5055A03}"/>
              </a:ext>
            </a:extLst>
          </p:cNvPr>
          <p:cNvSpPr txBox="1"/>
          <p:nvPr/>
        </p:nvSpPr>
        <p:spPr>
          <a:xfrm>
            <a:off x="183382" y="3830990"/>
            <a:ext cx="5323115" cy="26366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Employee ownership provides formal opportunities for colleague representation.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4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Participation can strengthen commitment and organisational responsibility.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4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dirty="0"/>
              <a:t>Lesson for M&amp;S: </a:t>
            </a:r>
            <a:r>
              <a:rPr lang="en-GB" sz="1400" dirty="0"/>
              <a:t>Employee voice could become more influential in operational decisions.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FF9E0F1-8ABE-97AD-C9B0-DA22F673AD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2538" y="800033"/>
            <a:ext cx="5026488" cy="244618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1142BE7-98C8-A571-F539-FD151439387B}"/>
              </a:ext>
            </a:extLst>
          </p:cNvPr>
          <p:cNvSpPr txBox="1"/>
          <p:nvPr/>
        </p:nvSpPr>
        <p:spPr>
          <a:xfrm>
            <a:off x="7237326" y="3340930"/>
            <a:ext cx="609432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/>
              <a:t>Greggs – Roisin Currie (Greggs, 2026)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BA7BFAA-EBDD-C8EF-6593-A129249C8090}"/>
              </a:ext>
            </a:extLst>
          </p:cNvPr>
          <p:cNvSpPr txBox="1"/>
          <p:nvPr/>
        </p:nvSpPr>
        <p:spPr>
          <a:xfrm>
            <a:off x="6602946" y="3774199"/>
            <a:ext cx="5216080" cy="29598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Growth strategy focuses on customer value, store expansion and supply-chain investment.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4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/>
              <a:t>Sales increased in 2025, although underlying profitability declined.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4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dirty="0"/>
              <a:t>Lesson for M&amp;S: </a:t>
            </a:r>
            <a:r>
              <a:rPr lang="en-GB" sz="1400" dirty="0"/>
              <a:t>Expansion must be balanced with costs, operational capacity and sustainable profitability.</a:t>
            </a:r>
          </a:p>
        </p:txBody>
      </p:sp>
    </p:spTree>
    <p:extLst>
      <p:ext uri="{BB962C8B-B14F-4D97-AF65-F5344CB8AC3E}">
        <p14:creationId xmlns:p14="http://schemas.microsoft.com/office/powerpoint/2010/main" val="41337186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D3EA55C3-226E-F2B2-235B-A24898C86E6A}"/>
              </a:ext>
            </a:extLst>
          </p:cNvPr>
          <p:cNvSpPr/>
          <p:nvPr/>
        </p:nvSpPr>
        <p:spPr>
          <a:xfrm>
            <a:off x="2502039" y="5442424"/>
            <a:ext cx="7415683" cy="77372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1238E24-9478-DCF0-CD55-45F398A1D133}"/>
              </a:ext>
            </a:extLst>
          </p:cNvPr>
          <p:cNvSpPr/>
          <p:nvPr/>
        </p:nvSpPr>
        <p:spPr>
          <a:xfrm>
            <a:off x="2767976" y="914562"/>
            <a:ext cx="6656048" cy="7804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1600" dirty="0"/>
              <a:t>Participative leadership involves employee consultation and shared decision-making (Yukl, 2013).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2E0B0B-3CF0-FF9E-96F1-C274CED51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901" y="1980448"/>
            <a:ext cx="2986458" cy="66452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6868773-973D-C469-3179-DD9B1BBC49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3934" y="1991419"/>
            <a:ext cx="2859508" cy="66452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E3771A8-D0A4-73CF-43A8-DB07618A1E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0017" y="1991419"/>
            <a:ext cx="2711082" cy="66452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92AD3F6-0E34-55DF-806F-E47D391C7088}"/>
              </a:ext>
            </a:extLst>
          </p:cNvPr>
          <p:cNvSpPr txBox="1"/>
          <p:nvPr/>
        </p:nvSpPr>
        <p:spPr>
          <a:xfrm>
            <a:off x="82899" y="111760"/>
            <a:ext cx="110205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ALTERNATIVE APPROACH: PARTICIPATIVE LEADERSHIP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B20784-5C41-91BF-A5D6-A972BBAC35BA}"/>
              </a:ext>
            </a:extLst>
          </p:cNvPr>
          <p:cNvSpPr txBox="1"/>
          <p:nvPr/>
        </p:nvSpPr>
        <p:spPr>
          <a:xfrm>
            <a:off x="969667" y="2154403"/>
            <a:ext cx="216541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Potential</a:t>
            </a:r>
            <a:r>
              <a:rPr lang="en-GB" dirty="0"/>
              <a:t> benefits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681388D-2F2D-DE2D-403E-40186E7AF843}"/>
              </a:ext>
            </a:extLst>
          </p:cNvPr>
          <p:cNvSpPr txBox="1"/>
          <p:nvPr/>
        </p:nvSpPr>
        <p:spPr>
          <a:xfrm>
            <a:off x="5184423" y="2154403"/>
            <a:ext cx="226852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Application to M&amp;S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9725560-1B35-CF3B-FDC6-351A6A5DB5C0}"/>
              </a:ext>
            </a:extLst>
          </p:cNvPr>
          <p:cNvSpPr txBox="1"/>
          <p:nvPr/>
        </p:nvSpPr>
        <p:spPr>
          <a:xfrm>
            <a:off x="9598688" y="2154403"/>
            <a:ext cx="15047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Limitations</a:t>
            </a:r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E6E40220-82C4-94D7-C052-8C8753AF4625}"/>
              </a:ext>
            </a:extLst>
          </p:cNvPr>
          <p:cNvSpPr/>
          <p:nvPr/>
        </p:nvSpPr>
        <p:spPr>
          <a:xfrm>
            <a:off x="1879042" y="2655941"/>
            <a:ext cx="291402" cy="55953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7940BFCE-A2CC-18D2-BB56-4628CA589A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5695" y="2636303"/>
            <a:ext cx="347502" cy="57917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80F03A2-928B-A2A5-5966-69F5ED0AF7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8448" y="2636303"/>
            <a:ext cx="347502" cy="579170"/>
          </a:xfrm>
          <a:prstGeom prst="rect">
            <a:avLst/>
          </a:prstGeom>
        </p:spPr>
      </p:pic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E37DEF68-645E-6A87-6920-590ACDCE7507}"/>
              </a:ext>
            </a:extLst>
          </p:cNvPr>
          <p:cNvSpPr/>
          <p:nvPr/>
        </p:nvSpPr>
        <p:spPr>
          <a:xfrm>
            <a:off x="647007" y="3312203"/>
            <a:ext cx="2986458" cy="149090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Greater employee commitment, innovation and acceptance of organisational change.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AD35AF6F-6080-0E10-3239-41D88816F3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12764" y="3305302"/>
            <a:ext cx="3005588" cy="149781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F274B51F-33B2-281D-E6A0-98306D5E3F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0320" y="3305302"/>
            <a:ext cx="3005588" cy="149781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2E60D791-6665-7481-107C-696A38A86235}"/>
              </a:ext>
            </a:extLst>
          </p:cNvPr>
          <p:cNvSpPr txBox="1"/>
          <p:nvPr/>
        </p:nvSpPr>
        <p:spPr>
          <a:xfrm>
            <a:off x="4888933" y="3515598"/>
            <a:ext cx="28595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Introduce employee-led improvement groups across stores and distribution centres.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D31DAF5-06EC-3AB8-4B1E-E39721C9A0A9}"/>
              </a:ext>
            </a:extLst>
          </p:cNvPr>
          <p:cNvSpPr txBox="1"/>
          <p:nvPr/>
        </p:nvSpPr>
        <p:spPr>
          <a:xfrm>
            <a:off x="9011305" y="3515598"/>
            <a:ext cx="2707047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Extensive consultation may delay urgent decisions and increase coordination costs.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36F92F2-D8D2-1470-B3E2-521790D88204}"/>
              </a:ext>
            </a:extLst>
          </p:cNvPr>
          <p:cNvSpPr txBox="1"/>
          <p:nvPr/>
        </p:nvSpPr>
        <p:spPr>
          <a:xfrm>
            <a:off x="2622620" y="5559382"/>
            <a:ext cx="796834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A hybrid approach could combine transformational vision, transactional accountability and participative decision-making.</a:t>
            </a:r>
          </a:p>
        </p:txBody>
      </p:sp>
    </p:spTree>
    <p:extLst>
      <p:ext uri="{BB962C8B-B14F-4D97-AF65-F5344CB8AC3E}">
        <p14:creationId xmlns:p14="http://schemas.microsoft.com/office/powerpoint/2010/main" val="10605862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BCDD85-C793-DCB0-AFEB-559F13BBB3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9320645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7CDF61-8C8F-4AA6-3BEC-4DFEF4D547E8}"/>
              </a:ext>
            </a:extLst>
          </p:cNvPr>
          <p:cNvSpPr txBox="1"/>
          <p:nvPr/>
        </p:nvSpPr>
        <p:spPr>
          <a:xfrm>
            <a:off x="3573416" y="565085"/>
            <a:ext cx="5566358" cy="3738844"/>
          </a:xfrm>
          <a:prstGeom prst="rect">
            <a:avLst/>
          </a:prstGeom>
          <a:noFill/>
          <a:scene3d>
            <a:camera prst="obliqueTopRight"/>
            <a:lightRig rig="threePt" dir="t"/>
          </a:scene3d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chemeClr val="bg1"/>
                </a:solidFill>
              </a:rPr>
              <a:t>Machin's leadership has supported </a:t>
            </a:r>
            <a:r>
              <a:rPr lang="en-GB" sz="1600" dirty="0" err="1">
                <a:solidFill>
                  <a:schemeClr val="bg1"/>
                </a:solidFill>
              </a:rPr>
              <a:t>M&amp;S's</a:t>
            </a:r>
            <a:r>
              <a:rPr lang="en-GB" sz="1600" dirty="0">
                <a:solidFill>
                  <a:schemeClr val="bg1"/>
                </a:solidFill>
              </a:rPr>
              <a:t> recovery and strategic modernisation.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600" dirty="0">
              <a:solidFill>
                <a:schemeClr val="bg1"/>
              </a:solidFill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chemeClr val="bg1"/>
                </a:solidFill>
              </a:rPr>
              <a:t>Key limitation: Financial pressures and operational disruption demonstrate that transformation remains challenging.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600" dirty="0">
              <a:solidFill>
                <a:schemeClr val="bg1"/>
              </a:solidFill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chemeClr val="bg1"/>
                </a:solidFill>
              </a:rPr>
              <a:t>Final judgement: A stronger participative dimension could improve long-term employee commitment, adaptability and organisational sustainability.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4435A2-76A1-1106-5714-376AABEB20A8}"/>
              </a:ext>
            </a:extLst>
          </p:cNvPr>
          <p:cNvSpPr txBox="1"/>
          <p:nvPr/>
        </p:nvSpPr>
        <p:spPr>
          <a:xfrm>
            <a:off x="9320644" y="2553509"/>
            <a:ext cx="293363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/>
              <a:t>FINAL CONCLUSION</a:t>
            </a:r>
          </a:p>
        </p:txBody>
      </p:sp>
    </p:spTree>
    <p:extLst>
      <p:ext uri="{BB962C8B-B14F-4D97-AF65-F5344CB8AC3E}">
        <p14:creationId xmlns:p14="http://schemas.microsoft.com/office/powerpoint/2010/main" val="35909530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C192145-CD40-DBF8-E3D2-7DA759D12F13}"/>
              </a:ext>
            </a:extLst>
          </p:cNvPr>
          <p:cNvSpPr txBox="1"/>
          <p:nvPr/>
        </p:nvSpPr>
        <p:spPr>
          <a:xfrm>
            <a:off x="394399" y="1527351"/>
            <a:ext cx="3908810" cy="41081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600" dirty="0"/>
              <a:t>Strengthen employee participation in operational and technological transformation.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endParaRPr lang="en-GB" sz="1600" dirty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600" dirty="0"/>
              <a:t>Evaluate performance using financial, customer, employee and resilience indicators.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endParaRPr lang="en-GB" sz="1600" dirty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600" dirty="0"/>
              <a:t>Develop frontline managers' leadership capabilities and decision-making autonomy.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EF31F6-E086-1EB9-4227-C8DD99C646C2}"/>
              </a:ext>
            </a:extLst>
          </p:cNvPr>
          <p:cNvSpPr txBox="1"/>
          <p:nvPr/>
        </p:nvSpPr>
        <p:spPr>
          <a:xfrm>
            <a:off x="394399" y="453404"/>
            <a:ext cx="609432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+mj-lt"/>
              </a:rPr>
              <a:t>RECOMMENDATIONS </a:t>
            </a:r>
            <a:endParaRPr lang="en-GB" sz="2800" b="1" dirty="0">
              <a:latin typeface="+mj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37D50ED-D8AD-24E5-3AD4-720B704A12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389036" y="976624"/>
            <a:ext cx="7802964" cy="5881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924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8146EC2-F9E1-B096-9E11-1DFAAB4EA970}"/>
              </a:ext>
            </a:extLst>
          </p:cNvPr>
          <p:cNvSpPr txBox="1"/>
          <p:nvPr/>
        </p:nvSpPr>
        <p:spPr>
          <a:xfrm>
            <a:off x="432079" y="271304"/>
            <a:ext cx="55466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References: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554AA7-972A-30D6-E81C-85DE2E818A9D}"/>
              </a:ext>
            </a:extLst>
          </p:cNvPr>
          <p:cNvSpPr txBox="1"/>
          <p:nvPr/>
        </p:nvSpPr>
        <p:spPr>
          <a:xfrm>
            <a:off x="432079" y="956320"/>
            <a:ext cx="10992897" cy="5901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effectLst/>
                <a:latin typeface="+mn-lt"/>
              </a:rPr>
              <a:t>Burnes, B. (2004). Kurt </a:t>
            </a:r>
            <a:r>
              <a:rPr lang="en-GB" sz="1100" dirty="0" err="1">
                <a:effectLst/>
                <a:latin typeface="+mn-lt"/>
              </a:rPr>
              <a:t>lewin</a:t>
            </a:r>
            <a:r>
              <a:rPr lang="en-GB" sz="1100" dirty="0">
                <a:effectLst/>
                <a:latin typeface="+mn-lt"/>
              </a:rPr>
              <a:t> and the planned approach to change: A re-appraisal. </a:t>
            </a:r>
            <a:r>
              <a:rPr lang="en-GB" sz="1100" i="1" dirty="0">
                <a:effectLst/>
                <a:latin typeface="+mn-lt"/>
              </a:rPr>
              <a:t>Journal of Management Studies</a:t>
            </a:r>
            <a:r>
              <a:rPr lang="en-GB" sz="1100" dirty="0">
                <a:effectLst/>
                <a:latin typeface="+mn-lt"/>
              </a:rPr>
              <a:t>, [online] 41(6), pp.977–1002. doi:10.1111/j.1467-6486.2004.00463.x.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effectLst/>
                <a:latin typeface="+mn-lt"/>
              </a:rPr>
              <a:t>Greggs (2026). </a:t>
            </a:r>
            <a:r>
              <a:rPr lang="en-GB" sz="1100" i="1" dirty="0">
                <a:effectLst/>
                <a:latin typeface="+mn-lt"/>
              </a:rPr>
              <a:t>Greggs corporate</a:t>
            </a:r>
            <a:r>
              <a:rPr lang="en-GB" sz="1100" dirty="0">
                <a:effectLst/>
                <a:latin typeface="+mn-lt"/>
              </a:rPr>
              <a:t>. [online] corporate.greggs.co.uk. Available at: https://corporate.greggs.co.uk/ [Accessed 24 Oct. 2026].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effectLst/>
                <a:latin typeface="+mn-lt"/>
              </a:rPr>
              <a:t>Hu, Z. (2022). </a:t>
            </a:r>
            <a:r>
              <a:rPr lang="en-GB" sz="1100" i="1" dirty="0">
                <a:effectLst/>
                <a:latin typeface="+mn-lt"/>
              </a:rPr>
              <a:t>M&amp;S questions future of large </a:t>
            </a:r>
            <a:r>
              <a:rPr lang="en-GB" sz="1100" i="1" dirty="0" err="1">
                <a:effectLst/>
                <a:latin typeface="+mn-lt"/>
              </a:rPr>
              <a:t>london</a:t>
            </a:r>
            <a:r>
              <a:rPr lang="en-GB" sz="1100" i="1" dirty="0">
                <a:effectLst/>
                <a:latin typeface="+mn-lt"/>
              </a:rPr>
              <a:t>-based head offices</a:t>
            </a:r>
            <a:r>
              <a:rPr lang="en-GB" sz="1100" dirty="0">
                <a:effectLst/>
                <a:latin typeface="+mn-lt"/>
              </a:rPr>
              <a:t>. [online] Drapers. Available at: https://www.drapersonline.com/news/ms-considers-moving-head-office-outside-central-london [Accessed 17 Oct. 2026].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effectLst/>
                <a:latin typeface="+mn-lt"/>
              </a:rPr>
              <a:t>John Lewis (2025). </a:t>
            </a:r>
            <a:r>
              <a:rPr lang="en-GB" sz="1100" i="1" dirty="0">
                <a:effectLst/>
                <a:latin typeface="+mn-lt"/>
              </a:rPr>
              <a:t>John Lewis Partnership</a:t>
            </a:r>
            <a:r>
              <a:rPr lang="en-GB" sz="1100" dirty="0">
                <a:effectLst/>
                <a:latin typeface="+mn-lt"/>
              </a:rPr>
              <a:t>. [online] Johnlewispartnership.co.uk. Available at: https://www.johnlewispartnership.co.uk/ [Accessed 24 Oct. 2026].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effectLst/>
                <a:latin typeface="+mn-lt"/>
              </a:rPr>
              <a:t>Judge, T.A. and Piccolo, R.F. (2004). Transformational and transactional leadership: A meta-analytic test of their relative validity. </a:t>
            </a:r>
            <a:r>
              <a:rPr lang="en-GB" sz="1100" i="1" dirty="0">
                <a:effectLst/>
                <a:latin typeface="+mn-lt"/>
              </a:rPr>
              <a:t>Journal of Applied Psychology</a:t>
            </a:r>
            <a:r>
              <a:rPr lang="en-GB" sz="1100" dirty="0">
                <a:effectLst/>
                <a:latin typeface="+mn-lt"/>
              </a:rPr>
              <a:t>, [online] 89(5), pp.755–768. doi:10.1037/0021-9010.89.5.755.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effectLst/>
                <a:latin typeface="+mn-lt"/>
              </a:rPr>
              <a:t>M&amp;S (2025a). </a:t>
            </a:r>
            <a:r>
              <a:rPr lang="en-GB" sz="1100" i="1" dirty="0">
                <a:effectLst/>
                <a:latin typeface="+mn-lt"/>
              </a:rPr>
              <a:t>About us</a:t>
            </a:r>
            <a:r>
              <a:rPr lang="en-GB" sz="1100" dirty="0">
                <a:effectLst/>
                <a:latin typeface="+mn-lt"/>
              </a:rPr>
              <a:t>. [online] Marks &amp; Spencer. Available at: https://corporate.marksandspencer.com/about-us [Accessed 22 Oct. 2026].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effectLst/>
                <a:latin typeface="+mn-lt"/>
              </a:rPr>
              <a:t>M&amp;S (2025b). </a:t>
            </a:r>
            <a:r>
              <a:rPr lang="en-GB" sz="1100" i="1" dirty="0">
                <a:effectLst/>
                <a:latin typeface="+mn-lt"/>
              </a:rPr>
              <a:t>Our vision</a:t>
            </a:r>
            <a:r>
              <a:rPr lang="en-GB" sz="1100" dirty="0">
                <a:effectLst/>
                <a:latin typeface="+mn-lt"/>
              </a:rPr>
              <a:t>. [online] Available at: https://corporate.marksandspencer.com/sites/marksandspencer/files/2025-05/Marks-and-Spencer-Group-plc-Annual-Report-and-Financial-Statements-2025_INTERACTIVE_FINAL.pdf [Accessed 17 Oct. 2026].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effectLst/>
                <a:latin typeface="+mn-lt"/>
              </a:rPr>
              <a:t>Maguire, L. (2026). </a:t>
            </a:r>
            <a:r>
              <a:rPr lang="en-GB" sz="1100" i="1" dirty="0">
                <a:effectLst/>
                <a:latin typeface="+mn-lt"/>
              </a:rPr>
              <a:t>“I don’t want to be too cool for school”: M&amp;S CEO </a:t>
            </a:r>
            <a:r>
              <a:rPr lang="en-GB" sz="1100" i="1" dirty="0" err="1">
                <a:effectLst/>
                <a:latin typeface="+mn-lt"/>
              </a:rPr>
              <a:t>stuart</a:t>
            </a:r>
            <a:r>
              <a:rPr lang="en-GB" sz="1100" i="1" dirty="0">
                <a:effectLst/>
                <a:latin typeface="+mn-lt"/>
              </a:rPr>
              <a:t> </a:t>
            </a:r>
            <a:r>
              <a:rPr lang="en-GB" sz="1100" i="1" dirty="0" err="1">
                <a:effectLst/>
                <a:latin typeface="+mn-lt"/>
              </a:rPr>
              <a:t>machin</a:t>
            </a:r>
            <a:r>
              <a:rPr lang="en-GB" sz="1100" i="1" dirty="0">
                <a:effectLst/>
                <a:latin typeface="+mn-lt"/>
              </a:rPr>
              <a:t> on its fashion turnaround</a:t>
            </a:r>
            <a:r>
              <a:rPr lang="en-GB" sz="1100" dirty="0">
                <a:effectLst/>
                <a:latin typeface="+mn-lt"/>
              </a:rPr>
              <a:t>. [online] Vogue. Available at: https://www.vogue.com/article/i-dont-want-to-be-too-cool-for-school-mands-ceo-stuart-machin-on-its-fashion-turnaround [Accessed 18 Oct. 2026].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effectLst/>
                <a:latin typeface="+mn-lt"/>
              </a:rPr>
              <a:t>Marks and Spencer Group plc (2026). </a:t>
            </a:r>
            <a:r>
              <a:rPr lang="en-GB" sz="1100" i="1" dirty="0">
                <a:effectLst/>
                <a:latin typeface="+mn-lt"/>
              </a:rPr>
              <a:t>Marks and Spencer Group PLC Annual Report and financial statements 2026</a:t>
            </a:r>
            <a:r>
              <a:rPr lang="en-GB" sz="1100" dirty="0">
                <a:effectLst/>
                <a:latin typeface="+mn-lt"/>
              </a:rPr>
              <a:t>. [online] Available at: https://corporate.marksandspencer.com/sites/marksandspencer/files/marksandspencer/annual-report/m-and-s-annual-report-and-financial-statements-2026.pdf? [Accessed 24 Oct. 2026].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effectLst/>
                <a:latin typeface="+mn-lt"/>
              </a:rPr>
              <a:t>Northouse, P.G. (2025). </a:t>
            </a:r>
            <a:r>
              <a:rPr lang="en-GB" sz="1100" i="1" dirty="0">
                <a:effectLst/>
                <a:latin typeface="+mn-lt"/>
              </a:rPr>
              <a:t>Leadership – theory and practice</a:t>
            </a:r>
            <a:r>
              <a:rPr lang="en-GB" sz="1100" dirty="0">
                <a:effectLst/>
                <a:latin typeface="+mn-lt"/>
              </a:rPr>
              <a:t>. Tenth Edition </a:t>
            </a:r>
            <a:r>
              <a:rPr lang="en-GB" sz="1100" dirty="0" err="1">
                <a:effectLst/>
                <a:latin typeface="+mn-lt"/>
              </a:rPr>
              <a:t>edn</a:t>
            </a:r>
            <a:r>
              <a:rPr lang="en-GB" sz="1100" dirty="0">
                <a:effectLst/>
                <a:latin typeface="+mn-lt"/>
              </a:rPr>
              <a:t>. USA: Western Michigan University, 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effectLst/>
                <a:latin typeface="+mn-lt"/>
              </a:rPr>
              <a:t>Rolls-Royce Plc (2026). </a:t>
            </a:r>
            <a:r>
              <a:rPr lang="en-GB" sz="1100" i="1" dirty="0">
                <a:effectLst/>
                <a:latin typeface="+mn-lt"/>
              </a:rPr>
              <a:t>Financial results</a:t>
            </a:r>
            <a:r>
              <a:rPr lang="en-GB" sz="1100" dirty="0">
                <a:effectLst/>
                <a:latin typeface="+mn-lt"/>
              </a:rPr>
              <a:t>. [online] www.rolls-royce.com. Available at: https://www.rolls-royce.com/investors/results-reports-and-presentations/financial-results.aspx [Accessed 24 Oct. 2026].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effectLst/>
                <a:latin typeface="+mn-lt"/>
              </a:rPr>
              <a:t>Tesco Plc (2026). </a:t>
            </a:r>
            <a:r>
              <a:rPr lang="en-GB" sz="1100" i="1" dirty="0">
                <a:effectLst/>
                <a:latin typeface="+mn-lt"/>
              </a:rPr>
              <a:t>Investors</a:t>
            </a:r>
            <a:r>
              <a:rPr lang="en-GB" sz="1100" dirty="0">
                <a:effectLst/>
                <a:latin typeface="+mn-lt"/>
              </a:rPr>
              <a:t>. [online] Tesco PLC. Available at: https://www.tescoplc.com/investors/ [Accessed 24 Oct. 2026].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effectLst/>
                <a:latin typeface="+mn-lt"/>
              </a:rPr>
              <a:t>Yukl, G. (2013). </a:t>
            </a:r>
            <a:r>
              <a:rPr lang="en-GB" sz="1100" i="1" dirty="0">
                <a:effectLst/>
                <a:latin typeface="+mn-lt"/>
              </a:rPr>
              <a:t>Leadership in Organizations</a:t>
            </a:r>
            <a:r>
              <a:rPr lang="en-GB" sz="1100" dirty="0">
                <a:effectLst/>
                <a:latin typeface="+mn-lt"/>
              </a:rPr>
              <a:t>. 8th ed </a:t>
            </a:r>
            <a:r>
              <a:rPr lang="en-GB" sz="1100" dirty="0" err="1">
                <a:effectLst/>
                <a:latin typeface="+mn-lt"/>
              </a:rPr>
              <a:t>edn</a:t>
            </a:r>
            <a:r>
              <a:rPr lang="en-GB" sz="1100" dirty="0">
                <a:effectLst/>
                <a:latin typeface="+mn-lt"/>
              </a:rPr>
              <a:t>. [online] Library of Congress </a:t>
            </a:r>
            <a:r>
              <a:rPr lang="en-GB" sz="1100" dirty="0" err="1">
                <a:effectLst/>
                <a:latin typeface="+mn-lt"/>
              </a:rPr>
              <a:t>Cataloging</a:t>
            </a:r>
            <a:r>
              <a:rPr lang="en-GB" sz="1100" dirty="0">
                <a:effectLst/>
                <a:latin typeface="+mn-lt"/>
              </a:rPr>
              <a:t>-in-Publication Data . Available at: https://unitimesofficial.wordpress.com/wp-content/uploads/2020/06/leadership-in-organizations-by-gary-yukl.pdf [Accessed 24 Oct. 2026].</a:t>
            </a:r>
            <a:endParaRPr lang="en-GB" sz="1100" dirty="0"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85937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57F61D4-CC46-F2C0-F358-1CD6C519ED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F87E00C2-10D5-9827-2458-2D5EFD0866EE}"/>
              </a:ext>
            </a:extLst>
          </p:cNvPr>
          <p:cNvSpPr/>
          <p:nvPr/>
        </p:nvSpPr>
        <p:spPr>
          <a:xfrm>
            <a:off x="4978739" y="0"/>
            <a:ext cx="6142383" cy="2763078"/>
          </a:xfrm>
          <a:prstGeom prst="cloudCallou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Thank you for your attention!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0707736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TM02836342[[fn=Ion]]</Template>
  <TotalTime>7560</TotalTime>
  <Words>1594</Words>
  <Application>Microsoft Office PowerPoint</Application>
  <PresentationFormat>Widescreen</PresentationFormat>
  <Paragraphs>119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Aptos</vt:lpstr>
      <vt:lpstr>Arial</vt:lpstr>
      <vt:lpstr>Calibri</vt:lpstr>
      <vt:lpstr>Century Gothic</vt:lpstr>
      <vt:lpstr>Times New Roman</vt:lpstr>
      <vt:lpstr>Wingdings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Alexandra Clapa</dc:creator>
  <cp:lastModifiedBy>aanei Alexandra</cp:lastModifiedBy>
  <cp:revision>4</cp:revision>
  <dcterms:created xsi:type="dcterms:W3CDTF">2026-06-17T10:19:27Z</dcterms:created>
  <dcterms:modified xsi:type="dcterms:W3CDTF">2026-10-25T09:00:31Z</dcterms:modified>
</cp:coreProperties>
</file>