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8" r:id="rId9"/>
    <p:sldId id="269" r:id="rId10"/>
    <p:sldId id="263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 snapToObjects="1">
      <p:cViewPr varScale="1">
        <p:scale>
          <a:sx n="110" d="100"/>
          <a:sy n="110" d="100"/>
        </p:scale>
        <p:origin x="15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20D8E-489C-5A43-9CF4-11D6AD29B221}" type="datetimeFigureOut">
              <a:rPr lang="en-US" smtClean="0"/>
              <a:t>3/20/2018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DF235-6C7D-E849-BFA0-D41A732949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207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20D8E-489C-5A43-9CF4-11D6AD29B221}" type="datetimeFigureOut">
              <a:rPr lang="en-US" smtClean="0"/>
              <a:t>3/20/2018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DF235-6C7D-E849-BFA0-D41A732949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376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20D8E-489C-5A43-9CF4-11D6AD29B221}" type="datetimeFigureOut">
              <a:rPr lang="en-US" smtClean="0"/>
              <a:t>3/20/2018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DF235-6C7D-E849-BFA0-D41A732949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159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20D8E-489C-5A43-9CF4-11D6AD29B221}" type="datetimeFigureOut">
              <a:rPr lang="en-US" smtClean="0"/>
              <a:t>3/20/2018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DF235-6C7D-E849-BFA0-D41A732949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321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20D8E-489C-5A43-9CF4-11D6AD29B221}" type="datetimeFigureOut">
              <a:rPr lang="en-US" smtClean="0"/>
              <a:t>3/20/2018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DF235-6C7D-E849-BFA0-D41A732949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79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20D8E-489C-5A43-9CF4-11D6AD29B221}" type="datetimeFigureOut">
              <a:rPr lang="en-US" smtClean="0"/>
              <a:t>3/20/2018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DF235-6C7D-E849-BFA0-D41A732949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87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20D8E-489C-5A43-9CF4-11D6AD29B221}" type="datetimeFigureOut">
              <a:rPr lang="en-US" smtClean="0"/>
              <a:t>3/20/2018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DF235-6C7D-E849-BFA0-D41A732949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13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20D8E-489C-5A43-9CF4-11D6AD29B221}" type="datetimeFigureOut">
              <a:rPr lang="en-US" smtClean="0"/>
              <a:t>3/20/2018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DF235-6C7D-E849-BFA0-D41A732949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508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20D8E-489C-5A43-9CF4-11D6AD29B221}" type="datetimeFigureOut">
              <a:rPr lang="en-US" smtClean="0"/>
              <a:t>3/20/2018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DF235-6C7D-E849-BFA0-D41A732949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14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20D8E-489C-5A43-9CF4-11D6AD29B221}" type="datetimeFigureOut">
              <a:rPr lang="en-US" smtClean="0"/>
              <a:t>3/20/2018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DF235-6C7D-E849-BFA0-D41A732949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91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20D8E-489C-5A43-9CF4-11D6AD29B221}" type="datetimeFigureOut">
              <a:rPr lang="en-US" smtClean="0"/>
              <a:t>3/20/2018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DF235-6C7D-E849-BFA0-D41A732949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6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20D8E-489C-5A43-9CF4-11D6AD29B221}" type="datetimeFigureOut">
              <a:rPr lang="en-US" smtClean="0"/>
              <a:t>3/20/2018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DF235-6C7D-E849-BFA0-D41A732949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242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Assessment and Case Formulation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2015. Van Rijn, </a:t>
            </a:r>
            <a:r>
              <a:rPr lang="en-US" dirty="0" err="1" smtClean="0"/>
              <a:t>Biljana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5564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Common Purpose across all modalities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Johnson and </a:t>
            </a:r>
            <a:r>
              <a:rPr lang="en-US" dirty="0" err="1" smtClean="0"/>
              <a:t>Dallos</a:t>
            </a:r>
            <a:r>
              <a:rPr lang="en-US" dirty="0" smtClean="0"/>
              <a:t> (2006)</a:t>
            </a:r>
          </a:p>
          <a:p>
            <a:endParaRPr lang="en-US" dirty="0"/>
          </a:p>
          <a:p>
            <a:r>
              <a:rPr lang="en-US" dirty="0" smtClean="0"/>
              <a:t>1. they </a:t>
            </a:r>
            <a:r>
              <a:rPr lang="en-US" dirty="0" err="1" smtClean="0"/>
              <a:t>summarise</a:t>
            </a:r>
            <a:r>
              <a:rPr lang="en-US" dirty="0" smtClean="0"/>
              <a:t> the core problems</a:t>
            </a:r>
          </a:p>
          <a:p>
            <a:r>
              <a:rPr lang="en-US" dirty="0" smtClean="0"/>
              <a:t>2. they use a psychological theory to understand the current difficulties and the development of the problems</a:t>
            </a:r>
          </a:p>
          <a:p>
            <a:r>
              <a:rPr lang="en-US" dirty="0" smtClean="0"/>
              <a:t>3. based on this they plan interventions</a:t>
            </a:r>
          </a:p>
          <a:p>
            <a:r>
              <a:rPr lang="en-US" dirty="0" smtClean="0"/>
              <a:t>4. the interventions are revised through the process of therapy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226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Approaches to formulation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Johnstone &amp; </a:t>
            </a:r>
            <a:r>
              <a:rPr lang="en-US" dirty="0" err="1" smtClean="0"/>
              <a:t>Dallos</a:t>
            </a:r>
            <a:r>
              <a:rPr lang="en-US" dirty="0" smtClean="0"/>
              <a:t> (2006) – formulation in different theoretical orientation differ in terms of:</a:t>
            </a:r>
          </a:p>
          <a:p>
            <a:r>
              <a:rPr lang="en-US" dirty="0" smtClean="0"/>
              <a:t>The factors seen as the most relevant</a:t>
            </a:r>
          </a:p>
          <a:p>
            <a:r>
              <a:rPr lang="en-US" dirty="0" smtClean="0"/>
              <a:t>The explanatory concepts drawn upon</a:t>
            </a:r>
          </a:p>
          <a:p>
            <a:r>
              <a:rPr lang="en-US" dirty="0" smtClean="0"/>
              <a:t>The emphasis placed on reflexivity</a:t>
            </a:r>
          </a:p>
          <a:p>
            <a:r>
              <a:rPr lang="en-US" dirty="0" smtClean="0"/>
              <a:t>Whether an expert or collaborative stance is taken by the therapist</a:t>
            </a:r>
          </a:p>
          <a:p>
            <a:r>
              <a:rPr lang="en-US" dirty="0" smtClean="0"/>
              <a:t>The position in relation to psychiatric diagnosis</a:t>
            </a:r>
          </a:p>
          <a:p>
            <a:r>
              <a:rPr lang="en-US" dirty="0" smtClean="0"/>
              <a:t>The view on the truth or usefulness of formulation.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95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Case formulations are closely linked to therapeutic approaches, their underlying philosophy and a therapeutic stance.</a:t>
            </a:r>
          </a:p>
          <a:p>
            <a:r>
              <a:rPr lang="en-US" dirty="0" smtClean="0"/>
              <a:t>Initial reflections:</a:t>
            </a:r>
            <a:endParaRPr lang="en-US" dirty="0"/>
          </a:p>
          <a:p>
            <a:r>
              <a:rPr lang="en-US" dirty="0" smtClean="0"/>
              <a:t>1. What are the client’s main reasons for coming into therapy now?</a:t>
            </a:r>
          </a:p>
          <a:p>
            <a:r>
              <a:rPr lang="en-US" dirty="0" smtClean="0"/>
              <a:t>2. When did these problems start?</a:t>
            </a:r>
          </a:p>
          <a:p>
            <a:r>
              <a:rPr lang="en-US" dirty="0" smtClean="0"/>
              <a:t>3. How did they manifest in your first session?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82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 order to answer these questions, reflect on the content of the session.</a:t>
            </a:r>
          </a:p>
          <a:p>
            <a:r>
              <a:rPr lang="en-US" dirty="0" smtClean="0"/>
              <a:t>The way the client presented their story</a:t>
            </a:r>
          </a:p>
          <a:p>
            <a:r>
              <a:rPr lang="en-US" dirty="0" smtClean="0"/>
              <a:t>Your experience during the session.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667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Idiosyncratic approach – </a:t>
            </a:r>
            <a:r>
              <a:rPr lang="en-US" dirty="0" err="1" smtClean="0"/>
              <a:t>Dallos</a:t>
            </a:r>
            <a:r>
              <a:rPr lang="en-US" dirty="0" smtClean="0"/>
              <a:t> et al (2006)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Rogers (1951) – humanistic therapies have considered formulation and diagnosis as unnecessary and potentially harmful</a:t>
            </a:r>
          </a:p>
          <a:p>
            <a:r>
              <a:rPr lang="en-US" dirty="0" smtClean="0"/>
              <a:t>Idiosyncratic formulation:</a:t>
            </a:r>
          </a:p>
          <a:p>
            <a:r>
              <a:rPr lang="en-US" dirty="0" smtClean="0"/>
              <a:t>1. multifaceted approach that aims to integrate the complexity of an individual, their family and context.</a:t>
            </a:r>
          </a:p>
          <a:p>
            <a:r>
              <a:rPr lang="en-US" dirty="0" smtClean="0"/>
              <a:t>2. requires a therapist to draw on their intuition, have a capacity to make sense of different aspects of information and hold a tentative position.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987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Dallos</a:t>
            </a:r>
            <a:r>
              <a:rPr lang="en-US" dirty="0" smtClean="0"/>
              <a:t> et al. (2006)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3. A live, changing process which needs to reflect the therapeutic process.</a:t>
            </a:r>
          </a:p>
          <a:p>
            <a:r>
              <a:rPr lang="en-US" dirty="0" smtClean="0"/>
              <a:t>4. That therapy is a subjective interpersonal process which requires reflexivity, collaboration with a client and a broad theoretical framework.</a:t>
            </a:r>
            <a:endParaRPr lang="en-US" dirty="0"/>
          </a:p>
          <a:p>
            <a:r>
              <a:rPr lang="en-US" dirty="0" smtClean="0"/>
              <a:t>Past resistance because case formulation has not been seen as a collaborative joint venture between the therapist and the client.</a:t>
            </a:r>
          </a:p>
          <a:p>
            <a:r>
              <a:rPr lang="en-US" dirty="0" smtClean="0"/>
              <a:t>The humanistic relational approach addresses this by emphasizing the interpersonal, phenomenological and empathic aspects of formulation.</a:t>
            </a:r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53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to humanistic modalities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centrality of the therapeutic relationship</a:t>
            </a:r>
          </a:p>
          <a:p>
            <a:r>
              <a:rPr lang="en-GB" dirty="0" smtClean="0"/>
              <a:t>The importance of the active engagement by the therapist</a:t>
            </a:r>
          </a:p>
          <a:p>
            <a:r>
              <a:rPr lang="en-GB" dirty="0" smtClean="0"/>
              <a:t>The significance of both conscious and non-conscious patterns of relating</a:t>
            </a:r>
          </a:p>
          <a:p>
            <a:r>
              <a:rPr lang="en-GB" dirty="0" smtClean="0"/>
              <a:t>The importance of embodied and enacted experience</a:t>
            </a:r>
          </a:p>
          <a:p>
            <a:r>
              <a:rPr lang="en-GB" dirty="0" smtClean="0"/>
              <a:t>The importance of subjectivities of both the therapist and the client</a:t>
            </a:r>
          </a:p>
          <a:p>
            <a:r>
              <a:rPr lang="en-GB" dirty="0" smtClean="0"/>
              <a:t>The importance of uncertainty in our search for meaning within the therapeutic process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61206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importance of curiosity, criticism and creativity</a:t>
            </a:r>
          </a:p>
          <a:p>
            <a:r>
              <a:rPr lang="en-GB" dirty="0" smtClean="0"/>
              <a:t>The reality of functioning and changing adult, rather than the purely developmental view of the therapeutic relationship.</a:t>
            </a:r>
          </a:p>
          <a:p>
            <a:endParaRPr lang="en-GB" dirty="0"/>
          </a:p>
          <a:p>
            <a:r>
              <a:rPr lang="en-GB" dirty="0" smtClean="0"/>
              <a:t>This represents more of a social constructivist position – we are real embodied people living real lives and impacted by the world we live in whilst also impacting the world.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19669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Watson – Case formulation EFT: Markers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Markers of characteristic style</a:t>
            </a:r>
          </a:p>
          <a:p>
            <a:endParaRPr lang="en-US" dirty="0"/>
          </a:p>
          <a:p>
            <a:r>
              <a:rPr lang="en-US" dirty="0" smtClean="0"/>
              <a:t>Mode of engagement markers</a:t>
            </a:r>
          </a:p>
          <a:p>
            <a:endParaRPr lang="en-US" dirty="0"/>
          </a:p>
          <a:p>
            <a:r>
              <a:rPr lang="en-US" dirty="0" smtClean="0"/>
              <a:t>Task markers</a:t>
            </a:r>
          </a:p>
          <a:p>
            <a:endParaRPr lang="en-US" dirty="0"/>
          </a:p>
          <a:p>
            <a:r>
              <a:rPr lang="en-US" dirty="0" smtClean="0"/>
              <a:t>Micro-markers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6348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Case Formulation in EFT - 2015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Stage 1: Unfold the narrative and observe the client’s emotional processing style.</a:t>
            </a:r>
          </a:p>
          <a:p>
            <a:endParaRPr lang="en-US" dirty="0"/>
          </a:p>
          <a:p>
            <a:r>
              <a:rPr lang="en-US" dirty="0" smtClean="0"/>
              <a:t>Stage 2: Co-create a focus and identify a core emotion</a:t>
            </a:r>
          </a:p>
          <a:p>
            <a:endParaRPr lang="en-US" dirty="0"/>
          </a:p>
          <a:p>
            <a:r>
              <a:rPr lang="en-US" dirty="0" smtClean="0"/>
              <a:t>Stage 3: Attend to process markers and new meaning.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5691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Stage 1: Unfold the narrative and observe the client’s emotional processing style.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Step 1: Listen to the presenting problems (relational and </a:t>
            </a:r>
            <a:r>
              <a:rPr lang="en-US" dirty="0" err="1" smtClean="0"/>
              <a:t>behavioural</a:t>
            </a:r>
            <a:r>
              <a:rPr lang="en-US" dirty="0" smtClean="0"/>
              <a:t> difficulties)</a:t>
            </a:r>
          </a:p>
          <a:p>
            <a:r>
              <a:rPr lang="en-US" dirty="0" smtClean="0"/>
              <a:t>Step 2: Listen for and identify poignancy and painful emotional experience</a:t>
            </a:r>
          </a:p>
          <a:p>
            <a:r>
              <a:rPr lang="en-US" dirty="0" smtClean="0"/>
              <a:t>Step 3: Attend to and observe the client’s emotional processing style.</a:t>
            </a:r>
          </a:p>
          <a:p>
            <a:r>
              <a:rPr lang="en-US" dirty="0" smtClean="0"/>
              <a:t>Step 4: Unfold the emotion-based narrative/life story (related to attachment and identity)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528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Stage 2: Co-create a focus and identify a core emotion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Step 5: Identify markers for task work</a:t>
            </a:r>
          </a:p>
          <a:p>
            <a:r>
              <a:rPr lang="en-US" dirty="0" smtClean="0"/>
              <a:t>Step 6: Identify underlying core emotion schemas, either adaptive or maladaptive.</a:t>
            </a:r>
          </a:p>
          <a:p>
            <a:r>
              <a:rPr lang="en-US" dirty="0" smtClean="0"/>
              <a:t>Step 7: Identify needs</a:t>
            </a:r>
          </a:p>
          <a:p>
            <a:r>
              <a:rPr lang="en-US" dirty="0" smtClean="0"/>
              <a:t>Step 8: Identify secondary emotions</a:t>
            </a:r>
          </a:p>
          <a:p>
            <a:r>
              <a:rPr lang="en-US" dirty="0" smtClean="0"/>
              <a:t>Step (: Identify interruptions or blocks to accessing core emotion schemes.</a:t>
            </a:r>
          </a:p>
          <a:p>
            <a:r>
              <a:rPr lang="en-US" dirty="0" smtClean="0"/>
              <a:t>Step 10. Identify themes: self-self relations; self-other relations, existential issues.</a:t>
            </a:r>
          </a:p>
          <a:p>
            <a:r>
              <a:rPr lang="en-US" dirty="0" smtClean="0"/>
              <a:t>Step 11. co-construct the case formulation narrative linking presenting relational and </a:t>
            </a:r>
            <a:r>
              <a:rPr lang="en-US" dirty="0" err="1" smtClean="0"/>
              <a:t>behavioural</a:t>
            </a:r>
            <a:r>
              <a:rPr lang="en-US" dirty="0" smtClean="0"/>
              <a:t> difficulties to trigger events and core emotion schemes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1625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Stage 3: Attend to process markers and new meaning.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Step12: Identify emerging task markers</a:t>
            </a:r>
          </a:p>
          <a:p>
            <a:r>
              <a:rPr lang="en-US" dirty="0" smtClean="0"/>
              <a:t>Step 13. Identify </a:t>
            </a:r>
            <a:r>
              <a:rPr lang="en-US" dirty="0" err="1" smtClean="0"/>
              <a:t>micromarkers</a:t>
            </a:r>
            <a:endParaRPr lang="en-US" dirty="0" smtClean="0"/>
          </a:p>
          <a:p>
            <a:r>
              <a:rPr lang="en-US" dirty="0" smtClean="0"/>
              <a:t>Step 14: Assess how new meaning influences the reconstruction of new narratives and connects back to presenting problems.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283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751</Words>
  <Application>Microsoft Office PowerPoint</Application>
  <PresentationFormat>Widescreen</PresentationFormat>
  <Paragraphs>81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Assessment and Case Formulation</vt:lpstr>
      <vt:lpstr>Common Purpose across all modalities</vt:lpstr>
      <vt:lpstr>Approaches to formulation</vt:lpstr>
      <vt:lpstr>PowerPoint Presentation</vt:lpstr>
      <vt:lpstr>PowerPoint Presentation</vt:lpstr>
      <vt:lpstr>Idiosyncratic approach – Dallos et al (2006) </vt:lpstr>
      <vt:lpstr>Dallos et al. (2006)</vt:lpstr>
      <vt:lpstr>Common to humanistic modalities</vt:lpstr>
      <vt:lpstr>PowerPoint Presentation</vt:lpstr>
      <vt:lpstr>Watson – Case formulation EFT: Markers</vt:lpstr>
      <vt:lpstr>Case Formulation in EFT - 2015</vt:lpstr>
      <vt:lpstr>Stage 1: Unfold the narrative and observe the client’s emotional processing style. </vt:lpstr>
      <vt:lpstr>Stage 2: Co-create a focus and identify a core emotion </vt:lpstr>
      <vt:lpstr>Stage 3: Attend to process markers and new meaning.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and Case Formulation</dc:title>
  <dc:creator>Carol Hughes</dc:creator>
  <cp:lastModifiedBy>Carol U Hughes</cp:lastModifiedBy>
  <cp:revision>14</cp:revision>
  <dcterms:created xsi:type="dcterms:W3CDTF">2016-02-07T11:15:17Z</dcterms:created>
  <dcterms:modified xsi:type="dcterms:W3CDTF">2018-03-20T09:18:09Z</dcterms:modified>
</cp:coreProperties>
</file>