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 baseline="-250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 baseline="-250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80" d="100"/>
          <a:sy n="80" d="100"/>
        </p:scale>
        <p:origin x="-1806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aseline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aseline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aseline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aseline="0" smtClean="0"/>
            </a:lvl1pPr>
          </a:lstStyle>
          <a:p>
            <a:pPr>
              <a:defRPr/>
            </a:pPr>
            <a:fld id="{CCF49095-7AA0-4FAF-8C2F-1B9903E616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4446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5889A-3CA8-4189-9B4F-B8A24A026B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C0B7C0-B8EC-4636-B721-426E4092D3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20201C-6B45-445D-A6A6-C3A58073EF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C07FE5-42EB-475B-AFBA-07695B97A8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AA0EA-E138-4232-B409-E51A56713A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4D5DD-784D-4FD6-AA7F-2DAC87F47D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DDDBB-3B3F-46B3-A0D5-0DFB44684F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847A6-AB17-445E-8C7E-754FFBC001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FE7C6-14A5-4DD2-A0BE-4B8CBBDC87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6206E-B0C2-49E5-A386-C76D0BB3BA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AB7E6-EEB4-43A4-9EC1-11F8F07B5F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aseline="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aseline="0" smtClean="0"/>
            </a:lvl1pPr>
          </a:lstStyle>
          <a:p>
            <a:pPr>
              <a:defRPr/>
            </a:pPr>
            <a:fld id="{C4119C62-FE9C-4EC2-A620-9F461EAC2F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11188" y="333375"/>
            <a:ext cx="7921625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b="1" baseline="0">
                <a:solidFill>
                  <a:schemeClr val="accent2"/>
                </a:solidFill>
              </a:rPr>
              <a:t>BIPOLAR TRANSISTOR ( PRACTICAL BEHAVIOUR )</a:t>
            </a:r>
          </a:p>
          <a:p>
            <a:pPr algn="ctr">
              <a:defRPr/>
            </a:pPr>
            <a:endParaRPr lang="en-GB" sz="2400" b="1" baseline="0">
              <a:solidFill>
                <a:schemeClr val="accent2"/>
              </a:solidFill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A transistor can be considered to act like a variable resistor between its Collector and Emitter terminals.</a:t>
            </a:r>
          </a:p>
        </p:txBody>
      </p:sp>
      <p:grpSp>
        <p:nvGrpSpPr>
          <p:cNvPr id="2051" name="Group 6"/>
          <p:cNvGrpSpPr>
            <a:grpSpLocks/>
          </p:cNvGrpSpPr>
          <p:nvPr/>
        </p:nvGrpSpPr>
        <p:grpSpPr bwMode="auto">
          <a:xfrm>
            <a:off x="611188" y="2852738"/>
            <a:ext cx="2190750" cy="2181225"/>
            <a:chOff x="6090" y="3368"/>
            <a:chExt cx="3450" cy="3435"/>
          </a:xfrm>
        </p:grpSpPr>
        <p:pic>
          <p:nvPicPr>
            <p:cNvPr id="2078" name="Picture 7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965" y="3788"/>
              <a:ext cx="1305" cy="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79" name="Line 8"/>
            <p:cNvSpPr>
              <a:spLocks noChangeShapeType="1"/>
            </p:cNvSpPr>
            <p:nvPr/>
          </p:nvSpPr>
          <p:spPr bwMode="auto">
            <a:xfrm flipH="1">
              <a:off x="7305" y="3383"/>
              <a:ext cx="217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0" name="Line 9"/>
            <p:cNvSpPr>
              <a:spLocks noChangeShapeType="1"/>
            </p:cNvSpPr>
            <p:nvPr/>
          </p:nvSpPr>
          <p:spPr bwMode="auto">
            <a:xfrm flipV="1">
              <a:off x="8430" y="3368"/>
              <a:ext cx="0" cy="6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1" name="Line 10"/>
            <p:cNvSpPr>
              <a:spLocks noChangeShapeType="1"/>
            </p:cNvSpPr>
            <p:nvPr/>
          </p:nvSpPr>
          <p:spPr bwMode="auto">
            <a:xfrm>
              <a:off x="8430" y="4583"/>
              <a:ext cx="0" cy="39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2" name="Rectangle 11"/>
            <p:cNvSpPr>
              <a:spLocks noChangeArrowheads="1"/>
            </p:cNvSpPr>
            <p:nvPr/>
          </p:nvSpPr>
          <p:spPr bwMode="auto">
            <a:xfrm>
              <a:off x="8355" y="5003"/>
              <a:ext cx="165" cy="76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3" name="Line 12"/>
            <p:cNvSpPr>
              <a:spLocks noChangeShapeType="1"/>
            </p:cNvSpPr>
            <p:nvPr/>
          </p:nvSpPr>
          <p:spPr bwMode="auto">
            <a:xfrm>
              <a:off x="8445" y="5783"/>
              <a:ext cx="0" cy="100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4" name="Line 13"/>
            <p:cNvSpPr>
              <a:spLocks noChangeShapeType="1"/>
            </p:cNvSpPr>
            <p:nvPr/>
          </p:nvSpPr>
          <p:spPr bwMode="auto">
            <a:xfrm flipH="1">
              <a:off x="7275" y="6788"/>
              <a:ext cx="118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5" name="Line 14"/>
            <p:cNvSpPr>
              <a:spLocks noChangeShapeType="1"/>
            </p:cNvSpPr>
            <p:nvPr/>
          </p:nvSpPr>
          <p:spPr bwMode="auto">
            <a:xfrm>
              <a:off x="8475" y="6788"/>
              <a:ext cx="1065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6" name="Rectangle 15"/>
            <p:cNvSpPr>
              <a:spLocks noChangeArrowheads="1"/>
            </p:cNvSpPr>
            <p:nvPr/>
          </p:nvSpPr>
          <p:spPr bwMode="auto">
            <a:xfrm>
              <a:off x="7362" y="4718"/>
              <a:ext cx="1845" cy="1425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dashDot"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7" name="Line 16"/>
            <p:cNvSpPr>
              <a:spLocks noChangeShapeType="1"/>
            </p:cNvSpPr>
            <p:nvPr/>
          </p:nvSpPr>
          <p:spPr bwMode="auto">
            <a:xfrm flipV="1">
              <a:off x="8130" y="5258"/>
              <a:ext cx="660" cy="52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8" name="Line 17"/>
            <p:cNvSpPr>
              <a:spLocks noChangeShapeType="1"/>
            </p:cNvSpPr>
            <p:nvPr/>
          </p:nvSpPr>
          <p:spPr bwMode="auto">
            <a:xfrm flipH="1">
              <a:off x="6090" y="5333"/>
              <a:ext cx="178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89" name="Line 18"/>
            <p:cNvSpPr>
              <a:spLocks noChangeShapeType="1"/>
            </p:cNvSpPr>
            <p:nvPr/>
          </p:nvSpPr>
          <p:spPr bwMode="auto">
            <a:xfrm>
              <a:off x="6675" y="5333"/>
              <a:ext cx="85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90" name="Line 19"/>
            <p:cNvSpPr>
              <a:spLocks noChangeShapeType="1"/>
            </p:cNvSpPr>
            <p:nvPr/>
          </p:nvSpPr>
          <p:spPr bwMode="auto">
            <a:xfrm>
              <a:off x="8430" y="3548"/>
              <a:ext cx="0" cy="3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91" name="Line 20"/>
            <p:cNvSpPr>
              <a:spLocks noChangeShapeType="1"/>
            </p:cNvSpPr>
            <p:nvPr/>
          </p:nvSpPr>
          <p:spPr bwMode="auto">
            <a:xfrm>
              <a:off x="8445" y="5963"/>
              <a:ext cx="0" cy="5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92" name="Text Box 21"/>
            <p:cNvSpPr txBox="1">
              <a:spLocks noChangeArrowheads="1"/>
            </p:cNvSpPr>
            <p:nvPr/>
          </p:nvSpPr>
          <p:spPr bwMode="auto">
            <a:xfrm>
              <a:off x="8385" y="3518"/>
              <a:ext cx="510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baseline="0">
                  <a:latin typeface="Times New Roman" pitchFamily="18" charset="0"/>
                </a:rPr>
                <a:t>I</a:t>
              </a:r>
              <a:r>
                <a:rPr lang="en-US" sz="1400">
                  <a:latin typeface="Times New Roman" pitchFamily="18" charset="0"/>
                </a:rPr>
                <a:t>C</a:t>
              </a:r>
              <a:endParaRPr lang="en-US"/>
            </a:p>
          </p:txBody>
        </p:sp>
        <p:sp>
          <p:nvSpPr>
            <p:cNvPr id="3094" name="Text Box 22"/>
            <p:cNvSpPr txBox="1">
              <a:spLocks noChangeArrowheads="1"/>
            </p:cNvSpPr>
            <p:nvPr/>
          </p:nvSpPr>
          <p:spPr bwMode="auto">
            <a:xfrm>
              <a:off x="6615" y="4883"/>
              <a:ext cx="615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r>
                <a:rPr lang="en-US" sz="1400" b="1" baseline="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I</a:t>
              </a:r>
              <a:r>
                <a:rPr lang="en-US" sz="1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B</a:t>
              </a:r>
              <a:endPara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94" name="Text Box 23"/>
            <p:cNvSpPr txBox="1">
              <a:spLocks noChangeArrowheads="1"/>
            </p:cNvSpPr>
            <p:nvPr/>
          </p:nvSpPr>
          <p:spPr bwMode="auto">
            <a:xfrm>
              <a:off x="8385" y="6173"/>
              <a:ext cx="510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baseline="0">
                  <a:latin typeface="Times New Roman" pitchFamily="18" charset="0"/>
                </a:rPr>
                <a:t>I</a:t>
              </a:r>
              <a:r>
                <a:rPr lang="en-US" sz="1400">
                  <a:latin typeface="Times New Roman" pitchFamily="18" charset="0"/>
                </a:rPr>
                <a:t>E</a:t>
              </a:r>
              <a:endParaRPr lang="en-US"/>
            </a:p>
          </p:txBody>
        </p:sp>
      </p:grpSp>
      <p:sp>
        <p:nvSpPr>
          <p:cNvPr id="2052" name="Text Box 24"/>
          <p:cNvSpPr txBox="1">
            <a:spLocks noChangeArrowheads="1"/>
          </p:cNvSpPr>
          <p:nvPr/>
        </p:nvSpPr>
        <p:spPr bwMode="auto">
          <a:xfrm>
            <a:off x="2230438" y="3314700"/>
            <a:ext cx="552450" cy="276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baseline="0">
                <a:latin typeface="Times New Roman" pitchFamily="18" charset="0"/>
              </a:rPr>
              <a:t>Lamp</a:t>
            </a:r>
            <a:endParaRPr lang="en-US" baseline="0"/>
          </a:p>
        </p:txBody>
      </p:sp>
      <p:sp>
        <p:nvSpPr>
          <p:cNvPr id="2053" name="Text Box 25"/>
          <p:cNvSpPr txBox="1">
            <a:spLocks noChangeArrowheads="1"/>
          </p:cNvSpPr>
          <p:nvPr/>
        </p:nvSpPr>
        <p:spPr bwMode="auto">
          <a:xfrm>
            <a:off x="1477963" y="3762375"/>
            <a:ext cx="352425" cy="3048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baseline="0">
                <a:latin typeface="Times New Roman" pitchFamily="18" charset="0"/>
              </a:rPr>
              <a:t>B</a:t>
            </a:r>
            <a:endParaRPr lang="en-US" baseline="0"/>
          </a:p>
        </p:txBody>
      </p:sp>
      <p:sp>
        <p:nvSpPr>
          <p:cNvPr id="2054" name="Text Box 26"/>
          <p:cNvSpPr txBox="1">
            <a:spLocks noChangeArrowheads="1"/>
          </p:cNvSpPr>
          <p:nvPr/>
        </p:nvSpPr>
        <p:spPr bwMode="auto">
          <a:xfrm>
            <a:off x="1854200" y="3457575"/>
            <a:ext cx="45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baseline="0">
                <a:latin typeface="Times New Roman" pitchFamily="18" charset="0"/>
              </a:rPr>
              <a:t>C</a:t>
            </a:r>
            <a:endParaRPr lang="en-US" baseline="0"/>
          </a:p>
        </p:txBody>
      </p:sp>
      <p:sp>
        <p:nvSpPr>
          <p:cNvPr id="2055" name="Text Box 27"/>
          <p:cNvSpPr txBox="1">
            <a:spLocks noChangeArrowheads="1"/>
          </p:cNvSpPr>
          <p:nvPr/>
        </p:nvSpPr>
        <p:spPr bwMode="auto">
          <a:xfrm>
            <a:off x="2039938" y="4352925"/>
            <a:ext cx="5000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400" b="1" baseline="0">
                <a:latin typeface="Times New Roman" pitchFamily="18" charset="0"/>
              </a:rPr>
              <a:t>E</a:t>
            </a:r>
            <a:endParaRPr lang="en-US" baseline="0"/>
          </a:p>
        </p:txBody>
      </p:sp>
      <p:sp>
        <p:nvSpPr>
          <p:cNvPr id="2056" name="Freeform 28"/>
          <p:cNvSpPr>
            <a:spLocks/>
          </p:cNvSpPr>
          <p:nvPr/>
        </p:nvSpPr>
        <p:spPr bwMode="auto">
          <a:xfrm>
            <a:off x="4859338" y="3068638"/>
            <a:ext cx="1728787" cy="936625"/>
          </a:xfrm>
          <a:custGeom>
            <a:avLst/>
            <a:gdLst>
              <a:gd name="T0" fmla="*/ 0 w 2475"/>
              <a:gd name="T1" fmla="*/ 0 h 1410"/>
              <a:gd name="T2" fmla="*/ 15 w 2475"/>
              <a:gd name="T3" fmla="*/ 285 h 1410"/>
              <a:gd name="T4" fmla="*/ 90 w 2475"/>
              <a:gd name="T5" fmla="*/ 540 h 1410"/>
              <a:gd name="T6" fmla="*/ 225 w 2475"/>
              <a:gd name="T7" fmla="*/ 810 h 1410"/>
              <a:gd name="T8" fmla="*/ 480 w 2475"/>
              <a:gd name="T9" fmla="*/ 1020 h 1410"/>
              <a:gd name="T10" fmla="*/ 990 w 2475"/>
              <a:gd name="T11" fmla="*/ 1200 h 1410"/>
              <a:gd name="T12" fmla="*/ 1785 w 2475"/>
              <a:gd name="T13" fmla="*/ 1335 h 1410"/>
              <a:gd name="T14" fmla="*/ 2475 w 2475"/>
              <a:gd name="T15" fmla="*/ 1410 h 141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2475"/>
              <a:gd name="T25" fmla="*/ 0 h 1410"/>
              <a:gd name="T26" fmla="*/ 2475 w 2475"/>
              <a:gd name="T27" fmla="*/ 1410 h 141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475" h="1410">
                <a:moveTo>
                  <a:pt x="0" y="0"/>
                </a:moveTo>
                <a:cubicBezTo>
                  <a:pt x="0" y="97"/>
                  <a:pt x="0" y="195"/>
                  <a:pt x="15" y="285"/>
                </a:cubicBezTo>
                <a:cubicBezTo>
                  <a:pt x="30" y="375"/>
                  <a:pt x="55" y="453"/>
                  <a:pt x="90" y="540"/>
                </a:cubicBezTo>
                <a:cubicBezTo>
                  <a:pt x="125" y="627"/>
                  <a:pt x="160" y="730"/>
                  <a:pt x="225" y="810"/>
                </a:cubicBezTo>
                <a:cubicBezTo>
                  <a:pt x="290" y="890"/>
                  <a:pt x="353" y="955"/>
                  <a:pt x="480" y="1020"/>
                </a:cubicBezTo>
                <a:cubicBezTo>
                  <a:pt x="607" y="1085"/>
                  <a:pt x="773" y="1148"/>
                  <a:pt x="990" y="1200"/>
                </a:cubicBezTo>
                <a:cubicBezTo>
                  <a:pt x="1207" y="1252"/>
                  <a:pt x="1538" y="1300"/>
                  <a:pt x="1785" y="1335"/>
                </a:cubicBezTo>
                <a:cubicBezTo>
                  <a:pt x="2032" y="1370"/>
                  <a:pt x="2360" y="1397"/>
                  <a:pt x="2475" y="1410"/>
                </a:cubicBezTo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grpSp>
        <p:nvGrpSpPr>
          <p:cNvPr id="2057" name="Group 29"/>
          <p:cNvGrpSpPr>
            <a:grpSpLocks/>
          </p:cNvGrpSpPr>
          <p:nvPr/>
        </p:nvGrpSpPr>
        <p:grpSpPr bwMode="auto">
          <a:xfrm>
            <a:off x="4284663" y="2565400"/>
            <a:ext cx="3095625" cy="2659063"/>
            <a:chOff x="6525" y="2685"/>
            <a:chExt cx="4875" cy="4188"/>
          </a:xfrm>
        </p:grpSpPr>
        <p:sp>
          <p:nvSpPr>
            <p:cNvPr id="3102" name="Text Box 30"/>
            <p:cNvSpPr txBox="1">
              <a:spLocks noChangeArrowheads="1"/>
            </p:cNvSpPr>
            <p:nvPr/>
          </p:nvSpPr>
          <p:spPr bwMode="auto">
            <a:xfrm>
              <a:off x="6720" y="2685"/>
              <a:ext cx="915" cy="4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r>
                <a:rPr lang="en-US" sz="1400" b="1" baseline="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R</a:t>
              </a:r>
              <a:r>
                <a:rPr lang="en-US" sz="1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T</a:t>
              </a:r>
              <a:endParaRPr lang="en-US" b="1" baseline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103" name="Text Box 31"/>
            <p:cNvSpPr txBox="1">
              <a:spLocks noChangeArrowheads="1"/>
            </p:cNvSpPr>
            <p:nvPr/>
          </p:nvSpPr>
          <p:spPr bwMode="auto">
            <a:xfrm>
              <a:off x="10695" y="5115"/>
              <a:ext cx="705" cy="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r>
                <a:rPr lang="en-US" sz="1400" b="1" baseline="0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I</a:t>
              </a:r>
              <a:r>
                <a:rPr lang="en-US" sz="14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itchFamily="18" charset="0"/>
                </a:rPr>
                <a:t>B</a:t>
              </a:r>
              <a:endPara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67" name="Text Box 32"/>
            <p:cNvSpPr txBox="1">
              <a:spLocks noChangeArrowheads="1"/>
            </p:cNvSpPr>
            <p:nvPr/>
          </p:nvSpPr>
          <p:spPr bwMode="auto">
            <a:xfrm>
              <a:off x="9855" y="6063"/>
              <a:ext cx="1485" cy="8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="1" baseline="0">
                  <a:latin typeface="Times New Roman" pitchFamily="18" charset="0"/>
                </a:rPr>
                <a:t>Lamp fully on</a:t>
              </a:r>
              <a:endParaRPr lang="en-US" baseline="0"/>
            </a:p>
          </p:txBody>
        </p:sp>
        <p:grpSp>
          <p:nvGrpSpPr>
            <p:cNvPr id="2068" name="Group 33"/>
            <p:cNvGrpSpPr>
              <a:grpSpLocks/>
            </p:cNvGrpSpPr>
            <p:nvPr/>
          </p:nvGrpSpPr>
          <p:grpSpPr bwMode="auto">
            <a:xfrm>
              <a:off x="6525" y="3225"/>
              <a:ext cx="4767" cy="3495"/>
              <a:chOff x="6525" y="3225"/>
              <a:chExt cx="4767" cy="3495"/>
            </a:xfrm>
          </p:grpSpPr>
          <p:sp>
            <p:nvSpPr>
              <p:cNvPr id="2069" name="Line 34"/>
              <p:cNvSpPr>
                <a:spLocks noChangeShapeType="1"/>
              </p:cNvSpPr>
              <p:nvPr/>
            </p:nvSpPr>
            <p:spPr bwMode="auto">
              <a:xfrm flipV="1">
                <a:off x="7140" y="3225"/>
                <a:ext cx="0" cy="223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70" name="Line 35"/>
              <p:cNvSpPr>
                <a:spLocks noChangeShapeType="1"/>
              </p:cNvSpPr>
              <p:nvPr/>
            </p:nvSpPr>
            <p:spPr bwMode="auto">
              <a:xfrm>
                <a:off x="6915" y="5325"/>
                <a:ext cx="367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71" name="Line 36"/>
              <p:cNvSpPr>
                <a:spLocks noChangeShapeType="1"/>
              </p:cNvSpPr>
              <p:nvPr/>
            </p:nvSpPr>
            <p:spPr bwMode="auto">
              <a:xfrm>
                <a:off x="7140" y="5535"/>
                <a:ext cx="0" cy="4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72" name="Text Box 37"/>
              <p:cNvSpPr txBox="1">
                <a:spLocks noChangeArrowheads="1"/>
              </p:cNvSpPr>
              <p:nvPr/>
            </p:nvSpPr>
            <p:spPr bwMode="auto">
              <a:xfrm>
                <a:off x="6525" y="6015"/>
                <a:ext cx="1305" cy="7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200" b="1" baseline="0">
                    <a:latin typeface="Times New Roman" pitchFamily="18" charset="0"/>
                  </a:rPr>
                  <a:t>Lamp off</a:t>
                </a:r>
                <a:endParaRPr lang="en-US" baseline="0"/>
              </a:p>
            </p:txBody>
          </p:sp>
          <p:sp>
            <p:nvSpPr>
              <p:cNvPr id="2073" name="Line 38"/>
              <p:cNvSpPr>
                <a:spLocks noChangeShapeType="1"/>
              </p:cNvSpPr>
              <p:nvPr/>
            </p:nvSpPr>
            <p:spPr bwMode="auto">
              <a:xfrm>
                <a:off x="10155" y="5415"/>
                <a:ext cx="0" cy="60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74" name="Line 39"/>
              <p:cNvSpPr>
                <a:spLocks noChangeShapeType="1"/>
              </p:cNvSpPr>
              <p:nvPr/>
            </p:nvSpPr>
            <p:spPr bwMode="auto">
              <a:xfrm>
                <a:off x="8640" y="5370"/>
                <a:ext cx="0" cy="58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75" name="Text Box 40"/>
              <p:cNvSpPr txBox="1">
                <a:spLocks noChangeArrowheads="1"/>
              </p:cNvSpPr>
              <p:nvPr/>
            </p:nvSpPr>
            <p:spPr bwMode="auto">
              <a:xfrm>
                <a:off x="8115" y="6000"/>
                <a:ext cx="1455" cy="6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200" b="1" baseline="0">
                    <a:latin typeface="Times New Roman" pitchFamily="18" charset="0"/>
                  </a:rPr>
                  <a:t>Lamp dim</a:t>
                </a:r>
                <a:endParaRPr lang="en-US" baseline="0"/>
              </a:p>
            </p:txBody>
          </p:sp>
          <p:sp>
            <p:nvSpPr>
              <p:cNvPr id="2076" name="Line 41"/>
              <p:cNvSpPr>
                <a:spLocks noChangeShapeType="1"/>
              </p:cNvSpPr>
              <p:nvPr/>
            </p:nvSpPr>
            <p:spPr bwMode="auto">
              <a:xfrm flipH="1">
                <a:off x="10245" y="4620"/>
                <a:ext cx="315" cy="5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77" name="Text Box 42"/>
              <p:cNvSpPr txBox="1">
                <a:spLocks noChangeArrowheads="1"/>
              </p:cNvSpPr>
              <p:nvPr/>
            </p:nvSpPr>
            <p:spPr bwMode="auto">
              <a:xfrm>
                <a:off x="10227" y="4110"/>
                <a:ext cx="1065" cy="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400" b="1" baseline="0">
                    <a:latin typeface="Times New Roman" pitchFamily="18" charset="0"/>
                  </a:rPr>
                  <a:t>I</a:t>
                </a:r>
                <a:r>
                  <a:rPr lang="en-US" sz="1400" b="1">
                    <a:latin typeface="Times New Roman" pitchFamily="18" charset="0"/>
                  </a:rPr>
                  <a:t>Bmax</a:t>
                </a:r>
                <a:endParaRPr lang="en-US" baseline="0"/>
              </a:p>
            </p:txBody>
          </p:sp>
        </p:grpSp>
      </p:grp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900113" y="5516563"/>
            <a:ext cx="76327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If 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switches from 0 to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Bmax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 then R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T 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will switch between Hi to Lo and the lamp will switch from off to on as if controlled by a mechanical switch.</a:t>
            </a:r>
            <a:endParaRPr lang="en-US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9" name="Text Box 44"/>
          <p:cNvSpPr txBox="1">
            <a:spLocks noChangeArrowheads="1"/>
          </p:cNvSpPr>
          <p:nvPr/>
        </p:nvSpPr>
        <p:spPr bwMode="auto">
          <a:xfrm>
            <a:off x="4140200" y="2997200"/>
            <a:ext cx="409575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b="1" baseline="0">
                <a:latin typeface="Times New Roman" pitchFamily="18" charset="0"/>
              </a:rPr>
              <a:t>Hi</a:t>
            </a:r>
            <a:endParaRPr lang="en-US" b="1" baseline="0"/>
          </a:p>
        </p:txBody>
      </p:sp>
      <p:sp>
        <p:nvSpPr>
          <p:cNvPr id="2060" name="Text Box 45"/>
          <p:cNvSpPr txBox="1">
            <a:spLocks noChangeArrowheads="1"/>
          </p:cNvSpPr>
          <p:nvPr/>
        </p:nvSpPr>
        <p:spPr bwMode="auto">
          <a:xfrm>
            <a:off x="4140200" y="3860800"/>
            <a:ext cx="49530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b="1" baseline="0">
                <a:latin typeface="Times New Roman" pitchFamily="18" charset="0"/>
              </a:rPr>
              <a:t>Lo</a:t>
            </a:r>
            <a:endParaRPr lang="en-US" baseline="0"/>
          </a:p>
        </p:txBody>
      </p:sp>
      <p:sp>
        <p:nvSpPr>
          <p:cNvPr id="2061" name="Line 46"/>
          <p:cNvSpPr>
            <a:spLocks noChangeShapeType="1"/>
          </p:cNvSpPr>
          <p:nvPr/>
        </p:nvSpPr>
        <p:spPr bwMode="auto">
          <a:xfrm flipH="1">
            <a:off x="4500563" y="4005263"/>
            <a:ext cx="20875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2" name="Line 47"/>
          <p:cNvSpPr>
            <a:spLocks noChangeShapeType="1"/>
          </p:cNvSpPr>
          <p:nvPr/>
        </p:nvSpPr>
        <p:spPr bwMode="auto">
          <a:xfrm>
            <a:off x="4427538" y="3141663"/>
            <a:ext cx="7921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2063" name="Text Box 48"/>
          <p:cNvSpPr txBox="1">
            <a:spLocks noChangeArrowheads="1"/>
          </p:cNvSpPr>
          <p:nvPr/>
        </p:nvSpPr>
        <p:spPr bwMode="auto">
          <a:xfrm>
            <a:off x="1476375" y="2492375"/>
            <a:ext cx="1150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baseline="0"/>
              <a:t>   12 V</a:t>
            </a:r>
            <a:endParaRPr lang="en-US" baseline="0"/>
          </a:p>
        </p:txBody>
      </p:sp>
      <p:sp>
        <p:nvSpPr>
          <p:cNvPr id="48" name="TextBox 47"/>
          <p:cNvSpPr txBox="1"/>
          <p:nvPr/>
        </p:nvSpPr>
        <p:spPr>
          <a:xfrm>
            <a:off x="2171700" y="3819525"/>
            <a:ext cx="447675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1200" b="1" baseline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GB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684213" y="333375"/>
            <a:ext cx="78486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>
              <a:defRPr/>
            </a:pP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We may therefore consider the transistor as having two modes of operation:</a:t>
            </a:r>
          </a:p>
          <a:p>
            <a:pPr marL="342900" indent="-342900">
              <a:defRPr/>
            </a:pPr>
            <a:endParaRPr lang="en-GB" sz="2000" b="1" baseline="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defRPr/>
            </a:pP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1)</a:t>
            </a: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switch mode</a:t>
            </a:r>
          </a:p>
          <a:p>
            <a:pPr marL="342900" indent="-342900">
              <a:defRPr/>
            </a:pP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2)	linear, amplification mode</a:t>
            </a:r>
          </a:p>
          <a:p>
            <a:pPr marL="342900" indent="-342900">
              <a:defRPr/>
            </a:pPr>
            <a:endParaRPr lang="en-GB" sz="2000" b="1" baseline="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defRPr/>
            </a:pP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The 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Bipolar</a:t>
            </a: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transistor may be considered to be a 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current controlled </a:t>
            </a:r>
            <a:r>
              <a:rPr lang="en-GB" sz="2000" b="1" baseline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device</a:t>
            </a:r>
            <a:r>
              <a:rPr lang="en-GB" sz="2000" b="1" baseline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, not </a:t>
            </a: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all transistors are, some may be considered to be voltage controlled devices, such as the 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Field Effect transistor ( FET ).</a:t>
            </a:r>
          </a:p>
          <a:p>
            <a:pPr marL="342900" indent="-342900">
              <a:defRPr/>
            </a:pPr>
            <a:endParaRPr lang="en-GB" sz="2000" b="1" baseline="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defRPr/>
            </a:pP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	Transistors operating in 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switched mode</a:t>
            </a: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are suitable for 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digital electronic circuits</a:t>
            </a: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whilst when operating in 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linear mode</a:t>
            </a:r>
            <a:r>
              <a:rPr lang="en-GB" sz="2000" b="1" baseline="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they may be used in </a:t>
            </a: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analogue circuits.</a:t>
            </a:r>
          </a:p>
          <a:p>
            <a:pPr marL="342900" indent="-342900">
              <a:defRPr/>
            </a:pPr>
            <a:endParaRPr lang="en-GB" sz="2000" b="1" baseline="0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>
              <a:defRPr/>
            </a:pPr>
            <a:r>
              <a:rPr lang="en-GB" sz="2000" b="1" baseline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endParaRPr lang="en-US" b="1" baseline="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1341438" y="354013"/>
            <a:ext cx="70342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aseline="0"/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549275" y="317500"/>
            <a:ext cx="8313738" cy="284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The base current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controls the collector current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. In what’s    called the 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“linear region”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 the following relationship holds true:</a:t>
            </a: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 h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FE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. 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 where h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FE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is a multiplication factor.</a:t>
            </a:r>
          </a:p>
          <a:p>
            <a:pPr>
              <a:defRPr/>
            </a:pPr>
            <a:endParaRPr lang="en-US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ct val="50000"/>
              </a:spcBef>
              <a:defRPr/>
            </a:pP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Suppose we want to control the illumination of a lamp by means of a transistor. Assuming we have a 9V lamp, a 12 V supply and a transistor with a hfe of 100. Assume also that the lamp is rated at 6W.</a:t>
            </a:r>
          </a:p>
          <a:p>
            <a:pPr>
              <a:spcBef>
                <a:spcPct val="50000"/>
              </a:spcBef>
              <a:defRPr/>
            </a:pPr>
            <a:r>
              <a:rPr lang="en-GB" baseline="0"/>
              <a:t> </a:t>
            </a:r>
            <a:endParaRPr lang="en-US" baseline="0">
              <a:solidFill>
                <a:srgbClr val="FF3300"/>
              </a:solidFill>
            </a:endParaRPr>
          </a:p>
        </p:txBody>
      </p:sp>
      <p:grpSp>
        <p:nvGrpSpPr>
          <p:cNvPr id="4100" name="Group 6"/>
          <p:cNvGrpSpPr>
            <a:grpSpLocks/>
          </p:cNvGrpSpPr>
          <p:nvPr/>
        </p:nvGrpSpPr>
        <p:grpSpPr bwMode="auto">
          <a:xfrm>
            <a:off x="5030788" y="3194050"/>
            <a:ext cx="2190750" cy="2181225"/>
            <a:chOff x="6090" y="3368"/>
            <a:chExt cx="3450" cy="3435"/>
          </a:xfrm>
        </p:grpSpPr>
        <p:grpSp>
          <p:nvGrpSpPr>
            <p:cNvPr id="4106" name="Group 7"/>
            <p:cNvGrpSpPr>
              <a:grpSpLocks/>
            </p:cNvGrpSpPr>
            <p:nvPr/>
          </p:nvGrpSpPr>
          <p:grpSpPr bwMode="auto">
            <a:xfrm>
              <a:off x="6090" y="3368"/>
              <a:ext cx="3450" cy="3435"/>
              <a:chOff x="6090" y="3368"/>
              <a:chExt cx="3450" cy="3435"/>
            </a:xfrm>
          </p:grpSpPr>
          <p:pic>
            <p:nvPicPr>
              <p:cNvPr id="4111" name="Picture 8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7965" y="3788"/>
                <a:ext cx="1305" cy="9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112" name="Line 9"/>
              <p:cNvSpPr>
                <a:spLocks noChangeShapeType="1"/>
              </p:cNvSpPr>
              <p:nvPr/>
            </p:nvSpPr>
            <p:spPr bwMode="auto">
              <a:xfrm flipH="1">
                <a:off x="7305" y="3383"/>
                <a:ext cx="2175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13" name="Line 10"/>
              <p:cNvSpPr>
                <a:spLocks noChangeShapeType="1"/>
              </p:cNvSpPr>
              <p:nvPr/>
            </p:nvSpPr>
            <p:spPr bwMode="auto">
              <a:xfrm flipV="1">
                <a:off x="8430" y="3368"/>
                <a:ext cx="0" cy="63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14" name="Line 11"/>
              <p:cNvSpPr>
                <a:spLocks noChangeShapeType="1"/>
              </p:cNvSpPr>
              <p:nvPr/>
            </p:nvSpPr>
            <p:spPr bwMode="auto">
              <a:xfrm>
                <a:off x="8430" y="4583"/>
                <a:ext cx="0" cy="39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15" name="Rectangle 12"/>
              <p:cNvSpPr>
                <a:spLocks noChangeArrowheads="1"/>
              </p:cNvSpPr>
              <p:nvPr/>
            </p:nvSpPr>
            <p:spPr bwMode="auto">
              <a:xfrm>
                <a:off x="8355" y="5003"/>
                <a:ext cx="165" cy="76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16" name="Line 13"/>
              <p:cNvSpPr>
                <a:spLocks noChangeShapeType="1"/>
              </p:cNvSpPr>
              <p:nvPr/>
            </p:nvSpPr>
            <p:spPr bwMode="auto">
              <a:xfrm>
                <a:off x="8445" y="5783"/>
                <a:ext cx="0" cy="100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17" name="Line 14"/>
              <p:cNvSpPr>
                <a:spLocks noChangeShapeType="1"/>
              </p:cNvSpPr>
              <p:nvPr/>
            </p:nvSpPr>
            <p:spPr bwMode="auto">
              <a:xfrm flipH="1">
                <a:off x="7275" y="6788"/>
                <a:ext cx="1185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18" name="Line 15"/>
              <p:cNvSpPr>
                <a:spLocks noChangeShapeType="1"/>
              </p:cNvSpPr>
              <p:nvPr/>
            </p:nvSpPr>
            <p:spPr bwMode="auto">
              <a:xfrm>
                <a:off x="8475" y="6788"/>
                <a:ext cx="1065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19" name="Rectangle 16"/>
              <p:cNvSpPr>
                <a:spLocks noChangeArrowheads="1"/>
              </p:cNvSpPr>
              <p:nvPr/>
            </p:nvSpPr>
            <p:spPr bwMode="auto">
              <a:xfrm>
                <a:off x="7362" y="4718"/>
                <a:ext cx="1845" cy="1425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prstDash val="dashDot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0" name="Line 17"/>
              <p:cNvSpPr>
                <a:spLocks noChangeShapeType="1"/>
              </p:cNvSpPr>
              <p:nvPr/>
            </p:nvSpPr>
            <p:spPr bwMode="auto">
              <a:xfrm flipV="1">
                <a:off x="8130" y="5258"/>
                <a:ext cx="660" cy="52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1" name="Line 18"/>
              <p:cNvSpPr>
                <a:spLocks noChangeShapeType="1"/>
              </p:cNvSpPr>
              <p:nvPr/>
            </p:nvSpPr>
            <p:spPr bwMode="auto">
              <a:xfrm flipH="1">
                <a:off x="6090" y="5333"/>
                <a:ext cx="178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2" name="Line 19"/>
              <p:cNvSpPr>
                <a:spLocks noChangeShapeType="1"/>
              </p:cNvSpPr>
              <p:nvPr/>
            </p:nvSpPr>
            <p:spPr bwMode="auto">
              <a:xfrm>
                <a:off x="6675" y="5333"/>
                <a:ext cx="85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3" name="Line 20"/>
              <p:cNvSpPr>
                <a:spLocks noChangeShapeType="1"/>
              </p:cNvSpPr>
              <p:nvPr/>
            </p:nvSpPr>
            <p:spPr bwMode="auto">
              <a:xfrm>
                <a:off x="8430" y="3548"/>
                <a:ext cx="0" cy="31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4" name="Line 21"/>
              <p:cNvSpPr>
                <a:spLocks noChangeShapeType="1"/>
              </p:cNvSpPr>
              <p:nvPr/>
            </p:nvSpPr>
            <p:spPr bwMode="auto">
              <a:xfrm>
                <a:off x="8445" y="5963"/>
                <a:ext cx="0" cy="55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5" name="Text Box 22"/>
              <p:cNvSpPr txBox="1">
                <a:spLocks noChangeArrowheads="1"/>
              </p:cNvSpPr>
              <p:nvPr/>
            </p:nvSpPr>
            <p:spPr bwMode="auto">
              <a:xfrm>
                <a:off x="8385" y="3518"/>
                <a:ext cx="1078" cy="6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400" baseline="0" dirty="0">
                    <a:latin typeface="Times New Roman" pitchFamily="18" charset="0"/>
                  </a:rPr>
                  <a:t>I</a:t>
                </a:r>
                <a:r>
                  <a:rPr lang="en-US" sz="1400" dirty="0">
                    <a:latin typeface="Times New Roman" pitchFamily="18" charset="0"/>
                  </a:rPr>
                  <a:t>C</a:t>
                </a:r>
                <a:endParaRPr lang="en-US" dirty="0"/>
              </a:p>
            </p:txBody>
          </p:sp>
          <p:sp>
            <p:nvSpPr>
              <p:cNvPr id="4126" name="Text Box 23"/>
              <p:cNvSpPr txBox="1">
                <a:spLocks noChangeArrowheads="1"/>
              </p:cNvSpPr>
              <p:nvPr/>
            </p:nvSpPr>
            <p:spPr bwMode="auto">
              <a:xfrm>
                <a:off x="6615" y="4883"/>
                <a:ext cx="615" cy="6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400" baseline="0">
                    <a:latin typeface="Times New Roman" pitchFamily="18" charset="0"/>
                  </a:rPr>
                  <a:t>IB</a:t>
                </a:r>
                <a:endParaRPr lang="en-US" baseline="0"/>
              </a:p>
            </p:txBody>
          </p:sp>
          <p:sp>
            <p:nvSpPr>
              <p:cNvPr id="4127" name="Text Box 24"/>
              <p:cNvSpPr txBox="1">
                <a:spLocks noChangeArrowheads="1"/>
              </p:cNvSpPr>
              <p:nvPr/>
            </p:nvSpPr>
            <p:spPr bwMode="auto">
              <a:xfrm>
                <a:off x="8385" y="6173"/>
                <a:ext cx="510" cy="6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r>
                  <a:rPr lang="en-US" sz="1400" baseline="0">
                    <a:latin typeface="Times New Roman" pitchFamily="18" charset="0"/>
                  </a:rPr>
                  <a:t>IE</a:t>
                </a:r>
                <a:endParaRPr lang="en-US" baseline="0"/>
              </a:p>
            </p:txBody>
          </p:sp>
        </p:grpSp>
        <p:sp>
          <p:nvSpPr>
            <p:cNvPr id="4107" name="Text Box 25"/>
            <p:cNvSpPr txBox="1">
              <a:spLocks noChangeArrowheads="1"/>
            </p:cNvSpPr>
            <p:nvPr/>
          </p:nvSpPr>
          <p:spPr bwMode="auto">
            <a:xfrm>
              <a:off x="8640" y="4095"/>
              <a:ext cx="870" cy="43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200" baseline="0" dirty="0">
                  <a:latin typeface="Times New Roman" pitchFamily="18" charset="0"/>
                </a:rPr>
                <a:t>Lamp</a:t>
              </a:r>
              <a:endParaRPr lang="en-US" baseline="0" dirty="0"/>
            </a:p>
          </p:txBody>
        </p:sp>
        <p:sp>
          <p:nvSpPr>
            <p:cNvPr id="4108" name="Text Box 26"/>
            <p:cNvSpPr txBox="1">
              <a:spLocks noChangeArrowheads="1"/>
            </p:cNvSpPr>
            <p:nvPr/>
          </p:nvSpPr>
          <p:spPr bwMode="auto">
            <a:xfrm>
              <a:off x="7455" y="4800"/>
              <a:ext cx="555" cy="48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b="1" baseline="0">
                  <a:latin typeface="Times New Roman" pitchFamily="18" charset="0"/>
                </a:rPr>
                <a:t>b</a:t>
              </a:r>
              <a:endParaRPr lang="en-US" baseline="0"/>
            </a:p>
          </p:txBody>
        </p:sp>
        <p:sp>
          <p:nvSpPr>
            <p:cNvPr id="4109" name="Text Box 27"/>
            <p:cNvSpPr txBox="1">
              <a:spLocks noChangeArrowheads="1"/>
            </p:cNvSpPr>
            <p:nvPr/>
          </p:nvSpPr>
          <p:spPr bwMode="auto">
            <a:xfrm>
              <a:off x="8085" y="4320"/>
              <a:ext cx="720" cy="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b="1" baseline="0">
                  <a:latin typeface="Times New Roman" pitchFamily="18" charset="0"/>
                </a:rPr>
                <a:t>c</a:t>
              </a:r>
              <a:endParaRPr lang="en-US" baseline="0"/>
            </a:p>
          </p:txBody>
        </p:sp>
        <p:sp>
          <p:nvSpPr>
            <p:cNvPr id="4110" name="Text Box 28"/>
            <p:cNvSpPr txBox="1">
              <a:spLocks noChangeArrowheads="1"/>
            </p:cNvSpPr>
            <p:nvPr/>
          </p:nvSpPr>
          <p:spPr bwMode="auto">
            <a:xfrm>
              <a:off x="8340" y="5730"/>
              <a:ext cx="615" cy="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r>
                <a:rPr lang="en-US" sz="1400" b="1" baseline="0">
                  <a:latin typeface="Times New Roman" pitchFamily="18" charset="0"/>
                </a:rPr>
                <a:t>e</a:t>
              </a:r>
              <a:endParaRPr lang="en-US" baseline="0"/>
            </a:p>
          </p:txBody>
        </p:sp>
      </p:grpSp>
      <p:sp>
        <p:nvSpPr>
          <p:cNvPr id="4101" name="Text Box 29"/>
          <p:cNvSpPr txBox="1">
            <a:spLocks noChangeArrowheads="1"/>
          </p:cNvSpPr>
          <p:nvPr/>
        </p:nvSpPr>
        <p:spPr bwMode="auto">
          <a:xfrm>
            <a:off x="6107113" y="2800350"/>
            <a:ext cx="876300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baseline="0">
                <a:latin typeface="Times New Roman" pitchFamily="18" charset="0"/>
              </a:rPr>
              <a:t>12V</a:t>
            </a:r>
            <a:endParaRPr lang="en-US" baseline="0"/>
          </a:p>
        </p:txBody>
      </p:sp>
      <p:sp>
        <p:nvSpPr>
          <p:cNvPr id="4102" name="Text Box 30"/>
          <p:cNvSpPr txBox="1">
            <a:spLocks noChangeArrowheads="1"/>
          </p:cNvSpPr>
          <p:nvPr/>
        </p:nvSpPr>
        <p:spPr bwMode="auto">
          <a:xfrm>
            <a:off x="7059613" y="3667125"/>
            <a:ext cx="514350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b="1" baseline="0">
                <a:latin typeface="Times New Roman" pitchFamily="18" charset="0"/>
              </a:rPr>
              <a:t>6W</a:t>
            </a:r>
            <a:endParaRPr lang="en-US" baseline="0"/>
          </a:p>
        </p:txBody>
      </p:sp>
      <p:sp>
        <p:nvSpPr>
          <p:cNvPr id="4103" name="Text Box 31"/>
          <p:cNvSpPr txBox="1">
            <a:spLocks noChangeArrowheads="1"/>
          </p:cNvSpPr>
          <p:nvPr/>
        </p:nvSpPr>
        <p:spPr bwMode="auto">
          <a:xfrm>
            <a:off x="5643563" y="3476625"/>
            <a:ext cx="4953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1200" baseline="0">
                <a:latin typeface="Times New Roman" pitchFamily="18" charset="0"/>
              </a:rPr>
              <a:t>9V</a:t>
            </a:r>
            <a:endParaRPr lang="en-US" baseline="0"/>
          </a:p>
        </p:txBody>
      </p:sp>
      <p:sp>
        <p:nvSpPr>
          <p:cNvPr id="4104" name="AutoShape 32"/>
          <p:cNvSpPr>
            <a:spLocks/>
          </p:cNvSpPr>
          <p:nvPr/>
        </p:nvSpPr>
        <p:spPr bwMode="auto">
          <a:xfrm>
            <a:off x="5970588" y="3509963"/>
            <a:ext cx="423862" cy="400050"/>
          </a:xfrm>
          <a:prstGeom prst="leftBrace">
            <a:avLst>
              <a:gd name="adj1" fmla="val 8412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9249" name="Text Box 33"/>
          <p:cNvSpPr txBox="1">
            <a:spLocks noChangeArrowheads="1"/>
          </p:cNvSpPr>
          <p:nvPr/>
        </p:nvSpPr>
        <p:spPr bwMode="auto">
          <a:xfrm>
            <a:off x="342900" y="3316288"/>
            <a:ext cx="4521200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In order for the lamp to be fully illuminated ( 9V across it )</a:t>
            </a: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then V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ce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, the collector/emitter  voltage, must = 12-9 = 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3V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</a:p>
          <a:p>
            <a:pPr>
              <a:defRPr/>
            </a:pPr>
            <a:endParaRPr lang="en-GB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= P/V = 6W/9V = 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2/3 A</a:t>
            </a:r>
          </a:p>
          <a:p>
            <a:pPr>
              <a:defRPr/>
            </a:pPr>
            <a:endParaRPr lang="en-GB" b="1" baseline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But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= h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FE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.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 therefore, re-arranging  the expression we get;</a:t>
            </a:r>
          </a:p>
          <a:p>
            <a:pPr>
              <a:defRPr/>
            </a:pP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=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/ h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FE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  = (2/3) / 100 = 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6.66 mA</a:t>
            </a:r>
          </a:p>
          <a:p>
            <a:pPr>
              <a:spcBef>
                <a:spcPct val="50000"/>
              </a:spcBef>
              <a:defRPr/>
            </a:pPr>
            <a:endParaRPr lang="en-US" b="1" baseline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23875" y="317500"/>
            <a:ext cx="7802563" cy="52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This means that the transistor will now have a resistance of</a:t>
            </a: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R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= V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/I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</a:p>
          <a:p>
            <a:pPr>
              <a:defRPr/>
            </a:pPr>
            <a:endParaRPr lang="en-GB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Therefore 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 3 / (2/3) = 4.5Ω</a:t>
            </a:r>
          </a:p>
          <a:p>
            <a:pPr>
              <a:defRPr/>
            </a:pPr>
            <a:endParaRPr lang="en-GB" b="1" baseline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R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T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 forms a potential divider with the resistance of the lamp and thus controls the voltage and current available to illuminate the lamp.</a:t>
            </a:r>
          </a:p>
          <a:p>
            <a:pPr>
              <a:defRPr/>
            </a:pPr>
            <a:endParaRPr lang="en-GB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By adjusting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 between 0 and 6.66 mA we can control the full range of lamp illumination.</a:t>
            </a:r>
          </a:p>
          <a:p>
            <a:pPr>
              <a:defRPr/>
            </a:pPr>
            <a:endParaRPr lang="en-GB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In practice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B 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flows into the base and out of the emitter and therefore adds to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which enters the collector and exits via the emitter as well.</a:t>
            </a:r>
          </a:p>
          <a:p>
            <a:pPr>
              <a:defRPr/>
            </a:pPr>
            <a:endParaRPr lang="en-GB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Therefore 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 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+ 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</a:p>
          <a:p>
            <a:pPr>
              <a:defRPr/>
            </a:pPr>
            <a:endParaRPr lang="en-GB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However, since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&gt;&gt; I</a:t>
            </a:r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B</a:t>
            </a:r>
            <a:r>
              <a:rPr lang="en-GB" b="1" baseline="0">
                <a:effectLst>
                  <a:outerShdw blurRad="38100" dist="38100" dir="2700000" algn="tl">
                    <a:srgbClr val="C0C0C0"/>
                  </a:outerShdw>
                </a:effectLst>
              </a:rPr>
              <a:t> (usually) we may say:</a:t>
            </a:r>
          </a:p>
          <a:p>
            <a:pPr>
              <a:defRPr/>
            </a:pPr>
            <a:endParaRPr lang="en-GB" b="1" baseline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= I</a:t>
            </a:r>
            <a:r>
              <a:rPr lang="en-GB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</a:t>
            </a:r>
            <a:r>
              <a:rPr lang="en-GB" b="1" baseline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approximately.</a:t>
            </a:r>
            <a:endParaRPr lang="en-US" b="1" baseline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353</Words>
  <Application>Microsoft Office PowerPoint</Application>
  <PresentationFormat>On-screen Show (4:3)</PresentationFormat>
  <Paragraphs>70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Default Design</vt:lpstr>
      <vt:lpstr>PowerPoint Presentation</vt:lpstr>
      <vt:lpstr>PowerPoint Presentation</vt:lpstr>
      <vt:lpstr>PowerPoint Presentation</vt:lpstr>
      <vt:lpstr>PowerPoint Presentation</vt:lpstr>
    </vt:vector>
  </TitlesOfParts>
  <Company>Swansea Institute of Higher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Vanstone</dc:creator>
  <cp:lastModifiedBy>Mike Vanstone</cp:lastModifiedBy>
  <cp:revision>22</cp:revision>
  <dcterms:created xsi:type="dcterms:W3CDTF">2006-10-26T18:50:57Z</dcterms:created>
  <dcterms:modified xsi:type="dcterms:W3CDTF">2017-02-15T11:57:42Z</dcterms:modified>
</cp:coreProperties>
</file>