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webextensions/webextension1.xml" ContentType="application/vnd.ms-office.webextension+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sldIdLst>
    <p:sldId id="266" r:id="rId5"/>
    <p:sldId id="310" r:id="rId6"/>
    <p:sldId id="329" r:id="rId7"/>
    <p:sldId id="309" r:id="rId8"/>
    <p:sldId id="320" r:id="rId9"/>
    <p:sldId id="330" r:id="rId10"/>
    <p:sldId id="311" r:id="rId11"/>
    <p:sldId id="312" r:id="rId12"/>
    <p:sldId id="313" r:id="rId13"/>
    <p:sldId id="314" r:id="rId14"/>
    <p:sldId id="328" r:id="rId15"/>
    <p:sldId id="315" r:id="rId16"/>
    <p:sldId id="316" r:id="rId17"/>
    <p:sldId id="317" r:id="rId18"/>
    <p:sldId id="318" r:id="rId19"/>
    <p:sldId id="322" r:id="rId20"/>
    <p:sldId id="323" r:id="rId21"/>
    <p:sldId id="324" r:id="rId22"/>
    <p:sldId id="325" r:id="rId23"/>
    <p:sldId id="326" r:id="rId24"/>
    <p:sldId id="327" r:id="rId25"/>
    <p:sldId id="321" r:id="rId26"/>
    <p:sldId id="31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5076" autoAdjust="0"/>
  </p:normalViewPr>
  <p:slideViewPr>
    <p:cSldViewPr snapToGrid="0">
      <p:cViewPr varScale="1">
        <p:scale>
          <a:sx n="93" d="100"/>
          <a:sy n="93" d="100"/>
        </p:scale>
        <p:origin x="113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4/27/2021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4/27/2021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4/27/2021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4/27/2021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4/27/2021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4/27/2021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4/27/2021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4/27/2021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4/27/2021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4/27/2021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microsoft.com/office/2011/relationships/webextension" Target="../webextensions/webextension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hyperlink" Target="mailto:Davina-wyn.evans@uwtsd.ac.uk"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moodle.uwtsd.ac.uk/course/view.php?id=7929#section-1"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hyperlink" Target="https://www.mckinsey.com/~/media/McKinsey/Business%20Functions/Strategy%20and%20Corporate%20Finance/Our%20Insights/Innovation%20in%20a%20crisis%20Why%20it%20is%20more%20critical%20than%20ever/Innovation-in-a-crisis-Why-it-is-more-critical-than-ever-vF.pdf?shouldIndex=fals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pPr algn="ctr"/>
            <a:r>
              <a:rPr lang="en-US" sz="6000" b="1" dirty="0">
                <a:solidFill>
                  <a:schemeClr val="accent2"/>
                </a:solidFill>
              </a:rPr>
              <a:t>Creativity and Innovation for Business Advantage</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pPr algn="ctr"/>
            <a:r>
              <a:rPr lang="en-US" sz="2000" b="1" dirty="0">
                <a:solidFill>
                  <a:schemeClr val="accent1"/>
                </a:solidFill>
              </a:rPr>
              <a:t>Session 1 </a:t>
            </a:r>
          </a:p>
          <a:p>
            <a:pPr algn="ctr"/>
            <a:r>
              <a:rPr lang="en-US" sz="2000" b="1" dirty="0">
                <a:solidFill>
                  <a:schemeClr val="accent1"/>
                </a:solidFill>
              </a:rPr>
              <a:t>Module Introduction </a:t>
            </a:r>
          </a:p>
        </p:txBody>
      </p:sp>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B30FFD0F-A476-4C9B-83F0-10C52C4B6823}"/>
              </a:ext>
            </a:extLst>
          </p:cNvPr>
          <p:cNvPicPr>
            <a:picLocks noChangeAspect="1"/>
          </p:cNvPicPr>
          <p:nvPr/>
        </p:nvPicPr>
        <p:blipFill>
          <a:blip r:embed="rId3"/>
          <a:stretch>
            <a:fillRect/>
          </a:stretch>
        </p:blipFill>
        <p:spPr>
          <a:xfrm>
            <a:off x="0" y="0"/>
            <a:ext cx="6438900" cy="6905844"/>
          </a:xfrm>
          <a:prstGeom prst="rect">
            <a:avLst/>
          </a:prstGeom>
        </p:spPr>
      </p:pic>
    </p:spTree>
    <p:extLst>
      <p:ext uri="{BB962C8B-B14F-4D97-AF65-F5344CB8AC3E}">
        <p14:creationId xmlns:p14="http://schemas.microsoft.com/office/powerpoint/2010/main" val="89591584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4B07552-8329-4C1F-9D2A-E8B54066D7D4}"/>
              </a:ext>
            </a:extLst>
          </p:cNvPr>
          <p:cNvPicPr>
            <a:picLocks noChangeAspect="1"/>
          </p:cNvPicPr>
          <p:nvPr/>
        </p:nvPicPr>
        <p:blipFill>
          <a:blip r:embed="rId2"/>
          <a:stretch>
            <a:fillRect/>
          </a:stretch>
        </p:blipFill>
        <p:spPr>
          <a:xfrm>
            <a:off x="0" y="0"/>
            <a:ext cx="12191999" cy="6432267"/>
          </a:xfrm>
          <a:prstGeom prst="rect">
            <a:avLst/>
          </a:prstGeom>
        </p:spPr>
      </p:pic>
    </p:spTree>
    <p:extLst>
      <p:ext uri="{BB962C8B-B14F-4D97-AF65-F5344CB8AC3E}">
        <p14:creationId xmlns:p14="http://schemas.microsoft.com/office/powerpoint/2010/main" val="376160157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we="http://schemas.microsoft.com/office/webextensions/webextension/2010/11" xmlns:pca="http://schemas.microsoft.com/office/powerpoint/2013/contentapp">
        <mc:Choice Requires="we pca">
          <p:graphicFrame>
            <p:nvGraphicFramePr>
              <p:cNvPr id="3" name="Add-in 2" title="Poll Everywhere">
                <a:extLst>
                  <a:ext uri="{FF2B5EF4-FFF2-40B4-BE49-F238E27FC236}">
                    <a16:creationId xmlns:a16="http://schemas.microsoft.com/office/drawing/2014/main" id="{462B72E7-A61D-43BD-83C8-02A5511E2181}"/>
                  </a:ext>
                </a:extLst>
              </p:cNvPr>
              <p:cNvGraphicFramePr>
                <a:graphicFrameLocks noGrp="1"/>
              </p:cNvGraphicFramePr>
              <p:nvPr/>
            </p:nvGraphicFramePr>
            <p:xfrm>
              <a:off x="1524000" y="857249"/>
              <a:ext cx="9144000" cy="51435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xmlns="">
          <p:pic>
            <p:nvPicPr>
              <p:cNvPr id="3" name="Add-in 2" title="Poll Everywhere">
                <a:extLst>
                  <a:ext uri="{FF2B5EF4-FFF2-40B4-BE49-F238E27FC236}">
                    <a16:creationId xmlns:a16="http://schemas.microsoft.com/office/drawing/2014/main" id="{462B72E7-A61D-43BD-83C8-02A5511E2181}"/>
                  </a:ext>
                </a:extLst>
              </p:cNvPr>
              <p:cNvPicPr>
                <a:picLocks noGrp="1" noRot="1" noChangeAspect="1" noMove="1" noResize="1" noEditPoints="1" noAdjustHandles="1" noChangeArrowheads="1" noChangeShapeType="1"/>
              </p:cNvPicPr>
              <p:nvPr/>
            </p:nvPicPr>
            <p:blipFill>
              <a:blip r:embed="rId3"/>
              <a:stretch>
                <a:fillRect/>
              </a:stretch>
            </p:blipFill>
            <p:spPr>
              <a:xfrm>
                <a:off x="1524000" y="857249"/>
                <a:ext cx="9144000" cy="5143500"/>
              </a:xfrm>
              <a:prstGeom prst="rect">
                <a:avLst/>
              </a:prstGeom>
            </p:spPr>
          </p:pic>
        </mc:Fallback>
      </mc:AlternateContent>
    </p:spTree>
    <p:extLst>
      <p:ext uri="{BB962C8B-B14F-4D97-AF65-F5344CB8AC3E}">
        <p14:creationId xmlns:p14="http://schemas.microsoft.com/office/powerpoint/2010/main" val="2615012239"/>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A55E1-5C49-43AF-AA4C-DF178D3B5FDB}"/>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chor="ctr"/>
          <a:lstStyle/>
          <a:p>
            <a:r>
              <a:rPr lang="en-GB" b="1" dirty="0">
                <a:solidFill>
                  <a:schemeClr val="tx1"/>
                </a:solidFill>
              </a:rPr>
              <a:t>Introductions</a:t>
            </a:r>
            <a:r>
              <a:rPr lang="en-GB" b="1" dirty="0">
                <a:solidFill>
                  <a:schemeClr val="accent1"/>
                </a:solidFill>
              </a:rPr>
              <a:t> </a:t>
            </a:r>
          </a:p>
        </p:txBody>
      </p:sp>
      <p:sp>
        <p:nvSpPr>
          <p:cNvPr id="3" name="Content Placeholder 2">
            <a:extLst>
              <a:ext uri="{FF2B5EF4-FFF2-40B4-BE49-F238E27FC236}">
                <a16:creationId xmlns:a16="http://schemas.microsoft.com/office/drawing/2014/main" id="{8D421303-37C5-4FD5-92A1-1EE79B19464F}"/>
              </a:ext>
            </a:extLst>
          </p:cNvPr>
          <p:cNvSpPr>
            <a:spLocks noGrp="1"/>
          </p:cNvSpPr>
          <p:nvPr>
            <p:ph idx="1"/>
          </p:nvPr>
        </p:nvSpPr>
        <p:spPr/>
        <p:txBody>
          <a:bodyPr>
            <a:normAutofit/>
          </a:bodyPr>
          <a:lstStyle/>
          <a:p>
            <a:r>
              <a:rPr lang="en-GB" sz="3000" b="1" dirty="0">
                <a:solidFill>
                  <a:schemeClr val="accent1"/>
                </a:solidFill>
              </a:rPr>
              <a:t>Name: </a:t>
            </a:r>
            <a:r>
              <a:rPr lang="en-GB" sz="3000" b="1" dirty="0"/>
              <a:t>Davina Evans </a:t>
            </a:r>
          </a:p>
          <a:p>
            <a:endParaRPr lang="en-GB" sz="3000" b="1" dirty="0"/>
          </a:p>
          <a:p>
            <a:r>
              <a:rPr lang="en-GB" sz="3000" b="1" dirty="0">
                <a:solidFill>
                  <a:schemeClr val="accent1"/>
                </a:solidFill>
              </a:rPr>
              <a:t>E-mail</a:t>
            </a:r>
            <a:r>
              <a:rPr lang="en-GB" sz="3000" b="1" dirty="0"/>
              <a:t> – </a:t>
            </a:r>
            <a:r>
              <a:rPr lang="en-GB" sz="3000" b="1" dirty="0">
                <a:hlinkClick r:id="rId2"/>
              </a:rPr>
              <a:t>Davina-wyn.evans@uwtsd.ac.uk</a:t>
            </a:r>
            <a:endParaRPr lang="en-GB" sz="3000" b="1" dirty="0"/>
          </a:p>
          <a:p>
            <a:endParaRPr lang="en-GB" sz="3000" b="1" dirty="0"/>
          </a:p>
          <a:p>
            <a:endParaRPr lang="en-GB" sz="3000" b="1" dirty="0"/>
          </a:p>
        </p:txBody>
      </p:sp>
      <p:pic>
        <p:nvPicPr>
          <p:cNvPr id="4" name="Picture 3">
            <a:extLst>
              <a:ext uri="{FF2B5EF4-FFF2-40B4-BE49-F238E27FC236}">
                <a16:creationId xmlns:a16="http://schemas.microsoft.com/office/drawing/2014/main" id="{DD611E91-106B-4A50-813A-A90BF34DE5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0881" y="4638225"/>
            <a:ext cx="1149677" cy="1386135"/>
          </a:xfrm>
          <a:prstGeom prst="rect">
            <a:avLst/>
          </a:prstGeom>
        </p:spPr>
      </p:pic>
      <p:pic>
        <p:nvPicPr>
          <p:cNvPr id="5" name="Picture 4">
            <a:extLst>
              <a:ext uri="{FF2B5EF4-FFF2-40B4-BE49-F238E27FC236}">
                <a16:creationId xmlns:a16="http://schemas.microsoft.com/office/drawing/2014/main" id="{800F773E-1259-4C89-901D-6BC414595221}"/>
              </a:ext>
            </a:extLst>
          </p:cNvPr>
          <p:cNvPicPr>
            <a:picLocks noChangeAspect="1"/>
          </p:cNvPicPr>
          <p:nvPr/>
        </p:nvPicPr>
        <p:blipFill>
          <a:blip r:embed="rId4"/>
          <a:stretch>
            <a:fillRect/>
          </a:stretch>
        </p:blipFill>
        <p:spPr>
          <a:xfrm rot="293341">
            <a:off x="8145389" y="3305744"/>
            <a:ext cx="3852163" cy="3022374"/>
          </a:xfrm>
          <a:prstGeom prst="rect">
            <a:avLst/>
          </a:prstGeom>
        </p:spPr>
      </p:pic>
    </p:spTree>
    <p:extLst>
      <p:ext uri="{BB962C8B-B14F-4D97-AF65-F5344CB8AC3E}">
        <p14:creationId xmlns:p14="http://schemas.microsoft.com/office/powerpoint/2010/main" val="229413521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676D9E-7A23-4CBB-8D3F-07C395AA8B1A}"/>
              </a:ext>
            </a:extLst>
          </p:cNvPr>
          <p:cNvSpPr>
            <a:spLocks noGrp="1"/>
          </p:cNvSpPr>
          <p:nvPr>
            <p:ph type="title"/>
          </p:nvPr>
        </p:nvSpPr>
        <p:spPr>
          <a:xfrm>
            <a:off x="643468" y="643467"/>
            <a:ext cx="3073550" cy="5126203"/>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Weekly Structure</a:t>
            </a:r>
            <a:br>
              <a:rPr lang="en-GB" b="1" dirty="0"/>
            </a:br>
            <a:r>
              <a:rPr lang="en-GB" b="1" dirty="0"/>
              <a:t>(Online) </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B8696F-6B5D-4323-A5F1-3EC0024A565C}"/>
              </a:ext>
            </a:extLst>
          </p:cNvPr>
          <p:cNvSpPr>
            <a:spLocks noGrp="1"/>
          </p:cNvSpPr>
          <p:nvPr>
            <p:ph idx="1"/>
          </p:nvPr>
        </p:nvSpPr>
        <p:spPr>
          <a:xfrm>
            <a:off x="4363786" y="621697"/>
            <a:ext cx="6791894" cy="5147973"/>
          </a:xfrm>
        </p:spPr>
        <p:txBody>
          <a:bodyPr anchor="ctr">
            <a:normAutofit/>
          </a:bodyPr>
          <a:lstStyle/>
          <a:p>
            <a:r>
              <a:rPr lang="en-GB" b="1" dirty="0">
                <a:solidFill>
                  <a:schemeClr val="accent1"/>
                </a:solidFill>
              </a:rPr>
              <a:t>9.00 am – 10.00 am </a:t>
            </a:r>
            <a:r>
              <a:rPr lang="en-GB" b="1" dirty="0"/>
              <a:t>– </a:t>
            </a:r>
            <a:r>
              <a:rPr lang="en-GB" b="1" i="1" dirty="0"/>
              <a:t>Drop in hour for Q&amp;A (Please email ahead to book an appointment).</a:t>
            </a:r>
          </a:p>
          <a:p>
            <a:endParaRPr lang="en-GB" b="1" i="1" dirty="0"/>
          </a:p>
          <a:p>
            <a:r>
              <a:rPr lang="en-GB" b="1" dirty="0">
                <a:solidFill>
                  <a:schemeClr val="accent1"/>
                </a:solidFill>
              </a:rPr>
              <a:t>10.00 am – 10.45 am </a:t>
            </a:r>
            <a:r>
              <a:rPr lang="en-GB" b="1" dirty="0"/>
              <a:t>– </a:t>
            </a:r>
            <a:r>
              <a:rPr lang="en-GB" b="1" i="1" dirty="0"/>
              <a:t>Sign on to Teams, Weekly topic will be introduced.</a:t>
            </a:r>
          </a:p>
          <a:p>
            <a:endParaRPr lang="en-GB" b="1" dirty="0"/>
          </a:p>
          <a:p>
            <a:r>
              <a:rPr lang="en-GB" b="1" dirty="0">
                <a:solidFill>
                  <a:schemeClr val="accent1"/>
                </a:solidFill>
              </a:rPr>
              <a:t>10.45 am – 12.30 pm </a:t>
            </a:r>
            <a:r>
              <a:rPr lang="en-GB" b="1" dirty="0"/>
              <a:t>– </a:t>
            </a:r>
            <a:r>
              <a:rPr lang="en-GB" b="1" i="1" dirty="0"/>
              <a:t>Work through activities on Moodle.</a:t>
            </a:r>
          </a:p>
          <a:p>
            <a:endParaRPr lang="en-GB" b="1" dirty="0"/>
          </a:p>
          <a:p>
            <a:r>
              <a:rPr lang="en-GB" b="1" dirty="0">
                <a:solidFill>
                  <a:schemeClr val="accent1"/>
                </a:solidFill>
              </a:rPr>
              <a:t>12.30 pm – 1.00 pm </a:t>
            </a:r>
            <a:r>
              <a:rPr lang="en-GB" b="1" dirty="0"/>
              <a:t>– </a:t>
            </a:r>
            <a:r>
              <a:rPr lang="en-GB" b="1" i="1" dirty="0"/>
              <a:t>Session Plenary, Opportunity for Discussion, Contextualisation &amp; Q&amp;A.</a:t>
            </a:r>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6950501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676D9E-7A23-4CBB-8D3F-07C395AA8B1A}"/>
              </a:ext>
            </a:extLst>
          </p:cNvPr>
          <p:cNvSpPr>
            <a:spLocks noGrp="1"/>
          </p:cNvSpPr>
          <p:nvPr>
            <p:ph type="title"/>
          </p:nvPr>
        </p:nvSpPr>
        <p:spPr>
          <a:xfrm>
            <a:off x="643468" y="643467"/>
            <a:ext cx="3073550" cy="5126203"/>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Weekly Structure</a:t>
            </a:r>
            <a:br>
              <a:rPr lang="en-GB" b="1" dirty="0"/>
            </a:br>
            <a:r>
              <a:rPr lang="en-GB" b="1" dirty="0"/>
              <a:t>(Campus) </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B8696F-6B5D-4323-A5F1-3EC0024A565C}"/>
              </a:ext>
            </a:extLst>
          </p:cNvPr>
          <p:cNvSpPr>
            <a:spLocks noGrp="1"/>
          </p:cNvSpPr>
          <p:nvPr>
            <p:ph idx="1"/>
          </p:nvPr>
        </p:nvSpPr>
        <p:spPr>
          <a:xfrm>
            <a:off x="4363786" y="621697"/>
            <a:ext cx="6791894" cy="5147973"/>
          </a:xfrm>
        </p:spPr>
        <p:txBody>
          <a:bodyPr anchor="ctr">
            <a:normAutofit/>
          </a:bodyPr>
          <a:lstStyle/>
          <a:p>
            <a:r>
              <a:rPr lang="en-GB" b="1" dirty="0">
                <a:solidFill>
                  <a:schemeClr val="accent1"/>
                </a:solidFill>
              </a:rPr>
              <a:t>9.00 am – 10.00 am </a:t>
            </a:r>
            <a:r>
              <a:rPr lang="en-GB" b="1" dirty="0"/>
              <a:t>– </a:t>
            </a:r>
            <a:r>
              <a:rPr lang="en-GB" b="1" i="1" dirty="0"/>
              <a:t>Drop in hour for Q&amp;A (Please email ahead to book an appointment).</a:t>
            </a:r>
          </a:p>
          <a:p>
            <a:endParaRPr lang="en-GB" b="1" i="1" dirty="0"/>
          </a:p>
          <a:p>
            <a:r>
              <a:rPr lang="en-GB" b="1" dirty="0">
                <a:solidFill>
                  <a:schemeClr val="accent1"/>
                </a:solidFill>
              </a:rPr>
              <a:t>10.00 am – 12.00 pm </a:t>
            </a:r>
            <a:r>
              <a:rPr lang="en-GB" b="1" dirty="0">
                <a:solidFill>
                  <a:schemeClr val="tx2"/>
                </a:solidFill>
              </a:rPr>
              <a:t>– Weekly Lecture </a:t>
            </a:r>
            <a:endParaRPr lang="en-GB" b="1" i="1" dirty="0">
              <a:solidFill>
                <a:schemeClr val="tx2"/>
              </a:solidFill>
            </a:endParaRPr>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1293053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CA4BF4-6F24-4B6B-BFA9-FC290A073E57}"/>
              </a:ext>
            </a:extLst>
          </p:cNvPr>
          <p:cNvSpPr>
            <a:spLocks noGrp="1"/>
          </p:cNvSpPr>
          <p:nvPr>
            <p:ph type="title"/>
          </p:nvPr>
        </p:nvSpPr>
        <p:spPr>
          <a:xfrm>
            <a:off x="8141110" y="639098"/>
            <a:ext cx="3401961" cy="3494790"/>
          </a:xfr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a:bodyPr>
          <a:lstStyle/>
          <a:p>
            <a:pPr algn="ctr"/>
            <a:r>
              <a:rPr lang="en-US" sz="5400" b="1" dirty="0">
                <a:solidFill>
                  <a:schemeClr val="tx1">
                    <a:lumMod val="85000"/>
                    <a:lumOff val="15000"/>
                  </a:schemeClr>
                </a:solidFill>
                <a:ea typeface="+mj-ea"/>
                <a:cs typeface="+mj-cs"/>
              </a:rPr>
              <a:t>Indicative Schedule </a:t>
            </a:r>
          </a:p>
        </p:txBody>
      </p:sp>
      <p:cxnSp>
        <p:nvCxnSpPr>
          <p:cNvPr id="18" name="Straight Connector 17">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3" name="Table 2">
            <a:extLst>
              <a:ext uri="{FF2B5EF4-FFF2-40B4-BE49-F238E27FC236}">
                <a16:creationId xmlns:a16="http://schemas.microsoft.com/office/drawing/2014/main" id="{15619713-A6A9-47B6-AA56-C22E8DC4684A}"/>
              </a:ext>
            </a:extLst>
          </p:cNvPr>
          <p:cNvGraphicFramePr>
            <a:graphicFrameLocks noGrp="1"/>
          </p:cNvGraphicFramePr>
          <p:nvPr>
            <p:extLst>
              <p:ext uri="{D42A27DB-BD31-4B8C-83A1-F6EECF244321}">
                <p14:modId xmlns:p14="http://schemas.microsoft.com/office/powerpoint/2010/main" val="1494734025"/>
              </p:ext>
            </p:extLst>
          </p:nvPr>
        </p:nvGraphicFramePr>
        <p:xfrm>
          <a:off x="256854" y="143840"/>
          <a:ext cx="7101960" cy="6127818"/>
        </p:xfrm>
        <a:graphic>
          <a:graphicData uri="http://schemas.openxmlformats.org/drawingml/2006/table">
            <a:tbl>
              <a:tblPr firstRow="1" firstCol="1" bandRow="1"/>
              <a:tblGrid>
                <a:gridCol w="901713">
                  <a:extLst>
                    <a:ext uri="{9D8B030D-6E8A-4147-A177-3AD203B41FA5}">
                      <a16:colId xmlns:a16="http://schemas.microsoft.com/office/drawing/2014/main" val="2974967805"/>
                    </a:ext>
                  </a:extLst>
                </a:gridCol>
                <a:gridCol w="1061249">
                  <a:extLst>
                    <a:ext uri="{9D8B030D-6E8A-4147-A177-3AD203B41FA5}">
                      <a16:colId xmlns:a16="http://schemas.microsoft.com/office/drawing/2014/main" val="2725907931"/>
                    </a:ext>
                  </a:extLst>
                </a:gridCol>
                <a:gridCol w="2731344">
                  <a:extLst>
                    <a:ext uri="{9D8B030D-6E8A-4147-A177-3AD203B41FA5}">
                      <a16:colId xmlns:a16="http://schemas.microsoft.com/office/drawing/2014/main" val="1746122355"/>
                    </a:ext>
                  </a:extLst>
                </a:gridCol>
                <a:gridCol w="1529061">
                  <a:extLst>
                    <a:ext uri="{9D8B030D-6E8A-4147-A177-3AD203B41FA5}">
                      <a16:colId xmlns:a16="http://schemas.microsoft.com/office/drawing/2014/main" val="1008105948"/>
                    </a:ext>
                  </a:extLst>
                </a:gridCol>
                <a:gridCol w="878593">
                  <a:extLst>
                    <a:ext uri="{9D8B030D-6E8A-4147-A177-3AD203B41FA5}">
                      <a16:colId xmlns:a16="http://schemas.microsoft.com/office/drawing/2014/main" val="1425820329"/>
                    </a:ext>
                  </a:extLst>
                </a:gridCol>
              </a:tblGrid>
              <a:tr h="647128">
                <a:tc>
                  <a:txBody>
                    <a:bodyPr/>
                    <a:lstStyle/>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Week</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Number</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Date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Activity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b="1">
                          <a:effectLst/>
                          <a:latin typeface="Calibri" panose="020F0502020204030204" pitchFamily="34" charset="0"/>
                          <a:ea typeface="Calibri" panose="020F0502020204030204" pitchFamily="34" charset="0"/>
                          <a:cs typeface="Times New Roman" panose="02020603050405020304" pitchFamily="18" charset="0"/>
                        </a:rPr>
                        <a:t>Delivery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b="1">
                          <a:effectLst/>
                          <a:latin typeface="Calibri" panose="020F0502020204030204" pitchFamily="34" charset="0"/>
                          <a:ea typeface="Calibri" panose="020F0502020204030204" pitchFamily="34" charset="0"/>
                          <a:cs typeface="Times New Roman" panose="02020603050405020304" pitchFamily="18" charset="0"/>
                        </a:rPr>
                        <a:t>Method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b="1">
                          <a:effectLst/>
                          <a:latin typeface="Calibri" panose="020F0502020204030204" pitchFamily="34" charset="0"/>
                          <a:ea typeface="Calibri" panose="020F0502020204030204" pitchFamily="34" charset="0"/>
                          <a:cs typeface="Times New Roman" panose="02020603050405020304" pitchFamily="18" charset="0"/>
                        </a:rPr>
                        <a:t>Time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91858119"/>
                  </a:ext>
                </a:extLst>
              </a:tr>
              <a:tr h="521941">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1</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28/04/21</a:t>
                      </a:r>
                    </a:p>
                    <a:p>
                      <a:pPr algn="ct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Module Introduction</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Online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MS Teams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10-1</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75098912"/>
                  </a:ext>
                </a:extLst>
              </a:tr>
              <a:tr h="521941">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2</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05/05/21</a:t>
                      </a:r>
                    </a:p>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 </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What is Innovation?</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Campus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AS401</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10-12</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58496096"/>
                  </a:ext>
                </a:extLst>
              </a:tr>
              <a:tr h="521941">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3</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12/05/21</a:t>
                      </a:r>
                    </a:p>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 </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What is Creativity?</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Online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MS Teams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10-1</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31462227"/>
                  </a:ext>
                </a:extLst>
              </a:tr>
              <a:tr h="521941">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4</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19/05/21</a:t>
                      </a:r>
                    </a:p>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 </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Innovation Models</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Campus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AS401</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10-12</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85183239"/>
                  </a:ext>
                </a:extLst>
              </a:tr>
              <a:tr h="521941">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5</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26/05/21</a:t>
                      </a:r>
                    </a:p>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 </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The Innovative Organisation</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Online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MS Teams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10-1</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49476755"/>
                  </a:ext>
                </a:extLst>
              </a:tr>
              <a:tr h="521941">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6</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02/06/21</a:t>
                      </a:r>
                    </a:p>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 </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Where do Ideas Come From</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Online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MS Teams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10-1</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36547397"/>
                  </a:ext>
                </a:extLst>
              </a:tr>
              <a:tr h="521941">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7</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09/06/21</a:t>
                      </a:r>
                    </a:p>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 </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Leadership and Management</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Campus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AS401</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10-12</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15740720"/>
                  </a:ext>
                </a:extLst>
              </a:tr>
              <a:tr h="521941">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8</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16/06/21</a:t>
                      </a:r>
                    </a:p>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 </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Problem Solving</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Online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MS Teams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10-1</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32438029"/>
                  </a:ext>
                </a:extLst>
              </a:tr>
              <a:tr h="521941">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9</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23/06/21</a:t>
                      </a:r>
                    </a:p>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 </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Research and Development</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Campus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AS401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10-12</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59803530"/>
                  </a:ext>
                </a:extLst>
              </a:tr>
              <a:tr h="521941">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10</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30/06/21</a:t>
                      </a:r>
                    </a:p>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 </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a:effectLst/>
                          <a:latin typeface="Calibri" panose="020F0502020204030204" pitchFamily="34" charset="0"/>
                          <a:ea typeface="Calibri" panose="020F0502020204030204" pitchFamily="34" charset="0"/>
                          <a:cs typeface="Times New Roman" panose="02020603050405020304" pitchFamily="18" charset="0"/>
                        </a:rPr>
                        <a:t>1-2-1 Assignment Tutorials</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14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Campus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4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AS401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ct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10-12</a:t>
                      </a:r>
                    </a:p>
                  </a:txBody>
                  <a:tcPr marL="42781" marR="427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1599412"/>
                  </a:ext>
                </a:extLst>
              </a:tr>
            </a:tbl>
          </a:graphicData>
        </a:graphic>
      </p:graphicFrame>
    </p:spTree>
    <p:extLst>
      <p:ext uri="{BB962C8B-B14F-4D97-AF65-F5344CB8AC3E}">
        <p14:creationId xmlns:p14="http://schemas.microsoft.com/office/powerpoint/2010/main" val="203478803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57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Related image">
            <a:hlinkClick r:id="rId2"/>
            <a:extLst>
              <a:ext uri="{FF2B5EF4-FFF2-40B4-BE49-F238E27FC236}">
                <a16:creationId xmlns:a16="http://schemas.microsoft.com/office/drawing/2014/main" id="{21363994-B0B3-475D-BC63-D4361AA1917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8745" y="1266447"/>
            <a:ext cx="10594510" cy="4343748"/>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517886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AB9C9-B0D2-44F8-B2E3-E121E70C2952}"/>
              </a:ext>
            </a:extLst>
          </p:cNvPr>
          <p:cNvSpPr>
            <a:spLocks noGrp="1"/>
          </p:cNvSpPr>
          <p:nvPr>
            <p:ph type="title"/>
          </p:nvPr>
        </p:nvSpPr>
        <p:spPr>
          <a:xfrm>
            <a:off x="5172074" y="286603"/>
            <a:ext cx="5983605" cy="1450757"/>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Aims &amp; Objectives </a:t>
            </a:r>
          </a:p>
        </p:txBody>
      </p:sp>
      <p:pic>
        <p:nvPicPr>
          <p:cNvPr id="5" name="Picture 4" descr="Diagram&#10;&#10;Description automatically generated">
            <a:extLst>
              <a:ext uri="{FF2B5EF4-FFF2-40B4-BE49-F238E27FC236}">
                <a16:creationId xmlns:a16="http://schemas.microsoft.com/office/drawing/2014/main" id="{E2FF4250-005B-4455-95AB-A43E6A9320F9}"/>
              </a:ext>
            </a:extLst>
          </p:cNvPr>
          <p:cNvPicPr>
            <a:picLocks noChangeAspect="1"/>
          </p:cNvPicPr>
          <p:nvPr/>
        </p:nvPicPr>
        <p:blipFill rotWithShape="1">
          <a:blip r:embed="rId2"/>
          <a:srcRect l="50127" r="5866" b="-2"/>
          <a:stretch/>
        </p:blipFill>
        <p:spPr>
          <a:xfrm>
            <a:off x="20" y="10"/>
            <a:ext cx="4580077" cy="6400784"/>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2F61F2-C663-43D1-BA24-9BB977540471}"/>
              </a:ext>
            </a:extLst>
          </p:cNvPr>
          <p:cNvSpPr>
            <a:spLocks noGrp="1"/>
          </p:cNvSpPr>
          <p:nvPr>
            <p:ph idx="1"/>
          </p:nvPr>
        </p:nvSpPr>
        <p:spPr>
          <a:xfrm>
            <a:off x="5172074" y="2108201"/>
            <a:ext cx="5983606" cy="4112097"/>
          </a:xfrm>
        </p:spPr>
        <p:txBody>
          <a:bodyPr>
            <a:normAutofit/>
          </a:bodyPr>
          <a:lstStyle/>
          <a:p>
            <a:pPr>
              <a:lnSpc>
                <a:spcPct val="100000"/>
              </a:lnSpc>
            </a:pPr>
            <a:r>
              <a:rPr lang="en-GB" sz="1300" b="1" dirty="0">
                <a:solidFill>
                  <a:schemeClr val="accent1"/>
                </a:solidFill>
              </a:rPr>
              <a:t>AIM(S):</a:t>
            </a:r>
          </a:p>
          <a:p>
            <a:pPr lvl="0" hangingPunct="0">
              <a:lnSpc>
                <a:spcPct val="100000"/>
              </a:lnSpc>
            </a:pPr>
            <a:r>
              <a:rPr lang="en-GB" sz="1300" b="1" dirty="0"/>
              <a:t>To provide students with a clear understanding of the importance of innovation to business development, and the ability to critically review models and characteristics of the innovation process.</a:t>
            </a:r>
          </a:p>
          <a:p>
            <a:pPr>
              <a:lnSpc>
                <a:spcPct val="100000"/>
              </a:lnSpc>
            </a:pPr>
            <a:r>
              <a:rPr lang="en-GB" sz="1300" b="1" dirty="0">
                <a:solidFill>
                  <a:schemeClr val="accent1"/>
                </a:solidFill>
              </a:rPr>
              <a:t>LEARNING OUTCOMES:</a:t>
            </a:r>
          </a:p>
          <a:p>
            <a:pPr marL="0" indent="0" hangingPunct="0">
              <a:lnSpc>
                <a:spcPct val="100000"/>
              </a:lnSpc>
              <a:buNone/>
            </a:pPr>
            <a:r>
              <a:rPr lang="en-GB" sz="1300" b="1" i="1" dirty="0"/>
              <a:t>Upon the successful completion of this module, the student should be able to:</a:t>
            </a:r>
          </a:p>
          <a:p>
            <a:pPr lvl="0" hangingPunct="0">
              <a:lnSpc>
                <a:spcPct val="100000"/>
              </a:lnSpc>
              <a:buFont typeface="Arial" panose="020B0604020202020204" pitchFamily="34" charset="0"/>
              <a:buChar char="•"/>
            </a:pPr>
            <a:r>
              <a:rPr lang="en-GB" sz="1300" b="1" dirty="0"/>
              <a:t> critically reflect on the innovation concept;</a:t>
            </a:r>
          </a:p>
          <a:p>
            <a:pPr lvl="0" hangingPunct="0">
              <a:lnSpc>
                <a:spcPct val="100000"/>
              </a:lnSpc>
              <a:buFont typeface="Arial" panose="020B0604020202020204" pitchFamily="34" charset="0"/>
              <a:buChar char="•"/>
            </a:pPr>
            <a:r>
              <a:rPr lang="en-GB" sz="1300" b="1" dirty="0"/>
              <a:t> recognise, analyse and apply creative thinking at the individual, team, organisational and industry level;</a:t>
            </a:r>
          </a:p>
          <a:p>
            <a:pPr lvl="0" hangingPunct="0">
              <a:lnSpc>
                <a:spcPct val="100000"/>
              </a:lnSpc>
              <a:buFont typeface="Arial" panose="020B0604020202020204" pitchFamily="34" charset="0"/>
              <a:buChar char="•"/>
            </a:pPr>
            <a:r>
              <a:rPr lang="en-GB" sz="1300" b="1" dirty="0"/>
              <a:t> critically explore and differentiate between different models of innovation;</a:t>
            </a:r>
          </a:p>
          <a:p>
            <a:pPr lvl="0" hangingPunct="0">
              <a:lnSpc>
                <a:spcPct val="100000"/>
              </a:lnSpc>
              <a:buFont typeface="Arial" panose="020B0604020202020204" pitchFamily="34" charset="0"/>
              <a:buChar char="•"/>
            </a:pPr>
            <a:r>
              <a:rPr lang="en-GB" sz="1300" b="1" dirty="0"/>
              <a:t> critically assess characteristics of organisational knowledge and organisational knowing.</a:t>
            </a:r>
          </a:p>
          <a:p>
            <a:pPr>
              <a:lnSpc>
                <a:spcPct val="100000"/>
              </a:lnSpc>
            </a:pPr>
            <a:endParaRPr lang="en-GB" sz="1300"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5035008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33CD2-08BB-46F9-9EC3-FB8C379AA644}"/>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chor="ctr"/>
          <a:lstStyle/>
          <a:p>
            <a:pPr algn="ctr"/>
            <a:r>
              <a:rPr lang="en-GB" b="1" dirty="0">
                <a:solidFill>
                  <a:schemeClr val="tx1"/>
                </a:solidFill>
              </a:rPr>
              <a:t>Assessment</a:t>
            </a:r>
            <a:r>
              <a:rPr lang="en-GB" b="1" dirty="0">
                <a:solidFill>
                  <a:schemeClr val="accent1"/>
                </a:solidFill>
              </a:rPr>
              <a:t> </a:t>
            </a:r>
          </a:p>
        </p:txBody>
      </p:sp>
      <p:graphicFrame>
        <p:nvGraphicFramePr>
          <p:cNvPr id="4" name="Content Placeholder 3">
            <a:extLst>
              <a:ext uri="{FF2B5EF4-FFF2-40B4-BE49-F238E27FC236}">
                <a16:creationId xmlns:a16="http://schemas.microsoft.com/office/drawing/2014/main" id="{A9ACE0DF-FC0B-493E-BEC6-75A640EFC79C}"/>
              </a:ext>
            </a:extLst>
          </p:cNvPr>
          <p:cNvGraphicFramePr>
            <a:graphicFrameLocks noGrp="1"/>
          </p:cNvGraphicFramePr>
          <p:nvPr>
            <p:ph idx="1"/>
            <p:extLst>
              <p:ext uri="{D42A27DB-BD31-4B8C-83A1-F6EECF244321}">
                <p14:modId xmlns:p14="http://schemas.microsoft.com/office/powerpoint/2010/main" val="757884598"/>
              </p:ext>
            </p:extLst>
          </p:nvPr>
        </p:nvGraphicFramePr>
        <p:xfrm>
          <a:off x="1226676" y="2087592"/>
          <a:ext cx="4725550" cy="2104850"/>
        </p:xfrm>
        <a:graphic>
          <a:graphicData uri="http://schemas.openxmlformats.org/drawingml/2006/table">
            <a:tbl>
              <a:tblPr firstRow="1" firstCol="1" bandRow="1">
                <a:tableStyleId>{00A15C55-8517-42AA-B614-E9B94910E393}</a:tableStyleId>
              </a:tblPr>
              <a:tblGrid>
                <a:gridCol w="3019797">
                  <a:extLst>
                    <a:ext uri="{9D8B030D-6E8A-4147-A177-3AD203B41FA5}">
                      <a16:colId xmlns:a16="http://schemas.microsoft.com/office/drawing/2014/main" val="3692992508"/>
                    </a:ext>
                  </a:extLst>
                </a:gridCol>
                <a:gridCol w="1705753">
                  <a:extLst>
                    <a:ext uri="{9D8B030D-6E8A-4147-A177-3AD203B41FA5}">
                      <a16:colId xmlns:a16="http://schemas.microsoft.com/office/drawing/2014/main" val="1907061335"/>
                    </a:ext>
                  </a:extLst>
                </a:gridCol>
              </a:tblGrid>
              <a:tr h="420970">
                <a:tc>
                  <a:txBody>
                    <a:bodyPr/>
                    <a:lstStyle/>
                    <a:p>
                      <a:pPr algn="just" hangingPunct="0">
                        <a:spcAft>
                          <a:spcPts val="0"/>
                        </a:spcAft>
                      </a:pPr>
                      <a:r>
                        <a:rPr lang="en-GB" sz="1500" b="1" dirty="0">
                          <a:effectLst/>
                        </a:rPr>
                        <a:t>Activity type</a:t>
                      </a:r>
                      <a:endParaRPr lang="en-GB" sz="1500" b="1"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hangingPunct="0">
                        <a:spcAft>
                          <a:spcPts val="0"/>
                        </a:spcAft>
                      </a:pPr>
                      <a:r>
                        <a:rPr lang="en-GB" sz="1500" b="1">
                          <a:effectLst/>
                        </a:rPr>
                        <a:t>Percentage</a:t>
                      </a:r>
                      <a:endParaRPr lang="en-GB" sz="1500" b="1">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390236058"/>
                  </a:ext>
                </a:extLst>
              </a:tr>
              <a:tr h="420970">
                <a:tc>
                  <a:txBody>
                    <a:bodyPr/>
                    <a:lstStyle/>
                    <a:p>
                      <a:pPr algn="just" hangingPunct="0">
                        <a:spcAft>
                          <a:spcPts val="0"/>
                        </a:spcAft>
                      </a:pPr>
                      <a:r>
                        <a:rPr lang="en-GB" sz="1500" b="1" dirty="0">
                          <a:effectLst/>
                        </a:rPr>
                        <a:t>Written exam</a:t>
                      </a:r>
                      <a:endParaRPr lang="en-GB" sz="1500" b="1"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hangingPunct="0">
                        <a:spcAft>
                          <a:spcPts val="0"/>
                        </a:spcAft>
                      </a:pPr>
                      <a:r>
                        <a:rPr lang="en-GB" sz="1500" b="1" dirty="0">
                          <a:effectLst/>
                        </a:rPr>
                        <a:t>0%</a:t>
                      </a:r>
                      <a:endParaRPr lang="en-GB" sz="1500" b="1"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782982234"/>
                  </a:ext>
                </a:extLst>
              </a:tr>
              <a:tr h="420970">
                <a:tc>
                  <a:txBody>
                    <a:bodyPr/>
                    <a:lstStyle/>
                    <a:p>
                      <a:pPr algn="just" hangingPunct="0">
                        <a:spcAft>
                          <a:spcPts val="0"/>
                        </a:spcAft>
                      </a:pPr>
                      <a:r>
                        <a:rPr lang="en-GB" sz="1500" b="1" dirty="0">
                          <a:effectLst/>
                        </a:rPr>
                        <a:t>Coursework</a:t>
                      </a:r>
                      <a:endParaRPr lang="en-GB" sz="1500" b="1"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hangingPunct="0">
                        <a:spcAft>
                          <a:spcPts val="0"/>
                        </a:spcAft>
                      </a:pPr>
                      <a:r>
                        <a:rPr lang="en-GB" sz="1500" b="1">
                          <a:effectLst/>
                        </a:rPr>
                        <a:t>100%</a:t>
                      </a:r>
                      <a:endParaRPr lang="en-GB" sz="1500" b="1">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032555821"/>
                  </a:ext>
                </a:extLst>
              </a:tr>
              <a:tr h="420970">
                <a:tc>
                  <a:txBody>
                    <a:bodyPr/>
                    <a:lstStyle/>
                    <a:p>
                      <a:pPr algn="just" hangingPunct="0">
                        <a:spcAft>
                          <a:spcPts val="0"/>
                        </a:spcAft>
                      </a:pPr>
                      <a:r>
                        <a:rPr lang="en-GB" sz="1500" b="1">
                          <a:effectLst/>
                        </a:rPr>
                        <a:t>Practical</a:t>
                      </a:r>
                      <a:endParaRPr lang="en-GB" sz="1500" b="1">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hangingPunct="0">
                        <a:spcAft>
                          <a:spcPts val="0"/>
                        </a:spcAft>
                      </a:pPr>
                      <a:r>
                        <a:rPr lang="en-GB" sz="1500" b="1">
                          <a:effectLst/>
                        </a:rPr>
                        <a:t>0%</a:t>
                      </a:r>
                      <a:endParaRPr lang="en-GB" sz="1500" b="1">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83268551"/>
                  </a:ext>
                </a:extLst>
              </a:tr>
              <a:tr h="420970">
                <a:tc>
                  <a:txBody>
                    <a:bodyPr/>
                    <a:lstStyle/>
                    <a:p>
                      <a:pPr algn="just" hangingPunct="0">
                        <a:spcAft>
                          <a:spcPts val="0"/>
                        </a:spcAft>
                      </a:pPr>
                      <a:r>
                        <a:rPr lang="en-GB" sz="1500" b="1">
                          <a:effectLst/>
                        </a:rPr>
                        <a:t>TOTAL</a:t>
                      </a:r>
                      <a:endParaRPr lang="en-GB" sz="1500" b="1">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hangingPunct="0">
                        <a:spcAft>
                          <a:spcPts val="0"/>
                        </a:spcAft>
                      </a:pPr>
                      <a:r>
                        <a:rPr lang="en-GB" sz="1500" b="1" dirty="0">
                          <a:effectLst/>
                        </a:rPr>
                        <a:t>100%</a:t>
                      </a:r>
                      <a:endParaRPr lang="en-GB" sz="1500" b="1"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283473969"/>
                  </a:ext>
                </a:extLst>
              </a:tr>
            </a:tbl>
          </a:graphicData>
        </a:graphic>
      </p:graphicFrame>
      <p:graphicFrame>
        <p:nvGraphicFramePr>
          <p:cNvPr id="5" name="Table 4">
            <a:extLst>
              <a:ext uri="{FF2B5EF4-FFF2-40B4-BE49-F238E27FC236}">
                <a16:creationId xmlns:a16="http://schemas.microsoft.com/office/drawing/2014/main" id="{87DAFE8B-BACF-4056-8896-9AF4CB0B460E}"/>
              </a:ext>
            </a:extLst>
          </p:cNvPr>
          <p:cNvGraphicFramePr>
            <a:graphicFrameLocks noGrp="1"/>
          </p:cNvGraphicFramePr>
          <p:nvPr>
            <p:extLst>
              <p:ext uri="{D42A27DB-BD31-4B8C-83A1-F6EECF244321}">
                <p14:modId xmlns:p14="http://schemas.microsoft.com/office/powerpoint/2010/main" val="3839416283"/>
              </p:ext>
            </p:extLst>
          </p:nvPr>
        </p:nvGraphicFramePr>
        <p:xfrm>
          <a:off x="1164566" y="4663448"/>
          <a:ext cx="5863238" cy="1156200"/>
        </p:xfrm>
        <a:graphic>
          <a:graphicData uri="http://schemas.openxmlformats.org/drawingml/2006/table">
            <a:tbl>
              <a:tblPr firstRow="1" firstCol="1" bandRow="1">
                <a:tableStyleId>{00A15C55-8517-42AA-B614-E9B94910E393}</a:tableStyleId>
              </a:tblPr>
              <a:tblGrid>
                <a:gridCol w="2171866">
                  <a:extLst>
                    <a:ext uri="{9D8B030D-6E8A-4147-A177-3AD203B41FA5}">
                      <a16:colId xmlns:a16="http://schemas.microsoft.com/office/drawing/2014/main" val="3784250568"/>
                    </a:ext>
                  </a:extLst>
                </a:gridCol>
                <a:gridCol w="2651464">
                  <a:extLst>
                    <a:ext uri="{9D8B030D-6E8A-4147-A177-3AD203B41FA5}">
                      <a16:colId xmlns:a16="http://schemas.microsoft.com/office/drawing/2014/main" val="2562577559"/>
                    </a:ext>
                  </a:extLst>
                </a:gridCol>
                <a:gridCol w="1039908">
                  <a:extLst>
                    <a:ext uri="{9D8B030D-6E8A-4147-A177-3AD203B41FA5}">
                      <a16:colId xmlns:a16="http://schemas.microsoft.com/office/drawing/2014/main" val="506247151"/>
                    </a:ext>
                  </a:extLst>
                </a:gridCol>
              </a:tblGrid>
              <a:tr h="289050">
                <a:tc>
                  <a:txBody>
                    <a:bodyPr/>
                    <a:lstStyle/>
                    <a:p>
                      <a:pPr algn="l" hangingPunct="0">
                        <a:spcAft>
                          <a:spcPts val="0"/>
                        </a:spcAft>
                      </a:pPr>
                      <a:r>
                        <a:rPr lang="en-GB" sz="1500" b="1" dirty="0">
                          <a:effectLst/>
                        </a:rPr>
                        <a:t>Mode of assessment</a:t>
                      </a:r>
                      <a:endParaRPr lang="en-GB" sz="1500" b="1"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hangingPunct="0">
                        <a:spcAft>
                          <a:spcPts val="0"/>
                        </a:spcAft>
                      </a:pPr>
                      <a:r>
                        <a:rPr lang="en-GB" sz="1500" b="1">
                          <a:effectLst/>
                        </a:rPr>
                        <a:t>Volume</a:t>
                      </a:r>
                      <a:endParaRPr lang="en-GB" sz="1500" b="1">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hangingPunct="0">
                        <a:spcAft>
                          <a:spcPts val="0"/>
                        </a:spcAft>
                      </a:pPr>
                      <a:r>
                        <a:rPr lang="en-GB" sz="1500" b="1">
                          <a:effectLst/>
                        </a:rPr>
                        <a:t>Weighting</a:t>
                      </a:r>
                      <a:endParaRPr lang="en-GB" sz="1500" b="1">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501048370"/>
                  </a:ext>
                </a:extLst>
              </a:tr>
              <a:tr h="867150">
                <a:tc>
                  <a:txBody>
                    <a:bodyPr/>
                    <a:lstStyle/>
                    <a:p>
                      <a:pPr algn="l" hangingPunct="0">
                        <a:spcAft>
                          <a:spcPts val="0"/>
                        </a:spcAft>
                      </a:pPr>
                      <a:r>
                        <a:rPr lang="en-GB" sz="1500" b="1" dirty="0">
                          <a:effectLst/>
                        </a:rPr>
                        <a:t>Individual project plan supported by a reflective presentation</a:t>
                      </a:r>
                      <a:endParaRPr lang="en-GB" sz="1500" b="1"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l" hangingPunct="0">
                        <a:spcAft>
                          <a:spcPts val="0"/>
                        </a:spcAft>
                      </a:pPr>
                      <a:r>
                        <a:rPr lang="en-GB" sz="1500" b="1" dirty="0">
                          <a:effectLst/>
                        </a:rPr>
                        <a:t>2500-word written report supported by 15 minutes’ presentation</a:t>
                      </a:r>
                      <a:endParaRPr lang="en-GB" sz="1500" b="1"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l" hangingPunct="0">
                        <a:spcAft>
                          <a:spcPts val="0"/>
                        </a:spcAft>
                      </a:pPr>
                      <a:r>
                        <a:rPr lang="en-GB" sz="1500" b="1" dirty="0">
                          <a:effectLst/>
                        </a:rPr>
                        <a:t>100%</a:t>
                      </a:r>
                      <a:endParaRPr lang="en-GB" sz="1500" b="1"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244420699"/>
                  </a:ext>
                </a:extLst>
              </a:tr>
            </a:tbl>
          </a:graphicData>
        </a:graphic>
      </p:graphicFrame>
      <p:sp>
        <p:nvSpPr>
          <p:cNvPr id="6" name="Arrow: Curved Left 5">
            <a:extLst>
              <a:ext uri="{FF2B5EF4-FFF2-40B4-BE49-F238E27FC236}">
                <a16:creationId xmlns:a16="http://schemas.microsoft.com/office/drawing/2014/main" id="{7A05CD1A-3E86-4886-AD0D-DA37569B31F1}"/>
              </a:ext>
            </a:extLst>
          </p:cNvPr>
          <p:cNvSpPr/>
          <p:nvPr/>
        </p:nvSpPr>
        <p:spPr>
          <a:xfrm>
            <a:off x="7660257" y="2563640"/>
            <a:ext cx="2087592" cy="3257603"/>
          </a:xfrm>
          <a:prstGeom prst="curvedLeftArrow">
            <a:avLst>
              <a:gd name="adj1" fmla="val 25000"/>
              <a:gd name="adj2" fmla="val 50000"/>
              <a:gd name="adj3" fmla="val 3992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6841783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7324DF-8382-427F-9981-F427DF74B8B3}"/>
              </a:ext>
            </a:extLst>
          </p:cNvPr>
          <p:cNvSpPr>
            <a:spLocks noGrp="1"/>
          </p:cNvSpPr>
          <p:nvPr>
            <p:ph idx="1"/>
          </p:nvPr>
        </p:nvSpPr>
        <p:spPr>
          <a:xfrm>
            <a:off x="198665" y="2098766"/>
            <a:ext cx="6191794" cy="4144795"/>
          </a:xfrm>
        </p:spPr>
        <p:style>
          <a:lnRef idx="2">
            <a:schemeClr val="accent1"/>
          </a:lnRef>
          <a:fillRef idx="1">
            <a:schemeClr val="lt1"/>
          </a:fillRef>
          <a:effectRef idx="0">
            <a:schemeClr val="accent1"/>
          </a:effectRef>
          <a:fontRef idx="minor">
            <a:schemeClr val="dk1"/>
          </a:fontRef>
        </p:style>
        <p:txBody>
          <a:bodyPr anchor="t">
            <a:normAutofit fontScale="92500"/>
          </a:bodyPr>
          <a:lstStyle/>
          <a:p>
            <a:pPr algn="ctr"/>
            <a:r>
              <a:rPr lang="en-GB" sz="3000" b="1" i="1" dirty="0">
                <a:solidFill>
                  <a:schemeClr val="accent1"/>
                </a:solidFill>
              </a:rPr>
              <a:t>“Innovation In Crisis – Why Is It More Critical Than Ever”</a:t>
            </a:r>
          </a:p>
          <a:p>
            <a:pPr algn="ctr"/>
            <a:r>
              <a:rPr lang="en-GB" sz="1800" dirty="0">
                <a:effectLst/>
                <a:latin typeface="Arial" panose="020B0604020202020204" pitchFamily="34" charset="0"/>
                <a:ea typeface="Calibri" panose="020F0502020204030204" pitchFamily="34" charset="0"/>
              </a:rPr>
              <a:t>The year 2020 saw the world capsize because of COVID-19, and a global pandemic impacted on all our personal lives and on the professional lives of some of our well known and well-loved business organisations.  However, a survey of more than 200 business organisations across a variety of industries was undertaken by McKinsey &amp; Company in June 2020 who discovered that 90% of respondents expected the impact of the pandemic to change the way that they do business, with 75% of respondents agreeing that the pandemic will </a:t>
            </a:r>
            <a:r>
              <a:rPr lang="en-GB" sz="1800" b="1" i="1" dirty="0">
                <a:effectLst/>
                <a:latin typeface="Arial" panose="020B0604020202020204" pitchFamily="34" charset="0"/>
                <a:ea typeface="Calibri" panose="020F0502020204030204" pitchFamily="34" charset="0"/>
              </a:rPr>
              <a:t>“create significant new opportunities for growth”</a:t>
            </a:r>
            <a:r>
              <a:rPr lang="en-GB" sz="1800" dirty="0">
                <a:effectLst/>
                <a:latin typeface="Arial" panose="020B0604020202020204" pitchFamily="34" charset="0"/>
                <a:ea typeface="Calibri" panose="020F0502020204030204" pitchFamily="34" charset="0"/>
              </a:rPr>
              <a:t>. </a:t>
            </a:r>
            <a:endParaRPr lang="en-GB" sz="1800" dirty="0">
              <a:effectLst/>
              <a:latin typeface="Times New Roman" panose="02020603050405020304" pitchFamily="18" charset="0"/>
              <a:ea typeface="Calibri" panose="020F0502020204030204" pitchFamily="34" charset="0"/>
            </a:endParaRPr>
          </a:p>
          <a:p>
            <a:pPr algn="ctr"/>
            <a:endParaRPr lang="en-GB" sz="3000" b="1" dirty="0"/>
          </a:p>
          <a:p>
            <a:endParaRPr lang="en-GB" sz="3000" dirty="0"/>
          </a:p>
        </p:txBody>
      </p:sp>
      <p:sp>
        <p:nvSpPr>
          <p:cNvPr id="4" name="Title 1">
            <a:extLst>
              <a:ext uri="{FF2B5EF4-FFF2-40B4-BE49-F238E27FC236}">
                <a16:creationId xmlns:a16="http://schemas.microsoft.com/office/drawing/2014/main" id="{4699BE15-7C46-4FBC-8F0E-27EF2B8ECE08}"/>
              </a:ext>
            </a:extLst>
          </p:cNvPr>
          <p:cNvSpPr txBox="1">
            <a:spLocks/>
          </p:cNvSpPr>
          <p:nvPr/>
        </p:nvSpPr>
        <p:spPr>
          <a:xfrm>
            <a:off x="1223553" y="299659"/>
            <a:ext cx="4142019" cy="1450757"/>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600" kern="1200" spc="-50"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en-GB" b="1" dirty="0">
                <a:solidFill>
                  <a:schemeClr val="tx1"/>
                </a:solidFill>
              </a:rPr>
              <a:t>Assignment Title:  </a:t>
            </a:r>
          </a:p>
        </p:txBody>
      </p:sp>
      <p:pic>
        <p:nvPicPr>
          <p:cNvPr id="8" name="Picture 7">
            <a:hlinkClick r:id="rId2"/>
            <a:extLst>
              <a:ext uri="{FF2B5EF4-FFF2-40B4-BE49-F238E27FC236}">
                <a16:creationId xmlns:a16="http://schemas.microsoft.com/office/drawing/2014/main" id="{BD967B88-E306-48DF-9FD5-BB3E165403F9}"/>
              </a:ext>
            </a:extLst>
          </p:cNvPr>
          <p:cNvPicPr>
            <a:picLocks noChangeAspect="1"/>
          </p:cNvPicPr>
          <p:nvPr/>
        </p:nvPicPr>
        <p:blipFill>
          <a:blip r:embed="rId3"/>
          <a:stretch>
            <a:fillRect/>
          </a:stretch>
        </p:blipFill>
        <p:spPr>
          <a:xfrm>
            <a:off x="6607981" y="31817"/>
            <a:ext cx="5547306" cy="63515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2894926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F650E7-FEC9-4B2A-82C0-AF70D03E39F4}"/>
              </a:ext>
            </a:extLst>
          </p:cNvPr>
          <p:cNvSpPr>
            <a:spLocks noGrp="1"/>
          </p:cNvSpPr>
          <p:nvPr>
            <p:ph type="title"/>
          </p:nvPr>
        </p:nvSpPr>
        <p:spPr>
          <a:xfrm>
            <a:off x="858749" y="963997"/>
            <a:ext cx="3787457" cy="4938361"/>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Assignment Task 1 – Report – 2500(+/-10%</a:t>
            </a:r>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B5EF99C-0C7E-473B-934E-A82BE4A130A2}"/>
              </a:ext>
            </a:extLst>
          </p:cNvPr>
          <p:cNvSpPr>
            <a:spLocks noGrp="1"/>
          </p:cNvSpPr>
          <p:nvPr>
            <p:ph idx="1"/>
          </p:nvPr>
        </p:nvSpPr>
        <p:spPr>
          <a:xfrm>
            <a:off x="5301798" y="963507"/>
            <a:ext cx="5968181" cy="4938851"/>
          </a:xfrm>
        </p:spPr>
        <p:txBody>
          <a:bodyPr anchor="ctr">
            <a:normAutofit/>
          </a:bodyPr>
          <a:lstStyle/>
          <a:p>
            <a:pPr>
              <a:lnSpc>
                <a:spcPct val="100000"/>
              </a:lnSpc>
              <a:buFont typeface="Wingdings" panose="05000000000000000000" pitchFamily="2" charset="2"/>
              <a:buChar char="§"/>
            </a:pPr>
            <a:r>
              <a:rPr lang="en-GB" sz="1900" b="1" dirty="0"/>
              <a:t> Therefore, following analysing the findings of the article, chose a business organisation that you are familiar with and construct a </a:t>
            </a:r>
            <a:r>
              <a:rPr lang="en-GB" sz="1900" b="1" i="1" dirty="0">
                <a:solidFill>
                  <a:schemeClr val="accent1"/>
                </a:solidFill>
              </a:rPr>
              <a:t>Formal Business Report</a:t>
            </a:r>
            <a:r>
              <a:rPr lang="en-GB" sz="1900" b="1" dirty="0">
                <a:solidFill>
                  <a:schemeClr val="accent1"/>
                </a:solidFill>
              </a:rPr>
              <a:t> </a:t>
            </a:r>
            <a:r>
              <a:rPr lang="en-GB" sz="1900" b="1" dirty="0"/>
              <a:t>that will highlight how COVID-19 has provided your chosen business organisation with an opportunity to be creative and innovative in their business practices, that will allow them to grow and will provide them with a business advantage within the near future. </a:t>
            </a:r>
          </a:p>
          <a:p>
            <a:pPr>
              <a:lnSpc>
                <a:spcPct val="100000"/>
              </a:lnSpc>
              <a:buFont typeface="Wingdings" panose="05000000000000000000" pitchFamily="2" charset="2"/>
              <a:buChar char="§"/>
            </a:pPr>
            <a:r>
              <a:rPr lang="en-GB" sz="1900" b="1" dirty="0"/>
              <a:t> You must ensure that you develop a </a:t>
            </a:r>
            <a:r>
              <a:rPr lang="en-GB" sz="1900" b="1" i="1" dirty="0">
                <a:solidFill>
                  <a:schemeClr val="accent1"/>
                </a:solidFill>
              </a:rPr>
              <a:t>Formal Business Report</a:t>
            </a:r>
            <a:r>
              <a:rPr lang="en-GB" sz="1900" b="1" dirty="0"/>
              <a:t> of </a:t>
            </a:r>
            <a:r>
              <a:rPr lang="en-GB" sz="1900" b="1" i="1" dirty="0">
                <a:solidFill>
                  <a:schemeClr val="accent1"/>
                </a:solidFill>
              </a:rPr>
              <a:t>2500 words </a:t>
            </a:r>
            <a:r>
              <a:rPr lang="en-GB" sz="1900" b="1" dirty="0"/>
              <a:t>that is written in the </a:t>
            </a:r>
            <a:r>
              <a:rPr lang="en-GB" sz="1900" b="1" i="1" dirty="0">
                <a:solidFill>
                  <a:schemeClr val="accent1"/>
                </a:solidFill>
              </a:rPr>
              <a:t>Third Person </a:t>
            </a:r>
            <a:r>
              <a:rPr lang="en-GB" sz="1900" b="1" dirty="0"/>
              <a:t>and supported with a minimum of </a:t>
            </a:r>
            <a:r>
              <a:rPr lang="en-GB" sz="1900" b="1" i="1" dirty="0">
                <a:solidFill>
                  <a:schemeClr val="accent1"/>
                </a:solidFill>
              </a:rPr>
              <a:t>20 Credible Academic Sources</a:t>
            </a:r>
            <a:r>
              <a:rPr lang="en-GB" sz="1900" b="1" dirty="0">
                <a:solidFill>
                  <a:schemeClr val="accent1"/>
                </a:solidFill>
              </a:rPr>
              <a:t>.</a:t>
            </a:r>
            <a:r>
              <a:rPr lang="en-GB" sz="1900" b="1" dirty="0"/>
              <a:t>  Your report should be presented following a hierarchical structure and contain a Front Cover, Executive Summary, Contents Page, Introduction, Main Findings, Conclusion, Recommendations, Reference Page and Appendices (if appropriate).  </a:t>
            </a:r>
          </a:p>
          <a:p>
            <a:pPr>
              <a:lnSpc>
                <a:spcPct val="100000"/>
              </a:lnSpc>
            </a:pPr>
            <a:endParaRPr lang="en-GB" sz="1900" b="1" dirty="0"/>
          </a:p>
        </p:txBody>
      </p:sp>
    </p:spTree>
    <p:extLst>
      <p:ext uri="{BB962C8B-B14F-4D97-AF65-F5344CB8AC3E}">
        <p14:creationId xmlns:p14="http://schemas.microsoft.com/office/powerpoint/2010/main" val="198310600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F650E7-FEC9-4B2A-82C0-AF70D03E39F4}"/>
              </a:ext>
            </a:extLst>
          </p:cNvPr>
          <p:cNvSpPr>
            <a:spLocks noGrp="1"/>
          </p:cNvSpPr>
          <p:nvPr>
            <p:ph type="title"/>
          </p:nvPr>
        </p:nvSpPr>
        <p:spPr>
          <a:xfrm>
            <a:off x="1036320" y="286603"/>
            <a:ext cx="10058400" cy="1450757"/>
          </a:xfrm>
        </p:spPr>
        <p:style>
          <a:lnRef idx="2">
            <a:schemeClr val="accent1"/>
          </a:lnRef>
          <a:fillRef idx="1">
            <a:schemeClr val="lt1"/>
          </a:fillRef>
          <a:effectRef idx="0">
            <a:schemeClr val="accent1"/>
          </a:effectRef>
          <a:fontRef idx="minor">
            <a:schemeClr val="dk1"/>
          </a:fontRef>
        </p:style>
        <p:txBody>
          <a:bodyPr>
            <a:normAutofit/>
          </a:bodyPr>
          <a:lstStyle/>
          <a:p>
            <a:pPr algn="ctr"/>
            <a:r>
              <a:rPr lang="en-GB" b="1" dirty="0"/>
              <a:t>Assignment Task 1 </a:t>
            </a:r>
            <a:br>
              <a:rPr lang="en-GB" b="1" dirty="0"/>
            </a:br>
            <a:r>
              <a:rPr lang="en-GB" b="1" dirty="0"/>
              <a:t>Report – 2500(+/-10%</a:t>
            </a:r>
          </a:p>
        </p:txBody>
      </p:sp>
      <p:cxnSp>
        <p:nvCxnSpPr>
          <p:cNvPr id="15" name="Straight Connector 14">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 name="Graphic 9" descr="Light Bulb and Gear">
            <a:extLst>
              <a:ext uri="{FF2B5EF4-FFF2-40B4-BE49-F238E27FC236}">
                <a16:creationId xmlns:a16="http://schemas.microsoft.com/office/drawing/2014/main" id="{A2A0FAC5-032D-4E59-BFE3-D7BCCA3496E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6" name="Content Placeholder 5">
            <a:extLst>
              <a:ext uri="{FF2B5EF4-FFF2-40B4-BE49-F238E27FC236}">
                <a16:creationId xmlns:a16="http://schemas.microsoft.com/office/drawing/2014/main" id="{10EC8194-B3F8-42C2-B679-01564A79908B}"/>
              </a:ext>
            </a:extLst>
          </p:cNvPr>
          <p:cNvSpPr>
            <a:spLocks noGrp="1"/>
          </p:cNvSpPr>
          <p:nvPr>
            <p:ph idx="1"/>
          </p:nvPr>
        </p:nvSpPr>
        <p:spPr>
          <a:xfrm>
            <a:off x="4706460" y="2108201"/>
            <a:ext cx="7389746" cy="4196804"/>
          </a:xfrm>
        </p:spPr>
        <p:txBody>
          <a:bodyPr>
            <a:noAutofit/>
          </a:bodyPr>
          <a:lstStyle/>
          <a:p>
            <a:pPr marL="0" indent="0">
              <a:lnSpc>
                <a:spcPct val="100000"/>
              </a:lnSpc>
              <a:spcAft>
                <a:spcPts val="0"/>
              </a:spcAft>
              <a:buNone/>
            </a:pPr>
            <a:r>
              <a:rPr lang="en-GB" sz="1400" dirty="0">
                <a:effectLst/>
                <a:latin typeface="Arial" panose="020B0604020202020204" pitchFamily="34" charset="0"/>
                <a:ea typeface="Calibri" panose="020F0502020204030204" pitchFamily="34" charset="0"/>
              </a:rPr>
              <a:t> </a:t>
            </a:r>
            <a:r>
              <a:rPr lang="en-GB" sz="1400" i="1" dirty="0">
                <a:effectLst/>
                <a:latin typeface="Arial" panose="020B0604020202020204" pitchFamily="34" charset="0"/>
                <a:ea typeface="Calibri" panose="020F0502020204030204" pitchFamily="34" charset="0"/>
              </a:rPr>
              <a:t>Within your report you may wish to consider, but you are not limited to the following areas:</a:t>
            </a:r>
            <a:endParaRPr lang="en-GB" sz="1400" i="1" dirty="0">
              <a:effectLst/>
              <a:latin typeface="Times New Roman" panose="02020603050405020304" pitchFamily="18" charset="0"/>
              <a:ea typeface="Calibri" panose="020F0502020204030204" pitchFamily="34"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rPr>
              <a:t> A discussion surrounding what is innovation and creativity and how they differentiate from each other.</a:t>
            </a:r>
            <a:endParaRPr lang="en-GB" sz="1400" dirty="0">
              <a:effectLst/>
              <a:latin typeface="Times New Roman" panose="02020603050405020304" pitchFamily="18" charset="0"/>
              <a:ea typeface="Calibri" panose="020F0502020204030204" pitchFamily="34"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rPr>
              <a:t> An evaluation of the identified innovation opportunity.</a:t>
            </a:r>
            <a:endParaRPr lang="en-GB" sz="1400" dirty="0">
              <a:effectLst/>
              <a:latin typeface="Times New Roman" panose="02020603050405020304" pitchFamily="18" charset="0"/>
              <a:ea typeface="Calibri" panose="020F0502020204030204" pitchFamily="34"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rPr>
              <a:t> How the creative thinking process can be applied at an individual, team, organisational and industry level. </a:t>
            </a:r>
            <a:endParaRPr lang="en-GB" sz="1400" dirty="0">
              <a:effectLst/>
              <a:latin typeface="Times New Roman" panose="02020603050405020304" pitchFamily="18" charset="0"/>
              <a:ea typeface="Calibri" panose="020F0502020204030204" pitchFamily="34"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rPr>
              <a:t> An analysis of the models of innovation to support your identified opportunity.</a:t>
            </a:r>
            <a:endParaRPr lang="en-GB" sz="1400" dirty="0">
              <a:effectLst/>
              <a:latin typeface="Times New Roman" panose="02020603050405020304" pitchFamily="18" charset="0"/>
              <a:ea typeface="Calibri" panose="020F0502020204030204" pitchFamily="34"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 An indication of how you would assess the effectiveness of the proposed innovation.</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 A discussion surrounding attitudes towards creativity and innovation to include an assessment of common barriers and risks involved with the organisation adopting your proposed innovation opportunity.</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 A clear set of recommendations that will outline exactly how the business organisation will implement the identified innovation opportunity.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buFont typeface="Wingdings" panose="05000000000000000000" pitchFamily="2" charset="2"/>
              <a:buChar char="§"/>
            </a:pPr>
            <a:endParaRPr lang="en-GB" sz="1400" dirty="0"/>
          </a:p>
        </p:txBody>
      </p:sp>
      <p:sp>
        <p:nvSpPr>
          <p:cNvPr id="17" name="Rectangle 16">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3367164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chor="ctr"/>
          <a:lstStyle/>
          <a:p>
            <a:r>
              <a:rPr lang="en-GB" b="1" dirty="0">
                <a:solidFill>
                  <a:schemeClr val="tx1"/>
                </a:solidFill>
              </a:rPr>
              <a:t>Guidance for Completion – Task 1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a:xfrm>
            <a:off x="1097280" y="2108201"/>
            <a:ext cx="10058400" cy="4025180"/>
          </a:xfrm>
        </p:spPr>
        <p:txBody>
          <a:bodyPr>
            <a:noAutofit/>
          </a:bodyPr>
          <a:lstStyle/>
          <a:p>
            <a:pPr marL="0" indent="0" algn="just" hangingPunct="0">
              <a:buNone/>
            </a:pPr>
            <a:r>
              <a:rPr lang="en-GB" sz="1800" b="1" dirty="0">
                <a:solidFill>
                  <a:schemeClr val="accent1"/>
                </a:solidFill>
              </a:rPr>
              <a:t>Engagement with Literature Skills: </a:t>
            </a:r>
            <a:r>
              <a:rPr lang="en-GB" sz="1800" i="1" dirty="0"/>
              <a:t>The </a:t>
            </a:r>
            <a:r>
              <a:rPr lang="en-GB" sz="1800" b="1" i="1" dirty="0"/>
              <a:t>Report </a:t>
            </a:r>
            <a:r>
              <a:rPr lang="en-GB" sz="1800" i="1" dirty="0"/>
              <a:t>should contain at least </a:t>
            </a:r>
            <a:r>
              <a:rPr lang="en-GB" sz="1800" b="1" i="1" dirty="0"/>
              <a:t>20 </a:t>
            </a:r>
            <a:r>
              <a:rPr lang="en-GB" sz="1800" i="1" dirty="0"/>
              <a:t>academic references to support your work and should be obtained from a variety of valid and reliable sources. A reference list should also be provided for both tasks using the </a:t>
            </a:r>
            <a:r>
              <a:rPr lang="en-GB" sz="1800" b="1" i="1" dirty="0"/>
              <a:t>Harvard Referencing</a:t>
            </a:r>
            <a:r>
              <a:rPr lang="en-GB" sz="1800" i="1" dirty="0"/>
              <a:t> method.</a:t>
            </a:r>
            <a:endParaRPr lang="en-GB" sz="1800" dirty="0"/>
          </a:p>
          <a:p>
            <a:pPr marL="0" indent="0" algn="just">
              <a:buNone/>
            </a:pPr>
            <a:r>
              <a:rPr lang="en-GB" sz="1800" b="1" dirty="0">
                <a:solidFill>
                  <a:schemeClr val="accent1"/>
                </a:solidFill>
              </a:rPr>
              <a:t>Knowledge and Understanding Skills: </a:t>
            </a:r>
            <a:r>
              <a:rPr lang="en-GB" sz="1800" dirty="0"/>
              <a:t>The</a:t>
            </a:r>
            <a:r>
              <a:rPr lang="en-GB" sz="1800" b="1" dirty="0"/>
              <a:t> Report </a:t>
            </a:r>
            <a:r>
              <a:rPr lang="en-GB" sz="1800" i="1" dirty="0"/>
              <a:t>should demonstrate a high level of knowledge and understanding of key concepts, techniques, models and theories that are associated with innovation and creativity for business advantage.  Consideration should also be made to any limitations and challenges to the knowledge base. </a:t>
            </a:r>
            <a:endParaRPr lang="en-GB" sz="1800" dirty="0"/>
          </a:p>
          <a:p>
            <a:pPr marL="0" indent="0" algn="just">
              <a:buNone/>
            </a:pPr>
            <a:r>
              <a:rPr lang="en-GB" sz="1800" b="1" dirty="0">
                <a:solidFill>
                  <a:schemeClr val="accent1"/>
                </a:solidFill>
              </a:rPr>
              <a:t>Cognitive and Intellectual Skills: </a:t>
            </a:r>
            <a:r>
              <a:rPr lang="en-GB" sz="1800" dirty="0">
                <a:solidFill>
                  <a:schemeClr val="tx1"/>
                </a:solidFill>
              </a:rPr>
              <a:t>The</a:t>
            </a:r>
            <a:r>
              <a:rPr lang="en-GB" sz="1800" b="1" dirty="0">
                <a:solidFill>
                  <a:schemeClr val="tx1"/>
                </a:solidFill>
              </a:rPr>
              <a:t> Report </a:t>
            </a:r>
            <a:r>
              <a:rPr lang="en-GB" i="1" dirty="0"/>
              <a:t>should demonstrate an ability to be able to critically evaluate (compare and contrast) your key findings to enable persuasive arguments to be made. You should also exhibit a capability to synthesise information from your research to be able to draw meaningful conclusions and make appropriate recommendations.</a:t>
            </a:r>
            <a:endParaRPr lang="en-GB" dirty="0"/>
          </a:p>
          <a:p>
            <a:pPr marL="0" indent="0" algn="just">
              <a:buNone/>
            </a:pPr>
            <a:endParaRPr lang="en-GB" sz="1800" dirty="0"/>
          </a:p>
          <a:p>
            <a:pPr algn="just"/>
            <a:endParaRPr lang="en-GB" sz="1800" dirty="0"/>
          </a:p>
        </p:txBody>
      </p:sp>
    </p:spTree>
    <p:extLst>
      <p:ext uri="{BB962C8B-B14F-4D97-AF65-F5344CB8AC3E}">
        <p14:creationId xmlns:p14="http://schemas.microsoft.com/office/powerpoint/2010/main" val="317294890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chor="ctr"/>
          <a:lstStyle/>
          <a:p>
            <a:r>
              <a:rPr lang="en-GB" b="1" dirty="0">
                <a:solidFill>
                  <a:schemeClr val="tx1"/>
                </a:solidFill>
              </a:rPr>
              <a:t>Guidance for Completion – Task 1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p:txBody>
          <a:bodyPr>
            <a:noAutofit/>
          </a:bodyPr>
          <a:lstStyle/>
          <a:p>
            <a:pPr marL="0" indent="0" algn="just">
              <a:buNone/>
            </a:pPr>
            <a:r>
              <a:rPr lang="en-GB" b="1" dirty="0">
                <a:solidFill>
                  <a:schemeClr val="accent1"/>
                </a:solidFill>
              </a:rPr>
              <a:t>Practical Skills: </a:t>
            </a:r>
            <a:r>
              <a:rPr lang="en-GB" i="1" dirty="0"/>
              <a:t>The key concepts, techniques, models and theories that will be incorporated into your report should be made applicable to your chosen ‘business organisation’, therefore consideration should be made to how these features work in reality. Attention should also be made to any limitations of your application.</a:t>
            </a:r>
            <a:endParaRPr lang="en-GB" dirty="0"/>
          </a:p>
          <a:p>
            <a:pPr marL="0" indent="0" algn="just">
              <a:buNone/>
            </a:pPr>
            <a:r>
              <a:rPr lang="en-GB" b="1" dirty="0">
                <a:solidFill>
                  <a:schemeClr val="accent1"/>
                </a:solidFill>
              </a:rPr>
              <a:t>Transferable Skills for Life and Professional Practice: </a:t>
            </a:r>
            <a:r>
              <a:rPr lang="en-GB" i="1" dirty="0"/>
              <a:t>The </a:t>
            </a:r>
            <a:r>
              <a:rPr lang="en-GB" b="1" i="1" dirty="0"/>
              <a:t>Report</a:t>
            </a:r>
            <a:r>
              <a:rPr lang="en-GB" i="1" dirty="0"/>
              <a:t> should be presented using a </a:t>
            </a:r>
            <a:r>
              <a:rPr lang="en-GB" b="1" i="1" dirty="0"/>
              <a:t>Formal Business Report Structure</a:t>
            </a:r>
            <a:r>
              <a:rPr lang="en-GB" i="1" dirty="0"/>
              <a:t>. The content should be of a professional standard, written in the </a:t>
            </a:r>
            <a:r>
              <a:rPr lang="en-GB" b="1" i="1" dirty="0"/>
              <a:t>Third Person</a:t>
            </a:r>
            <a:r>
              <a:rPr lang="en-GB" i="1" dirty="0"/>
              <a:t> with correct spelling, grammar and a logical flow to your discussion.</a:t>
            </a:r>
            <a:endParaRPr lang="en-GB" dirty="0"/>
          </a:p>
          <a:p>
            <a:pPr algn="just"/>
            <a:endParaRPr lang="en-GB" dirty="0"/>
          </a:p>
        </p:txBody>
      </p:sp>
    </p:spTree>
    <p:extLst>
      <p:ext uri="{BB962C8B-B14F-4D97-AF65-F5344CB8AC3E}">
        <p14:creationId xmlns:p14="http://schemas.microsoft.com/office/powerpoint/2010/main" val="347839814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BA6823-A09D-46E3-B39E-F04F62B016A7}"/>
              </a:ext>
            </a:extLst>
          </p:cNvPr>
          <p:cNvSpPr>
            <a:spLocks noGrp="1"/>
          </p:cNvSpPr>
          <p:nvPr>
            <p:ph type="title"/>
          </p:nvPr>
        </p:nvSpPr>
        <p:spPr>
          <a:xfrm>
            <a:off x="858749" y="963997"/>
            <a:ext cx="3787457" cy="4938361"/>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Assignment Task 2 – Presentation – 15 mins</a:t>
            </a:r>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E659AB3-9D26-4344-98D0-E7D1A25DFBBF}"/>
              </a:ext>
            </a:extLst>
          </p:cNvPr>
          <p:cNvSpPr>
            <a:spLocks noGrp="1"/>
          </p:cNvSpPr>
          <p:nvPr>
            <p:ph idx="1"/>
          </p:nvPr>
        </p:nvSpPr>
        <p:spPr>
          <a:xfrm>
            <a:off x="5301798" y="963507"/>
            <a:ext cx="5968181" cy="4938851"/>
          </a:xfrm>
        </p:spPr>
        <p:txBody>
          <a:bodyPr anchor="ctr">
            <a:normAutofit/>
          </a:bodyPr>
          <a:lstStyle/>
          <a:p>
            <a:pPr hangingPunct="0">
              <a:lnSpc>
                <a:spcPct val="100000"/>
              </a:lnSpc>
              <a:buFont typeface="Wingdings" panose="05000000000000000000" pitchFamily="2" charset="2"/>
              <a:buChar char="§"/>
            </a:pPr>
            <a:r>
              <a:rPr lang="en-GB" dirty="0"/>
              <a:t> Following the study of the module ‘Innovation and Creativity for Business Advantage’ you are required to individually create a </a:t>
            </a:r>
            <a:r>
              <a:rPr lang="en-GB" b="1" i="1" dirty="0">
                <a:solidFill>
                  <a:schemeClr val="accent1"/>
                </a:solidFill>
              </a:rPr>
              <a:t>15-minute Narrated Power-Point Presentation</a:t>
            </a:r>
            <a:r>
              <a:rPr lang="en-GB" dirty="0">
                <a:solidFill>
                  <a:schemeClr val="accent1"/>
                </a:solidFill>
              </a:rPr>
              <a:t> </a:t>
            </a:r>
            <a:r>
              <a:rPr lang="en-GB" dirty="0"/>
              <a:t>with a </a:t>
            </a:r>
            <a:r>
              <a:rPr lang="en-GB" b="1" i="1" dirty="0">
                <a:solidFill>
                  <a:schemeClr val="accent1"/>
                </a:solidFill>
              </a:rPr>
              <a:t>Voice Over</a:t>
            </a:r>
            <a:r>
              <a:rPr lang="en-GB" dirty="0">
                <a:solidFill>
                  <a:schemeClr val="accent1"/>
                </a:solidFill>
              </a:rPr>
              <a:t> </a:t>
            </a:r>
            <a:r>
              <a:rPr lang="en-GB" dirty="0"/>
              <a:t>of between </a:t>
            </a:r>
            <a:r>
              <a:rPr lang="en-GB" b="1" i="1" dirty="0">
                <a:solidFill>
                  <a:schemeClr val="accent1"/>
                </a:solidFill>
              </a:rPr>
              <a:t>10 – 15 Slides</a:t>
            </a:r>
            <a:r>
              <a:rPr lang="en-GB" dirty="0">
                <a:solidFill>
                  <a:schemeClr val="accent1"/>
                </a:solidFill>
              </a:rPr>
              <a:t> </a:t>
            </a:r>
            <a:r>
              <a:rPr lang="en-GB" dirty="0"/>
              <a:t>that addresses the question </a:t>
            </a:r>
            <a:r>
              <a:rPr lang="en-GB" i="1" dirty="0">
                <a:solidFill>
                  <a:schemeClr val="accent1"/>
                </a:solidFill>
              </a:rPr>
              <a:t>‘</a:t>
            </a:r>
            <a:r>
              <a:rPr lang="en-GB" b="1" i="1" dirty="0">
                <a:solidFill>
                  <a:schemeClr val="accent1"/>
                </a:solidFill>
              </a:rPr>
              <a:t>Does the Innovation Concept Provide a Business Advantage?’</a:t>
            </a:r>
            <a:endParaRPr lang="en-GB" dirty="0">
              <a:solidFill>
                <a:schemeClr val="accent1"/>
              </a:solidFill>
            </a:endParaRPr>
          </a:p>
          <a:p>
            <a:pPr hangingPunct="0">
              <a:lnSpc>
                <a:spcPct val="100000"/>
              </a:lnSpc>
            </a:pPr>
            <a:endParaRPr lang="en-GB" dirty="0"/>
          </a:p>
          <a:p>
            <a:pPr hangingPunct="0">
              <a:lnSpc>
                <a:spcPct val="100000"/>
              </a:lnSpc>
              <a:buFont typeface="Wingdings" panose="05000000000000000000" pitchFamily="2" charset="2"/>
              <a:buChar char="§"/>
            </a:pPr>
            <a:r>
              <a:rPr lang="en-GB" dirty="0"/>
              <a:t> Within your presentation, you will provide a </a:t>
            </a:r>
            <a:r>
              <a:rPr lang="en-GB" b="1" i="1" dirty="0">
                <a:solidFill>
                  <a:schemeClr val="accent1"/>
                </a:solidFill>
              </a:rPr>
              <a:t>Critical Reflection</a:t>
            </a:r>
            <a:r>
              <a:rPr lang="en-GB" dirty="0"/>
              <a:t> on your learning because of studying this module and base your discussion around a chosen </a:t>
            </a:r>
            <a:r>
              <a:rPr lang="en-GB" b="1" i="1" dirty="0">
                <a:solidFill>
                  <a:schemeClr val="accent1"/>
                </a:solidFill>
              </a:rPr>
              <a:t>Model of Reflection</a:t>
            </a:r>
            <a:r>
              <a:rPr lang="en-GB" dirty="0">
                <a:solidFill>
                  <a:schemeClr val="accent1"/>
                </a:solidFill>
              </a:rPr>
              <a:t> </a:t>
            </a:r>
            <a:r>
              <a:rPr lang="en-GB" dirty="0"/>
              <a:t>and use your chosen case study business organisation to aid you to provide a summary of the key aspects that you personally feel enables you to be able to answer the above question.  </a:t>
            </a:r>
          </a:p>
          <a:p>
            <a:pPr hangingPunct="0">
              <a:lnSpc>
                <a:spcPct val="100000"/>
              </a:lnSpc>
            </a:pPr>
            <a:endParaRPr lang="en-GB" b="1" dirty="0"/>
          </a:p>
        </p:txBody>
      </p:sp>
    </p:spTree>
    <p:extLst>
      <p:ext uri="{BB962C8B-B14F-4D97-AF65-F5344CB8AC3E}">
        <p14:creationId xmlns:p14="http://schemas.microsoft.com/office/powerpoint/2010/main" val="237609764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BA6823-A09D-46E3-B39E-F04F62B016A7}"/>
              </a:ext>
            </a:extLst>
          </p:cNvPr>
          <p:cNvSpPr>
            <a:spLocks noGrp="1"/>
          </p:cNvSpPr>
          <p:nvPr>
            <p:ph type="title"/>
          </p:nvPr>
        </p:nvSpPr>
        <p:spPr>
          <a:xfrm>
            <a:off x="1036320" y="286603"/>
            <a:ext cx="10058400" cy="1450757"/>
          </a:xfrm>
        </p:spPr>
        <p:style>
          <a:lnRef idx="2">
            <a:schemeClr val="accent1"/>
          </a:lnRef>
          <a:fillRef idx="1">
            <a:schemeClr val="lt1"/>
          </a:fillRef>
          <a:effectRef idx="0">
            <a:schemeClr val="accent1"/>
          </a:effectRef>
          <a:fontRef idx="minor">
            <a:schemeClr val="dk1"/>
          </a:fontRef>
        </p:style>
        <p:txBody>
          <a:bodyPr>
            <a:normAutofit/>
          </a:bodyPr>
          <a:lstStyle/>
          <a:p>
            <a:pPr algn="ctr"/>
            <a:r>
              <a:rPr lang="en-GB" b="1" dirty="0"/>
              <a:t>Assignment Task 2 </a:t>
            </a:r>
            <a:br>
              <a:rPr lang="en-GB" b="1" dirty="0"/>
            </a:br>
            <a:r>
              <a:rPr lang="en-GB" b="1" dirty="0"/>
              <a:t>Presentation – 15 mins</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Classroom">
            <a:extLst>
              <a:ext uri="{FF2B5EF4-FFF2-40B4-BE49-F238E27FC236}">
                <a16:creationId xmlns:a16="http://schemas.microsoft.com/office/drawing/2014/main" id="{EBFF8714-E2B9-4B5B-A41F-586CA690C49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5958" y="2427555"/>
            <a:ext cx="3031484" cy="3031484"/>
          </a:xfrm>
          <a:prstGeom prst="rect">
            <a:avLst/>
          </a:prstGeom>
        </p:spPr>
      </p:pic>
      <p:sp>
        <p:nvSpPr>
          <p:cNvPr id="3" name="Content Placeholder 2">
            <a:extLst>
              <a:ext uri="{FF2B5EF4-FFF2-40B4-BE49-F238E27FC236}">
                <a16:creationId xmlns:a16="http://schemas.microsoft.com/office/drawing/2014/main" id="{CE659AB3-9D26-4344-98D0-E7D1A25DFBBF}"/>
              </a:ext>
            </a:extLst>
          </p:cNvPr>
          <p:cNvSpPr>
            <a:spLocks noGrp="1"/>
          </p:cNvSpPr>
          <p:nvPr>
            <p:ph idx="1"/>
          </p:nvPr>
        </p:nvSpPr>
        <p:spPr>
          <a:xfrm>
            <a:off x="4223657" y="1897763"/>
            <a:ext cx="7873093" cy="3760891"/>
          </a:xfrm>
        </p:spPr>
        <p:txBody>
          <a:bodyPr>
            <a:noAutofit/>
          </a:bodyPr>
          <a:lstStyle/>
          <a:p>
            <a:pPr marL="0" indent="0" hangingPunct="0">
              <a:lnSpc>
                <a:spcPct val="100000"/>
              </a:lnSpc>
              <a:buNone/>
            </a:pPr>
            <a:r>
              <a:rPr lang="en-GB" sz="1950" dirty="0"/>
              <a:t>It is particularly important that you create good quality professional slides that includes a</a:t>
            </a:r>
            <a:r>
              <a:rPr lang="en-GB" sz="1950" i="1" dirty="0"/>
              <a:t> </a:t>
            </a:r>
            <a:r>
              <a:rPr lang="en-GB" sz="1950" b="1" i="1" dirty="0">
                <a:solidFill>
                  <a:schemeClr val="accent1"/>
                </a:solidFill>
              </a:rPr>
              <a:t>Voice Over</a:t>
            </a:r>
            <a:r>
              <a:rPr lang="en-GB" sz="1950" dirty="0">
                <a:solidFill>
                  <a:schemeClr val="accent1"/>
                </a:solidFill>
              </a:rPr>
              <a:t> </a:t>
            </a:r>
            <a:r>
              <a:rPr lang="en-GB" sz="1950" dirty="0"/>
              <a:t>of your personal narrative that is supported with a minimum of </a:t>
            </a:r>
            <a:r>
              <a:rPr lang="en-GB" sz="1950" b="1" i="1" dirty="0">
                <a:solidFill>
                  <a:schemeClr val="accent1"/>
                </a:solidFill>
              </a:rPr>
              <a:t>10 Credible Academic Sources</a:t>
            </a:r>
            <a:r>
              <a:rPr lang="en-GB" sz="1950" dirty="0"/>
              <a:t>.  As the presentation is a personal reflection of your ideas, knowledge and understanding of the innovation concept, it is permitted to create the presentation in the </a:t>
            </a:r>
            <a:r>
              <a:rPr lang="en-GB" sz="1950" b="1" i="1" dirty="0">
                <a:solidFill>
                  <a:schemeClr val="accent1"/>
                </a:solidFill>
              </a:rPr>
              <a:t>First Person</a:t>
            </a:r>
            <a:r>
              <a:rPr lang="en-GB" sz="1950" dirty="0"/>
              <a:t> and may be designed but is not limited to using the following structure:</a:t>
            </a:r>
          </a:p>
          <a:p>
            <a:pPr lvl="0">
              <a:lnSpc>
                <a:spcPct val="100000"/>
              </a:lnSpc>
            </a:pPr>
            <a:r>
              <a:rPr lang="en-GB" sz="1950" dirty="0"/>
              <a:t>Slide 1 – Cover Slide</a:t>
            </a:r>
          </a:p>
          <a:p>
            <a:pPr lvl="0">
              <a:lnSpc>
                <a:spcPct val="100000"/>
              </a:lnSpc>
            </a:pPr>
            <a:r>
              <a:rPr lang="en-GB" sz="1950" dirty="0"/>
              <a:t>Slide 2 – Introduction</a:t>
            </a:r>
          </a:p>
          <a:p>
            <a:pPr lvl="0">
              <a:lnSpc>
                <a:spcPct val="100000"/>
              </a:lnSpc>
            </a:pPr>
            <a:r>
              <a:rPr lang="en-GB" sz="1950" dirty="0"/>
              <a:t>Slide 3 – Slide 12 – Main Reflective Content</a:t>
            </a:r>
          </a:p>
          <a:p>
            <a:pPr lvl="0">
              <a:lnSpc>
                <a:spcPct val="100000"/>
              </a:lnSpc>
            </a:pPr>
            <a:r>
              <a:rPr lang="en-GB" sz="1950" dirty="0"/>
              <a:t>Slide 13 - Conclusion Slide</a:t>
            </a:r>
          </a:p>
          <a:p>
            <a:pPr lvl="0">
              <a:lnSpc>
                <a:spcPct val="100000"/>
              </a:lnSpc>
            </a:pPr>
            <a:r>
              <a:rPr lang="en-GB" sz="1950" dirty="0"/>
              <a:t>Slide 14 – References Slide</a:t>
            </a:r>
          </a:p>
          <a:p>
            <a:pPr hangingPunct="0">
              <a:lnSpc>
                <a:spcPct val="100000"/>
              </a:lnSpc>
            </a:pPr>
            <a:r>
              <a:rPr lang="en-GB" sz="1950" b="1" dirty="0"/>
              <a:t> </a:t>
            </a:r>
          </a:p>
          <a:p>
            <a:pPr hangingPunct="0">
              <a:lnSpc>
                <a:spcPct val="100000"/>
              </a:lnSpc>
            </a:pPr>
            <a:endParaRPr lang="en-GB" sz="1950" b="1" dirty="0"/>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2839737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chor="ctr"/>
          <a:lstStyle/>
          <a:p>
            <a:pPr algn="ctr"/>
            <a:r>
              <a:rPr lang="en-GB" b="1" dirty="0">
                <a:solidFill>
                  <a:schemeClr val="tx1"/>
                </a:solidFill>
              </a:rPr>
              <a:t>Guidance for Completion – Task 2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a:xfrm>
            <a:off x="1097280" y="2108200"/>
            <a:ext cx="10058400" cy="4206335"/>
          </a:xfrm>
        </p:spPr>
        <p:txBody>
          <a:bodyPr>
            <a:noAutofit/>
          </a:bodyPr>
          <a:lstStyle/>
          <a:p>
            <a:pPr marL="0" indent="0" algn="just" hangingPunct="0">
              <a:buNone/>
            </a:pPr>
            <a:r>
              <a:rPr lang="en-GB" sz="1900" b="1" dirty="0">
                <a:solidFill>
                  <a:schemeClr val="accent1"/>
                </a:solidFill>
              </a:rPr>
              <a:t>Engagement with Literature Skills: </a:t>
            </a:r>
            <a:r>
              <a:rPr lang="en-GB" sz="1900" i="1" dirty="0"/>
              <a:t>The </a:t>
            </a:r>
            <a:r>
              <a:rPr lang="en-GB" sz="1900" b="1" i="1" dirty="0"/>
              <a:t>Presentation</a:t>
            </a:r>
            <a:r>
              <a:rPr lang="en-GB" sz="1900" i="1" dirty="0"/>
              <a:t> should contain at least </a:t>
            </a:r>
            <a:r>
              <a:rPr lang="en-GB" sz="1900" b="1" i="1" dirty="0"/>
              <a:t>10</a:t>
            </a:r>
            <a:r>
              <a:rPr lang="en-GB" sz="1900" i="1" dirty="0"/>
              <a:t> academic references to support your work and should be obtained from a variety of valid and reliable sources. A reference list should also be provided for both tasks using the </a:t>
            </a:r>
            <a:r>
              <a:rPr lang="en-GB" sz="1900" b="1" i="1" dirty="0"/>
              <a:t>Harvard Referencing</a:t>
            </a:r>
            <a:r>
              <a:rPr lang="en-GB" sz="1900" i="1" dirty="0"/>
              <a:t> method.</a:t>
            </a:r>
            <a:endParaRPr lang="en-GB" sz="1900" dirty="0"/>
          </a:p>
          <a:p>
            <a:pPr marL="0" indent="0" algn="just" hangingPunct="0">
              <a:buNone/>
            </a:pPr>
            <a:r>
              <a:rPr lang="en-GB" sz="1900" b="1" dirty="0">
                <a:solidFill>
                  <a:schemeClr val="accent1"/>
                </a:solidFill>
              </a:rPr>
              <a:t>Knowledge and Understanding Skills: </a:t>
            </a:r>
            <a:r>
              <a:rPr lang="en-GB" sz="1900" dirty="0">
                <a:solidFill>
                  <a:schemeClr val="tx1"/>
                </a:solidFill>
              </a:rPr>
              <a:t>The</a:t>
            </a:r>
            <a:r>
              <a:rPr lang="en-GB" sz="1900" b="1" dirty="0">
                <a:solidFill>
                  <a:schemeClr val="tx1"/>
                </a:solidFill>
              </a:rPr>
              <a:t> Presentation </a:t>
            </a:r>
            <a:r>
              <a:rPr lang="en-GB" sz="1900" i="1" dirty="0"/>
              <a:t>should demonstrate a high level of knowledge and understanding of key concepts, techniques, models and theories that are associated with innovation and creativity for business advantage.  Consideration should also be made to any limitations and challenges to the knowledge base. </a:t>
            </a:r>
            <a:endParaRPr lang="en-GB" sz="1900" dirty="0"/>
          </a:p>
          <a:p>
            <a:pPr marL="0" indent="0" algn="just" hangingPunct="0">
              <a:buNone/>
            </a:pPr>
            <a:r>
              <a:rPr lang="en-GB" sz="1900" b="1" dirty="0">
                <a:solidFill>
                  <a:schemeClr val="accent1"/>
                </a:solidFill>
              </a:rPr>
              <a:t>Cognitive and Intellectual Skills: </a:t>
            </a:r>
            <a:r>
              <a:rPr lang="en-GB" sz="1900" dirty="0">
                <a:solidFill>
                  <a:schemeClr val="tx1"/>
                </a:solidFill>
              </a:rPr>
              <a:t>The</a:t>
            </a:r>
            <a:r>
              <a:rPr lang="en-GB" sz="1900" b="1" dirty="0">
                <a:solidFill>
                  <a:schemeClr val="tx1"/>
                </a:solidFill>
              </a:rPr>
              <a:t> Presentation </a:t>
            </a:r>
            <a:r>
              <a:rPr lang="en-GB" sz="1900" i="1" dirty="0"/>
              <a:t>should demonstrate an ability to be able to critically evaluate (compare and contrast) your key findings to enable persuasive arguments to be made. You should also exhibit a capability to synthesise information from your research to be able to draw meaningful conclusions.</a:t>
            </a:r>
            <a:endParaRPr lang="en-GB" sz="1900" dirty="0"/>
          </a:p>
          <a:p>
            <a:pPr marL="0" indent="0" algn="just" hangingPunct="0">
              <a:buNone/>
            </a:pPr>
            <a:endParaRPr lang="en-GB" sz="1900" dirty="0"/>
          </a:p>
          <a:p>
            <a:pPr algn="just"/>
            <a:endParaRPr lang="en-GB" sz="1900" dirty="0"/>
          </a:p>
        </p:txBody>
      </p:sp>
    </p:spTree>
    <p:extLst>
      <p:ext uri="{BB962C8B-B14F-4D97-AF65-F5344CB8AC3E}">
        <p14:creationId xmlns:p14="http://schemas.microsoft.com/office/powerpoint/2010/main" val="191467612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chor="ctr"/>
          <a:lstStyle/>
          <a:p>
            <a:pPr algn="ctr"/>
            <a:r>
              <a:rPr lang="en-GB" b="1" dirty="0">
                <a:solidFill>
                  <a:schemeClr val="tx1"/>
                </a:solidFill>
              </a:rPr>
              <a:t>Guidance for Completion – Task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p:txBody>
          <a:bodyPr>
            <a:noAutofit/>
          </a:bodyPr>
          <a:lstStyle/>
          <a:p>
            <a:pPr marL="0" indent="0" algn="just">
              <a:buNone/>
            </a:pPr>
            <a:r>
              <a:rPr lang="en-GB" b="1" dirty="0">
                <a:solidFill>
                  <a:schemeClr val="accent1"/>
                </a:solidFill>
              </a:rPr>
              <a:t>Practical Skills: </a:t>
            </a:r>
            <a:r>
              <a:rPr lang="en-GB" i="1" dirty="0"/>
              <a:t>The reflective presentation should be applied to a model of reflection such as Gibbs Reflective Cycle, </a:t>
            </a:r>
            <a:r>
              <a:rPr lang="en-GB" i="1" dirty="0" err="1"/>
              <a:t>Boud’s</a:t>
            </a:r>
            <a:r>
              <a:rPr lang="en-GB" i="1" dirty="0"/>
              <a:t> Triangle Representation, Atkins &amp; Murphy’s Cyclical Model or Kolb’s Cycle of Reflective Practice.  Attention should also be made to any limitations of your application.</a:t>
            </a:r>
            <a:endParaRPr lang="en-GB" dirty="0"/>
          </a:p>
          <a:p>
            <a:pPr marL="0" indent="0" algn="just">
              <a:buNone/>
            </a:pPr>
            <a:r>
              <a:rPr lang="en-GB" b="1" dirty="0">
                <a:solidFill>
                  <a:schemeClr val="accent1"/>
                </a:solidFill>
              </a:rPr>
              <a:t>Transferable Skills for Life and Professional Practice: </a:t>
            </a:r>
            <a:r>
              <a:rPr lang="en-GB" i="1" dirty="0"/>
              <a:t>The </a:t>
            </a:r>
            <a:r>
              <a:rPr lang="en-GB" b="1" i="1" dirty="0"/>
              <a:t>Presentation</a:t>
            </a:r>
            <a:r>
              <a:rPr lang="en-GB" i="1" dirty="0"/>
              <a:t> should be professionally presented with the use of </a:t>
            </a:r>
            <a:r>
              <a:rPr lang="en-GB" b="1" i="1" dirty="0"/>
              <a:t>PowerPoint</a:t>
            </a:r>
            <a:r>
              <a:rPr lang="en-GB" i="1" dirty="0"/>
              <a:t> with an appropriate design, slide transitions and animation. Please also ensure that you include a </a:t>
            </a:r>
            <a:r>
              <a:rPr lang="en-GB" b="1" i="1" dirty="0"/>
              <a:t>Voice Over</a:t>
            </a:r>
            <a:r>
              <a:rPr lang="en-GB" i="1" dirty="0"/>
              <a:t> for each side so that your experiences can be easily listened to.  Your presentation should also reflect your personal thoughts and experiences therefore can be exhibited in the </a:t>
            </a:r>
            <a:r>
              <a:rPr lang="en-GB" b="1" i="1" dirty="0"/>
              <a:t>First-Person</a:t>
            </a:r>
            <a:r>
              <a:rPr lang="en-GB" i="1" dirty="0"/>
              <a:t>.</a:t>
            </a:r>
            <a:endParaRPr lang="en-GB" dirty="0"/>
          </a:p>
          <a:p>
            <a:pPr marL="0" indent="0" algn="just">
              <a:buNone/>
            </a:pPr>
            <a:endParaRPr lang="en-GB" dirty="0"/>
          </a:p>
        </p:txBody>
      </p:sp>
    </p:spTree>
    <p:extLst>
      <p:ext uri="{BB962C8B-B14F-4D97-AF65-F5344CB8AC3E}">
        <p14:creationId xmlns:p14="http://schemas.microsoft.com/office/powerpoint/2010/main" val="116031480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322A11-406D-4626-AE58-CF5DBE35F62C}"/>
              </a:ext>
            </a:extLst>
          </p:cNvPr>
          <p:cNvSpPr>
            <a:spLocks noGrp="1"/>
          </p:cNvSpPr>
          <p:nvPr>
            <p:ph type="title"/>
          </p:nvPr>
        </p:nvSpPr>
        <p:spPr>
          <a:xfrm>
            <a:off x="1036320" y="286603"/>
            <a:ext cx="10058400" cy="1450757"/>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Feedback </a:t>
            </a:r>
          </a:p>
        </p:txBody>
      </p:sp>
      <p:cxnSp>
        <p:nvCxnSpPr>
          <p:cNvPr id="15" name="Straight Connector 14">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 name="Graphic 9" descr="Diploma Roll">
            <a:extLst>
              <a:ext uri="{FF2B5EF4-FFF2-40B4-BE49-F238E27FC236}">
                <a16:creationId xmlns:a16="http://schemas.microsoft.com/office/drawing/2014/main" id="{456AA316-3376-478B-B2A9-B2ABE38EED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6" name="Content Placeholder 5">
            <a:extLst>
              <a:ext uri="{FF2B5EF4-FFF2-40B4-BE49-F238E27FC236}">
                <a16:creationId xmlns:a16="http://schemas.microsoft.com/office/drawing/2014/main" id="{B8358682-E8E5-478A-B0A3-2CB3A1A171B6}"/>
              </a:ext>
            </a:extLst>
          </p:cNvPr>
          <p:cNvSpPr>
            <a:spLocks noGrp="1"/>
          </p:cNvSpPr>
          <p:nvPr>
            <p:ph idx="1"/>
          </p:nvPr>
        </p:nvSpPr>
        <p:spPr>
          <a:xfrm>
            <a:off x="4706460" y="2108201"/>
            <a:ext cx="6388260" cy="3760891"/>
          </a:xfrm>
        </p:spPr>
        <p:txBody>
          <a:bodyPr>
            <a:normAutofit/>
          </a:bodyPr>
          <a:lstStyle/>
          <a:p>
            <a:pPr>
              <a:lnSpc>
                <a:spcPct val="100000"/>
              </a:lnSpc>
            </a:pPr>
            <a:r>
              <a:rPr lang="en-GB" sz="1600" b="1" dirty="0"/>
              <a:t>Engagement with Literature Skills: </a:t>
            </a:r>
            <a:r>
              <a:rPr lang="en-GB" sz="1600" b="1" dirty="0">
                <a:solidFill>
                  <a:schemeClr val="accent1"/>
                </a:solidFill>
              </a:rPr>
              <a:t>/25</a:t>
            </a:r>
          </a:p>
          <a:p>
            <a:pPr>
              <a:lnSpc>
                <a:spcPct val="100000"/>
              </a:lnSpc>
            </a:pPr>
            <a:endParaRPr lang="en-GB" sz="1600" b="1" dirty="0"/>
          </a:p>
          <a:p>
            <a:pPr>
              <a:lnSpc>
                <a:spcPct val="100000"/>
              </a:lnSpc>
            </a:pPr>
            <a:r>
              <a:rPr lang="en-GB" sz="1600" b="1" dirty="0"/>
              <a:t>Knowledge and Understanding Skills: </a:t>
            </a:r>
            <a:r>
              <a:rPr lang="en-GB" sz="1600" b="1" dirty="0">
                <a:solidFill>
                  <a:schemeClr val="accent1"/>
                </a:solidFill>
              </a:rPr>
              <a:t>/20</a:t>
            </a:r>
          </a:p>
          <a:p>
            <a:pPr>
              <a:lnSpc>
                <a:spcPct val="100000"/>
              </a:lnSpc>
            </a:pPr>
            <a:endParaRPr lang="en-GB" sz="1600" b="1" dirty="0"/>
          </a:p>
          <a:p>
            <a:pPr>
              <a:lnSpc>
                <a:spcPct val="100000"/>
              </a:lnSpc>
            </a:pPr>
            <a:r>
              <a:rPr lang="en-GB" sz="1600" b="1" dirty="0"/>
              <a:t>Cognitive and Intellectual Skills: </a:t>
            </a:r>
            <a:r>
              <a:rPr lang="en-GB" sz="1600" b="1" dirty="0">
                <a:solidFill>
                  <a:schemeClr val="accent1"/>
                </a:solidFill>
              </a:rPr>
              <a:t>/15</a:t>
            </a:r>
          </a:p>
          <a:p>
            <a:pPr>
              <a:lnSpc>
                <a:spcPct val="100000"/>
              </a:lnSpc>
            </a:pPr>
            <a:endParaRPr lang="en-GB" sz="1600" b="1" dirty="0"/>
          </a:p>
          <a:p>
            <a:pPr>
              <a:lnSpc>
                <a:spcPct val="100000"/>
              </a:lnSpc>
            </a:pPr>
            <a:r>
              <a:rPr lang="en-GB" sz="1600" b="1" dirty="0"/>
              <a:t>Practical Skills: </a:t>
            </a:r>
            <a:r>
              <a:rPr lang="en-GB" sz="1600" b="1" dirty="0">
                <a:solidFill>
                  <a:schemeClr val="accent1"/>
                </a:solidFill>
              </a:rPr>
              <a:t>/15 </a:t>
            </a:r>
          </a:p>
          <a:p>
            <a:pPr>
              <a:lnSpc>
                <a:spcPct val="100000"/>
              </a:lnSpc>
            </a:pPr>
            <a:endParaRPr lang="en-GB" sz="1600" b="1" dirty="0"/>
          </a:p>
          <a:p>
            <a:pPr>
              <a:lnSpc>
                <a:spcPct val="100000"/>
              </a:lnSpc>
            </a:pPr>
            <a:r>
              <a:rPr lang="en-GB" sz="1600" b="1" dirty="0"/>
              <a:t>Transferable Skills for Life and Professional Practice: </a:t>
            </a:r>
            <a:r>
              <a:rPr lang="en-GB" sz="1600" b="1" dirty="0">
                <a:solidFill>
                  <a:schemeClr val="accent1"/>
                </a:solidFill>
              </a:rPr>
              <a:t>/25</a:t>
            </a:r>
            <a:endParaRPr lang="en-GB" sz="1600" dirty="0">
              <a:solidFill>
                <a:schemeClr val="accent1"/>
              </a:solidFill>
            </a:endParaRPr>
          </a:p>
        </p:txBody>
      </p:sp>
      <p:sp>
        <p:nvSpPr>
          <p:cNvPr id="17" name="Rectangle 16">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0182414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 calcmode="lin" valueType="num">
                                      <p:cBhvr additive="base">
                                        <p:cTn id="2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anim calcmode="lin" valueType="num">
                                      <p:cBhvr additive="base">
                                        <p:cTn id="31"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E308C9-2D5E-468C-912D-FFC1D1EAE3BD}"/>
              </a:ext>
            </a:extLst>
          </p:cNvPr>
          <p:cNvSpPr>
            <a:spLocks noGrp="1"/>
          </p:cNvSpPr>
          <p:nvPr>
            <p:ph type="title"/>
          </p:nvPr>
        </p:nvSpPr>
        <p:spPr>
          <a:xfrm>
            <a:off x="5172074" y="286603"/>
            <a:ext cx="5983605" cy="1450757"/>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Submission </a:t>
            </a:r>
          </a:p>
        </p:txBody>
      </p:sp>
      <p:pic>
        <p:nvPicPr>
          <p:cNvPr id="5" name="Picture 4" descr="Calendar&#10;&#10;Description automatically generated">
            <a:extLst>
              <a:ext uri="{FF2B5EF4-FFF2-40B4-BE49-F238E27FC236}">
                <a16:creationId xmlns:a16="http://schemas.microsoft.com/office/drawing/2014/main" id="{08E1B2E6-9871-4A52-9124-C6638DB60D17}"/>
              </a:ext>
            </a:extLst>
          </p:cNvPr>
          <p:cNvPicPr>
            <a:picLocks noChangeAspect="1"/>
          </p:cNvPicPr>
          <p:nvPr/>
        </p:nvPicPr>
        <p:blipFill rotWithShape="1">
          <a:blip r:embed="rId2"/>
          <a:srcRect l="9035" r="43202"/>
          <a:stretch/>
        </p:blipFill>
        <p:spPr>
          <a:xfrm>
            <a:off x="-2" y="-22"/>
            <a:ext cx="4580100" cy="6400816"/>
          </a:xfrm>
          <a:prstGeom prst="rect">
            <a:avLst/>
          </a:prstGeom>
          <a:ln>
            <a:noFill/>
          </a:ln>
          <a:effectLst>
            <a:softEdge rad="112500"/>
          </a:effectLst>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80DCA9A-AC79-4D88-96BD-1868406D789B}"/>
              </a:ext>
            </a:extLst>
          </p:cNvPr>
          <p:cNvSpPr>
            <a:spLocks noGrp="1"/>
          </p:cNvSpPr>
          <p:nvPr>
            <p:ph idx="1"/>
          </p:nvPr>
        </p:nvSpPr>
        <p:spPr>
          <a:xfrm>
            <a:off x="5172074" y="2023963"/>
            <a:ext cx="5983606" cy="4274095"/>
          </a:xfrm>
        </p:spPr>
        <p:txBody>
          <a:bodyPr>
            <a:normAutofit/>
          </a:bodyPr>
          <a:lstStyle/>
          <a:p>
            <a:pPr algn="ctr">
              <a:lnSpc>
                <a:spcPct val="100000"/>
              </a:lnSpc>
            </a:pPr>
            <a:r>
              <a:rPr lang="en-GB" sz="1900" b="1" dirty="0"/>
              <a:t>Hand in Date: </a:t>
            </a:r>
          </a:p>
          <a:p>
            <a:pPr algn="ctr">
              <a:lnSpc>
                <a:spcPct val="100000"/>
              </a:lnSpc>
            </a:pPr>
            <a:r>
              <a:rPr lang="en-GB" sz="1900" b="1" dirty="0">
                <a:solidFill>
                  <a:schemeClr val="accent1"/>
                </a:solidFill>
              </a:rPr>
              <a:t>Friday 9</a:t>
            </a:r>
            <a:r>
              <a:rPr lang="en-GB" sz="1900" b="1" baseline="30000" dirty="0">
                <a:solidFill>
                  <a:schemeClr val="accent1"/>
                </a:solidFill>
              </a:rPr>
              <a:t>th</a:t>
            </a:r>
            <a:r>
              <a:rPr lang="en-GB" sz="1900" b="1" dirty="0">
                <a:solidFill>
                  <a:schemeClr val="accent1"/>
                </a:solidFill>
              </a:rPr>
              <a:t> July 2021</a:t>
            </a:r>
            <a:endParaRPr lang="en-GB" sz="1900" b="1" dirty="0"/>
          </a:p>
          <a:p>
            <a:pPr algn="ctr">
              <a:lnSpc>
                <a:spcPct val="100000"/>
              </a:lnSpc>
            </a:pPr>
            <a:r>
              <a:rPr lang="en-GB" sz="1900" b="1" dirty="0"/>
              <a:t>Return Date of Provisional Marks &amp; Written Feedback: </a:t>
            </a:r>
            <a:r>
              <a:rPr lang="en-GB" sz="1900" b="1" dirty="0">
                <a:solidFill>
                  <a:schemeClr val="accent1"/>
                </a:solidFill>
              </a:rPr>
              <a:t>Friday 6</a:t>
            </a:r>
            <a:r>
              <a:rPr lang="en-GB" sz="1900" b="1" baseline="30000" dirty="0">
                <a:solidFill>
                  <a:schemeClr val="accent1"/>
                </a:solidFill>
              </a:rPr>
              <a:t>th</a:t>
            </a:r>
            <a:r>
              <a:rPr lang="en-GB" sz="1900" b="1" dirty="0">
                <a:solidFill>
                  <a:schemeClr val="accent1"/>
                </a:solidFill>
              </a:rPr>
              <a:t> August 2021</a:t>
            </a:r>
            <a:endParaRPr lang="en-GB" sz="1900" b="1" dirty="0"/>
          </a:p>
          <a:p>
            <a:pPr algn="ctr" hangingPunct="0">
              <a:lnSpc>
                <a:spcPct val="100000"/>
              </a:lnSpc>
            </a:pPr>
            <a:r>
              <a:rPr lang="en-GB" sz="1900" b="1" i="1" dirty="0"/>
              <a:t>Late submission of the electronic version of the assignment will result in a late penalty mark. Penalties for late submission: Up to one week late, maximum mark of 40%.  Over one week late, Refer.  Only the Extenuating Circumstances Panel may grant an extension</a:t>
            </a:r>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2754832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FF43A89-FF65-44A9-BE4C-DC7389FF9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CBC4341-33FB-4D46-A7B4-62039B616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9394C5B-B8DE-4221-8CA4-A30237DB32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Image result for what do you know?">
            <a:extLst>
              <a:ext uri="{FF2B5EF4-FFF2-40B4-BE49-F238E27FC236}">
                <a16:creationId xmlns:a16="http://schemas.microsoft.com/office/drawing/2014/main" id="{97F36A82-AB5A-441C-8AC0-64578CE702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513" r="1" b="35590"/>
          <a:stretch/>
        </p:blipFill>
        <p:spPr bwMode="auto">
          <a:xfrm>
            <a:off x="842772" y="841248"/>
            <a:ext cx="10506456" cy="5175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244123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DD85225-4221-4672-B1DE-C34BFFF5F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Text, logo&#10;&#10;Description automatically generated">
            <a:extLst>
              <a:ext uri="{FF2B5EF4-FFF2-40B4-BE49-F238E27FC236}">
                <a16:creationId xmlns:a16="http://schemas.microsoft.com/office/drawing/2014/main" id="{9F0251ED-C326-4C4E-AF46-F82F408ECB3F}"/>
              </a:ext>
            </a:extLst>
          </p:cNvPr>
          <p:cNvPicPr>
            <a:picLocks noChangeAspect="1"/>
          </p:cNvPicPr>
          <p:nvPr/>
        </p:nvPicPr>
        <p:blipFill rotWithShape="1">
          <a:blip r:embed="rId2"/>
          <a:srcRect t="2048" r="1" b="7132"/>
          <a:stretch/>
        </p:blipFill>
        <p:spPr>
          <a:xfrm>
            <a:off x="643467" y="643467"/>
            <a:ext cx="10905066" cy="5571066"/>
          </a:xfrm>
          <a:prstGeom prst="rect">
            <a:avLst/>
          </a:prstGeom>
        </p:spPr>
      </p:pic>
      <p:sp>
        <p:nvSpPr>
          <p:cNvPr id="9" name="Rectangle 8">
            <a:extLst>
              <a:ext uri="{FF2B5EF4-FFF2-40B4-BE49-F238E27FC236}">
                <a16:creationId xmlns:a16="http://schemas.microsoft.com/office/drawing/2014/main" id="{6FB55C46-EDB8-4EC2-AD52-94B111D3A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7310219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webextensions/_rels/webextension1.xml.rels><?xml version="1.0" encoding="UTF-8" standalone="yes"?>
<Relationships xmlns="http://schemas.openxmlformats.org/package/2006/relationships"><Relationship Id="rId1" Type="http://schemas.openxmlformats.org/officeDocument/2006/relationships/image" Target="../media/image3.png"/></Relationships>
</file>

<file path=ppt/webextensions/webextension1.xml><?xml version="1.0" encoding="utf-8"?>
<we:webextension xmlns:we="http://schemas.microsoft.com/office/webextensions/webextension/2010/11" id="{821B8FC9-B7FA-4445-8EC8-D757C5B50F65}">
  <we:reference id="wa104218073" version="2.1.0.0" store="en-US" storeType="OMEX"/>
  <we:alternateReferences>
    <we:reference id="wa104218073" version="2.1.0.0" store="wa104218073" storeType="OMEX"/>
  </we:alternateReferences>
  <we:properties>
    <we:property name="appSlideData" value="{&quot;slideId&quot;:329,&quot;confidenceLevel&quot;:2}"/>
    <we:property name="url" value="&quot;free_text_poll/jx8uS8zscuJRU08URAbk7&quot;"/>
  </we:properties>
  <we:bindings/>
  <we:snapshot xmlns:r="http://schemas.openxmlformats.org/officeDocument/2006/relationships" r:embed="rId1"/>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1698</Words>
  <Application>Microsoft Office PowerPoint</Application>
  <PresentationFormat>Widescreen</PresentationFormat>
  <Paragraphs>179</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Georgia Pro Cond Light</vt:lpstr>
      <vt:lpstr>Speak Pro</vt:lpstr>
      <vt:lpstr>Times New Roman</vt:lpstr>
      <vt:lpstr>Wingdings</vt:lpstr>
      <vt:lpstr>RetrospectVTI</vt:lpstr>
      <vt:lpstr>Creativity and Innovation for Business Advantage</vt:lpstr>
      <vt:lpstr>PowerPoint Presentation</vt:lpstr>
      <vt:lpstr>PowerPoint Presentation</vt:lpstr>
      <vt:lpstr>Introductions </vt:lpstr>
      <vt:lpstr>Weekly Structure (Online) </vt:lpstr>
      <vt:lpstr>Weekly Structure (Campus) </vt:lpstr>
      <vt:lpstr>Indicative Schedule </vt:lpstr>
      <vt:lpstr>PowerPoint Presentation</vt:lpstr>
      <vt:lpstr>Aims &amp; Objectives </vt:lpstr>
      <vt:lpstr>Assessment </vt:lpstr>
      <vt:lpstr>PowerPoint Presentation</vt:lpstr>
      <vt:lpstr>Assignment Task 1 – Report – 2500(+/-10%</vt:lpstr>
      <vt:lpstr>Assignment Task 1  Report – 2500(+/-10%</vt:lpstr>
      <vt:lpstr>Guidance for Completion – Task 1 </vt:lpstr>
      <vt:lpstr>Guidance for Completion – Task 1 </vt:lpstr>
      <vt:lpstr>Assignment Task 2 – Presentation – 15 mins</vt:lpstr>
      <vt:lpstr>Assignment Task 2  Presentation – 15 mins</vt:lpstr>
      <vt:lpstr>Guidance for Completion – Task 2 </vt:lpstr>
      <vt:lpstr>Guidance for Completion – Task  </vt:lpstr>
      <vt:lpstr>Feedback </vt:lpstr>
      <vt:lpstr>Submission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2021-01-11T20:32:16Z</dcterms:created>
  <dcterms:modified xsi:type="dcterms:W3CDTF">2021-04-27T20:14:54Z</dcterms:modified>
</cp:coreProperties>
</file>