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tags/tag1.xml" ContentType="application/vnd.openxmlformats-officedocument.presentationml.tags+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2.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3.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6.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7.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8.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9.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50.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8"/>
  </p:notesMasterIdLst>
  <p:sldIdLst>
    <p:sldId id="256" r:id="rId2"/>
    <p:sldId id="437" r:id="rId3"/>
    <p:sldId id="260" r:id="rId4"/>
    <p:sldId id="262" r:id="rId5"/>
    <p:sldId id="266" r:id="rId6"/>
    <p:sldId id="264" r:id="rId7"/>
    <p:sldId id="270" r:id="rId8"/>
    <p:sldId id="441" r:id="rId9"/>
    <p:sldId id="269" r:id="rId10"/>
    <p:sldId id="268" r:id="rId11"/>
    <p:sldId id="442" r:id="rId12"/>
    <p:sldId id="438" r:id="rId13"/>
    <p:sldId id="443" r:id="rId14"/>
    <p:sldId id="377" r:id="rId15"/>
    <p:sldId id="379" r:id="rId16"/>
    <p:sldId id="378" r:id="rId17"/>
    <p:sldId id="380" r:id="rId18"/>
    <p:sldId id="382" r:id="rId19"/>
    <p:sldId id="384" r:id="rId20"/>
    <p:sldId id="445" r:id="rId21"/>
    <p:sldId id="387" r:id="rId22"/>
    <p:sldId id="446" r:id="rId23"/>
    <p:sldId id="389" r:id="rId24"/>
    <p:sldId id="390" r:id="rId25"/>
    <p:sldId id="448" r:id="rId26"/>
    <p:sldId id="391" r:id="rId27"/>
    <p:sldId id="392" r:id="rId28"/>
    <p:sldId id="394" r:id="rId29"/>
    <p:sldId id="449" r:id="rId30"/>
    <p:sldId id="395" r:id="rId31"/>
    <p:sldId id="450" r:id="rId32"/>
    <p:sldId id="396" r:id="rId33"/>
    <p:sldId id="398" r:id="rId34"/>
    <p:sldId id="397" r:id="rId35"/>
    <p:sldId id="399" r:id="rId36"/>
    <p:sldId id="400" r:id="rId37"/>
    <p:sldId id="402" r:id="rId38"/>
    <p:sldId id="403" r:id="rId39"/>
    <p:sldId id="405" r:id="rId40"/>
    <p:sldId id="406" r:id="rId41"/>
    <p:sldId id="410" r:id="rId42"/>
    <p:sldId id="414" r:id="rId43"/>
    <p:sldId id="416" r:id="rId44"/>
    <p:sldId id="417" r:id="rId45"/>
    <p:sldId id="420" r:id="rId46"/>
    <p:sldId id="421" r:id="rId47"/>
    <p:sldId id="423" r:id="rId48"/>
    <p:sldId id="422" r:id="rId49"/>
    <p:sldId id="425" r:id="rId50"/>
    <p:sldId id="427" r:id="rId51"/>
    <p:sldId id="426" r:id="rId52"/>
    <p:sldId id="429" r:id="rId53"/>
    <p:sldId id="428" r:id="rId54"/>
    <p:sldId id="430" r:id="rId55"/>
    <p:sldId id="432" r:id="rId56"/>
    <p:sldId id="431"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87"/>
    <p:restoredTop sz="85050" autoAdjust="0"/>
  </p:normalViewPr>
  <p:slideViewPr>
    <p:cSldViewPr snapToGrid="0" snapToObjects="1">
      <p:cViewPr varScale="1">
        <p:scale>
          <a:sx n="73" d="100"/>
          <a:sy n="73" d="100"/>
        </p:scale>
        <p:origin x="854" y="58"/>
      </p:cViewPr>
      <p:guideLst/>
    </p:cSldViewPr>
  </p:slideViewPr>
  <p:outlineViewPr>
    <p:cViewPr>
      <p:scale>
        <a:sx n="33" d="100"/>
        <a:sy n="33" d="100"/>
      </p:scale>
      <p:origin x="0" y="-18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52E4F-FE0A-423B-A54A-E8FACC26D249}" type="doc">
      <dgm:prSet loTypeId="urn:microsoft.com/office/officeart/2016/7/layout/VerticalDownArrowProcess" loCatId="process" qsTypeId="urn:microsoft.com/office/officeart/2005/8/quickstyle/simple2" qsCatId="simple" csTypeId="urn:microsoft.com/office/officeart/2005/8/colors/colorful5" csCatId="colorful"/>
      <dgm:spPr/>
      <dgm:t>
        <a:bodyPr/>
        <a:lstStyle/>
        <a:p>
          <a:endParaRPr lang="en-US"/>
        </a:p>
      </dgm:t>
    </dgm:pt>
    <dgm:pt modelId="{CBEA3425-98D7-453E-9D57-E86135D7B875}">
      <dgm:prSet/>
      <dgm:spPr/>
      <dgm:t>
        <a:bodyPr/>
        <a:lstStyle/>
        <a:p>
          <a:r>
            <a:rPr lang="en-US"/>
            <a:t>Identify</a:t>
          </a:r>
        </a:p>
      </dgm:t>
    </dgm:pt>
    <dgm:pt modelId="{75394061-51F4-4FB2-8F33-E1330CC02495}" type="parTrans" cxnId="{4CBF9ECC-7DB7-4DED-963A-5862DCB02241}">
      <dgm:prSet/>
      <dgm:spPr/>
      <dgm:t>
        <a:bodyPr/>
        <a:lstStyle/>
        <a:p>
          <a:endParaRPr lang="en-US"/>
        </a:p>
      </dgm:t>
    </dgm:pt>
    <dgm:pt modelId="{C8E18A76-0B30-49B8-95B6-A66E852739B7}" type="sibTrans" cxnId="{4CBF9ECC-7DB7-4DED-963A-5862DCB02241}">
      <dgm:prSet/>
      <dgm:spPr/>
      <dgm:t>
        <a:bodyPr/>
        <a:lstStyle/>
        <a:p>
          <a:endParaRPr lang="en-US"/>
        </a:p>
      </dgm:t>
    </dgm:pt>
    <dgm:pt modelId="{9B10FF83-A76F-45CC-BAE3-A39F526E9F92}">
      <dgm:prSet/>
      <dgm:spPr/>
      <dgm:t>
        <a:bodyPr/>
        <a:lstStyle/>
        <a:p>
          <a:r>
            <a:rPr lang="en-US"/>
            <a:t>Identify the difference between Information and Intelligence</a:t>
          </a:r>
        </a:p>
      </dgm:t>
    </dgm:pt>
    <dgm:pt modelId="{241C6653-E72B-48C7-8127-60470A31E98A}" type="parTrans" cxnId="{33364487-9A34-47BF-A280-876D405EAC47}">
      <dgm:prSet/>
      <dgm:spPr/>
      <dgm:t>
        <a:bodyPr/>
        <a:lstStyle/>
        <a:p>
          <a:endParaRPr lang="en-US"/>
        </a:p>
      </dgm:t>
    </dgm:pt>
    <dgm:pt modelId="{5784DEEC-53BD-4870-8ADE-0C68A57C9B97}" type="sibTrans" cxnId="{33364487-9A34-47BF-A280-876D405EAC47}">
      <dgm:prSet/>
      <dgm:spPr/>
      <dgm:t>
        <a:bodyPr/>
        <a:lstStyle/>
        <a:p>
          <a:endParaRPr lang="en-US"/>
        </a:p>
      </dgm:t>
    </dgm:pt>
    <dgm:pt modelId="{BA174BD8-C7FD-46E4-BE67-41190967B56B}">
      <dgm:prSet/>
      <dgm:spPr/>
      <dgm:t>
        <a:bodyPr/>
        <a:lstStyle/>
        <a:p>
          <a:r>
            <a:rPr lang="en-US"/>
            <a:t>List</a:t>
          </a:r>
        </a:p>
      </dgm:t>
    </dgm:pt>
    <dgm:pt modelId="{A74CD401-B420-4FBE-85D1-3144EFDDD7B6}" type="parTrans" cxnId="{35734D59-E64A-42E3-9E74-64C0481C0AC5}">
      <dgm:prSet/>
      <dgm:spPr/>
      <dgm:t>
        <a:bodyPr/>
        <a:lstStyle/>
        <a:p>
          <a:endParaRPr lang="en-US"/>
        </a:p>
      </dgm:t>
    </dgm:pt>
    <dgm:pt modelId="{4B41700A-491B-41AA-A458-0D8A09458905}" type="sibTrans" cxnId="{35734D59-E64A-42E3-9E74-64C0481C0AC5}">
      <dgm:prSet/>
      <dgm:spPr/>
      <dgm:t>
        <a:bodyPr/>
        <a:lstStyle/>
        <a:p>
          <a:endParaRPr lang="en-US"/>
        </a:p>
      </dgm:t>
    </dgm:pt>
    <dgm:pt modelId="{B356CDE8-FAC3-4E02-8081-8B0464FA23AA}">
      <dgm:prSet/>
      <dgm:spPr/>
      <dgm:t>
        <a:bodyPr/>
        <a:lstStyle/>
        <a:p>
          <a:r>
            <a:rPr lang="en-US"/>
            <a:t>List the sources of information available to police</a:t>
          </a:r>
        </a:p>
      </dgm:t>
    </dgm:pt>
    <dgm:pt modelId="{1C4C0987-CB09-4968-B8F2-2895C29BA289}" type="parTrans" cxnId="{B1614503-7794-48A1-8D76-AE868904D2F6}">
      <dgm:prSet/>
      <dgm:spPr/>
      <dgm:t>
        <a:bodyPr/>
        <a:lstStyle/>
        <a:p>
          <a:endParaRPr lang="en-US"/>
        </a:p>
      </dgm:t>
    </dgm:pt>
    <dgm:pt modelId="{59712D04-CC01-487D-AEF5-1E36DE707FA8}" type="sibTrans" cxnId="{B1614503-7794-48A1-8D76-AE868904D2F6}">
      <dgm:prSet/>
      <dgm:spPr/>
      <dgm:t>
        <a:bodyPr/>
        <a:lstStyle/>
        <a:p>
          <a:endParaRPr lang="en-US"/>
        </a:p>
      </dgm:t>
    </dgm:pt>
    <dgm:pt modelId="{DE35AB8B-C468-4523-A21D-30C553BBFBC7}">
      <dgm:prSet/>
      <dgm:spPr/>
      <dgm:t>
        <a:bodyPr/>
        <a:lstStyle/>
        <a:p>
          <a:r>
            <a:rPr lang="en-US"/>
            <a:t>Explain</a:t>
          </a:r>
        </a:p>
      </dgm:t>
    </dgm:pt>
    <dgm:pt modelId="{D1B25382-DCC3-493B-B22C-0D504D1121EB}" type="parTrans" cxnId="{25889322-8B3D-47CC-BFE2-F9BD838B42C8}">
      <dgm:prSet/>
      <dgm:spPr/>
      <dgm:t>
        <a:bodyPr/>
        <a:lstStyle/>
        <a:p>
          <a:endParaRPr lang="en-US"/>
        </a:p>
      </dgm:t>
    </dgm:pt>
    <dgm:pt modelId="{C89D56DF-6E53-466D-9BC0-A2DD8EE4A2E1}" type="sibTrans" cxnId="{25889322-8B3D-47CC-BFE2-F9BD838B42C8}">
      <dgm:prSet/>
      <dgm:spPr/>
      <dgm:t>
        <a:bodyPr/>
        <a:lstStyle/>
        <a:p>
          <a:endParaRPr lang="en-US"/>
        </a:p>
      </dgm:t>
    </dgm:pt>
    <dgm:pt modelId="{74A86FD2-E19F-4687-A303-6577CC963066}">
      <dgm:prSet/>
      <dgm:spPr/>
      <dgm:t>
        <a:bodyPr/>
        <a:lstStyle/>
        <a:p>
          <a:r>
            <a:rPr lang="en-US"/>
            <a:t>Explain how NIM applies to a policing context</a:t>
          </a:r>
        </a:p>
      </dgm:t>
    </dgm:pt>
    <dgm:pt modelId="{0A7E7C4E-2081-454D-A7CE-9D4FA361A82C}" type="parTrans" cxnId="{1A5ED98D-58D6-42F6-BBDF-92473E4D24E4}">
      <dgm:prSet/>
      <dgm:spPr/>
      <dgm:t>
        <a:bodyPr/>
        <a:lstStyle/>
        <a:p>
          <a:endParaRPr lang="en-US"/>
        </a:p>
      </dgm:t>
    </dgm:pt>
    <dgm:pt modelId="{C7B87EF5-5910-4C7B-9900-016A837FD976}" type="sibTrans" cxnId="{1A5ED98D-58D6-42F6-BBDF-92473E4D24E4}">
      <dgm:prSet/>
      <dgm:spPr/>
      <dgm:t>
        <a:bodyPr/>
        <a:lstStyle/>
        <a:p>
          <a:endParaRPr lang="en-US"/>
        </a:p>
      </dgm:t>
    </dgm:pt>
    <dgm:pt modelId="{62E8600A-55A8-4F2F-AF6E-6BD60AB23B31}">
      <dgm:prSet/>
      <dgm:spPr/>
      <dgm:t>
        <a:bodyPr/>
        <a:lstStyle/>
        <a:p>
          <a:r>
            <a:rPr lang="en-US"/>
            <a:t>Describe</a:t>
          </a:r>
        </a:p>
      </dgm:t>
    </dgm:pt>
    <dgm:pt modelId="{7C72CB85-7C64-4C27-9FD7-EF4018837211}" type="parTrans" cxnId="{5FEB1F60-B043-4158-81B0-696A890205E1}">
      <dgm:prSet/>
      <dgm:spPr/>
      <dgm:t>
        <a:bodyPr/>
        <a:lstStyle/>
        <a:p>
          <a:endParaRPr lang="en-US"/>
        </a:p>
      </dgm:t>
    </dgm:pt>
    <dgm:pt modelId="{E22963B7-40A2-4B8C-99D1-624EDD3BCA04}" type="sibTrans" cxnId="{5FEB1F60-B043-4158-81B0-696A890205E1}">
      <dgm:prSet/>
      <dgm:spPr/>
      <dgm:t>
        <a:bodyPr/>
        <a:lstStyle/>
        <a:p>
          <a:endParaRPr lang="en-US"/>
        </a:p>
      </dgm:t>
    </dgm:pt>
    <dgm:pt modelId="{61AAAAA5-A635-4834-BA3B-D2A4F9B29CE0}">
      <dgm:prSet/>
      <dgm:spPr/>
      <dgm:t>
        <a:bodyPr/>
        <a:lstStyle/>
        <a:p>
          <a:r>
            <a:rPr lang="en-US"/>
            <a:t>Describe how intelligence is graded according to the 3x5x2 System</a:t>
          </a:r>
        </a:p>
      </dgm:t>
    </dgm:pt>
    <dgm:pt modelId="{6B02940A-4504-4FCB-BC23-2D0E4B2648D0}" type="parTrans" cxnId="{8CD8AA70-0CFD-48E3-8C32-AF5944F91913}">
      <dgm:prSet/>
      <dgm:spPr/>
      <dgm:t>
        <a:bodyPr/>
        <a:lstStyle/>
        <a:p>
          <a:endParaRPr lang="en-US"/>
        </a:p>
      </dgm:t>
    </dgm:pt>
    <dgm:pt modelId="{0D00D5F2-DC74-4F13-B4E0-9D53EE037445}" type="sibTrans" cxnId="{8CD8AA70-0CFD-48E3-8C32-AF5944F91913}">
      <dgm:prSet/>
      <dgm:spPr/>
      <dgm:t>
        <a:bodyPr/>
        <a:lstStyle/>
        <a:p>
          <a:endParaRPr lang="en-US"/>
        </a:p>
      </dgm:t>
    </dgm:pt>
    <dgm:pt modelId="{56F578DA-6AE1-4712-A987-070C23BB7A09}">
      <dgm:prSet/>
      <dgm:spPr/>
      <dgm:t>
        <a:bodyPr/>
        <a:lstStyle/>
        <a:p>
          <a:r>
            <a:rPr lang="en-US"/>
            <a:t>Demonstrate</a:t>
          </a:r>
        </a:p>
      </dgm:t>
    </dgm:pt>
    <dgm:pt modelId="{3E6B5CAF-3ADA-48F4-B6E1-242E358F2827}" type="parTrans" cxnId="{BADFB221-C6FA-46A4-93C4-C8757DE84FF9}">
      <dgm:prSet/>
      <dgm:spPr/>
      <dgm:t>
        <a:bodyPr/>
        <a:lstStyle/>
        <a:p>
          <a:endParaRPr lang="en-US"/>
        </a:p>
      </dgm:t>
    </dgm:pt>
    <dgm:pt modelId="{4C2BE2CC-50E3-4ACB-A870-D53D5FC7140D}" type="sibTrans" cxnId="{BADFB221-C6FA-46A4-93C4-C8757DE84FF9}">
      <dgm:prSet/>
      <dgm:spPr/>
      <dgm:t>
        <a:bodyPr/>
        <a:lstStyle/>
        <a:p>
          <a:endParaRPr lang="en-US"/>
        </a:p>
      </dgm:t>
    </dgm:pt>
    <dgm:pt modelId="{27C7AE0E-5C6E-45B1-9D78-B76FBFFE0DED}">
      <dgm:prSet/>
      <dgm:spPr/>
      <dgm:t>
        <a:bodyPr/>
        <a:lstStyle/>
        <a:p>
          <a:r>
            <a:rPr lang="en-US"/>
            <a:t>Demonstrate an understanding of MOPI and how this applies to a policing context</a:t>
          </a:r>
        </a:p>
      </dgm:t>
    </dgm:pt>
    <dgm:pt modelId="{0D7E8270-8070-4951-903D-CAD7FB55E93E}" type="parTrans" cxnId="{456D5A2C-2938-4715-9D0C-3CE2E3BC5D41}">
      <dgm:prSet/>
      <dgm:spPr/>
      <dgm:t>
        <a:bodyPr/>
        <a:lstStyle/>
        <a:p>
          <a:endParaRPr lang="en-US"/>
        </a:p>
      </dgm:t>
    </dgm:pt>
    <dgm:pt modelId="{3CE7F00F-6BDE-41CE-9AEF-8538A3D491BB}" type="sibTrans" cxnId="{456D5A2C-2938-4715-9D0C-3CE2E3BC5D41}">
      <dgm:prSet/>
      <dgm:spPr/>
      <dgm:t>
        <a:bodyPr/>
        <a:lstStyle/>
        <a:p>
          <a:endParaRPr lang="en-US"/>
        </a:p>
      </dgm:t>
    </dgm:pt>
    <dgm:pt modelId="{CDF389B3-DA7A-4366-B120-21BEDF27CB32}">
      <dgm:prSet/>
      <dgm:spPr/>
      <dgm:t>
        <a:bodyPr/>
        <a:lstStyle/>
        <a:p>
          <a:r>
            <a:rPr lang="en-US"/>
            <a:t>Demonstrate</a:t>
          </a:r>
        </a:p>
      </dgm:t>
    </dgm:pt>
    <dgm:pt modelId="{7180EF20-3EFC-40E6-BAD0-D590A3D18F32}" type="parTrans" cxnId="{449D430E-6A59-4C98-B4E7-5D6F86CFBD5D}">
      <dgm:prSet/>
      <dgm:spPr/>
      <dgm:t>
        <a:bodyPr/>
        <a:lstStyle/>
        <a:p>
          <a:endParaRPr lang="en-US"/>
        </a:p>
      </dgm:t>
    </dgm:pt>
    <dgm:pt modelId="{44B9BC56-B22A-4919-A54D-62E54F5D5BF5}" type="sibTrans" cxnId="{449D430E-6A59-4C98-B4E7-5D6F86CFBD5D}">
      <dgm:prSet/>
      <dgm:spPr/>
      <dgm:t>
        <a:bodyPr/>
        <a:lstStyle/>
        <a:p>
          <a:endParaRPr lang="en-US"/>
        </a:p>
      </dgm:t>
    </dgm:pt>
    <dgm:pt modelId="{B4095AA3-7CF8-4B14-A76D-1E1F7ACA2C4A}">
      <dgm:prSet/>
      <dgm:spPr/>
      <dgm:t>
        <a:bodyPr/>
        <a:lstStyle/>
        <a:p>
          <a:r>
            <a:rPr lang="en-US"/>
            <a:t>Demonstrate an understanding of the main principles relating to Information sharing</a:t>
          </a:r>
        </a:p>
      </dgm:t>
    </dgm:pt>
    <dgm:pt modelId="{5D85612E-3F98-4C73-AFD2-7CD37D6F1E41}" type="parTrans" cxnId="{1C08FB39-46C8-4512-AFB0-69C37FA3EE5C}">
      <dgm:prSet/>
      <dgm:spPr/>
      <dgm:t>
        <a:bodyPr/>
        <a:lstStyle/>
        <a:p>
          <a:endParaRPr lang="en-US"/>
        </a:p>
      </dgm:t>
    </dgm:pt>
    <dgm:pt modelId="{3522917E-6AAC-4731-97CC-5FFDA7E296A9}" type="sibTrans" cxnId="{1C08FB39-46C8-4512-AFB0-69C37FA3EE5C}">
      <dgm:prSet/>
      <dgm:spPr/>
      <dgm:t>
        <a:bodyPr/>
        <a:lstStyle/>
        <a:p>
          <a:endParaRPr lang="en-US"/>
        </a:p>
      </dgm:t>
    </dgm:pt>
    <dgm:pt modelId="{BFF8F4C8-93AA-4656-8D66-C171C675E177}">
      <dgm:prSet/>
      <dgm:spPr/>
      <dgm:t>
        <a:bodyPr/>
        <a:lstStyle/>
        <a:p>
          <a:r>
            <a:rPr lang="en-US"/>
            <a:t>Understand</a:t>
          </a:r>
        </a:p>
      </dgm:t>
    </dgm:pt>
    <dgm:pt modelId="{766CC1EC-2419-4849-9425-597BED7F547A}" type="parTrans" cxnId="{62C4E3B8-748C-4855-8284-640A72DB6C01}">
      <dgm:prSet/>
      <dgm:spPr/>
      <dgm:t>
        <a:bodyPr/>
        <a:lstStyle/>
        <a:p>
          <a:endParaRPr lang="en-US"/>
        </a:p>
      </dgm:t>
    </dgm:pt>
    <dgm:pt modelId="{D62B11BC-976B-434F-8124-1379BCCC6F16}" type="sibTrans" cxnId="{62C4E3B8-748C-4855-8284-640A72DB6C01}">
      <dgm:prSet/>
      <dgm:spPr/>
      <dgm:t>
        <a:bodyPr/>
        <a:lstStyle/>
        <a:p>
          <a:endParaRPr lang="en-US"/>
        </a:p>
      </dgm:t>
    </dgm:pt>
    <dgm:pt modelId="{F0DB0511-1B57-47D5-AEC8-427195AAA02B}">
      <dgm:prSet/>
      <dgm:spPr/>
      <dgm:t>
        <a:bodyPr/>
        <a:lstStyle/>
        <a:p>
          <a:r>
            <a:rPr lang="en-US"/>
            <a:t>Understand the main purposes of artificial intelligence </a:t>
          </a:r>
        </a:p>
      </dgm:t>
    </dgm:pt>
    <dgm:pt modelId="{E852DEB3-E1A1-4BDB-8C4A-1A7C533BFD5F}" type="parTrans" cxnId="{E1D73779-D947-459E-8796-76E6DA356436}">
      <dgm:prSet/>
      <dgm:spPr/>
      <dgm:t>
        <a:bodyPr/>
        <a:lstStyle/>
        <a:p>
          <a:endParaRPr lang="en-US"/>
        </a:p>
      </dgm:t>
    </dgm:pt>
    <dgm:pt modelId="{4A808828-EF7F-4DD5-9C94-FD97E476F253}" type="sibTrans" cxnId="{E1D73779-D947-459E-8796-76E6DA356436}">
      <dgm:prSet/>
      <dgm:spPr/>
      <dgm:t>
        <a:bodyPr/>
        <a:lstStyle/>
        <a:p>
          <a:endParaRPr lang="en-US"/>
        </a:p>
      </dgm:t>
    </dgm:pt>
    <dgm:pt modelId="{CDBAA791-EEAF-BA49-8119-9F5390C6B710}" type="pres">
      <dgm:prSet presAssocID="{36052E4F-FE0A-423B-A54A-E8FACC26D249}" presName="Name0" presStyleCnt="0">
        <dgm:presLayoutVars>
          <dgm:dir/>
          <dgm:animLvl val="lvl"/>
          <dgm:resizeHandles val="exact"/>
        </dgm:presLayoutVars>
      </dgm:prSet>
      <dgm:spPr/>
    </dgm:pt>
    <dgm:pt modelId="{F22BCE4B-3EFE-4346-A8D4-B00EC1B4FC27}" type="pres">
      <dgm:prSet presAssocID="{BFF8F4C8-93AA-4656-8D66-C171C675E177}" presName="boxAndChildren" presStyleCnt="0"/>
      <dgm:spPr/>
    </dgm:pt>
    <dgm:pt modelId="{7C4F9FD8-EAF9-BB4B-A4E9-B9B67249FCFC}" type="pres">
      <dgm:prSet presAssocID="{BFF8F4C8-93AA-4656-8D66-C171C675E177}" presName="parentTextBox" presStyleLbl="alignNode1" presStyleIdx="0" presStyleCnt="7"/>
      <dgm:spPr/>
    </dgm:pt>
    <dgm:pt modelId="{36AE621B-ABF9-D549-85BF-05BEE84AC490}" type="pres">
      <dgm:prSet presAssocID="{BFF8F4C8-93AA-4656-8D66-C171C675E177}" presName="descendantBox" presStyleLbl="bgAccFollowNode1" presStyleIdx="0" presStyleCnt="7"/>
      <dgm:spPr/>
    </dgm:pt>
    <dgm:pt modelId="{D28AEA3F-8E1D-5446-BBC3-FB1DC28301D6}" type="pres">
      <dgm:prSet presAssocID="{44B9BC56-B22A-4919-A54D-62E54F5D5BF5}" presName="sp" presStyleCnt="0"/>
      <dgm:spPr/>
    </dgm:pt>
    <dgm:pt modelId="{903D176D-5F8C-DE49-A0E7-DA2889F86924}" type="pres">
      <dgm:prSet presAssocID="{CDF389B3-DA7A-4366-B120-21BEDF27CB32}" presName="arrowAndChildren" presStyleCnt="0"/>
      <dgm:spPr/>
    </dgm:pt>
    <dgm:pt modelId="{7788FA14-3736-014E-B1FE-4999DCB1AF38}" type="pres">
      <dgm:prSet presAssocID="{CDF389B3-DA7A-4366-B120-21BEDF27CB32}" presName="parentTextArrow" presStyleLbl="node1" presStyleIdx="0" presStyleCnt="0"/>
      <dgm:spPr/>
    </dgm:pt>
    <dgm:pt modelId="{1A00AEF7-4DF7-4B45-A49E-7249CEA7EAB7}" type="pres">
      <dgm:prSet presAssocID="{CDF389B3-DA7A-4366-B120-21BEDF27CB32}" presName="arrow" presStyleLbl="alignNode1" presStyleIdx="1" presStyleCnt="7"/>
      <dgm:spPr/>
    </dgm:pt>
    <dgm:pt modelId="{E87B67ED-CC32-2748-90A9-995CA8548E82}" type="pres">
      <dgm:prSet presAssocID="{CDF389B3-DA7A-4366-B120-21BEDF27CB32}" presName="descendantArrow" presStyleLbl="bgAccFollowNode1" presStyleIdx="1" presStyleCnt="7"/>
      <dgm:spPr/>
    </dgm:pt>
    <dgm:pt modelId="{7318E760-3563-B549-A1DF-A2EF0FAAB227}" type="pres">
      <dgm:prSet presAssocID="{4C2BE2CC-50E3-4ACB-A870-D53D5FC7140D}" presName="sp" presStyleCnt="0"/>
      <dgm:spPr/>
    </dgm:pt>
    <dgm:pt modelId="{03DFE56F-A3B9-3848-8324-4834FEB2A0C4}" type="pres">
      <dgm:prSet presAssocID="{56F578DA-6AE1-4712-A987-070C23BB7A09}" presName="arrowAndChildren" presStyleCnt="0"/>
      <dgm:spPr/>
    </dgm:pt>
    <dgm:pt modelId="{F1CBBDC9-7F5C-4F4C-9DC0-D2409F634524}" type="pres">
      <dgm:prSet presAssocID="{56F578DA-6AE1-4712-A987-070C23BB7A09}" presName="parentTextArrow" presStyleLbl="node1" presStyleIdx="0" presStyleCnt="0"/>
      <dgm:spPr/>
    </dgm:pt>
    <dgm:pt modelId="{CE116490-F24C-3449-88DC-61804A78A3AC}" type="pres">
      <dgm:prSet presAssocID="{56F578DA-6AE1-4712-A987-070C23BB7A09}" presName="arrow" presStyleLbl="alignNode1" presStyleIdx="2" presStyleCnt="7"/>
      <dgm:spPr/>
    </dgm:pt>
    <dgm:pt modelId="{6DDE4110-7CFA-9B44-835C-383135DD0446}" type="pres">
      <dgm:prSet presAssocID="{56F578DA-6AE1-4712-A987-070C23BB7A09}" presName="descendantArrow" presStyleLbl="bgAccFollowNode1" presStyleIdx="2" presStyleCnt="7"/>
      <dgm:spPr/>
    </dgm:pt>
    <dgm:pt modelId="{66E42E2B-AD88-8C4A-9011-B929BB7C2BC8}" type="pres">
      <dgm:prSet presAssocID="{E22963B7-40A2-4B8C-99D1-624EDD3BCA04}" presName="sp" presStyleCnt="0"/>
      <dgm:spPr/>
    </dgm:pt>
    <dgm:pt modelId="{885BBB6A-BCAA-C34A-99DB-9E7E715BC446}" type="pres">
      <dgm:prSet presAssocID="{62E8600A-55A8-4F2F-AF6E-6BD60AB23B31}" presName="arrowAndChildren" presStyleCnt="0"/>
      <dgm:spPr/>
    </dgm:pt>
    <dgm:pt modelId="{6633238C-5FCE-2A42-936A-A11226D12A6F}" type="pres">
      <dgm:prSet presAssocID="{62E8600A-55A8-4F2F-AF6E-6BD60AB23B31}" presName="parentTextArrow" presStyleLbl="node1" presStyleIdx="0" presStyleCnt="0"/>
      <dgm:spPr/>
    </dgm:pt>
    <dgm:pt modelId="{9FEBDA9D-2D9C-6C44-A6F2-E4C7BB1FFB81}" type="pres">
      <dgm:prSet presAssocID="{62E8600A-55A8-4F2F-AF6E-6BD60AB23B31}" presName="arrow" presStyleLbl="alignNode1" presStyleIdx="3" presStyleCnt="7"/>
      <dgm:spPr/>
    </dgm:pt>
    <dgm:pt modelId="{BA50F7A7-B441-EB4D-AB59-9A304199D393}" type="pres">
      <dgm:prSet presAssocID="{62E8600A-55A8-4F2F-AF6E-6BD60AB23B31}" presName="descendantArrow" presStyleLbl="bgAccFollowNode1" presStyleIdx="3" presStyleCnt="7"/>
      <dgm:spPr/>
    </dgm:pt>
    <dgm:pt modelId="{6A5895E6-41BB-ED49-A9E4-885B290A0118}" type="pres">
      <dgm:prSet presAssocID="{C89D56DF-6E53-466D-9BC0-A2DD8EE4A2E1}" presName="sp" presStyleCnt="0"/>
      <dgm:spPr/>
    </dgm:pt>
    <dgm:pt modelId="{0849F0CD-DC85-B248-800E-ED976D8D5956}" type="pres">
      <dgm:prSet presAssocID="{DE35AB8B-C468-4523-A21D-30C553BBFBC7}" presName="arrowAndChildren" presStyleCnt="0"/>
      <dgm:spPr/>
    </dgm:pt>
    <dgm:pt modelId="{090FD623-879C-B84A-881B-08B90916553D}" type="pres">
      <dgm:prSet presAssocID="{DE35AB8B-C468-4523-A21D-30C553BBFBC7}" presName="parentTextArrow" presStyleLbl="node1" presStyleIdx="0" presStyleCnt="0"/>
      <dgm:spPr/>
    </dgm:pt>
    <dgm:pt modelId="{2B1ACE80-7696-E641-AC78-32FE1C64D2A5}" type="pres">
      <dgm:prSet presAssocID="{DE35AB8B-C468-4523-A21D-30C553BBFBC7}" presName="arrow" presStyleLbl="alignNode1" presStyleIdx="4" presStyleCnt="7"/>
      <dgm:spPr/>
    </dgm:pt>
    <dgm:pt modelId="{2D86C0AB-DA91-DE46-872A-79CAE19C84B4}" type="pres">
      <dgm:prSet presAssocID="{DE35AB8B-C468-4523-A21D-30C553BBFBC7}" presName="descendantArrow" presStyleLbl="bgAccFollowNode1" presStyleIdx="4" presStyleCnt="7"/>
      <dgm:spPr/>
    </dgm:pt>
    <dgm:pt modelId="{ACCBC58F-C805-2742-B4E9-F4BBF316C73E}" type="pres">
      <dgm:prSet presAssocID="{4B41700A-491B-41AA-A458-0D8A09458905}" presName="sp" presStyleCnt="0"/>
      <dgm:spPr/>
    </dgm:pt>
    <dgm:pt modelId="{DF5B941C-2250-8343-8CC6-1F547CC147CB}" type="pres">
      <dgm:prSet presAssocID="{BA174BD8-C7FD-46E4-BE67-41190967B56B}" presName="arrowAndChildren" presStyleCnt="0"/>
      <dgm:spPr/>
    </dgm:pt>
    <dgm:pt modelId="{F3308587-BDF7-4D47-BE31-1AE19C60E638}" type="pres">
      <dgm:prSet presAssocID="{BA174BD8-C7FD-46E4-BE67-41190967B56B}" presName="parentTextArrow" presStyleLbl="node1" presStyleIdx="0" presStyleCnt="0"/>
      <dgm:spPr/>
    </dgm:pt>
    <dgm:pt modelId="{5EE37E3B-A689-9E47-AEB7-19653B550F66}" type="pres">
      <dgm:prSet presAssocID="{BA174BD8-C7FD-46E4-BE67-41190967B56B}" presName="arrow" presStyleLbl="alignNode1" presStyleIdx="5" presStyleCnt="7"/>
      <dgm:spPr/>
    </dgm:pt>
    <dgm:pt modelId="{C0533798-4E0A-974F-81CD-AC412850CC22}" type="pres">
      <dgm:prSet presAssocID="{BA174BD8-C7FD-46E4-BE67-41190967B56B}" presName="descendantArrow" presStyleLbl="bgAccFollowNode1" presStyleIdx="5" presStyleCnt="7"/>
      <dgm:spPr/>
    </dgm:pt>
    <dgm:pt modelId="{86CFB1A1-A996-1A47-9A9D-5A9DE992CA73}" type="pres">
      <dgm:prSet presAssocID="{C8E18A76-0B30-49B8-95B6-A66E852739B7}" presName="sp" presStyleCnt="0"/>
      <dgm:spPr/>
    </dgm:pt>
    <dgm:pt modelId="{2D9F1771-12CF-DD46-8F22-442B4FDE7A28}" type="pres">
      <dgm:prSet presAssocID="{CBEA3425-98D7-453E-9D57-E86135D7B875}" presName="arrowAndChildren" presStyleCnt="0"/>
      <dgm:spPr/>
    </dgm:pt>
    <dgm:pt modelId="{C236D62B-F630-1A46-9B7B-84D9298FEE28}" type="pres">
      <dgm:prSet presAssocID="{CBEA3425-98D7-453E-9D57-E86135D7B875}" presName="parentTextArrow" presStyleLbl="node1" presStyleIdx="0" presStyleCnt="0"/>
      <dgm:spPr/>
    </dgm:pt>
    <dgm:pt modelId="{1DAFA2DB-58E1-D649-A4ED-FDF2527787DE}" type="pres">
      <dgm:prSet presAssocID="{CBEA3425-98D7-453E-9D57-E86135D7B875}" presName="arrow" presStyleLbl="alignNode1" presStyleIdx="6" presStyleCnt="7"/>
      <dgm:spPr/>
    </dgm:pt>
    <dgm:pt modelId="{A3511E57-6294-0A4E-8A4C-BD0716F38E0D}" type="pres">
      <dgm:prSet presAssocID="{CBEA3425-98D7-453E-9D57-E86135D7B875}" presName="descendantArrow" presStyleLbl="bgAccFollowNode1" presStyleIdx="6" presStyleCnt="7"/>
      <dgm:spPr/>
    </dgm:pt>
  </dgm:ptLst>
  <dgm:cxnLst>
    <dgm:cxn modelId="{918E0800-B229-134D-B824-5B2182DBE19D}" type="presOf" srcId="{56F578DA-6AE1-4712-A987-070C23BB7A09}" destId="{F1CBBDC9-7F5C-4F4C-9DC0-D2409F634524}" srcOrd="0" destOrd="0" presId="urn:microsoft.com/office/officeart/2016/7/layout/VerticalDownArrowProcess"/>
    <dgm:cxn modelId="{B1614503-7794-48A1-8D76-AE868904D2F6}" srcId="{BA174BD8-C7FD-46E4-BE67-41190967B56B}" destId="{B356CDE8-FAC3-4E02-8081-8B0464FA23AA}" srcOrd="0" destOrd="0" parTransId="{1C4C0987-CB09-4968-B8F2-2895C29BA289}" sibTransId="{59712D04-CC01-487D-AEF5-1E36DE707FA8}"/>
    <dgm:cxn modelId="{D8E6DD0D-583B-1143-B693-35A6D6DA7CB1}" type="presOf" srcId="{CDF389B3-DA7A-4366-B120-21BEDF27CB32}" destId="{1A00AEF7-4DF7-4B45-A49E-7249CEA7EAB7}" srcOrd="1" destOrd="0" presId="urn:microsoft.com/office/officeart/2016/7/layout/VerticalDownArrowProcess"/>
    <dgm:cxn modelId="{449D430E-6A59-4C98-B4E7-5D6F86CFBD5D}" srcId="{36052E4F-FE0A-423B-A54A-E8FACC26D249}" destId="{CDF389B3-DA7A-4366-B120-21BEDF27CB32}" srcOrd="5" destOrd="0" parTransId="{7180EF20-3EFC-40E6-BAD0-D590A3D18F32}" sibTransId="{44B9BC56-B22A-4919-A54D-62E54F5D5BF5}"/>
    <dgm:cxn modelId="{2B67010F-E6F3-AC49-9DE8-1C38277D436D}" type="presOf" srcId="{56F578DA-6AE1-4712-A987-070C23BB7A09}" destId="{CE116490-F24C-3449-88DC-61804A78A3AC}" srcOrd="1" destOrd="0" presId="urn:microsoft.com/office/officeart/2016/7/layout/VerticalDownArrowProcess"/>
    <dgm:cxn modelId="{9C738D15-4EE9-504B-B137-76D1DABD359D}" type="presOf" srcId="{CBEA3425-98D7-453E-9D57-E86135D7B875}" destId="{C236D62B-F630-1A46-9B7B-84D9298FEE28}" srcOrd="0" destOrd="0" presId="urn:microsoft.com/office/officeart/2016/7/layout/VerticalDownArrowProcess"/>
    <dgm:cxn modelId="{BADFB221-C6FA-46A4-93C4-C8757DE84FF9}" srcId="{36052E4F-FE0A-423B-A54A-E8FACC26D249}" destId="{56F578DA-6AE1-4712-A987-070C23BB7A09}" srcOrd="4" destOrd="0" parTransId="{3E6B5CAF-3ADA-48F4-B6E1-242E358F2827}" sibTransId="{4C2BE2CC-50E3-4ACB-A870-D53D5FC7140D}"/>
    <dgm:cxn modelId="{20FF7D22-A860-D04F-B352-337172344317}" type="presOf" srcId="{F0DB0511-1B57-47D5-AEC8-427195AAA02B}" destId="{36AE621B-ABF9-D549-85BF-05BEE84AC490}" srcOrd="0" destOrd="0" presId="urn:microsoft.com/office/officeart/2016/7/layout/VerticalDownArrowProcess"/>
    <dgm:cxn modelId="{25889322-8B3D-47CC-BFE2-F9BD838B42C8}" srcId="{36052E4F-FE0A-423B-A54A-E8FACC26D249}" destId="{DE35AB8B-C468-4523-A21D-30C553BBFBC7}" srcOrd="2" destOrd="0" parTransId="{D1B25382-DCC3-493B-B22C-0D504D1121EB}" sibTransId="{C89D56DF-6E53-466D-9BC0-A2DD8EE4A2E1}"/>
    <dgm:cxn modelId="{32619124-A35D-484F-8933-5854754ACAFA}" type="presOf" srcId="{9B10FF83-A76F-45CC-BAE3-A39F526E9F92}" destId="{A3511E57-6294-0A4E-8A4C-BD0716F38E0D}" srcOrd="0" destOrd="0" presId="urn:microsoft.com/office/officeart/2016/7/layout/VerticalDownArrowProcess"/>
    <dgm:cxn modelId="{3D3EC525-782F-C341-9CB2-59790ECB4B7B}" type="presOf" srcId="{74A86FD2-E19F-4687-A303-6577CC963066}" destId="{2D86C0AB-DA91-DE46-872A-79CAE19C84B4}" srcOrd="0" destOrd="0" presId="urn:microsoft.com/office/officeart/2016/7/layout/VerticalDownArrowProcess"/>
    <dgm:cxn modelId="{46B56628-44CC-324B-95E8-9CBADBDAB5BD}" type="presOf" srcId="{BA174BD8-C7FD-46E4-BE67-41190967B56B}" destId="{5EE37E3B-A689-9E47-AEB7-19653B550F66}" srcOrd="1" destOrd="0" presId="urn:microsoft.com/office/officeart/2016/7/layout/VerticalDownArrowProcess"/>
    <dgm:cxn modelId="{456D5A2C-2938-4715-9D0C-3CE2E3BC5D41}" srcId="{56F578DA-6AE1-4712-A987-070C23BB7A09}" destId="{27C7AE0E-5C6E-45B1-9D78-B76FBFFE0DED}" srcOrd="0" destOrd="0" parTransId="{0D7E8270-8070-4951-903D-CAD7FB55E93E}" sibTransId="{3CE7F00F-6BDE-41CE-9AEF-8538A3D491BB}"/>
    <dgm:cxn modelId="{00A12232-B5D6-F242-9921-16C26024849A}" type="presOf" srcId="{B4095AA3-7CF8-4B14-A76D-1E1F7ACA2C4A}" destId="{E87B67ED-CC32-2748-90A9-995CA8548E82}" srcOrd="0" destOrd="0" presId="urn:microsoft.com/office/officeart/2016/7/layout/VerticalDownArrowProcess"/>
    <dgm:cxn modelId="{1C08FB39-46C8-4512-AFB0-69C37FA3EE5C}" srcId="{CDF389B3-DA7A-4366-B120-21BEDF27CB32}" destId="{B4095AA3-7CF8-4B14-A76D-1E1F7ACA2C4A}" srcOrd="0" destOrd="0" parTransId="{5D85612E-3F98-4C73-AFD2-7CD37D6F1E41}" sibTransId="{3522917E-6AAC-4731-97CC-5FFDA7E296A9}"/>
    <dgm:cxn modelId="{B980753F-2EC7-2C42-845D-38495BBBD762}" type="presOf" srcId="{CDF389B3-DA7A-4366-B120-21BEDF27CB32}" destId="{7788FA14-3736-014E-B1FE-4999DCB1AF38}" srcOrd="0" destOrd="0" presId="urn:microsoft.com/office/officeart/2016/7/layout/VerticalDownArrowProcess"/>
    <dgm:cxn modelId="{3B1DEC5B-2340-6C45-97F9-15F8D21C0084}" type="presOf" srcId="{CBEA3425-98D7-453E-9D57-E86135D7B875}" destId="{1DAFA2DB-58E1-D649-A4ED-FDF2527787DE}" srcOrd="1" destOrd="0" presId="urn:microsoft.com/office/officeart/2016/7/layout/VerticalDownArrowProcess"/>
    <dgm:cxn modelId="{2B2FCE5F-5E27-244F-A18C-2DB17E88C48E}" type="presOf" srcId="{BFF8F4C8-93AA-4656-8D66-C171C675E177}" destId="{7C4F9FD8-EAF9-BB4B-A4E9-B9B67249FCFC}" srcOrd="0" destOrd="0" presId="urn:microsoft.com/office/officeart/2016/7/layout/VerticalDownArrowProcess"/>
    <dgm:cxn modelId="{5FEB1F60-B043-4158-81B0-696A890205E1}" srcId="{36052E4F-FE0A-423B-A54A-E8FACC26D249}" destId="{62E8600A-55A8-4F2F-AF6E-6BD60AB23B31}" srcOrd="3" destOrd="0" parTransId="{7C72CB85-7C64-4C27-9FD7-EF4018837211}" sibTransId="{E22963B7-40A2-4B8C-99D1-624EDD3BCA04}"/>
    <dgm:cxn modelId="{3A075D69-8A89-8448-96BE-7101271F8DAC}" type="presOf" srcId="{BA174BD8-C7FD-46E4-BE67-41190967B56B}" destId="{F3308587-BDF7-4D47-BE31-1AE19C60E638}" srcOrd="0" destOrd="0" presId="urn:microsoft.com/office/officeart/2016/7/layout/VerticalDownArrowProcess"/>
    <dgm:cxn modelId="{8CD8AA70-0CFD-48E3-8C32-AF5944F91913}" srcId="{62E8600A-55A8-4F2F-AF6E-6BD60AB23B31}" destId="{61AAAAA5-A635-4834-BA3B-D2A4F9B29CE0}" srcOrd="0" destOrd="0" parTransId="{6B02940A-4504-4FCB-BC23-2D0E4B2648D0}" sibTransId="{0D00D5F2-DC74-4F13-B4E0-9D53EE037445}"/>
    <dgm:cxn modelId="{9A2E4F78-9D3B-0340-8D72-398E97FD16DD}" type="presOf" srcId="{B356CDE8-FAC3-4E02-8081-8B0464FA23AA}" destId="{C0533798-4E0A-974F-81CD-AC412850CC22}" srcOrd="0" destOrd="0" presId="urn:microsoft.com/office/officeart/2016/7/layout/VerticalDownArrowProcess"/>
    <dgm:cxn modelId="{E1D73779-D947-459E-8796-76E6DA356436}" srcId="{BFF8F4C8-93AA-4656-8D66-C171C675E177}" destId="{F0DB0511-1B57-47D5-AEC8-427195AAA02B}" srcOrd="0" destOrd="0" parTransId="{E852DEB3-E1A1-4BDB-8C4A-1A7C533BFD5F}" sibTransId="{4A808828-EF7F-4DD5-9C94-FD97E476F253}"/>
    <dgm:cxn modelId="{35734D59-E64A-42E3-9E74-64C0481C0AC5}" srcId="{36052E4F-FE0A-423B-A54A-E8FACC26D249}" destId="{BA174BD8-C7FD-46E4-BE67-41190967B56B}" srcOrd="1" destOrd="0" parTransId="{A74CD401-B420-4FBE-85D1-3144EFDDD7B6}" sibTransId="{4B41700A-491B-41AA-A458-0D8A09458905}"/>
    <dgm:cxn modelId="{A938A981-DBC3-B743-A3E0-52EC5EB476F2}" type="presOf" srcId="{36052E4F-FE0A-423B-A54A-E8FACC26D249}" destId="{CDBAA791-EEAF-BA49-8119-9F5390C6B710}" srcOrd="0" destOrd="0" presId="urn:microsoft.com/office/officeart/2016/7/layout/VerticalDownArrowProcess"/>
    <dgm:cxn modelId="{33364487-9A34-47BF-A280-876D405EAC47}" srcId="{CBEA3425-98D7-453E-9D57-E86135D7B875}" destId="{9B10FF83-A76F-45CC-BAE3-A39F526E9F92}" srcOrd="0" destOrd="0" parTransId="{241C6653-E72B-48C7-8127-60470A31E98A}" sibTransId="{5784DEEC-53BD-4870-8ADE-0C68A57C9B97}"/>
    <dgm:cxn modelId="{23BFC487-B8A3-7443-BF44-5DEA2ADA9768}" type="presOf" srcId="{27C7AE0E-5C6E-45B1-9D78-B76FBFFE0DED}" destId="{6DDE4110-7CFA-9B44-835C-383135DD0446}" srcOrd="0" destOrd="0" presId="urn:microsoft.com/office/officeart/2016/7/layout/VerticalDownArrowProcess"/>
    <dgm:cxn modelId="{1A5ED98D-58D6-42F6-BBDF-92473E4D24E4}" srcId="{DE35AB8B-C468-4523-A21D-30C553BBFBC7}" destId="{74A86FD2-E19F-4687-A303-6577CC963066}" srcOrd="0" destOrd="0" parTransId="{0A7E7C4E-2081-454D-A7CE-9D4FA361A82C}" sibTransId="{C7B87EF5-5910-4C7B-9900-016A837FD976}"/>
    <dgm:cxn modelId="{E4EC6D95-CE8F-C04C-90D5-42BE8C5541A6}" type="presOf" srcId="{61AAAAA5-A635-4834-BA3B-D2A4F9B29CE0}" destId="{BA50F7A7-B441-EB4D-AB59-9A304199D393}" srcOrd="0" destOrd="0" presId="urn:microsoft.com/office/officeart/2016/7/layout/VerticalDownArrowProcess"/>
    <dgm:cxn modelId="{62C4E3B8-748C-4855-8284-640A72DB6C01}" srcId="{36052E4F-FE0A-423B-A54A-E8FACC26D249}" destId="{BFF8F4C8-93AA-4656-8D66-C171C675E177}" srcOrd="6" destOrd="0" parTransId="{766CC1EC-2419-4849-9425-597BED7F547A}" sibTransId="{D62B11BC-976B-434F-8124-1379BCCC6F16}"/>
    <dgm:cxn modelId="{A9CDD4C8-EFE4-B848-962A-BE2EDDF90EB1}" type="presOf" srcId="{62E8600A-55A8-4F2F-AF6E-6BD60AB23B31}" destId="{6633238C-5FCE-2A42-936A-A11226D12A6F}" srcOrd="0" destOrd="0" presId="urn:microsoft.com/office/officeart/2016/7/layout/VerticalDownArrowProcess"/>
    <dgm:cxn modelId="{4CBF9ECC-7DB7-4DED-963A-5862DCB02241}" srcId="{36052E4F-FE0A-423B-A54A-E8FACC26D249}" destId="{CBEA3425-98D7-453E-9D57-E86135D7B875}" srcOrd="0" destOrd="0" parTransId="{75394061-51F4-4FB2-8F33-E1330CC02495}" sibTransId="{C8E18A76-0B30-49B8-95B6-A66E852739B7}"/>
    <dgm:cxn modelId="{3460B7E3-C75A-244F-922C-4F4BA46E0302}" type="presOf" srcId="{DE35AB8B-C468-4523-A21D-30C553BBFBC7}" destId="{090FD623-879C-B84A-881B-08B90916553D}" srcOrd="0" destOrd="0" presId="urn:microsoft.com/office/officeart/2016/7/layout/VerticalDownArrowProcess"/>
    <dgm:cxn modelId="{BEFEA4E4-4854-A941-B44B-305A84D67907}" type="presOf" srcId="{DE35AB8B-C468-4523-A21D-30C553BBFBC7}" destId="{2B1ACE80-7696-E641-AC78-32FE1C64D2A5}" srcOrd="1" destOrd="0" presId="urn:microsoft.com/office/officeart/2016/7/layout/VerticalDownArrowProcess"/>
    <dgm:cxn modelId="{220572ED-2D28-594E-92B5-D4E5BCA6DA62}" type="presOf" srcId="{62E8600A-55A8-4F2F-AF6E-6BD60AB23B31}" destId="{9FEBDA9D-2D9C-6C44-A6F2-E4C7BB1FFB81}" srcOrd="1" destOrd="0" presId="urn:microsoft.com/office/officeart/2016/7/layout/VerticalDownArrowProcess"/>
    <dgm:cxn modelId="{20C1DBFD-7A1A-5746-A6CF-7A351B4D9E39}" type="presParOf" srcId="{CDBAA791-EEAF-BA49-8119-9F5390C6B710}" destId="{F22BCE4B-3EFE-4346-A8D4-B00EC1B4FC27}" srcOrd="0" destOrd="0" presId="urn:microsoft.com/office/officeart/2016/7/layout/VerticalDownArrowProcess"/>
    <dgm:cxn modelId="{5E83AA92-6105-2B43-8E4A-7646D13096BE}" type="presParOf" srcId="{F22BCE4B-3EFE-4346-A8D4-B00EC1B4FC27}" destId="{7C4F9FD8-EAF9-BB4B-A4E9-B9B67249FCFC}" srcOrd="0" destOrd="0" presId="urn:microsoft.com/office/officeart/2016/7/layout/VerticalDownArrowProcess"/>
    <dgm:cxn modelId="{2522F2A1-7B9D-3F44-BD23-E3C73696F0BE}" type="presParOf" srcId="{F22BCE4B-3EFE-4346-A8D4-B00EC1B4FC27}" destId="{36AE621B-ABF9-D549-85BF-05BEE84AC490}" srcOrd="1" destOrd="0" presId="urn:microsoft.com/office/officeart/2016/7/layout/VerticalDownArrowProcess"/>
    <dgm:cxn modelId="{DDB6DFD3-7485-A94F-AA5C-20CB8CC63F7A}" type="presParOf" srcId="{CDBAA791-EEAF-BA49-8119-9F5390C6B710}" destId="{D28AEA3F-8E1D-5446-BBC3-FB1DC28301D6}" srcOrd="1" destOrd="0" presId="urn:microsoft.com/office/officeart/2016/7/layout/VerticalDownArrowProcess"/>
    <dgm:cxn modelId="{D29FBEA1-2316-C443-A8A2-9FB1E47C9F0F}" type="presParOf" srcId="{CDBAA791-EEAF-BA49-8119-9F5390C6B710}" destId="{903D176D-5F8C-DE49-A0E7-DA2889F86924}" srcOrd="2" destOrd="0" presId="urn:microsoft.com/office/officeart/2016/7/layout/VerticalDownArrowProcess"/>
    <dgm:cxn modelId="{5BC45056-D8E7-9B41-A8AE-DA19DCCBAF2B}" type="presParOf" srcId="{903D176D-5F8C-DE49-A0E7-DA2889F86924}" destId="{7788FA14-3736-014E-B1FE-4999DCB1AF38}" srcOrd="0" destOrd="0" presId="urn:microsoft.com/office/officeart/2016/7/layout/VerticalDownArrowProcess"/>
    <dgm:cxn modelId="{42162CC5-C139-DC43-B447-A0E119CDB010}" type="presParOf" srcId="{903D176D-5F8C-DE49-A0E7-DA2889F86924}" destId="{1A00AEF7-4DF7-4B45-A49E-7249CEA7EAB7}" srcOrd="1" destOrd="0" presId="urn:microsoft.com/office/officeart/2016/7/layout/VerticalDownArrowProcess"/>
    <dgm:cxn modelId="{9A075917-6847-C146-9AC3-FB2C9BB6DBA7}" type="presParOf" srcId="{903D176D-5F8C-DE49-A0E7-DA2889F86924}" destId="{E87B67ED-CC32-2748-90A9-995CA8548E82}" srcOrd="2" destOrd="0" presId="urn:microsoft.com/office/officeart/2016/7/layout/VerticalDownArrowProcess"/>
    <dgm:cxn modelId="{55DB9A54-82AA-F646-9D0D-E7B05071543E}" type="presParOf" srcId="{CDBAA791-EEAF-BA49-8119-9F5390C6B710}" destId="{7318E760-3563-B549-A1DF-A2EF0FAAB227}" srcOrd="3" destOrd="0" presId="urn:microsoft.com/office/officeart/2016/7/layout/VerticalDownArrowProcess"/>
    <dgm:cxn modelId="{02DF9CD0-7D58-9448-8048-EAC3DCEFE5E6}" type="presParOf" srcId="{CDBAA791-EEAF-BA49-8119-9F5390C6B710}" destId="{03DFE56F-A3B9-3848-8324-4834FEB2A0C4}" srcOrd="4" destOrd="0" presId="urn:microsoft.com/office/officeart/2016/7/layout/VerticalDownArrowProcess"/>
    <dgm:cxn modelId="{1231F021-D2A0-844C-B619-33A08671F259}" type="presParOf" srcId="{03DFE56F-A3B9-3848-8324-4834FEB2A0C4}" destId="{F1CBBDC9-7F5C-4F4C-9DC0-D2409F634524}" srcOrd="0" destOrd="0" presId="urn:microsoft.com/office/officeart/2016/7/layout/VerticalDownArrowProcess"/>
    <dgm:cxn modelId="{A724476A-CEB9-5C4E-9382-5F4FB7A54684}" type="presParOf" srcId="{03DFE56F-A3B9-3848-8324-4834FEB2A0C4}" destId="{CE116490-F24C-3449-88DC-61804A78A3AC}" srcOrd="1" destOrd="0" presId="urn:microsoft.com/office/officeart/2016/7/layout/VerticalDownArrowProcess"/>
    <dgm:cxn modelId="{1C21E52D-8C47-4147-B5D3-1EE78DB51BA7}" type="presParOf" srcId="{03DFE56F-A3B9-3848-8324-4834FEB2A0C4}" destId="{6DDE4110-7CFA-9B44-835C-383135DD0446}" srcOrd="2" destOrd="0" presId="urn:microsoft.com/office/officeart/2016/7/layout/VerticalDownArrowProcess"/>
    <dgm:cxn modelId="{B0FF7927-C39D-D147-816D-62382B5CF152}" type="presParOf" srcId="{CDBAA791-EEAF-BA49-8119-9F5390C6B710}" destId="{66E42E2B-AD88-8C4A-9011-B929BB7C2BC8}" srcOrd="5" destOrd="0" presId="urn:microsoft.com/office/officeart/2016/7/layout/VerticalDownArrowProcess"/>
    <dgm:cxn modelId="{44B83373-88CC-6D42-B00D-566947DD810A}" type="presParOf" srcId="{CDBAA791-EEAF-BA49-8119-9F5390C6B710}" destId="{885BBB6A-BCAA-C34A-99DB-9E7E715BC446}" srcOrd="6" destOrd="0" presId="urn:microsoft.com/office/officeart/2016/7/layout/VerticalDownArrowProcess"/>
    <dgm:cxn modelId="{988A7447-5BFF-4B4C-A2C3-3E826C6306EB}" type="presParOf" srcId="{885BBB6A-BCAA-C34A-99DB-9E7E715BC446}" destId="{6633238C-5FCE-2A42-936A-A11226D12A6F}" srcOrd="0" destOrd="0" presId="urn:microsoft.com/office/officeart/2016/7/layout/VerticalDownArrowProcess"/>
    <dgm:cxn modelId="{47BD9981-6053-1C4D-BA4B-FB81FDA14CE6}" type="presParOf" srcId="{885BBB6A-BCAA-C34A-99DB-9E7E715BC446}" destId="{9FEBDA9D-2D9C-6C44-A6F2-E4C7BB1FFB81}" srcOrd="1" destOrd="0" presId="urn:microsoft.com/office/officeart/2016/7/layout/VerticalDownArrowProcess"/>
    <dgm:cxn modelId="{B7B49D7D-A625-C94E-A823-4C4C4D7251B5}" type="presParOf" srcId="{885BBB6A-BCAA-C34A-99DB-9E7E715BC446}" destId="{BA50F7A7-B441-EB4D-AB59-9A304199D393}" srcOrd="2" destOrd="0" presId="urn:microsoft.com/office/officeart/2016/7/layout/VerticalDownArrowProcess"/>
    <dgm:cxn modelId="{55AAA06C-84A8-3E42-B9B9-0AD224086A4D}" type="presParOf" srcId="{CDBAA791-EEAF-BA49-8119-9F5390C6B710}" destId="{6A5895E6-41BB-ED49-A9E4-885B290A0118}" srcOrd="7" destOrd="0" presId="urn:microsoft.com/office/officeart/2016/7/layout/VerticalDownArrowProcess"/>
    <dgm:cxn modelId="{D253A3A7-DFA3-F44F-997B-B8A9D2249F01}" type="presParOf" srcId="{CDBAA791-EEAF-BA49-8119-9F5390C6B710}" destId="{0849F0CD-DC85-B248-800E-ED976D8D5956}" srcOrd="8" destOrd="0" presId="urn:microsoft.com/office/officeart/2016/7/layout/VerticalDownArrowProcess"/>
    <dgm:cxn modelId="{733904CA-8EE5-CF41-B9F2-9B121D05D7A1}" type="presParOf" srcId="{0849F0CD-DC85-B248-800E-ED976D8D5956}" destId="{090FD623-879C-B84A-881B-08B90916553D}" srcOrd="0" destOrd="0" presId="urn:microsoft.com/office/officeart/2016/7/layout/VerticalDownArrowProcess"/>
    <dgm:cxn modelId="{80CA7665-79BC-9C48-84FA-F7319234FE6D}" type="presParOf" srcId="{0849F0CD-DC85-B248-800E-ED976D8D5956}" destId="{2B1ACE80-7696-E641-AC78-32FE1C64D2A5}" srcOrd="1" destOrd="0" presId="urn:microsoft.com/office/officeart/2016/7/layout/VerticalDownArrowProcess"/>
    <dgm:cxn modelId="{804098AE-9ACC-1849-926B-973254FF948F}" type="presParOf" srcId="{0849F0CD-DC85-B248-800E-ED976D8D5956}" destId="{2D86C0AB-DA91-DE46-872A-79CAE19C84B4}" srcOrd="2" destOrd="0" presId="urn:microsoft.com/office/officeart/2016/7/layout/VerticalDownArrowProcess"/>
    <dgm:cxn modelId="{5B5B10BC-F7C8-9E49-9E6D-D741A7092F96}" type="presParOf" srcId="{CDBAA791-EEAF-BA49-8119-9F5390C6B710}" destId="{ACCBC58F-C805-2742-B4E9-F4BBF316C73E}" srcOrd="9" destOrd="0" presId="urn:microsoft.com/office/officeart/2016/7/layout/VerticalDownArrowProcess"/>
    <dgm:cxn modelId="{DC18D00D-9852-B545-AE7B-168E6A9795E0}" type="presParOf" srcId="{CDBAA791-EEAF-BA49-8119-9F5390C6B710}" destId="{DF5B941C-2250-8343-8CC6-1F547CC147CB}" srcOrd="10" destOrd="0" presId="urn:microsoft.com/office/officeart/2016/7/layout/VerticalDownArrowProcess"/>
    <dgm:cxn modelId="{4B5B5433-BD50-5446-9A95-72650EFB2FB3}" type="presParOf" srcId="{DF5B941C-2250-8343-8CC6-1F547CC147CB}" destId="{F3308587-BDF7-4D47-BE31-1AE19C60E638}" srcOrd="0" destOrd="0" presId="urn:microsoft.com/office/officeart/2016/7/layout/VerticalDownArrowProcess"/>
    <dgm:cxn modelId="{6902C0C1-3DAE-6A42-8792-A9C3DB951EA9}" type="presParOf" srcId="{DF5B941C-2250-8343-8CC6-1F547CC147CB}" destId="{5EE37E3B-A689-9E47-AEB7-19653B550F66}" srcOrd="1" destOrd="0" presId="urn:microsoft.com/office/officeart/2016/7/layout/VerticalDownArrowProcess"/>
    <dgm:cxn modelId="{1760AF4D-7D18-AE40-A307-3E786CBFD8DE}" type="presParOf" srcId="{DF5B941C-2250-8343-8CC6-1F547CC147CB}" destId="{C0533798-4E0A-974F-81CD-AC412850CC22}" srcOrd="2" destOrd="0" presId="urn:microsoft.com/office/officeart/2016/7/layout/VerticalDownArrowProcess"/>
    <dgm:cxn modelId="{BD701B7E-DD7D-F941-B6C2-7F834D7509ED}" type="presParOf" srcId="{CDBAA791-EEAF-BA49-8119-9F5390C6B710}" destId="{86CFB1A1-A996-1A47-9A9D-5A9DE992CA73}" srcOrd="11" destOrd="0" presId="urn:microsoft.com/office/officeart/2016/7/layout/VerticalDownArrowProcess"/>
    <dgm:cxn modelId="{4CB30F1D-A77D-5A43-B00F-272CF808423C}" type="presParOf" srcId="{CDBAA791-EEAF-BA49-8119-9F5390C6B710}" destId="{2D9F1771-12CF-DD46-8F22-442B4FDE7A28}" srcOrd="12" destOrd="0" presId="urn:microsoft.com/office/officeart/2016/7/layout/VerticalDownArrowProcess"/>
    <dgm:cxn modelId="{0A5E705B-E388-1740-B2E2-C1ED4E4B8314}" type="presParOf" srcId="{2D9F1771-12CF-DD46-8F22-442B4FDE7A28}" destId="{C236D62B-F630-1A46-9B7B-84D9298FEE28}" srcOrd="0" destOrd="0" presId="urn:microsoft.com/office/officeart/2016/7/layout/VerticalDownArrowProcess"/>
    <dgm:cxn modelId="{404951F9-47D3-AE43-922D-03C44FEFFFDA}" type="presParOf" srcId="{2D9F1771-12CF-DD46-8F22-442B4FDE7A28}" destId="{1DAFA2DB-58E1-D649-A4ED-FDF2527787DE}" srcOrd="1" destOrd="0" presId="urn:microsoft.com/office/officeart/2016/7/layout/VerticalDownArrowProcess"/>
    <dgm:cxn modelId="{D482E6D6-083A-0841-8E80-F345BBD86D5C}" type="presParOf" srcId="{2D9F1771-12CF-DD46-8F22-442B4FDE7A28}" destId="{A3511E57-6294-0A4E-8A4C-BD0716F38E0D}" srcOrd="2" destOrd="0" presId="urn:microsoft.com/office/officeart/2016/7/layout/VerticalDownArrowProcess"/>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3A2B8D-83AF-4862-9CD3-E1DC942602B6}"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42236B3D-DAF8-4A40-A26B-D9C62E8D3FBB}">
      <dgm:prSet/>
      <dgm:spPr/>
      <dgm:t>
        <a:bodyPr/>
        <a:lstStyle/>
        <a:p>
          <a:r>
            <a:rPr lang="en-GB" b="0" i="0" baseline="0" dirty="0"/>
            <a:t>Policing - need to identify information from a variety of such sources, both human and technical - potential to become intelligence. </a:t>
          </a:r>
          <a:endParaRPr lang="en-US" dirty="0"/>
        </a:p>
      </dgm:t>
    </dgm:pt>
    <dgm:pt modelId="{45429896-3F3C-4340-9DBD-44A0A29980DE}" type="parTrans" cxnId="{A3B039BE-E948-40C0-933E-BB628E29801E}">
      <dgm:prSet/>
      <dgm:spPr/>
      <dgm:t>
        <a:bodyPr/>
        <a:lstStyle/>
        <a:p>
          <a:endParaRPr lang="en-US"/>
        </a:p>
      </dgm:t>
    </dgm:pt>
    <dgm:pt modelId="{26C25BED-9DDD-42B5-88C7-973590CA5755}" type="sibTrans" cxnId="{A3B039BE-E948-40C0-933E-BB628E29801E}">
      <dgm:prSet/>
      <dgm:spPr/>
      <dgm:t>
        <a:bodyPr/>
        <a:lstStyle/>
        <a:p>
          <a:endParaRPr lang="en-US"/>
        </a:p>
      </dgm:t>
    </dgm:pt>
    <dgm:pt modelId="{C19243E8-511C-47C0-90CB-2A285B5C4673}">
      <dgm:prSet/>
      <dgm:spPr/>
      <dgm:t>
        <a:bodyPr/>
        <a:lstStyle/>
        <a:p>
          <a:r>
            <a:rPr lang="en-GB" b="0" i="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a:p>
      </dgm:t>
    </dgm:pt>
    <dgm:pt modelId="{748E9D51-C19F-4F9D-B1F9-1CB3C5C2E599}" type="parTrans" cxnId="{9D434379-3912-46FE-A5C1-D5C409E0341C}">
      <dgm:prSet/>
      <dgm:spPr/>
      <dgm:t>
        <a:bodyPr/>
        <a:lstStyle/>
        <a:p>
          <a:endParaRPr lang="en-US"/>
        </a:p>
      </dgm:t>
    </dgm:pt>
    <dgm:pt modelId="{328F5E83-3508-433A-AF02-D844C2DDB370}" type="sibTrans" cxnId="{9D434379-3912-46FE-A5C1-D5C409E0341C}">
      <dgm:prSet/>
      <dgm:spPr/>
      <dgm:t>
        <a:bodyPr/>
        <a:lstStyle/>
        <a:p>
          <a:endParaRPr lang="en-US"/>
        </a:p>
      </dgm:t>
    </dgm:pt>
    <dgm:pt modelId="{37DDFF08-9DF6-4790-AA82-51105BE747E1}">
      <dgm:prSet/>
      <dgm:spPr/>
      <dgm:t>
        <a:bodyPr/>
        <a:lstStyle/>
        <a:p>
          <a:r>
            <a:rPr lang="en-GB" b="0" i="0" baseline="0"/>
            <a:t>You will be gathering information, evaluating and conducting an initial assessment of it, grading it, and reporting it in the proper way. </a:t>
          </a:r>
          <a:endParaRPr lang="en-US"/>
        </a:p>
      </dgm:t>
    </dgm:pt>
    <dgm:pt modelId="{8188C12A-07A2-4F49-AC46-9407520F9413}" type="parTrans" cxnId="{3B785EE2-235B-474A-85D0-C4F8E933AE34}">
      <dgm:prSet/>
      <dgm:spPr/>
      <dgm:t>
        <a:bodyPr/>
        <a:lstStyle/>
        <a:p>
          <a:endParaRPr lang="en-US"/>
        </a:p>
      </dgm:t>
    </dgm:pt>
    <dgm:pt modelId="{B1D7078D-1698-4931-91CD-B67CD6482959}" type="sibTrans" cxnId="{3B785EE2-235B-474A-85D0-C4F8E933AE34}">
      <dgm:prSet/>
      <dgm:spPr/>
      <dgm:t>
        <a:bodyPr/>
        <a:lstStyle/>
        <a:p>
          <a:endParaRPr lang="en-US"/>
        </a:p>
      </dgm:t>
    </dgm:pt>
    <dgm:pt modelId="{BAD268D2-086C-4C92-8C21-523B14AD7C39}">
      <dgm:prSet/>
      <dgm:spPr/>
      <dgm:t>
        <a:bodyPr/>
        <a:lstStyle/>
        <a:p>
          <a:r>
            <a:rPr lang="en-GB" b="0" i="0" baseline="0"/>
            <a:t>The processes for its review, retention and disposal are unlikely to be something with which you will become intimately involved but they are aspects you need to be aware of. </a:t>
          </a:r>
          <a:endParaRPr lang="en-US"/>
        </a:p>
      </dgm:t>
    </dgm:pt>
    <dgm:pt modelId="{CBF08DB3-0D3B-4C61-8285-933FA14BC196}" type="parTrans" cxnId="{2F821928-F019-4B3C-8C99-53233B583AA4}">
      <dgm:prSet/>
      <dgm:spPr/>
      <dgm:t>
        <a:bodyPr/>
        <a:lstStyle/>
        <a:p>
          <a:endParaRPr lang="en-US"/>
        </a:p>
      </dgm:t>
    </dgm:pt>
    <dgm:pt modelId="{2E893EC1-D5F6-448E-A524-353303CFB151}" type="sibTrans" cxnId="{2F821928-F019-4B3C-8C99-53233B583AA4}">
      <dgm:prSet/>
      <dgm:spPr/>
      <dgm:t>
        <a:bodyPr/>
        <a:lstStyle/>
        <a:p>
          <a:endParaRPr lang="en-US"/>
        </a:p>
      </dgm:t>
    </dgm:pt>
    <dgm:pt modelId="{FBC8E17A-B91B-D846-8890-64A20E9FC60F}" type="pres">
      <dgm:prSet presAssocID="{A33A2B8D-83AF-4862-9CD3-E1DC942602B6}" presName="linear" presStyleCnt="0">
        <dgm:presLayoutVars>
          <dgm:animLvl val="lvl"/>
          <dgm:resizeHandles val="exact"/>
        </dgm:presLayoutVars>
      </dgm:prSet>
      <dgm:spPr/>
    </dgm:pt>
    <dgm:pt modelId="{57B5C84E-656A-1643-AEE7-211E02DC4E71}" type="pres">
      <dgm:prSet presAssocID="{42236B3D-DAF8-4A40-A26B-D9C62E8D3FBB}" presName="parentText" presStyleLbl="node1" presStyleIdx="0" presStyleCnt="4">
        <dgm:presLayoutVars>
          <dgm:chMax val="0"/>
          <dgm:bulletEnabled val="1"/>
        </dgm:presLayoutVars>
      </dgm:prSet>
      <dgm:spPr/>
    </dgm:pt>
    <dgm:pt modelId="{EC95B9D7-65C0-8645-9612-2F32AB1D555A}" type="pres">
      <dgm:prSet presAssocID="{26C25BED-9DDD-42B5-88C7-973590CA5755}" presName="spacer" presStyleCnt="0"/>
      <dgm:spPr/>
    </dgm:pt>
    <dgm:pt modelId="{0EED1C1C-EB69-EC4C-9C27-4A68C997D34E}" type="pres">
      <dgm:prSet presAssocID="{C19243E8-511C-47C0-90CB-2A285B5C4673}" presName="parentText" presStyleLbl="node1" presStyleIdx="1" presStyleCnt="4">
        <dgm:presLayoutVars>
          <dgm:chMax val="0"/>
          <dgm:bulletEnabled val="1"/>
        </dgm:presLayoutVars>
      </dgm:prSet>
      <dgm:spPr/>
    </dgm:pt>
    <dgm:pt modelId="{769B79A8-0263-9042-9DB7-8A66A6781448}" type="pres">
      <dgm:prSet presAssocID="{328F5E83-3508-433A-AF02-D844C2DDB370}" presName="spacer" presStyleCnt="0"/>
      <dgm:spPr/>
    </dgm:pt>
    <dgm:pt modelId="{CB254D62-C199-B34F-A61E-31F2776B0E62}" type="pres">
      <dgm:prSet presAssocID="{37DDFF08-9DF6-4790-AA82-51105BE747E1}" presName="parentText" presStyleLbl="node1" presStyleIdx="2" presStyleCnt="4">
        <dgm:presLayoutVars>
          <dgm:chMax val="0"/>
          <dgm:bulletEnabled val="1"/>
        </dgm:presLayoutVars>
      </dgm:prSet>
      <dgm:spPr/>
    </dgm:pt>
    <dgm:pt modelId="{1E4217B2-0E64-A848-ABBD-7FDB40C12DA2}" type="pres">
      <dgm:prSet presAssocID="{B1D7078D-1698-4931-91CD-B67CD6482959}" presName="spacer" presStyleCnt="0"/>
      <dgm:spPr/>
    </dgm:pt>
    <dgm:pt modelId="{0B2B2A3B-587B-074B-84E5-35DF3EFA37F5}" type="pres">
      <dgm:prSet presAssocID="{BAD268D2-086C-4C92-8C21-523B14AD7C39}" presName="parentText" presStyleLbl="node1" presStyleIdx="3" presStyleCnt="4">
        <dgm:presLayoutVars>
          <dgm:chMax val="0"/>
          <dgm:bulletEnabled val="1"/>
        </dgm:presLayoutVars>
      </dgm:prSet>
      <dgm:spPr/>
    </dgm:pt>
  </dgm:ptLst>
  <dgm:cxnLst>
    <dgm:cxn modelId="{46C9A704-2E90-D94B-A384-859F9233C0C1}" type="presOf" srcId="{A33A2B8D-83AF-4862-9CD3-E1DC942602B6}" destId="{FBC8E17A-B91B-D846-8890-64A20E9FC60F}" srcOrd="0" destOrd="0" presId="urn:microsoft.com/office/officeart/2005/8/layout/vList2"/>
    <dgm:cxn modelId="{3CA83A05-477A-654C-A59A-2E6786423614}" type="presOf" srcId="{BAD268D2-086C-4C92-8C21-523B14AD7C39}" destId="{0B2B2A3B-587B-074B-84E5-35DF3EFA37F5}" srcOrd="0" destOrd="0" presId="urn:microsoft.com/office/officeart/2005/8/layout/vList2"/>
    <dgm:cxn modelId="{2F821928-F019-4B3C-8C99-53233B583AA4}" srcId="{A33A2B8D-83AF-4862-9CD3-E1DC942602B6}" destId="{BAD268D2-086C-4C92-8C21-523B14AD7C39}" srcOrd="3" destOrd="0" parTransId="{CBF08DB3-0D3B-4C61-8285-933FA14BC196}" sibTransId="{2E893EC1-D5F6-448E-A524-353303CFB151}"/>
    <dgm:cxn modelId="{9D434379-3912-46FE-A5C1-D5C409E0341C}" srcId="{A33A2B8D-83AF-4862-9CD3-E1DC942602B6}" destId="{C19243E8-511C-47C0-90CB-2A285B5C4673}" srcOrd="1" destOrd="0" parTransId="{748E9D51-C19F-4F9D-B1F9-1CB3C5C2E599}" sibTransId="{328F5E83-3508-433A-AF02-D844C2DDB370}"/>
    <dgm:cxn modelId="{55B3417E-450E-A343-984C-BAB6F95BCEF8}" type="presOf" srcId="{42236B3D-DAF8-4A40-A26B-D9C62E8D3FBB}" destId="{57B5C84E-656A-1643-AEE7-211E02DC4E71}" srcOrd="0" destOrd="0" presId="urn:microsoft.com/office/officeart/2005/8/layout/vList2"/>
    <dgm:cxn modelId="{31E119A1-8D5D-ED44-BEFC-9785DB31A8FC}" type="presOf" srcId="{37DDFF08-9DF6-4790-AA82-51105BE747E1}" destId="{CB254D62-C199-B34F-A61E-31F2776B0E62}" srcOrd="0" destOrd="0" presId="urn:microsoft.com/office/officeart/2005/8/layout/vList2"/>
    <dgm:cxn modelId="{465203A5-D134-6141-9F55-84B159AFB0CF}" type="presOf" srcId="{C19243E8-511C-47C0-90CB-2A285B5C4673}" destId="{0EED1C1C-EB69-EC4C-9C27-4A68C997D34E}" srcOrd="0" destOrd="0" presId="urn:microsoft.com/office/officeart/2005/8/layout/vList2"/>
    <dgm:cxn modelId="{A3B039BE-E948-40C0-933E-BB628E29801E}" srcId="{A33A2B8D-83AF-4862-9CD3-E1DC942602B6}" destId="{42236B3D-DAF8-4A40-A26B-D9C62E8D3FBB}" srcOrd="0" destOrd="0" parTransId="{45429896-3F3C-4340-9DBD-44A0A29980DE}" sibTransId="{26C25BED-9DDD-42B5-88C7-973590CA5755}"/>
    <dgm:cxn modelId="{3B785EE2-235B-474A-85D0-C4F8E933AE34}" srcId="{A33A2B8D-83AF-4862-9CD3-E1DC942602B6}" destId="{37DDFF08-9DF6-4790-AA82-51105BE747E1}" srcOrd="2" destOrd="0" parTransId="{8188C12A-07A2-4F49-AC46-9407520F9413}" sibTransId="{B1D7078D-1698-4931-91CD-B67CD6482959}"/>
    <dgm:cxn modelId="{FBE30654-14FA-A64A-9305-561D83E55B83}" type="presParOf" srcId="{FBC8E17A-B91B-D846-8890-64A20E9FC60F}" destId="{57B5C84E-656A-1643-AEE7-211E02DC4E71}" srcOrd="0" destOrd="0" presId="urn:microsoft.com/office/officeart/2005/8/layout/vList2"/>
    <dgm:cxn modelId="{82E1C756-336B-514F-9436-1DDD2B873788}" type="presParOf" srcId="{FBC8E17A-B91B-D846-8890-64A20E9FC60F}" destId="{EC95B9D7-65C0-8645-9612-2F32AB1D555A}" srcOrd="1" destOrd="0" presId="urn:microsoft.com/office/officeart/2005/8/layout/vList2"/>
    <dgm:cxn modelId="{666AF643-2FFE-7048-A423-DDACB0665CCD}" type="presParOf" srcId="{FBC8E17A-B91B-D846-8890-64A20E9FC60F}" destId="{0EED1C1C-EB69-EC4C-9C27-4A68C997D34E}" srcOrd="2" destOrd="0" presId="urn:microsoft.com/office/officeart/2005/8/layout/vList2"/>
    <dgm:cxn modelId="{672CBA89-C939-9F45-983C-F5C3B78170A3}" type="presParOf" srcId="{FBC8E17A-B91B-D846-8890-64A20E9FC60F}" destId="{769B79A8-0263-9042-9DB7-8A66A6781448}" srcOrd="3" destOrd="0" presId="urn:microsoft.com/office/officeart/2005/8/layout/vList2"/>
    <dgm:cxn modelId="{41979407-510B-664C-AE12-657328B61614}" type="presParOf" srcId="{FBC8E17A-B91B-D846-8890-64A20E9FC60F}" destId="{CB254D62-C199-B34F-A61E-31F2776B0E62}" srcOrd="4" destOrd="0" presId="urn:microsoft.com/office/officeart/2005/8/layout/vList2"/>
    <dgm:cxn modelId="{85A33702-E22C-4C42-BE45-C162B74AC2A4}" type="presParOf" srcId="{FBC8E17A-B91B-D846-8890-64A20E9FC60F}" destId="{1E4217B2-0E64-A848-ABBD-7FDB40C12DA2}" srcOrd="5" destOrd="0" presId="urn:microsoft.com/office/officeart/2005/8/layout/vList2"/>
    <dgm:cxn modelId="{334151D7-CE53-9745-98EE-86CE02D0941C}" type="presParOf" srcId="{FBC8E17A-B91B-D846-8890-64A20E9FC60F}" destId="{0B2B2A3B-587B-074B-84E5-35DF3EFA37F5}"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B07A43-BAD6-4EB1-96E2-08B85D9B998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20A0AF67-BE53-4101-B632-EB404783B35D}">
      <dgm:prSet phldrT="[Text]" custT="1"/>
      <dgm:spPr/>
      <dgm:t>
        <a:bodyPr/>
        <a:lstStyle/>
        <a:p>
          <a:r>
            <a:rPr lang="en-GB" sz="2400"/>
            <a:t>At or near the scene</a:t>
          </a:r>
          <a:endParaRPr lang="en-GB" sz="2400" dirty="0"/>
        </a:p>
      </dgm:t>
    </dgm:pt>
    <dgm:pt modelId="{8361DCBF-2B27-4DA1-B10B-9DD180D59572}" type="parTrans" cxnId="{177E26C1-D584-4218-823A-C70984B91374}">
      <dgm:prSet/>
      <dgm:spPr/>
      <dgm:t>
        <a:bodyPr/>
        <a:lstStyle/>
        <a:p>
          <a:endParaRPr lang="en-GB"/>
        </a:p>
      </dgm:t>
    </dgm:pt>
    <dgm:pt modelId="{74752076-80B2-4CD1-9AF9-9FAF88E9F5A3}" type="sibTrans" cxnId="{177E26C1-D584-4218-823A-C70984B91374}">
      <dgm:prSet/>
      <dgm:spPr/>
      <dgm:t>
        <a:bodyPr/>
        <a:lstStyle/>
        <a:p>
          <a:endParaRPr lang="en-GB"/>
        </a:p>
      </dgm:t>
    </dgm:pt>
    <dgm:pt modelId="{E89CA785-C79B-4938-AD83-2A644B263373}">
      <dgm:prSet phldrT="[Text]" custT="1"/>
      <dgm:spPr/>
      <dgm:t>
        <a:bodyPr/>
        <a:lstStyle/>
        <a:p>
          <a:r>
            <a:rPr lang="en-GB" sz="2400"/>
            <a:t>Returning to the scene</a:t>
          </a:r>
          <a:endParaRPr lang="en-GB" sz="2400" dirty="0"/>
        </a:p>
      </dgm:t>
    </dgm:pt>
    <dgm:pt modelId="{17193A57-3077-4131-AEA2-14E5E33D1231}" type="parTrans" cxnId="{BA591E56-9F5B-46D4-BDAF-3DC7E2C48891}">
      <dgm:prSet/>
      <dgm:spPr/>
      <dgm:t>
        <a:bodyPr/>
        <a:lstStyle/>
        <a:p>
          <a:endParaRPr lang="en-GB"/>
        </a:p>
      </dgm:t>
    </dgm:pt>
    <dgm:pt modelId="{4C117204-53F5-4B63-93CB-B845F7D3608E}" type="sibTrans" cxnId="{BA591E56-9F5B-46D4-BDAF-3DC7E2C48891}">
      <dgm:prSet/>
      <dgm:spPr/>
      <dgm:t>
        <a:bodyPr/>
        <a:lstStyle/>
        <a:p>
          <a:endParaRPr lang="en-GB"/>
        </a:p>
      </dgm:t>
    </dgm:pt>
    <dgm:pt modelId="{0107D3E2-4BDB-4343-8A94-8C4A9187E898}">
      <dgm:prSet phldrT="[Text]" custT="1"/>
      <dgm:spPr/>
      <dgm:t>
        <a:bodyPr/>
        <a:lstStyle/>
        <a:p>
          <a:r>
            <a:rPr lang="en-GB" sz="2400"/>
            <a:t>Watch schemes</a:t>
          </a:r>
          <a:endParaRPr lang="en-GB" sz="2400" dirty="0"/>
        </a:p>
      </dgm:t>
    </dgm:pt>
    <dgm:pt modelId="{6474A6B9-7DD3-4EDF-A161-FF41EABB4CCA}" type="parTrans" cxnId="{41EC2388-3770-41A0-8860-23B1E24E8D00}">
      <dgm:prSet/>
      <dgm:spPr/>
      <dgm:t>
        <a:bodyPr/>
        <a:lstStyle/>
        <a:p>
          <a:endParaRPr lang="en-GB"/>
        </a:p>
      </dgm:t>
    </dgm:pt>
    <dgm:pt modelId="{02445284-F8BD-47AC-A857-5F72796C0236}" type="sibTrans" cxnId="{41EC2388-3770-41A0-8860-23B1E24E8D00}">
      <dgm:prSet/>
      <dgm:spPr/>
      <dgm:t>
        <a:bodyPr/>
        <a:lstStyle/>
        <a:p>
          <a:endParaRPr lang="en-GB"/>
        </a:p>
      </dgm:t>
    </dgm:pt>
    <dgm:pt modelId="{45BB0F55-16EF-4116-B135-2D67FDF6A5E4}">
      <dgm:prSet phldrT="[Text]" custT="1"/>
      <dgm:spPr/>
      <dgm:t>
        <a:bodyPr/>
        <a:lstStyle/>
        <a:p>
          <a:r>
            <a:rPr lang="en-GB" sz="2400" dirty="0"/>
            <a:t>Crimewatch UK</a:t>
          </a:r>
        </a:p>
      </dgm:t>
    </dgm:pt>
    <dgm:pt modelId="{7BE507E2-B777-48CC-96BA-7EB20FA52044}" type="parTrans" cxnId="{2FAD6DDB-5576-445B-95B1-EF31FE7E20A7}">
      <dgm:prSet/>
      <dgm:spPr/>
      <dgm:t>
        <a:bodyPr/>
        <a:lstStyle/>
        <a:p>
          <a:endParaRPr lang="en-GB"/>
        </a:p>
      </dgm:t>
    </dgm:pt>
    <dgm:pt modelId="{71FBF375-029E-495E-81C2-B134D4F814BE}" type="sibTrans" cxnId="{2FAD6DDB-5576-445B-95B1-EF31FE7E20A7}">
      <dgm:prSet/>
      <dgm:spPr/>
      <dgm:t>
        <a:bodyPr/>
        <a:lstStyle/>
        <a:p>
          <a:endParaRPr lang="en-GB"/>
        </a:p>
      </dgm:t>
    </dgm:pt>
    <dgm:pt modelId="{D6B54323-42FE-4F2F-9FD6-BF02CED96733}">
      <dgm:prSet phldrT="[Text]" custT="1"/>
      <dgm:spPr/>
      <dgm:t>
        <a:bodyPr/>
        <a:lstStyle/>
        <a:p>
          <a:r>
            <a:rPr lang="en-GB" sz="2400"/>
            <a:t>Crimestoppers</a:t>
          </a:r>
          <a:endParaRPr lang="en-GB" sz="2400" dirty="0"/>
        </a:p>
      </dgm:t>
    </dgm:pt>
    <dgm:pt modelId="{CDDFE4E5-EF54-4339-9716-09DB9224DA55}" type="parTrans" cxnId="{28C35954-962C-4CA3-B996-A912DE3D56FF}">
      <dgm:prSet/>
      <dgm:spPr/>
      <dgm:t>
        <a:bodyPr/>
        <a:lstStyle/>
        <a:p>
          <a:endParaRPr lang="en-GB"/>
        </a:p>
      </dgm:t>
    </dgm:pt>
    <dgm:pt modelId="{1F26AD1E-36D2-4890-B711-C7F2B902E3B0}" type="sibTrans" cxnId="{28C35954-962C-4CA3-B996-A912DE3D56FF}">
      <dgm:prSet/>
      <dgm:spPr/>
      <dgm:t>
        <a:bodyPr/>
        <a:lstStyle/>
        <a:p>
          <a:endParaRPr lang="en-GB"/>
        </a:p>
      </dgm:t>
    </dgm:pt>
    <dgm:pt modelId="{9EB8E585-1C70-4DB7-BE5E-DCE002AB60CC}">
      <dgm:prSet phldrT="[Text]" custT="1"/>
      <dgm:spPr/>
      <dgm:t>
        <a:bodyPr/>
        <a:lstStyle/>
        <a:p>
          <a:r>
            <a:rPr lang="en-GB" sz="2400"/>
            <a:t>Road checks</a:t>
          </a:r>
          <a:endParaRPr lang="en-GB" sz="2400" dirty="0"/>
        </a:p>
      </dgm:t>
    </dgm:pt>
    <dgm:pt modelId="{AC5B9A39-C002-4379-90C1-DEB0CFA2B85B}" type="parTrans" cxnId="{0ECE060E-F0FE-49E8-BE76-15DDC270C248}">
      <dgm:prSet/>
      <dgm:spPr/>
      <dgm:t>
        <a:bodyPr/>
        <a:lstStyle/>
        <a:p>
          <a:endParaRPr lang="en-GB"/>
        </a:p>
      </dgm:t>
    </dgm:pt>
    <dgm:pt modelId="{350ACF43-728E-401A-8235-267DC297B204}" type="sibTrans" cxnId="{0ECE060E-F0FE-49E8-BE76-15DDC270C248}">
      <dgm:prSet/>
      <dgm:spPr/>
      <dgm:t>
        <a:bodyPr/>
        <a:lstStyle/>
        <a:p>
          <a:endParaRPr lang="en-GB"/>
        </a:p>
      </dgm:t>
    </dgm:pt>
    <dgm:pt modelId="{A4DD8F92-1E7B-4417-BD3F-7AC72AA50613}">
      <dgm:prSet phldrT="[Text]" custT="1"/>
      <dgm:spPr/>
      <dgm:t>
        <a:bodyPr/>
        <a:lstStyle/>
        <a:p>
          <a:r>
            <a:rPr lang="en-GB" sz="2400"/>
            <a:t>Witness boards</a:t>
          </a:r>
          <a:endParaRPr lang="en-GB" sz="2400" dirty="0"/>
        </a:p>
      </dgm:t>
    </dgm:pt>
    <dgm:pt modelId="{1C9DB085-C722-4EE3-9C6F-A8DC0F167132}" type="parTrans" cxnId="{BD1AB042-DD39-4245-B5E5-A01CD8C43953}">
      <dgm:prSet/>
      <dgm:spPr/>
      <dgm:t>
        <a:bodyPr/>
        <a:lstStyle/>
        <a:p>
          <a:endParaRPr lang="en-GB"/>
        </a:p>
      </dgm:t>
    </dgm:pt>
    <dgm:pt modelId="{E6F6D80E-5423-4B3E-9399-9CB744372EC0}" type="sibTrans" cxnId="{BD1AB042-DD39-4245-B5E5-A01CD8C43953}">
      <dgm:prSet/>
      <dgm:spPr/>
      <dgm:t>
        <a:bodyPr/>
        <a:lstStyle/>
        <a:p>
          <a:endParaRPr lang="en-GB"/>
        </a:p>
      </dgm:t>
    </dgm:pt>
    <dgm:pt modelId="{3CCDA834-2ED1-418E-9663-B623B096EE52}">
      <dgm:prSet phldrT="[Text]" custT="1"/>
      <dgm:spPr/>
      <dgm:t>
        <a:bodyPr/>
        <a:lstStyle/>
        <a:p>
          <a:r>
            <a:rPr lang="en-GB" sz="2400"/>
            <a:t>Noticeboards outside Police Stations</a:t>
          </a:r>
          <a:endParaRPr lang="en-GB" sz="2400" dirty="0"/>
        </a:p>
      </dgm:t>
    </dgm:pt>
    <dgm:pt modelId="{55D661B3-9B6C-4EBF-9095-D428FE4B8076}" type="parTrans" cxnId="{9CA659C1-5326-43DD-A29A-72DD2E60D5B2}">
      <dgm:prSet/>
      <dgm:spPr/>
      <dgm:t>
        <a:bodyPr/>
        <a:lstStyle/>
        <a:p>
          <a:endParaRPr lang="en-GB"/>
        </a:p>
      </dgm:t>
    </dgm:pt>
    <dgm:pt modelId="{682E139B-0F71-4B43-B243-AE19D34C5FDC}" type="sibTrans" cxnId="{9CA659C1-5326-43DD-A29A-72DD2E60D5B2}">
      <dgm:prSet/>
      <dgm:spPr/>
      <dgm:t>
        <a:bodyPr/>
        <a:lstStyle/>
        <a:p>
          <a:endParaRPr lang="en-GB"/>
        </a:p>
      </dgm:t>
    </dgm:pt>
    <dgm:pt modelId="{05F24865-2550-4808-8879-AC7BFC6E4CBC}">
      <dgm:prSet phldrT="[Text]" custT="1"/>
      <dgm:spPr/>
      <dgm:t>
        <a:bodyPr/>
        <a:lstStyle/>
        <a:p>
          <a:r>
            <a:rPr lang="en-GB" sz="2400"/>
            <a:t>Local newspapers &amp; social media</a:t>
          </a:r>
          <a:endParaRPr lang="en-GB" sz="2400" dirty="0"/>
        </a:p>
      </dgm:t>
    </dgm:pt>
    <dgm:pt modelId="{EEC8AE0A-5264-43C8-805C-8EA4263DD806}" type="parTrans" cxnId="{F13D205C-4459-46E3-A6A5-002ABAA510D6}">
      <dgm:prSet/>
      <dgm:spPr/>
      <dgm:t>
        <a:bodyPr/>
        <a:lstStyle/>
        <a:p>
          <a:endParaRPr lang="en-GB"/>
        </a:p>
      </dgm:t>
    </dgm:pt>
    <dgm:pt modelId="{135A57AD-3941-4EB0-92B6-6F374DD72579}" type="sibTrans" cxnId="{F13D205C-4459-46E3-A6A5-002ABAA510D6}">
      <dgm:prSet/>
      <dgm:spPr/>
      <dgm:t>
        <a:bodyPr/>
        <a:lstStyle/>
        <a:p>
          <a:endParaRPr lang="en-GB"/>
        </a:p>
      </dgm:t>
    </dgm:pt>
    <dgm:pt modelId="{89751045-8A40-4C8D-91EF-BA2A39BCFA20}" type="pres">
      <dgm:prSet presAssocID="{F9B07A43-BAD6-4EB1-96E2-08B85D9B998B}" presName="Name0" presStyleCnt="0">
        <dgm:presLayoutVars>
          <dgm:dir/>
          <dgm:resizeHandles/>
        </dgm:presLayoutVars>
      </dgm:prSet>
      <dgm:spPr/>
    </dgm:pt>
    <dgm:pt modelId="{EDB37A15-7138-43DC-91AF-BFB35ACCCAC9}" type="pres">
      <dgm:prSet presAssocID="{20A0AF67-BE53-4101-B632-EB404783B35D}" presName="compNode" presStyleCnt="0"/>
      <dgm:spPr/>
    </dgm:pt>
    <dgm:pt modelId="{580FA7A7-DEE6-49E1-B469-251D86DCC4D5}" type="pres">
      <dgm:prSet presAssocID="{20A0AF67-BE53-4101-B632-EB404783B35D}" presName="dummyConnPt" presStyleCnt="0"/>
      <dgm:spPr/>
    </dgm:pt>
    <dgm:pt modelId="{F5AF47ED-10D2-4C98-8BAE-A3C77DF58E77}" type="pres">
      <dgm:prSet presAssocID="{20A0AF67-BE53-4101-B632-EB404783B35D}" presName="node" presStyleLbl="node1" presStyleIdx="0" presStyleCnt="9">
        <dgm:presLayoutVars>
          <dgm:bulletEnabled val="1"/>
        </dgm:presLayoutVars>
      </dgm:prSet>
      <dgm:spPr/>
    </dgm:pt>
    <dgm:pt modelId="{09F0C840-65B2-48D9-8B80-79420185892F}" type="pres">
      <dgm:prSet presAssocID="{74752076-80B2-4CD1-9AF9-9FAF88E9F5A3}" presName="sibTrans" presStyleLbl="bgSibTrans2D1" presStyleIdx="0" presStyleCnt="8"/>
      <dgm:spPr/>
    </dgm:pt>
    <dgm:pt modelId="{02084F00-C038-4BDF-B063-E0FE6939CF80}" type="pres">
      <dgm:prSet presAssocID="{E89CA785-C79B-4938-AD83-2A644B263373}" presName="compNode" presStyleCnt="0"/>
      <dgm:spPr/>
    </dgm:pt>
    <dgm:pt modelId="{DF78761B-0F76-48EC-8740-C2C3EF13C5A1}" type="pres">
      <dgm:prSet presAssocID="{E89CA785-C79B-4938-AD83-2A644B263373}" presName="dummyConnPt" presStyleCnt="0"/>
      <dgm:spPr/>
    </dgm:pt>
    <dgm:pt modelId="{071CA870-5A14-44FB-82F0-5532513B0FA4}" type="pres">
      <dgm:prSet presAssocID="{E89CA785-C79B-4938-AD83-2A644B263373}" presName="node" presStyleLbl="node1" presStyleIdx="1" presStyleCnt="9">
        <dgm:presLayoutVars>
          <dgm:bulletEnabled val="1"/>
        </dgm:presLayoutVars>
      </dgm:prSet>
      <dgm:spPr/>
    </dgm:pt>
    <dgm:pt modelId="{BDF04196-75AE-490E-972A-F63465A235E4}" type="pres">
      <dgm:prSet presAssocID="{4C117204-53F5-4B63-93CB-B845F7D3608E}" presName="sibTrans" presStyleLbl="bgSibTrans2D1" presStyleIdx="1" presStyleCnt="8"/>
      <dgm:spPr/>
    </dgm:pt>
    <dgm:pt modelId="{9A0AC996-24CC-42AB-9369-C9E0EEA975C8}" type="pres">
      <dgm:prSet presAssocID="{0107D3E2-4BDB-4343-8A94-8C4A9187E898}" presName="compNode" presStyleCnt="0"/>
      <dgm:spPr/>
    </dgm:pt>
    <dgm:pt modelId="{E77D9F41-1790-49A2-86BA-3BE5CABA92B9}" type="pres">
      <dgm:prSet presAssocID="{0107D3E2-4BDB-4343-8A94-8C4A9187E898}" presName="dummyConnPt" presStyleCnt="0"/>
      <dgm:spPr/>
    </dgm:pt>
    <dgm:pt modelId="{0392138A-EC36-40AD-ACB0-68DB3042C03C}" type="pres">
      <dgm:prSet presAssocID="{0107D3E2-4BDB-4343-8A94-8C4A9187E898}" presName="node" presStyleLbl="node1" presStyleIdx="2" presStyleCnt="9">
        <dgm:presLayoutVars>
          <dgm:bulletEnabled val="1"/>
        </dgm:presLayoutVars>
      </dgm:prSet>
      <dgm:spPr/>
    </dgm:pt>
    <dgm:pt modelId="{492FE4BF-48CB-4CB4-82B2-3FC959051707}" type="pres">
      <dgm:prSet presAssocID="{02445284-F8BD-47AC-A857-5F72796C0236}" presName="sibTrans" presStyleLbl="bgSibTrans2D1" presStyleIdx="2" presStyleCnt="8"/>
      <dgm:spPr/>
    </dgm:pt>
    <dgm:pt modelId="{2BDE7D2F-CF2F-4EA2-96EA-B20CABC87174}" type="pres">
      <dgm:prSet presAssocID="{45BB0F55-16EF-4116-B135-2D67FDF6A5E4}" presName="compNode" presStyleCnt="0"/>
      <dgm:spPr/>
    </dgm:pt>
    <dgm:pt modelId="{6DD84E7F-5D6E-4D46-9871-B8FF17BB07DD}" type="pres">
      <dgm:prSet presAssocID="{45BB0F55-16EF-4116-B135-2D67FDF6A5E4}" presName="dummyConnPt" presStyleCnt="0"/>
      <dgm:spPr/>
    </dgm:pt>
    <dgm:pt modelId="{846DC208-E387-48F8-8C3F-040386B797C6}" type="pres">
      <dgm:prSet presAssocID="{45BB0F55-16EF-4116-B135-2D67FDF6A5E4}" presName="node" presStyleLbl="node1" presStyleIdx="3" presStyleCnt="9">
        <dgm:presLayoutVars>
          <dgm:bulletEnabled val="1"/>
        </dgm:presLayoutVars>
      </dgm:prSet>
      <dgm:spPr/>
    </dgm:pt>
    <dgm:pt modelId="{9F92A70D-FA48-4FF0-B842-404D6B3DD980}" type="pres">
      <dgm:prSet presAssocID="{71FBF375-029E-495E-81C2-B134D4F814BE}" presName="sibTrans" presStyleLbl="bgSibTrans2D1" presStyleIdx="3" presStyleCnt="8"/>
      <dgm:spPr/>
    </dgm:pt>
    <dgm:pt modelId="{3DD5A9DF-2DBF-4237-A7AD-4C99BC96E3AF}" type="pres">
      <dgm:prSet presAssocID="{D6B54323-42FE-4F2F-9FD6-BF02CED96733}" presName="compNode" presStyleCnt="0"/>
      <dgm:spPr/>
    </dgm:pt>
    <dgm:pt modelId="{8BDDC87F-B1EB-4AED-AC26-899E47A1D80A}" type="pres">
      <dgm:prSet presAssocID="{D6B54323-42FE-4F2F-9FD6-BF02CED96733}" presName="dummyConnPt" presStyleCnt="0"/>
      <dgm:spPr/>
    </dgm:pt>
    <dgm:pt modelId="{CBDF3ADB-672E-4189-88D0-2219A066F7FD}" type="pres">
      <dgm:prSet presAssocID="{D6B54323-42FE-4F2F-9FD6-BF02CED96733}" presName="node" presStyleLbl="node1" presStyleIdx="4" presStyleCnt="9">
        <dgm:presLayoutVars>
          <dgm:bulletEnabled val="1"/>
        </dgm:presLayoutVars>
      </dgm:prSet>
      <dgm:spPr/>
    </dgm:pt>
    <dgm:pt modelId="{B2593C1C-1CD7-4DB7-977E-DABD487C9605}" type="pres">
      <dgm:prSet presAssocID="{1F26AD1E-36D2-4890-B711-C7F2B902E3B0}" presName="sibTrans" presStyleLbl="bgSibTrans2D1" presStyleIdx="4" presStyleCnt="8"/>
      <dgm:spPr/>
    </dgm:pt>
    <dgm:pt modelId="{A66582F8-0483-4903-82B1-6EDF932DC8CE}" type="pres">
      <dgm:prSet presAssocID="{9EB8E585-1C70-4DB7-BE5E-DCE002AB60CC}" presName="compNode" presStyleCnt="0"/>
      <dgm:spPr/>
    </dgm:pt>
    <dgm:pt modelId="{F7F9F89E-6958-4669-A2A6-857A5970D66B}" type="pres">
      <dgm:prSet presAssocID="{9EB8E585-1C70-4DB7-BE5E-DCE002AB60CC}" presName="dummyConnPt" presStyleCnt="0"/>
      <dgm:spPr/>
    </dgm:pt>
    <dgm:pt modelId="{BDAC8E3A-8650-41BC-88BA-64BC5E18F629}" type="pres">
      <dgm:prSet presAssocID="{9EB8E585-1C70-4DB7-BE5E-DCE002AB60CC}" presName="node" presStyleLbl="node1" presStyleIdx="5" presStyleCnt="9">
        <dgm:presLayoutVars>
          <dgm:bulletEnabled val="1"/>
        </dgm:presLayoutVars>
      </dgm:prSet>
      <dgm:spPr/>
    </dgm:pt>
    <dgm:pt modelId="{C6059648-515D-4ACB-B6E5-8A063E7DFFBE}" type="pres">
      <dgm:prSet presAssocID="{350ACF43-728E-401A-8235-267DC297B204}" presName="sibTrans" presStyleLbl="bgSibTrans2D1" presStyleIdx="5" presStyleCnt="8"/>
      <dgm:spPr/>
    </dgm:pt>
    <dgm:pt modelId="{BF5B0BFD-5A89-44E9-A889-DA4406AB00F2}" type="pres">
      <dgm:prSet presAssocID="{A4DD8F92-1E7B-4417-BD3F-7AC72AA50613}" presName="compNode" presStyleCnt="0"/>
      <dgm:spPr/>
    </dgm:pt>
    <dgm:pt modelId="{ADA19C8F-207B-4907-AC7C-CF646E167F0D}" type="pres">
      <dgm:prSet presAssocID="{A4DD8F92-1E7B-4417-BD3F-7AC72AA50613}" presName="dummyConnPt" presStyleCnt="0"/>
      <dgm:spPr/>
    </dgm:pt>
    <dgm:pt modelId="{D13DE3A9-6D11-48F2-A8FA-5B98F7444860}" type="pres">
      <dgm:prSet presAssocID="{A4DD8F92-1E7B-4417-BD3F-7AC72AA50613}" presName="node" presStyleLbl="node1" presStyleIdx="6" presStyleCnt="9">
        <dgm:presLayoutVars>
          <dgm:bulletEnabled val="1"/>
        </dgm:presLayoutVars>
      </dgm:prSet>
      <dgm:spPr/>
    </dgm:pt>
    <dgm:pt modelId="{607EEA8B-7591-4C3C-9237-98387EBF4135}" type="pres">
      <dgm:prSet presAssocID="{E6F6D80E-5423-4B3E-9399-9CB744372EC0}" presName="sibTrans" presStyleLbl="bgSibTrans2D1" presStyleIdx="6" presStyleCnt="8"/>
      <dgm:spPr/>
    </dgm:pt>
    <dgm:pt modelId="{1A23AC70-2B95-4868-800E-642A58D3707E}" type="pres">
      <dgm:prSet presAssocID="{3CCDA834-2ED1-418E-9663-B623B096EE52}" presName="compNode" presStyleCnt="0"/>
      <dgm:spPr/>
    </dgm:pt>
    <dgm:pt modelId="{7DD55596-AA07-42A4-AC38-1BB6B8F188EC}" type="pres">
      <dgm:prSet presAssocID="{3CCDA834-2ED1-418E-9663-B623B096EE52}" presName="dummyConnPt" presStyleCnt="0"/>
      <dgm:spPr/>
    </dgm:pt>
    <dgm:pt modelId="{F1C534C1-96FD-427F-82BF-B50848D3930F}" type="pres">
      <dgm:prSet presAssocID="{3CCDA834-2ED1-418E-9663-B623B096EE52}" presName="node" presStyleLbl="node1" presStyleIdx="7" presStyleCnt="9">
        <dgm:presLayoutVars>
          <dgm:bulletEnabled val="1"/>
        </dgm:presLayoutVars>
      </dgm:prSet>
      <dgm:spPr/>
    </dgm:pt>
    <dgm:pt modelId="{2A978FE5-496F-41A4-93ED-E06BA49B7D89}" type="pres">
      <dgm:prSet presAssocID="{682E139B-0F71-4B43-B243-AE19D34C5FDC}" presName="sibTrans" presStyleLbl="bgSibTrans2D1" presStyleIdx="7" presStyleCnt="8"/>
      <dgm:spPr/>
    </dgm:pt>
    <dgm:pt modelId="{6D59389E-5FF6-4D4A-8EA8-73CAEB8DCD33}" type="pres">
      <dgm:prSet presAssocID="{05F24865-2550-4808-8879-AC7BFC6E4CBC}" presName="compNode" presStyleCnt="0"/>
      <dgm:spPr/>
    </dgm:pt>
    <dgm:pt modelId="{273D7A36-24A3-4000-8CAE-F62CAEFEBA14}" type="pres">
      <dgm:prSet presAssocID="{05F24865-2550-4808-8879-AC7BFC6E4CBC}" presName="dummyConnPt" presStyleCnt="0"/>
      <dgm:spPr/>
    </dgm:pt>
    <dgm:pt modelId="{1E8953BD-1533-44A9-9CA1-27EA992EE0A5}" type="pres">
      <dgm:prSet presAssocID="{05F24865-2550-4808-8879-AC7BFC6E4CBC}" presName="node" presStyleLbl="node1" presStyleIdx="8" presStyleCnt="9">
        <dgm:presLayoutVars>
          <dgm:bulletEnabled val="1"/>
        </dgm:presLayoutVars>
      </dgm:prSet>
      <dgm:spPr/>
    </dgm:pt>
  </dgm:ptLst>
  <dgm:cxnLst>
    <dgm:cxn modelId="{364BDD0A-55F0-4132-9CB6-ECA740BCB6BA}" type="presOf" srcId="{20A0AF67-BE53-4101-B632-EB404783B35D}" destId="{F5AF47ED-10D2-4C98-8BAE-A3C77DF58E77}" srcOrd="0" destOrd="0" presId="urn:microsoft.com/office/officeart/2005/8/layout/bProcess4"/>
    <dgm:cxn modelId="{0ECE060E-F0FE-49E8-BE76-15DDC270C248}" srcId="{F9B07A43-BAD6-4EB1-96E2-08B85D9B998B}" destId="{9EB8E585-1C70-4DB7-BE5E-DCE002AB60CC}" srcOrd="5" destOrd="0" parTransId="{AC5B9A39-C002-4379-90C1-DEB0CFA2B85B}" sibTransId="{350ACF43-728E-401A-8235-267DC297B204}"/>
    <dgm:cxn modelId="{B0C0AD1E-9118-40F8-8E79-F9D149AA69A4}" type="presOf" srcId="{3CCDA834-2ED1-418E-9663-B623B096EE52}" destId="{F1C534C1-96FD-427F-82BF-B50848D3930F}" srcOrd="0" destOrd="0" presId="urn:microsoft.com/office/officeart/2005/8/layout/bProcess4"/>
    <dgm:cxn modelId="{13607A27-1588-4B92-8E6A-23E7F28B612D}" type="presOf" srcId="{D6B54323-42FE-4F2F-9FD6-BF02CED96733}" destId="{CBDF3ADB-672E-4189-88D0-2219A066F7FD}" srcOrd="0" destOrd="0" presId="urn:microsoft.com/office/officeart/2005/8/layout/bProcess4"/>
    <dgm:cxn modelId="{1FC5E22C-0DAF-4D32-BFCC-84F4B896254A}" type="presOf" srcId="{71FBF375-029E-495E-81C2-B134D4F814BE}" destId="{9F92A70D-FA48-4FF0-B842-404D6B3DD980}" srcOrd="0" destOrd="0" presId="urn:microsoft.com/office/officeart/2005/8/layout/bProcess4"/>
    <dgm:cxn modelId="{13D17732-5468-4931-8364-C72FC2148916}" type="presOf" srcId="{1F26AD1E-36D2-4890-B711-C7F2B902E3B0}" destId="{B2593C1C-1CD7-4DB7-977E-DABD487C9605}" srcOrd="0" destOrd="0" presId="urn:microsoft.com/office/officeart/2005/8/layout/bProcess4"/>
    <dgm:cxn modelId="{9A80D337-CC42-45D4-A1C8-7C8054601BB6}" type="presOf" srcId="{74752076-80B2-4CD1-9AF9-9FAF88E9F5A3}" destId="{09F0C840-65B2-48D9-8B80-79420185892F}" srcOrd="0" destOrd="0" presId="urn:microsoft.com/office/officeart/2005/8/layout/bProcess4"/>
    <dgm:cxn modelId="{A20AE437-C73C-4C96-8A7A-E7BE6224CF4C}" type="presOf" srcId="{A4DD8F92-1E7B-4417-BD3F-7AC72AA50613}" destId="{D13DE3A9-6D11-48F2-A8FA-5B98F7444860}" srcOrd="0" destOrd="0" presId="urn:microsoft.com/office/officeart/2005/8/layout/bProcess4"/>
    <dgm:cxn modelId="{F13D205C-4459-46E3-A6A5-002ABAA510D6}" srcId="{F9B07A43-BAD6-4EB1-96E2-08B85D9B998B}" destId="{05F24865-2550-4808-8879-AC7BFC6E4CBC}" srcOrd="8" destOrd="0" parTransId="{EEC8AE0A-5264-43C8-805C-8EA4263DD806}" sibTransId="{135A57AD-3941-4EB0-92B6-6F374DD72579}"/>
    <dgm:cxn modelId="{7F16825C-76C6-440F-BB83-A9262CFAE413}" type="presOf" srcId="{45BB0F55-16EF-4116-B135-2D67FDF6A5E4}" destId="{846DC208-E387-48F8-8C3F-040386B797C6}" srcOrd="0" destOrd="0" presId="urn:microsoft.com/office/officeart/2005/8/layout/bProcess4"/>
    <dgm:cxn modelId="{C6E24C42-1EA3-4BB8-808C-0752E0DFEB98}" type="presOf" srcId="{F9B07A43-BAD6-4EB1-96E2-08B85D9B998B}" destId="{89751045-8A40-4C8D-91EF-BA2A39BCFA20}" srcOrd="0" destOrd="0" presId="urn:microsoft.com/office/officeart/2005/8/layout/bProcess4"/>
    <dgm:cxn modelId="{BD1AB042-DD39-4245-B5E5-A01CD8C43953}" srcId="{F9B07A43-BAD6-4EB1-96E2-08B85D9B998B}" destId="{A4DD8F92-1E7B-4417-BD3F-7AC72AA50613}" srcOrd="6" destOrd="0" parTransId="{1C9DB085-C722-4EE3-9C6F-A8DC0F167132}" sibTransId="{E6F6D80E-5423-4B3E-9399-9CB744372EC0}"/>
    <dgm:cxn modelId="{329F766C-B275-42D9-A831-B27494605931}" type="presOf" srcId="{E89CA785-C79B-4938-AD83-2A644B263373}" destId="{071CA870-5A14-44FB-82F0-5532513B0FA4}" srcOrd="0" destOrd="0" presId="urn:microsoft.com/office/officeart/2005/8/layout/bProcess4"/>
    <dgm:cxn modelId="{11F6804C-08DE-4F31-9A53-F6C7F65F7459}" type="presOf" srcId="{02445284-F8BD-47AC-A857-5F72796C0236}" destId="{492FE4BF-48CB-4CB4-82B2-3FC959051707}" srcOrd="0" destOrd="0" presId="urn:microsoft.com/office/officeart/2005/8/layout/bProcess4"/>
    <dgm:cxn modelId="{28C35954-962C-4CA3-B996-A912DE3D56FF}" srcId="{F9B07A43-BAD6-4EB1-96E2-08B85D9B998B}" destId="{D6B54323-42FE-4F2F-9FD6-BF02CED96733}" srcOrd="4" destOrd="0" parTransId="{CDDFE4E5-EF54-4339-9716-09DB9224DA55}" sibTransId="{1F26AD1E-36D2-4890-B711-C7F2B902E3B0}"/>
    <dgm:cxn modelId="{BA591E56-9F5B-46D4-BDAF-3DC7E2C48891}" srcId="{F9B07A43-BAD6-4EB1-96E2-08B85D9B998B}" destId="{E89CA785-C79B-4938-AD83-2A644B263373}" srcOrd="1" destOrd="0" parTransId="{17193A57-3077-4131-AEA2-14E5E33D1231}" sibTransId="{4C117204-53F5-4B63-93CB-B845F7D3608E}"/>
    <dgm:cxn modelId="{6097AA58-CE69-453C-B3B0-E109CF1E6E74}" type="presOf" srcId="{350ACF43-728E-401A-8235-267DC297B204}" destId="{C6059648-515D-4ACB-B6E5-8A063E7DFFBE}" srcOrd="0" destOrd="0" presId="urn:microsoft.com/office/officeart/2005/8/layout/bProcess4"/>
    <dgm:cxn modelId="{41EC2388-3770-41A0-8860-23B1E24E8D00}" srcId="{F9B07A43-BAD6-4EB1-96E2-08B85D9B998B}" destId="{0107D3E2-4BDB-4343-8A94-8C4A9187E898}" srcOrd="2" destOrd="0" parTransId="{6474A6B9-7DD3-4EDF-A161-FF41EABB4CCA}" sibTransId="{02445284-F8BD-47AC-A857-5F72796C0236}"/>
    <dgm:cxn modelId="{F9902F88-8210-48A8-B309-B392ACA8F464}" type="presOf" srcId="{9EB8E585-1C70-4DB7-BE5E-DCE002AB60CC}" destId="{BDAC8E3A-8650-41BC-88BA-64BC5E18F629}" srcOrd="0" destOrd="0" presId="urn:microsoft.com/office/officeart/2005/8/layout/bProcess4"/>
    <dgm:cxn modelId="{177E26C1-D584-4218-823A-C70984B91374}" srcId="{F9B07A43-BAD6-4EB1-96E2-08B85D9B998B}" destId="{20A0AF67-BE53-4101-B632-EB404783B35D}" srcOrd="0" destOrd="0" parTransId="{8361DCBF-2B27-4DA1-B10B-9DD180D59572}" sibTransId="{74752076-80B2-4CD1-9AF9-9FAF88E9F5A3}"/>
    <dgm:cxn modelId="{9CA659C1-5326-43DD-A29A-72DD2E60D5B2}" srcId="{F9B07A43-BAD6-4EB1-96E2-08B85D9B998B}" destId="{3CCDA834-2ED1-418E-9663-B623B096EE52}" srcOrd="7" destOrd="0" parTransId="{55D661B3-9B6C-4EBF-9095-D428FE4B8076}" sibTransId="{682E139B-0F71-4B43-B243-AE19D34C5FDC}"/>
    <dgm:cxn modelId="{2FAD6DDB-5576-445B-95B1-EF31FE7E20A7}" srcId="{F9B07A43-BAD6-4EB1-96E2-08B85D9B998B}" destId="{45BB0F55-16EF-4116-B135-2D67FDF6A5E4}" srcOrd="3" destOrd="0" parTransId="{7BE507E2-B777-48CC-96BA-7EB20FA52044}" sibTransId="{71FBF375-029E-495E-81C2-B134D4F814BE}"/>
    <dgm:cxn modelId="{22286AE6-4DA4-4FCA-B012-333CE7EF62F1}" type="presOf" srcId="{E6F6D80E-5423-4B3E-9399-9CB744372EC0}" destId="{607EEA8B-7591-4C3C-9237-98387EBF4135}" srcOrd="0" destOrd="0" presId="urn:microsoft.com/office/officeart/2005/8/layout/bProcess4"/>
    <dgm:cxn modelId="{AF8EFEEA-E813-4429-ACDF-23DFD450AE13}" type="presOf" srcId="{0107D3E2-4BDB-4343-8A94-8C4A9187E898}" destId="{0392138A-EC36-40AD-ACB0-68DB3042C03C}" srcOrd="0" destOrd="0" presId="urn:microsoft.com/office/officeart/2005/8/layout/bProcess4"/>
    <dgm:cxn modelId="{232C72F4-0A4B-448F-9DAD-F7D7FA37EF69}" type="presOf" srcId="{682E139B-0F71-4B43-B243-AE19D34C5FDC}" destId="{2A978FE5-496F-41A4-93ED-E06BA49B7D89}" srcOrd="0" destOrd="0" presId="urn:microsoft.com/office/officeart/2005/8/layout/bProcess4"/>
    <dgm:cxn modelId="{7BA351FA-B346-4251-AF10-CD633AC4567B}" type="presOf" srcId="{05F24865-2550-4808-8879-AC7BFC6E4CBC}" destId="{1E8953BD-1533-44A9-9CA1-27EA992EE0A5}" srcOrd="0" destOrd="0" presId="urn:microsoft.com/office/officeart/2005/8/layout/bProcess4"/>
    <dgm:cxn modelId="{3A3FCEFB-EBFA-4FAA-8EA4-2BD99CF2FAF1}" type="presOf" srcId="{4C117204-53F5-4B63-93CB-B845F7D3608E}" destId="{BDF04196-75AE-490E-972A-F63465A235E4}" srcOrd="0" destOrd="0" presId="urn:microsoft.com/office/officeart/2005/8/layout/bProcess4"/>
    <dgm:cxn modelId="{B2BA29E1-3291-4887-90F5-17FF75C2F691}" type="presParOf" srcId="{89751045-8A40-4C8D-91EF-BA2A39BCFA20}" destId="{EDB37A15-7138-43DC-91AF-BFB35ACCCAC9}" srcOrd="0" destOrd="0" presId="urn:microsoft.com/office/officeart/2005/8/layout/bProcess4"/>
    <dgm:cxn modelId="{D68E1EC4-8DD0-4707-BC99-8F22734570FE}" type="presParOf" srcId="{EDB37A15-7138-43DC-91AF-BFB35ACCCAC9}" destId="{580FA7A7-DEE6-49E1-B469-251D86DCC4D5}" srcOrd="0" destOrd="0" presId="urn:microsoft.com/office/officeart/2005/8/layout/bProcess4"/>
    <dgm:cxn modelId="{9D8095D0-302E-4FA6-988C-B260412A0DAE}" type="presParOf" srcId="{EDB37A15-7138-43DC-91AF-BFB35ACCCAC9}" destId="{F5AF47ED-10D2-4C98-8BAE-A3C77DF58E77}" srcOrd="1" destOrd="0" presId="urn:microsoft.com/office/officeart/2005/8/layout/bProcess4"/>
    <dgm:cxn modelId="{70A8C57F-7F74-4F52-91F9-BB4008A77F02}" type="presParOf" srcId="{89751045-8A40-4C8D-91EF-BA2A39BCFA20}" destId="{09F0C840-65B2-48D9-8B80-79420185892F}" srcOrd="1" destOrd="0" presId="urn:microsoft.com/office/officeart/2005/8/layout/bProcess4"/>
    <dgm:cxn modelId="{B32D6345-8D55-457C-A825-600552945029}" type="presParOf" srcId="{89751045-8A40-4C8D-91EF-BA2A39BCFA20}" destId="{02084F00-C038-4BDF-B063-E0FE6939CF80}" srcOrd="2" destOrd="0" presId="urn:microsoft.com/office/officeart/2005/8/layout/bProcess4"/>
    <dgm:cxn modelId="{D5295DB2-1253-4E73-ADEA-2A5F264A0902}" type="presParOf" srcId="{02084F00-C038-4BDF-B063-E0FE6939CF80}" destId="{DF78761B-0F76-48EC-8740-C2C3EF13C5A1}" srcOrd="0" destOrd="0" presId="urn:microsoft.com/office/officeart/2005/8/layout/bProcess4"/>
    <dgm:cxn modelId="{319BD860-6E20-4C19-9762-0E87BE7C851C}" type="presParOf" srcId="{02084F00-C038-4BDF-B063-E0FE6939CF80}" destId="{071CA870-5A14-44FB-82F0-5532513B0FA4}" srcOrd="1" destOrd="0" presId="urn:microsoft.com/office/officeart/2005/8/layout/bProcess4"/>
    <dgm:cxn modelId="{C8177F54-5A2D-42E5-AF5B-50A5B489E81A}" type="presParOf" srcId="{89751045-8A40-4C8D-91EF-BA2A39BCFA20}" destId="{BDF04196-75AE-490E-972A-F63465A235E4}" srcOrd="3" destOrd="0" presId="urn:microsoft.com/office/officeart/2005/8/layout/bProcess4"/>
    <dgm:cxn modelId="{6B396162-626F-41E7-8770-F593B2EF473A}" type="presParOf" srcId="{89751045-8A40-4C8D-91EF-BA2A39BCFA20}" destId="{9A0AC996-24CC-42AB-9369-C9E0EEA975C8}" srcOrd="4" destOrd="0" presId="urn:microsoft.com/office/officeart/2005/8/layout/bProcess4"/>
    <dgm:cxn modelId="{17A133D7-3081-4318-8F04-E68B0628A9D7}" type="presParOf" srcId="{9A0AC996-24CC-42AB-9369-C9E0EEA975C8}" destId="{E77D9F41-1790-49A2-86BA-3BE5CABA92B9}" srcOrd="0" destOrd="0" presId="urn:microsoft.com/office/officeart/2005/8/layout/bProcess4"/>
    <dgm:cxn modelId="{1938F4C9-FD49-478C-8E43-224D94543DE3}" type="presParOf" srcId="{9A0AC996-24CC-42AB-9369-C9E0EEA975C8}" destId="{0392138A-EC36-40AD-ACB0-68DB3042C03C}" srcOrd="1" destOrd="0" presId="urn:microsoft.com/office/officeart/2005/8/layout/bProcess4"/>
    <dgm:cxn modelId="{49AC68C9-C9F9-4266-A6B1-E18995351673}" type="presParOf" srcId="{89751045-8A40-4C8D-91EF-BA2A39BCFA20}" destId="{492FE4BF-48CB-4CB4-82B2-3FC959051707}" srcOrd="5" destOrd="0" presId="urn:microsoft.com/office/officeart/2005/8/layout/bProcess4"/>
    <dgm:cxn modelId="{2A6147BD-00F2-4DD5-9395-9253C500EDF1}" type="presParOf" srcId="{89751045-8A40-4C8D-91EF-BA2A39BCFA20}" destId="{2BDE7D2F-CF2F-4EA2-96EA-B20CABC87174}" srcOrd="6" destOrd="0" presId="urn:microsoft.com/office/officeart/2005/8/layout/bProcess4"/>
    <dgm:cxn modelId="{10749C51-1A2D-4782-A066-0E205839A22E}" type="presParOf" srcId="{2BDE7D2F-CF2F-4EA2-96EA-B20CABC87174}" destId="{6DD84E7F-5D6E-4D46-9871-B8FF17BB07DD}" srcOrd="0" destOrd="0" presId="urn:microsoft.com/office/officeart/2005/8/layout/bProcess4"/>
    <dgm:cxn modelId="{802203A0-24B6-4973-B25F-68E17A3CA0B3}" type="presParOf" srcId="{2BDE7D2F-CF2F-4EA2-96EA-B20CABC87174}" destId="{846DC208-E387-48F8-8C3F-040386B797C6}" srcOrd="1" destOrd="0" presId="urn:microsoft.com/office/officeart/2005/8/layout/bProcess4"/>
    <dgm:cxn modelId="{20EA5771-B177-48B3-9154-FD29EA89CC88}" type="presParOf" srcId="{89751045-8A40-4C8D-91EF-BA2A39BCFA20}" destId="{9F92A70D-FA48-4FF0-B842-404D6B3DD980}" srcOrd="7" destOrd="0" presId="urn:microsoft.com/office/officeart/2005/8/layout/bProcess4"/>
    <dgm:cxn modelId="{4F32A236-5D16-4A47-88E3-4907F0BED86C}" type="presParOf" srcId="{89751045-8A40-4C8D-91EF-BA2A39BCFA20}" destId="{3DD5A9DF-2DBF-4237-A7AD-4C99BC96E3AF}" srcOrd="8" destOrd="0" presId="urn:microsoft.com/office/officeart/2005/8/layout/bProcess4"/>
    <dgm:cxn modelId="{A3EA2034-F64B-40E6-A7A8-CE53F6BA5AD4}" type="presParOf" srcId="{3DD5A9DF-2DBF-4237-A7AD-4C99BC96E3AF}" destId="{8BDDC87F-B1EB-4AED-AC26-899E47A1D80A}" srcOrd="0" destOrd="0" presId="urn:microsoft.com/office/officeart/2005/8/layout/bProcess4"/>
    <dgm:cxn modelId="{72FA2090-2CDC-4581-9F4A-BD4E8073B068}" type="presParOf" srcId="{3DD5A9DF-2DBF-4237-A7AD-4C99BC96E3AF}" destId="{CBDF3ADB-672E-4189-88D0-2219A066F7FD}" srcOrd="1" destOrd="0" presId="urn:microsoft.com/office/officeart/2005/8/layout/bProcess4"/>
    <dgm:cxn modelId="{24271E8C-2020-4471-BBEF-AA84C76E9C10}" type="presParOf" srcId="{89751045-8A40-4C8D-91EF-BA2A39BCFA20}" destId="{B2593C1C-1CD7-4DB7-977E-DABD487C9605}" srcOrd="9" destOrd="0" presId="urn:microsoft.com/office/officeart/2005/8/layout/bProcess4"/>
    <dgm:cxn modelId="{D98C8C3B-2498-475D-A6D9-5FBDD4914CF0}" type="presParOf" srcId="{89751045-8A40-4C8D-91EF-BA2A39BCFA20}" destId="{A66582F8-0483-4903-82B1-6EDF932DC8CE}" srcOrd="10" destOrd="0" presId="urn:microsoft.com/office/officeart/2005/8/layout/bProcess4"/>
    <dgm:cxn modelId="{FAF07A0F-CDEE-4686-A9DA-E28EE5D41F3D}" type="presParOf" srcId="{A66582F8-0483-4903-82B1-6EDF932DC8CE}" destId="{F7F9F89E-6958-4669-A2A6-857A5970D66B}" srcOrd="0" destOrd="0" presId="urn:microsoft.com/office/officeart/2005/8/layout/bProcess4"/>
    <dgm:cxn modelId="{E88543CD-F754-4416-8AB4-CF670157DDA4}" type="presParOf" srcId="{A66582F8-0483-4903-82B1-6EDF932DC8CE}" destId="{BDAC8E3A-8650-41BC-88BA-64BC5E18F629}" srcOrd="1" destOrd="0" presId="urn:microsoft.com/office/officeart/2005/8/layout/bProcess4"/>
    <dgm:cxn modelId="{C188184B-331E-4A60-A041-64F25125CEBF}" type="presParOf" srcId="{89751045-8A40-4C8D-91EF-BA2A39BCFA20}" destId="{C6059648-515D-4ACB-B6E5-8A063E7DFFBE}" srcOrd="11" destOrd="0" presId="urn:microsoft.com/office/officeart/2005/8/layout/bProcess4"/>
    <dgm:cxn modelId="{2729E9EE-2B6B-4DDE-9221-FE547BB823C4}" type="presParOf" srcId="{89751045-8A40-4C8D-91EF-BA2A39BCFA20}" destId="{BF5B0BFD-5A89-44E9-A889-DA4406AB00F2}" srcOrd="12" destOrd="0" presId="urn:microsoft.com/office/officeart/2005/8/layout/bProcess4"/>
    <dgm:cxn modelId="{DC709649-24BA-4D50-8E42-DA45DDF39DB7}" type="presParOf" srcId="{BF5B0BFD-5A89-44E9-A889-DA4406AB00F2}" destId="{ADA19C8F-207B-4907-AC7C-CF646E167F0D}" srcOrd="0" destOrd="0" presId="urn:microsoft.com/office/officeart/2005/8/layout/bProcess4"/>
    <dgm:cxn modelId="{D9E50773-14C1-4109-A107-0753DE521AA9}" type="presParOf" srcId="{BF5B0BFD-5A89-44E9-A889-DA4406AB00F2}" destId="{D13DE3A9-6D11-48F2-A8FA-5B98F7444860}" srcOrd="1" destOrd="0" presId="urn:microsoft.com/office/officeart/2005/8/layout/bProcess4"/>
    <dgm:cxn modelId="{0FFEED3C-EC65-4E7D-95F5-B9E872485351}" type="presParOf" srcId="{89751045-8A40-4C8D-91EF-BA2A39BCFA20}" destId="{607EEA8B-7591-4C3C-9237-98387EBF4135}" srcOrd="13" destOrd="0" presId="urn:microsoft.com/office/officeart/2005/8/layout/bProcess4"/>
    <dgm:cxn modelId="{2DFE7D3A-CAEF-4B10-B6AA-AFC4EC9E385C}" type="presParOf" srcId="{89751045-8A40-4C8D-91EF-BA2A39BCFA20}" destId="{1A23AC70-2B95-4868-800E-642A58D3707E}" srcOrd="14" destOrd="0" presId="urn:microsoft.com/office/officeart/2005/8/layout/bProcess4"/>
    <dgm:cxn modelId="{B830BCEC-3E36-4B30-BBFE-BAB80CA3471E}" type="presParOf" srcId="{1A23AC70-2B95-4868-800E-642A58D3707E}" destId="{7DD55596-AA07-42A4-AC38-1BB6B8F188EC}" srcOrd="0" destOrd="0" presId="urn:microsoft.com/office/officeart/2005/8/layout/bProcess4"/>
    <dgm:cxn modelId="{74A35CF9-B584-4E22-BCC0-CBE7BAB91520}" type="presParOf" srcId="{1A23AC70-2B95-4868-800E-642A58D3707E}" destId="{F1C534C1-96FD-427F-82BF-B50848D3930F}" srcOrd="1" destOrd="0" presId="urn:microsoft.com/office/officeart/2005/8/layout/bProcess4"/>
    <dgm:cxn modelId="{F85646A9-D10F-4F27-BA95-EAC1DCA0688F}" type="presParOf" srcId="{89751045-8A40-4C8D-91EF-BA2A39BCFA20}" destId="{2A978FE5-496F-41A4-93ED-E06BA49B7D89}" srcOrd="15" destOrd="0" presId="urn:microsoft.com/office/officeart/2005/8/layout/bProcess4"/>
    <dgm:cxn modelId="{D9B6A8B9-C0AF-490E-8A22-6CA5D790AD65}" type="presParOf" srcId="{89751045-8A40-4C8D-91EF-BA2A39BCFA20}" destId="{6D59389E-5FF6-4D4A-8EA8-73CAEB8DCD33}" srcOrd="16" destOrd="0" presId="urn:microsoft.com/office/officeart/2005/8/layout/bProcess4"/>
    <dgm:cxn modelId="{B026B1EF-47DE-4363-9744-3AB1C07AFDB3}" type="presParOf" srcId="{6D59389E-5FF6-4D4A-8EA8-73CAEB8DCD33}" destId="{273D7A36-24A3-4000-8CAE-F62CAEFEBA14}" srcOrd="0" destOrd="0" presId="urn:microsoft.com/office/officeart/2005/8/layout/bProcess4"/>
    <dgm:cxn modelId="{6F389290-24C2-4D14-A9CC-96BD34C54195}" type="presParOf" srcId="{6D59389E-5FF6-4D4A-8EA8-73CAEB8DCD33}" destId="{1E8953BD-1533-44A9-9CA1-27EA992EE0A5}"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27A243-E8B0-457D-8177-34052A65020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80ED47E1-38E5-430D-A444-1292B050157C}">
      <dgm:prSet phldrT="[Text]" custT="1"/>
      <dgm:spPr/>
      <dgm:t>
        <a:bodyPr/>
        <a:lstStyle/>
        <a:p>
          <a:r>
            <a:rPr lang="en-GB" sz="2200"/>
            <a:t>Searching the PNC</a:t>
          </a:r>
          <a:endParaRPr lang="en-GB" sz="2200" dirty="0"/>
        </a:p>
      </dgm:t>
    </dgm:pt>
    <dgm:pt modelId="{2345A182-6FD3-47DB-8E3C-FBE27E37D5F3}" type="parTrans" cxnId="{0840E503-787A-46DB-9B51-854042BD7BBD}">
      <dgm:prSet/>
      <dgm:spPr/>
      <dgm:t>
        <a:bodyPr/>
        <a:lstStyle/>
        <a:p>
          <a:endParaRPr lang="en-GB"/>
        </a:p>
      </dgm:t>
    </dgm:pt>
    <dgm:pt modelId="{658346A5-01E9-41DD-BA21-E6C0165D8174}" type="sibTrans" cxnId="{0840E503-787A-46DB-9B51-854042BD7BBD}">
      <dgm:prSet/>
      <dgm:spPr/>
      <dgm:t>
        <a:bodyPr/>
        <a:lstStyle/>
        <a:p>
          <a:endParaRPr lang="en-GB"/>
        </a:p>
      </dgm:t>
    </dgm:pt>
    <dgm:pt modelId="{6D38E35D-B03F-439A-8C19-BF61F48B562E}">
      <dgm:prSet phldrT="[Text]" custT="1"/>
      <dgm:spPr/>
      <dgm:t>
        <a:bodyPr/>
        <a:lstStyle/>
        <a:p>
          <a:r>
            <a:rPr lang="en-GB" sz="2200"/>
            <a:t>Local Intelligence Units</a:t>
          </a:r>
          <a:endParaRPr lang="en-GB" sz="2200" dirty="0"/>
        </a:p>
      </dgm:t>
    </dgm:pt>
    <dgm:pt modelId="{2F1EADFC-C08C-4581-84AF-E3170E50BC1F}" type="parTrans" cxnId="{DAFBD33A-A364-4EBC-8148-EC6BC21685B0}">
      <dgm:prSet/>
      <dgm:spPr/>
      <dgm:t>
        <a:bodyPr/>
        <a:lstStyle/>
        <a:p>
          <a:endParaRPr lang="en-GB"/>
        </a:p>
      </dgm:t>
    </dgm:pt>
    <dgm:pt modelId="{F2372EB9-29AB-49F8-A154-3EEA3FD08506}" type="sibTrans" cxnId="{DAFBD33A-A364-4EBC-8148-EC6BC21685B0}">
      <dgm:prSet/>
      <dgm:spPr/>
      <dgm:t>
        <a:bodyPr/>
        <a:lstStyle/>
        <a:p>
          <a:endParaRPr lang="en-GB"/>
        </a:p>
      </dgm:t>
    </dgm:pt>
    <dgm:pt modelId="{52113452-6380-4234-9EAD-815CE1863B91}">
      <dgm:prSet phldrT="[Text]" custT="1"/>
      <dgm:spPr/>
      <dgm:t>
        <a:bodyPr/>
        <a:lstStyle/>
        <a:p>
          <a:r>
            <a:rPr lang="en-GB" sz="2200"/>
            <a:t>Method Index</a:t>
          </a:r>
          <a:br>
            <a:rPr lang="en-GB" sz="2200"/>
          </a:br>
          <a:r>
            <a:rPr lang="en-GB" sz="1100"/>
            <a:t>(Unsolved/Nicknames)</a:t>
          </a:r>
          <a:endParaRPr lang="en-GB" sz="2200" dirty="0"/>
        </a:p>
      </dgm:t>
    </dgm:pt>
    <dgm:pt modelId="{7ECB4708-93EC-4B4E-8E85-BD4800E0D64F}" type="parTrans" cxnId="{5A801AF7-88DC-4DD7-958D-D2CED8469CDC}">
      <dgm:prSet/>
      <dgm:spPr/>
      <dgm:t>
        <a:bodyPr/>
        <a:lstStyle/>
        <a:p>
          <a:endParaRPr lang="en-GB"/>
        </a:p>
      </dgm:t>
    </dgm:pt>
    <dgm:pt modelId="{2A304645-156F-4475-B885-02F4F2FD353F}" type="sibTrans" cxnId="{5A801AF7-88DC-4DD7-958D-D2CED8469CDC}">
      <dgm:prSet/>
      <dgm:spPr/>
      <dgm:t>
        <a:bodyPr/>
        <a:lstStyle/>
        <a:p>
          <a:endParaRPr lang="en-GB"/>
        </a:p>
      </dgm:t>
    </dgm:pt>
    <dgm:pt modelId="{35048354-6C8D-4FA7-A41D-EA8560856DCF}">
      <dgm:prSet phldrT="[Text]" custT="1"/>
      <dgm:spPr/>
      <dgm:t>
        <a:bodyPr/>
        <a:lstStyle/>
        <a:p>
          <a:r>
            <a:rPr lang="en-GB" sz="2200"/>
            <a:t>Witness Albums</a:t>
          </a:r>
          <a:endParaRPr lang="en-GB" sz="2200" dirty="0"/>
        </a:p>
      </dgm:t>
    </dgm:pt>
    <dgm:pt modelId="{F337811B-05F6-4D74-911B-F6CDEBDDA2F9}" type="parTrans" cxnId="{36C4ADD8-7C05-48D6-8AF7-1F7E21908F2E}">
      <dgm:prSet/>
      <dgm:spPr/>
      <dgm:t>
        <a:bodyPr/>
        <a:lstStyle/>
        <a:p>
          <a:endParaRPr lang="en-GB"/>
        </a:p>
      </dgm:t>
    </dgm:pt>
    <dgm:pt modelId="{C824D9FF-1423-4EF7-BB80-81DE8E8075A7}" type="sibTrans" cxnId="{36C4ADD8-7C05-48D6-8AF7-1F7E21908F2E}">
      <dgm:prSet/>
      <dgm:spPr/>
      <dgm:t>
        <a:bodyPr/>
        <a:lstStyle/>
        <a:p>
          <a:endParaRPr lang="en-GB"/>
        </a:p>
      </dgm:t>
    </dgm:pt>
    <dgm:pt modelId="{60F6783A-11C0-4285-BEA8-7A72FD653F9A}">
      <dgm:prSet phldrT="[Text]" custT="1"/>
      <dgm:spPr/>
      <dgm:t>
        <a:bodyPr/>
        <a:lstStyle/>
        <a:p>
          <a:r>
            <a:rPr lang="en-GB" sz="2200"/>
            <a:t>Photo-fit, e-fit &amp; artist’s impressions</a:t>
          </a:r>
          <a:endParaRPr lang="en-GB" sz="2200" dirty="0"/>
        </a:p>
      </dgm:t>
    </dgm:pt>
    <dgm:pt modelId="{42C030E3-4209-4532-86E0-3617FA40F0FF}" type="parTrans" cxnId="{4AA4EF44-2407-4746-886A-9C95C9993F5C}">
      <dgm:prSet/>
      <dgm:spPr/>
      <dgm:t>
        <a:bodyPr/>
        <a:lstStyle/>
        <a:p>
          <a:endParaRPr lang="en-GB"/>
        </a:p>
      </dgm:t>
    </dgm:pt>
    <dgm:pt modelId="{699B8050-A245-430A-9B9C-90BDC0C769B1}" type="sibTrans" cxnId="{4AA4EF44-2407-4746-886A-9C95C9993F5C}">
      <dgm:prSet/>
      <dgm:spPr/>
      <dgm:t>
        <a:bodyPr/>
        <a:lstStyle/>
        <a:p>
          <a:endParaRPr lang="en-GB"/>
        </a:p>
      </dgm:t>
    </dgm:pt>
    <dgm:pt modelId="{5CAEFE8E-D6FD-45E5-ADE6-9F57830FEE1B}">
      <dgm:prSet phldrT="[Text]" custT="1"/>
      <dgm:spPr/>
      <dgm:t>
        <a:bodyPr/>
        <a:lstStyle/>
        <a:p>
          <a:r>
            <a:rPr lang="en-GB" sz="2200"/>
            <a:t>Section parades &amp; briefings</a:t>
          </a:r>
          <a:endParaRPr lang="en-GB" sz="2200" dirty="0"/>
        </a:p>
      </dgm:t>
    </dgm:pt>
    <dgm:pt modelId="{00F3FAAD-006E-4531-A75C-C49948E248AB}" type="parTrans" cxnId="{7FA35EAB-D7F5-4E43-A980-9F17ADA0B4D4}">
      <dgm:prSet/>
      <dgm:spPr/>
      <dgm:t>
        <a:bodyPr/>
        <a:lstStyle/>
        <a:p>
          <a:endParaRPr lang="en-GB"/>
        </a:p>
      </dgm:t>
    </dgm:pt>
    <dgm:pt modelId="{5CEB8EA7-AE72-46EE-8756-0884C5F13A51}" type="sibTrans" cxnId="{7FA35EAB-D7F5-4E43-A980-9F17ADA0B4D4}">
      <dgm:prSet/>
      <dgm:spPr/>
      <dgm:t>
        <a:bodyPr/>
        <a:lstStyle/>
        <a:p>
          <a:endParaRPr lang="en-GB"/>
        </a:p>
      </dgm:t>
    </dgm:pt>
    <dgm:pt modelId="{09BEAF04-5EC1-4797-9454-FD50A1073106}">
      <dgm:prSet phldrT="[Text]" custT="1"/>
      <dgm:spPr/>
      <dgm:t>
        <a:bodyPr/>
        <a:lstStyle/>
        <a:p>
          <a:r>
            <a:rPr lang="en-GB" sz="2200"/>
            <a:t>Enquiries at adjoining stations</a:t>
          </a:r>
          <a:endParaRPr lang="en-GB" sz="2200" dirty="0"/>
        </a:p>
      </dgm:t>
    </dgm:pt>
    <dgm:pt modelId="{CE353CB6-EC4C-4327-874B-FB3169479444}" type="parTrans" cxnId="{C35F96DE-A66A-4AB6-AD75-33E52DA1E91F}">
      <dgm:prSet/>
      <dgm:spPr/>
      <dgm:t>
        <a:bodyPr/>
        <a:lstStyle/>
        <a:p>
          <a:endParaRPr lang="en-GB"/>
        </a:p>
      </dgm:t>
    </dgm:pt>
    <dgm:pt modelId="{AACEBF17-7E12-4564-B19D-D1014E5CCCB8}" type="sibTrans" cxnId="{C35F96DE-A66A-4AB6-AD75-33E52DA1E91F}">
      <dgm:prSet/>
      <dgm:spPr/>
      <dgm:t>
        <a:bodyPr/>
        <a:lstStyle/>
        <a:p>
          <a:endParaRPr lang="en-GB"/>
        </a:p>
      </dgm:t>
    </dgm:pt>
    <dgm:pt modelId="{56FF1215-EABB-463F-8284-3210A4DF3683}">
      <dgm:prSet phldrT="[Text]" custT="1"/>
      <dgm:spPr/>
      <dgm:t>
        <a:bodyPr/>
        <a:lstStyle/>
        <a:p>
          <a:r>
            <a:rPr lang="en-GB" sz="2200"/>
            <a:t>Observations</a:t>
          </a:r>
          <a:endParaRPr lang="en-GB" sz="2200" dirty="0"/>
        </a:p>
      </dgm:t>
    </dgm:pt>
    <dgm:pt modelId="{18218D97-9773-4FB5-91A8-FF63256AB906}" type="parTrans" cxnId="{47B5C2AE-F878-404F-8A54-3169869960E5}">
      <dgm:prSet/>
      <dgm:spPr/>
      <dgm:t>
        <a:bodyPr/>
        <a:lstStyle/>
        <a:p>
          <a:endParaRPr lang="en-GB"/>
        </a:p>
      </dgm:t>
    </dgm:pt>
    <dgm:pt modelId="{0CADDE04-372C-4C04-AD7E-B6693357E8A4}" type="sibTrans" cxnId="{47B5C2AE-F878-404F-8A54-3169869960E5}">
      <dgm:prSet/>
      <dgm:spPr/>
      <dgm:t>
        <a:bodyPr/>
        <a:lstStyle/>
        <a:p>
          <a:endParaRPr lang="en-GB"/>
        </a:p>
      </dgm:t>
    </dgm:pt>
    <dgm:pt modelId="{04DBC1AE-A1FF-4261-AF05-70860839EFDD}">
      <dgm:prSet phldrT="[Text]" custT="1"/>
      <dgm:spPr/>
      <dgm:t>
        <a:bodyPr/>
        <a:lstStyle/>
        <a:p>
          <a:r>
            <a:rPr lang="en-GB" sz="2200"/>
            <a:t>Circulations</a:t>
          </a:r>
          <a:endParaRPr lang="en-GB" sz="2200" dirty="0"/>
        </a:p>
      </dgm:t>
    </dgm:pt>
    <dgm:pt modelId="{06923D28-DC44-4552-A83F-57E8A36EB80B}" type="parTrans" cxnId="{BC22D103-2AB9-434F-AB9A-0162C7377C12}">
      <dgm:prSet/>
      <dgm:spPr/>
      <dgm:t>
        <a:bodyPr/>
        <a:lstStyle/>
        <a:p>
          <a:endParaRPr lang="en-GB"/>
        </a:p>
      </dgm:t>
    </dgm:pt>
    <dgm:pt modelId="{10946705-EBD6-4BE5-9D01-C4D67579EE37}" type="sibTrans" cxnId="{BC22D103-2AB9-434F-AB9A-0162C7377C12}">
      <dgm:prSet/>
      <dgm:spPr/>
      <dgm:t>
        <a:bodyPr/>
        <a:lstStyle/>
        <a:p>
          <a:endParaRPr lang="en-GB"/>
        </a:p>
      </dgm:t>
    </dgm:pt>
    <dgm:pt modelId="{1E569A70-F9C8-4399-8120-4EBE4861605E}">
      <dgm:prSet phldrT="[Text]" custT="1"/>
      <dgm:spPr/>
      <dgm:t>
        <a:bodyPr/>
        <a:lstStyle/>
        <a:p>
          <a:r>
            <a:rPr lang="en-GB" sz="2200"/>
            <a:t>Golden Nominal concept</a:t>
          </a:r>
          <a:endParaRPr lang="en-GB" sz="2200" dirty="0"/>
        </a:p>
      </dgm:t>
    </dgm:pt>
    <dgm:pt modelId="{BC56E0C2-889F-431D-8F58-56928668CF2E}" type="parTrans" cxnId="{4ACD84D0-0B2B-4FA4-BC9D-670C8F3BD4A9}">
      <dgm:prSet/>
      <dgm:spPr/>
      <dgm:t>
        <a:bodyPr/>
        <a:lstStyle/>
        <a:p>
          <a:endParaRPr lang="en-GB"/>
        </a:p>
      </dgm:t>
    </dgm:pt>
    <dgm:pt modelId="{A69BD79D-5DA7-4F10-986F-C6B0C03F6A5B}" type="sibTrans" cxnId="{4ACD84D0-0B2B-4FA4-BC9D-670C8F3BD4A9}">
      <dgm:prSet/>
      <dgm:spPr/>
      <dgm:t>
        <a:bodyPr/>
        <a:lstStyle/>
        <a:p>
          <a:endParaRPr lang="en-GB"/>
        </a:p>
      </dgm:t>
    </dgm:pt>
    <dgm:pt modelId="{BC4874F7-6176-40FA-923A-55690C32F86D}" type="pres">
      <dgm:prSet presAssocID="{3B27A243-E8B0-457D-8177-34052A650204}" presName="diagram" presStyleCnt="0">
        <dgm:presLayoutVars>
          <dgm:dir/>
          <dgm:resizeHandles val="exact"/>
        </dgm:presLayoutVars>
      </dgm:prSet>
      <dgm:spPr/>
    </dgm:pt>
    <dgm:pt modelId="{55A9AAF6-34A2-4E42-974F-F63E4CDBC9FC}" type="pres">
      <dgm:prSet presAssocID="{80ED47E1-38E5-430D-A444-1292B050157C}" presName="node" presStyleLbl="node1" presStyleIdx="0" presStyleCnt="10">
        <dgm:presLayoutVars>
          <dgm:bulletEnabled val="1"/>
        </dgm:presLayoutVars>
      </dgm:prSet>
      <dgm:spPr/>
    </dgm:pt>
    <dgm:pt modelId="{7326C931-4542-4BC3-A06D-85C6283E3768}" type="pres">
      <dgm:prSet presAssocID="{658346A5-01E9-41DD-BA21-E6C0165D8174}" presName="sibTrans" presStyleCnt="0"/>
      <dgm:spPr/>
    </dgm:pt>
    <dgm:pt modelId="{96618DC0-637F-4570-AFDC-2C1C809B3F14}" type="pres">
      <dgm:prSet presAssocID="{6D38E35D-B03F-439A-8C19-BF61F48B562E}" presName="node" presStyleLbl="node1" presStyleIdx="1" presStyleCnt="10">
        <dgm:presLayoutVars>
          <dgm:bulletEnabled val="1"/>
        </dgm:presLayoutVars>
      </dgm:prSet>
      <dgm:spPr/>
    </dgm:pt>
    <dgm:pt modelId="{DC4E2038-472B-4176-9683-DFE7D785F6F0}" type="pres">
      <dgm:prSet presAssocID="{F2372EB9-29AB-49F8-A154-3EEA3FD08506}" presName="sibTrans" presStyleCnt="0"/>
      <dgm:spPr/>
    </dgm:pt>
    <dgm:pt modelId="{7829B1D7-4CCA-42B0-93B9-5A6476EA9AC1}" type="pres">
      <dgm:prSet presAssocID="{52113452-6380-4234-9EAD-815CE1863B91}" presName="node" presStyleLbl="node1" presStyleIdx="2" presStyleCnt="10">
        <dgm:presLayoutVars>
          <dgm:bulletEnabled val="1"/>
        </dgm:presLayoutVars>
      </dgm:prSet>
      <dgm:spPr/>
    </dgm:pt>
    <dgm:pt modelId="{D2C1506E-71BE-48B2-92F9-87B2EB52EAA9}" type="pres">
      <dgm:prSet presAssocID="{2A304645-156F-4475-B885-02F4F2FD353F}" presName="sibTrans" presStyleCnt="0"/>
      <dgm:spPr/>
    </dgm:pt>
    <dgm:pt modelId="{7C2AC7A8-4A31-49DF-BEAB-68129E9CA1C5}" type="pres">
      <dgm:prSet presAssocID="{35048354-6C8D-4FA7-A41D-EA8560856DCF}" presName="node" presStyleLbl="node1" presStyleIdx="3" presStyleCnt="10">
        <dgm:presLayoutVars>
          <dgm:bulletEnabled val="1"/>
        </dgm:presLayoutVars>
      </dgm:prSet>
      <dgm:spPr/>
    </dgm:pt>
    <dgm:pt modelId="{ACC797F0-E73B-42FC-843C-54A75353CDE8}" type="pres">
      <dgm:prSet presAssocID="{C824D9FF-1423-4EF7-BB80-81DE8E8075A7}" presName="sibTrans" presStyleCnt="0"/>
      <dgm:spPr/>
    </dgm:pt>
    <dgm:pt modelId="{27A32CB0-1211-40D6-B65A-A26C81E50873}" type="pres">
      <dgm:prSet presAssocID="{60F6783A-11C0-4285-BEA8-7A72FD653F9A}" presName="node" presStyleLbl="node1" presStyleIdx="4" presStyleCnt="10">
        <dgm:presLayoutVars>
          <dgm:bulletEnabled val="1"/>
        </dgm:presLayoutVars>
      </dgm:prSet>
      <dgm:spPr/>
    </dgm:pt>
    <dgm:pt modelId="{BB03B250-9459-453C-B090-01A6CC8C96E7}" type="pres">
      <dgm:prSet presAssocID="{699B8050-A245-430A-9B9C-90BDC0C769B1}" presName="sibTrans" presStyleCnt="0"/>
      <dgm:spPr/>
    </dgm:pt>
    <dgm:pt modelId="{B1EBEA65-2C1E-45D9-9E9E-47DD906D34F3}" type="pres">
      <dgm:prSet presAssocID="{5CAEFE8E-D6FD-45E5-ADE6-9F57830FEE1B}" presName="node" presStyleLbl="node1" presStyleIdx="5" presStyleCnt="10">
        <dgm:presLayoutVars>
          <dgm:bulletEnabled val="1"/>
        </dgm:presLayoutVars>
      </dgm:prSet>
      <dgm:spPr/>
    </dgm:pt>
    <dgm:pt modelId="{05AA8F31-3FCE-4D35-9A45-955662BF1ED4}" type="pres">
      <dgm:prSet presAssocID="{5CEB8EA7-AE72-46EE-8756-0884C5F13A51}" presName="sibTrans" presStyleCnt="0"/>
      <dgm:spPr/>
    </dgm:pt>
    <dgm:pt modelId="{8BC08E08-2C11-4B9A-A453-B21163967556}" type="pres">
      <dgm:prSet presAssocID="{09BEAF04-5EC1-4797-9454-FD50A1073106}" presName="node" presStyleLbl="node1" presStyleIdx="6" presStyleCnt="10">
        <dgm:presLayoutVars>
          <dgm:bulletEnabled val="1"/>
        </dgm:presLayoutVars>
      </dgm:prSet>
      <dgm:spPr/>
    </dgm:pt>
    <dgm:pt modelId="{F6A88F41-0285-485F-BA3B-6CF3F551C44F}" type="pres">
      <dgm:prSet presAssocID="{AACEBF17-7E12-4564-B19D-D1014E5CCCB8}" presName="sibTrans" presStyleCnt="0"/>
      <dgm:spPr/>
    </dgm:pt>
    <dgm:pt modelId="{19368745-FFC4-4D83-85CC-FA05454DB85D}" type="pres">
      <dgm:prSet presAssocID="{56FF1215-EABB-463F-8284-3210A4DF3683}" presName="node" presStyleLbl="node1" presStyleIdx="7" presStyleCnt="10">
        <dgm:presLayoutVars>
          <dgm:bulletEnabled val="1"/>
        </dgm:presLayoutVars>
      </dgm:prSet>
      <dgm:spPr/>
    </dgm:pt>
    <dgm:pt modelId="{FA389325-3359-4243-A3A3-FA0F7995FBC9}" type="pres">
      <dgm:prSet presAssocID="{0CADDE04-372C-4C04-AD7E-B6693357E8A4}" presName="sibTrans" presStyleCnt="0"/>
      <dgm:spPr/>
    </dgm:pt>
    <dgm:pt modelId="{F568E676-16F9-4F85-B231-BCA8858473B9}" type="pres">
      <dgm:prSet presAssocID="{04DBC1AE-A1FF-4261-AF05-70860839EFDD}" presName="node" presStyleLbl="node1" presStyleIdx="8" presStyleCnt="10">
        <dgm:presLayoutVars>
          <dgm:bulletEnabled val="1"/>
        </dgm:presLayoutVars>
      </dgm:prSet>
      <dgm:spPr/>
    </dgm:pt>
    <dgm:pt modelId="{2B9CC23E-FFAD-473C-B52E-F1AFDD98CEA7}" type="pres">
      <dgm:prSet presAssocID="{10946705-EBD6-4BE5-9D01-C4D67579EE37}" presName="sibTrans" presStyleCnt="0"/>
      <dgm:spPr/>
    </dgm:pt>
    <dgm:pt modelId="{D87568A9-2897-40EB-A540-F926F5C61FB5}" type="pres">
      <dgm:prSet presAssocID="{1E569A70-F9C8-4399-8120-4EBE4861605E}" presName="node" presStyleLbl="node1" presStyleIdx="9" presStyleCnt="10">
        <dgm:presLayoutVars>
          <dgm:bulletEnabled val="1"/>
        </dgm:presLayoutVars>
      </dgm:prSet>
      <dgm:spPr/>
    </dgm:pt>
  </dgm:ptLst>
  <dgm:cxnLst>
    <dgm:cxn modelId="{BC22D103-2AB9-434F-AB9A-0162C7377C12}" srcId="{3B27A243-E8B0-457D-8177-34052A650204}" destId="{04DBC1AE-A1FF-4261-AF05-70860839EFDD}" srcOrd="8" destOrd="0" parTransId="{06923D28-DC44-4552-A83F-57E8A36EB80B}" sibTransId="{10946705-EBD6-4BE5-9D01-C4D67579EE37}"/>
    <dgm:cxn modelId="{0840E503-787A-46DB-9B51-854042BD7BBD}" srcId="{3B27A243-E8B0-457D-8177-34052A650204}" destId="{80ED47E1-38E5-430D-A444-1292B050157C}" srcOrd="0" destOrd="0" parTransId="{2345A182-6FD3-47DB-8E3C-FBE27E37D5F3}" sibTransId="{658346A5-01E9-41DD-BA21-E6C0165D8174}"/>
    <dgm:cxn modelId="{954BD80F-364F-4E02-BE30-1643EA8B00BA}" type="presOf" srcId="{6D38E35D-B03F-439A-8C19-BF61F48B562E}" destId="{96618DC0-637F-4570-AFDC-2C1C809B3F14}" srcOrd="0" destOrd="0" presId="urn:microsoft.com/office/officeart/2005/8/layout/default"/>
    <dgm:cxn modelId="{070D2D22-B7CE-4F5B-8D3F-C6DC4831ABFF}" type="presOf" srcId="{52113452-6380-4234-9EAD-815CE1863B91}" destId="{7829B1D7-4CCA-42B0-93B9-5A6476EA9AC1}" srcOrd="0" destOrd="0" presId="urn:microsoft.com/office/officeart/2005/8/layout/default"/>
    <dgm:cxn modelId="{A8C94A32-147C-4243-A3CC-CE3E6EA72231}" type="presOf" srcId="{5CAEFE8E-D6FD-45E5-ADE6-9F57830FEE1B}" destId="{B1EBEA65-2C1E-45D9-9E9E-47DD906D34F3}" srcOrd="0" destOrd="0" presId="urn:microsoft.com/office/officeart/2005/8/layout/default"/>
    <dgm:cxn modelId="{C61BE038-CC86-4ED2-B1D8-AC6D5CA6640E}" type="presOf" srcId="{35048354-6C8D-4FA7-A41D-EA8560856DCF}" destId="{7C2AC7A8-4A31-49DF-BEAB-68129E9CA1C5}" srcOrd="0" destOrd="0" presId="urn:microsoft.com/office/officeart/2005/8/layout/default"/>
    <dgm:cxn modelId="{DAFBD33A-A364-4EBC-8148-EC6BC21685B0}" srcId="{3B27A243-E8B0-457D-8177-34052A650204}" destId="{6D38E35D-B03F-439A-8C19-BF61F48B562E}" srcOrd="1" destOrd="0" parTransId="{2F1EADFC-C08C-4581-84AF-E3170E50BC1F}" sibTransId="{F2372EB9-29AB-49F8-A154-3EEA3FD08506}"/>
    <dgm:cxn modelId="{DF33FB5B-C0E7-4159-B8CE-4B857CC250C0}" type="presOf" srcId="{09BEAF04-5EC1-4797-9454-FD50A1073106}" destId="{8BC08E08-2C11-4B9A-A453-B21163967556}" srcOrd="0" destOrd="0" presId="urn:microsoft.com/office/officeart/2005/8/layout/default"/>
    <dgm:cxn modelId="{4AA4EF44-2407-4746-886A-9C95C9993F5C}" srcId="{3B27A243-E8B0-457D-8177-34052A650204}" destId="{60F6783A-11C0-4285-BEA8-7A72FD653F9A}" srcOrd="4" destOrd="0" parTransId="{42C030E3-4209-4532-86E0-3617FA40F0FF}" sibTransId="{699B8050-A245-430A-9B9C-90BDC0C769B1}"/>
    <dgm:cxn modelId="{C851647B-CA6E-4F5F-B93B-7D467B50655B}" type="presOf" srcId="{1E569A70-F9C8-4399-8120-4EBE4861605E}" destId="{D87568A9-2897-40EB-A540-F926F5C61FB5}" srcOrd="0" destOrd="0" presId="urn:microsoft.com/office/officeart/2005/8/layout/default"/>
    <dgm:cxn modelId="{6C82E687-F91C-4796-93EF-CC37E946B24E}" type="presOf" srcId="{60F6783A-11C0-4285-BEA8-7A72FD653F9A}" destId="{27A32CB0-1211-40D6-B65A-A26C81E50873}" srcOrd="0" destOrd="0" presId="urn:microsoft.com/office/officeart/2005/8/layout/default"/>
    <dgm:cxn modelId="{CDC2108F-869A-4469-9DAC-C22414028DE2}" type="presOf" srcId="{80ED47E1-38E5-430D-A444-1292B050157C}" destId="{55A9AAF6-34A2-4E42-974F-F63E4CDBC9FC}" srcOrd="0" destOrd="0" presId="urn:microsoft.com/office/officeart/2005/8/layout/default"/>
    <dgm:cxn modelId="{F9907194-29CC-4388-A946-3588191D6EA7}" type="presOf" srcId="{04DBC1AE-A1FF-4261-AF05-70860839EFDD}" destId="{F568E676-16F9-4F85-B231-BCA8858473B9}" srcOrd="0" destOrd="0" presId="urn:microsoft.com/office/officeart/2005/8/layout/default"/>
    <dgm:cxn modelId="{7FA35EAB-D7F5-4E43-A980-9F17ADA0B4D4}" srcId="{3B27A243-E8B0-457D-8177-34052A650204}" destId="{5CAEFE8E-D6FD-45E5-ADE6-9F57830FEE1B}" srcOrd="5" destOrd="0" parTransId="{00F3FAAD-006E-4531-A75C-C49948E248AB}" sibTransId="{5CEB8EA7-AE72-46EE-8756-0884C5F13A51}"/>
    <dgm:cxn modelId="{47B5C2AE-F878-404F-8A54-3169869960E5}" srcId="{3B27A243-E8B0-457D-8177-34052A650204}" destId="{56FF1215-EABB-463F-8284-3210A4DF3683}" srcOrd="7" destOrd="0" parTransId="{18218D97-9773-4FB5-91A8-FF63256AB906}" sibTransId="{0CADDE04-372C-4C04-AD7E-B6693357E8A4}"/>
    <dgm:cxn modelId="{4ACD84D0-0B2B-4FA4-BC9D-670C8F3BD4A9}" srcId="{3B27A243-E8B0-457D-8177-34052A650204}" destId="{1E569A70-F9C8-4399-8120-4EBE4861605E}" srcOrd="9" destOrd="0" parTransId="{BC56E0C2-889F-431D-8F58-56928668CF2E}" sibTransId="{A69BD79D-5DA7-4F10-986F-C6B0C03F6A5B}"/>
    <dgm:cxn modelId="{59BBD0D0-41AC-43B9-97AD-74087EA1FE47}" type="presOf" srcId="{56FF1215-EABB-463F-8284-3210A4DF3683}" destId="{19368745-FFC4-4D83-85CC-FA05454DB85D}" srcOrd="0" destOrd="0" presId="urn:microsoft.com/office/officeart/2005/8/layout/default"/>
    <dgm:cxn modelId="{36C4ADD8-7C05-48D6-8AF7-1F7E21908F2E}" srcId="{3B27A243-E8B0-457D-8177-34052A650204}" destId="{35048354-6C8D-4FA7-A41D-EA8560856DCF}" srcOrd="3" destOrd="0" parTransId="{F337811B-05F6-4D74-911B-F6CDEBDDA2F9}" sibTransId="{C824D9FF-1423-4EF7-BB80-81DE8E8075A7}"/>
    <dgm:cxn modelId="{C35F96DE-A66A-4AB6-AD75-33E52DA1E91F}" srcId="{3B27A243-E8B0-457D-8177-34052A650204}" destId="{09BEAF04-5EC1-4797-9454-FD50A1073106}" srcOrd="6" destOrd="0" parTransId="{CE353CB6-EC4C-4327-874B-FB3169479444}" sibTransId="{AACEBF17-7E12-4564-B19D-D1014E5CCCB8}"/>
    <dgm:cxn modelId="{A568ADED-6FC2-4F57-987D-14E81D3D4D4C}" type="presOf" srcId="{3B27A243-E8B0-457D-8177-34052A650204}" destId="{BC4874F7-6176-40FA-923A-55690C32F86D}" srcOrd="0" destOrd="0" presId="urn:microsoft.com/office/officeart/2005/8/layout/default"/>
    <dgm:cxn modelId="{5A801AF7-88DC-4DD7-958D-D2CED8469CDC}" srcId="{3B27A243-E8B0-457D-8177-34052A650204}" destId="{52113452-6380-4234-9EAD-815CE1863B91}" srcOrd="2" destOrd="0" parTransId="{7ECB4708-93EC-4B4E-8E85-BD4800E0D64F}" sibTransId="{2A304645-156F-4475-B885-02F4F2FD353F}"/>
    <dgm:cxn modelId="{73BCED2A-56D6-410A-9EE4-F5A4E8893FED}" type="presParOf" srcId="{BC4874F7-6176-40FA-923A-55690C32F86D}" destId="{55A9AAF6-34A2-4E42-974F-F63E4CDBC9FC}" srcOrd="0" destOrd="0" presId="urn:microsoft.com/office/officeart/2005/8/layout/default"/>
    <dgm:cxn modelId="{AE0B1D50-3F61-4A69-9B1A-5607B4F6417A}" type="presParOf" srcId="{BC4874F7-6176-40FA-923A-55690C32F86D}" destId="{7326C931-4542-4BC3-A06D-85C6283E3768}" srcOrd="1" destOrd="0" presId="urn:microsoft.com/office/officeart/2005/8/layout/default"/>
    <dgm:cxn modelId="{1C1FF18B-3AA4-4BE7-BFC8-E7F01CAC2D5C}" type="presParOf" srcId="{BC4874F7-6176-40FA-923A-55690C32F86D}" destId="{96618DC0-637F-4570-AFDC-2C1C809B3F14}" srcOrd="2" destOrd="0" presId="urn:microsoft.com/office/officeart/2005/8/layout/default"/>
    <dgm:cxn modelId="{C41A443E-EC19-48FB-AAC1-0901EEB400F1}" type="presParOf" srcId="{BC4874F7-6176-40FA-923A-55690C32F86D}" destId="{DC4E2038-472B-4176-9683-DFE7D785F6F0}" srcOrd="3" destOrd="0" presId="urn:microsoft.com/office/officeart/2005/8/layout/default"/>
    <dgm:cxn modelId="{75E77BB3-B2A0-4415-ADCA-80FE1F8E83D6}" type="presParOf" srcId="{BC4874F7-6176-40FA-923A-55690C32F86D}" destId="{7829B1D7-4CCA-42B0-93B9-5A6476EA9AC1}" srcOrd="4" destOrd="0" presId="urn:microsoft.com/office/officeart/2005/8/layout/default"/>
    <dgm:cxn modelId="{6722FFEB-EA63-470A-B3E9-71BA6C703EE3}" type="presParOf" srcId="{BC4874F7-6176-40FA-923A-55690C32F86D}" destId="{D2C1506E-71BE-48B2-92F9-87B2EB52EAA9}" srcOrd="5" destOrd="0" presId="urn:microsoft.com/office/officeart/2005/8/layout/default"/>
    <dgm:cxn modelId="{C2C7AAC3-53EF-480F-8194-3B4D5A527649}" type="presParOf" srcId="{BC4874F7-6176-40FA-923A-55690C32F86D}" destId="{7C2AC7A8-4A31-49DF-BEAB-68129E9CA1C5}" srcOrd="6" destOrd="0" presId="urn:microsoft.com/office/officeart/2005/8/layout/default"/>
    <dgm:cxn modelId="{ED030F9F-506C-4B09-9C39-7DECAEA6B662}" type="presParOf" srcId="{BC4874F7-6176-40FA-923A-55690C32F86D}" destId="{ACC797F0-E73B-42FC-843C-54A75353CDE8}" srcOrd="7" destOrd="0" presId="urn:microsoft.com/office/officeart/2005/8/layout/default"/>
    <dgm:cxn modelId="{499E332D-8820-4E58-8BF4-19A01E43C4FE}" type="presParOf" srcId="{BC4874F7-6176-40FA-923A-55690C32F86D}" destId="{27A32CB0-1211-40D6-B65A-A26C81E50873}" srcOrd="8" destOrd="0" presId="urn:microsoft.com/office/officeart/2005/8/layout/default"/>
    <dgm:cxn modelId="{C1B0B797-5C63-4463-AEC3-329C4AEA4F22}" type="presParOf" srcId="{BC4874F7-6176-40FA-923A-55690C32F86D}" destId="{BB03B250-9459-453C-B090-01A6CC8C96E7}" srcOrd="9" destOrd="0" presId="urn:microsoft.com/office/officeart/2005/8/layout/default"/>
    <dgm:cxn modelId="{35EFC765-36CE-45D2-BE5E-DFE12759D3B6}" type="presParOf" srcId="{BC4874F7-6176-40FA-923A-55690C32F86D}" destId="{B1EBEA65-2C1E-45D9-9E9E-47DD906D34F3}" srcOrd="10" destOrd="0" presId="urn:microsoft.com/office/officeart/2005/8/layout/default"/>
    <dgm:cxn modelId="{9AE27EC2-6E20-47F3-940E-6D2E62BCA5C6}" type="presParOf" srcId="{BC4874F7-6176-40FA-923A-55690C32F86D}" destId="{05AA8F31-3FCE-4D35-9A45-955662BF1ED4}" srcOrd="11" destOrd="0" presId="urn:microsoft.com/office/officeart/2005/8/layout/default"/>
    <dgm:cxn modelId="{30CFE8A5-3328-4CA8-B93B-2FC8B68448D1}" type="presParOf" srcId="{BC4874F7-6176-40FA-923A-55690C32F86D}" destId="{8BC08E08-2C11-4B9A-A453-B21163967556}" srcOrd="12" destOrd="0" presId="urn:microsoft.com/office/officeart/2005/8/layout/default"/>
    <dgm:cxn modelId="{AF42067A-3335-40D9-8CD2-946857643C4B}" type="presParOf" srcId="{BC4874F7-6176-40FA-923A-55690C32F86D}" destId="{F6A88F41-0285-485F-BA3B-6CF3F551C44F}" srcOrd="13" destOrd="0" presId="urn:microsoft.com/office/officeart/2005/8/layout/default"/>
    <dgm:cxn modelId="{31DADB2D-76D5-44D6-942C-5A34C8D9414F}" type="presParOf" srcId="{BC4874F7-6176-40FA-923A-55690C32F86D}" destId="{19368745-FFC4-4D83-85CC-FA05454DB85D}" srcOrd="14" destOrd="0" presId="urn:microsoft.com/office/officeart/2005/8/layout/default"/>
    <dgm:cxn modelId="{1FEF7F0C-4B69-4FA6-ADBC-D8F03652CAD7}" type="presParOf" srcId="{BC4874F7-6176-40FA-923A-55690C32F86D}" destId="{FA389325-3359-4243-A3A3-FA0F7995FBC9}" srcOrd="15" destOrd="0" presId="urn:microsoft.com/office/officeart/2005/8/layout/default"/>
    <dgm:cxn modelId="{5E61DF4F-9503-4515-904A-385FA05597A1}" type="presParOf" srcId="{BC4874F7-6176-40FA-923A-55690C32F86D}" destId="{F568E676-16F9-4F85-B231-BCA8858473B9}" srcOrd="16" destOrd="0" presId="urn:microsoft.com/office/officeart/2005/8/layout/default"/>
    <dgm:cxn modelId="{8B8D9557-58D5-4FE5-B26F-A564518B2B9C}" type="presParOf" srcId="{BC4874F7-6176-40FA-923A-55690C32F86D}" destId="{2B9CC23E-FFAD-473C-B52E-F1AFDD98CEA7}" srcOrd="17" destOrd="0" presId="urn:microsoft.com/office/officeart/2005/8/layout/default"/>
    <dgm:cxn modelId="{FA7AFAB9-153F-4B28-908C-A6734A3F85E1}" type="presParOf" srcId="{BC4874F7-6176-40FA-923A-55690C32F86D}" destId="{D87568A9-2897-40EB-A540-F926F5C61FB5}" srcOrd="1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colorful5" csCatId="colorful" phldr="1"/>
      <dgm:spPr/>
    </dgm:pt>
    <dgm:pt modelId="{71DF070E-846B-421E-A160-0470395EFE36}">
      <dgm:prSet phldrT="[Text]" custT="1"/>
      <dgm:spPr>
        <a:solidFill>
          <a:schemeClr val="accent1">
            <a:lumMod val="40000"/>
            <a:lumOff val="60000"/>
          </a:schemeClr>
        </a:solidFill>
      </dgm:spPr>
      <dgm:t>
        <a:bodyPr/>
        <a:lstStyle/>
        <a:p>
          <a:r>
            <a:rPr lang="en-GB" sz="2400" dirty="0"/>
            <a:t>Intelligence is: Collected information that has been developed for action &amp; may also be classified as confidential or sensitive </a:t>
          </a:r>
          <a:br>
            <a:rPr lang="en-GB" sz="2400" dirty="0"/>
          </a:br>
          <a:r>
            <a:rPr lang="en-GB" sz="2400" dirty="0"/>
            <a:t>(Further reading: APP/COP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dgm:t>
        <a:bodyPr/>
        <a:lstStyle/>
        <a:p>
          <a:endParaRPr lang="en-GB"/>
        </a:p>
      </dgm:t>
    </dgm:pt>
    <dgm:pt modelId="{6E9FFFEA-4D4D-49BC-AD45-1F7A96808E83}">
      <dgm:prSet phldrT="[Text]" custT="1"/>
      <dgm:spPr>
        <a:solidFill>
          <a:schemeClr val="accent1">
            <a:lumMod val="40000"/>
            <a:lumOff val="60000"/>
          </a:schemeClr>
        </a:solidFill>
      </dgm:spPr>
      <dgm:t>
        <a:bodyPr/>
        <a:lstStyle/>
        <a:p>
          <a:r>
            <a:rPr lang="en-GB" sz="2400" dirty="0"/>
            <a:t>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4" csCatId="accent1" phldr="1"/>
      <dgm:spPr/>
    </dgm:pt>
    <dgm:pt modelId="{6A29854F-DFA8-4057-9820-F0B82FA57B39}">
      <dgm:prSet phldrT="[Text]" custT="1"/>
      <dgm:spPr/>
      <dgm:t>
        <a:bodyPr/>
        <a:lstStyle/>
        <a:p>
          <a:r>
            <a:rPr lang="en-GB" sz="2400"/>
            <a:t>Standardised framework to place intelligence at the forefront in reducing crime &amp; disorder</a:t>
          </a:r>
          <a:endParaRPr lang="en-GB" sz="2400" dirty="0"/>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dgm:t>
        <a:bodyPr/>
        <a:lstStyle/>
        <a:p>
          <a:endParaRPr lang="en-GB"/>
        </a:p>
      </dgm:t>
    </dgm:pt>
    <dgm:pt modelId="{B3FB694A-FB87-43B2-9E65-2CC2DA10366F}">
      <dgm:prSet phldrT="[Text]" custT="1"/>
      <dgm:spPr/>
      <dgm:t>
        <a:bodyPr/>
        <a:lstStyle/>
        <a:p>
          <a:r>
            <a:rPr lang="en-GB" sz="2400"/>
            <a:t>Informs strategic &amp; tactical decision making</a:t>
          </a:r>
          <a:endParaRPr lang="en-GB" sz="2400" dirty="0"/>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custLinFactNeighborX="-1409" custLinFactNeighborY="1461">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C3B60DD4-0401-4215-B9F4-CE6E4A6C513A}">
      <dgm:prSet/>
      <dgm:spPr/>
      <dgm:t>
        <a:bodyPr/>
        <a:lstStyle/>
        <a:p>
          <a:r>
            <a:rPr lang="en-GB" b="1" u="sng" dirty="0"/>
            <a:t>Level 1 </a:t>
          </a:r>
          <a:r>
            <a:rPr lang="en-GB" dirty="0"/>
            <a:t>- deals with crime, incidents and neighbourhood priorities occurring at a local Basic Command Unit (BCU) level.</a:t>
          </a:r>
          <a:r>
            <a:rPr lang="en-GB" baseline="0" dirty="0"/>
            <a:t> </a:t>
          </a:r>
          <a:r>
            <a:rPr lang="en-GB" b="1" dirty="0"/>
            <a:t>Local Intelligence Units</a:t>
          </a:r>
          <a:r>
            <a:rPr lang="en-GB" b="0" dirty="0"/>
            <a:t> </a:t>
          </a:r>
          <a:r>
            <a:rPr lang="en-GB" dirty="0"/>
            <a:t>provide intelligence to operational officers within BCUs or areas and will vary in staffing levels. The intelligence you submit as an operational officer will be submitted via Local Intelligence Units.</a:t>
          </a:r>
          <a:endParaRPr lang="en-US"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dgm:spPr/>
      <dgm:t>
        <a:bodyPr/>
        <a:lstStyle/>
        <a:p>
          <a:r>
            <a:rPr lang="en-GB" b="1" u="sng"/>
            <a:t>Level 2 </a:t>
          </a:r>
          <a:r>
            <a:rPr lang="en-GB"/>
            <a:t>- deals with issues affecting a group of BCUs, neighbouring forces or a group of forces.</a:t>
          </a:r>
          <a:r>
            <a:rPr lang="en-GB" baseline="0"/>
            <a:t> </a:t>
          </a:r>
          <a:r>
            <a:rPr lang="en-GB" b="1"/>
            <a:t>FIB</a:t>
          </a:r>
          <a:r>
            <a:rPr lang="en-GB"/>
            <a:t> is the </a:t>
          </a:r>
          <a:r>
            <a:rPr lang="en-GB" b="1"/>
            <a:t>Force Intelligence Bureau</a:t>
          </a:r>
          <a:r>
            <a:rPr lang="en-GB"/>
            <a:t>, who deal with serious and inter-force intelligence.  Within this department are specialists such as interception of communication experts etc.</a:t>
          </a:r>
          <a:endParaRPr lang="en-US"/>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dgm:spPr/>
      <dgm:t>
        <a:bodyPr/>
        <a:lstStyle/>
        <a:p>
          <a:r>
            <a:rPr lang="en-GB" b="1" u="sng"/>
            <a:t>Level 3 </a:t>
          </a:r>
          <a:r>
            <a:rPr lang="en-GB"/>
            <a:t>- is dealt with by the National Crime Agency (NCA) and UK Border Agency which operate on a national or international scale.</a:t>
          </a:r>
          <a:r>
            <a:rPr lang="en-GB" baseline="0"/>
            <a:t> </a:t>
          </a:r>
          <a:r>
            <a:rPr lang="en-GB"/>
            <a:t>The </a:t>
          </a:r>
          <a:r>
            <a:rPr lang="en-GB" b="1"/>
            <a:t>National Crime Agency </a:t>
          </a:r>
          <a:r>
            <a:rPr lang="en-GB"/>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A7270D4-F601-457E-ACC6-744FA2ADDFC3}" type="doc">
      <dgm:prSet loTypeId="urn:microsoft.com/office/officeart/2005/8/layout/StepDownProcess" loCatId="process" qsTypeId="urn:microsoft.com/office/officeart/2005/8/quickstyle/simple1" qsCatId="simple" csTypeId="urn:microsoft.com/office/officeart/2005/8/colors/accent1_5" csCatId="accent1" phldr="1"/>
      <dgm:spPr/>
      <dgm:t>
        <a:bodyPr/>
        <a:lstStyle/>
        <a:p>
          <a:endParaRPr lang="en-GB"/>
        </a:p>
      </dgm:t>
    </dgm:pt>
    <dgm:pt modelId="{6368B6EE-49C1-48A7-B2A3-7D640947AD18}">
      <dgm:prSet phldrT="[Text]" custT="1"/>
      <dgm:spPr/>
      <dgm:t>
        <a:bodyPr/>
        <a:lstStyle/>
        <a:p>
          <a:r>
            <a:rPr lang="en-GB" sz="2400"/>
            <a:t>Local Intelligence Officer</a:t>
          </a:r>
          <a:endParaRPr lang="en-GB" sz="2400" dirty="0"/>
        </a:p>
      </dgm:t>
    </dgm:pt>
    <dgm:pt modelId="{0036296D-9FC5-4399-8B1B-901311BEC332}" type="parTrans" cxnId="{2BB4801B-3EF8-444B-81F0-0D9CF9F326AF}">
      <dgm:prSet/>
      <dgm:spPr/>
      <dgm:t>
        <a:bodyPr/>
        <a:lstStyle/>
        <a:p>
          <a:endParaRPr lang="en-GB"/>
        </a:p>
      </dgm:t>
    </dgm:pt>
    <dgm:pt modelId="{3BF95596-173E-4A3E-95E1-3F289C5C589D}" type="sibTrans" cxnId="{2BB4801B-3EF8-444B-81F0-0D9CF9F326AF}">
      <dgm:prSet/>
      <dgm:spPr/>
      <dgm:t>
        <a:bodyPr/>
        <a:lstStyle/>
        <a:p>
          <a:endParaRPr lang="en-GB"/>
        </a:p>
      </dgm:t>
    </dgm:pt>
    <dgm:pt modelId="{F36869C9-5586-4670-834D-1FABDF82A48D}">
      <dgm:prSet phldrT="[Text]" custT="1"/>
      <dgm:spPr/>
      <dgm:t>
        <a:bodyPr/>
        <a:lstStyle/>
        <a:p>
          <a:r>
            <a:rPr lang="en-GB" sz="1800" b="1" dirty="0">
              <a:latin typeface="+mn-lt"/>
            </a:rPr>
            <a:t>LIO -</a:t>
          </a:r>
          <a:r>
            <a:rPr lang="en-GB" altLang="en-US" sz="1800" dirty="0">
              <a:latin typeface="+mn-lt"/>
              <a:cs typeface="Arial" panose="020B0604020202020204" pitchFamily="34" charset="0"/>
            </a:rPr>
            <a:t>manages/processes/collates local intelligence</a:t>
          </a:r>
          <a:r>
            <a:rPr lang="en-GB" sz="1800" b="1" dirty="0">
              <a:latin typeface="+mn-lt"/>
            </a:rPr>
            <a:t> </a:t>
          </a:r>
        </a:p>
      </dgm:t>
    </dgm:pt>
    <dgm:pt modelId="{D0996011-6809-4FB1-9373-C2C23FB9B155}" type="parTrans" cxnId="{7FD9304B-8533-471C-A946-448FA739E4EA}">
      <dgm:prSet/>
      <dgm:spPr/>
      <dgm:t>
        <a:bodyPr/>
        <a:lstStyle/>
        <a:p>
          <a:endParaRPr lang="en-GB"/>
        </a:p>
      </dgm:t>
    </dgm:pt>
    <dgm:pt modelId="{023DEEAC-D9E9-454C-9C6E-6A312DE833D1}" type="sibTrans" cxnId="{7FD9304B-8533-471C-A946-448FA739E4EA}">
      <dgm:prSet/>
      <dgm:spPr/>
      <dgm:t>
        <a:bodyPr/>
        <a:lstStyle/>
        <a:p>
          <a:endParaRPr lang="en-GB"/>
        </a:p>
      </dgm:t>
    </dgm:pt>
    <dgm:pt modelId="{0F70A95D-FDD8-48D7-9F89-B3CA6DA30563}">
      <dgm:prSet phldrT="[Text]" custT="1"/>
      <dgm:spPr/>
      <dgm:t>
        <a:bodyPr/>
        <a:lstStyle/>
        <a:p>
          <a:r>
            <a:rPr lang="en-GB" sz="2400"/>
            <a:t>Field Intelligence Officer</a:t>
          </a:r>
          <a:endParaRPr lang="en-GB" sz="2400" dirty="0"/>
        </a:p>
      </dgm:t>
    </dgm:pt>
    <dgm:pt modelId="{36AF2249-3C4C-4036-8F7A-CB17EB4E7161}" type="parTrans" cxnId="{D1744C5F-2CA3-41A8-A7DC-0EE51ABC7F74}">
      <dgm:prSet/>
      <dgm:spPr/>
      <dgm:t>
        <a:bodyPr/>
        <a:lstStyle/>
        <a:p>
          <a:endParaRPr lang="en-GB"/>
        </a:p>
      </dgm:t>
    </dgm:pt>
    <dgm:pt modelId="{0F7417D1-0DCA-4572-8D8E-6A5A4F1AD0C9}" type="sibTrans" cxnId="{D1744C5F-2CA3-41A8-A7DC-0EE51ABC7F74}">
      <dgm:prSet/>
      <dgm:spPr/>
      <dgm:t>
        <a:bodyPr/>
        <a:lstStyle/>
        <a:p>
          <a:endParaRPr lang="en-GB"/>
        </a:p>
      </dgm:t>
    </dgm:pt>
    <dgm:pt modelId="{B3C90C07-A721-4560-9EF1-9E086689A070}">
      <dgm:prSet phldrT="[Text]" custT="1"/>
      <dgm:spPr/>
      <dgm:t>
        <a:bodyPr/>
        <a:lstStyle/>
        <a:p>
          <a:r>
            <a:rPr lang="en-GB" sz="1800" b="1" dirty="0">
              <a:latin typeface="+mn-lt"/>
            </a:rPr>
            <a:t>FIO -</a:t>
          </a:r>
          <a:r>
            <a:rPr lang="en-GB" altLang="en-US" sz="1800" dirty="0">
              <a:latin typeface="+mn-lt"/>
              <a:cs typeface="Arial" panose="020B0604020202020204" pitchFamily="34" charset="0"/>
            </a:rPr>
            <a:t> actively seeks intelligence from a variety of sources in support of the intelligence function</a:t>
          </a:r>
          <a:r>
            <a:rPr lang="en-GB" sz="1800" b="1" dirty="0">
              <a:latin typeface="+mn-lt"/>
            </a:rPr>
            <a:t> </a:t>
          </a:r>
        </a:p>
      </dgm:t>
    </dgm:pt>
    <dgm:pt modelId="{67979D11-1B3A-4695-8EE4-4E83302CB2A3}" type="parTrans" cxnId="{CA47203E-DF41-49C9-BA97-4B6453E37562}">
      <dgm:prSet/>
      <dgm:spPr/>
      <dgm:t>
        <a:bodyPr/>
        <a:lstStyle/>
        <a:p>
          <a:endParaRPr lang="en-GB"/>
        </a:p>
      </dgm:t>
    </dgm:pt>
    <dgm:pt modelId="{4F8A6508-1948-4353-84FB-4EB102DE5149}" type="sibTrans" cxnId="{CA47203E-DF41-49C9-BA97-4B6453E37562}">
      <dgm:prSet/>
      <dgm:spPr/>
      <dgm:t>
        <a:bodyPr/>
        <a:lstStyle/>
        <a:p>
          <a:endParaRPr lang="en-GB"/>
        </a:p>
      </dgm:t>
    </dgm:pt>
    <dgm:pt modelId="{430E50A5-00B5-4B01-BC01-2EC1E48BD910}">
      <dgm:prSet phldrT="[Text]" custT="1"/>
      <dgm:spPr/>
      <dgm:t>
        <a:bodyPr/>
        <a:lstStyle/>
        <a:p>
          <a:r>
            <a:rPr lang="en-GB" sz="2400" dirty="0"/>
            <a:t>Single Point of Contact</a:t>
          </a:r>
        </a:p>
      </dgm:t>
    </dgm:pt>
    <dgm:pt modelId="{7A4B934F-5C4B-4CE2-9C7D-731CA9C10C83}" type="parTrans" cxnId="{F5367F02-5D71-404A-B01F-A7400226F8EC}">
      <dgm:prSet/>
      <dgm:spPr/>
      <dgm:t>
        <a:bodyPr/>
        <a:lstStyle/>
        <a:p>
          <a:endParaRPr lang="en-GB"/>
        </a:p>
      </dgm:t>
    </dgm:pt>
    <dgm:pt modelId="{B024E221-9751-4D4F-8FAF-BABB10E44667}" type="sibTrans" cxnId="{F5367F02-5D71-404A-B01F-A7400226F8EC}">
      <dgm:prSet/>
      <dgm:spPr/>
      <dgm:t>
        <a:bodyPr/>
        <a:lstStyle/>
        <a:p>
          <a:endParaRPr lang="en-GB"/>
        </a:p>
      </dgm:t>
    </dgm:pt>
    <dgm:pt modelId="{607A6C14-9338-44B1-A5BF-9B137BC8978D}">
      <dgm:prSet phldrT="[Text]" custT="1"/>
      <dgm:spPr/>
      <dgm:t>
        <a:bodyPr/>
        <a:lstStyle/>
        <a:p>
          <a:r>
            <a:rPr lang="en-GB" sz="1800" b="1" dirty="0">
              <a:latin typeface="+mn-lt"/>
            </a:rPr>
            <a:t>SPOC - </a:t>
          </a:r>
          <a:r>
            <a:rPr lang="en-GB" altLang="en-US" sz="18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dirty="0">
            <a:latin typeface="+mn-lt"/>
          </a:endParaRPr>
        </a:p>
      </dgm:t>
    </dgm:pt>
    <dgm:pt modelId="{4E5F36A3-21F0-4655-9389-234330C9DDE9}" type="parTrans" cxnId="{6915D9C9-75CF-44BF-B5DA-3A48A1D57669}">
      <dgm:prSet/>
      <dgm:spPr/>
      <dgm:t>
        <a:bodyPr/>
        <a:lstStyle/>
        <a:p>
          <a:endParaRPr lang="en-GB"/>
        </a:p>
      </dgm:t>
    </dgm:pt>
    <dgm:pt modelId="{F5EC75A7-FBA6-4AE0-A810-05D523AA4DB9}" type="sibTrans" cxnId="{6915D9C9-75CF-44BF-B5DA-3A48A1D57669}">
      <dgm:prSet/>
      <dgm:spPr/>
      <dgm:t>
        <a:bodyPr/>
        <a:lstStyle/>
        <a:p>
          <a:endParaRPr lang="en-GB"/>
        </a:p>
      </dgm:t>
    </dgm:pt>
    <dgm:pt modelId="{CEDC2964-4C93-4E6C-9398-3BF552B6D8F9}" type="pres">
      <dgm:prSet presAssocID="{7A7270D4-F601-457E-ACC6-744FA2ADDFC3}" presName="rootnode" presStyleCnt="0">
        <dgm:presLayoutVars>
          <dgm:chMax/>
          <dgm:chPref/>
          <dgm:dir/>
          <dgm:animLvl val="lvl"/>
        </dgm:presLayoutVars>
      </dgm:prSet>
      <dgm:spPr/>
    </dgm:pt>
    <dgm:pt modelId="{01F73992-16AF-4B5D-BC21-346AA50DF614}" type="pres">
      <dgm:prSet presAssocID="{6368B6EE-49C1-48A7-B2A3-7D640947AD18}" presName="composite" presStyleCnt="0"/>
      <dgm:spPr/>
    </dgm:pt>
    <dgm:pt modelId="{7111AFFC-E3EB-43BD-B5EA-9EDEDA20AD94}" type="pres">
      <dgm:prSet presAssocID="{6368B6EE-49C1-48A7-B2A3-7D640947AD18}" presName="bentUpArrow1" presStyleLbl="alignImgPlace1" presStyleIdx="0" presStyleCnt="2" custLinFactNeighborX="55045" custLinFactNeighborY="23247"/>
      <dgm:spPr/>
    </dgm:pt>
    <dgm:pt modelId="{F40291FE-C8EF-4958-8FDC-04DE6F9B7DEB}" type="pres">
      <dgm:prSet presAssocID="{6368B6EE-49C1-48A7-B2A3-7D640947AD18}" presName="ParentText" presStyleLbl="node1" presStyleIdx="0" presStyleCnt="3">
        <dgm:presLayoutVars>
          <dgm:chMax val="1"/>
          <dgm:chPref val="1"/>
          <dgm:bulletEnabled val="1"/>
        </dgm:presLayoutVars>
      </dgm:prSet>
      <dgm:spPr/>
    </dgm:pt>
    <dgm:pt modelId="{5E020B79-370F-4E94-9EE1-D7994B6A2584}" type="pres">
      <dgm:prSet presAssocID="{6368B6EE-49C1-48A7-B2A3-7D640947AD18}" presName="ChildText" presStyleLbl="revTx" presStyleIdx="0" presStyleCnt="3" custScaleX="457047" custLinFactX="100000" custLinFactNeighborX="101431" custLinFactNeighborY="1061">
        <dgm:presLayoutVars>
          <dgm:chMax val="0"/>
          <dgm:chPref val="0"/>
          <dgm:bulletEnabled val="1"/>
        </dgm:presLayoutVars>
      </dgm:prSet>
      <dgm:spPr/>
    </dgm:pt>
    <dgm:pt modelId="{A9A6CB07-825A-4BBB-ADE3-82758FE889B9}" type="pres">
      <dgm:prSet presAssocID="{3BF95596-173E-4A3E-95E1-3F289C5C589D}" presName="sibTrans" presStyleCnt="0"/>
      <dgm:spPr/>
    </dgm:pt>
    <dgm:pt modelId="{07C57CFD-41CA-4A0A-9E8E-93B7683F7200}" type="pres">
      <dgm:prSet presAssocID="{0F70A95D-FDD8-48D7-9F89-B3CA6DA30563}" presName="composite" presStyleCnt="0"/>
      <dgm:spPr/>
    </dgm:pt>
    <dgm:pt modelId="{6ED2C032-B5BA-4DF4-B8D2-6A8F9C63B5E4}" type="pres">
      <dgm:prSet presAssocID="{0F70A95D-FDD8-48D7-9F89-B3CA6DA30563}" presName="bentUpArrow1" presStyleLbl="alignImgPlace1" presStyleIdx="1" presStyleCnt="2" custLinFactNeighborX="15981" custLinFactNeighborY="11118"/>
      <dgm:spPr/>
    </dgm:pt>
    <dgm:pt modelId="{1B160A04-FA3B-4A5D-948D-D83D48EF32BE}" type="pres">
      <dgm:prSet presAssocID="{0F70A95D-FDD8-48D7-9F89-B3CA6DA30563}" presName="ParentText" presStyleLbl="node1" presStyleIdx="1" presStyleCnt="3">
        <dgm:presLayoutVars>
          <dgm:chMax val="1"/>
          <dgm:chPref val="1"/>
          <dgm:bulletEnabled val="1"/>
        </dgm:presLayoutVars>
      </dgm:prSet>
      <dgm:spPr/>
    </dgm:pt>
    <dgm:pt modelId="{9959D1B8-391D-45B5-A528-2215043A4965}" type="pres">
      <dgm:prSet presAssocID="{0F70A95D-FDD8-48D7-9F89-B3CA6DA30563}" presName="ChildText" presStyleLbl="revTx" presStyleIdx="1" presStyleCnt="3" custScaleX="372696" custLinFactX="65761" custLinFactNeighborX="100000" custLinFactNeighborY="6368">
        <dgm:presLayoutVars>
          <dgm:chMax val="0"/>
          <dgm:chPref val="0"/>
          <dgm:bulletEnabled val="1"/>
        </dgm:presLayoutVars>
      </dgm:prSet>
      <dgm:spPr/>
    </dgm:pt>
    <dgm:pt modelId="{B02E905E-98F1-46D6-84BD-9D74A00C6152}" type="pres">
      <dgm:prSet presAssocID="{0F7417D1-0DCA-4572-8D8E-6A5A4F1AD0C9}" presName="sibTrans" presStyleCnt="0"/>
      <dgm:spPr/>
    </dgm:pt>
    <dgm:pt modelId="{DA3B832D-2B54-4453-A8F5-784EDBB7F727}" type="pres">
      <dgm:prSet presAssocID="{430E50A5-00B5-4B01-BC01-2EC1E48BD910}" presName="composite" presStyleCnt="0"/>
      <dgm:spPr/>
    </dgm:pt>
    <dgm:pt modelId="{136AD75D-F002-4EC0-B0DD-F98B7C43D508}" type="pres">
      <dgm:prSet presAssocID="{430E50A5-00B5-4B01-BC01-2EC1E48BD910}" presName="ParentText" presStyleLbl="node1" presStyleIdx="2" presStyleCnt="3" custLinFactNeighborX="-76748" custLinFactNeighborY="13313">
        <dgm:presLayoutVars>
          <dgm:chMax val="1"/>
          <dgm:chPref val="1"/>
          <dgm:bulletEnabled val="1"/>
        </dgm:presLayoutVars>
      </dgm:prSet>
      <dgm:spPr/>
    </dgm:pt>
    <dgm:pt modelId="{4A16F559-7B7A-4BF1-BC3F-9332C526915D}" type="pres">
      <dgm:prSet presAssocID="{430E50A5-00B5-4B01-BC01-2EC1E48BD910}" presName="FinalChildText" presStyleLbl="revTx" presStyleIdx="2" presStyleCnt="3" custScaleX="307351" custLinFactNeighborX="14404" custLinFactNeighborY="13779">
        <dgm:presLayoutVars>
          <dgm:chMax val="0"/>
          <dgm:chPref val="0"/>
          <dgm:bulletEnabled val="1"/>
        </dgm:presLayoutVars>
      </dgm:prSet>
      <dgm:spPr/>
    </dgm:pt>
  </dgm:ptLst>
  <dgm:cxnLst>
    <dgm:cxn modelId="{F5367F02-5D71-404A-B01F-A7400226F8EC}" srcId="{7A7270D4-F601-457E-ACC6-744FA2ADDFC3}" destId="{430E50A5-00B5-4B01-BC01-2EC1E48BD910}" srcOrd="2" destOrd="0" parTransId="{7A4B934F-5C4B-4CE2-9C7D-731CA9C10C83}" sibTransId="{B024E221-9751-4D4F-8FAF-BABB10E44667}"/>
    <dgm:cxn modelId="{2BB4801B-3EF8-444B-81F0-0D9CF9F326AF}" srcId="{7A7270D4-F601-457E-ACC6-744FA2ADDFC3}" destId="{6368B6EE-49C1-48A7-B2A3-7D640947AD18}" srcOrd="0" destOrd="0" parTransId="{0036296D-9FC5-4399-8B1B-901311BEC332}" sibTransId="{3BF95596-173E-4A3E-95E1-3F289C5C589D}"/>
    <dgm:cxn modelId="{CA47203E-DF41-49C9-BA97-4B6453E37562}" srcId="{0F70A95D-FDD8-48D7-9F89-B3CA6DA30563}" destId="{B3C90C07-A721-4560-9EF1-9E086689A070}" srcOrd="0" destOrd="0" parTransId="{67979D11-1B3A-4695-8EE4-4E83302CB2A3}" sibTransId="{4F8A6508-1948-4353-84FB-4EB102DE5149}"/>
    <dgm:cxn modelId="{D1744C5F-2CA3-41A8-A7DC-0EE51ABC7F74}" srcId="{7A7270D4-F601-457E-ACC6-744FA2ADDFC3}" destId="{0F70A95D-FDD8-48D7-9F89-B3CA6DA30563}" srcOrd="1" destOrd="0" parTransId="{36AF2249-3C4C-4036-8F7A-CB17EB4E7161}" sibTransId="{0F7417D1-0DCA-4572-8D8E-6A5A4F1AD0C9}"/>
    <dgm:cxn modelId="{57DD1F69-1689-4A8C-9E56-44FFA0B3BD2E}" type="presOf" srcId="{F36869C9-5586-4670-834D-1FABDF82A48D}" destId="{5E020B79-370F-4E94-9EE1-D7994B6A2584}" srcOrd="0" destOrd="0" presId="urn:microsoft.com/office/officeart/2005/8/layout/StepDownProcess"/>
    <dgm:cxn modelId="{7FD9304B-8533-471C-A946-448FA739E4EA}" srcId="{6368B6EE-49C1-48A7-B2A3-7D640947AD18}" destId="{F36869C9-5586-4670-834D-1FABDF82A48D}" srcOrd="0" destOrd="0" parTransId="{D0996011-6809-4FB1-9373-C2C23FB9B155}" sibTransId="{023DEEAC-D9E9-454C-9C6E-6A312DE833D1}"/>
    <dgm:cxn modelId="{34442D4C-7549-4CB8-8BCD-BB7E64F83458}" type="presOf" srcId="{B3C90C07-A721-4560-9EF1-9E086689A070}" destId="{9959D1B8-391D-45B5-A528-2215043A4965}" srcOrd="0" destOrd="0" presId="urn:microsoft.com/office/officeart/2005/8/layout/StepDownProcess"/>
    <dgm:cxn modelId="{5FA06A4D-CF1B-4C19-A6ED-5140FB9D8E37}" type="presOf" srcId="{6368B6EE-49C1-48A7-B2A3-7D640947AD18}" destId="{F40291FE-C8EF-4958-8FDC-04DE6F9B7DEB}" srcOrd="0" destOrd="0" presId="urn:microsoft.com/office/officeart/2005/8/layout/StepDownProcess"/>
    <dgm:cxn modelId="{7F575059-33EB-4E43-B808-F5E485EF9098}" type="presOf" srcId="{430E50A5-00B5-4B01-BC01-2EC1E48BD910}" destId="{136AD75D-F002-4EC0-B0DD-F98B7C43D508}" srcOrd="0" destOrd="0" presId="urn:microsoft.com/office/officeart/2005/8/layout/StepDownProcess"/>
    <dgm:cxn modelId="{A9607159-878A-449C-976A-06160CD24C4E}" type="presOf" srcId="{0F70A95D-FDD8-48D7-9F89-B3CA6DA30563}" destId="{1B160A04-FA3B-4A5D-948D-D83D48EF32BE}" srcOrd="0" destOrd="0" presId="urn:microsoft.com/office/officeart/2005/8/layout/StepDownProcess"/>
    <dgm:cxn modelId="{FBD87F98-9F0A-480E-8388-8F914BD6D3F0}" type="presOf" srcId="{7A7270D4-F601-457E-ACC6-744FA2ADDFC3}" destId="{CEDC2964-4C93-4E6C-9398-3BF552B6D8F9}" srcOrd="0" destOrd="0" presId="urn:microsoft.com/office/officeart/2005/8/layout/StepDownProcess"/>
    <dgm:cxn modelId="{6915D9C9-75CF-44BF-B5DA-3A48A1D57669}" srcId="{430E50A5-00B5-4B01-BC01-2EC1E48BD910}" destId="{607A6C14-9338-44B1-A5BF-9B137BC8978D}" srcOrd="0" destOrd="0" parTransId="{4E5F36A3-21F0-4655-9389-234330C9DDE9}" sibTransId="{F5EC75A7-FBA6-4AE0-A810-05D523AA4DB9}"/>
    <dgm:cxn modelId="{8F9766FC-B09A-4283-B12E-0330AF6D855F}" type="presOf" srcId="{607A6C14-9338-44B1-A5BF-9B137BC8978D}" destId="{4A16F559-7B7A-4BF1-BC3F-9332C526915D}" srcOrd="0" destOrd="0" presId="urn:microsoft.com/office/officeart/2005/8/layout/StepDownProcess"/>
    <dgm:cxn modelId="{46AB244E-C205-4DF5-8463-6F3B7941DC58}" type="presParOf" srcId="{CEDC2964-4C93-4E6C-9398-3BF552B6D8F9}" destId="{01F73992-16AF-4B5D-BC21-346AA50DF614}" srcOrd="0" destOrd="0" presId="urn:microsoft.com/office/officeart/2005/8/layout/StepDownProcess"/>
    <dgm:cxn modelId="{8CBC399C-D3E3-46A1-AC46-1C4BDD96AD10}" type="presParOf" srcId="{01F73992-16AF-4B5D-BC21-346AA50DF614}" destId="{7111AFFC-E3EB-43BD-B5EA-9EDEDA20AD94}" srcOrd="0" destOrd="0" presId="urn:microsoft.com/office/officeart/2005/8/layout/StepDownProcess"/>
    <dgm:cxn modelId="{F7D03CED-F1A6-425F-BB6B-55EAC145B193}" type="presParOf" srcId="{01F73992-16AF-4B5D-BC21-346AA50DF614}" destId="{F40291FE-C8EF-4958-8FDC-04DE6F9B7DEB}" srcOrd="1" destOrd="0" presId="urn:microsoft.com/office/officeart/2005/8/layout/StepDownProcess"/>
    <dgm:cxn modelId="{AF449D0D-5B61-4C3C-BE00-24C98B254619}" type="presParOf" srcId="{01F73992-16AF-4B5D-BC21-346AA50DF614}" destId="{5E020B79-370F-4E94-9EE1-D7994B6A2584}" srcOrd="2" destOrd="0" presId="urn:microsoft.com/office/officeart/2005/8/layout/StepDownProcess"/>
    <dgm:cxn modelId="{5825F69E-6030-4EB8-B103-EBEB0D0689F2}" type="presParOf" srcId="{CEDC2964-4C93-4E6C-9398-3BF552B6D8F9}" destId="{A9A6CB07-825A-4BBB-ADE3-82758FE889B9}" srcOrd="1" destOrd="0" presId="urn:microsoft.com/office/officeart/2005/8/layout/StepDownProcess"/>
    <dgm:cxn modelId="{CE2EC116-472C-4618-A4B8-AAA49C339DD2}" type="presParOf" srcId="{CEDC2964-4C93-4E6C-9398-3BF552B6D8F9}" destId="{07C57CFD-41CA-4A0A-9E8E-93B7683F7200}" srcOrd="2" destOrd="0" presId="urn:microsoft.com/office/officeart/2005/8/layout/StepDownProcess"/>
    <dgm:cxn modelId="{F7642670-19A5-4C29-9040-8388D1D0EED9}" type="presParOf" srcId="{07C57CFD-41CA-4A0A-9E8E-93B7683F7200}" destId="{6ED2C032-B5BA-4DF4-B8D2-6A8F9C63B5E4}" srcOrd="0" destOrd="0" presId="urn:microsoft.com/office/officeart/2005/8/layout/StepDownProcess"/>
    <dgm:cxn modelId="{FD37AD16-B0BD-4BFD-A504-0CA22A321C51}" type="presParOf" srcId="{07C57CFD-41CA-4A0A-9E8E-93B7683F7200}" destId="{1B160A04-FA3B-4A5D-948D-D83D48EF32BE}" srcOrd="1" destOrd="0" presId="urn:microsoft.com/office/officeart/2005/8/layout/StepDownProcess"/>
    <dgm:cxn modelId="{DE595B0B-A375-403C-BDE3-07BA441ECB4F}" type="presParOf" srcId="{07C57CFD-41CA-4A0A-9E8E-93B7683F7200}" destId="{9959D1B8-391D-45B5-A528-2215043A4965}" srcOrd="2" destOrd="0" presId="urn:microsoft.com/office/officeart/2005/8/layout/StepDownProcess"/>
    <dgm:cxn modelId="{FB200003-98FA-47B3-A5D5-FDCA88EBDB64}" type="presParOf" srcId="{CEDC2964-4C93-4E6C-9398-3BF552B6D8F9}" destId="{B02E905E-98F1-46D6-84BD-9D74A00C6152}" srcOrd="3" destOrd="0" presId="urn:microsoft.com/office/officeart/2005/8/layout/StepDownProcess"/>
    <dgm:cxn modelId="{E8A82F59-4196-47EF-88AF-0261740C88A9}" type="presParOf" srcId="{CEDC2964-4C93-4E6C-9398-3BF552B6D8F9}" destId="{DA3B832D-2B54-4453-A8F5-784EDBB7F727}" srcOrd="4" destOrd="0" presId="urn:microsoft.com/office/officeart/2005/8/layout/StepDownProcess"/>
    <dgm:cxn modelId="{D36F6630-6F6F-4A2A-BEF0-35DAC9D71DDA}" type="presParOf" srcId="{DA3B832D-2B54-4453-A8F5-784EDBB7F727}" destId="{136AD75D-F002-4EC0-B0DD-F98B7C43D508}" srcOrd="0" destOrd="0" presId="urn:microsoft.com/office/officeart/2005/8/layout/StepDownProcess"/>
    <dgm:cxn modelId="{45B74BD0-BBF9-4B8E-A54F-7F91D092459F}" type="presParOf" srcId="{DA3B832D-2B54-4453-A8F5-784EDBB7F727}" destId="{4A16F559-7B7A-4BF1-BC3F-9332C526915D}" srcOrd="1" destOrd="0" presId="urn:microsoft.com/office/officeart/2005/8/layout/StepDown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099D128-4A34-4D2E-900E-40C8C4E2F0D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GB"/>
        </a:p>
      </dgm:t>
    </dgm:pt>
    <dgm:pt modelId="{743C82C7-1C98-4CE3-80EC-A7839B8FE1FD}">
      <dgm:prSet phldrT="[Text]" custT="1"/>
      <dgm:spPr/>
      <dgm:t>
        <a:bodyPr/>
        <a:lstStyle/>
        <a:p>
          <a:r>
            <a:rPr lang="en-GB" sz="2400"/>
            <a:t>National Intelligence Model</a:t>
          </a:r>
          <a:endParaRPr lang="en-GB" sz="2400" dirty="0"/>
        </a:p>
      </dgm:t>
    </dgm:pt>
    <dgm:pt modelId="{504C89A0-34E6-4234-9DF7-F0E53A564AD8}" type="parTrans" cxnId="{A9024D54-A98C-4553-8874-754FB8722F71}">
      <dgm:prSet/>
      <dgm:spPr/>
      <dgm:t>
        <a:bodyPr/>
        <a:lstStyle/>
        <a:p>
          <a:endParaRPr lang="en-GB"/>
        </a:p>
      </dgm:t>
    </dgm:pt>
    <dgm:pt modelId="{D0978556-7F49-4DC6-B176-4B3DD663A1EA}" type="sibTrans" cxnId="{A9024D54-A98C-4553-8874-754FB8722F71}">
      <dgm:prSet/>
      <dgm:spPr/>
      <dgm:t>
        <a:bodyPr/>
        <a:lstStyle/>
        <a:p>
          <a:endParaRPr lang="en-GB"/>
        </a:p>
      </dgm:t>
    </dgm:pt>
    <dgm:pt modelId="{DF7A6471-0DE3-4D7B-9066-4DDDEB0C1A64}">
      <dgm:prSet phldrT="[Text]" custT="1"/>
      <dgm:spPr/>
      <dgm:t>
        <a:bodyPr/>
        <a:lstStyle/>
        <a:p>
          <a:r>
            <a:rPr lang="en-GB" sz="2400"/>
            <a:t>3x5x2 grading system</a:t>
          </a:r>
          <a:endParaRPr lang="en-GB" sz="2400" dirty="0"/>
        </a:p>
      </dgm:t>
    </dgm:pt>
    <dgm:pt modelId="{F216975A-A2BB-48EA-A776-1122B326E826}" type="parTrans" cxnId="{CA685115-28C5-4C22-8F20-040F8C809EF8}">
      <dgm:prSet/>
      <dgm:spPr/>
      <dgm:t>
        <a:bodyPr/>
        <a:lstStyle/>
        <a:p>
          <a:endParaRPr lang="en-GB"/>
        </a:p>
      </dgm:t>
    </dgm:pt>
    <dgm:pt modelId="{6817ECA3-3809-41B6-800D-4A3FBE4E40A0}" type="sibTrans" cxnId="{CA685115-28C5-4C22-8F20-040F8C809EF8}">
      <dgm:prSet/>
      <dgm:spPr/>
      <dgm:t>
        <a:bodyPr/>
        <a:lstStyle/>
        <a:p>
          <a:endParaRPr lang="en-GB"/>
        </a:p>
      </dgm:t>
    </dgm:pt>
    <dgm:pt modelId="{8351F82B-1971-437C-9892-267346CE80B7}">
      <dgm:prSet phldrT="[Text]" custT="1"/>
      <dgm:spPr/>
      <dgm:t>
        <a:bodyPr/>
        <a:lstStyle/>
        <a:p>
          <a:r>
            <a:rPr lang="en-GB" sz="2400"/>
            <a:t>National Briefing Model</a:t>
          </a:r>
          <a:endParaRPr lang="en-GB" sz="2400" dirty="0"/>
        </a:p>
      </dgm:t>
    </dgm:pt>
    <dgm:pt modelId="{90FB8E3E-7A37-43FE-833E-0B224E4C2A59}" type="parTrans" cxnId="{2569C9EC-63C9-4DCC-A496-1D82D713C5AF}">
      <dgm:prSet/>
      <dgm:spPr/>
      <dgm:t>
        <a:bodyPr/>
        <a:lstStyle/>
        <a:p>
          <a:endParaRPr lang="en-GB"/>
        </a:p>
      </dgm:t>
    </dgm:pt>
    <dgm:pt modelId="{01E8DFA6-6C89-42D0-B3B3-ACF736153054}" type="sibTrans" cxnId="{2569C9EC-63C9-4DCC-A496-1D82D713C5AF}">
      <dgm:prSet/>
      <dgm:spPr/>
      <dgm:t>
        <a:bodyPr/>
        <a:lstStyle/>
        <a:p>
          <a:endParaRPr lang="en-GB"/>
        </a:p>
      </dgm:t>
    </dgm:pt>
    <dgm:pt modelId="{B2D31A67-7BD3-4BDD-A94A-DECAFBDA38F8}">
      <dgm:prSet phldrT="[Text]" custT="1"/>
      <dgm:spPr/>
      <dgm:t>
        <a:bodyPr/>
        <a:lstStyle/>
        <a:p>
          <a:r>
            <a:rPr lang="en-GB" sz="2400"/>
            <a:t>Management Police Information 2006 (MOPI)</a:t>
          </a:r>
          <a:endParaRPr lang="en-GB" sz="2400" dirty="0"/>
        </a:p>
      </dgm:t>
    </dgm:pt>
    <dgm:pt modelId="{5FD88E21-0238-484A-9A86-F50DFB62B7CC}" type="parTrans" cxnId="{4272980D-D240-4FDA-B450-ABB7312A9E5D}">
      <dgm:prSet/>
      <dgm:spPr/>
      <dgm:t>
        <a:bodyPr/>
        <a:lstStyle/>
        <a:p>
          <a:endParaRPr lang="en-GB"/>
        </a:p>
      </dgm:t>
    </dgm:pt>
    <dgm:pt modelId="{A1C215DF-C07E-416F-9194-458F043828BE}" type="sibTrans" cxnId="{4272980D-D240-4FDA-B450-ABB7312A9E5D}">
      <dgm:prSet/>
      <dgm:spPr/>
      <dgm:t>
        <a:bodyPr/>
        <a:lstStyle/>
        <a:p>
          <a:endParaRPr lang="en-GB"/>
        </a:p>
      </dgm:t>
    </dgm:pt>
    <dgm:pt modelId="{A2CB311C-1D19-4E7C-8F3F-4DFB5F1A31A0}">
      <dgm:prSet phldrT="[Text]" custT="1"/>
      <dgm:spPr/>
      <dgm:t>
        <a:bodyPr/>
        <a:lstStyle/>
        <a:p>
          <a:r>
            <a:rPr lang="en-GB" sz="2400"/>
            <a:t>CHIS National Policy</a:t>
          </a:r>
          <a:endParaRPr lang="en-GB" sz="2400" dirty="0"/>
        </a:p>
      </dgm:t>
    </dgm:pt>
    <dgm:pt modelId="{B783A349-C940-46EC-AA05-1844327DB9D2}" type="parTrans" cxnId="{D35AFFD6-CE49-48A8-8C73-BE611141C327}">
      <dgm:prSet/>
      <dgm:spPr/>
      <dgm:t>
        <a:bodyPr/>
        <a:lstStyle/>
        <a:p>
          <a:endParaRPr lang="en-GB"/>
        </a:p>
      </dgm:t>
    </dgm:pt>
    <dgm:pt modelId="{6C4F7E73-4BA4-475A-B549-0C96C322D1B4}" type="sibTrans" cxnId="{D35AFFD6-CE49-48A8-8C73-BE611141C327}">
      <dgm:prSet/>
      <dgm:spPr/>
      <dgm:t>
        <a:bodyPr/>
        <a:lstStyle/>
        <a:p>
          <a:endParaRPr lang="en-GB"/>
        </a:p>
      </dgm:t>
    </dgm:pt>
    <dgm:pt modelId="{85DD9B5B-F127-4D15-B7ED-122CD65B404C}" type="pres">
      <dgm:prSet presAssocID="{6099D128-4A34-4D2E-900E-40C8C4E2F0D3}" presName="diagram" presStyleCnt="0">
        <dgm:presLayoutVars>
          <dgm:dir/>
          <dgm:resizeHandles val="exact"/>
        </dgm:presLayoutVars>
      </dgm:prSet>
      <dgm:spPr/>
    </dgm:pt>
    <dgm:pt modelId="{2DF52457-75FD-4CE0-83FF-128D7AF0483D}" type="pres">
      <dgm:prSet presAssocID="{743C82C7-1C98-4CE3-80EC-A7839B8FE1FD}" presName="node" presStyleLbl="node1" presStyleIdx="0" presStyleCnt="5">
        <dgm:presLayoutVars>
          <dgm:bulletEnabled val="1"/>
        </dgm:presLayoutVars>
      </dgm:prSet>
      <dgm:spPr/>
    </dgm:pt>
    <dgm:pt modelId="{A1B47D14-85DD-4A74-9EF8-FE2B6569897F}" type="pres">
      <dgm:prSet presAssocID="{D0978556-7F49-4DC6-B176-4B3DD663A1EA}" presName="sibTrans" presStyleLbl="sibTrans2D1" presStyleIdx="0" presStyleCnt="4"/>
      <dgm:spPr/>
    </dgm:pt>
    <dgm:pt modelId="{4D5DB427-D5EC-4496-A58E-9FAFAA66A629}" type="pres">
      <dgm:prSet presAssocID="{D0978556-7F49-4DC6-B176-4B3DD663A1EA}" presName="connectorText" presStyleLbl="sibTrans2D1" presStyleIdx="0" presStyleCnt="4"/>
      <dgm:spPr/>
    </dgm:pt>
    <dgm:pt modelId="{7EB669C5-05C7-49D5-88F5-15D8CD900966}" type="pres">
      <dgm:prSet presAssocID="{DF7A6471-0DE3-4D7B-9066-4DDDEB0C1A64}" presName="node" presStyleLbl="node1" presStyleIdx="1" presStyleCnt="5" custLinFactNeighborX="2080" custLinFactNeighborY="-7506">
        <dgm:presLayoutVars>
          <dgm:bulletEnabled val="1"/>
        </dgm:presLayoutVars>
      </dgm:prSet>
      <dgm:spPr/>
    </dgm:pt>
    <dgm:pt modelId="{E8832CC3-88F3-4BEF-A618-105E30856423}" type="pres">
      <dgm:prSet presAssocID="{6817ECA3-3809-41B6-800D-4A3FBE4E40A0}" presName="sibTrans" presStyleLbl="sibTrans2D1" presStyleIdx="1" presStyleCnt="4"/>
      <dgm:spPr/>
    </dgm:pt>
    <dgm:pt modelId="{344C7576-0CCB-4B70-8507-72D6F850FFB0}" type="pres">
      <dgm:prSet presAssocID="{6817ECA3-3809-41B6-800D-4A3FBE4E40A0}" presName="connectorText" presStyleLbl="sibTrans2D1" presStyleIdx="1" presStyleCnt="4"/>
      <dgm:spPr/>
    </dgm:pt>
    <dgm:pt modelId="{DBBA4FE8-0432-43DD-A5C7-A6493FDE4EAD}" type="pres">
      <dgm:prSet presAssocID="{8351F82B-1971-437C-9892-267346CE80B7}" presName="node" presStyleLbl="node1" presStyleIdx="2" presStyleCnt="5">
        <dgm:presLayoutVars>
          <dgm:bulletEnabled val="1"/>
        </dgm:presLayoutVars>
      </dgm:prSet>
      <dgm:spPr/>
    </dgm:pt>
    <dgm:pt modelId="{70EFD6AF-02DC-43BE-8D5C-3D90C23FF42D}" type="pres">
      <dgm:prSet presAssocID="{01E8DFA6-6C89-42D0-B3B3-ACF736153054}" presName="sibTrans" presStyleLbl="sibTrans2D1" presStyleIdx="2" presStyleCnt="4" custAng="21182285" custScaleX="131447" custScaleY="120632"/>
      <dgm:spPr/>
    </dgm:pt>
    <dgm:pt modelId="{5D8C62EC-9210-422C-9F5D-3D818E99BC97}" type="pres">
      <dgm:prSet presAssocID="{01E8DFA6-6C89-42D0-B3B3-ACF736153054}" presName="connectorText" presStyleLbl="sibTrans2D1" presStyleIdx="2" presStyleCnt="4"/>
      <dgm:spPr/>
    </dgm:pt>
    <dgm:pt modelId="{F1690C99-A691-4C82-90EA-B9B6E6059621}" type="pres">
      <dgm:prSet presAssocID="{B2D31A67-7BD3-4BDD-A94A-DECAFBDA38F8}" presName="node" presStyleLbl="node1" presStyleIdx="3" presStyleCnt="5" custScaleX="124422">
        <dgm:presLayoutVars>
          <dgm:bulletEnabled val="1"/>
        </dgm:presLayoutVars>
      </dgm:prSet>
      <dgm:spPr/>
    </dgm:pt>
    <dgm:pt modelId="{78467264-A539-4F41-BBFD-0594B185F500}" type="pres">
      <dgm:prSet presAssocID="{A1C215DF-C07E-416F-9194-458F043828BE}" presName="sibTrans" presStyleLbl="sibTrans2D1" presStyleIdx="3" presStyleCnt="4"/>
      <dgm:spPr/>
    </dgm:pt>
    <dgm:pt modelId="{FF9B4DD0-85E5-4707-BFA6-C8A87D757C06}" type="pres">
      <dgm:prSet presAssocID="{A1C215DF-C07E-416F-9194-458F043828BE}" presName="connectorText" presStyleLbl="sibTrans2D1" presStyleIdx="3" presStyleCnt="4"/>
      <dgm:spPr/>
    </dgm:pt>
    <dgm:pt modelId="{074E3F64-33FB-4AB2-9A74-D8E59B56C0F3}" type="pres">
      <dgm:prSet presAssocID="{A2CB311C-1D19-4E7C-8F3F-4DFB5F1A31A0}" presName="node" presStyleLbl="node1" presStyleIdx="4" presStyleCnt="5">
        <dgm:presLayoutVars>
          <dgm:bulletEnabled val="1"/>
        </dgm:presLayoutVars>
      </dgm:prSet>
      <dgm:spPr/>
    </dgm:pt>
  </dgm:ptLst>
  <dgm:cxnLst>
    <dgm:cxn modelId="{C057F901-96C5-44B9-958E-A8A693E8CAEC}" type="presOf" srcId="{6099D128-4A34-4D2E-900E-40C8C4E2F0D3}" destId="{85DD9B5B-F127-4D15-B7ED-122CD65B404C}" srcOrd="0" destOrd="0" presId="urn:microsoft.com/office/officeart/2005/8/layout/process5"/>
    <dgm:cxn modelId="{4272980D-D240-4FDA-B450-ABB7312A9E5D}" srcId="{6099D128-4A34-4D2E-900E-40C8C4E2F0D3}" destId="{B2D31A67-7BD3-4BDD-A94A-DECAFBDA38F8}" srcOrd="3" destOrd="0" parTransId="{5FD88E21-0238-484A-9A86-F50DFB62B7CC}" sibTransId="{A1C215DF-C07E-416F-9194-458F043828BE}"/>
    <dgm:cxn modelId="{CA685115-28C5-4C22-8F20-040F8C809EF8}" srcId="{6099D128-4A34-4D2E-900E-40C8C4E2F0D3}" destId="{DF7A6471-0DE3-4D7B-9066-4DDDEB0C1A64}" srcOrd="1" destOrd="0" parTransId="{F216975A-A2BB-48EA-A776-1122B326E826}" sibTransId="{6817ECA3-3809-41B6-800D-4A3FBE4E40A0}"/>
    <dgm:cxn modelId="{AAC1B318-7951-41AE-9A05-A2AA2D76A865}" type="presOf" srcId="{B2D31A67-7BD3-4BDD-A94A-DECAFBDA38F8}" destId="{F1690C99-A691-4C82-90EA-B9B6E6059621}" srcOrd="0" destOrd="0" presId="urn:microsoft.com/office/officeart/2005/8/layout/process5"/>
    <dgm:cxn modelId="{3BDD6C32-6F87-403E-B961-E8B059189F35}" type="presOf" srcId="{A1C215DF-C07E-416F-9194-458F043828BE}" destId="{78467264-A539-4F41-BBFD-0594B185F500}" srcOrd="0" destOrd="0" presId="urn:microsoft.com/office/officeart/2005/8/layout/process5"/>
    <dgm:cxn modelId="{9B483B5C-890A-4E32-8787-F395F6F64818}" type="presOf" srcId="{743C82C7-1C98-4CE3-80EC-A7839B8FE1FD}" destId="{2DF52457-75FD-4CE0-83FF-128D7AF0483D}" srcOrd="0" destOrd="0" presId="urn:microsoft.com/office/officeart/2005/8/layout/process5"/>
    <dgm:cxn modelId="{8097825C-CA53-4E2E-B9D2-453A0FA91CB3}" type="presOf" srcId="{6817ECA3-3809-41B6-800D-4A3FBE4E40A0}" destId="{344C7576-0CCB-4B70-8507-72D6F850FFB0}" srcOrd="1" destOrd="0" presId="urn:microsoft.com/office/officeart/2005/8/layout/process5"/>
    <dgm:cxn modelId="{D7E0C765-DEFE-447A-9535-09EA79C71937}" type="presOf" srcId="{6817ECA3-3809-41B6-800D-4A3FBE4E40A0}" destId="{E8832CC3-88F3-4BEF-A618-105E30856423}" srcOrd="0" destOrd="0" presId="urn:microsoft.com/office/officeart/2005/8/layout/process5"/>
    <dgm:cxn modelId="{D0C32E68-2199-43C6-8C26-B0FADB890EC2}" type="presOf" srcId="{D0978556-7F49-4DC6-B176-4B3DD663A1EA}" destId="{A1B47D14-85DD-4A74-9EF8-FE2B6569897F}" srcOrd="0" destOrd="0" presId="urn:microsoft.com/office/officeart/2005/8/layout/process5"/>
    <dgm:cxn modelId="{A9024D54-A98C-4553-8874-754FB8722F71}" srcId="{6099D128-4A34-4D2E-900E-40C8C4E2F0D3}" destId="{743C82C7-1C98-4CE3-80EC-A7839B8FE1FD}" srcOrd="0" destOrd="0" parTransId="{504C89A0-34E6-4234-9DF7-F0E53A564AD8}" sibTransId="{D0978556-7F49-4DC6-B176-4B3DD663A1EA}"/>
    <dgm:cxn modelId="{C588C157-14BF-4054-B887-CE3D8912B588}" type="presOf" srcId="{8351F82B-1971-437C-9892-267346CE80B7}" destId="{DBBA4FE8-0432-43DD-A5C7-A6493FDE4EAD}" srcOrd="0" destOrd="0" presId="urn:microsoft.com/office/officeart/2005/8/layout/process5"/>
    <dgm:cxn modelId="{56C5C87D-6514-46E4-9E4E-81B0BD81D8FB}" type="presOf" srcId="{01E8DFA6-6C89-42D0-B3B3-ACF736153054}" destId="{70EFD6AF-02DC-43BE-8D5C-3D90C23FF42D}" srcOrd="0" destOrd="0" presId="urn:microsoft.com/office/officeart/2005/8/layout/process5"/>
    <dgm:cxn modelId="{C348EF7D-833C-41F7-857B-759CCA50C4C5}" type="presOf" srcId="{A1C215DF-C07E-416F-9194-458F043828BE}" destId="{FF9B4DD0-85E5-4707-BFA6-C8A87D757C06}" srcOrd="1" destOrd="0" presId="urn:microsoft.com/office/officeart/2005/8/layout/process5"/>
    <dgm:cxn modelId="{8EE14D90-0C15-43A0-950A-8276BE0C405F}" type="presOf" srcId="{01E8DFA6-6C89-42D0-B3B3-ACF736153054}" destId="{5D8C62EC-9210-422C-9F5D-3D818E99BC97}" srcOrd="1" destOrd="0" presId="urn:microsoft.com/office/officeart/2005/8/layout/process5"/>
    <dgm:cxn modelId="{41D8E698-5F57-4350-A06C-5EEA36AD743B}" type="presOf" srcId="{DF7A6471-0DE3-4D7B-9066-4DDDEB0C1A64}" destId="{7EB669C5-05C7-49D5-88F5-15D8CD900966}" srcOrd="0" destOrd="0" presId="urn:microsoft.com/office/officeart/2005/8/layout/process5"/>
    <dgm:cxn modelId="{1BAC4EC3-BF69-4676-863D-E5F5B9CDBB0C}" type="presOf" srcId="{D0978556-7F49-4DC6-B176-4B3DD663A1EA}" destId="{4D5DB427-D5EC-4496-A58E-9FAFAA66A629}" srcOrd="1" destOrd="0" presId="urn:microsoft.com/office/officeart/2005/8/layout/process5"/>
    <dgm:cxn modelId="{D35AFFD6-CE49-48A8-8C73-BE611141C327}" srcId="{6099D128-4A34-4D2E-900E-40C8C4E2F0D3}" destId="{A2CB311C-1D19-4E7C-8F3F-4DFB5F1A31A0}" srcOrd="4" destOrd="0" parTransId="{B783A349-C940-46EC-AA05-1844327DB9D2}" sibTransId="{6C4F7E73-4BA4-475A-B549-0C96C322D1B4}"/>
    <dgm:cxn modelId="{2569C9EC-63C9-4DCC-A496-1D82D713C5AF}" srcId="{6099D128-4A34-4D2E-900E-40C8C4E2F0D3}" destId="{8351F82B-1971-437C-9892-267346CE80B7}" srcOrd="2" destOrd="0" parTransId="{90FB8E3E-7A37-43FE-833E-0B224E4C2A59}" sibTransId="{01E8DFA6-6C89-42D0-B3B3-ACF736153054}"/>
    <dgm:cxn modelId="{FBE8EBF2-D0B4-47BC-B0AE-B8715C26696F}" type="presOf" srcId="{A2CB311C-1D19-4E7C-8F3F-4DFB5F1A31A0}" destId="{074E3F64-33FB-4AB2-9A74-D8E59B56C0F3}" srcOrd="0" destOrd="0" presId="urn:microsoft.com/office/officeart/2005/8/layout/process5"/>
    <dgm:cxn modelId="{17578E8D-6C75-4069-8C2E-ED5BD59BB9E7}" type="presParOf" srcId="{85DD9B5B-F127-4D15-B7ED-122CD65B404C}" destId="{2DF52457-75FD-4CE0-83FF-128D7AF0483D}" srcOrd="0" destOrd="0" presId="urn:microsoft.com/office/officeart/2005/8/layout/process5"/>
    <dgm:cxn modelId="{2E13A323-C236-4C4F-943D-8E653DFD4DF8}" type="presParOf" srcId="{85DD9B5B-F127-4D15-B7ED-122CD65B404C}" destId="{A1B47D14-85DD-4A74-9EF8-FE2B6569897F}" srcOrd="1" destOrd="0" presId="urn:microsoft.com/office/officeart/2005/8/layout/process5"/>
    <dgm:cxn modelId="{E219442F-814F-4D1C-8294-A054F0CA49C3}" type="presParOf" srcId="{A1B47D14-85DD-4A74-9EF8-FE2B6569897F}" destId="{4D5DB427-D5EC-4496-A58E-9FAFAA66A629}" srcOrd="0" destOrd="0" presId="urn:microsoft.com/office/officeart/2005/8/layout/process5"/>
    <dgm:cxn modelId="{81E18075-DA5B-4284-9A27-BFB6AED1A455}" type="presParOf" srcId="{85DD9B5B-F127-4D15-B7ED-122CD65B404C}" destId="{7EB669C5-05C7-49D5-88F5-15D8CD900966}" srcOrd="2" destOrd="0" presId="urn:microsoft.com/office/officeart/2005/8/layout/process5"/>
    <dgm:cxn modelId="{1C3DBF7A-307D-4B5E-954D-E0CA59663744}" type="presParOf" srcId="{85DD9B5B-F127-4D15-B7ED-122CD65B404C}" destId="{E8832CC3-88F3-4BEF-A618-105E30856423}" srcOrd="3" destOrd="0" presId="urn:microsoft.com/office/officeart/2005/8/layout/process5"/>
    <dgm:cxn modelId="{0E872D46-8E6C-49D6-A2C5-CE0E88A9E2A1}" type="presParOf" srcId="{E8832CC3-88F3-4BEF-A618-105E30856423}" destId="{344C7576-0CCB-4B70-8507-72D6F850FFB0}" srcOrd="0" destOrd="0" presId="urn:microsoft.com/office/officeart/2005/8/layout/process5"/>
    <dgm:cxn modelId="{D58F398C-3BAC-44B0-B2CC-5312CAC5AA22}" type="presParOf" srcId="{85DD9B5B-F127-4D15-B7ED-122CD65B404C}" destId="{DBBA4FE8-0432-43DD-A5C7-A6493FDE4EAD}" srcOrd="4" destOrd="0" presId="urn:microsoft.com/office/officeart/2005/8/layout/process5"/>
    <dgm:cxn modelId="{B6C0748A-0735-4688-9D96-91531CE085C0}" type="presParOf" srcId="{85DD9B5B-F127-4D15-B7ED-122CD65B404C}" destId="{70EFD6AF-02DC-43BE-8D5C-3D90C23FF42D}" srcOrd="5" destOrd="0" presId="urn:microsoft.com/office/officeart/2005/8/layout/process5"/>
    <dgm:cxn modelId="{6ADE9258-0E4C-49B3-B6C3-B801E0A9CF15}" type="presParOf" srcId="{70EFD6AF-02DC-43BE-8D5C-3D90C23FF42D}" destId="{5D8C62EC-9210-422C-9F5D-3D818E99BC97}" srcOrd="0" destOrd="0" presId="urn:microsoft.com/office/officeart/2005/8/layout/process5"/>
    <dgm:cxn modelId="{F08ED4EF-9300-4F81-BF32-B4B03164B841}" type="presParOf" srcId="{85DD9B5B-F127-4D15-B7ED-122CD65B404C}" destId="{F1690C99-A691-4C82-90EA-B9B6E6059621}" srcOrd="6" destOrd="0" presId="urn:microsoft.com/office/officeart/2005/8/layout/process5"/>
    <dgm:cxn modelId="{72F48D2D-E624-43FD-B68B-5D7E733F1259}" type="presParOf" srcId="{85DD9B5B-F127-4D15-B7ED-122CD65B404C}" destId="{78467264-A539-4F41-BBFD-0594B185F500}" srcOrd="7" destOrd="0" presId="urn:microsoft.com/office/officeart/2005/8/layout/process5"/>
    <dgm:cxn modelId="{49EBFF51-9DF9-4005-9428-F256F886CFD0}" type="presParOf" srcId="{78467264-A539-4F41-BBFD-0594B185F500}" destId="{FF9B4DD0-85E5-4707-BFA6-C8A87D757C06}" srcOrd="0" destOrd="0" presId="urn:microsoft.com/office/officeart/2005/8/layout/process5"/>
    <dgm:cxn modelId="{E22E80C0-3B62-4977-B050-6A57A8230F41}" type="presParOf" srcId="{85DD9B5B-F127-4D15-B7ED-122CD65B404C}" destId="{074E3F64-33FB-4AB2-9A74-D8E59B56C0F3}" srcOrd="8"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54316997-EC46-4872-B631-C48E2FCE6F5D}">
      <dgm:prSet/>
      <dgm:spPr/>
      <dgm:t>
        <a:bodyPr/>
        <a:lstStyle/>
        <a:p>
          <a:r>
            <a:rPr lang="en-GB"/>
            <a:t>In order to be of use, intelligence must be properly evaluated and its provenance assessed.</a:t>
          </a:r>
          <a:endParaRPr lang="en-US"/>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dgm:spPr/>
      <dgm:t>
        <a:bodyPr/>
        <a:lstStyle/>
        <a:p>
          <a:r>
            <a:rPr lang="en-GB"/>
            <a:t>The emphasis </a:t>
          </a:r>
          <a:r>
            <a:rPr lang="en-GB" b="1" u="sng"/>
            <a:t>MUST</a:t>
          </a:r>
          <a:r>
            <a:rPr lang="en-GB"/>
            <a:t> be on integrity in the use of intelligence.</a:t>
          </a:r>
          <a:endParaRPr lang="en-US"/>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dgm:spPr/>
      <dgm:t>
        <a:bodyPr/>
        <a:lstStyle/>
        <a:p>
          <a:r>
            <a:rPr lang="en-GB"/>
            <a:t>Evaluation of ‘raw information’ is known as the </a:t>
          </a:r>
          <a:r>
            <a:rPr lang="en-GB" b="1"/>
            <a:t>3 x 5 x 2 System</a:t>
          </a:r>
          <a:endParaRPr lang="en-US"/>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dgm:spPr/>
      <dgm:t>
        <a:bodyPr/>
        <a:lstStyle/>
        <a:p>
          <a:r>
            <a:rPr lang="en-GB"/>
            <a:t>There are three different methods commonly associated with the collection of information. </a:t>
          </a:r>
          <a:endParaRPr lang="en-US"/>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499F10E6-19CD-42BA-BA14-2B7E6DE8FCD0}">
      <dgm:prSet/>
      <dgm:spPr/>
      <dgm:t>
        <a:bodyPr/>
        <a:lstStyle/>
        <a:p>
          <a:r>
            <a:rPr lang="en-GB" dirty="0"/>
            <a:t>The information can be collected from a variety of sources – officers, investigations, community, social media, crime stoppers, surveillance, CCTV, Registered sources, or computer data…</a:t>
          </a:r>
          <a:endParaRPr lang="en-US" dirty="0"/>
        </a:p>
      </dgm:t>
    </dgm:pt>
    <dgm:pt modelId="{0ECC81F3-D09A-4ED3-A86C-35399DED4A02}" type="parTrans" cxnId="{4646CBCA-2575-4BD4-85F2-81144ABEAE2C}">
      <dgm:prSet/>
      <dgm:spPr/>
      <dgm:t>
        <a:bodyPr/>
        <a:lstStyle/>
        <a:p>
          <a:endParaRPr lang="en-US"/>
        </a:p>
      </dgm:t>
    </dgm:pt>
    <dgm:pt modelId="{96B50D22-1218-4E6F-9132-445B5CCFFD72}" type="sibTrans" cxnId="{4646CBCA-2575-4BD4-85F2-81144ABEAE2C}">
      <dgm:prSet/>
      <dgm:spPr/>
      <dgm:t>
        <a:bodyPr/>
        <a:lstStyle/>
        <a:p>
          <a:endParaRPr lang="en-US"/>
        </a:p>
      </dgm:t>
    </dgm:pt>
    <dgm:pt modelId="{1D152904-4658-4E31-822E-1D4A2F352A98}">
      <dgm:prSet/>
      <dgm:spPr/>
      <dgm:t>
        <a:bodyPr/>
        <a:lstStyle/>
        <a:p>
          <a:r>
            <a:rPr lang="en-GB"/>
            <a:t>You need to be aware that sometimes the source of the information may need to be treated in a confidential or sensitive manner.</a:t>
          </a:r>
          <a:endParaRPr lang="en-US"/>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27023279-FC8A-4C6C-8943-2A1894A49CC9}">
      <dgm:prSet/>
      <dgm:spPr/>
      <dgm:t>
        <a:bodyPr/>
        <a:lstStyle/>
        <a:p>
          <a:r>
            <a:rPr lang="en-GB"/>
            <a:t>The 3X5X2 Intelligence System is simply how the information is recorded on intelligence logs, how it is graded and how it should be disseminated…</a:t>
          </a:r>
          <a:endParaRPr lang="en-US"/>
        </a:p>
      </dgm:t>
    </dgm:pt>
    <dgm:pt modelId="{45E53772-4697-4A34-9DFC-4BEEAFE6AC44}" type="parTrans" cxnId="{0FDB523E-4076-40B3-BFB0-FFB3085FE32C}">
      <dgm:prSet/>
      <dgm:spPr/>
      <dgm:t>
        <a:bodyPr/>
        <a:lstStyle/>
        <a:p>
          <a:endParaRPr lang="en-US"/>
        </a:p>
      </dgm:t>
    </dgm:pt>
    <dgm:pt modelId="{FE77E9AD-B751-473F-BE38-7E0F39397BD7}" type="sibTrans" cxnId="{0FDB523E-4076-40B3-BFB0-FFB3085FE32C}">
      <dgm:prSet/>
      <dgm:spPr/>
      <dgm:t>
        <a:bodyPr/>
        <a:lstStyle/>
        <a:p>
          <a:endParaRPr lang="en-US"/>
        </a:p>
      </dgm:t>
    </dgm:pt>
    <dgm:pt modelId="{6C434C8A-D780-49DA-A95E-91B7765FDB67}">
      <dgm:prSet/>
      <dgm:spPr/>
      <dgm:t>
        <a:bodyPr/>
        <a:lstStyle/>
        <a:p>
          <a:r>
            <a:rPr lang="en-GB"/>
            <a:t>This is recorded on a 3X5X2 Intelligence Form (mostly electronic today)…</a:t>
          </a:r>
          <a:endParaRPr lang="en-US"/>
        </a:p>
      </dgm:t>
    </dgm:pt>
    <dgm:pt modelId="{B7206435-ACF1-4C61-A892-5F26267E480C}" type="parTrans" cxnId="{4D685D6B-2FB4-4FB0-92B3-E17DCA0A6405}">
      <dgm:prSet/>
      <dgm:spPr/>
      <dgm:t>
        <a:bodyPr/>
        <a:lstStyle/>
        <a:p>
          <a:endParaRPr lang="en-US"/>
        </a:p>
      </dgm:t>
    </dgm:pt>
    <dgm:pt modelId="{DD80A4C8-59D1-46C3-9425-BA8D57AF87D9}" type="sibTrans" cxnId="{4D685D6B-2FB4-4FB0-92B3-E17DCA0A6405}">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8">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8">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8">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8">
        <dgm:presLayoutVars>
          <dgm:bulletEnabled val="1"/>
        </dgm:presLayoutVars>
      </dgm:prSet>
      <dgm:spPr/>
    </dgm:pt>
    <dgm:pt modelId="{FF4F84D0-25CD-8041-9CA8-EAE7374930C8}" type="pres">
      <dgm:prSet presAssocID="{027C107D-6318-4B60-97EB-C3CEC113C580}" presName="sibTrans" presStyleCnt="0"/>
      <dgm:spPr/>
    </dgm:pt>
    <dgm:pt modelId="{11F7BD8D-D320-4B43-905E-EBD55204233B}" type="pres">
      <dgm:prSet presAssocID="{499F10E6-19CD-42BA-BA14-2B7E6DE8FCD0}" presName="node" presStyleLbl="node1" presStyleIdx="4" presStyleCnt="8">
        <dgm:presLayoutVars>
          <dgm:bulletEnabled val="1"/>
        </dgm:presLayoutVars>
      </dgm:prSet>
      <dgm:spPr/>
    </dgm:pt>
    <dgm:pt modelId="{4AB9C97E-49BE-474B-A603-1AD8F5811EA2}" type="pres">
      <dgm:prSet presAssocID="{96B50D22-1218-4E6F-9132-445B5CCFFD72}" presName="sibTrans" presStyleCnt="0"/>
      <dgm:spPr/>
    </dgm:pt>
    <dgm:pt modelId="{FA0AED5B-805D-F346-9697-0A84B01D5354}" type="pres">
      <dgm:prSet presAssocID="{1D152904-4658-4E31-822E-1D4A2F352A98}" presName="node" presStyleLbl="node1" presStyleIdx="5" presStyleCnt="8">
        <dgm:presLayoutVars>
          <dgm:bulletEnabled val="1"/>
        </dgm:presLayoutVars>
      </dgm:prSet>
      <dgm:spPr/>
    </dgm:pt>
    <dgm:pt modelId="{D7DC0D5B-111E-2342-85E7-C1E42E8B6044}" type="pres">
      <dgm:prSet presAssocID="{B1ACC6E5-E5A6-462B-AD79-C3C07E6BEB0D}" presName="sibTrans" presStyleCnt="0"/>
      <dgm:spPr/>
    </dgm:pt>
    <dgm:pt modelId="{48BD88FE-F316-7E46-BF02-2013B140A0A7}" type="pres">
      <dgm:prSet presAssocID="{27023279-FC8A-4C6C-8943-2A1894A49CC9}" presName="node" presStyleLbl="node1" presStyleIdx="6" presStyleCnt="8">
        <dgm:presLayoutVars>
          <dgm:bulletEnabled val="1"/>
        </dgm:presLayoutVars>
      </dgm:prSet>
      <dgm:spPr/>
    </dgm:pt>
    <dgm:pt modelId="{5E7DF214-DC7D-E741-83BD-6BB1372BE9F6}" type="pres">
      <dgm:prSet presAssocID="{FE77E9AD-B751-473F-BE38-7E0F39397BD7}" presName="sibTrans" presStyleCnt="0"/>
      <dgm:spPr/>
    </dgm:pt>
    <dgm:pt modelId="{4491A954-ED23-E34B-BA6A-876855D5E5BA}" type="pres">
      <dgm:prSet presAssocID="{6C434C8A-D780-49DA-A95E-91B7765FDB67}" presName="node" presStyleLbl="node1" presStyleIdx="7" presStyleCnt="8">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0FDB523E-4076-40B3-BFB0-FFB3085FE32C}" srcId="{C1418175-4456-469F-95D5-F4E0E3BEBE1A}" destId="{27023279-FC8A-4C6C-8943-2A1894A49CC9}" srcOrd="6" destOrd="0" parTransId="{45E53772-4697-4A34-9DFC-4BEEAFE6AC44}" sibTransId="{FE77E9AD-B751-473F-BE38-7E0F39397BD7}"/>
    <dgm:cxn modelId="{02CBD367-76AE-4266-B8EE-6C60AE51B354}" srcId="{C1418175-4456-469F-95D5-F4E0E3BEBE1A}" destId="{4E9FC62A-C50C-48AB-B085-38DAC6A522CD}" srcOrd="3" destOrd="0" parTransId="{468DF3AF-36E9-4FCF-A6FE-A63F12AF7AB6}" sibTransId="{027C107D-6318-4B60-97EB-C3CEC113C580}"/>
    <dgm:cxn modelId="{4D685D6B-2FB4-4FB0-92B3-E17DCA0A6405}" srcId="{C1418175-4456-469F-95D5-F4E0E3BEBE1A}" destId="{6C434C8A-D780-49DA-A95E-91B7765FDB67}" srcOrd="7" destOrd="0" parTransId="{B7206435-ACF1-4C61-A892-5F26267E480C}" sibTransId="{DD80A4C8-59D1-46C3-9425-BA8D57AF87D9}"/>
    <dgm:cxn modelId="{F68A476C-2C8F-1A44-BEE9-5204AD36E543}" type="presOf" srcId="{C1418175-4456-469F-95D5-F4E0E3BEBE1A}" destId="{CCC99C4C-56E6-3345-8C06-F42E11EDD7B4}" srcOrd="0" destOrd="0" presId="urn:microsoft.com/office/officeart/2005/8/layout/default"/>
    <dgm:cxn modelId="{B42EF050-7A09-9D46-9F3F-48306AD4130D}" type="presOf" srcId="{7087F15F-6C36-46C9-A289-F37C97943B12}" destId="{6A22B59A-37EC-8647-B064-4690FF3E361E}" srcOrd="0" destOrd="0" presId="urn:microsoft.com/office/officeart/2005/8/layout/default"/>
    <dgm:cxn modelId="{FA1F4377-9779-DE42-8883-CC7C351C6566}" type="presOf" srcId="{27023279-FC8A-4C6C-8943-2A1894A49CC9}" destId="{48BD88FE-F316-7E46-BF02-2013B140A0A7}" srcOrd="0" destOrd="0" presId="urn:microsoft.com/office/officeart/2005/8/layout/default"/>
    <dgm:cxn modelId="{632FA580-B13A-834A-8789-D17DBCC59D1A}" type="presOf" srcId="{499F10E6-19CD-42BA-BA14-2B7E6DE8FCD0}" destId="{11F7BD8D-D320-4B43-905E-EBD55204233B}"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4646CBCA-2575-4BD4-85F2-81144ABEAE2C}" srcId="{C1418175-4456-469F-95D5-F4E0E3BEBE1A}" destId="{499F10E6-19CD-42BA-BA14-2B7E6DE8FCD0}" srcOrd="4" destOrd="0" parTransId="{0ECC81F3-D09A-4ED3-A86C-35399DED4A02}" sibTransId="{96B50D22-1218-4E6F-9132-445B5CCFFD72}"/>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1A8704DD-0F66-B845-93BF-DAEDE32EDFFC}" type="presOf" srcId="{6C434C8A-D780-49DA-A95E-91B7765FDB67}" destId="{4491A954-ED23-E34B-BA6A-876855D5E5BA}" srcOrd="0" destOrd="0" presId="urn:microsoft.com/office/officeart/2005/8/layout/default"/>
    <dgm:cxn modelId="{6110A0DE-B268-476C-A1D0-4AE2D5EB9642}" srcId="{C1418175-4456-469F-95D5-F4E0E3BEBE1A}" destId="{1D152904-4658-4E31-822E-1D4A2F352A98}" srcOrd="5"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AD42AD45-4D8C-6C46-8E84-035A7AAE40F0}" type="presParOf" srcId="{CCC99C4C-56E6-3345-8C06-F42E11EDD7B4}" destId="{11F7BD8D-D320-4B43-905E-EBD55204233B}" srcOrd="8" destOrd="0" presId="urn:microsoft.com/office/officeart/2005/8/layout/default"/>
    <dgm:cxn modelId="{384E7CCF-CC19-AB4C-9251-D9B6DB6CD6AF}" type="presParOf" srcId="{CCC99C4C-56E6-3345-8C06-F42E11EDD7B4}" destId="{4AB9C97E-49BE-474B-A603-1AD8F5811EA2}" srcOrd="9" destOrd="0" presId="urn:microsoft.com/office/officeart/2005/8/layout/default"/>
    <dgm:cxn modelId="{6F174087-9494-0C4B-A403-295B37087994}" type="presParOf" srcId="{CCC99C4C-56E6-3345-8C06-F42E11EDD7B4}" destId="{FA0AED5B-805D-F346-9697-0A84B01D5354}" srcOrd="10" destOrd="0" presId="urn:microsoft.com/office/officeart/2005/8/layout/default"/>
    <dgm:cxn modelId="{5DFC50E9-7B47-E647-8E70-5163A0583C05}" type="presParOf" srcId="{CCC99C4C-56E6-3345-8C06-F42E11EDD7B4}" destId="{D7DC0D5B-111E-2342-85E7-C1E42E8B6044}" srcOrd="11" destOrd="0" presId="urn:microsoft.com/office/officeart/2005/8/layout/default"/>
    <dgm:cxn modelId="{DC1D0623-23A0-7B4A-B815-45BD4AE3A72C}" type="presParOf" srcId="{CCC99C4C-56E6-3345-8C06-F42E11EDD7B4}" destId="{48BD88FE-F316-7E46-BF02-2013B140A0A7}" srcOrd="12" destOrd="0" presId="urn:microsoft.com/office/officeart/2005/8/layout/default"/>
    <dgm:cxn modelId="{E580EAA4-CC3B-2049-80D9-244882B2C34F}" type="presParOf" srcId="{CCC99C4C-56E6-3345-8C06-F42E11EDD7B4}" destId="{5E7DF214-DC7D-E741-83BD-6BB1372BE9F6}" srcOrd="13" destOrd="0" presId="urn:microsoft.com/office/officeart/2005/8/layout/default"/>
    <dgm:cxn modelId="{76B48D09-A3EF-A14B-864C-C4F24AD88A84}" type="presParOf" srcId="{CCC99C4C-56E6-3345-8C06-F42E11EDD7B4}" destId="{4491A954-ED23-E34B-BA6A-876855D5E5BA}"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DAC68C1-7B22-4408-9D6A-2D8C165EE5D4}" type="doc">
      <dgm:prSet loTypeId="urn:microsoft.com/office/officeart/2005/8/layout/process2" loCatId="process" qsTypeId="urn:microsoft.com/office/officeart/2005/8/quickstyle/simple1" qsCatId="simple" csTypeId="urn:microsoft.com/office/officeart/2005/8/colors/accent1_3" csCatId="accent1" phldr="1"/>
      <dgm:spPr/>
    </dgm:pt>
    <dgm:pt modelId="{D11FD99D-89CC-4549-96F2-74F3E9706B20}">
      <dgm:prSet phldrT="[Text]" custT="1"/>
      <dgm:spPr/>
      <dgm:t>
        <a:bodyPr/>
        <a:lstStyle/>
        <a:p>
          <a:r>
            <a:rPr lang="en-GB" sz="2400"/>
            <a:t>In order to be of use, intelligence must be properly evaluated &amp; its provenance assessed. The emphasis </a:t>
          </a:r>
          <a:r>
            <a:rPr lang="en-GB" sz="2400" b="1"/>
            <a:t>MUST</a:t>
          </a:r>
          <a:r>
            <a:rPr lang="en-GB" sz="2400"/>
            <a:t> be on integrity in the use of intelligence </a:t>
          </a:r>
          <a:endParaRPr lang="en-GB" sz="2400" dirty="0"/>
        </a:p>
      </dgm:t>
    </dgm:pt>
    <dgm:pt modelId="{6A75F1C3-3BF2-492B-8354-9C33C4798A07}" type="parTrans" cxnId="{4FF5B208-FE80-41E9-A90A-7241A034644A}">
      <dgm:prSet/>
      <dgm:spPr/>
      <dgm:t>
        <a:bodyPr/>
        <a:lstStyle/>
        <a:p>
          <a:endParaRPr lang="en-GB"/>
        </a:p>
      </dgm:t>
    </dgm:pt>
    <dgm:pt modelId="{45092FE9-9C8C-4DA9-8573-348571FD0DC9}" type="sibTrans" cxnId="{4FF5B208-FE80-41E9-A90A-7241A034644A}">
      <dgm:prSet/>
      <dgm:spPr/>
      <dgm:t>
        <a:bodyPr/>
        <a:lstStyle/>
        <a:p>
          <a:endParaRPr lang="en-GB"/>
        </a:p>
      </dgm:t>
    </dgm:pt>
    <dgm:pt modelId="{C96AE3CF-6530-4B3D-91A7-DBA9622A2F20}">
      <dgm:prSet phldrT="[Text]" custT="1"/>
      <dgm:spPr/>
      <dgm:t>
        <a:bodyPr/>
        <a:lstStyle/>
        <a:p>
          <a:r>
            <a:rPr lang="en-GB" sz="2400"/>
            <a:t>Evaluation of ‘raw information’ is known as the </a:t>
          </a:r>
        </a:p>
        <a:p>
          <a:r>
            <a:rPr lang="en-GB" sz="3200" b="1" i="1" u="sng"/>
            <a:t>3 x 5 x 2 system</a:t>
          </a:r>
          <a:endParaRPr lang="en-GB" sz="3200" b="1" i="1" u="sng" dirty="0"/>
        </a:p>
      </dgm:t>
    </dgm:pt>
    <dgm:pt modelId="{AF1D8E62-0AC9-43F2-990F-ED90953B1D40}" type="parTrans" cxnId="{EFEDEECF-8608-4157-B0F8-750266EB25CD}">
      <dgm:prSet/>
      <dgm:spPr/>
      <dgm:t>
        <a:bodyPr/>
        <a:lstStyle/>
        <a:p>
          <a:endParaRPr lang="en-GB"/>
        </a:p>
      </dgm:t>
    </dgm:pt>
    <dgm:pt modelId="{82C9C0E5-E0C3-4FC6-8DDE-2FEA1BDA1129}" type="sibTrans" cxnId="{EFEDEECF-8608-4157-B0F8-750266EB25CD}">
      <dgm:prSet/>
      <dgm:spPr/>
      <dgm:t>
        <a:bodyPr/>
        <a:lstStyle/>
        <a:p>
          <a:endParaRPr lang="en-GB"/>
        </a:p>
      </dgm:t>
    </dgm:pt>
    <dgm:pt modelId="{EC8EF4EA-4F5F-4917-994E-2A9D29A58091}" type="pres">
      <dgm:prSet presAssocID="{5DAC68C1-7B22-4408-9D6A-2D8C165EE5D4}" presName="linearFlow" presStyleCnt="0">
        <dgm:presLayoutVars>
          <dgm:resizeHandles val="exact"/>
        </dgm:presLayoutVars>
      </dgm:prSet>
      <dgm:spPr/>
    </dgm:pt>
    <dgm:pt modelId="{2DB18A04-22A6-4602-9EEE-78285AFB2FD6}" type="pres">
      <dgm:prSet presAssocID="{D11FD99D-89CC-4549-96F2-74F3E9706B20}" presName="node" presStyleLbl="node1" presStyleIdx="0" presStyleCnt="2" custScaleX="112806">
        <dgm:presLayoutVars>
          <dgm:bulletEnabled val="1"/>
        </dgm:presLayoutVars>
      </dgm:prSet>
      <dgm:spPr/>
    </dgm:pt>
    <dgm:pt modelId="{7D4548D6-F3E9-4EC7-AA57-AE78B2A27E57}" type="pres">
      <dgm:prSet presAssocID="{45092FE9-9C8C-4DA9-8573-348571FD0DC9}" presName="sibTrans" presStyleLbl="sibTrans2D1" presStyleIdx="0" presStyleCnt="1"/>
      <dgm:spPr/>
    </dgm:pt>
    <dgm:pt modelId="{3DEF5345-C12D-49D3-8642-9793607544C9}" type="pres">
      <dgm:prSet presAssocID="{45092FE9-9C8C-4DA9-8573-348571FD0DC9}" presName="connectorText" presStyleLbl="sibTrans2D1" presStyleIdx="0" presStyleCnt="1"/>
      <dgm:spPr/>
    </dgm:pt>
    <dgm:pt modelId="{6EA15A24-9E35-43D4-9D55-9F89ACE43255}" type="pres">
      <dgm:prSet presAssocID="{C96AE3CF-6530-4B3D-91A7-DBA9622A2F20}" presName="node" presStyleLbl="node1" presStyleIdx="1" presStyleCnt="2">
        <dgm:presLayoutVars>
          <dgm:bulletEnabled val="1"/>
        </dgm:presLayoutVars>
      </dgm:prSet>
      <dgm:spPr/>
    </dgm:pt>
  </dgm:ptLst>
  <dgm:cxnLst>
    <dgm:cxn modelId="{4FF5B208-FE80-41E9-A90A-7241A034644A}" srcId="{5DAC68C1-7B22-4408-9D6A-2D8C165EE5D4}" destId="{D11FD99D-89CC-4549-96F2-74F3E9706B20}" srcOrd="0" destOrd="0" parTransId="{6A75F1C3-3BF2-492B-8354-9C33C4798A07}" sibTransId="{45092FE9-9C8C-4DA9-8573-348571FD0DC9}"/>
    <dgm:cxn modelId="{C340A824-5327-451B-AE6A-AD21DBE117B3}" type="presOf" srcId="{5DAC68C1-7B22-4408-9D6A-2D8C165EE5D4}" destId="{EC8EF4EA-4F5F-4917-994E-2A9D29A58091}" srcOrd="0" destOrd="0" presId="urn:microsoft.com/office/officeart/2005/8/layout/process2"/>
    <dgm:cxn modelId="{8424FE47-CC14-4831-BDCD-0DAB992AB75E}" type="presOf" srcId="{45092FE9-9C8C-4DA9-8573-348571FD0DC9}" destId="{7D4548D6-F3E9-4EC7-AA57-AE78B2A27E57}" srcOrd="0" destOrd="0" presId="urn:microsoft.com/office/officeart/2005/8/layout/process2"/>
    <dgm:cxn modelId="{31E31972-67E9-4BAA-A6F9-10825863B4D8}" type="presOf" srcId="{C96AE3CF-6530-4B3D-91A7-DBA9622A2F20}" destId="{6EA15A24-9E35-43D4-9D55-9F89ACE43255}" srcOrd="0" destOrd="0" presId="urn:microsoft.com/office/officeart/2005/8/layout/process2"/>
    <dgm:cxn modelId="{C8E0C8A0-70DE-48D5-B2C7-B6AA7C6B69CE}" type="presOf" srcId="{45092FE9-9C8C-4DA9-8573-348571FD0DC9}" destId="{3DEF5345-C12D-49D3-8642-9793607544C9}" srcOrd="1" destOrd="0" presId="urn:microsoft.com/office/officeart/2005/8/layout/process2"/>
    <dgm:cxn modelId="{BDE174CC-589F-4E1F-B44F-2F96BF02EB1F}" type="presOf" srcId="{D11FD99D-89CC-4549-96F2-74F3E9706B20}" destId="{2DB18A04-22A6-4602-9EEE-78285AFB2FD6}" srcOrd="0" destOrd="0" presId="urn:microsoft.com/office/officeart/2005/8/layout/process2"/>
    <dgm:cxn modelId="{EFEDEECF-8608-4157-B0F8-750266EB25CD}" srcId="{5DAC68C1-7B22-4408-9D6A-2D8C165EE5D4}" destId="{C96AE3CF-6530-4B3D-91A7-DBA9622A2F20}" srcOrd="1" destOrd="0" parTransId="{AF1D8E62-0AC9-43F2-990F-ED90953B1D40}" sibTransId="{82C9C0E5-E0C3-4FC6-8DDE-2FEA1BDA1129}"/>
    <dgm:cxn modelId="{7760F7EB-CD83-427F-9D4C-B2285E56636D}" type="presParOf" srcId="{EC8EF4EA-4F5F-4917-994E-2A9D29A58091}" destId="{2DB18A04-22A6-4602-9EEE-78285AFB2FD6}" srcOrd="0" destOrd="0" presId="urn:microsoft.com/office/officeart/2005/8/layout/process2"/>
    <dgm:cxn modelId="{B9F6AEE4-CAD0-49DB-8C09-E86F79A0D139}" type="presParOf" srcId="{EC8EF4EA-4F5F-4917-994E-2A9D29A58091}" destId="{7D4548D6-F3E9-4EC7-AA57-AE78B2A27E57}" srcOrd="1" destOrd="0" presId="urn:microsoft.com/office/officeart/2005/8/layout/process2"/>
    <dgm:cxn modelId="{E6FC7273-3997-4833-9CA7-DD9B0E4415C1}" type="presParOf" srcId="{7D4548D6-F3E9-4EC7-AA57-AE78B2A27E57}" destId="{3DEF5345-C12D-49D3-8642-9793607544C9}" srcOrd="0" destOrd="0" presId="urn:microsoft.com/office/officeart/2005/8/layout/process2"/>
    <dgm:cxn modelId="{29CDBAD2-1517-4C84-A72B-D71A899F276E}" type="presParOf" srcId="{EC8EF4EA-4F5F-4917-994E-2A9D29A58091}" destId="{6EA15A24-9E35-43D4-9D55-9F89ACE43255}" srcOrd="2"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349317A-12A5-41AF-8360-A812BC0FA30F}" type="doc">
      <dgm:prSet loTypeId="urn:microsoft.com/office/officeart/2011/layout/CircleProcess" loCatId="process" qsTypeId="urn:microsoft.com/office/officeart/2005/8/quickstyle/simple1" qsCatId="simple" csTypeId="urn:microsoft.com/office/officeart/2005/8/colors/accent1_3" csCatId="accent1" phldr="1"/>
      <dgm:spPr/>
      <dgm:t>
        <a:bodyPr/>
        <a:lstStyle/>
        <a:p>
          <a:endParaRPr lang="en-GB"/>
        </a:p>
      </dgm:t>
    </dgm:pt>
    <dgm:pt modelId="{DFC303D7-682F-4B0E-B1D5-0DB19E3BDA72}">
      <dgm:prSet phldrT="[Text]" custT="1"/>
      <dgm:spPr/>
      <dgm:t>
        <a:bodyPr/>
        <a:lstStyle/>
        <a:p>
          <a:r>
            <a:rPr lang="en-GB" sz="2400" dirty="0"/>
            <a:t>1. Reliable</a:t>
          </a:r>
        </a:p>
      </dgm:t>
    </dgm:pt>
    <dgm:pt modelId="{4532F4B1-7047-4E27-836C-58E7BB13E14B}" type="parTrans" cxnId="{29A78679-1938-4AF7-94A7-018600E4DCE4}">
      <dgm:prSet/>
      <dgm:spPr/>
      <dgm:t>
        <a:bodyPr/>
        <a:lstStyle/>
        <a:p>
          <a:endParaRPr lang="en-GB"/>
        </a:p>
      </dgm:t>
    </dgm:pt>
    <dgm:pt modelId="{7F7D92B4-E7AB-456E-81F0-05CA685FBECD}" type="sibTrans" cxnId="{29A78679-1938-4AF7-94A7-018600E4DCE4}">
      <dgm:prSet/>
      <dgm:spPr/>
      <dgm:t>
        <a:bodyPr/>
        <a:lstStyle/>
        <a:p>
          <a:endParaRPr lang="en-GB"/>
        </a:p>
      </dgm:t>
    </dgm:pt>
    <dgm:pt modelId="{770E4F45-A032-4B38-8EFF-6CBC958A229F}">
      <dgm:prSet phldrT="[Text]" custT="1"/>
      <dgm:spPr/>
      <dgm:t>
        <a:bodyPr/>
        <a:lstStyle/>
        <a:p>
          <a:r>
            <a:rPr lang="en-GB" sz="2400" dirty="0"/>
            <a:t>2. Untested</a:t>
          </a:r>
        </a:p>
      </dgm:t>
    </dgm:pt>
    <dgm:pt modelId="{390C2F86-B80F-4C34-8A0B-7DED24A833E5}" type="parTrans" cxnId="{2FBCE579-BDF3-4639-AD49-DB336868DB5F}">
      <dgm:prSet/>
      <dgm:spPr/>
      <dgm:t>
        <a:bodyPr/>
        <a:lstStyle/>
        <a:p>
          <a:endParaRPr lang="en-GB"/>
        </a:p>
      </dgm:t>
    </dgm:pt>
    <dgm:pt modelId="{E7422429-204D-4653-9174-5C41FAE99103}" type="sibTrans" cxnId="{2FBCE579-BDF3-4639-AD49-DB336868DB5F}">
      <dgm:prSet/>
      <dgm:spPr/>
      <dgm:t>
        <a:bodyPr/>
        <a:lstStyle/>
        <a:p>
          <a:endParaRPr lang="en-GB"/>
        </a:p>
      </dgm:t>
    </dgm:pt>
    <dgm:pt modelId="{8D97A7FE-F2C4-4BA2-8B8E-A73FDFA56ED5}">
      <dgm:prSet phldrT="[Text]" custT="1"/>
      <dgm:spPr/>
      <dgm:t>
        <a:bodyPr/>
        <a:lstStyle/>
        <a:p>
          <a:r>
            <a:rPr lang="en-GB" sz="2400" dirty="0"/>
            <a:t>3. Not reliable</a:t>
          </a:r>
        </a:p>
      </dgm:t>
    </dgm:pt>
    <dgm:pt modelId="{016994B7-5C37-4D7B-9288-DE01E3B82BFC}" type="parTrans" cxnId="{BE56E4EE-D51C-4754-AAA0-7D4B76DB5417}">
      <dgm:prSet/>
      <dgm:spPr/>
      <dgm:t>
        <a:bodyPr/>
        <a:lstStyle/>
        <a:p>
          <a:endParaRPr lang="en-GB"/>
        </a:p>
      </dgm:t>
    </dgm:pt>
    <dgm:pt modelId="{EEBA7664-F434-49EA-90AB-E6C82C66EFF6}" type="sibTrans" cxnId="{BE56E4EE-D51C-4754-AAA0-7D4B76DB5417}">
      <dgm:prSet/>
      <dgm:spPr/>
      <dgm:t>
        <a:bodyPr/>
        <a:lstStyle/>
        <a:p>
          <a:endParaRPr lang="en-GB"/>
        </a:p>
      </dgm:t>
    </dgm:pt>
    <dgm:pt modelId="{EC6B0FF5-9DA0-4582-827B-079B84A5D3B1}" type="pres">
      <dgm:prSet presAssocID="{8349317A-12A5-41AF-8360-A812BC0FA30F}" presName="Name0" presStyleCnt="0">
        <dgm:presLayoutVars>
          <dgm:chMax val="11"/>
          <dgm:chPref val="11"/>
          <dgm:dir/>
          <dgm:resizeHandles/>
        </dgm:presLayoutVars>
      </dgm:prSet>
      <dgm:spPr/>
    </dgm:pt>
    <dgm:pt modelId="{330C91F6-90A8-4D46-91DB-0F52DB82A490}" type="pres">
      <dgm:prSet presAssocID="{8D97A7FE-F2C4-4BA2-8B8E-A73FDFA56ED5}" presName="Accent3" presStyleCnt="0"/>
      <dgm:spPr/>
    </dgm:pt>
    <dgm:pt modelId="{32F089C4-53FA-4093-9CCA-0E3687A7A897}" type="pres">
      <dgm:prSet presAssocID="{8D97A7FE-F2C4-4BA2-8B8E-A73FDFA56ED5}" presName="Accent" presStyleLbl="node1" presStyleIdx="0" presStyleCnt="3"/>
      <dgm:spPr/>
    </dgm:pt>
    <dgm:pt modelId="{12C51C75-457C-4F31-BEA7-15369617E02D}" type="pres">
      <dgm:prSet presAssocID="{8D97A7FE-F2C4-4BA2-8B8E-A73FDFA56ED5}" presName="ParentBackground3" presStyleCnt="0"/>
      <dgm:spPr/>
    </dgm:pt>
    <dgm:pt modelId="{3B1AFBA2-DA35-4255-9BD6-40C7479FF5A9}" type="pres">
      <dgm:prSet presAssocID="{8D97A7FE-F2C4-4BA2-8B8E-A73FDFA56ED5}" presName="ParentBackground" presStyleLbl="fgAcc1" presStyleIdx="0" presStyleCnt="3"/>
      <dgm:spPr/>
    </dgm:pt>
    <dgm:pt modelId="{5C20F21B-DE06-46A3-9E7A-1163B6D8FC2F}" type="pres">
      <dgm:prSet presAssocID="{8D97A7FE-F2C4-4BA2-8B8E-A73FDFA56ED5}" presName="Parent3" presStyleLbl="revTx" presStyleIdx="0" presStyleCnt="0">
        <dgm:presLayoutVars>
          <dgm:chMax val="1"/>
          <dgm:chPref val="1"/>
          <dgm:bulletEnabled val="1"/>
        </dgm:presLayoutVars>
      </dgm:prSet>
      <dgm:spPr/>
    </dgm:pt>
    <dgm:pt modelId="{0C3818F2-B001-43E8-A7EA-6737D949A58A}" type="pres">
      <dgm:prSet presAssocID="{770E4F45-A032-4B38-8EFF-6CBC958A229F}" presName="Accent2" presStyleCnt="0"/>
      <dgm:spPr/>
    </dgm:pt>
    <dgm:pt modelId="{76425446-E135-47DB-82F0-C01393517F74}" type="pres">
      <dgm:prSet presAssocID="{770E4F45-A032-4B38-8EFF-6CBC958A229F}" presName="Accent" presStyleLbl="node1" presStyleIdx="1" presStyleCnt="3"/>
      <dgm:spPr/>
    </dgm:pt>
    <dgm:pt modelId="{02041F0F-B3F1-400A-8192-6FF60AFE9CB9}" type="pres">
      <dgm:prSet presAssocID="{770E4F45-A032-4B38-8EFF-6CBC958A229F}" presName="ParentBackground2" presStyleCnt="0"/>
      <dgm:spPr/>
    </dgm:pt>
    <dgm:pt modelId="{862DCB22-0A4E-4822-AFBF-2A66B5496CF2}" type="pres">
      <dgm:prSet presAssocID="{770E4F45-A032-4B38-8EFF-6CBC958A229F}" presName="ParentBackground" presStyleLbl="fgAcc1" presStyleIdx="1" presStyleCnt="3"/>
      <dgm:spPr/>
    </dgm:pt>
    <dgm:pt modelId="{C7D1EA15-5E92-48A0-809C-FE06F52D4B77}" type="pres">
      <dgm:prSet presAssocID="{770E4F45-A032-4B38-8EFF-6CBC958A229F}" presName="Parent2" presStyleLbl="revTx" presStyleIdx="0" presStyleCnt="0">
        <dgm:presLayoutVars>
          <dgm:chMax val="1"/>
          <dgm:chPref val="1"/>
          <dgm:bulletEnabled val="1"/>
        </dgm:presLayoutVars>
      </dgm:prSet>
      <dgm:spPr/>
    </dgm:pt>
    <dgm:pt modelId="{CD7858FE-351E-4B11-A497-B139A44CB84E}" type="pres">
      <dgm:prSet presAssocID="{DFC303D7-682F-4B0E-B1D5-0DB19E3BDA72}" presName="Accent1" presStyleCnt="0"/>
      <dgm:spPr/>
    </dgm:pt>
    <dgm:pt modelId="{650EF5BC-3CDD-40E1-BF4C-407A5B95C405}" type="pres">
      <dgm:prSet presAssocID="{DFC303D7-682F-4B0E-B1D5-0DB19E3BDA72}" presName="Accent" presStyleLbl="node1" presStyleIdx="2" presStyleCnt="3"/>
      <dgm:spPr/>
    </dgm:pt>
    <dgm:pt modelId="{E0B6807D-D179-4280-BC56-734BA467C2D6}" type="pres">
      <dgm:prSet presAssocID="{DFC303D7-682F-4B0E-B1D5-0DB19E3BDA72}" presName="ParentBackground1" presStyleCnt="0"/>
      <dgm:spPr/>
    </dgm:pt>
    <dgm:pt modelId="{4192C9EA-5D33-4E0F-A473-7845880C1C7B}" type="pres">
      <dgm:prSet presAssocID="{DFC303D7-682F-4B0E-B1D5-0DB19E3BDA72}" presName="ParentBackground" presStyleLbl="fgAcc1" presStyleIdx="2" presStyleCnt="3"/>
      <dgm:spPr/>
    </dgm:pt>
    <dgm:pt modelId="{FF94DD65-C6E7-42ED-A177-F52B0FE4F255}" type="pres">
      <dgm:prSet presAssocID="{DFC303D7-682F-4B0E-B1D5-0DB19E3BDA72}" presName="Parent1" presStyleLbl="revTx" presStyleIdx="0" presStyleCnt="0">
        <dgm:presLayoutVars>
          <dgm:chMax val="1"/>
          <dgm:chPref val="1"/>
          <dgm:bulletEnabled val="1"/>
        </dgm:presLayoutVars>
      </dgm:prSet>
      <dgm:spPr/>
    </dgm:pt>
  </dgm:ptLst>
  <dgm:cxnLst>
    <dgm:cxn modelId="{3C28271D-5640-4023-9242-9168DBFD041A}" type="presOf" srcId="{8D97A7FE-F2C4-4BA2-8B8E-A73FDFA56ED5}" destId="{3B1AFBA2-DA35-4255-9BD6-40C7479FF5A9}" srcOrd="0" destOrd="0" presId="urn:microsoft.com/office/officeart/2011/layout/CircleProcess"/>
    <dgm:cxn modelId="{4EC9A923-11B0-44D9-B4B8-AE0115BFEB55}" type="presOf" srcId="{DFC303D7-682F-4B0E-B1D5-0DB19E3BDA72}" destId="{4192C9EA-5D33-4E0F-A473-7845880C1C7B}" srcOrd="0" destOrd="0" presId="urn:microsoft.com/office/officeart/2011/layout/CircleProcess"/>
    <dgm:cxn modelId="{9079172C-C0F1-4237-9A20-EA4DA75271ED}" type="presOf" srcId="{770E4F45-A032-4B38-8EFF-6CBC958A229F}" destId="{862DCB22-0A4E-4822-AFBF-2A66B5496CF2}" srcOrd="0" destOrd="0" presId="urn:microsoft.com/office/officeart/2011/layout/CircleProcess"/>
    <dgm:cxn modelId="{6E58CA2C-EC09-4C83-AB90-B05ED1C6185B}" type="presOf" srcId="{770E4F45-A032-4B38-8EFF-6CBC958A229F}" destId="{C7D1EA15-5E92-48A0-809C-FE06F52D4B77}" srcOrd="1" destOrd="0" presId="urn:microsoft.com/office/officeart/2011/layout/CircleProcess"/>
    <dgm:cxn modelId="{0653245B-65CE-4F3D-8AAE-126C73AFAB60}" type="presOf" srcId="{8D97A7FE-F2C4-4BA2-8B8E-A73FDFA56ED5}" destId="{5C20F21B-DE06-46A3-9E7A-1163B6D8FC2F}" srcOrd="1" destOrd="0" presId="urn:microsoft.com/office/officeart/2011/layout/CircleProcess"/>
    <dgm:cxn modelId="{B3741E6F-65EF-4C6B-9D00-E7CFA8C9D978}" type="presOf" srcId="{8349317A-12A5-41AF-8360-A812BC0FA30F}" destId="{EC6B0FF5-9DA0-4582-827B-079B84A5D3B1}" srcOrd="0" destOrd="0" presId="urn:microsoft.com/office/officeart/2011/layout/CircleProcess"/>
    <dgm:cxn modelId="{29A78679-1938-4AF7-94A7-018600E4DCE4}" srcId="{8349317A-12A5-41AF-8360-A812BC0FA30F}" destId="{DFC303D7-682F-4B0E-B1D5-0DB19E3BDA72}" srcOrd="0" destOrd="0" parTransId="{4532F4B1-7047-4E27-836C-58E7BB13E14B}" sibTransId="{7F7D92B4-E7AB-456E-81F0-05CA685FBECD}"/>
    <dgm:cxn modelId="{2FBCE579-BDF3-4639-AD49-DB336868DB5F}" srcId="{8349317A-12A5-41AF-8360-A812BC0FA30F}" destId="{770E4F45-A032-4B38-8EFF-6CBC958A229F}" srcOrd="1" destOrd="0" parTransId="{390C2F86-B80F-4C34-8A0B-7DED24A833E5}" sibTransId="{E7422429-204D-4653-9174-5C41FAE99103}"/>
    <dgm:cxn modelId="{BE56E4EE-D51C-4754-AAA0-7D4B76DB5417}" srcId="{8349317A-12A5-41AF-8360-A812BC0FA30F}" destId="{8D97A7FE-F2C4-4BA2-8B8E-A73FDFA56ED5}" srcOrd="2" destOrd="0" parTransId="{016994B7-5C37-4D7B-9288-DE01E3B82BFC}" sibTransId="{EEBA7664-F434-49EA-90AB-E6C82C66EFF6}"/>
    <dgm:cxn modelId="{78CA0BF8-2D40-4EA8-B289-F5CFA1D138FE}" type="presOf" srcId="{DFC303D7-682F-4B0E-B1D5-0DB19E3BDA72}" destId="{FF94DD65-C6E7-42ED-A177-F52B0FE4F255}" srcOrd="1" destOrd="0" presId="urn:microsoft.com/office/officeart/2011/layout/CircleProcess"/>
    <dgm:cxn modelId="{12B1AA3C-C5DA-44AC-80B0-4F1F0E9F3C66}" type="presParOf" srcId="{EC6B0FF5-9DA0-4582-827B-079B84A5D3B1}" destId="{330C91F6-90A8-4D46-91DB-0F52DB82A490}" srcOrd="0" destOrd="0" presId="urn:microsoft.com/office/officeart/2011/layout/CircleProcess"/>
    <dgm:cxn modelId="{82BB9DCE-9296-4AB9-A9B7-238CB59798C5}" type="presParOf" srcId="{330C91F6-90A8-4D46-91DB-0F52DB82A490}" destId="{32F089C4-53FA-4093-9CCA-0E3687A7A897}" srcOrd="0" destOrd="0" presId="urn:microsoft.com/office/officeart/2011/layout/CircleProcess"/>
    <dgm:cxn modelId="{AEFEE48C-2326-4EBC-8CD7-A17A875F725D}" type="presParOf" srcId="{EC6B0FF5-9DA0-4582-827B-079B84A5D3B1}" destId="{12C51C75-457C-4F31-BEA7-15369617E02D}" srcOrd="1" destOrd="0" presId="urn:microsoft.com/office/officeart/2011/layout/CircleProcess"/>
    <dgm:cxn modelId="{C3B939AE-E7A8-4F48-80CE-4AC2FB2C6A89}" type="presParOf" srcId="{12C51C75-457C-4F31-BEA7-15369617E02D}" destId="{3B1AFBA2-DA35-4255-9BD6-40C7479FF5A9}" srcOrd="0" destOrd="0" presId="urn:microsoft.com/office/officeart/2011/layout/CircleProcess"/>
    <dgm:cxn modelId="{50EF4B0B-208D-478E-B01E-3849602A7D38}" type="presParOf" srcId="{EC6B0FF5-9DA0-4582-827B-079B84A5D3B1}" destId="{5C20F21B-DE06-46A3-9E7A-1163B6D8FC2F}" srcOrd="2" destOrd="0" presId="urn:microsoft.com/office/officeart/2011/layout/CircleProcess"/>
    <dgm:cxn modelId="{98F9ECD0-A61A-41D5-A858-5663B770F1D4}" type="presParOf" srcId="{EC6B0FF5-9DA0-4582-827B-079B84A5D3B1}" destId="{0C3818F2-B001-43E8-A7EA-6737D949A58A}" srcOrd="3" destOrd="0" presId="urn:microsoft.com/office/officeart/2011/layout/CircleProcess"/>
    <dgm:cxn modelId="{835ED418-CD7B-45C0-A3E2-B692C09C188B}" type="presParOf" srcId="{0C3818F2-B001-43E8-A7EA-6737D949A58A}" destId="{76425446-E135-47DB-82F0-C01393517F74}" srcOrd="0" destOrd="0" presId="urn:microsoft.com/office/officeart/2011/layout/CircleProcess"/>
    <dgm:cxn modelId="{19506494-E951-4F64-AD6C-6C3DBFF487A7}" type="presParOf" srcId="{EC6B0FF5-9DA0-4582-827B-079B84A5D3B1}" destId="{02041F0F-B3F1-400A-8192-6FF60AFE9CB9}" srcOrd="4" destOrd="0" presId="urn:microsoft.com/office/officeart/2011/layout/CircleProcess"/>
    <dgm:cxn modelId="{133220A5-C41A-4401-9C17-085EF404E7C9}" type="presParOf" srcId="{02041F0F-B3F1-400A-8192-6FF60AFE9CB9}" destId="{862DCB22-0A4E-4822-AFBF-2A66B5496CF2}" srcOrd="0" destOrd="0" presId="urn:microsoft.com/office/officeart/2011/layout/CircleProcess"/>
    <dgm:cxn modelId="{5C9169DB-D259-450E-8E9E-E83CB22AC82C}" type="presParOf" srcId="{EC6B0FF5-9DA0-4582-827B-079B84A5D3B1}" destId="{C7D1EA15-5E92-48A0-809C-FE06F52D4B77}" srcOrd="5" destOrd="0" presId="urn:microsoft.com/office/officeart/2011/layout/CircleProcess"/>
    <dgm:cxn modelId="{33D4BF8D-B1D6-4680-9DB7-4188E2C88926}" type="presParOf" srcId="{EC6B0FF5-9DA0-4582-827B-079B84A5D3B1}" destId="{CD7858FE-351E-4B11-A497-B139A44CB84E}" srcOrd="6" destOrd="0" presId="urn:microsoft.com/office/officeart/2011/layout/CircleProcess"/>
    <dgm:cxn modelId="{1DCC7D68-3357-48BC-A996-24D0B3811415}" type="presParOf" srcId="{CD7858FE-351E-4B11-A497-B139A44CB84E}" destId="{650EF5BC-3CDD-40E1-BF4C-407A5B95C405}" srcOrd="0" destOrd="0" presId="urn:microsoft.com/office/officeart/2011/layout/CircleProcess"/>
    <dgm:cxn modelId="{330BEDE2-1670-4688-870E-3152C7BAB4D3}" type="presParOf" srcId="{EC6B0FF5-9DA0-4582-827B-079B84A5D3B1}" destId="{E0B6807D-D179-4280-BC56-734BA467C2D6}" srcOrd="7" destOrd="0" presId="urn:microsoft.com/office/officeart/2011/layout/CircleProcess"/>
    <dgm:cxn modelId="{12A7241F-E8B6-4ECF-80BA-F64EBFB6D525}" type="presParOf" srcId="{E0B6807D-D179-4280-BC56-734BA467C2D6}" destId="{4192C9EA-5D33-4E0F-A473-7845880C1C7B}" srcOrd="0" destOrd="0" presId="urn:microsoft.com/office/officeart/2011/layout/CircleProcess"/>
    <dgm:cxn modelId="{65B6001E-07B3-4F92-A7F6-FBA19593A171}" type="presParOf" srcId="{EC6B0FF5-9DA0-4582-827B-079B84A5D3B1}" destId="{FF94DD65-C6E7-42ED-A177-F52B0FE4F255}" srcOrd="8" destOrd="0" presId="urn:microsoft.com/office/officeart/2011/layout/CircleProcess"/>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8BCB5A8-0668-4F54-9049-5CCE1951898F}"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CD03054A-E3B1-446F-A4C0-729BCB3CFBF7}">
      <dgm:prSet phldrT="[Text]" custT="1"/>
      <dgm:spPr/>
      <dgm:t>
        <a:bodyPr/>
        <a:lstStyle/>
        <a:p>
          <a:r>
            <a:rPr lang="en-GB" sz="2800"/>
            <a:t>A</a:t>
          </a:r>
          <a:r>
            <a:rPr lang="en-GB" sz="2400"/>
            <a:t>. Known directly to the source</a:t>
          </a:r>
          <a:endParaRPr lang="en-GB" sz="2400" dirty="0"/>
        </a:p>
      </dgm:t>
    </dgm:pt>
    <dgm:pt modelId="{9065A4DA-8EF2-4A5A-BFBA-5E158281FED2}" type="parTrans" cxnId="{D348909C-8957-4164-BAE5-874553F0758C}">
      <dgm:prSet/>
      <dgm:spPr/>
      <dgm:t>
        <a:bodyPr/>
        <a:lstStyle/>
        <a:p>
          <a:endParaRPr lang="en-GB"/>
        </a:p>
      </dgm:t>
    </dgm:pt>
    <dgm:pt modelId="{69F0A28D-6A8F-4E53-9206-E85A8691CF48}" type="sibTrans" cxnId="{D348909C-8957-4164-BAE5-874553F0758C}">
      <dgm:prSet/>
      <dgm:spPr/>
      <dgm:t>
        <a:bodyPr/>
        <a:lstStyle/>
        <a:p>
          <a:endParaRPr lang="en-GB"/>
        </a:p>
      </dgm:t>
    </dgm:pt>
    <dgm:pt modelId="{7EA7350C-23D5-4CC9-AEA9-0E5FA7B34CC5}">
      <dgm:prSet phldrT="[Text]" custT="1"/>
      <dgm:spPr/>
      <dgm:t>
        <a:bodyPr/>
        <a:lstStyle/>
        <a:p>
          <a:r>
            <a:rPr lang="en-GB" sz="2800"/>
            <a:t>B</a:t>
          </a:r>
          <a:r>
            <a:rPr lang="en-GB" sz="2400"/>
            <a:t>. Known indirectly to the source but corroborated</a:t>
          </a:r>
          <a:endParaRPr lang="en-GB" sz="2400" dirty="0"/>
        </a:p>
      </dgm:t>
    </dgm:pt>
    <dgm:pt modelId="{D5C1D03F-4E3F-498C-8502-ABAF442F78C8}" type="parTrans" cxnId="{7CFA1F56-0F4A-4767-9F33-B44B596342A6}">
      <dgm:prSet/>
      <dgm:spPr/>
      <dgm:t>
        <a:bodyPr/>
        <a:lstStyle/>
        <a:p>
          <a:endParaRPr lang="en-GB"/>
        </a:p>
      </dgm:t>
    </dgm:pt>
    <dgm:pt modelId="{54987D50-8AD0-437A-BD79-27D646047349}" type="sibTrans" cxnId="{7CFA1F56-0F4A-4767-9F33-B44B596342A6}">
      <dgm:prSet/>
      <dgm:spPr/>
      <dgm:t>
        <a:bodyPr/>
        <a:lstStyle/>
        <a:p>
          <a:endParaRPr lang="en-GB"/>
        </a:p>
      </dgm:t>
    </dgm:pt>
    <dgm:pt modelId="{4586677F-2AF6-49E5-A188-B9135EE5390F}">
      <dgm:prSet phldrT="[Text]" custT="1"/>
      <dgm:spPr/>
      <dgm:t>
        <a:bodyPr/>
        <a:lstStyle/>
        <a:p>
          <a:r>
            <a:rPr lang="en-GB" sz="2800" dirty="0"/>
            <a:t>C</a:t>
          </a:r>
          <a:r>
            <a:rPr lang="en-GB" sz="2400" dirty="0"/>
            <a:t>. Known indirectly to the source</a:t>
          </a:r>
        </a:p>
      </dgm:t>
    </dgm:pt>
    <dgm:pt modelId="{7E3F1635-3D85-4E8E-BA7D-A72FB8FBB88D}" type="parTrans" cxnId="{B67CD50C-6A2D-43D2-83D8-4935A973C8FF}">
      <dgm:prSet/>
      <dgm:spPr/>
      <dgm:t>
        <a:bodyPr/>
        <a:lstStyle/>
        <a:p>
          <a:endParaRPr lang="en-GB"/>
        </a:p>
      </dgm:t>
    </dgm:pt>
    <dgm:pt modelId="{DB9DA423-A0BE-4C3D-BF4C-9E9B8B146BA1}" type="sibTrans" cxnId="{B67CD50C-6A2D-43D2-83D8-4935A973C8FF}">
      <dgm:prSet/>
      <dgm:spPr/>
      <dgm:t>
        <a:bodyPr/>
        <a:lstStyle/>
        <a:p>
          <a:endParaRPr lang="en-GB"/>
        </a:p>
      </dgm:t>
    </dgm:pt>
    <dgm:pt modelId="{086AA187-13EC-42A5-878C-EBFEFD58EB4E}">
      <dgm:prSet phldrT="[Text]" custT="1"/>
      <dgm:spPr/>
      <dgm:t>
        <a:bodyPr/>
        <a:lstStyle/>
        <a:p>
          <a:r>
            <a:rPr lang="en-GB" sz="2800"/>
            <a:t>D</a:t>
          </a:r>
          <a:r>
            <a:rPr lang="en-GB" sz="2400"/>
            <a:t>. Not known</a:t>
          </a:r>
          <a:endParaRPr lang="en-GB" sz="2400" dirty="0"/>
        </a:p>
      </dgm:t>
    </dgm:pt>
    <dgm:pt modelId="{5B79C2F0-7613-4855-9029-2A3D6D75DC23}" type="parTrans" cxnId="{CC5663BC-8DEE-4792-B6D1-F876219A9671}">
      <dgm:prSet/>
      <dgm:spPr/>
      <dgm:t>
        <a:bodyPr/>
        <a:lstStyle/>
        <a:p>
          <a:endParaRPr lang="en-GB"/>
        </a:p>
      </dgm:t>
    </dgm:pt>
    <dgm:pt modelId="{DD78460E-AAA7-4838-9B8D-89C9E4C311BA}" type="sibTrans" cxnId="{CC5663BC-8DEE-4792-B6D1-F876219A9671}">
      <dgm:prSet/>
      <dgm:spPr/>
      <dgm:t>
        <a:bodyPr/>
        <a:lstStyle/>
        <a:p>
          <a:endParaRPr lang="en-GB"/>
        </a:p>
      </dgm:t>
    </dgm:pt>
    <dgm:pt modelId="{DE5573D8-AF21-45CE-9538-DEDF6F79200A}">
      <dgm:prSet phldrT="[Text]" custT="1"/>
      <dgm:spPr/>
      <dgm:t>
        <a:bodyPr/>
        <a:lstStyle/>
        <a:p>
          <a:r>
            <a:rPr lang="en-GB" sz="2800"/>
            <a:t>E</a:t>
          </a:r>
          <a:r>
            <a:rPr lang="en-GB" sz="2400"/>
            <a:t>. Suspected to be false</a:t>
          </a:r>
          <a:endParaRPr lang="en-GB" sz="2400" dirty="0"/>
        </a:p>
      </dgm:t>
    </dgm:pt>
    <dgm:pt modelId="{8D5EDA77-5C82-4EDE-8A6E-27D7A6EC0727}" type="parTrans" cxnId="{CCF1A4CB-4E42-4E3E-A459-4C5E700DCE40}">
      <dgm:prSet/>
      <dgm:spPr/>
      <dgm:t>
        <a:bodyPr/>
        <a:lstStyle/>
        <a:p>
          <a:endParaRPr lang="en-GB"/>
        </a:p>
      </dgm:t>
    </dgm:pt>
    <dgm:pt modelId="{70B89315-51BA-4E40-A8FE-CBF4CF0B9965}" type="sibTrans" cxnId="{CCF1A4CB-4E42-4E3E-A459-4C5E700DCE40}">
      <dgm:prSet/>
      <dgm:spPr/>
      <dgm:t>
        <a:bodyPr/>
        <a:lstStyle/>
        <a:p>
          <a:endParaRPr lang="en-GB"/>
        </a:p>
      </dgm:t>
    </dgm:pt>
    <dgm:pt modelId="{A93C6FE3-775E-4320-8E01-870865DAA60A}" type="pres">
      <dgm:prSet presAssocID="{98BCB5A8-0668-4F54-9049-5CCE1951898F}" presName="diagram" presStyleCnt="0">
        <dgm:presLayoutVars>
          <dgm:dir/>
          <dgm:resizeHandles val="exact"/>
        </dgm:presLayoutVars>
      </dgm:prSet>
      <dgm:spPr/>
    </dgm:pt>
    <dgm:pt modelId="{053F50A6-1F1A-407C-B13C-3B35D9C898DD}" type="pres">
      <dgm:prSet presAssocID="{CD03054A-E3B1-446F-A4C0-729BCB3CFBF7}" presName="node" presStyleLbl="node1" presStyleIdx="0" presStyleCnt="5">
        <dgm:presLayoutVars>
          <dgm:bulletEnabled val="1"/>
        </dgm:presLayoutVars>
      </dgm:prSet>
      <dgm:spPr/>
    </dgm:pt>
    <dgm:pt modelId="{23C3A65B-9A56-4CAB-A73C-791AEB2C041A}" type="pres">
      <dgm:prSet presAssocID="{69F0A28D-6A8F-4E53-9206-E85A8691CF48}" presName="sibTrans" presStyleCnt="0"/>
      <dgm:spPr/>
    </dgm:pt>
    <dgm:pt modelId="{60C8CF58-2799-4C30-9237-AF9D7C6CBB72}" type="pres">
      <dgm:prSet presAssocID="{7EA7350C-23D5-4CC9-AEA9-0E5FA7B34CC5}" presName="node" presStyleLbl="node1" presStyleIdx="1" presStyleCnt="5">
        <dgm:presLayoutVars>
          <dgm:bulletEnabled val="1"/>
        </dgm:presLayoutVars>
      </dgm:prSet>
      <dgm:spPr/>
    </dgm:pt>
    <dgm:pt modelId="{7F4B0C15-CA19-4213-8BFF-BECCACB37DFF}" type="pres">
      <dgm:prSet presAssocID="{54987D50-8AD0-437A-BD79-27D646047349}" presName="sibTrans" presStyleCnt="0"/>
      <dgm:spPr/>
    </dgm:pt>
    <dgm:pt modelId="{3047154D-1D81-4674-97A9-8860C20DE438}" type="pres">
      <dgm:prSet presAssocID="{4586677F-2AF6-49E5-A188-B9135EE5390F}" presName="node" presStyleLbl="node1" presStyleIdx="2" presStyleCnt="5">
        <dgm:presLayoutVars>
          <dgm:bulletEnabled val="1"/>
        </dgm:presLayoutVars>
      </dgm:prSet>
      <dgm:spPr/>
    </dgm:pt>
    <dgm:pt modelId="{71E3C742-ACE4-4BA3-9863-D14F2B7708A7}" type="pres">
      <dgm:prSet presAssocID="{DB9DA423-A0BE-4C3D-BF4C-9E9B8B146BA1}" presName="sibTrans" presStyleCnt="0"/>
      <dgm:spPr/>
    </dgm:pt>
    <dgm:pt modelId="{2BED285C-6053-496D-8117-E9AF252008D7}" type="pres">
      <dgm:prSet presAssocID="{086AA187-13EC-42A5-878C-EBFEFD58EB4E}" presName="node" presStyleLbl="node1" presStyleIdx="3" presStyleCnt="5">
        <dgm:presLayoutVars>
          <dgm:bulletEnabled val="1"/>
        </dgm:presLayoutVars>
      </dgm:prSet>
      <dgm:spPr/>
    </dgm:pt>
    <dgm:pt modelId="{BBA34B12-1758-42F9-B617-95E0722BF04B}" type="pres">
      <dgm:prSet presAssocID="{DD78460E-AAA7-4838-9B8D-89C9E4C311BA}" presName="sibTrans" presStyleCnt="0"/>
      <dgm:spPr/>
    </dgm:pt>
    <dgm:pt modelId="{FBAB9F51-F576-4F22-9109-948E9144B092}" type="pres">
      <dgm:prSet presAssocID="{DE5573D8-AF21-45CE-9538-DEDF6F79200A}" presName="node" presStyleLbl="node1" presStyleIdx="4" presStyleCnt="5">
        <dgm:presLayoutVars>
          <dgm:bulletEnabled val="1"/>
        </dgm:presLayoutVars>
      </dgm:prSet>
      <dgm:spPr/>
    </dgm:pt>
  </dgm:ptLst>
  <dgm:cxnLst>
    <dgm:cxn modelId="{B67CD50C-6A2D-43D2-83D8-4935A973C8FF}" srcId="{98BCB5A8-0668-4F54-9049-5CCE1951898F}" destId="{4586677F-2AF6-49E5-A188-B9135EE5390F}" srcOrd="2" destOrd="0" parTransId="{7E3F1635-3D85-4E8E-BA7D-A72FB8FBB88D}" sibTransId="{DB9DA423-A0BE-4C3D-BF4C-9E9B8B146BA1}"/>
    <dgm:cxn modelId="{0B9F6145-0F27-46FB-8BF6-9321300E92C7}" type="presOf" srcId="{CD03054A-E3B1-446F-A4C0-729BCB3CFBF7}" destId="{053F50A6-1F1A-407C-B13C-3B35D9C898DD}" srcOrd="0" destOrd="0" presId="urn:microsoft.com/office/officeart/2005/8/layout/default"/>
    <dgm:cxn modelId="{29F8D648-B515-4D41-B8EE-C840F2558AE2}" type="presOf" srcId="{7EA7350C-23D5-4CC9-AEA9-0E5FA7B34CC5}" destId="{60C8CF58-2799-4C30-9237-AF9D7C6CBB72}" srcOrd="0" destOrd="0" presId="urn:microsoft.com/office/officeart/2005/8/layout/default"/>
    <dgm:cxn modelId="{23C0864D-6E22-4C53-A367-0D628637FFE7}" type="presOf" srcId="{4586677F-2AF6-49E5-A188-B9135EE5390F}" destId="{3047154D-1D81-4674-97A9-8860C20DE438}" srcOrd="0" destOrd="0" presId="urn:microsoft.com/office/officeart/2005/8/layout/default"/>
    <dgm:cxn modelId="{7CFA1F56-0F4A-4767-9F33-B44B596342A6}" srcId="{98BCB5A8-0668-4F54-9049-5CCE1951898F}" destId="{7EA7350C-23D5-4CC9-AEA9-0E5FA7B34CC5}" srcOrd="1" destOrd="0" parTransId="{D5C1D03F-4E3F-498C-8502-ABAF442F78C8}" sibTransId="{54987D50-8AD0-437A-BD79-27D646047349}"/>
    <dgm:cxn modelId="{D32B9959-AD1A-4631-86AB-74B304BB7261}" type="presOf" srcId="{086AA187-13EC-42A5-878C-EBFEFD58EB4E}" destId="{2BED285C-6053-496D-8117-E9AF252008D7}" srcOrd="0" destOrd="0" presId="urn:microsoft.com/office/officeart/2005/8/layout/default"/>
    <dgm:cxn modelId="{D348909C-8957-4164-BAE5-874553F0758C}" srcId="{98BCB5A8-0668-4F54-9049-5CCE1951898F}" destId="{CD03054A-E3B1-446F-A4C0-729BCB3CFBF7}" srcOrd="0" destOrd="0" parTransId="{9065A4DA-8EF2-4A5A-BFBA-5E158281FED2}" sibTransId="{69F0A28D-6A8F-4E53-9206-E85A8691CF48}"/>
    <dgm:cxn modelId="{1985C1B9-7D12-4B7B-AF87-208448113635}" type="presOf" srcId="{DE5573D8-AF21-45CE-9538-DEDF6F79200A}" destId="{FBAB9F51-F576-4F22-9109-948E9144B092}" srcOrd="0" destOrd="0" presId="urn:microsoft.com/office/officeart/2005/8/layout/default"/>
    <dgm:cxn modelId="{CC5663BC-8DEE-4792-B6D1-F876219A9671}" srcId="{98BCB5A8-0668-4F54-9049-5CCE1951898F}" destId="{086AA187-13EC-42A5-878C-EBFEFD58EB4E}" srcOrd="3" destOrd="0" parTransId="{5B79C2F0-7613-4855-9029-2A3D6D75DC23}" sibTransId="{DD78460E-AAA7-4838-9B8D-89C9E4C311BA}"/>
    <dgm:cxn modelId="{CCF1A4CB-4E42-4E3E-A459-4C5E700DCE40}" srcId="{98BCB5A8-0668-4F54-9049-5CCE1951898F}" destId="{DE5573D8-AF21-45CE-9538-DEDF6F79200A}" srcOrd="4" destOrd="0" parTransId="{8D5EDA77-5C82-4EDE-8A6E-27D7A6EC0727}" sibTransId="{70B89315-51BA-4E40-A8FE-CBF4CF0B9965}"/>
    <dgm:cxn modelId="{40181CD0-8F3C-4B1E-A9EB-9F0E47506950}" type="presOf" srcId="{98BCB5A8-0668-4F54-9049-5CCE1951898F}" destId="{A93C6FE3-775E-4320-8E01-870865DAA60A}" srcOrd="0" destOrd="0" presId="urn:microsoft.com/office/officeart/2005/8/layout/default"/>
    <dgm:cxn modelId="{7967163D-C1A2-4FE5-9B8F-CB39564F49BC}" type="presParOf" srcId="{A93C6FE3-775E-4320-8E01-870865DAA60A}" destId="{053F50A6-1F1A-407C-B13C-3B35D9C898DD}" srcOrd="0" destOrd="0" presId="urn:microsoft.com/office/officeart/2005/8/layout/default"/>
    <dgm:cxn modelId="{700B9BDD-4CB0-425E-81A0-6E105854226C}" type="presParOf" srcId="{A93C6FE3-775E-4320-8E01-870865DAA60A}" destId="{23C3A65B-9A56-4CAB-A73C-791AEB2C041A}" srcOrd="1" destOrd="0" presId="urn:microsoft.com/office/officeart/2005/8/layout/default"/>
    <dgm:cxn modelId="{961DE05B-B3DA-4DFA-8C24-1DFF1F73F11B}" type="presParOf" srcId="{A93C6FE3-775E-4320-8E01-870865DAA60A}" destId="{60C8CF58-2799-4C30-9237-AF9D7C6CBB72}" srcOrd="2" destOrd="0" presId="urn:microsoft.com/office/officeart/2005/8/layout/default"/>
    <dgm:cxn modelId="{0543A780-1C9E-4194-81D5-9EB115E2B8BF}" type="presParOf" srcId="{A93C6FE3-775E-4320-8E01-870865DAA60A}" destId="{7F4B0C15-CA19-4213-8BFF-BECCACB37DFF}" srcOrd="3" destOrd="0" presId="urn:microsoft.com/office/officeart/2005/8/layout/default"/>
    <dgm:cxn modelId="{A2CFABE5-B0F1-4CD4-BE09-3E6115218513}" type="presParOf" srcId="{A93C6FE3-775E-4320-8E01-870865DAA60A}" destId="{3047154D-1D81-4674-97A9-8860C20DE438}" srcOrd="4" destOrd="0" presId="urn:microsoft.com/office/officeart/2005/8/layout/default"/>
    <dgm:cxn modelId="{555E4346-B48D-4923-A784-A4D409ED6345}" type="presParOf" srcId="{A93C6FE3-775E-4320-8E01-870865DAA60A}" destId="{71E3C742-ACE4-4BA3-9863-D14F2B7708A7}" srcOrd="5" destOrd="0" presId="urn:microsoft.com/office/officeart/2005/8/layout/default"/>
    <dgm:cxn modelId="{C828BE20-0882-47CB-BDEF-20C6B0DAF117}" type="presParOf" srcId="{A93C6FE3-775E-4320-8E01-870865DAA60A}" destId="{2BED285C-6053-496D-8117-E9AF252008D7}" srcOrd="6" destOrd="0" presId="urn:microsoft.com/office/officeart/2005/8/layout/default"/>
    <dgm:cxn modelId="{B0A4D9EE-E956-4F61-BDF4-277E3F131415}" type="presParOf" srcId="{A93C6FE3-775E-4320-8E01-870865DAA60A}" destId="{BBA34B12-1758-42F9-B617-95E0722BF04B}" srcOrd="7" destOrd="0" presId="urn:microsoft.com/office/officeart/2005/8/layout/default"/>
    <dgm:cxn modelId="{D468B736-E508-452A-B4D2-0EFC35CB8CAE}" type="presParOf" srcId="{A93C6FE3-775E-4320-8E01-870865DAA60A}" destId="{FBAB9F51-F576-4F22-9109-948E9144B092}"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896ED22-B3E4-4F45-941F-4C9863E963E5}"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BA99536C-2294-4A9F-9B85-72943E00746E}">
      <dgm:prSet phldrT="[Text]" custT="1"/>
      <dgm:spPr/>
      <dgm:t>
        <a:bodyPr/>
        <a:lstStyle/>
        <a:p>
          <a:r>
            <a:rPr lang="en-GB" sz="2400"/>
            <a:t>The </a:t>
          </a:r>
          <a:r>
            <a:rPr lang="en-GB" sz="2400" b="1"/>
            <a:t>‘Handling code’ </a:t>
          </a:r>
          <a:r>
            <a:rPr lang="en-GB" sz="2400"/>
            <a:t>provides a risk assessment before deciding to disseminate the intelligence</a:t>
          </a:r>
          <a:endParaRPr lang="en-GB" sz="2400" dirty="0"/>
        </a:p>
      </dgm:t>
    </dgm:pt>
    <dgm:pt modelId="{8E7BB174-C3E8-496F-9947-1C1D3107694A}" type="parTrans" cxnId="{50D0B0BC-AC15-46B7-8325-8523E98F3319}">
      <dgm:prSet/>
      <dgm:spPr/>
      <dgm:t>
        <a:bodyPr/>
        <a:lstStyle/>
        <a:p>
          <a:endParaRPr lang="en-GB"/>
        </a:p>
      </dgm:t>
    </dgm:pt>
    <dgm:pt modelId="{2C127C43-5042-4AE7-9B38-DDCB843FBCF5}" type="sibTrans" cxnId="{50D0B0BC-AC15-46B7-8325-8523E98F3319}">
      <dgm:prSet/>
      <dgm:spPr/>
      <dgm:t>
        <a:bodyPr/>
        <a:lstStyle/>
        <a:p>
          <a:endParaRPr lang="en-GB"/>
        </a:p>
      </dgm:t>
    </dgm:pt>
    <dgm:pt modelId="{46DC0CBA-2E51-43E8-9E6F-702028B02042}">
      <dgm:prSet phldrT="[Text]" custT="1"/>
      <dgm:spPr/>
      <dgm:t>
        <a:bodyPr/>
        <a:lstStyle/>
        <a:p>
          <a:r>
            <a:rPr lang="en-GB" sz="2400"/>
            <a:t>The handling codes are based on the knowledge of the circumstances at the time by the </a:t>
          </a:r>
          <a:r>
            <a:rPr lang="en-GB" sz="2400" b="1"/>
            <a:t>person recording the information.</a:t>
          </a:r>
          <a:endParaRPr lang="en-GB" sz="2400" b="1" dirty="0"/>
        </a:p>
      </dgm:t>
    </dgm:pt>
    <dgm:pt modelId="{5D0C80DF-5532-4FE0-9330-8B6173033287}" type="parTrans" cxnId="{3F4A25CC-7C18-4AAC-ACF1-C8044B3B8EBF}">
      <dgm:prSet/>
      <dgm:spPr/>
      <dgm:t>
        <a:bodyPr/>
        <a:lstStyle/>
        <a:p>
          <a:endParaRPr lang="en-GB"/>
        </a:p>
      </dgm:t>
    </dgm:pt>
    <dgm:pt modelId="{8A47A8B6-A0B3-40CD-A7A8-EF064B847F17}" type="sibTrans" cxnId="{3F4A25CC-7C18-4AAC-ACF1-C8044B3B8EBF}">
      <dgm:prSet/>
      <dgm:spPr/>
      <dgm:t>
        <a:bodyPr/>
        <a:lstStyle/>
        <a:p>
          <a:endParaRPr lang="en-GB"/>
        </a:p>
      </dgm:t>
    </dgm:pt>
    <dgm:pt modelId="{5E11ED01-1A52-468A-80CE-746F3DEDCFC0}" type="pres">
      <dgm:prSet presAssocID="{E896ED22-B3E4-4F45-941F-4C9863E963E5}" presName="diagram" presStyleCnt="0">
        <dgm:presLayoutVars>
          <dgm:dir/>
          <dgm:resizeHandles val="exact"/>
        </dgm:presLayoutVars>
      </dgm:prSet>
      <dgm:spPr/>
    </dgm:pt>
    <dgm:pt modelId="{361B0489-1391-485A-8332-B8F7BE4F1A57}" type="pres">
      <dgm:prSet presAssocID="{BA99536C-2294-4A9F-9B85-72943E00746E}" presName="node" presStyleLbl="node1" presStyleIdx="0" presStyleCnt="2" custLinFactNeighborX="-426" custLinFactNeighborY="11068">
        <dgm:presLayoutVars>
          <dgm:bulletEnabled val="1"/>
        </dgm:presLayoutVars>
      </dgm:prSet>
      <dgm:spPr/>
    </dgm:pt>
    <dgm:pt modelId="{87901663-D760-407D-9DCE-17162D97FA4D}" type="pres">
      <dgm:prSet presAssocID="{2C127C43-5042-4AE7-9B38-DDCB843FBCF5}" presName="sibTrans" presStyleCnt="0"/>
      <dgm:spPr/>
    </dgm:pt>
    <dgm:pt modelId="{750B6B91-77D9-4419-9010-5A9E36E596B5}" type="pres">
      <dgm:prSet presAssocID="{46DC0CBA-2E51-43E8-9E6F-702028B02042}" presName="node" presStyleLbl="node1" presStyleIdx="1" presStyleCnt="2" custLinFactNeighborY="25350">
        <dgm:presLayoutVars>
          <dgm:bulletEnabled val="1"/>
        </dgm:presLayoutVars>
      </dgm:prSet>
      <dgm:spPr/>
    </dgm:pt>
  </dgm:ptLst>
  <dgm:cxnLst>
    <dgm:cxn modelId="{6C6F7975-4951-4A2A-B541-D345B1CAA41B}" type="presOf" srcId="{BA99536C-2294-4A9F-9B85-72943E00746E}" destId="{361B0489-1391-485A-8332-B8F7BE4F1A57}" srcOrd="0" destOrd="0" presId="urn:microsoft.com/office/officeart/2005/8/layout/default"/>
    <dgm:cxn modelId="{347F3E7F-F4C4-41B1-BB59-99D30E4AF855}" type="presOf" srcId="{E896ED22-B3E4-4F45-941F-4C9863E963E5}" destId="{5E11ED01-1A52-468A-80CE-746F3DEDCFC0}" srcOrd="0" destOrd="0" presId="urn:microsoft.com/office/officeart/2005/8/layout/default"/>
    <dgm:cxn modelId="{50D0B0BC-AC15-46B7-8325-8523E98F3319}" srcId="{E896ED22-B3E4-4F45-941F-4C9863E963E5}" destId="{BA99536C-2294-4A9F-9B85-72943E00746E}" srcOrd="0" destOrd="0" parTransId="{8E7BB174-C3E8-496F-9947-1C1D3107694A}" sibTransId="{2C127C43-5042-4AE7-9B38-DDCB843FBCF5}"/>
    <dgm:cxn modelId="{3F4A25CC-7C18-4AAC-ACF1-C8044B3B8EBF}" srcId="{E896ED22-B3E4-4F45-941F-4C9863E963E5}" destId="{46DC0CBA-2E51-43E8-9E6F-702028B02042}" srcOrd="1" destOrd="0" parTransId="{5D0C80DF-5532-4FE0-9330-8B6173033287}" sibTransId="{8A47A8B6-A0B3-40CD-A7A8-EF064B847F17}"/>
    <dgm:cxn modelId="{70A24DE2-7D6A-4C00-9E17-FEA480783E00}" type="presOf" srcId="{46DC0CBA-2E51-43E8-9E6F-702028B02042}" destId="{750B6B91-77D9-4419-9010-5A9E36E596B5}" srcOrd="0" destOrd="0" presId="urn:microsoft.com/office/officeart/2005/8/layout/default"/>
    <dgm:cxn modelId="{65AB3863-4DA5-44A5-9FFD-871921EA217B}" type="presParOf" srcId="{5E11ED01-1A52-468A-80CE-746F3DEDCFC0}" destId="{361B0489-1391-485A-8332-B8F7BE4F1A57}" srcOrd="0" destOrd="0" presId="urn:microsoft.com/office/officeart/2005/8/layout/default"/>
    <dgm:cxn modelId="{1E04076A-0299-4FA4-8F62-A6FC8AA81094}" type="presParOf" srcId="{5E11ED01-1A52-468A-80CE-746F3DEDCFC0}" destId="{87901663-D760-407D-9DCE-17162D97FA4D}" srcOrd="1" destOrd="0" presId="urn:microsoft.com/office/officeart/2005/8/layout/default"/>
    <dgm:cxn modelId="{6C86BA70-D6EA-4EBA-92F2-BBCF5384C6BD}" type="presParOf" srcId="{5E11ED01-1A52-468A-80CE-746F3DEDCFC0}" destId="{750B6B91-77D9-4419-9010-5A9E36E596B5}"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127C537-9CF5-4F6F-A4AA-A0B0ED8471DF}"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C139B83F-DA4B-447C-9058-B6547DFB0332}">
      <dgm:prSet phldrT="[Text]" custT="1"/>
      <dgm:spPr/>
      <dgm:t>
        <a:bodyPr/>
        <a:lstStyle/>
        <a:p>
          <a:r>
            <a:rPr lang="en-GB" sz="2400" dirty="0"/>
            <a:t>The two handling codes which can be selected from the drop-down menu are:</a:t>
          </a:r>
        </a:p>
      </dgm:t>
    </dgm:pt>
    <dgm:pt modelId="{0D5F776D-E625-4572-AF76-656FBCF22031}" type="parTrans" cxnId="{CFB751FB-222B-44D5-A72F-27CE6C0396DB}">
      <dgm:prSet/>
      <dgm:spPr/>
      <dgm:t>
        <a:bodyPr/>
        <a:lstStyle/>
        <a:p>
          <a:endParaRPr lang="en-GB"/>
        </a:p>
      </dgm:t>
    </dgm:pt>
    <dgm:pt modelId="{E0F134B9-83AD-464D-A3ED-73DC9C18AAC1}" type="sibTrans" cxnId="{CFB751FB-222B-44D5-A72F-27CE6C0396DB}">
      <dgm:prSet/>
      <dgm:spPr/>
      <dgm:t>
        <a:bodyPr/>
        <a:lstStyle/>
        <a:p>
          <a:endParaRPr lang="en-GB"/>
        </a:p>
      </dgm:t>
    </dgm:pt>
    <dgm:pt modelId="{57400CCB-31D4-449A-B36E-7595F607C07F}">
      <dgm:prSet phldrT="[Text]" custT="1"/>
      <dgm:spPr/>
      <dgm:t>
        <a:bodyPr/>
        <a:lstStyle/>
        <a:p>
          <a:r>
            <a:rPr lang="en-GB" sz="2400" b="1" dirty="0"/>
            <a:t>P. Lawful sharing permitted</a:t>
          </a:r>
        </a:p>
      </dgm:t>
    </dgm:pt>
    <dgm:pt modelId="{B778C37F-13CF-4815-90B5-4DB513705FF1}" type="parTrans" cxnId="{5A332E0B-1D0E-4C49-BEC5-DCEF7FA3E9DA}">
      <dgm:prSet/>
      <dgm:spPr/>
      <dgm:t>
        <a:bodyPr/>
        <a:lstStyle/>
        <a:p>
          <a:endParaRPr lang="en-GB"/>
        </a:p>
      </dgm:t>
    </dgm:pt>
    <dgm:pt modelId="{A96EE992-2AD8-48DE-8668-DB7E3F111216}" type="sibTrans" cxnId="{5A332E0B-1D0E-4C49-BEC5-DCEF7FA3E9DA}">
      <dgm:prSet/>
      <dgm:spPr/>
      <dgm:t>
        <a:bodyPr/>
        <a:lstStyle/>
        <a:p>
          <a:endParaRPr lang="en-GB"/>
        </a:p>
      </dgm:t>
    </dgm:pt>
    <dgm:pt modelId="{E71A79AC-382A-4837-8B90-09EEC9F9137A}">
      <dgm:prSet phldrT="[Text]" custT="1"/>
      <dgm:spPr/>
      <dgm:t>
        <a:bodyPr/>
        <a:lstStyle/>
        <a:p>
          <a:r>
            <a:rPr lang="en-GB" sz="2400" b="1"/>
            <a:t>C. Lawful sharing permitted with conditions</a:t>
          </a:r>
          <a:endParaRPr lang="en-GB" sz="2400" b="1" dirty="0"/>
        </a:p>
      </dgm:t>
    </dgm:pt>
    <dgm:pt modelId="{423C23FF-D216-4086-9F0F-0D81A4D76DC6}" type="parTrans" cxnId="{2302DBB8-0AA9-4D89-A805-12C6FC0FD9EB}">
      <dgm:prSet/>
      <dgm:spPr/>
      <dgm:t>
        <a:bodyPr/>
        <a:lstStyle/>
        <a:p>
          <a:endParaRPr lang="en-GB"/>
        </a:p>
      </dgm:t>
    </dgm:pt>
    <dgm:pt modelId="{6D431448-0C74-41FC-86A4-781569AFD3EF}" type="sibTrans" cxnId="{2302DBB8-0AA9-4D89-A805-12C6FC0FD9EB}">
      <dgm:prSet/>
      <dgm:spPr/>
      <dgm:t>
        <a:bodyPr/>
        <a:lstStyle/>
        <a:p>
          <a:endParaRPr lang="en-GB"/>
        </a:p>
      </dgm:t>
    </dgm:pt>
    <dgm:pt modelId="{7EB898D5-F070-4E69-AE39-CF65A4CEC89F}" type="pres">
      <dgm:prSet presAssocID="{F127C537-9CF5-4F6F-A4AA-A0B0ED8471DF}" presName="Name0" presStyleCnt="0">
        <dgm:presLayoutVars>
          <dgm:dir/>
          <dgm:animLvl val="lvl"/>
          <dgm:resizeHandles val="exact"/>
        </dgm:presLayoutVars>
      </dgm:prSet>
      <dgm:spPr/>
    </dgm:pt>
    <dgm:pt modelId="{6FBDD1C3-7C7A-4400-B5B7-0ACD16D15401}" type="pres">
      <dgm:prSet presAssocID="{C139B83F-DA4B-447C-9058-B6547DFB0332}" presName="boxAndChildren" presStyleCnt="0"/>
      <dgm:spPr/>
    </dgm:pt>
    <dgm:pt modelId="{4FCE33A5-F12C-4269-ADF7-7EA98CA9995D}" type="pres">
      <dgm:prSet presAssocID="{C139B83F-DA4B-447C-9058-B6547DFB0332}" presName="parentTextBox" presStyleLbl="node1" presStyleIdx="0" presStyleCnt="1"/>
      <dgm:spPr/>
    </dgm:pt>
    <dgm:pt modelId="{FC674EF6-A037-4577-91D5-9B34DBE66B40}" type="pres">
      <dgm:prSet presAssocID="{C139B83F-DA4B-447C-9058-B6547DFB0332}" presName="entireBox" presStyleLbl="node1" presStyleIdx="0" presStyleCnt="1"/>
      <dgm:spPr/>
    </dgm:pt>
    <dgm:pt modelId="{DB8AB3EE-7970-40A4-A3CB-C6E4162F3D79}" type="pres">
      <dgm:prSet presAssocID="{C139B83F-DA4B-447C-9058-B6547DFB0332}" presName="descendantBox" presStyleCnt="0"/>
      <dgm:spPr/>
    </dgm:pt>
    <dgm:pt modelId="{7030E968-186E-46E3-BC64-D7678448C78D}" type="pres">
      <dgm:prSet presAssocID="{57400CCB-31D4-449A-B36E-7595F607C07F}" presName="childTextBox" presStyleLbl="fgAccFollowNode1" presStyleIdx="0" presStyleCnt="2">
        <dgm:presLayoutVars>
          <dgm:bulletEnabled val="1"/>
        </dgm:presLayoutVars>
      </dgm:prSet>
      <dgm:spPr/>
    </dgm:pt>
    <dgm:pt modelId="{8CBBEAA1-43F5-40F0-8ADD-BAED9CE108E3}" type="pres">
      <dgm:prSet presAssocID="{E71A79AC-382A-4837-8B90-09EEC9F9137A}" presName="childTextBox" presStyleLbl="fgAccFollowNode1" presStyleIdx="1" presStyleCnt="2">
        <dgm:presLayoutVars>
          <dgm:bulletEnabled val="1"/>
        </dgm:presLayoutVars>
      </dgm:prSet>
      <dgm:spPr/>
    </dgm:pt>
  </dgm:ptLst>
  <dgm:cxnLst>
    <dgm:cxn modelId="{5A332E0B-1D0E-4C49-BEC5-DCEF7FA3E9DA}" srcId="{C139B83F-DA4B-447C-9058-B6547DFB0332}" destId="{57400CCB-31D4-449A-B36E-7595F607C07F}" srcOrd="0" destOrd="0" parTransId="{B778C37F-13CF-4815-90B5-4DB513705FF1}" sibTransId="{A96EE992-2AD8-48DE-8668-DB7E3F111216}"/>
    <dgm:cxn modelId="{7AB4C519-630C-4381-B1F0-7310769DA957}" type="presOf" srcId="{C139B83F-DA4B-447C-9058-B6547DFB0332}" destId="{FC674EF6-A037-4577-91D5-9B34DBE66B40}" srcOrd="1" destOrd="0" presId="urn:microsoft.com/office/officeart/2005/8/layout/process4"/>
    <dgm:cxn modelId="{838E3536-319E-4AB5-AEA7-B81EBD023366}" type="presOf" srcId="{57400CCB-31D4-449A-B36E-7595F607C07F}" destId="{7030E968-186E-46E3-BC64-D7678448C78D}" srcOrd="0" destOrd="0" presId="urn:microsoft.com/office/officeart/2005/8/layout/process4"/>
    <dgm:cxn modelId="{54955C7A-E327-47E8-B228-47B48BA2B638}" type="presOf" srcId="{C139B83F-DA4B-447C-9058-B6547DFB0332}" destId="{4FCE33A5-F12C-4269-ADF7-7EA98CA9995D}" srcOrd="0" destOrd="0" presId="urn:microsoft.com/office/officeart/2005/8/layout/process4"/>
    <dgm:cxn modelId="{2302DBB8-0AA9-4D89-A805-12C6FC0FD9EB}" srcId="{C139B83F-DA4B-447C-9058-B6547DFB0332}" destId="{E71A79AC-382A-4837-8B90-09EEC9F9137A}" srcOrd="1" destOrd="0" parTransId="{423C23FF-D216-4086-9F0F-0D81A4D76DC6}" sibTransId="{6D431448-0C74-41FC-86A4-781569AFD3EF}"/>
    <dgm:cxn modelId="{458BD9BF-2117-4B18-B291-E84048138507}" type="presOf" srcId="{E71A79AC-382A-4837-8B90-09EEC9F9137A}" destId="{8CBBEAA1-43F5-40F0-8ADD-BAED9CE108E3}" srcOrd="0" destOrd="0" presId="urn:microsoft.com/office/officeart/2005/8/layout/process4"/>
    <dgm:cxn modelId="{CFB751FB-222B-44D5-A72F-27CE6C0396DB}" srcId="{F127C537-9CF5-4F6F-A4AA-A0B0ED8471DF}" destId="{C139B83F-DA4B-447C-9058-B6547DFB0332}" srcOrd="0" destOrd="0" parTransId="{0D5F776D-E625-4572-AF76-656FBCF22031}" sibTransId="{E0F134B9-83AD-464D-A3ED-73DC9C18AAC1}"/>
    <dgm:cxn modelId="{528BA8FC-0D59-49DB-8C36-02B8E0412908}" type="presOf" srcId="{F127C537-9CF5-4F6F-A4AA-A0B0ED8471DF}" destId="{7EB898D5-F070-4E69-AE39-CF65A4CEC89F}" srcOrd="0" destOrd="0" presId="urn:microsoft.com/office/officeart/2005/8/layout/process4"/>
    <dgm:cxn modelId="{A6AB3C71-363D-40A1-92ED-4E6D79E31572}" type="presParOf" srcId="{7EB898D5-F070-4E69-AE39-CF65A4CEC89F}" destId="{6FBDD1C3-7C7A-4400-B5B7-0ACD16D15401}" srcOrd="0" destOrd="0" presId="urn:microsoft.com/office/officeart/2005/8/layout/process4"/>
    <dgm:cxn modelId="{EABA95B0-7E68-47DB-A416-04C0FD318F84}" type="presParOf" srcId="{6FBDD1C3-7C7A-4400-B5B7-0ACD16D15401}" destId="{4FCE33A5-F12C-4269-ADF7-7EA98CA9995D}" srcOrd="0" destOrd="0" presId="urn:microsoft.com/office/officeart/2005/8/layout/process4"/>
    <dgm:cxn modelId="{1491E803-A2EE-4056-B1D8-8D7C65864C6D}" type="presParOf" srcId="{6FBDD1C3-7C7A-4400-B5B7-0ACD16D15401}" destId="{FC674EF6-A037-4577-91D5-9B34DBE66B40}" srcOrd="1" destOrd="0" presId="urn:microsoft.com/office/officeart/2005/8/layout/process4"/>
    <dgm:cxn modelId="{421385C9-6067-4D73-8CFA-1319A8C67352}" type="presParOf" srcId="{6FBDD1C3-7C7A-4400-B5B7-0ACD16D15401}" destId="{DB8AB3EE-7970-40A4-A3CB-C6E4162F3D79}" srcOrd="2" destOrd="0" presId="urn:microsoft.com/office/officeart/2005/8/layout/process4"/>
    <dgm:cxn modelId="{A69E3F85-60A0-4684-876B-645A50E76530}" type="presParOf" srcId="{DB8AB3EE-7970-40A4-A3CB-C6E4162F3D79}" destId="{7030E968-186E-46E3-BC64-D7678448C78D}" srcOrd="0" destOrd="0" presId="urn:microsoft.com/office/officeart/2005/8/layout/process4"/>
    <dgm:cxn modelId="{1A8E394E-ECCB-4DD7-8798-F5435D5AC118}" type="presParOf" srcId="{DB8AB3EE-7970-40A4-A3CB-C6E4162F3D79}" destId="{8CBBEAA1-43F5-40F0-8ADD-BAED9CE108E3}" srcOrd="1" destOrd="0" presId="urn:microsoft.com/office/officeart/2005/8/layout/process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77CB77C-2904-44D4-BD7B-C52876951E55}"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CA905705-A861-4F15-B00B-00A21561EE63}">
      <dgm:prSet phldrT="[Text]" phldr="1"/>
      <dgm:spPr/>
      <dgm:t>
        <a:bodyPr/>
        <a:lstStyle/>
        <a:p>
          <a:endParaRPr lang="en-GB" dirty="0"/>
        </a:p>
      </dgm:t>
    </dgm:pt>
    <dgm:pt modelId="{04AE7DE8-8D88-421E-9710-E4387483F99B}" type="parTrans" cxnId="{4AD2FF90-F9AF-431B-8015-B9490AA9D43E}">
      <dgm:prSet/>
      <dgm:spPr/>
      <dgm:t>
        <a:bodyPr/>
        <a:lstStyle/>
        <a:p>
          <a:endParaRPr lang="en-GB"/>
        </a:p>
      </dgm:t>
    </dgm:pt>
    <dgm:pt modelId="{83248917-093E-4620-B867-7F724A47DAB7}" type="sibTrans" cxnId="{4AD2FF90-F9AF-431B-8015-B9490AA9D43E}">
      <dgm:prSet/>
      <dgm:spPr/>
      <dgm:t>
        <a:bodyPr/>
        <a:lstStyle/>
        <a:p>
          <a:endParaRPr lang="en-GB"/>
        </a:p>
      </dgm:t>
    </dgm:pt>
    <dgm:pt modelId="{442954B3-609E-4E32-B3FE-38DDBE9297F6}">
      <dgm:prSet phldrT="[Text]" custT="1"/>
      <dgm:spPr/>
      <dgm:t>
        <a:bodyPr/>
        <a:lstStyle/>
        <a:p>
          <a:r>
            <a:rPr lang="en-GB" sz="2400" dirty="0"/>
            <a:t>When intelligence logs are submitted they should be entered so that the source of the information cannot be identified</a:t>
          </a:r>
        </a:p>
      </dgm:t>
    </dgm:pt>
    <dgm:pt modelId="{798C9D0C-889C-450E-92AD-56B8031A7748}" type="parTrans" cxnId="{BD02009C-E227-42D6-919D-35DFE7A4AFB2}">
      <dgm:prSet/>
      <dgm:spPr/>
      <dgm:t>
        <a:bodyPr/>
        <a:lstStyle/>
        <a:p>
          <a:endParaRPr lang="en-GB"/>
        </a:p>
      </dgm:t>
    </dgm:pt>
    <dgm:pt modelId="{CA025C19-E9C8-45AC-A5C8-8B2BC696ABED}" type="sibTrans" cxnId="{BD02009C-E227-42D6-919D-35DFE7A4AFB2}">
      <dgm:prSet/>
      <dgm:spPr/>
      <dgm:t>
        <a:bodyPr/>
        <a:lstStyle/>
        <a:p>
          <a:endParaRPr lang="en-GB"/>
        </a:p>
      </dgm:t>
    </dgm:pt>
    <dgm:pt modelId="{A64B8B60-D630-4C45-9257-D9D953535AA3}">
      <dgm:prSet phldrT="[Text]" phldr="1"/>
      <dgm:spPr/>
      <dgm:t>
        <a:bodyPr/>
        <a:lstStyle/>
        <a:p>
          <a:endParaRPr lang="en-GB" dirty="0"/>
        </a:p>
      </dgm:t>
    </dgm:pt>
    <dgm:pt modelId="{D8593E64-709B-4EC1-B443-6AEC3E7535FD}" type="parTrans" cxnId="{B4553A21-6668-4B35-A21A-D3B097D90E7F}">
      <dgm:prSet/>
      <dgm:spPr/>
      <dgm:t>
        <a:bodyPr/>
        <a:lstStyle/>
        <a:p>
          <a:endParaRPr lang="en-GB"/>
        </a:p>
      </dgm:t>
    </dgm:pt>
    <dgm:pt modelId="{DE061104-C204-4232-811F-E18B211576E8}" type="sibTrans" cxnId="{B4553A21-6668-4B35-A21A-D3B097D90E7F}">
      <dgm:prSet/>
      <dgm:spPr/>
      <dgm:t>
        <a:bodyPr/>
        <a:lstStyle/>
        <a:p>
          <a:endParaRPr lang="en-GB"/>
        </a:p>
      </dgm:t>
    </dgm:pt>
    <dgm:pt modelId="{7435AB48-7105-410E-8E39-354F910D1436}">
      <dgm:prSet phldrT="[Text]" custT="1"/>
      <dgm:spPr/>
      <dgm:t>
        <a:bodyPr/>
        <a:lstStyle/>
        <a:p>
          <a:r>
            <a:rPr lang="en-GB" sz="2400"/>
            <a:t>In some forces the LIO carries this out prior to entering them into the forces intelligence database</a:t>
          </a:r>
          <a:endParaRPr lang="en-GB" sz="2400" dirty="0"/>
        </a:p>
      </dgm:t>
    </dgm:pt>
    <dgm:pt modelId="{04CE4377-FF43-4786-9CD3-FDDB31C0C98E}" type="parTrans" cxnId="{2DDB4180-F9D0-49A2-9491-ECBCEA3C7EA7}">
      <dgm:prSet/>
      <dgm:spPr/>
      <dgm:t>
        <a:bodyPr/>
        <a:lstStyle/>
        <a:p>
          <a:endParaRPr lang="en-GB"/>
        </a:p>
      </dgm:t>
    </dgm:pt>
    <dgm:pt modelId="{8A9E9FE7-0674-48B0-A813-8810BC088FC0}" type="sibTrans" cxnId="{2DDB4180-F9D0-49A2-9491-ECBCEA3C7EA7}">
      <dgm:prSet/>
      <dgm:spPr/>
      <dgm:t>
        <a:bodyPr/>
        <a:lstStyle/>
        <a:p>
          <a:endParaRPr lang="en-GB"/>
        </a:p>
      </dgm:t>
    </dgm:pt>
    <dgm:pt modelId="{BC2B9E11-A088-4E00-9607-629CEF951DC9}">
      <dgm:prSet phldrT="[Text]" phldr="1"/>
      <dgm:spPr/>
      <dgm:t>
        <a:bodyPr/>
        <a:lstStyle/>
        <a:p>
          <a:endParaRPr lang="en-GB"/>
        </a:p>
      </dgm:t>
    </dgm:pt>
    <dgm:pt modelId="{7F8C7544-6C4A-495B-A5F1-15DF81F62C87}" type="parTrans" cxnId="{260EFC00-4CE8-439D-8D56-D39F81543244}">
      <dgm:prSet/>
      <dgm:spPr/>
      <dgm:t>
        <a:bodyPr/>
        <a:lstStyle/>
        <a:p>
          <a:endParaRPr lang="en-GB"/>
        </a:p>
      </dgm:t>
    </dgm:pt>
    <dgm:pt modelId="{48C8AE15-A443-4EF9-9166-4F211486D34C}" type="sibTrans" cxnId="{260EFC00-4CE8-439D-8D56-D39F81543244}">
      <dgm:prSet/>
      <dgm:spPr/>
      <dgm:t>
        <a:bodyPr/>
        <a:lstStyle/>
        <a:p>
          <a:endParaRPr lang="en-GB"/>
        </a:p>
      </dgm:t>
    </dgm:pt>
    <dgm:pt modelId="{F9FE0DF8-5D26-41CD-9848-19153675E36E}">
      <dgm:prSet phldrT="[Text]" custT="1"/>
      <dgm:spPr/>
      <dgm:t>
        <a:bodyPr/>
        <a:lstStyle/>
        <a:p>
          <a:r>
            <a:rPr lang="en-GB" sz="2400"/>
            <a:t>This process is known as </a:t>
          </a:r>
          <a:r>
            <a:rPr lang="en-GB" sz="2400" b="1" i="1" u="sng"/>
            <a:t>‘sanitisation</a:t>
          </a:r>
          <a:r>
            <a:rPr lang="en-GB" sz="2400"/>
            <a:t>’</a:t>
          </a:r>
          <a:endParaRPr lang="en-GB" sz="2400" dirty="0"/>
        </a:p>
      </dgm:t>
    </dgm:pt>
    <dgm:pt modelId="{CE2075BF-133B-4E3F-B498-507CC0F08581}" type="parTrans" cxnId="{70D5914D-13B6-4310-A83F-6C43502EA6CB}">
      <dgm:prSet/>
      <dgm:spPr/>
      <dgm:t>
        <a:bodyPr/>
        <a:lstStyle/>
        <a:p>
          <a:endParaRPr lang="en-GB"/>
        </a:p>
      </dgm:t>
    </dgm:pt>
    <dgm:pt modelId="{0B12669F-08E3-4BE1-BE63-57AAD8E124BD}" type="sibTrans" cxnId="{70D5914D-13B6-4310-A83F-6C43502EA6CB}">
      <dgm:prSet/>
      <dgm:spPr/>
      <dgm:t>
        <a:bodyPr/>
        <a:lstStyle/>
        <a:p>
          <a:endParaRPr lang="en-GB"/>
        </a:p>
      </dgm:t>
    </dgm:pt>
    <dgm:pt modelId="{23DF4434-E1A2-A243-B1FA-1500984919D8}" type="pres">
      <dgm:prSet presAssocID="{677CB77C-2904-44D4-BD7B-C52876951E55}" presName="vert0" presStyleCnt="0">
        <dgm:presLayoutVars>
          <dgm:dir/>
          <dgm:animOne val="branch"/>
          <dgm:animLvl val="lvl"/>
        </dgm:presLayoutVars>
      </dgm:prSet>
      <dgm:spPr/>
    </dgm:pt>
    <dgm:pt modelId="{0952236C-FF11-1A40-B7A8-BF1F3751445C}" type="pres">
      <dgm:prSet presAssocID="{CA905705-A861-4F15-B00B-00A21561EE63}" presName="thickLine" presStyleLbl="alignNode1" presStyleIdx="0" presStyleCnt="3"/>
      <dgm:spPr/>
    </dgm:pt>
    <dgm:pt modelId="{F7691D5C-4386-6240-BB40-932317A1F582}" type="pres">
      <dgm:prSet presAssocID="{CA905705-A861-4F15-B00B-00A21561EE63}" presName="horz1" presStyleCnt="0"/>
      <dgm:spPr/>
    </dgm:pt>
    <dgm:pt modelId="{99D6246D-13C9-BA4B-B5BF-4344CBDEE517}" type="pres">
      <dgm:prSet presAssocID="{CA905705-A861-4F15-B00B-00A21561EE63}" presName="tx1" presStyleLbl="revTx" presStyleIdx="0" presStyleCnt="6"/>
      <dgm:spPr/>
    </dgm:pt>
    <dgm:pt modelId="{0EA343AC-57A0-524D-B394-8A2A4E39A5CC}" type="pres">
      <dgm:prSet presAssocID="{CA905705-A861-4F15-B00B-00A21561EE63}" presName="vert1" presStyleCnt="0"/>
      <dgm:spPr/>
    </dgm:pt>
    <dgm:pt modelId="{410288B3-26C1-DE48-ACC6-BAADC02B4458}" type="pres">
      <dgm:prSet presAssocID="{442954B3-609E-4E32-B3FE-38DDBE9297F6}" presName="vertSpace2a" presStyleCnt="0"/>
      <dgm:spPr/>
    </dgm:pt>
    <dgm:pt modelId="{03DC85D8-773C-004C-ADD9-E53D56CCC29A}" type="pres">
      <dgm:prSet presAssocID="{442954B3-609E-4E32-B3FE-38DDBE9297F6}" presName="horz2" presStyleCnt="0"/>
      <dgm:spPr/>
    </dgm:pt>
    <dgm:pt modelId="{F9C4540F-1B67-834D-ABD6-3102D77D262B}" type="pres">
      <dgm:prSet presAssocID="{442954B3-609E-4E32-B3FE-38DDBE9297F6}" presName="horzSpace2" presStyleCnt="0"/>
      <dgm:spPr/>
    </dgm:pt>
    <dgm:pt modelId="{4CB36DAF-4289-A94A-818C-A765F58933B5}" type="pres">
      <dgm:prSet presAssocID="{442954B3-609E-4E32-B3FE-38DDBE9297F6}" presName="tx2" presStyleLbl="revTx" presStyleIdx="1" presStyleCnt="6"/>
      <dgm:spPr/>
    </dgm:pt>
    <dgm:pt modelId="{95446A02-116C-BF42-990E-01BB130AFB0D}" type="pres">
      <dgm:prSet presAssocID="{442954B3-609E-4E32-B3FE-38DDBE9297F6}" presName="vert2" presStyleCnt="0"/>
      <dgm:spPr/>
    </dgm:pt>
    <dgm:pt modelId="{44C9EDD7-8128-1C46-AAE1-AAAA12507D10}" type="pres">
      <dgm:prSet presAssocID="{442954B3-609E-4E32-B3FE-38DDBE9297F6}" presName="thinLine2b" presStyleLbl="callout" presStyleIdx="0" presStyleCnt="3"/>
      <dgm:spPr/>
    </dgm:pt>
    <dgm:pt modelId="{8C7E4A03-1086-C440-BE68-766458E92A7E}" type="pres">
      <dgm:prSet presAssocID="{442954B3-609E-4E32-B3FE-38DDBE9297F6}" presName="vertSpace2b" presStyleCnt="0"/>
      <dgm:spPr/>
    </dgm:pt>
    <dgm:pt modelId="{BE974C0F-F2C7-6843-86BA-AA90E69E33D1}" type="pres">
      <dgm:prSet presAssocID="{A64B8B60-D630-4C45-9257-D9D953535AA3}" presName="thickLine" presStyleLbl="alignNode1" presStyleIdx="1" presStyleCnt="3"/>
      <dgm:spPr/>
    </dgm:pt>
    <dgm:pt modelId="{6B72A1A1-8FE0-4D40-A981-E25430782A89}" type="pres">
      <dgm:prSet presAssocID="{A64B8B60-D630-4C45-9257-D9D953535AA3}" presName="horz1" presStyleCnt="0"/>
      <dgm:spPr/>
    </dgm:pt>
    <dgm:pt modelId="{1590E83A-1A2D-FC4C-946F-9601B1DD47CE}" type="pres">
      <dgm:prSet presAssocID="{A64B8B60-D630-4C45-9257-D9D953535AA3}" presName="tx1" presStyleLbl="revTx" presStyleIdx="2" presStyleCnt="6"/>
      <dgm:spPr/>
    </dgm:pt>
    <dgm:pt modelId="{A9D6AE67-7A7C-5C4F-B4D3-053D1D4ACC36}" type="pres">
      <dgm:prSet presAssocID="{A64B8B60-D630-4C45-9257-D9D953535AA3}" presName="vert1" presStyleCnt="0"/>
      <dgm:spPr/>
    </dgm:pt>
    <dgm:pt modelId="{5E9D1401-EEA5-DF45-95CB-6F9FC6190EB4}" type="pres">
      <dgm:prSet presAssocID="{7435AB48-7105-410E-8E39-354F910D1436}" presName="vertSpace2a" presStyleCnt="0"/>
      <dgm:spPr/>
    </dgm:pt>
    <dgm:pt modelId="{98F7E704-3622-3644-A5E2-AEAD57544EC3}" type="pres">
      <dgm:prSet presAssocID="{7435AB48-7105-410E-8E39-354F910D1436}" presName="horz2" presStyleCnt="0"/>
      <dgm:spPr/>
    </dgm:pt>
    <dgm:pt modelId="{3F2D95D8-8172-BD4F-B3BA-494D2855BE97}" type="pres">
      <dgm:prSet presAssocID="{7435AB48-7105-410E-8E39-354F910D1436}" presName="horzSpace2" presStyleCnt="0"/>
      <dgm:spPr/>
    </dgm:pt>
    <dgm:pt modelId="{C231F890-44AC-3449-8FA8-7F3DCA849895}" type="pres">
      <dgm:prSet presAssocID="{7435AB48-7105-410E-8E39-354F910D1436}" presName="tx2" presStyleLbl="revTx" presStyleIdx="3" presStyleCnt="6"/>
      <dgm:spPr/>
    </dgm:pt>
    <dgm:pt modelId="{768C4B72-CF9D-014A-A749-6A50A9822F86}" type="pres">
      <dgm:prSet presAssocID="{7435AB48-7105-410E-8E39-354F910D1436}" presName="vert2" presStyleCnt="0"/>
      <dgm:spPr/>
    </dgm:pt>
    <dgm:pt modelId="{F76B9017-96B4-914D-8340-DEC8588ABAEF}" type="pres">
      <dgm:prSet presAssocID="{7435AB48-7105-410E-8E39-354F910D1436}" presName="thinLine2b" presStyleLbl="callout" presStyleIdx="1" presStyleCnt="3"/>
      <dgm:spPr/>
    </dgm:pt>
    <dgm:pt modelId="{C85D3D8F-BFE1-5945-858B-87653DDC786A}" type="pres">
      <dgm:prSet presAssocID="{7435AB48-7105-410E-8E39-354F910D1436}" presName="vertSpace2b" presStyleCnt="0"/>
      <dgm:spPr/>
    </dgm:pt>
    <dgm:pt modelId="{692ED8F6-276C-8C4B-ADA8-7A2C27B1393A}" type="pres">
      <dgm:prSet presAssocID="{BC2B9E11-A088-4E00-9607-629CEF951DC9}" presName="thickLine" presStyleLbl="alignNode1" presStyleIdx="2" presStyleCnt="3"/>
      <dgm:spPr/>
    </dgm:pt>
    <dgm:pt modelId="{01C7A86F-3F50-7949-9ACC-4076130CABAF}" type="pres">
      <dgm:prSet presAssocID="{BC2B9E11-A088-4E00-9607-629CEF951DC9}" presName="horz1" presStyleCnt="0"/>
      <dgm:spPr/>
    </dgm:pt>
    <dgm:pt modelId="{E2A3356C-3FFD-DD41-BA56-3A95C6FFB00E}" type="pres">
      <dgm:prSet presAssocID="{BC2B9E11-A088-4E00-9607-629CEF951DC9}" presName="tx1" presStyleLbl="revTx" presStyleIdx="4" presStyleCnt="6"/>
      <dgm:spPr/>
    </dgm:pt>
    <dgm:pt modelId="{BDCA8AD1-D88B-BD46-A894-CF79544007BD}" type="pres">
      <dgm:prSet presAssocID="{BC2B9E11-A088-4E00-9607-629CEF951DC9}" presName="vert1" presStyleCnt="0"/>
      <dgm:spPr/>
    </dgm:pt>
    <dgm:pt modelId="{AD5272B9-E5A4-3D40-8AE5-C76AF2F14533}" type="pres">
      <dgm:prSet presAssocID="{F9FE0DF8-5D26-41CD-9848-19153675E36E}" presName="vertSpace2a" presStyleCnt="0"/>
      <dgm:spPr/>
    </dgm:pt>
    <dgm:pt modelId="{8D1C2A1E-AEEE-8F46-B749-27B031508D99}" type="pres">
      <dgm:prSet presAssocID="{F9FE0DF8-5D26-41CD-9848-19153675E36E}" presName="horz2" presStyleCnt="0"/>
      <dgm:spPr/>
    </dgm:pt>
    <dgm:pt modelId="{9EDB3616-9A5C-6946-82CF-D2C2362CB3E0}" type="pres">
      <dgm:prSet presAssocID="{F9FE0DF8-5D26-41CD-9848-19153675E36E}" presName="horzSpace2" presStyleCnt="0"/>
      <dgm:spPr/>
    </dgm:pt>
    <dgm:pt modelId="{298544E9-B82C-A94C-A5CE-1BFACDD57551}" type="pres">
      <dgm:prSet presAssocID="{F9FE0DF8-5D26-41CD-9848-19153675E36E}" presName="tx2" presStyleLbl="revTx" presStyleIdx="5" presStyleCnt="6"/>
      <dgm:spPr/>
    </dgm:pt>
    <dgm:pt modelId="{C492FD17-49A0-2442-AA71-6A4ABA26F58D}" type="pres">
      <dgm:prSet presAssocID="{F9FE0DF8-5D26-41CD-9848-19153675E36E}" presName="vert2" presStyleCnt="0"/>
      <dgm:spPr/>
    </dgm:pt>
    <dgm:pt modelId="{2848BD33-3D3C-1445-ACE4-5EDFFF03873C}" type="pres">
      <dgm:prSet presAssocID="{F9FE0DF8-5D26-41CD-9848-19153675E36E}" presName="thinLine2b" presStyleLbl="callout" presStyleIdx="2" presStyleCnt="3"/>
      <dgm:spPr/>
    </dgm:pt>
    <dgm:pt modelId="{0B7EB740-498D-D648-BCE0-EC7AE979F13D}" type="pres">
      <dgm:prSet presAssocID="{F9FE0DF8-5D26-41CD-9848-19153675E36E}" presName="vertSpace2b" presStyleCnt="0"/>
      <dgm:spPr/>
    </dgm:pt>
  </dgm:ptLst>
  <dgm:cxnLst>
    <dgm:cxn modelId="{260EFC00-4CE8-439D-8D56-D39F81543244}" srcId="{677CB77C-2904-44D4-BD7B-C52876951E55}" destId="{BC2B9E11-A088-4E00-9607-629CEF951DC9}" srcOrd="2" destOrd="0" parTransId="{7F8C7544-6C4A-495B-A5F1-15DF81F62C87}" sibTransId="{48C8AE15-A443-4EF9-9166-4F211486D34C}"/>
    <dgm:cxn modelId="{D75BE21F-EE5F-1A47-9FD5-BA99DFEFFFBF}" type="presOf" srcId="{677CB77C-2904-44D4-BD7B-C52876951E55}" destId="{23DF4434-E1A2-A243-B1FA-1500984919D8}" srcOrd="0" destOrd="0" presId="urn:microsoft.com/office/officeart/2008/layout/LinedList"/>
    <dgm:cxn modelId="{B4553A21-6668-4B35-A21A-D3B097D90E7F}" srcId="{677CB77C-2904-44D4-BD7B-C52876951E55}" destId="{A64B8B60-D630-4C45-9257-D9D953535AA3}" srcOrd="1" destOrd="0" parTransId="{D8593E64-709B-4EC1-B443-6AEC3E7535FD}" sibTransId="{DE061104-C204-4232-811F-E18B211576E8}"/>
    <dgm:cxn modelId="{62387C22-6D38-6744-9225-59DBF3BCE5F5}" type="presOf" srcId="{A64B8B60-D630-4C45-9257-D9D953535AA3}" destId="{1590E83A-1A2D-FC4C-946F-9601B1DD47CE}" srcOrd="0" destOrd="0" presId="urn:microsoft.com/office/officeart/2008/layout/LinedList"/>
    <dgm:cxn modelId="{0BCA3434-0D03-974E-992A-5DE8BBDBCF51}" type="presOf" srcId="{CA905705-A861-4F15-B00B-00A21561EE63}" destId="{99D6246D-13C9-BA4B-B5BF-4344CBDEE517}" srcOrd="0" destOrd="0" presId="urn:microsoft.com/office/officeart/2008/layout/LinedList"/>
    <dgm:cxn modelId="{834CA445-EB21-2847-9A29-8FB30CD322B3}" type="presOf" srcId="{BC2B9E11-A088-4E00-9607-629CEF951DC9}" destId="{E2A3356C-3FFD-DD41-BA56-3A95C6FFB00E}" srcOrd="0" destOrd="0" presId="urn:microsoft.com/office/officeart/2008/layout/LinedList"/>
    <dgm:cxn modelId="{70D5914D-13B6-4310-A83F-6C43502EA6CB}" srcId="{BC2B9E11-A088-4E00-9607-629CEF951DC9}" destId="{F9FE0DF8-5D26-41CD-9848-19153675E36E}" srcOrd="0" destOrd="0" parTransId="{CE2075BF-133B-4E3F-B498-507CC0F08581}" sibTransId="{0B12669F-08E3-4BE1-BE63-57AAD8E124BD}"/>
    <dgm:cxn modelId="{2DDB4180-F9D0-49A2-9491-ECBCEA3C7EA7}" srcId="{A64B8B60-D630-4C45-9257-D9D953535AA3}" destId="{7435AB48-7105-410E-8E39-354F910D1436}" srcOrd="0" destOrd="0" parTransId="{04CE4377-FF43-4786-9CD3-FDDB31C0C98E}" sibTransId="{8A9E9FE7-0674-48B0-A813-8810BC088FC0}"/>
    <dgm:cxn modelId="{4AD2FF90-F9AF-431B-8015-B9490AA9D43E}" srcId="{677CB77C-2904-44D4-BD7B-C52876951E55}" destId="{CA905705-A861-4F15-B00B-00A21561EE63}" srcOrd="0" destOrd="0" parTransId="{04AE7DE8-8D88-421E-9710-E4387483F99B}" sibTransId="{83248917-093E-4620-B867-7F724A47DAB7}"/>
    <dgm:cxn modelId="{BD02009C-E227-42D6-919D-35DFE7A4AFB2}" srcId="{CA905705-A861-4F15-B00B-00A21561EE63}" destId="{442954B3-609E-4E32-B3FE-38DDBE9297F6}" srcOrd="0" destOrd="0" parTransId="{798C9D0C-889C-450E-92AD-56B8031A7748}" sibTransId="{CA025C19-E9C8-45AC-A5C8-8B2BC696ABED}"/>
    <dgm:cxn modelId="{D3418BB8-5DCC-404B-A631-216464D4B79C}" type="presOf" srcId="{F9FE0DF8-5D26-41CD-9848-19153675E36E}" destId="{298544E9-B82C-A94C-A5CE-1BFACDD57551}" srcOrd="0" destOrd="0" presId="urn:microsoft.com/office/officeart/2008/layout/LinedList"/>
    <dgm:cxn modelId="{C2DCB7EC-94D1-6B46-AE64-4E9C71DD45E7}" type="presOf" srcId="{7435AB48-7105-410E-8E39-354F910D1436}" destId="{C231F890-44AC-3449-8FA8-7F3DCA849895}" srcOrd="0" destOrd="0" presId="urn:microsoft.com/office/officeart/2008/layout/LinedList"/>
    <dgm:cxn modelId="{7F9F77F7-C912-6B45-BF82-48E7592F1509}" type="presOf" srcId="{442954B3-609E-4E32-B3FE-38DDBE9297F6}" destId="{4CB36DAF-4289-A94A-818C-A765F58933B5}" srcOrd="0" destOrd="0" presId="urn:microsoft.com/office/officeart/2008/layout/LinedList"/>
    <dgm:cxn modelId="{F84361D5-81B8-4B4C-9D8F-7731BA99EDF0}" type="presParOf" srcId="{23DF4434-E1A2-A243-B1FA-1500984919D8}" destId="{0952236C-FF11-1A40-B7A8-BF1F3751445C}" srcOrd="0" destOrd="0" presId="urn:microsoft.com/office/officeart/2008/layout/LinedList"/>
    <dgm:cxn modelId="{BD5B0F6D-6DBE-6E4D-A9FA-A3ED86C12607}" type="presParOf" srcId="{23DF4434-E1A2-A243-B1FA-1500984919D8}" destId="{F7691D5C-4386-6240-BB40-932317A1F582}" srcOrd="1" destOrd="0" presId="urn:microsoft.com/office/officeart/2008/layout/LinedList"/>
    <dgm:cxn modelId="{E23A0B0E-2BD7-7E4B-B061-894EC0847087}" type="presParOf" srcId="{F7691D5C-4386-6240-BB40-932317A1F582}" destId="{99D6246D-13C9-BA4B-B5BF-4344CBDEE517}" srcOrd="0" destOrd="0" presId="urn:microsoft.com/office/officeart/2008/layout/LinedList"/>
    <dgm:cxn modelId="{6FE500FB-2FF9-3A43-B82D-6D2B2184FE96}" type="presParOf" srcId="{F7691D5C-4386-6240-BB40-932317A1F582}" destId="{0EA343AC-57A0-524D-B394-8A2A4E39A5CC}" srcOrd="1" destOrd="0" presId="urn:microsoft.com/office/officeart/2008/layout/LinedList"/>
    <dgm:cxn modelId="{B305E3C1-3883-C64C-A895-60D7BFC256E2}" type="presParOf" srcId="{0EA343AC-57A0-524D-B394-8A2A4E39A5CC}" destId="{410288B3-26C1-DE48-ACC6-BAADC02B4458}" srcOrd="0" destOrd="0" presId="urn:microsoft.com/office/officeart/2008/layout/LinedList"/>
    <dgm:cxn modelId="{90C389C6-7338-2140-B5AD-17909C9573EF}" type="presParOf" srcId="{0EA343AC-57A0-524D-B394-8A2A4E39A5CC}" destId="{03DC85D8-773C-004C-ADD9-E53D56CCC29A}" srcOrd="1" destOrd="0" presId="urn:microsoft.com/office/officeart/2008/layout/LinedList"/>
    <dgm:cxn modelId="{C66A889C-C0AD-644F-BA75-F4ABCB7C8A1C}" type="presParOf" srcId="{03DC85D8-773C-004C-ADD9-E53D56CCC29A}" destId="{F9C4540F-1B67-834D-ABD6-3102D77D262B}" srcOrd="0" destOrd="0" presId="urn:microsoft.com/office/officeart/2008/layout/LinedList"/>
    <dgm:cxn modelId="{8681D042-689A-8244-A979-DDA714BEB2F4}" type="presParOf" srcId="{03DC85D8-773C-004C-ADD9-E53D56CCC29A}" destId="{4CB36DAF-4289-A94A-818C-A765F58933B5}" srcOrd="1" destOrd="0" presId="urn:microsoft.com/office/officeart/2008/layout/LinedList"/>
    <dgm:cxn modelId="{540F498B-011E-A346-A42F-A505F1ACBE2A}" type="presParOf" srcId="{03DC85D8-773C-004C-ADD9-E53D56CCC29A}" destId="{95446A02-116C-BF42-990E-01BB130AFB0D}" srcOrd="2" destOrd="0" presId="urn:microsoft.com/office/officeart/2008/layout/LinedList"/>
    <dgm:cxn modelId="{42ADFC12-F0FA-2140-97D0-7963E611CC37}" type="presParOf" srcId="{0EA343AC-57A0-524D-B394-8A2A4E39A5CC}" destId="{44C9EDD7-8128-1C46-AAE1-AAAA12507D10}" srcOrd="2" destOrd="0" presId="urn:microsoft.com/office/officeart/2008/layout/LinedList"/>
    <dgm:cxn modelId="{7491408F-999A-9D4E-A3BD-04CC8A21C09B}" type="presParOf" srcId="{0EA343AC-57A0-524D-B394-8A2A4E39A5CC}" destId="{8C7E4A03-1086-C440-BE68-766458E92A7E}" srcOrd="3" destOrd="0" presId="urn:microsoft.com/office/officeart/2008/layout/LinedList"/>
    <dgm:cxn modelId="{2720DF83-4DFF-1F45-B7E5-831F0D363A9C}" type="presParOf" srcId="{23DF4434-E1A2-A243-B1FA-1500984919D8}" destId="{BE974C0F-F2C7-6843-86BA-AA90E69E33D1}" srcOrd="2" destOrd="0" presId="urn:microsoft.com/office/officeart/2008/layout/LinedList"/>
    <dgm:cxn modelId="{5C7415CE-FD58-E540-8CBB-32AC2677202C}" type="presParOf" srcId="{23DF4434-E1A2-A243-B1FA-1500984919D8}" destId="{6B72A1A1-8FE0-4D40-A981-E25430782A89}" srcOrd="3" destOrd="0" presId="urn:microsoft.com/office/officeart/2008/layout/LinedList"/>
    <dgm:cxn modelId="{7B3D42E3-97DB-3642-B7F9-77EB802E4494}" type="presParOf" srcId="{6B72A1A1-8FE0-4D40-A981-E25430782A89}" destId="{1590E83A-1A2D-FC4C-946F-9601B1DD47CE}" srcOrd="0" destOrd="0" presId="urn:microsoft.com/office/officeart/2008/layout/LinedList"/>
    <dgm:cxn modelId="{0A5288CF-ADB6-BE41-805E-079598F550C7}" type="presParOf" srcId="{6B72A1A1-8FE0-4D40-A981-E25430782A89}" destId="{A9D6AE67-7A7C-5C4F-B4D3-053D1D4ACC36}" srcOrd="1" destOrd="0" presId="urn:microsoft.com/office/officeart/2008/layout/LinedList"/>
    <dgm:cxn modelId="{90874D4E-EFB1-014A-8F4A-030269738EC1}" type="presParOf" srcId="{A9D6AE67-7A7C-5C4F-B4D3-053D1D4ACC36}" destId="{5E9D1401-EEA5-DF45-95CB-6F9FC6190EB4}" srcOrd="0" destOrd="0" presId="urn:microsoft.com/office/officeart/2008/layout/LinedList"/>
    <dgm:cxn modelId="{AAF84FD1-C7E1-3740-A833-455020BD17E6}" type="presParOf" srcId="{A9D6AE67-7A7C-5C4F-B4D3-053D1D4ACC36}" destId="{98F7E704-3622-3644-A5E2-AEAD57544EC3}" srcOrd="1" destOrd="0" presId="urn:microsoft.com/office/officeart/2008/layout/LinedList"/>
    <dgm:cxn modelId="{545883EF-7755-8449-9CF8-89982573F80A}" type="presParOf" srcId="{98F7E704-3622-3644-A5E2-AEAD57544EC3}" destId="{3F2D95D8-8172-BD4F-B3BA-494D2855BE97}" srcOrd="0" destOrd="0" presId="urn:microsoft.com/office/officeart/2008/layout/LinedList"/>
    <dgm:cxn modelId="{D124A791-E910-8944-ADD8-FC346E83E33C}" type="presParOf" srcId="{98F7E704-3622-3644-A5E2-AEAD57544EC3}" destId="{C231F890-44AC-3449-8FA8-7F3DCA849895}" srcOrd="1" destOrd="0" presId="urn:microsoft.com/office/officeart/2008/layout/LinedList"/>
    <dgm:cxn modelId="{CE34848F-3208-6A46-93C4-B81D51C4936C}" type="presParOf" srcId="{98F7E704-3622-3644-A5E2-AEAD57544EC3}" destId="{768C4B72-CF9D-014A-A749-6A50A9822F86}" srcOrd="2" destOrd="0" presId="urn:microsoft.com/office/officeart/2008/layout/LinedList"/>
    <dgm:cxn modelId="{D72D5E1E-0C23-2B47-BCF6-D2C8092AC3F4}" type="presParOf" srcId="{A9D6AE67-7A7C-5C4F-B4D3-053D1D4ACC36}" destId="{F76B9017-96B4-914D-8340-DEC8588ABAEF}" srcOrd="2" destOrd="0" presId="urn:microsoft.com/office/officeart/2008/layout/LinedList"/>
    <dgm:cxn modelId="{4CDC070C-7EC0-7B4C-A8F6-ACF25EDAECE0}" type="presParOf" srcId="{A9D6AE67-7A7C-5C4F-B4D3-053D1D4ACC36}" destId="{C85D3D8F-BFE1-5945-858B-87653DDC786A}" srcOrd="3" destOrd="0" presId="urn:microsoft.com/office/officeart/2008/layout/LinedList"/>
    <dgm:cxn modelId="{9DB6CCA7-DF79-AC4E-9DC7-F540EE342FEE}" type="presParOf" srcId="{23DF4434-E1A2-A243-B1FA-1500984919D8}" destId="{692ED8F6-276C-8C4B-ADA8-7A2C27B1393A}" srcOrd="4" destOrd="0" presId="urn:microsoft.com/office/officeart/2008/layout/LinedList"/>
    <dgm:cxn modelId="{EE8F3602-2D1F-CC49-8375-9C53F0AFE3DA}" type="presParOf" srcId="{23DF4434-E1A2-A243-B1FA-1500984919D8}" destId="{01C7A86F-3F50-7949-9ACC-4076130CABAF}" srcOrd="5" destOrd="0" presId="urn:microsoft.com/office/officeart/2008/layout/LinedList"/>
    <dgm:cxn modelId="{C1E244CB-ABFD-D64D-89D1-9F21F721B07B}" type="presParOf" srcId="{01C7A86F-3F50-7949-9ACC-4076130CABAF}" destId="{E2A3356C-3FFD-DD41-BA56-3A95C6FFB00E}" srcOrd="0" destOrd="0" presId="urn:microsoft.com/office/officeart/2008/layout/LinedList"/>
    <dgm:cxn modelId="{33A43800-A163-3C4B-BFED-1C199C940E89}" type="presParOf" srcId="{01C7A86F-3F50-7949-9ACC-4076130CABAF}" destId="{BDCA8AD1-D88B-BD46-A894-CF79544007BD}" srcOrd="1" destOrd="0" presId="urn:microsoft.com/office/officeart/2008/layout/LinedList"/>
    <dgm:cxn modelId="{AD4B5A86-F3DD-4542-8C14-8834FB735380}" type="presParOf" srcId="{BDCA8AD1-D88B-BD46-A894-CF79544007BD}" destId="{AD5272B9-E5A4-3D40-8AE5-C76AF2F14533}" srcOrd="0" destOrd="0" presId="urn:microsoft.com/office/officeart/2008/layout/LinedList"/>
    <dgm:cxn modelId="{B31A5869-8135-024A-B744-277BB1A74253}" type="presParOf" srcId="{BDCA8AD1-D88B-BD46-A894-CF79544007BD}" destId="{8D1C2A1E-AEEE-8F46-B749-27B031508D99}" srcOrd="1" destOrd="0" presId="urn:microsoft.com/office/officeart/2008/layout/LinedList"/>
    <dgm:cxn modelId="{117E346C-AC12-E14B-BF46-DBDAC8B3492C}" type="presParOf" srcId="{8D1C2A1E-AEEE-8F46-B749-27B031508D99}" destId="{9EDB3616-9A5C-6946-82CF-D2C2362CB3E0}" srcOrd="0" destOrd="0" presId="urn:microsoft.com/office/officeart/2008/layout/LinedList"/>
    <dgm:cxn modelId="{27A3FBE0-79E4-4545-ABFC-A86D72F192DC}" type="presParOf" srcId="{8D1C2A1E-AEEE-8F46-B749-27B031508D99}" destId="{298544E9-B82C-A94C-A5CE-1BFACDD57551}" srcOrd="1" destOrd="0" presId="urn:microsoft.com/office/officeart/2008/layout/LinedList"/>
    <dgm:cxn modelId="{55D46C36-AFF9-AC4A-9A0F-AC46D83882E0}" type="presParOf" srcId="{8D1C2A1E-AEEE-8F46-B749-27B031508D99}" destId="{C492FD17-49A0-2442-AA71-6A4ABA26F58D}" srcOrd="2" destOrd="0" presId="urn:microsoft.com/office/officeart/2008/layout/LinedList"/>
    <dgm:cxn modelId="{46BCEA47-4467-9C47-AD38-5B2F8F1BB3F5}" type="presParOf" srcId="{BDCA8AD1-D88B-BD46-A894-CF79544007BD}" destId="{2848BD33-3D3C-1445-ACE4-5EDFFF03873C}" srcOrd="2" destOrd="0" presId="urn:microsoft.com/office/officeart/2008/layout/LinedList"/>
    <dgm:cxn modelId="{6B4CB364-310F-8947-B4D1-D1B97610FC75}" type="presParOf" srcId="{BDCA8AD1-D88B-BD46-A894-CF79544007BD}" destId="{0B7EB740-498D-D648-BCE0-EC7AE979F13D}" srcOrd="3"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D0179AA-DC56-46C7-B8F4-08C9D29965C1}" type="doc">
      <dgm:prSet loTypeId="urn:microsoft.com/office/officeart/2005/8/layout/process2" loCatId="process" qsTypeId="urn:microsoft.com/office/officeart/2005/8/quickstyle/simple3" qsCatId="simple" csTypeId="urn:microsoft.com/office/officeart/2005/8/colors/accent1_2" csCatId="accent1" phldr="1"/>
      <dgm:spPr/>
    </dgm:pt>
    <dgm:pt modelId="{072E8057-CCEA-45C9-8A7E-22A3095A2CA2}">
      <dgm:prSet phldrT="[Text]" custT="1"/>
      <dgm:spPr/>
      <dgm:t>
        <a:bodyPr/>
        <a:lstStyle/>
        <a:p>
          <a:r>
            <a:rPr lang="en-GB" sz="2400"/>
            <a:t>In some circumstances it may be advantageous to reveal a source’s true identity within the body of intelligence without revealing their identity as the source</a:t>
          </a:r>
          <a:endParaRPr lang="en-GB" sz="2400" dirty="0"/>
        </a:p>
      </dgm:t>
    </dgm:pt>
    <dgm:pt modelId="{5D840EFA-CAC8-4C74-90F2-580C3797D0FF}" type="parTrans" cxnId="{D6EEA2B4-F390-40B3-8254-766469A2C81C}">
      <dgm:prSet/>
      <dgm:spPr/>
      <dgm:t>
        <a:bodyPr/>
        <a:lstStyle/>
        <a:p>
          <a:endParaRPr lang="en-GB"/>
        </a:p>
      </dgm:t>
    </dgm:pt>
    <dgm:pt modelId="{95823001-E0C8-456E-8A4D-B62D20A924B1}" type="sibTrans" cxnId="{D6EEA2B4-F390-40B3-8254-766469A2C81C}">
      <dgm:prSet/>
      <dgm:spPr/>
      <dgm:t>
        <a:bodyPr/>
        <a:lstStyle/>
        <a:p>
          <a:endParaRPr lang="en-GB"/>
        </a:p>
      </dgm:t>
    </dgm:pt>
    <dgm:pt modelId="{667D00F2-9F17-4DBE-A202-90BED4CCAD3B}">
      <dgm:prSet phldrT="[Text]" custT="1"/>
      <dgm:spPr/>
      <dgm:t>
        <a:bodyPr/>
        <a:lstStyle/>
        <a:p>
          <a:r>
            <a:rPr lang="en-GB" sz="2400"/>
            <a:t>Where an officer is concerned that the contents of a report might indicate the source, reference should be made to a supervisor before dissemination or entry onto the intelligence system takes place</a:t>
          </a:r>
          <a:endParaRPr lang="en-GB" sz="2400" dirty="0"/>
        </a:p>
      </dgm:t>
    </dgm:pt>
    <dgm:pt modelId="{DED632D2-C66D-4734-A813-D6906835BC65}" type="parTrans" cxnId="{4B1E080D-6978-4649-996C-60D4296A4263}">
      <dgm:prSet/>
      <dgm:spPr/>
      <dgm:t>
        <a:bodyPr/>
        <a:lstStyle/>
        <a:p>
          <a:endParaRPr lang="en-GB"/>
        </a:p>
      </dgm:t>
    </dgm:pt>
    <dgm:pt modelId="{7EAF180A-268F-4921-BEAA-AF51DC3E64A2}" type="sibTrans" cxnId="{4B1E080D-6978-4649-996C-60D4296A4263}">
      <dgm:prSet/>
      <dgm:spPr/>
      <dgm:t>
        <a:bodyPr/>
        <a:lstStyle/>
        <a:p>
          <a:endParaRPr lang="en-GB"/>
        </a:p>
      </dgm:t>
    </dgm:pt>
    <dgm:pt modelId="{C435EF78-87E0-4D61-AC48-35F5B737D498}" type="pres">
      <dgm:prSet presAssocID="{4D0179AA-DC56-46C7-B8F4-08C9D29965C1}" presName="linearFlow" presStyleCnt="0">
        <dgm:presLayoutVars>
          <dgm:resizeHandles val="exact"/>
        </dgm:presLayoutVars>
      </dgm:prSet>
      <dgm:spPr/>
    </dgm:pt>
    <dgm:pt modelId="{EF854F69-61E1-4330-B7E6-CDF3E0E2EE9D}" type="pres">
      <dgm:prSet presAssocID="{072E8057-CCEA-45C9-8A7E-22A3095A2CA2}" presName="node" presStyleLbl="node1" presStyleIdx="0" presStyleCnt="2" custScaleX="156570">
        <dgm:presLayoutVars>
          <dgm:bulletEnabled val="1"/>
        </dgm:presLayoutVars>
      </dgm:prSet>
      <dgm:spPr/>
    </dgm:pt>
    <dgm:pt modelId="{4FCF7202-DED8-4DC7-9694-1A8F8162F587}" type="pres">
      <dgm:prSet presAssocID="{95823001-E0C8-456E-8A4D-B62D20A924B1}" presName="sibTrans" presStyleLbl="sibTrans2D1" presStyleIdx="0" presStyleCnt="1"/>
      <dgm:spPr/>
    </dgm:pt>
    <dgm:pt modelId="{4522042A-3FF2-4AED-ABF6-FF7C35B19160}" type="pres">
      <dgm:prSet presAssocID="{95823001-E0C8-456E-8A4D-B62D20A924B1}" presName="connectorText" presStyleLbl="sibTrans2D1" presStyleIdx="0" presStyleCnt="1"/>
      <dgm:spPr/>
    </dgm:pt>
    <dgm:pt modelId="{14F1B5D4-5655-4873-ACE6-C9FDC0FBCFD9}" type="pres">
      <dgm:prSet presAssocID="{667D00F2-9F17-4DBE-A202-90BED4CCAD3B}" presName="node" presStyleLbl="node1" presStyleIdx="1" presStyleCnt="2" custScaleX="156570">
        <dgm:presLayoutVars>
          <dgm:bulletEnabled val="1"/>
        </dgm:presLayoutVars>
      </dgm:prSet>
      <dgm:spPr/>
    </dgm:pt>
  </dgm:ptLst>
  <dgm:cxnLst>
    <dgm:cxn modelId="{4B1E080D-6978-4649-996C-60D4296A4263}" srcId="{4D0179AA-DC56-46C7-B8F4-08C9D29965C1}" destId="{667D00F2-9F17-4DBE-A202-90BED4CCAD3B}" srcOrd="1" destOrd="0" parTransId="{DED632D2-C66D-4734-A813-D6906835BC65}" sibTransId="{7EAF180A-268F-4921-BEAA-AF51DC3E64A2}"/>
    <dgm:cxn modelId="{8B33D467-3776-45D5-B8F5-BF9D02E2F87C}" type="presOf" srcId="{95823001-E0C8-456E-8A4D-B62D20A924B1}" destId="{4FCF7202-DED8-4DC7-9694-1A8F8162F587}" srcOrd="0" destOrd="0" presId="urn:microsoft.com/office/officeart/2005/8/layout/process2"/>
    <dgm:cxn modelId="{FD71C96E-6D60-4F41-A1C1-571C254BCA38}" type="presOf" srcId="{4D0179AA-DC56-46C7-B8F4-08C9D29965C1}" destId="{C435EF78-87E0-4D61-AC48-35F5B737D498}" srcOrd="0" destOrd="0" presId="urn:microsoft.com/office/officeart/2005/8/layout/process2"/>
    <dgm:cxn modelId="{75E8F6AD-68D3-45FD-8D29-E3A08EBCE017}" type="presOf" srcId="{95823001-E0C8-456E-8A4D-B62D20A924B1}" destId="{4522042A-3FF2-4AED-ABF6-FF7C35B19160}" srcOrd="1" destOrd="0" presId="urn:microsoft.com/office/officeart/2005/8/layout/process2"/>
    <dgm:cxn modelId="{D6EEA2B4-F390-40B3-8254-766469A2C81C}" srcId="{4D0179AA-DC56-46C7-B8F4-08C9D29965C1}" destId="{072E8057-CCEA-45C9-8A7E-22A3095A2CA2}" srcOrd="0" destOrd="0" parTransId="{5D840EFA-CAC8-4C74-90F2-580C3797D0FF}" sibTransId="{95823001-E0C8-456E-8A4D-B62D20A924B1}"/>
    <dgm:cxn modelId="{9872CEE5-4414-4D11-AA9C-DF63E938D539}" type="presOf" srcId="{667D00F2-9F17-4DBE-A202-90BED4CCAD3B}" destId="{14F1B5D4-5655-4873-ACE6-C9FDC0FBCFD9}" srcOrd="0" destOrd="0" presId="urn:microsoft.com/office/officeart/2005/8/layout/process2"/>
    <dgm:cxn modelId="{18FAAEEC-4486-4F70-8388-6D82F92092F7}" type="presOf" srcId="{072E8057-CCEA-45C9-8A7E-22A3095A2CA2}" destId="{EF854F69-61E1-4330-B7E6-CDF3E0E2EE9D}" srcOrd="0" destOrd="0" presId="urn:microsoft.com/office/officeart/2005/8/layout/process2"/>
    <dgm:cxn modelId="{5D479788-6FB0-43B4-8410-6D0424F6A61E}" type="presParOf" srcId="{C435EF78-87E0-4D61-AC48-35F5B737D498}" destId="{EF854F69-61E1-4330-B7E6-CDF3E0E2EE9D}" srcOrd="0" destOrd="0" presId="urn:microsoft.com/office/officeart/2005/8/layout/process2"/>
    <dgm:cxn modelId="{EFEA06E8-C62C-47F7-B680-3C797FB3AD25}" type="presParOf" srcId="{C435EF78-87E0-4D61-AC48-35F5B737D498}" destId="{4FCF7202-DED8-4DC7-9694-1A8F8162F587}" srcOrd="1" destOrd="0" presId="urn:microsoft.com/office/officeart/2005/8/layout/process2"/>
    <dgm:cxn modelId="{9CAF3742-69F7-45C8-8308-7BA53A41F915}" type="presParOf" srcId="{4FCF7202-DED8-4DC7-9694-1A8F8162F587}" destId="{4522042A-3FF2-4AED-ABF6-FF7C35B19160}" srcOrd="0" destOrd="0" presId="urn:microsoft.com/office/officeart/2005/8/layout/process2"/>
    <dgm:cxn modelId="{91B41038-5D72-4472-BCCC-4F2C39681F30}" type="presParOf" srcId="{C435EF78-87E0-4D61-AC48-35F5B737D498}" destId="{14F1B5D4-5655-4873-ACE6-C9FDC0FBCFD9}" srcOrd="2"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3200"/>
            <a:t>All intelligence must be accurately reported</a:t>
          </a:r>
          <a:endParaRPr lang="en-GB" sz="3200" dirty="0"/>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a:t>Care must be taken to remove from the text all material that in any way identifies the source</a:t>
          </a:r>
          <a:endParaRPr lang="en-GB" sz="2400" dirty="0"/>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pt>
    <dgm:pt modelId="{2FC9D229-A06C-4344-BF1E-604B97357FC5}">
      <dgm:prSet phldrT="[Text]" custT="1"/>
      <dgm:spPr/>
      <dgm:t>
        <a:bodyPr/>
        <a:lstStyle/>
        <a:p>
          <a:r>
            <a:rPr lang="en-GB" sz="2400" dirty="0"/>
            <a:t>Information &amp; intelligence can be stored in any suitable format.</a:t>
          </a:r>
        </a:p>
        <a:p>
          <a:r>
            <a:rPr lang="en-GB" sz="2400" dirty="0"/>
            <a:t>E.G paper records, computer records, audio tapes, video tape or photographs. </a:t>
          </a:r>
        </a:p>
        <a:p>
          <a:r>
            <a:rPr lang="en-GB" sz="24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r>
            <a:rPr lang="en-GB" sz="2400" dirty="0"/>
            <a:t>However, there are two important provisos, namely that the medium in which it is stored must be </a:t>
          </a:r>
          <a:r>
            <a:rPr lang="en-GB" sz="2400" b="1" i="1" u="sng" dirty="0"/>
            <a:t>durable</a:t>
          </a:r>
          <a:r>
            <a:rPr lang="en-GB" sz="2400" dirty="0"/>
            <a:t> &amp; the information must be </a:t>
          </a:r>
          <a:r>
            <a:rPr lang="en-GB" sz="2400" b="1" i="1" u="sng" dirty="0"/>
            <a:t>retrievable</a:t>
          </a:r>
          <a:r>
            <a:rPr lang="en-GB" sz="24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pt>
    <dgm:pt modelId="{2E98B970-EDBF-40A4-9A20-AD0F21D5E103}">
      <dgm:prSet phldrT="[Text]" custT="1"/>
      <dgm:spPr/>
      <dgm:t>
        <a:bodyPr/>
        <a:lstStyle/>
        <a:p>
          <a:r>
            <a:rPr lang="en-GB" sz="2400"/>
            <a:t>The Code of Practice on the Management of Police Information states:</a:t>
          </a:r>
          <a:endParaRPr lang="en-GB" sz="2400" dirty="0"/>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dgm:t>
        <a:bodyPr/>
        <a:lstStyle/>
        <a:p>
          <a:endParaRPr lang="en-GB"/>
        </a:p>
      </dgm:t>
    </dgm:pt>
    <dgm:pt modelId="{D141D064-C5E5-433E-B6C0-24CB8AEF7F7B}">
      <dgm:prSet phldrT="[Text]" custT="1"/>
      <dgm:spPr/>
      <dgm:t>
        <a:bodyPr/>
        <a:lstStyle/>
        <a:p>
          <a:r>
            <a:rPr lang="en-GB" sz="2400" b="1"/>
            <a:t>For a policing purpose </a:t>
          </a:r>
        </a:p>
        <a:p>
          <a:r>
            <a:rPr lang="en-GB" sz="2400" b="1"/>
            <a:t>And</a:t>
          </a:r>
        </a:p>
        <a:p>
          <a:r>
            <a:rPr lang="en-GB" sz="2400" b="1"/>
            <a:t>Managed lawfully</a:t>
          </a:r>
          <a:endParaRPr lang="en-GB" sz="2400" b="1" dirty="0"/>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dgm:t>
        <a:bodyPr/>
        <a:lstStyle/>
        <a:p>
          <a:r>
            <a:rPr lang="en-GB" sz="2400"/>
            <a:t>Gathering &amp; storing information &amp; intelligence</a:t>
          </a:r>
          <a:endParaRPr lang="en-GB" sz="2400" dirty="0"/>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dgm:t>
        <a:bodyPr/>
        <a:lstStyle/>
        <a:p>
          <a:r>
            <a:rPr lang="en-GB" sz="2400"/>
            <a:t>Criminal Procedure &amp; Investigations Act 1996</a:t>
          </a:r>
          <a:endParaRPr lang="en-GB" sz="2400" dirty="0"/>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dgm:t>
        <a:bodyPr/>
        <a:lstStyle/>
        <a:p>
          <a:r>
            <a:rPr lang="en-GB" sz="2400"/>
            <a:t>Data Protection Act 2018/ General Data Protection Regulation (EU) 2018/679 (GDPR)</a:t>
          </a:r>
          <a:endParaRPr lang="en-GB" sz="2400" dirty="0"/>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823A1B63-F6D2-4F70-81C5-EAE0568B9CEA}" type="doc">
      <dgm:prSet loTypeId="urn:microsoft.com/office/officeart/2005/8/layout/bProcess4" loCatId="process" qsTypeId="urn:microsoft.com/office/officeart/2005/8/quickstyle/simple1" qsCatId="simple" csTypeId="urn:microsoft.com/office/officeart/2005/8/colors/accent1_3" csCatId="accent1" phldr="1"/>
      <dgm:spPr/>
      <dgm:t>
        <a:bodyPr/>
        <a:lstStyle/>
        <a:p>
          <a:endParaRPr lang="en-GB"/>
        </a:p>
      </dgm:t>
    </dgm:pt>
    <dgm:pt modelId="{903C854C-39F4-4B48-811F-98A83C71384E}">
      <dgm:prSet phldrT="[Text]" custT="1"/>
      <dgm:spPr/>
      <dgm:t>
        <a:bodyPr/>
        <a:lstStyle/>
        <a:p>
          <a:r>
            <a:rPr lang="en-GB" sz="2400"/>
            <a:t>Open/closed sources</a:t>
          </a:r>
          <a:endParaRPr lang="en-GB" sz="2400" dirty="0"/>
        </a:p>
      </dgm:t>
    </dgm:pt>
    <dgm:pt modelId="{1AE1D319-1BDC-46D7-96EF-0F76889932DD}" type="parTrans" cxnId="{5516722E-F74A-4CE7-B32F-3B2EE41BF97C}">
      <dgm:prSet/>
      <dgm:spPr/>
      <dgm:t>
        <a:bodyPr/>
        <a:lstStyle/>
        <a:p>
          <a:endParaRPr lang="en-GB"/>
        </a:p>
      </dgm:t>
    </dgm:pt>
    <dgm:pt modelId="{A897E4AF-D10E-4B55-8574-2960BB66FCFC}" type="sibTrans" cxnId="{5516722E-F74A-4CE7-B32F-3B2EE41BF97C}">
      <dgm:prSet/>
      <dgm:spPr/>
      <dgm:t>
        <a:bodyPr/>
        <a:lstStyle/>
        <a:p>
          <a:endParaRPr lang="en-GB"/>
        </a:p>
      </dgm:t>
    </dgm:pt>
    <dgm:pt modelId="{2F719609-4F10-4F0C-9229-C8FAE7806F81}">
      <dgm:prSet phldrT="[Text]" custT="1"/>
      <dgm:spPr/>
      <dgm:t>
        <a:bodyPr/>
        <a:lstStyle/>
        <a:p>
          <a:r>
            <a:rPr lang="en-GB" sz="2400"/>
            <a:t>Police National Computer (PNC)</a:t>
          </a:r>
          <a:endParaRPr lang="en-GB" sz="2400" dirty="0"/>
        </a:p>
      </dgm:t>
    </dgm:pt>
    <dgm:pt modelId="{08866EB8-FC3E-4337-9A42-4F6C67746453}" type="parTrans" cxnId="{84D44BC3-A552-4B31-BD86-B1CD23DAEE0B}">
      <dgm:prSet/>
      <dgm:spPr/>
      <dgm:t>
        <a:bodyPr/>
        <a:lstStyle/>
        <a:p>
          <a:endParaRPr lang="en-GB"/>
        </a:p>
      </dgm:t>
    </dgm:pt>
    <dgm:pt modelId="{74EC6F51-586A-46B7-9C0F-6D7E3B1EB9D9}" type="sibTrans" cxnId="{84D44BC3-A552-4B31-BD86-B1CD23DAEE0B}">
      <dgm:prSet/>
      <dgm:spPr/>
      <dgm:t>
        <a:bodyPr/>
        <a:lstStyle/>
        <a:p>
          <a:endParaRPr lang="en-GB"/>
        </a:p>
      </dgm:t>
    </dgm:pt>
    <dgm:pt modelId="{F57CB5A1-9C95-43A3-B770-D420FD6DE8FC}">
      <dgm:prSet phldrT="[Text]" custT="1"/>
      <dgm:spPr/>
      <dgm:t>
        <a:bodyPr/>
        <a:lstStyle/>
        <a:p>
          <a:r>
            <a:rPr lang="en-GB" sz="2400"/>
            <a:t>Police National Database (PND)</a:t>
          </a:r>
          <a:endParaRPr lang="en-GB" sz="2400" dirty="0"/>
        </a:p>
      </dgm:t>
    </dgm:pt>
    <dgm:pt modelId="{23BD6217-7158-4597-90F4-F01196EA7665}" type="parTrans" cxnId="{A7140671-CD69-4B62-9AAF-F7D5F1601D5F}">
      <dgm:prSet/>
      <dgm:spPr/>
      <dgm:t>
        <a:bodyPr/>
        <a:lstStyle/>
        <a:p>
          <a:endParaRPr lang="en-GB"/>
        </a:p>
      </dgm:t>
    </dgm:pt>
    <dgm:pt modelId="{48834ADC-74E6-4D5D-A9A8-5A168399A253}" type="sibTrans" cxnId="{A7140671-CD69-4B62-9AAF-F7D5F1601D5F}">
      <dgm:prSet/>
      <dgm:spPr/>
      <dgm:t>
        <a:bodyPr/>
        <a:lstStyle/>
        <a:p>
          <a:endParaRPr lang="en-GB"/>
        </a:p>
      </dgm:t>
    </dgm:pt>
    <dgm:pt modelId="{45C55A8B-B204-4C5C-A675-0C9C8E74DCC1}">
      <dgm:prSet phldrT="[Text]" custT="1"/>
      <dgm:spPr/>
      <dgm:t>
        <a:bodyPr/>
        <a:lstStyle/>
        <a:p>
          <a:r>
            <a:rPr lang="en-GB" sz="2400"/>
            <a:t>Policing Registers</a:t>
          </a:r>
          <a:endParaRPr lang="en-GB" sz="2400" dirty="0"/>
        </a:p>
      </dgm:t>
    </dgm:pt>
    <dgm:pt modelId="{77CF4E78-D283-4FF2-8962-CF55D2434E52}" type="parTrans" cxnId="{1EC69A6B-9AA6-46F5-A7A2-42DD5F78B895}">
      <dgm:prSet/>
      <dgm:spPr/>
      <dgm:t>
        <a:bodyPr/>
        <a:lstStyle/>
        <a:p>
          <a:endParaRPr lang="en-GB"/>
        </a:p>
      </dgm:t>
    </dgm:pt>
    <dgm:pt modelId="{68885BCE-67A4-4B65-81CC-DCD540D8FD37}" type="sibTrans" cxnId="{1EC69A6B-9AA6-46F5-A7A2-42DD5F78B895}">
      <dgm:prSet/>
      <dgm:spPr/>
      <dgm:t>
        <a:bodyPr/>
        <a:lstStyle/>
        <a:p>
          <a:endParaRPr lang="en-GB"/>
        </a:p>
      </dgm:t>
    </dgm:pt>
    <dgm:pt modelId="{13B073E0-7CAA-47E3-80CA-DA5352857DCB}">
      <dgm:prSet phldrT="[Text]" custT="1"/>
      <dgm:spPr/>
      <dgm:t>
        <a:bodyPr/>
        <a:lstStyle/>
        <a:p>
          <a:r>
            <a:rPr lang="en-GB" sz="2400"/>
            <a:t>Other forces/agencies</a:t>
          </a:r>
          <a:endParaRPr lang="en-GB" sz="2400" dirty="0"/>
        </a:p>
      </dgm:t>
    </dgm:pt>
    <dgm:pt modelId="{E8B070BF-3991-4D51-BD50-73FE735E0215}" type="parTrans" cxnId="{6A3E2075-7401-40E3-9C5E-FD74BBFC1D82}">
      <dgm:prSet/>
      <dgm:spPr/>
      <dgm:t>
        <a:bodyPr/>
        <a:lstStyle/>
        <a:p>
          <a:endParaRPr lang="en-GB"/>
        </a:p>
      </dgm:t>
    </dgm:pt>
    <dgm:pt modelId="{B9BBF776-EF45-494F-95C4-C127FE307D91}" type="sibTrans" cxnId="{6A3E2075-7401-40E3-9C5E-FD74BBFC1D82}">
      <dgm:prSet/>
      <dgm:spPr/>
      <dgm:t>
        <a:bodyPr/>
        <a:lstStyle/>
        <a:p>
          <a:endParaRPr lang="en-GB"/>
        </a:p>
      </dgm:t>
    </dgm:pt>
    <dgm:pt modelId="{6D1AEE45-420D-429D-ABC6-38793F96BA99}">
      <dgm:prSet phldrT="[Text]" custT="1"/>
      <dgm:spPr/>
      <dgm:t>
        <a:bodyPr/>
        <a:lstStyle/>
        <a:p>
          <a:r>
            <a:rPr lang="en-GB" sz="2400"/>
            <a:t>Covert Human Intelligence Sources (CHIS)</a:t>
          </a:r>
          <a:endParaRPr lang="en-GB" sz="2400" dirty="0"/>
        </a:p>
      </dgm:t>
    </dgm:pt>
    <dgm:pt modelId="{B3E509D2-5440-4E5B-B9E3-BD680DF6234E}" type="parTrans" cxnId="{7787E489-CF1B-4FB6-B07C-461BD1058B75}">
      <dgm:prSet/>
      <dgm:spPr/>
      <dgm:t>
        <a:bodyPr/>
        <a:lstStyle/>
        <a:p>
          <a:endParaRPr lang="en-GB"/>
        </a:p>
      </dgm:t>
    </dgm:pt>
    <dgm:pt modelId="{7140565C-BF00-4744-9CEC-AD2D026819D5}" type="sibTrans" cxnId="{7787E489-CF1B-4FB6-B07C-461BD1058B75}">
      <dgm:prSet/>
      <dgm:spPr/>
      <dgm:t>
        <a:bodyPr/>
        <a:lstStyle/>
        <a:p>
          <a:endParaRPr lang="en-GB"/>
        </a:p>
      </dgm:t>
    </dgm:pt>
    <dgm:pt modelId="{6E0B0352-3EC1-41B5-B06E-15ECAF5AEE42}">
      <dgm:prSet phldrT="[Text]" custT="1"/>
      <dgm:spPr/>
      <dgm:t>
        <a:bodyPr/>
        <a:lstStyle/>
        <a:p>
          <a:r>
            <a:rPr lang="en-GB" sz="2400"/>
            <a:t>Social Media</a:t>
          </a:r>
          <a:endParaRPr lang="en-GB" sz="2400" dirty="0"/>
        </a:p>
      </dgm:t>
    </dgm:pt>
    <dgm:pt modelId="{FA577060-A2A3-4284-9D75-10CC9C8D694E}" type="parTrans" cxnId="{703FBCE0-0ABA-4847-82DC-3DD0D5EF97BD}">
      <dgm:prSet/>
      <dgm:spPr/>
      <dgm:t>
        <a:bodyPr/>
        <a:lstStyle/>
        <a:p>
          <a:endParaRPr lang="en-GB"/>
        </a:p>
      </dgm:t>
    </dgm:pt>
    <dgm:pt modelId="{92302D74-6B30-4E13-ABD3-D3D83F954D56}" type="sibTrans" cxnId="{703FBCE0-0ABA-4847-82DC-3DD0D5EF97BD}">
      <dgm:prSet/>
      <dgm:spPr/>
      <dgm:t>
        <a:bodyPr/>
        <a:lstStyle/>
        <a:p>
          <a:endParaRPr lang="en-GB"/>
        </a:p>
      </dgm:t>
    </dgm:pt>
    <dgm:pt modelId="{839DD21A-0333-45E0-94FB-A5911E155F7F}">
      <dgm:prSet phldrT="[Text]" custT="1"/>
      <dgm:spPr/>
      <dgm:t>
        <a:bodyPr/>
        <a:lstStyle/>
        <a:p>
          <a:r>
            <a:rPr lang="en-GB" sz="2400"/>
            <a:t>Community Intelligence</a:t>
          </a:r>
          <a:endParaRPr lang="en-GB" sz="2400" dirty="0"/>
        </a:p>
      </dgm:t>
    </dgm:pt>
    <dgm:pt modelId="{31AA3C89-41B8-4106-AF9C-F74EBF93D7F1}" type="parTrans" cxnId="{FE86D941-E4E2-417B-A76F-EDAAD5D3A93D}">
      <dgm:prSet/>
      <dgm:spPr/>
      <dgm:t>
        <a:bodyPr/>
        <a:lstStyle/>
        <a:p>
          <a:endParaRPr lang="en-GB"/>
        </a:p>
      </dgm:t>
    </dgm:pt>
    <dgm:pt modelId="{3940F033-573D-44FD-9618-519634718675}" type="sibTrans" cxnId="{FE86D941-E4E2-417B-A76F-EDAAD5D3A93D}">
      <dgm:prSet/>
      <dgm:spPr/>
      <dgm:t>
        <a:bodyPr/>
        <a:lstStyle/>
        <a:p>
          <a:endParaRPr lang="en-GB"/>
        </a:p>
      </dgm:t>
    </dgm:pt>
    <dgm:pt modelId="{4BFADE9B-BB3D-4A0D-87A7-9B750074C567}" type="pres">
      <dgm:prSet presAssocID="{823A1B63-F6D2-4F70-81C5-EAE0568B9CEA}" presName="Name0" presStyleCnt="0">
        <dgm:presLayoutVars>
          <dgm:dir/>
          <dgm:resizeHandles/>
        </dgm:presLayoutVars>
      </dgm:prSet>
      <dgm:spPr/>
    </dgm:pt>
    <dgm:pt modelId="{3B88B963-C81D-4608-A018-E3283340CDE5}" type="pres">
      <dgm:prSet presAssocID="{903C854C-39F4-4B48-811F-98A83C71384E}" presName="compNode" presStyleCnt="0"/>
      <dgm:spPr/>
    </dgm:pt>
    <dgm:pt modelId="{3177483A-F230-4396-BD4D-0529CC0B287C}" type="pres">
      <dgm:prSet presAssocID="{903C854C-39F4-4B48-811F-98A83C71384E}" presName="dummyConnPt" presStyleCnt="0"/>
      <dgm:spPr/>
    </dgm:pt>
    <dgm:pt modelId="{12CB1514-0C7E-4DAF-A2B0-C79D35D0DDC7}" type="pres">
      <dgm:prSet presAssocID="{903C854C-39F4-4B48-811F-98A83C71384E}" presName="node" presStyleLbl="node1" presStyleIdx="0" presStyleCnt="8">
        <dgm:presLayoutVars>
          <dgm:bulletEnabled val="1"/>
        </dgm:presLayoutVars>
      </dgm:prSet>
      <dgm:spPr/>
    </dgm:pt>
    <dgm:pt modelId="{4B6D11DD-5244-4D05-B62B-F13FF575EAA8}" type="pres">
      <dgm:prSet presAssocID="{A897E4AF-D10E-4B55-8574-2960BB66FCFC}" presName="sibTrans" presStyleLbl="bgSibTrans2D1" presStyleIdx="0" presStyleCnt="7"/>
      <dgm:spPr/>
    </dgm:pt>
    <dgm:pt modelId="{B43C0788-4849-4D59-AF11-3E07FC6B615E}" type="pres">
      <dgm:prSet presAssocID="{2F719609-4F10-4F0C-9229-C8FAE7806F81}" presName="compNode" presStyleCnt="0"/>
      <dgm:spPr/>
    </dgm:pt>
    <dgm:pt modelId="{B489D379-AD7E-4C80-A1F5-196839839638}" type="pres">
      <dgm:prSet presAssocID="{2F719609-4F10-4F0C-9229-C8FAE7806F81}" presName="dummyConnPt" presStyleCnt="0"/>
      <dgm:spPr/>
    </dgm:pt>
    <dgm:pt modelId="{0E43CAEE-CB96-4647-976F-5ECE17A633E2}" type="pres">
      <dgm:prSet presAssocID="{2F719609-4F10-4F0C-9229-C8FAE7806F81}" presName="node" presStyleLbl="node1" presStyleIdx="1" presStyleCnt="8">
        <dgm:presLayoutVars>
          <dgm:bulletEnabled val="1"/>
        </dgm:presLayoutVars>
      </dgm:prSet>
      <dgm:spPr/>
    </dgm:pt>
    <dgm:pt modelId="{B8AAF970-3A51-4BA9-BCE1-AC6B6A076176}" type="pres">
      <dgm:prSet presAssocID="{74EC6F51-586A-46B7-9C0F-6D7E3B1EB9D9}" presName="sibTrans" presStyleLbl="bgSibTrans2D1" presStyleIdx="1" presStyleCnt="7"/>
      <dgm:spPr/>
    </dgm:pt>
    <dgm:pt modelId="{17C91008-D666-4C72-B8DA-D7249FA0BF46}" type="pres">
      <dgm:prSet presAssocID="{F57CB5A1-9C95-43A3-B770-D420FD6DE8FC}" presName="compNode" presStyleCnt="0"/>
      <dgm:spPr/>
    </dgm:pt>
    <dgm:pt modelId="{CE517B21-CEAD-4020-A76D-FAC230894E06}" type="pres">
      <dgm:prSet presAssocID="{F57CB5A1-9C95-43A3-B770-D420FD6DE8FC}" presName="dummyConnPt" presStyleCnt="0"/>
      <dgm:spPr/>
    </dgm:pt>
    <dgm:pt modelId="{6A4FE7E4-E1A5-4A26-A53A-C5094B7126BD}" type="pres">
      <dgm:prSet presAssocID="{F57CB5A1-9C95-43A3-B770-D420FD6DE8FC}" presName="node" presStyleLbl="node1" presStyleIdx="2" presStyleCnt="8">
        <dgm:presLayoutVars>
          <dgm:bulletEnabled val="1"/>
        </dgm:presLayoutVars>
      </dgm:prSet>
      <dgm:spPr/>
    </dgm:pt>
    <dgm:pt modelId="{99450A9F-AAA0-43E5-8D55-6FA70FDDB685}" type="pres">
      <dgm:prSet presAssocID="{48834ADC-74E6-4D5D-A9A8-5A168399A253}" presName="sibTrans" presStyleLbl="bgSibTrans2D1" presStyleIdx="2" presStyleCnt="7"/>
      <dgm:spPr/>
    </dgm:pt>
    <dgm:pt modelId="{6FB8A228-D9E7-4D15-9BBF-41A84080F9E5}" type="pres">
      <dgm:prSet presAssocID="{45C55A8B-B204-4C5C-A675-0C9C8E74DCC1}" presName="compNode" presStyleCnt="0"/>
      <dgm:spPr/>
    </dgm:pt>
    <dgm:pt modelId="{0F6051B9-48AB-4179-BE05-8DEBA99D76C1}" type="pres">
      <dgm:prSet presAssocID="{45C55A8B-B204-4C5C-A675-0C9C8E74DCC1}" presName="dummyConnPt" presStyleCnt="0"/>
      <dgm:spPr/>
    </dgm:pt>
    <dgm:pt modelId="{829CE5CD-687F-49B5-8883-C36B3B8A53A6}" type="pres">
      <dgm:prSet presAssocID="{45C55A8B-B204-4C5C-A675-0C9C8E74DCC1}" presName="node" presStyleLbl="node1" presStyleIdx="3" presStyleCnt="8" custAng="0">
        <dgm:presLayoutVars>
          <dgm:bulletEnabled val="1"/>
        </dgm:presLayoutVars>
      </dgm:prSet>
      <dgm:spPr/>
    </dgm:pt>
    <dgm:pt modelId="{78ADA121-3C4A-46A4-8B05-904CF0AE142D}" type="pres">
      <dgm:prSet presAssocID="{68885BCE-67A4-4B65-81CC-DCD540D8FD37}" presName="sibTrans" presStyleLbl="bgSibTrans2D1" presStyleIdx="3" presStyleCnt="7"/>
      <dgm:spPr/>
    </dgm:pt>
    <dgm:pt modelId="{54CC61BE-095D-4E8F-9916-6187060836AA}" type="pres">
      <dgm:prSet presAssocID="{13B073E0-7CAA-47E3-80CA-DA5352857DCB}" presName="compNode" presStyleCnt="0"/>
      <dgm:spPr/>
    </dgm:pt>
    <dgm:pt modelId="{379702AC-6444-48D4-AD26-74A89AA9BAA7}" type="pres">
      <dgm:prSet presAssocID="{13B073E0-7CAA-47E3-80CA-DA5352857DCB}" presName="dummyConnPt" presStyleCnt="0"/>
      <dgm:spPr/>
    </dgm:pt>
    <dgm:pt modelId="{43E55503-D81F-444E-9A0C-5BCA44620701}" type="pres">
      <dgm:prSet presAssocID="{13B073E0-7CAA-47E3-80CA-DA5352857DCB}" presName="node" presStyleLbl="node1" presStyleIdx="4" presStyleCnt="8">
        <dgm:presLayoutVars>
          <dgm:bulletEnabled val="1"/>
        </dgm:presLayoutVars>
      </dgm:prSet>
      <dgm:spPr/>
    </dgm:pt>
    <dgm:pt modelId="{0917C403-3A96-4B9D-97DD-D658B201181D}" type="pres">
      <dgm:prSet presAssocID="{B9BBF776-EF45-494F-95C4-C127FE307D91}" presName="sibTrans" presStyleLbl="bgSibTrans2D1" presStyleIdx="4" presStyleCnt="7"/>
      <dgm:spPr/>
    </dgm:pt>
    <dgm:pt modelId="{DC6643D2-86C1-4E93-8442-62F8B2B88FC1}" type="pres">
      <dgm:prSet presAssocID="{6D1AEE45-420D-429D-ABC6-38793F96BA99}" presName="compNode" presStyleCnt="0"/>
      <dgm:spPr/>
    </dgm:pt>
    <dgm:pt modelId="{72B1EEDD-7BC2-4B4E-8079-33E1DE4A9E6C}" type="pres">
      <dgm:prSet presAssocID="{6D1AEE45-420D-429D-ABC6-38793F96BA99}" presName="dummyConnPt" presStyleCnt="0"/>
      <dgm:spPr/>
    </dgm:pt>
    <dgm:pt modelId="{2FE94405-7E77-4DB9-8A4A-210C1C1FB49C}" type="pres">
      <dgm:prSet presAssocID="{6D1AEE45-420D-429D-ABC6-38793F96BA99}" presName="node" presStyleLbl="node1" presStyleIdx="5" presStyleCnt="8">
        <dgm:presLayoutVars>
          <dgm:bulletEnabled val="1"/>
        </dgm:presLayoutVars>
      </dgm:prSet>
      <dgm:spPr/>
    </dgm:pt>
    <dgm:pt modelId="{C55E7B90-5736-4B57-A6EE-0301F1127776}" type="pres">
      <dgm:prSet presAssocID="{7140565C-BF00-4744-9CEC-AD2D026819D5}" presName="sibTrans" presStyleLbl="bgSibTrans2D1" presStyleIdx="5" presStyleCnt="7"/>
      <dgm:spPr/>
    </dgm:pt>
    <dgm:pt modelId="{7B3BEB2B-6B87-4E70-A0D5-67BDED85FED6}" type="pres">
      <dgm:prSet presAssocID="{6E0B0352-3EC1-41B5-B06E-15ECAF5AEE42}" presName="compNode" presStyleCnt="0"/>
      <dgm:spPr/>
    </dgm:pt>
    <dgm:pt modelId="{10EECC04-0E0B-4C0D-9F5A-5022E85154E6}" type="pres">
      <dgm:prSet presAssocID="{6E0B0352-3EC1-41B5-B06E-15ECAF5AEE42}" presName="dummyConnPt" presStyleCnt="0"/>
      <dgm:spPr/>
    </dgm:pt>
    <dgm:pt modelId="{26CCC6D6-604B-42B7-82AB-0B4C2AA99BA4}" type="pres">
      <dgm:prSet presAssocID="{6E0B0352-3EC1-41B5-B06E-15ECAF5AEE42}" presName="node" presStyleLbl="node1" presStyleIdx="6" presStyleCnt="8">
        <dgm:presLayoutVars>
          <dgm:bulletEnabled val="1"/>
        </dgm:presLayoutVars>
      </dgm:prSet>
      <dgm:spPr/>
    </dgm:pt>
    <dgm:pt modelId="{54F51312-D099-4DB1-B218-46653574CAD4}" type="pres">
      <dgm:prSet presAssocID="{92302D74-6B30-4E13-ABD3-D3D83F954D56}" presName="sibTrans" presStyleLbl="bgSibTrans2D1" presStyleIdx="6" presStyleCnt="7"/>
      <dgm:spPr/>
    </dgm:pt>
    <dgm:pt modelId="{A3BE4B26-DE8D-47A2-880B-65E1B87C3392}" type="pres">
      <dgm:prSet presAssocID="{839DD21A-0333-45E0-94FB-A5911E155F7F}" presName="compNode" presStyleCnt="0"/>
      <dgm:spPr/>
    </dgm:pt>
    <dgm:pt modelId="{0F5C2DD5-7880-4AAF-82F9-91CF9A8055F3}" type="pres">
      <dgm:prSet presAssocID="{839DD21A-0333-45E0-94FB-A5911E155F7F}" presName="dummyConnPt" presStyleCnt="0"/>
      <dgm:spPr/>
    </dgm:pt>
    <dgm:pt modelId="{D9EB9BFE-944E-4172-8FB1-21AB6438E143}" type="pres">
      <dgm:prSet presAssocID="{839DD21A-0333-45E0-94FB-A5911E155F7F}" presName="node" presStyleLbl="node1" presStyleIdx="7" presStyleCnt="8">
        <dgm:presLayoutVars>
          <dgm:bulletEnabled val="1"/>
        </dgm:presLayoutVars>
      </dgm:prSet>
      <dgm:spPr/>
    </dgm:pt>
  </dgm:ptLst>
  <dgm:cxnLst>
    <dgm:cxn modelId="{57E96711-6213-454D-9F9C-A9BB2F6D24EC}" type="presOf" srcId="{2F719609-4F10-4F0C-9229-C8FAE7806F81}" destId="{0E43CAEE-CB96-4647-976F-5ECE17A633E2}" srcOrd="0" destOrd="0" presId="urn:microsoft.com/office/officeart/2005/8/layout/bProcess4"/>
    <dgm:cxn modelId="{5516722E-F74A-4CE7-B32F-3B2EE41BF97C}" srcId="{823A1B63-F6D2-4F70-81C5-EAE0568B9CEA}" destId="{903C854C-39F4-4B48-811F-98A83C71384E}" srcOrd="0" destOrd="0" parTransId="{1AE1D319-1BDC-46D7-96EF-0F76889932DD}" sibTransId="{A897E4AF-D10E-4B55-8574-2960BB66FCFC}"/>
    <dgm:cxn modelId="{1492592F-700C-42B8-926A-F54EBA242940}" type="presOf" srcId="{823A1B63-F6D2-4F70-81C5-EAE0568B9CEA}" destId="{4BFADE9B-BB3D-4A0D-87A7-9B750074C567}" srcOrd="0" destOrd="0" presId="urn:microsoft.com/office/officeart/2005/8/layout/bProcess4"/>
    <dgm:cxn modelId="{C7F3FD33-95C1-4896-B9F6-0B3725B4116F}" type="presOf" srcId="{839DD21A-0333-45E0-94FB-A5911E155F7F}" destId="{D9EB9BFE-944E-4172-8FB1-21AB6438E143}" srcOrd="0" destOrd="0" presId="urn:microsoft.com/office/officeart/2005/8/layout/bProcess4"/>
    <dgm:cxn modelId="{FE86D941-E4E2-417B-A76F-EDAAD5D3A93D}" srcId="{823A1B63-F6D2-4F70-81C5-EAE0568B9CEA}" destId="{839DD21A-0333-45E0-94FB-A5911E155F7F}" srcOrd="7" destOrd="0" parTransId="{31AA3C89-41B8-4106-AF9C-F74EBF93D7F1}" sibTransId="{3940F033-573D-44FD-9618-519634718675}"/>
    <dgm:cxn modelId="{551F6C62-ABD7-416C-BD15-0FAAD87717BD}" type="presOf" srcId="{68885BCE-67A4-4B65-81CC-DCD540D8FD37}" destId="{78ADA121-3C4A-46A4-8B05-904CF0AE142D}" srcOrd="0" destOrd="0" presId="urn:microsoft.com/office/officeart/2005/8/layout/bProcess4"/>
    <dgm:cxn modelId="{32BD8643-B1F0-477D-9112-8828F50868FC}" type="presOf" srcId="{F57CB5A1-9C95-43A3-B770-D420FD6DE8FC}" destId="{6A4FE7E4-E1A5-4A26-A53A-C5094B7126BD}" srcOrd="0" destOrd="0" presId="urn:microsoft.com/office/officeart/2005/8/layout/bProcess4"/>
    <dgm:cxn modelId="{2A69C664-768D-494E-A2FD-BD8C07A746CE}" type="presOf" srcId="{903C854C-39F4-4B48-811F-98A83C71384E}" destId="{12CB1514-0C7E-4DAF-A2B0-C79D35D0DDC7}" srcOrd="0" destOrd="0" presId="urn:microsoft.com/office/officeart/2005/8/layout/bProcess4"/>
    <dgm:cxn modelId="{1EC69A6B-9AA6-46F5-A7A2-42DD5F78B895}" srcId="{823A1B63-F6D2-4F70-81C5-EAE0568B9CEA}" destId="{45C55A8B-B204-4C5C-A675-0C9C8E74DCC1}" srcOrd="3" destOrd="0" parTransId="{77CF4E78-D283-4FF2-8962-CF55D2434E52}" sibTransId="{68885BCE-67A4-4B65-81CC-DCD540D8FD37}"/>
    <dgm:cxn modelId="{69CF074C-F660-4062-BA8E-D88A789F0922}" type="presOf" srcId="{74EC6F51-586A-46B7-9C0F-6D7E3B1EB9D9}" destId="{B8AAF970-3A51-4BA9-BCE1-AC6B6A076176}" srcOrd="0" destOrd="0" presId="urn:microsoft.com/office/officeart/2005/8/layout/bProcess4"/>
    <dgm:cxn modelId="{A7140671-CD69-4B62-9AAF-F7D5F1601D5F}" srcId="{823A1B63-F6D2-4F70-81C5-EAE0568B9CEA}" destId="{F57CB5A1-9C95-43A3-B770-D420FD6DE8FC}" srcOrd="2" destOrd="0" parTransId="{23BD6217-7158-4597-90F4-F01196EA7665}" sibTransId="{48834ADC-74E6-4D5D-A9A8-5A168399A253}"/>
    <dgm:cxn modelId="{E531F973-FD4C-41E6-8885-351FB27558E7}" type="presOf" srcId="{7140565C-BF00-4744-9CEC-AD2D026819D5}" destId="{C55E7B90-5736-4B57-A6EE-0301F1127776}" srcOrd="0" destOrd="0" presId="urn:microsoft.com/office/officeart/2005/8/layout/bProcess4"/>
    <dgm:cxn modelId="{6A3E2075-7401-40E3-9C5E-FD74BBFC1D82}" srcId="{823A1B63-F6D2-4F70-81C5-EAE0568B9CEA}" destId="{13B073E0-7CAA-47E3-80CA-DA5352857DCB}" srcOrd="4" destOrd="0" parTransId="{E8B070BF-3991-4D51-BD50-73FE735E0215}" sibTransId="{B9BBF776-EF45-494F-95C4-C127FE307D91}"/>
    <dgm:cxn modelId="{833DF675-35C2-4685-B365-6BA25A7B84DC}" type="presOf" srcId="{B9BBF776-EF45-494F-95C4-C127FE307D91}" destId="{0917C403-3A96-4B9D-97DD-D658B201181D}" srcOrd="0" destOrd="0" presId="urn:microsoft.com/office/officeart/2005/8/layout/bProcess4"/>
    <dgm:cxn modelId="{599BF37E-998F-4CF2-90E5-16435BFDF887}" type="presOf" srcId="{6D1AEE45-420D-429D-ABC6-38793F96BA99}" destId="{2FE94405-7E77-4DB9-8A4A-210C1C1FB49C}" srcOrd="0" destOrd="0" presId="urn:microsoft.com/office/officeart/2005/8/layout/bProcess4"/>
    <dgm:cxn modelId="{7787E489-CF1B-4FB6-B07C-461BD1058B75}" srcId="{823A1B63-F6D2-4F70-81C5-EAE0568B9CEA}" destId="{6D1AEE45-420D-429D-ABC6-38793F96BA99}" srcOrd="5" destOrd="0" parTransId="{B3E509D2-5440-4E5B-B9E3-BD680DF6234E}" sibTransId="{7140565C-BF00-4744-9CEC-AD2D026819D5}"/>
    <dgm:cxn modelId="{A8F45397-339A-4D85-9670-095957C263BC}" type="presOf" srcId="{48834ADC-74E6-4D5D-A9A8-5A168399A253}" destId="{99450A9F-AAA0-43E5-8D55-6FA70FDDB685}" srcOrd="0" destOrd="0" presId="urn:microsoft.com/office/officeart/2005/8/layout/bProcess4"/>
    <dgm:cxn modelId="{6FD7BFA8-AB06-4A85-9F7F-98EBB31891C5}" type="presOf" srcId="{45C55A8B-B204-4C5C-A675-0C9C8E74DCC1}" destId="{829CE5CD-687F-49B5-8883-C36B3B8A53A6}" srcOrd="0" destOrd="0" presId="urn:microsoft.com/office/officeart/2005/8/layout/bProcess4"/>
    <dgm:cxn modelId="{9FA4BBBB-D8ED-4F47-BD49-1A753A1F36B1}" type="presOf" srcId="{6E0B0352-3EC1-41B5-B06E-15ECAF5AEE42}" destId="{26CCC6D6-604B-42B7-82AB-0B4C2AA99BA4}" srcOrd="0" destOrd="0" presId="urn:microsoft.com/office/officeart/2005/8/layout/bProcess4"/>
    <dgm:cxn modelId="{84D44BC3-A552-4B31-BD86-B1CD23DAEE0B}" srcId="{823A1B63-F6D2-4F70-81C5-EAE0568B9CEA}" destId="{2F719609-4F10-4F0C-9229-C8FAE7806F81}" srcOrd="1" destOrd="0" parTransId="{08866EB8-FC3E-4337-9A42-4F6C67746453}" sibTransId="{74EC6F51-586A-46B7-9C0F-6D7E3B1EB9D9}"/>
    <dgm:cxn modelId="{790642DD-F442-4F34-A984-E3BB9FAE5B23}" type="presOf" srcId="{13B073E0-7CAA-47E3-80CA-DA5352857DCB}" destId="{43E55503-D81F-444E-9A0C-5BCA44620701}" srcOrd="0" destOrd="0" presId="urn:microsoft.com/office/officeart/2005/8/layout/bProcess4"/>
    <dgm:cxn modelId="{703FBCE0-0ABA-4847-82DC-3DD0D5EF97BD}" srcId="{823A1B63-F6D2-4F70-81C5-EAE0568B9CEA}" destId="{6E0B0352-3EC1-41B5-B06E-15ECAF5AEE42}" srcOrd="6" destOrd="0" parTransId="{FA577060-A2A3-4284-9D75-10CC9C8D694E}" sibTransId="{92302D74-6B30-4E13-ABD3-D3D83F954D56}"/>
    <dgm:cxn modelId="{F43373E7-3AFE-47FB-9417-4EDE2F7F7C4C}" type="presOf" srcId="{92302D74-6B30-4E13-ABD3-D3D83F954D56}" destId="{54F51312-D099-4DB1-B218-46653574CAD4}" srcOrd="0" destOrd="0" presId="urn:microsoft.com/office/officeart/2005/8/layout/bProcess4"/>
    <dgm:cxn modelId="{76A3C7E8-F4C6-40F4-9C9C-39C2E3D2A592}" type="presOf" srcId="{A897E4AF-D10E-4B55-8574-2960BB66FCFC}" destId="{4B6D11DD-5244-4D05-B62B-F13FF575EAA8}" srcOrd="0" destOrd="0" presId="urn:microsoft.com/office/officeart/2005/8/layout/bProcess4"/>
    <dgm:cxn modelId="{55C01C77-D5C6-4BE4-9648-29B88F173021}" type="presParOf" srcId="{4BFADE9B-BB3D-4A0D-87A7-9B750074C567}" destId="{3B88B963-C81D-4608-A018-E3283340CDE5}" srcOrd="0" destOrd="0" presId="urn:microsoft.com/office/officeart/2005/8/layout/bProcess4"/>
    <dgm:cxn modelId="{CDDAF4CD-9D33-466A-882A-4A8A16EAEE31}" type="presParOf" srcId="{3B88B963-C81D-4608-A018-E3283340CDE5}" destId="{3177483A-F230-4396-BD4D-0529CC0B287C}" srcOrd="0" destOrd="0" presId="urn:microsoft.com/office/officeart/2005/8/layout/bProcess4"/>
    <dgm:cxn modelId="{CE8D30CF-8770-4B40-9C46-A710C58A5BC3}" type="presParOf" srcId="{3B88B963-C81D-4608-A018-E3283340CDE5}" destId="{12CB1514-0C7E-4DAF-A2B0-C79D35D0DDC7}" srcOrd="1" destOrd="0" presId="urn:microsoft.com/office/officeart/2005/8/layout/bProcess4"/>
    <dgm:cxn modelId="{1273A92F-35D9-4592-B79B-1DD760A65AEA}" type="presParOf" srcId="{4BFADE9B-BB3D-4A0D-87A7-9B750074C567}" destId="{4B6D11DD-5244-4D05-B62B-F13FF575EAA8}" srcOrd="1" destOrd="0" presId="urn:microsoft.com/office/officeart/2005/8/layout/bProcess4"/>
    <dgm:cxn modelId="{CE890F0E-5700-4E5F-B8D3-0C486C840521}" type="presParOf" srcId="{4BFADE9B-BB3D-4A0D-87A7-9B750074C567}" destId="{B43C0788-4849-4D59-AF11-3E07FC6B615E}" srcOrd="2" destOrd="0" presId="urn:microsoft.com/office/officeart/2005/8/layout/bProcess4"/>
    <dgm:cxn modelId="{AE5830E2-810F-4A93-8F4C-60A273AF4E65}" type="presParOf" srcId="{B43C0788-4849-4D59-AF11-3E07FC6B615E}" destId="{B489D379-AD7E-4C80-A1F5-196839839638}" srcOrd="0" destOrd="0" presId="urn:microsoft.com/office/officeart/2005/8/layout/bProcess4"/>
    <dgm:cxn modelId="{EBB64611-022E-4A25-94F8-67C1FA5A888D}" type="presParOf" srcId="{B43C0788-4849-4D59-AF11-3E07FC6B615E}" destId="{0E43CAEE-CB96-4647-976F-5ECE17A633E2}" srcOrd="1" destOrd="0" presId="urn:microsoft.com/office/officeart/2005/8/layout/bProcess4"/>
    <dgm:cxn modelId="{DBD8852F-53D4-4F18-9931-941C593DA18E}" type="presParOf" srcId="{4BFADE9B-BB3D-4A0D-87A7-9B750074C567}" destId="{B8AAF970-3A51-4BA9-BCE1-AC6B6A076176}" srcOrd="3" destOrd="0" presId="urn:microsoft.com/office/officeart/2005/8/layout/bProcess4"/>
    <dgm:cxn modelId="{8FF06049-68ED-48AA-8057-9AA1F8B3F1E6}" type="presParOf" srcId="{4BFADE9B-BB3D-4A0D-87A7-9B750074C567}" destId="{17C91008-D666-4C72-B8DA-D7249FA0BF46}" srcOrd="4" destOrd="0" presId="urn:microsoft.com/office/officeart/2005/8/layout/bProcess4"/>
    <dgm:cxn modelId="{AE9BFA2D-C245-411A-B519-446F03624162}" type="presParOf" srcId="{17C91008-D666-4C72-B8DA-D7249FA0BF46}" destId="{CE517B21-CEAD-4020-A76D-FAC230894E06}" srcOrd="0" destOrd="0" presId="urn:microsoft.com/office/officeart/2005/8/layout/bProcess4"/>
    <dgm:cxn modelId="{2B6636E4-3922-4D30-8427-31CDB75E7B9E}" type="presParOf" srcId="{17C91008-D666-4C72-B8DA-D7249FA0BF46}" destId="{6A4FE7E4-E1A5-4A26-A53A-C5094B7126BD}" srcOrd="1" destOrd="0" presId="urn:microsoft.com/office/officeart/2005/8/layout/bProcess4"/>
    <dgm:cxn modelId="{3CB995D7-E8B8-437C-9206-5C08ABBAFCCA}" type="presParOf" srcId="{4BFADE9B-BB3D-4A0D-87A7-9B750074C567}" destId="{99450A9F-AAA0-43E5-8D55-6FA70FDDB685}" srcOrd="5" destOrd="0" presId="urn:microsoft.com/office/officeart/2005/8/layout/bProcess4"/>
    <dgm:cxn modelId="{4915C462-1A38-4714-9027-CF879E6AE001}" type="presParOf" srcId="{4BFADE9B-BB3D-4A0D-87A7-9B750074C567}" destId="{6FB8A228-D9E7-4D15-9BBF-41A84080F9E5}" srcOrd="6" destOrd="0" presId="urn:microsoft.com/office/officeart/2005/8/layout/bProcess4"/>
    <dgm:cxn modelId="{5CBC51DB-0271-4680-9650-5910244F074B}" type="presParOf" srcId="{6FB8A228-D9E7-4D15-9BBF-41A84080F9E5}" destId="{0F6051B9-48AB-4179-BE05-8DEBA99D76C1}" srcOrd="0" destOrd="0" presId="urn:microsoft.com/office/officeart/2005/8/layout/bProcess4"/>
    <dgm:cxn modelId="{079373DA-107B-4B2B-9091-306481EE5172}" type="presParOf" srcId="{6FB8A228-D9E7-4D15-9BBF-41A84080F9E5}" destId="{829CE5CD-687F-49B5-8883-C36B3B8A53A6}" srcOrd="1" destOrd="0" presId="urn:microsoft.com/office/officeart/2005/8/layout/bProcess4"/>
    <dgm:cxn modelId="{6BCC7D36-9BB8-4431-98EE-946452F902CB}" type="presParOf" srcId="{4BFADE9B-BB3D-4A0D-87A7-9B750074C567}" destId="{78ADA121-3C4A-46A4-8B05-904CF0AE142D}" srcOrd="7" destOrd="0" presId="urn:microsoft.com/office/officeart/2005/8/layout/bProcess4"/>
    <dgm:cxn modelId="{CEB06D6C-D735-4966-BA4D-7531421A96F5}" type="presParOf" srcId="{4BFADE9B-BB3D-4A0D-87A7-9B750074C567}" destId="{54CC61BE-095D-4E8F-9916-6187060836AA}" srcOrd="8" destOrd="0" presId="urn:microsoft.com/office/officeart/2005/8/layout/bProcess4"/>
    <dgm:cxn modelId="{8110FFD8-B037-4A55-9AF0-304D47550151}" type="presParOf" srcId="{54CC61BE-095D-4E8F-9916-6187060836AA}" destId="{379702AC-6444-48D4-AD26-74A89AA9BAA7}" srcOrd="0" destOrd="0" presId="urn:microsoft.com/office/officeart/2005/8/layout/bProcess4"/>
    <dgm:cxn modelId="{9E23346F-75A7-43B5-877A-0F5D476CC081}" type="presParOf" srcId="{54CC61BE-095D-4E8F-9916-6187060836AA}" destId="{43E55503-D81F-444E-9A0C-5BCA44620701}" srcOrd="1" destOrd="0" presId="urn:microsoft.com/office/officeart/2005/8/layout/bProcess4"/>
    <dgm:cxn modelId="{C2EE32F7-FC93-4476-825B-0B9A038A3A31}" type="presParOf" srcId="{4BFADE9B-BB3D-4A0D-87A7-9B750074C567}" destId="{0917C403-3A96-4B9D-97DD-D658B201181D}" srcOrd="9" destOrd="0" presId="urn:microsoft.com/office/officeart/2005/8/layout/bProcess4"/>
    <dgm:cxn modelId="{ECBA59C3-8688-4995-B0C4-85F6581F21E8}" type="presParOf" srcId="{4BFADE9B-BB3D-4A0D-87A7-9B750074C567}" destId="{DC6643D2-86C1-4E93-8442-62F8B2B88FC1}" srcOrd="10" destOrd="0" presId="urn:microsoft.com/office/officeart/2005/8/layout/bProcess4"/>
    <dgm:cxn modelId="{A120DE78-0B9C-46A3-A5D9-7CA2BA1CFDD1}" type="presParOf" srcId="{DC6643D2-86C1-4E93-8442-62F8B2B88FC1}" destId="{72B1EEDD-7BC2-4B4E-8079-33E1DE4A9E6C}" srcOrd="0" destOrd="0" presId="urn:microsoft.com/office/officeart/2005/8/layout/bProcess4"/>
    <dgm:cxn modelId="{A76D0ECD-D181-4DB0-A502-9356569AF79E}" type="presParOf" srcId="{DC6643D2-86C1-4E93-8442-62F8B2B88FC1}" destId="{2FE94405-7E77-4DB9-8A4A-210C1C1FB49C}" srcOrd="1" destOrd="0" presId="urn:microsoft.com/office/officeart/2005/8/layout/bProcess4"/>
    <dgm:cxn modelId="{CD5A441A-F3AD-4116-AF93-43DC31D47E16}" type="presParOf" srcId="{4BFADE9B-BB3D-4A0D-87A7-9B750074C567}" destId="{C55E7B90-5736-4B57-A6EE-0301F1127776}" srcOrd="11" destOrd="0" presId="urn:microsoft.com/office/officeart/2005/8/layout/bProcess4"/>
    <dgm:cxn modelId="{DA04FB98-5946-4770-BBB1-61626857156B}" type="presParOf" srcId="{4BFADE9B-BB3D-4A0D-87A7-9B750074C567}" destId="{7B3BEB2B-6B87-4E70-A0D5-67BDED85FED6}" srcOrd="12" destOrd="0" presId="urn:microsoft.com/office/officeart/2005/8/layout/bProcess4"/>
    <dgm:cxn modelId="{578F09A9-32F5-4FC1-AC91-78648ACA1947}" type="presParOf" srcId="{7B3BEB2B-6B87-4E70-A0D5-67BDED85FED6}" destId="{10EECC04-0E0B-4C0D-9F5A-5022E85154E6}" srcOrd="0" destOrd="0" presId="urn:microsoft.com/office/officeart/2005/8/layout/bProcess4"/>
    <dgm:cxn modelId="{3A87913A-0961-4224-BC48-3D8352E8296E}" type="presParOf" srcId="{7B3BEB2B-6B87-4E70-A0D5-67BDED85FED6}" destId="{26CCC6D6-604B-42B7-82AB-0B4C2AA99BA4}" srcOrd="1" destOrd="0" presId="urn:microsoft.com/office/officeart/2005/8/layout/bProcess4"/>
    <dgm:cxn modelId="{09326B8F-B28A-49C7-809C-4560BA3F17D0}" type="presParOf" srcId="{4BFADE9B-BB3D-4A0D-87A7-9B750074C567}" destId="{54F51312-D099-4DB1-B218-46653574CAD4}" srcOrd="13" destOrd="0" presId="urn:microsoft.com/office/officeart/2005/8/layout/bProcess4"/>
    <dgm:cxn modelId="{C1853DE2-C26E-464C-806D-D6B1718903D1}" type="presParOf" srcId="{4BFADE9B-BB3D-4A0D-87A7-9B750074C567}" destId="{A3BE4B26-DE8D-47A2-880B-65E1B87C3392}" srcOrd="14" destOrd="0" presId="urn:microsoft.com/office/officeart/2005/8/layout/bProcess4"/>
    <dgm:cxn modelId="{8E0903D6-BB35-4FFE-91FC-5A50CA9F21DA}" type="presParOf" srcId="{A3BE4B26-DE8D-47A2-880B-65E1B87C3392}" destId="{0F5C2DD5-7880-4AAF-82F9-91CF9A8055F3}" srcOrd="0" destOrd="0" presId="urn:microsoft.com/office/officeart/2005/8/layout/bProcess4"/>
    <dgm:cxn modelId="{04089DFF-0920-4F9B-A662-3EFC20D6C3D6}" type="presParOf" srcId="{A3BE4B26-DE8D-47A2-880B-65E1B87C3392}" destId="{D9EB9BFE-944E-4172-8FB1-21AB6438E143}"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988D2AF4-C51E-4F35-854B-272CD3992E4C}">
      <dgm:prSet phldrT="[Text]" custT="1"/>
      <dgm:spPr/>
      <dgm:t>
        <a:bodyPr/>
        <a:lstStyle/>
        <a:p>
          <a:r>
            <a:rPr lang="en-GB" sz="2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dirty="0"/>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dgm:t>
        <a:bodyPr/>
        <a:lstStyle/>
        <a:p>
          <a:r>
            <a:rPr lang="en-GB" sz="2200"/>
            <a:t>Increased openness among partner agencies builds confidence &amp; trust in the police service</a:t>
          </a:r>
          <a:endParaRPr lang="en-GB" sz="2200" dirty="0"/>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dgm:t>
        <a:bodyPr/>
        <a:lstStyle/>
        <a:p>
          <a:r>
            <a:rPr lang="en-GB" sz="2200"/>
            <a:t>It allows police &amp; partners to make better informed decisions on how best to protect the public</a:t>
          </a:r>
          <a:endParaRPr lang="en-GB" sz="2200" dirty="0"/>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dgm:t>
        <a:bodyPr/>
        <a:lstStyle/>
        <a:p>
          <a:r>
            <a:rPr lang="en-GB" sz="2200"/>
            <a:t>Formalised processes increase confidence of individual officers &amp; staff to lawfully share information.  Increases expertise &amp; professionalism</a:t>
          </a:r>
          <a:endParaRPr lang="en-GB" sz="2200" dirty="0"/>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65180" custLinFactNeighborY="-1443">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72648"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2ED4E771-4D8F-4F0A-88EB-9B9D91D92967}" type="doc">
      <dgm:prSet loTypeId="urn:microsoft.com/office/officeart/2005/8/layout/process2" loCatId="process" qsTypeId="urn:microsoft.com/office/officeart/2005/8/quickstyle/simple1" qsCatId="simple" csTypeId="urn:microsoft.com/office/officeart/2005/8/colors/colorful5" csCatId="colorful" phldr="1"/>
      <dgm:spPr/>
    </dgm:pt>
    <dgm:pt modelId="{53440272-9D6A-43D8-9818-73A3D3098D74}">
      <dgm:prSet phldrT="[Text]" custT="1"/>
      <dgm:spPr/>
      <dgm:t>
        <a:bodyPr/>
        <a:lstStyle/>
        <a:p>
          <a:r>
            <a:rPr lang="en-GB" sz="2400"/>
            <a:t>Subject to nay handling codes applied to the information, police forces can freely share information with one another if it is for a policing purpose (see the section covering NIM for an explanation on handling codes) </a:t>
          </a:r>
          <a:endParaRPr lang="en-GB" sz="2400" dirty="0"/>
        </a:p>
      </dgm:t>
    </dgm:pt>
    <dgm:pt modelId="{2BBED244-82BF-4335-82F5-7381E1597F86}" type="parTrans" cxnId="{C25A5C72-7156-4207-A73C-142228534A35}">
      <dgm:prSet/>
      <dgm:spPr/>
      <dgm:t>
        <a:bodyPr/>
        <a:lstStyle/>
        <a:p>
          <a:endParaRPr lang="en-GB"/>
        </a:p>
      </dgm:t>
    </dgm:pt>
    <dgm:pt modelId="{22E730C4-389C-4C3B-A4C9-ECB6CF5EA976}" type="sibTrans" cxnId="{C25A5C72-7156-4207-A73C-142228534A35}">
      <dgm:prSet/>
      <dgm:spPr/>
      <dgm:t>
        <a:bodyPr/>
        <a:lstStyle/>
        <a:p>
          <a:endParaRPr lang="en-GB"/>
        </a:p>
      </dgm:t>
    </dgm:pt>
    <dgm:pt modelId="{F2672612-8847-49E0-8BA5-E0FC83A815C7}">
      <dgm:prSet phldrT="[Text]" custT="1"/>
      <dgm:spPr/>
      <dgm:t>
        <a:bodyPr/>
        <a:lstStyle/>
        <a:p>
          <a:r>
            <a:rPr lang="en-GB" sz="2400" dirty="0"/>
            <a:t>You have a responsibility to ensure the security of information &amp; you must record your information sharing decisions in accordance with your own force policy. It is vitally important that you submit intelligence in an ‘</a:t>
          </a:r>
          <a:r>
            <a:rPr lang="en-GB" sz="2400" dirty="0" err="1"/>
            <a:t>unsanitised</a:t>
          </a:r>
          <a:r>
            <a:rPr lang="en-GB" sz="2400" dirty="0"/>
            <a:t>’ format</a:t>
          </a:r>
        </a:p>
      </dgm:t>
    </dgm:pt>
    <dgm:pt modelId="{B676CD01-AF2C-4466-BC5D-D0BF71C5C94A}" type="parTrans" cxnId="{FDA3EC2C-162C-43DC-B963-1E315FBCA37E}">
      <dgm:prSet/>
      <dgm:spPr/>
      <dgm:t>
        <a:bodyPr/>
        <a:lstStyle/>
        <a:p>
          <a:endParaRPr lang="en-GB"/>
        </a:p>
      </dgm:t>
    </dgm:pt>
    <dgm:pt modelId="{14FFBB4E-1C34-4040-9627-90C7F1B93478}" type="sibTrans" cxnId="{FDA3EC2C-162C-43DC-B963-1E315FBCA37E}">
      <dgm:prSet/>
      <dgm:spPr/>
      <dgm:t>
        <a:bodyPr/>
        <a:lstStyle/>
        <a:p>
          <a:endParaRPr lang="en-GB"/>
        </a:p>
      </dgm:t>
    </dgm:pt>
    <dgm:pt modelId="{DDDCF866-6E5D-4117-929E-66FD881E980C}" type="pres">
      <dgm:prSet presAssocID="{2ED4E771-4D8F-4F0A-88EB-9B9D91D92967}" presName="linearFlow" presStyleCnt="0">
        <dgm:presLayoutVars>
          <dgm:resizeHandles val="exact"/>
        </dgm:presLayoutVars>
      </dgm:prSet>
      <dgm:spPr/>
    </dgm:pt>
    <dgm:pt modelId="{552C4C0B-07E1-4451-8F49-15D064A1DDAD}" type="pres">
      <dgm:prSet presAssocID="{53440272-9D6A-43D8-9818-73A3D3098D74}" presName="node" presStyleLbl="node1" presStyleIdx="0" presStyleCnt="2" custScaleX="134216">
        <dgm:presLayoutVars>
          <dgm:bulletEnabled val="1"/>
        </dgm:presLayoutVars>
      </dgm:prSet>
      <dgm:spPr/>
    </dgm:pt>
    <dgm:pt modelId="{50A40465-E5CD-4CA9-9F48-71B762EE624D}" type="pres">
      <dgm:prSet presAssocID="{22E730C4-389C-4C3B-A4C9-ECB6CF5EA976}" presName="sibTrans" presStyleLbl="sibTrans2D1" presStyleIdx="0" presStyleCnt="1"/>
      <dgm:spPr/>
    </dgm:pt>
    <dgm:pt modelId="{5DC49F72-2A25-4D75-8F0E-3F8FE1A4937C}" type="pres">
      <dgm:prSet presAssocID="{22E730C4-389C-4C3B-A4C9-ECB6CF5EA976}" presName="connectorText" presStyleLbl="sibTrans2D1" presStyleIdx="0" presStyleCnt="1"/>
      <dgm:spPr/>
    </dgm:pt>
    <dgm:pt modelId="{3F2E8B13-1284-4485-B57F-644BC864F130}" type="pres">
      <dgm:prSet presAssocID="{F2672612-8847-49E0-8BA5-E0FC83A815C7}" presName="node" presStyleLbl="node1" presStyleIdx="1" presStyleCnt="2" custScaleX="131922">
        <dgm:presLayoutVars>
          <dgm:bulletEnabled val="1"/>
        </dgm:presLayoutVars>
      </dgm:prSet>
      <dgm:spPr/>
    </dgm:pt>
  </dgm:ptLst>
  <dgm:cxnLst>
    <dgm:cxn modelId="{EA134C25-DCD1-4CC2-BC51-F4FF01D615FB}" type="presOf" srcId="{22E730C4-389C-4C3B-A4C9-ECB6CF5EA976}" destId="{5DC49F72-2A25-4D75-8F0E-3F8FE1A4937C}" srcOrd="1" destOrd="0" presId="urn:microsoft.com/office/officeart/2005/8/layout/process2"/>
    <dgm:cxn modelId="{FDA3EC2C-162C-43DC-B963-1E315FBCA37E}" srcId="{2ED4E771-4D8F-4F0A-88EB-9B9D91D92967}" destId="{F2672612-8847-49E0-8BA5-E0FC83A815C7}" srcOrd="1" destOrd="0" parTransId="{B676CD01-AF2C-4466-BC5D-D0BF71C5C94A}" sibTransId="{14FFBB4E-1C34-4040-9627-90C7F1B93478}"/>
    <dgm:cxn modelId="{76E89E3C-28EC-4F5F-86CC-6D549FDDEEF1}" type="presOf" srcId="{22E730C4-389C-4C3B-A4C9-ECB6CF5EA976}" destId="{50A40465-E5CD-4CA9-9F48-71B762EE624D}" srcOrd="0" destOrd="0" presId="urn:microsoft.com/office/officeart/2005/8/layout/process2"/>
    <dgm:cxn modelId="{C25A5C72-7156-4207-A73C-142228534A35}" srcId="{2ED4E771-4D8F-4F0A-88EB-9B9D91D92967}" destId="{53440272-9D6A-43D8-9818-73A3D3098D74}" srcOrd="0" destOrd="0" parTransId="{2BBED244-82BF-4335-82F5-7381E1597F86}" sibTransId="{22E730C4-389C-4C3B-A4C9-ECB6CF5EA976}"/>
    <dgm:cxn modelId="{6F13B58D-D924-4BC6-8C48-507CEE502793}" type="presOf" srcId="{2ED4E771-4D8F-4F0A-88EB-9B9D91D92967}" destId="{DDDCF866-6E5D-4117-929E-66FD881E980C}" srcOrd="0" destOrd="0" presId="urn:microsoft.com/office/officeart/2005/8/layout/process2"/>
    <dgm:cxn modelId="{4437E3E3-9490-4BB7-AEE3-41F0DB2AF1B3}" type="presOf" srcId="{F2672612-8847-49E0-8BA5-E0FC83A815C7}" destId="{3F2E8B13-1284-4485-B57F-644BC864F130}" srcOrd="0" destOrd="0" presId="urn:microsoft.com/office/officeart/2005/8/layout/process2"/>
    <dgm:cxn modelId="{CA6014E9-02BE-4C84-8E9E-89962826B54F}" type="presOf" srcId="{53440272-9D6A-43D8-9818-73A3D3098D74}" destId="{552C4C0B-07E1-4451-8F49-15D064A1DDAD}" srcOrd="0" destOrd="0" presId="urn:microsoft.com/office/officeart/2005/8/layout/process2"/>
    <dgm:cxn modelId="{016EB279-A8EC-4967-80AA-BF9B6399367B}" type="presParOf" srcId="{DDDCF866-6E5D-4117-929E-66FD881E980C}" destId="{552C4C0B-07E1-4451-8F49-15D064A1DDAD}" srcOrd="0" destOrd="0" presId="urn:microsoft.com/office/officeart/2005/8/layout/process2"/>
    <dgm:cxn modelId="{512F0750-2787-4558-B995-DD3F5B301BC7}" type="presParOf" srcId="{DDDCF866-6E5D-4117-929E-66FD881E980C}" destId="{50A40465-E5CD-4CA9-9F48-71B762EE624D}" srcOrd="1" destOrd="0" presId="urn:microsoft.com/office/officeart/2005/8/layout/process2"/>
    <dgm:cxn modelId="{B292C3CA-2DAE-46BE-AB16-375DB908E364}" type="presParOf" srcId="{50A40465-E5CD-4CA9-9F48-71B762EE624D}" destId="{5DC49F72-2A25-4D75-8F0E-3F8FE1A4937C}" srcOrd="0" destOrd="0" presId="urn:microsoft.com/office/officeart/2005/8/layout/process2"/>
    <dgm:cxn modelId="{7B2A481A-93F4-4CA8-8476-CA9072698CA5}" type="presParOf" srcId="{DDDCF866-6E5D-4117-929E-66FD881E980C}" destId="{3F2E8B13-1284-4485-B57F-644BC864F130}" srcOrd="2"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B894ED6-D115-4FBB-9029-69A09739662F}"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GB"/>
        </a:p>
      </dgm:t>
    </dgm:pt>
    <dgm:pt modelId="{4D5F73F4-7664-48A1-8C48-BA7BC3A33288}">
      <dgm:prSet phldrT="[Text]" custT="1"/>
      <dgm:spPr/>
      <dgm:t>
        <a:bodyPr/>
        <a:lstStyle/>
        <a:p>
          <a:r>
            <a:rPr lang="en-GB" sz="2400" b="1" i="0"/>
            <a:t>Statutory obligation</a:t>
          </a:r>
          <a:endParaRPr lang="en-GB" sz="2400" b="1" i="0" dirty="0"/>
        </a:p>
      </dgm:t>
    </dgm:pt>
    <dgm:pt modelId="{752EFAD5-6C24-4A59-B239-22C15C99DEFA}" type="parTrans" cxnId="{A97717FB-EA96-4060-A6DE-CC7A104BD712}">
      <dgm:prSet/>
      <dgm:spPr/>
      <dgm:t>
        <a:bodyPr/>
        <a:lstStyle/>
        <a:p>
          <a:endParaRPr lang="en-GB"/>
        </a:p>
      </dgm:t>
    </dgm:pt>
    <dgm:pt modelId="{BCFD58AE-2338-4FEA-9597-F31419139D78}" type="sibTrans" cxnId="{A97717FB-EA96-4060-A6DE-CC7A104BD712}">
      <dgm:prSet/>
      <dgm:spPr/>
      <dgm:t>
        <a:bodyPr/>
        <a:lstStyle/>
        <a:p>
          <a:endParaRPr lang="en-GB"/>
        </a:p>
      </dgm:t>
    </dgm:pt>
    <dgm:pt modelId="{70B64B74-401F-4464-B865-8D94BA953A37}">
      <dgm:prSet phldrT="[Text]" custT="1"/>
      <dgm:spPr/>
      <dgm:t>
        <a:bodyPr/>
        <a:lstStyle/>
        <a:p>
          <a:r>
            <a:rPr lang="en-GB" sz="2400"/>
            <a:t>A specific legal obligation or requirement to disclose police information to another party</a:t>
          </a:r>
          <a:endParaRPr lang="en-GB" sz="2400" dirty="0"/>
        </a:p>
      </dgm:t>
    </dgm:pt>
    <dgm:pt modelId="{D96ABC2E-7704-4BE8-A0AC-F1BB412665CA}" type="parTrans" cxnId="{AB7A91B5-3D2A-4E6D-8705-5E827704F880}">
      <dgm:prSet/>
      <dgm:spPr/>
      <dgm:t>
        <a:bodyPr/>
        <a:lstStyle/>
        <a:p>
          <a:endParaRPr lang="en-GB"/>
        </a:p>
      </dgm:t>
    </dgm:pt>
    <dgm:pt modelId="{513C57B3-F6DF-47EA-A8F5-5DA34A3CFD95}" type="sibTrans" cxnId="{AB7A91B5-3D2A-4E6D-8705-5E827704F880}">
      <dgm:prSet/>
      <dgm:spPr/>
      <dgm:t>
        <a:bodyPr/>
        <a:lstStyle/>
        <a:p>
          <a:endParaRPr lang="en-GB"/>
        </a:p>
      </dgm:t>
    </dgm:pt>
    <dgm:pt modelId="{F73A9416-0B64-428C-A63B-D62AF50936EA}">
      <dgm:prSet phldrT="[Text]" custT="1"/>
      <dgm:spPr/>
      <dgm:t>
        <a:bodyPr/>
        <a:lstStyle/>
        <a:p>
          <a:r>
            <a:rPr lang="en-GB" sz="2400" b="1"/>
            <a:t>Statutory power</a:t>
          </a:r>
          <a:endParaRPr lang="en-GB" sz="2400" b="1" dirty="0"/>
        </a:p>
      </dgm:t>
    </dgm:pt>
    <dgm:pt modelId="{E874F1FA-607E-49E9-A84F-722BB79E2093}" type="parTrans" cxnId="{568B0E5E-3D56-42A1-A6B2-6EC6791BF60F}">
      <dgm:prSet/>
      <dgm:spPr/>
      <dgm:t>
        <a:bodyPr/>
        <a:lstStyle/>
        <a:p>
          <a:endParaRPr lang="en-GB"/>
        </a:p>
      </dgm:t>
    </dgm:pt>
    <dgm:pt modelId="{1293392E-F946-490A-B16D-51FB94A30DA1}" type="sibTrans" cxnId="{568B0E5E-3D56-42A1-A6B2-6EC6791BF60F}">
      <dgm:prSet/>
      <dgm:spPr/>
      <dgm:t>
        <a:bodyPr/>
        <a:lstStyle/>
        <a:p>
          <a:endParaRPr lang="en-GB"/>
        </a:p>
      </dgm:t>
    </dgm:pt>
    <dgm:pt modelId="{62133BEC-42C0-4A20-B18C-4BA325D125CE}">
      <dgm:prSet phldrT="[Text]" custT="1"/>
      <dgm:spPr/>
      <dgm:t>
        <a:bodyPr/>
        <a:lstStyle/>
        <a:p>
          <a:r>
            <a:rPr lang="en-GB" sz="2400"/>
            <a:t>A specific legal power, but not an obligation to share police information with another party</a:t>
          </a:r>
          <a:endParaRPr lang="en-GB" sz="2400" dirty="0"/>
        </a:p>
      </dgm:t>
    </dgm:pt>
    <dgm:pt modelId="{1E94BC2B-8941-4346-9E2D-E57D0237DE23}" type="parTrans" cxnId="{4A019BB7-8AC1-4E7F-8AA4-B86CAC02020C}">
      <dgm:prSet/>
      <dgm:spPr/>
      <dgm:t>
        <a:bodyPr/>
        <a:lstStyle/>
        <a:p>
          <a:endParaRPr lang="en-GB"/>
        </a:p>
      </dgm:t>
    </dgm:pt>
    <dgm:pt modelId="{960530AD-41BC-4F98-A329-64E8089E0E9E}" type="sibTrans" cxnId="{4A019BB7-8AC1-4E7F-8AA4-B86CAC02020C}">
      <dgm:prSet/>
      <dgm:spPr/>
      <dgm:t>
        <a:bodyPr/>
        <a:lstStyle/>
        <a:p>
          <a:endParaRPr lang="en-GB"/>
        </a:p>
      </dgm:t>
    </dgm:pt>
    <dgm:pt modelId="{B4662F68-A725-4182-AD37-2ED73E67F08D}">
      <dgm:prSet phldrT="[Text]" custT="1"/>
      <dgm:spPr/>
      <dgm:t>
        <a:bodyPr/>
        <a:lstStyle/>
        <a:p>
          <a:r>
            <a:rPr lang="en-GB" sz="2400" b="1"/>
            <a:t>Common law</a:t>
          </a:r>
          <a:endParaRPr lang="en-GB" sz="2400" b="1" dirty="0"/>
        </a:p>
      </dgm:t>
    </dgm:pt>
    <dgm:pt modelId="{38FD1362-6FE6-471A-B315-064AEF51529F}" type="parTrans" cxnId="{868A83F7-357A-439B-B800-142954502DEE}">
      <dgm:prSet/>
      <dgm:spPr/>
      <dgm:t>
        <a:bodyPr/>
        <a:lstStyle/>
        <a:p>
          <a:endParaRPr lang="en-GB"/>
        </a:p>
      </dgm:t>
    </dgm:pt>
    <dgm:pt modelId="{55E04C66-15F3-4369-9FA7-BF8F6D47A0A3}" type="sibTrans" cxnId="{868A83F7-357A-439B-B800-142954502DEE}">
      <dgm:prSet/>
      <dgm:spPr/>
      <dgm:t>
        <a:bodyPr/>
        <a:lstStyle/>
        <a:p>
          <a:endParaRPr lang="en-GB"/>
        </a:p>
      </dgm:t>
    </dgm:pt>
    <dgm:pt modelId="{BCC0D832-A772-4F98-AAE6-5D337D88319E}">
      <dgm:prSet phldrT="[Text]" custT="1"/>
      <dgm:spPr/>
      <dgm:t>
        <a:bodyPr/>
        <a:lstStyle/>
        <a:p>
          <a:r>
            <a:rPr lang="en-GB" sz="2400"/>
            <a:t>If there is no statutory obligation or power to share information then a common law policing purpose must be established</a:t>
          </a:r>
          <a:endParaRPr lang="en-GB" sz="2400" dirty="0"/>
        </a:p>
      </dgm:t>
    </dgm:pt>
    <dgm:pt modelId="{E730BE8F-F432-4531-96D8-C4C3B1B48188}" type="parTrans" cxnId="{580A8ABD-FA7B-4597-8B0B-2AEF9A104DAB}">
      <dgm:prSet/>
      <dgm:spPr/>
      <dgm:t>
        <a:bodyPr/>
        <a:lstStyle/>
        <a:p>
          <a:endParaRPr lang="en-GB"/>
        </a:p>
      </dgm:t>
    </dgm:pt>
    <dgm:pt modelId="{B253562A-6A34-4858-A353-5F7334B52AAD}" type="sibTrans" cxnId="{580A8ABD-FA7B-4597-8B0B-2AEF9A104DAB}">
      <dgm:prSet/>
      <dgm:spPr/>
      <dgm:t>
        <a:bodyPr/>
        <a:lstStyle/>
        <a:p>
          <a:endParaRPr lang="en-GB"/>
        </a:p>
      </dgm:t>
    </dgm:pt>
    <dgm:pt modelId="{CAFD7FFD-9834-4814-89D9-6891DACD4DA4}" type="pres">
      <dgm:prSet presAssocID="{7B894ED6-D115-4FBB-9029-69A09739662F}" presName="Name0" presStyleCnt="0">
        <dgm:presLayoutVars>
          <dgm:dir/>
          <dgm:animLvl val="lvl"/>
          <dgm:resizeHandles val="exact"/>
        </dgm:presLayoutVars>
      </dgm:prSet>
      <dgm:spPr/>
    </dgm:pt>
    <dgm:pt modelId="{93A51E1D-CA59-477B-9392-D1E45A94A74F}" type="pres">
      <dgm:prSet presAssocID="{4D5F73F4-7664-48A1-8C48-BA7BC3A33288}" presName="compositeNode" presStyleCnt="0">
        <dgm:presLayoutVars>
          <dgm:bulletEnabled val="1"/>
        </dgm:presLayoutVars>
      </dgm:prSet>
      <dgm:spPr/>
    </dgm:pt>
    <dgm:pt modelId="{13072500-1E15-4A52-9308-70EDD565F814}" type="pres">
      <dgm:prSet presAssocID="{4D5F73F4-7664-48A1-8C48-BA7BC3A33288}" presName="bgRect" presStyleLbl="node1" presStyleIdx="0" presStyleCnt="3"/>
      <dgm:spPr/>
    </dgm:pt>
    <dgm:pt modelId="{8C255F9E-E0D9-4614-BE20-4DF40F026F09}" type="pres">
      <dgm:prSet presAssocID="{4D5F73F4-7664-48A1-8C48-BA7BC3A33288}" presName="parentNode" presStyleLbl="node1" presStyleIdx="0" presStyleCnt="3">
        <dgm:presLayoutVars>
          <dgm:chMax val="0"/>
          <dgm:bulletEnabled val="1"/>
        </dgm:presLayoutVars>
      </dgm:prSet>
      <dgm:spPr/>
    </dgm:pt>
    <dgm:pt modelId="{1CDA1034-EF78-4F89-9314-D098C24A8C0B}" type="pres">
      <dgm:prSet presAssocID="{4D5F73F4-7664-48A1-8C48-BA7BC3A33288}" presName="childNode" presStyleLbl="node1" presStyleIdx="0" presStyleCnt="3">
        <dgm:presLayoutVars>
          <dgm:bulletEnabled val="1"/>
        </dgm:presLayoutVars>
      </dgm:prSet>
      <dgm:spPr/>
    </dgm:pt>
    <dgm:pt modelId="{63A1CD40-81EE-4C38-B0F7-BE8060F451ED}" type="pres">
      <dgm:prSet presAssocID="{BCFD58AE-2338-4FEA-9597-F31419139D78}" presName="hSp" presStyleCnt="0"/>
      <dgm:spPr/>
    </dgm:pt>
    <dgm:pt modelId="{6DE514EC-3711-4076-A05F-7DFBA24BF39A}" type="pres">
      <dgm:prSet presAssocID="{BCFD58AE-2338-4FEA-9597-F31419139D78}" presName="vProcSp" presStyleCnt="0"/>
      <dgm:spPr/>
    </dgm:pt>
    <dgm:pt modelId="{B7991A33-8206-40F8-8D3B-201A19F13B63}" type="pres">
      <dgm:prSet presAssocID="{BCFD58AE-2338-4FEA-9597-F31419139D78}" presName="vSp1" presStyleCnt="0"/>
      <dgm:spPr/>
    </dgm:pt>
    <dgm:pt modelId="{BBCDF03F-63BA-49F9-8737-4FE922F633B8}" type="pres">
      <dgm:prSet presAssocID="{BCFD58AE-2338-4FEA-9597-F31419139D78}" presName="simulatedConn" presStyleLbl="solidFgAcc1" presStyleIdx="0" presStyleCnt="2"/>
      <dgm:spPr/>
    </dgm:pt>
    <dgm:pt modelId="{81F2C5CB-5644-4535-896E-ED4223195530}" type="pres">
      <dgm:prSet presAssocID="{BCFD58AE-2338-4FEA-9597-F31419139D78}" presName="vSp2" presStyleCnt="0"/>
      <dgm:spPr/>
    </dgm:pt>
    <dgm:pt modelId="{42C8E866-C1FB-474F-9C3A-3BEFC34FDE76}" type="pres">
      <dgm:prSet presAssocID="{BCFD58AE-2338-4FEA-9597-F31419139D78}" presName="sibTrans" presStyleCnt="0"/>
      <dgm:spPr/>
    </dgm:pt>
    <dgm:pt modelId="{584467CC-9EAA-4138-851F-AB1579AC66B3}" type="pres">
      <dgm:prSet presAssocID="{F73A9416-0B64-428C-A63B-D62AF50936EA}" presName="compositeNode" presStyleCnt="0">
        <dgm:presLayoutVars>
          <dgm:bulletEnabled val="1"/>
        </dgm:presLayoutVars>
      </dgm:prSet>
      <dgm:spPr/>
    </dgm:pt>
    <dgm:pt modelId="{70E59909-962B-4942-927B-000A2D96F745}" type="pres">
      <dgm:prSet presAssocID="{F73A9416-0B64-428C-A63B-D62AF50936EA}" presName="bgRect" presStyleLbl="node1" presStyleIdx="1" presStyleCnt="3"/>
      <dgm:spPr/>
    </dgm:pt>
    <dgm:pt modelId="{CC6E5328-7C98-4AC3-90EA-7B6824175FBF}" type="pres">
      <dgm:prSet presAssocID="{F73A9416-0B64-428C-A63B-D62AF50936EA}" presName="parentNode" presStyleLbl="node1" presStyleIdx="1" presStyleCnt="3">
        <dgm:presLayoutVars>
          <dgm:chMax val="0"/>
          <dgm:bulletEnabled val="1"/>
        </dgm:presLayoutVars>
      </dgm:prSet>
      <dgm:spPr/>
    </dgm:pt>
    <dgm:pt modelId="{8308484F-E6DC-492A-9FE5-4AB43ED2EB98}" type="pres">
      <dgm:prSet presAssocID="{F73A9416-0B64-428C-A63B-D62AF50936EA}" presName="childNode" presStyleLbl="node1" presStyleIdx="1" presStyleCnt="3">
        <dgm:presLayoutVars>
          <dgm:bulletEnabled val="1"/>
        </dgm:presLayoutVars>
      </dgm:prSet>
      <dgm:spPr/>
    </dgm:pt>
    <dgm:pt modelId="{0EB1C7CF-5F00-470E-A22E-E8CD05435676}" type="pres">
      <dgm:prSet presAssocID="{1293392E-F946-490A-B16D-51FB94A30DA1}" presName="hSp" presStyleCnt="0"/>
      <dgm:spPr/>
    </dgm:pt>
    <dgm:pt modelId="{806E9D96-89BE-4992-9FA6-7854E621C28D}" type="pres">
      <dgm:prSet presAssocID="{1293392E-F946-490A-B16D-51FB94A30DA1}" presName="vProcSp" presStyleCnt="0"/>
      <dgm:spPr/>
    </dgm:pt>
    <dgm:pt modelId="{481FA10F-601C-49A7-B285-AE7652F506A7}" type="pres">
      <dgm:prSet presAssocID="{1293392E-F946-490A-B16D-51FB94A30DA1}" presName="vSp1" presStyleCnt="0"/>
      <dgm:spPr/>
    </dgm:pt>
    <dgm:pt modelId="{A02B23C9-FE22-4B94-A768-969E94DBF637}" type="pres">
      <dgm:prSet presAssocID="{1293392E-F946-490A-B16D-51FB94A30DA1}" presName="simulatedConn" presStyleLbl="solidFgAcc1" presStyleIdx="1" presStyleCnt="2"/>
      <dgm:spPr/>
    </dgm:pt>
    <dgm:pt modelId="{7C5B6647-1078-4E55-A8BA-14C537A287BD}" type="pres">
      <dgm:prSet presAssocID="{1293392E-F946-490A-B16D-51FB94A30DA1}" presName="vSp2" presStyleCnt="0"/>
      <dgm:spPr/>
    </dgm:pt>
    <dgm:pt modelId="{1F649670-B9F1-44CE-A811-6F5D0251A180}" type="pres">
      <dgm:prSet presAssocID="{1293392E-F946-490A-B16D-51FB94A30DA1}" presName="sibTrans" presStyleCnt="0"/>
      <dgm:spPr/>
    </dgm:pt>
    <dgm:pt modelId="{9D9CA582-964A-4B62-B579-235D31F713FF}" type="pres">
      <dgm:prSet presAssocID="{B4662F68-A725-4182-AD37-2ED73E67F08D}" presName="compositeNode" presStyleCnt="0">
        <dgm:presLayoutVars>
          <dgm:bulletEnabled val="1"/>
        </dgm:presLayoutVars>
      </dgm:prSet>
      <dgm:spPr/>
    </dgm:pt>
    <dgm:pt modelId="{461D2376-3FE2-4084-901F-00797C5D9F61}" type="pres">
      <dgm:prSet presAssocID="{B4662F68-A725-4182-AD37-2ED73E67F08D}" presName="bgRect" presStyleLbl="node1" presStyleIdx="2" presStyleCnt="3"/>
      <dgm:spPr/>
    </dgm:pt>
    <dgm:pt modelId="{B2CC6B2C-F009-414F-A49D-92EF0F418B3A}" type="pres">
      <dgm:prSet presAssocID="{B4662F68-A725-4182-AD37-2ED73E67F08D}" presName="parentNode" presStyleLbl="node1" presStyleIdx="2" presStyleCnt="3">
        <dgm:presLayoutVars>
          <dgm:chMax val="0"/>
          <dgm:bulletEnabled val="1"/>
        </dgm:presLayoutVars>
      </dgm:prSet>
      <dgm:spPr/>
    </dgm:pt>
    <dgm:pt modelId="{EAE810A5-0663-4020-A3F3-C7794E902E10}" type="pres">
      <dgm:prSet presAssocID="{B4662F68-A725-4182-AD37-2ED73E67F08D}" presName="childNode" presStyleLbl="node1" presStyleIdx="2" presStyleCnt="3">
        <dgm:presLayoutVars>
          <dgm:bulletEnabled val="1"/>
        </dgm:presLayoutVars>
      </dgm:prSet>
      <dgm:spPr/>
    </dgm:pt>
  </dgm:ptLst>
  <dgm:cxnLst>
    <dgm:cxn modelId="{23973F12-9516-47CE-B4B3-862794B58259}" type="presOf" srcId="{BCC0D832-A772-4F98-AAE6-5D337D88319E}" destId="{EAE810A5-0663-4020-A3F3-C7794E902E10}" srcOrd="0" destOrd="0" presId="urn:microsoft.com/office/officeart/2005/8/layout/hProcess7"/>
    <dgm:cxn modelId="{FC065419-4905-474B-B0E1-57484072B3D3}" type="presOf" srcId="{62133BEC-42C0-4A20-B18C-4BA325D125CE}" destId="{8308484F-E6DC-492A-9FE5-4AB43ED2EB98}" srcOrd="0" destOrd="0" presId="urn:microsoft.com/office/officeart/2005/8/layout/hProcess7"/>
    <dgm:cxn modelId="{F48E642C-6FB5-41FB-BD6F-FEAB937BF697}" type="presOf" srcId="{B4662F68-A725-4182-AD37-2ED73E67F08D}" destId="{461D2376-3FE2-4084-901F-00797C5D9F61}" srcOrd="0" destOrd="0" presId="urn:microsoft.com/office/officeart/2005/8/layout/hProcess7"/>
    <dgm:cxn modelId="{6C387739-C254-43AD-A5F0-38967971EBC3}" type="presOf" srcId="{7B894ED6-D115-4FBB-9029-69A09739662F}" destId="{CAFD7FFD-9834-4814-89D9-6891DACD4DA4}" srcOrd="0" destOrd="0" presId="urn:microsoft.com/office/officeart/2005/8/layout/hProcess7"/>
    <dgm:cxn modelId="{568B0E5E-3D56-42A1-A6B2-6EC6791BF60F}" srcId="{7B894ED6-D115-4FBB-9029-69A09739662F}" destId="{F73A9416-0B64-428C-A63B-D62AF50936EA}" srcOrd="1" destOrd="0" parTransId="{E874F1FA-607E-49E9-A84F-722BB79E2093}" sibTransId="{1293392E-F946-490A-B16D-51FB94A30DA1}"/>
    <dgm:cxn modelId="{9F210A66-9DD3-4863-B194-A6BB2850BCA3}" type="presOf" srcId="{F73A9416-0B64-428C-A63B-D62AF50936EA}" destId="{CC6E5328-7C98-4AC3-90EA-7B6824175FBF}" srcOrd="1" destOrd="0" presId="urn:microsoft.com/office/officeart/2005/8/layout/hProcess7"/>
    <dgm:cxn modelId="{7B9F074D-83FB-4888-980A-6DF7FDB2B4AD}" type="presOf" srcId="{B4662F68-A725-4182-AD37-2ED73E67F08D}" destId="{B2CC6B2C-F009-414F-A49D-92EF0F418B3A}" srcOrd="1" destOrd="0" presId="urn:microsoft.com/office/officeart/2005/8/layout/hProcess7"/>
    <dgm:cxn modelId="{75D02A92-95EA-4051-B538-71F4133ED2E0}" type="presOf" srcId="{70B64B74-401F-4464-B865-8D94BA953A37}" destId="{1CDA1034-EF78-4F89-9314-D098C24A8C0B}" srcOrd="0" destOrd="0" presId="urn:microsoft.com/office/officeart/2005/8/layout/hProcess7"/>
    <dgm:cxn modelId="{AB7A91B5-3D2A-4E6D-8705-5E827704F880}" srcId="{4D5F73F4-7664-48A1-8C48-BA7BC3A33288}" destId="{70B64B74-401F-4464-B865-8D94BA953A37}" srcOrd="0" destOrd="0" parTransId="{D96ABC2E-7704-4BE8-A0AC-F1BB412665CA}" sibTransId="{513C57B3-F6DF-47EA-A8F5-5DA34A3CFD95}"/>
    <dgm:cxn modelId="{AB013FB7-95E9-424E-BC54-A7FD03276AB1}" type="presOf" srcId="{4D5F73F4-7664-48A1-8C48-BA7BC3A33288}" destId="{8C255F9E-E0D9-4614-BE20-4DF40F026F09}" srcOrd="1" destOrd="0" presId="urn:microsoft.com/office/officeart/2005/8/layout/hProcess7"/>
    <dgm:cxn modelId="{4A019BB7-8AC1-4E7F-8AA4-B86CAC02020C}" srcId="{F73A9416-0B64-428C-A63B-D62AF50936EA}" destId="{62133BEC-42C0-4A20-B18C-4BA325D125CE}" srcOrd="0" destOrd="0" parTransId="{1E94BC2B-8941-4346-9E2D-E57D0237DE23}" sibTransId="{960530AD-41BC-4F98-A329-64E8089E0E9E}"/>
    <dgm:cxn modelId="{580A8ABD-FA7B-4597-8B0B-2AEF9A104DAB}" srcId="{B4662F68-A725-4182-AD37-2ED73E67F08D}" destId="{BCC0D832-A772-4F98-AAE6-5D337D88319E}" srcOrd="0" destOrd="0" parTransId="{E730BE8F-F432-4531-96D8-C4C3B1B48188}" sibTransId="{B253562A-6A34-4858-A353-5F7334B52AAD}"/>
    <dgm:cxn modelId="{CF1D8CE4-1837-4587-81AB-84FE8613DF13}" type="presOf" srcId="{4D5F73F4-7664-48A1-8C48-BA7BC3A33288}" destId="{13072500-1E15-4A52-9308-70EDD565F814}" srcOrd="0" destOrd="0" presId="urn:microsoft.com/office/officeart/2005/8/layout/hProcess7"/>
    <dgm:cxn modelId="{A842CCF6-688A-4C5F-B6FB-486882E415CD}" type="presOf" srcId="{F73A9416-0B64-428C-A63B-D62AF50936EA}" destId="{70E59909-962B-4942-927B-000A2D96F745}" srcOrd="0" destOrd="0" presId="urn:microsoft.com/office/officeart/2005/8/layout/hProcess7"/>
    <dgm:cxn modelId="{868A83F7-357A-439B-B800-142954502DEE}" srcId="{7B894ED6-D115-4FBB-9029-69A09739662F}" destId="{B4662F68-A725-4182-AD37-2ED73E67F08D}" srcOrd="2" destOrd="0" parTransId="{38FD1362-6FE6-471A-B315-064AEF51529F}" sibTransId="{55E04C66-15F3-4369-9FA7-BF8F6D47A0A3}"/>
    <dgm:cxn modelId="{A97717FB-EA96-4060-A6DE-CC7A104BD712}" srcId="{7B894ED6-D115-4FBB-9029-69A09739662F}" destId="{4D5F73F4-7664-48A1-8C48-BA7BC3A33288}" srcOrd="0" destOrd="0" parTransId="{752EFAD5-6C24-4A59-B239-22C15C99DEFA}" sibTransId="{BCFD58AE-2338-4FEA-9597-F31419139D78}"/>
    <dgm:cxn modelId="{446D029F-F554-4831-9D41-08FB58BCCB0E}" type="presParOf" srcId="{CAFD7FFD-9834-4814-89D9-6891DACD4DA4}" destId="{93A51E1D-CA59-477B-9392-D1E45A94A74F}" srcOrd="0" destOrd="0" presId="urn:microsoft.com/office/officeart/2005/8/layout/hProcess7"/>
    <dgm:cxn modelId="{33D8E57F-44CA-43C9-918F-F2E92BDD1EF2}" type="presParOf" srcId="{93A51E1D-CA59-477B-9392-D1E45A94A74F}" destId="{13072500-1E15-4A52-9308-70EDD565F814}" srcOrd="0" destOrd="0" presId="urn:microsoft.com/office/officeart/2005/8/layout/hProcess7"/>
    <dgm:cxn modelId="{E75271D8-C5A2-4F0A-AFDA-F99FED845D33}" type="presParOf" srcId="{93A51E1D-CA59-477B-9392-D1E45A94A74F}" destId="{8C255F9E-E0D9-4614-BE20-4DF40F026F09}" srcOrd="1" destOrd="0" presId="urn:microsoft.com/office/officeart/2005/8/layout/hProcess7"/>
    <dgm:cxn modelId="{68228960-A84F-4BB1-B249-930BB311F8B1}" type="presParOf" srcId="{93A51E1D-CA59-477B-9392-D1E45A94A74F}" destId="{1CDA1034-EF78-4F89-9314-D098C24A8C0B}" srcOrd="2" destOrd="0" presId="urn:microsoft.com/office/officeart/2005/8/layout/hProcess7"/>
    <dgm:cxn modelId="{91E40233-0CF8-400D-B7EC-69FEBD5BB099}" type="presParOf" srcId="{CAFD7FFD-9834-4814-89D9-6891DACD4DA4}" destId="{63A1CD40-81EE-4C38-B0F7-BE8060F451ED}" srcOrd="1" destOrd="0" presId="urn:microsoft.com/office/officeart/2005/8/layout/hProcess7"/>
    <dgm:cxn modelId="{8BFA685C-C189-4FDE-81DE-53BF4ECD1E24}" type="presParOf" srcId="{CAFD7FFD-9834-4814-89D9-6891DACD4DA4}" destId="{6DE514EC-3711-4076-A05F-7DFBA24BF39A}" srcOrd="2" destOrd="0" presId="urn:microsoft.com/office/officeart/2005/8/layout/hProcess7"/>
    <dgm:cxn modelId="{8450120F-11CE-4DA8-B214-195D9209E30C}" type="presParOf" srcId="{6DE514EC-3711-4076-A05F-7DFBA24BF39A}" destId="{B7991A33-8206-40F8-8D3B-201A19F13B63}" srcOrd="0" destOrd="0" presId="urn:microsoft.com/office/officeart/2005/8/layout/hProcess7"/>
    <dgm:cxn modelId="{79EBB5B1-4FA4-4440-AFFF-277F82164E68}" type="presParOf" srcId="{6DE514EC-3711-4076-A05F-7DFBA24BF39A}" destId="{BBCDF03F-63BA-49F9-8737-4FE922F633B8}" srcOrd="1" destOrd="0" presId="urn:microsoft.com/office/officeart/2005/8/layout/hProcess7"/>
    <dgm:cxn modelId="{3060FD89-FBCC-441F-A01F-811C5DDE8FAA}" type="presParOf" srcId="{6DE514EC-3711-4076-A05F-7DFBA24BF39A}" destId="{81F2C5CB-5644-4535-896E-ED4223195530}" srcOrd="2" destOrd="0" presId="urn:microsoft.com/office/officeart/2005/8/layout/hProcess7"/>
    <dgm:cxn modelId="{8D6C38EE-D757-453D-8E2D-E2536DF179CB}" type="presParOf" srcId="{CAFD7FFD-9834-4814-89D9-6891DACD4DA4}" destId="{42C8E866-C1FB-474F-9C3A-3BEFC34FDE76}" srcOrd="3" destOrd="0" presId="urn:microsoft.com/office/officeart/2005/8/layout/hProcess7"/>
    <dgm:cxn modelId="{7C83B630-BAF7-42F1-83B6-548A5DDFB8FF}" type="presParOf" srcId="{CAFD7FFD-9834-4814-89D9-6891DACD4DA4}" destId="{584467CC-9EAA-4138-851F-AB1579AC66B3}" srcOrd="4" destOrd="0" presId="urn:microsoft.com/office/officeart/2005/8/layout/hProcess7"/>
    <dgm:cxn modelId="{8F32C598-503E-410D-9EE3-5ED175FC32A6}" type="presParOf" srcId="{584467CC-9EAA-4138-851F-AB1579AC66B3}" destId="{70E59909-962B-4942-927B-000A2D96F745}" srcOrd="0" destOrd="0" presId="urn:microsoft.com/office/officeart/2005/8/layout/hProcess7"/>
    <dgm:cxn modelId="{0ACF0492-0139-4AFB-A1A9-4A12ECFB518B}" type="presParOf" srcId="{584467CC-9EAA-4138-851F-AB1579AC66B3}" destId="{CC6E5328-7C98-4AC3-90EA-7B6824175FBF}" srcOrd="1" destOrd="0" presId="urn:microsoft.com/office/officeart/2005/8/layout/hProcess7"/>
    <dgm:cxn modelId="{C96228FB-225C-4A14-9B52-29D6FEDBCB46}" type="presParOf" srcId="{584467CC-9EAA-4138-851F-AB1579AC66B3}" destId="{8308484F-E6DC-492A-9FE5-4AB43ED2EB98}" srcOrd="2" destOrd="0" presId="urn:microsoft.com/office/officeart/2005/8/layout/hProcess7"/>
    <dgm:cxn modelId="{6A05EDCC-CFDC-4819-BFD6-A778CAA2CEDB}" type="presParOf" srcId="{CAFD7FFD-9834-4814-89D9-6891DACD4DA4}" destId="{0EB1C7CF-5F00-470E-A22E-E8CD05435676}" srcOrd="5" destOrd="0" presId="urn:microsoft.com/office/officeart/2005/8/layout/hProcess7"/>
    <dgm:cxn modelId="{FFC65161-CA47-4D4E-961D-FE13FB07923F}" type="presParOf" srcId="{CAFD7FFD-9834-4814-89D9-6891DACD4DA4}" destId="{806E9D96-89BE-4992-9FA6-7854E621C28D}" srcOrd="6" destOrd="0" presId="urn:microsoft.com/office/officeart/2005/8/layout/hProcess7"/>
    <dgm:cxn modelId="{8369736E-660C-428E-A9EA-4DA4C69F78DF}" type="presParOf" srcId="{806E9D96-89BE-4992-9FA6-7854E621C28D}" destId="{481FA10F-601C-49A7-B285-AE7652F506A7}" srcOrd="0" destOrd="0" presId="urn:microsoft.com/office/officeart/2005/8/layout/hProcess7"/>
    <dgm:cxn modelId="{8F37C837-0387-4B45-AFC3-9DA50C020DCF}" type="presParOf" srcId="{806E9D96-89BE-4992-9FA6-7854E621C28D}" destId="{A02B23C9-FE22-4B94-A768-969E94DBF637}" srcOrd="1" destOrd="0" presId="urn:microsoft.com/office/officeart/2005/8/layout/hProcess7"/>
    <dgm:cxn modelId="{48AF37D2-AF40-4609-ACDE-03716C6D3CD1}" type="presParOf" srcId="{806E9D96-89BE-4992-9FA6-7854E621C28D}" destId="{7C5B6647-1078-4E55-A8BA-14C537A287BD}" srcOrd="2" destOrd="0" presId="urn:microsoft.com/office/officeart/2005/8/layout/hProcess7"/>
    <dgm:cxn modelId="{E83D76DC-AF5B-44E0-8F31-0550C84ACDE5}" type="presParOf" srcId="{CAFD7FFD-9834-4814-89D9-6891DACD4DA4}" destId="{1F649670-B9F1-44CE-A811-6F5D0251A180}" srcOrd="7" destOrd="0" presId="urn:microsoft.com/office/officeart/2005/8/layout/hProcess7"/>
    <dgm:cxn modelId="{BB8A018A-6300-4438-A20E-56FD6394EFBB}" type="presParOf" srcId="{CAFD7FFD-9834-4814-89D9-6891DACD4DA4}" destId="{9D9CA582-964A-4B62-B579-235D31F713FF}" srcOrd="8" destOrd="0" presId="urn:microsoft.com/office/officeart/2005/8/layout/hProcess7"/>
    <dgm:cxn modelId="{ADA746CF-A5E1-4972-9F80-52AEB952E60A}" type="presParOf" srcId="{9D9CA582-964A-4B62-B579-235D31F713FF}" destId="{461D2376-3FE2-4084-901F-00797C5D9F61}" srcOrd="0" destOrd="0" presId="urn:microsoft.com/office/officeart/2005/8/layout/hProcess7"/>
    <dgm:cxn modelId="{2C0CDAB6-1088-493F-B1C2-2BCDB47EC707}" type="presParOf" srcId="{9D9CA582-964A-4B62-B579-235D31F713FF}" destId="{B2CC6B2C-F009-414F-A49D-92EF0F418B3A}" srcOrd="1" destOrd="0" presId="urn:microsoft.com/office/officeart/2005/8/layout/hProcess7"/>
    <dgm:cxn modelId="{37F469BA-2738-4A17-B87B-36FA0547971A}" type="presParOf" srcId="{9D9CA582-964A-4B62-B579-235D31F713FF}" destId="{EAE810A5-0663-4020-A3F3-C7794E902E10}" srcOrd="2" destOrd="0" presId="urn:microsoft.com/office/officeart/2005/8/layout/hProcess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A49104C2-E5B6-474D-910C-C145E1FBD604}" type="doc">
      <dgm:prSet loTypeId="urn:microsoft.com/office/officeart/2005/8/layout/process2" loCatId="process" qsTypeId="urn:microsoft.com/office/officeart/2005/8/quickstyle/simple1" qsCatId="simple" csTypeId="urn:microsoft.com/office/officeart/2005/8/colors/colorful3" csCatId="colorful" phldr="1"/>
      <dgm:spPr/>
    </dgm:pt>
    <dgm:pt modelId="{EFC8BD93-CB0A-41B3-A6B0-C6860E4C8B23}">
      <dgm:prSet phldrT="[Text]" custT="1"/>
      <dgm:spPr/>
      <dgm:t>
        <a:bodyPr/>
        <a:lstStyle/>
        <a:p>
          <a:r>
            <a:rPr lang="en-GB" sz="2400" dirty="0"/>
            <a:t>The purpose of an ISA is to formalise arrangements between organisations which need to share information on a regular basis</a:t>
          </a:r>
        </a:p>
      </dgm:t>
    </dgm:pt>
    <dgm:pt modelId="{0D43047E-E4EB-47CE-90E8-95FF354F9774}" type="parTrans" cxnId="{B26C583E-2D14-4401-AFFE-704FDD5A17AC}">
      <dgm:prSet/>
      <dgm:spPr/>
      <dgm:t>
        <a:bodyPr/>
        <a:lstStyle/>
        <a:p>
          <a:endParaRPr lang="en-GB"/>
        </a:p>
      </dgm:t>
    </dgm:pt>
    <dgm:pt modelId="{FA4119F9-F6C7-4990-A5B8-E86770D80D36}" type="sibTrans" cxnId="{B26C583E-2D14-4401-AFFE-704FDD5A17AC}">
      <dgm:prSet/>
      <dgm:spPr/>
      <dgm:t>
        <a:bodyPr/>
        <a:lstStyle/>
        <a:p>
          <a:endParaRPr lang="en-GB"/>
        </a:p>
      </dgm:t>
    </dgm:pt>
    <dgm:pt modelId="{F371E94A-CE3F-4C02-8D93-DA7C95889CD0}">
      <dgm:prSet phldrT="[Text]" custT="1"/>
      <dgm:spPr/>
      <dgm:t>
        <a:bodyPr/>
        <a:lstStyle/>
        <a:p>
          <a:r>
            <a:rPr lang="en-GB" sz="2400"/>
            <a:t>An ISA may be an existing national agreement between agencies or it may be a purely local arrangement</a:t>
          </a:r>
          <a:endParaRPr lang="en-GB" sz="2400" dirty="0"/>
        </a:p>
      </dgm:t>
    </dgm:pt>
    <dgm:pt modelId="{2DF13146-85C8-4888-AF8E-BAD12F0F3E7E}" type="parTrans" cxnId="{125EAA59-2EB7-4BF7-B14E-6CD6853AF7A0}">
      <dgm:prSet/>
      <dgm:spPr/>
      <dgm:t>
        <a:bodyPr/>
        <a:lstStyle/>
        <a:p>
          <a:endParaRPr lang="en-GB"/>
        </a:p>
      </dgm:t>
    </dgm:pt>
    <dgm:pt modelId="{E49AE7AE-A46B-4CED-90C9-0615DF4E4A92}" type="sibTrans" cxnId="{125EAA59-2EB7-4BF7-B14E-6CD6853AF7A0}">
      <dgm:prSet/>
      <dgm:spPr/>
      <dgm:t>
        <a:bodyPr/>
        <a:lstStyle/>
        <a:p>
          <a:endParaRPr lang="en-GB"/>
        </a:p>
      </dgm:t>
    </dgm:pt>
    <dgm:pt modelId="{A6E207E9-D097-4BBE-AE8A-D3509CE5065D}" type="pres">
      <dgm:prSet presAssocID="{A49104C2-E5B6-474D-910C-C145E1FBD604}" presName="linearFlow" presStyleCnt="0">
        <dgm:presLayoutVars>
          <dgm:resizeHandles val="exact"/>
        </dgm:presLayoutVars>
      </dgm:prSet>
      <dgm:spPr/>
    </dgm:pt>
    <dgm:pt modelId="{AC03FB32-F535-48CA-895F-58A21AF2E08E}" type="pres">
      <dgm:prSet presAssocID="{EFC8BD93-CB0A-41B3-A6B0-C6860E4C8B23}" presName="node" presStyleLbl="node1" presStyleIdx="0" presStyleCnt="2" custScaleX="109107">
        <dgm:presLayoutVars>
          <dgm:bulletEnabled val="1"/>
        </dgm:presLayoutVars>
      </dgm:prSet>
      <dgm:spPr/>
    </dgm:pt>
    <dgm:pt modelId="{DF9E3154-4BCB-43EF-B8CB-E88C4E1EC7CF}" type="pres">
      <dgm:prSet presAssocID="{FA4119F9-F6C7-4990-A5B8-E86770D80D36}" presName="sibTrans" presStyleLbl="sibTrans2D1" presStyleIdx="0" presStyleCnt="1"/>
      <dgm:spPr/>
    </dgm:pt>
    <dgm:pt modelId="{F793AFCC-4214-4845-8656-2CB50D6475B7}" type="pres">
      <dgm:prSet presAssocID="{FA4119F9-F6C7-4990-A5B8-E86770D80D36}" presName="connectorText" presStyleLbl="sibTrans2D1" presStyleIdx="0" presStyleCnt="1"/>
      <dgm:spPr/>
    </dgm:pt>
    <dgm:pt modelId="{65216413-BC17-4378-B3E5-D8D562BFE322}" type="pres">
      <dgm:prSet presAssocID="{F371E94A-CE3F-4C02-8D93-DA7C95889CD0}" presName="node" presStyleLbl="node1" presStyleIdx="1" presStyleCnt="2" custScaleX="111583" custScaleY="74935">
        <dgm:presLayoutVars>
          <dgm:bulletEnabled val="1"/>
        </dgm:presLayoutVars>
      </dgm:prSet>
      <dgm:spPr/>
    </dgm:pt>
  </dgm:ptLst>
  <dgm:cxnLst>
    <dgm:cxn modelId="{70153D10-4373-4E7B-AFD5-83DC5FD899A3}" type="presOf" srcId="{FA4119F9-F6C7-4990-A5B8-E86770D80D36}" destId="{DF9E3154-4BCB-43EF-B8CB-E88C4E1EC7CF}" srcOrd="0" destOrd="0" presId="urn:microsoft.com/office/officeart/2005/8/layout/process2"/>
    <dgm:cxn modelId="{F563EB19-6B5A-4BDC-94B1-C8062F98FA5C}" type="presOf" srcId="{A49104C2-E5B6-474D-910C-C145E1FBD604}" destId="{A6E207E9-D097-4BBE-AE8A-D3509CE5065D}" srcOrd="0" destOrd="0" presId="urn:microsoft.com/office/officeart/2005/8/layout/process2"/>
    <dgm:cxn modelId="{B26C583E-2D14-4401-AFFE-704FDD5A17AC}" srcId="{A49104C2-E5B6-474D-910C-C145E1FBD604}" destId="{EFC8BD93-CB0A-41B3-A6B0-C6860E4C8B23}" srcOrd="0" destOrd="0" parTransId="{0D43047E-E4EB-47CE-90E8-95FF354F9774}" sibTransId="{FA4119F9-F6C7-4990-A5B8-E86770D80D36}"/>
    <dgm:cxn modelId="{22F88164-F7F1-4167-A26A-197D138BFEE3}" type="presOf" srcId="{EFC8BD93-CB0A-41B3-A6B0-C6860E4C8B23}" destId="{AC03FB32-F535-48CA-895F-58A21AF2E08E}" srcOrd="0" destOrd="0" presId="urn:microsoft.com/office/officeart/2005/8/layout/process2"/>
    <dgm:cxn modelId="{125EAA59-2EB7-4BF7-B14E-6CD6853AF7A0}" srcId="{A49104C2-E5B6-474D-910C-C145E1FBD604}" destId="{F371E94A-CE3F-4C02-8D93-DA7C95889CD0}" srcOrd="1" destOrd="0" parTransId="{2DF13146-85C8-4888-AF8E-BAD12F0F3E7E}" sibTransId="{E49AE7AE-A46B-4CED-90C9-0615DF4E4A92}"/>
    <dgm:cxn modelId="{A368F885-5E0F-4424-A7EE-D9D95AB9E059}" type="presOf" srcId="{FA4119F9-F6C7-4990-A5B8-E86770D80D36}" destId="{F793AFCC-4214-4845-8656-2CB50D6475B7}" srcOrd="1" destOrd="0" presId="urn:microsoft.com/office/officeart/2005/8/layout/process2"/>
    <dgm:cxn modelId="{EA807786-5E55-41E5-96F4-72CBE974D919}" type="presOf" srcId="{F371E94A-CE3F-4C02-8D93-DA7C95889CD0}" destId="{65216413-BC17-4378-B3E5-D8D562BFE322}" srcOrd="0" destOrd="0" presId="urn:microsoft.com/office/officeart/2005/8/layout/process2"/>
    <dgm:cxn modelId="{4C10A803-5650-45CD-B366-DDF239BBB3EA}" type="presParOf" srcId="{A6E207E9-D097-4BBE-AE8A-D3509CE5065D}" destId="{AC03FB32-F535-48CA-895F-58A21AF2E08E}" srcOrd="0" destOrd="0" presId="urn:microsoft.com/office/officeart/2005/8/layout/process2"/>
    <dgm:cxn modelId="{AD082372-50DF-4304-A044-B1E48D469F15}" type="presParOf" srcId="{A6E207E9-D097-4BBE-AE8A-D3509CE5065D}" destId="{DF9E3154-4BCB-43EF-B8CB-E88C4E1EC7CF}" srcOrd="1" destOrd="0" presId="urn:microsoft.com/office/officeart/2005/8/layout/process2"/>
    <dgm:cxn modelId="{2E62BA08-7956-4ECD-9DE3-1407BCCFE192}" type="presParOf" srcId="{DF9E3154-4BCB-43EF-B8CB-E88C4E1EC7CF}" destId="{F793AFCC-4214-4845-8656-2CB50D6475B7}" srcOrd="0" destOrd="0" presId="urn:microsoft.com/office/officeart/2005/8/layout/process2"/>
    <dgm:cxn modelId="{5D55C816-7150-4CF4-85A5-43156C4DE783}" type="presParOf" srcId="{A6E207E9-D097-4BBE-AE8A-D3509CE5065D}" destId="{65216413-BC17-4378-B3E5-D8D562BFE322}" srcOrd="2" destOrd="0" presId="urn:microsoft.com/office/officeart/2005/8/layout/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A0B6295-0AB4-4C07-BDFE-C1F7A15C00B6}"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E1D0AC28-0D8A-4013-B484-E9C55F2DABA0}">
      <dgm:prSet phldrT="[Text]" custT="1"/>
      <dgm:spPr/>
      <dgm:t>
        <a:bodyPr/>
        <a:lstStyle/>
        <a:p>
          <a:r>
            <a:rPr lang="en-GB" sz="24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gm:t>
    </dgm:pt>
    <dgm:pt modelId="{3466486C-3846-4FC8-86C9-F2040EA0ABF9}" type="parTrans" cxnId="{F456A3AA-D18D-42D4-B9C3-BEA793D1DC15}">
      <dgm:prSet/>
      <dgm:spPr/>
      <dgm:t>
        <a:bodyPr/>
        <a:lstStyle/>
        <a:p>
          <a:endParaRPr lang="en-GB"/>
        </a:p>
      </dgm:t>
    </dgm:pt>
    <dgm:pt modelId="{0F6DB931-09B6-41E5-90DC-A1C82C13E1C6}" type="sibTrans" cxnId="{F456A3AA-D18D-42D4-B9C3-BEA793D1DC15}">
      <dgm:prSet/>
      <dgm:spPr/>
      <dgm:t>
        <a:bodyPr/>
        <a:lstStyle/>
        <a:p>
          <a:endParaRPr lang="en-GB"/>
        </a:p>
      </dgm:t>
    </dgm:pt>
    <dgm:pt modelId="{31B16D83-4DB9-490E-9953-965ABD1B66AA}">
      <dgm:prSet phldrT="[Text]" custT="1"/>
      <dgm:spPr/>
      <dgm:t>
        <a:bodyPr/>
        <a:lstStyle/>
        <a:p>
          <a:r>
            <a:rPr lang="en-GB" sz="24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dirty="0"/>
        </a:p>
      </dgm:t>
    </dgm:pt>
    <dgm:pt modelId="{8B2033C8-15F3-425F-906C-859856C3D753}" type="parTrans" cxnId="{860D0E3B-631A-4869-876C-C88B6AB58A1C}">
      <dgm:prSet/>
      <dgm:spPr/>
      <dgm:t>
        <a:bodyPr/>
        <a:lstStyle/>
        <a:p>
          <a:endParaRPr lang="en-GB"/>
        </a:p>
      </dgm:t>
    </dgm:pt>
    <dgm:pt modelId="{9B50F8C4-65A1-44F7-B420-848A9CFE444D}" type="sibTrans" cxnId="{860D0E3B-631A-4869-876C-C88B6AB58A1C}">
      <dgm:prSet/>
      <dgm:spPr/>
      <dgm:t>
        <a:bodyPr/>
        <a:lstStyle/>
        <a:p>
          <a:endParaRPr lang="en-GB"/>
        </a:p>
      </dgm:t>
    </dgm:pt>
    <dgm:pt modelId="{600F46A6-9F39-4E70-B90A-0B19E3B468F9}" type="pres">
      <dgm:prSet presAssocID="{5A0B6295-0AB4-4C07-BDFE-C1F7A15C00B6}" presName="diagram" presStyleCnt="0">
        <dgm:presLayoutVars>
          <dgm:dir/>
          <dgm:resizeHandles val="exact"/>
        </dgm:presLayoutVars>
      </dgm:prSet>
      <dgm:spPr/>
    </dgm:pt>
    <dgm:pt modelId="{58C9F2E0-38BE-450E-AE63-4A64DCA08976}" type="pres">
      <dgm:prSet presAssocID="{E1D0AC28-0D8A-4013-B484-E9C55F2DABA0}" presName="node" presStyleLbl="node1" presStyleIdx="0" presStyleCnt="2" custScaleY="178084">
        <dgm:presLayoutVars>
          <dgm:bulletEnabled val="1"/>
        </dgm:presLayoutVars>
      </dgm:prSet>
      <dgm:spPr/>
    </dgm:pt>
    <dgm:pt modelId="{A6F42D33-1275-4E00-ABF1-B46CCD7C8E80}" type="pres">
      <dgm:prSet presAssocID="{0F6DB931-09B6-41E5-90DC-A1C82C13E1C6}" presName="sibTrans" presStyleCnt="0"/>
      <dgm:spPr/>
    </dgm:pt>
    <dgm:pt modelId="{E2693377-AEC0-4105-B13C-F27760C0877C}" type="pres">
      <dgm:prSet presAssocID="{31B16D83-4DB9-490E-9953-965ABD1B66AA}" presName="node" presStyleLbl="node1" presStyleIdx="1" presStyleCnt="2" custScaleY="178084">
        <dgm:presLayoutVars>
          <dgm:bulletEnabled val="1"/>
        </dgm:presLayoutVars>
      </dgm:prSet>
      <dgm:spPr/>
    </dgm:pt>
  </dgm:ptLst>
  <dgm:cxnLst>
    <dgm:cxn modelId="{860D0E3B-631A-4869-876C-C88B6AB58A1C}" srcId="{5A0B6295-0AB4-4C07-BDFE-C1F7A15C00B6}" destId="{31B16D83-4DB9-490E-9953-965ABD1B66AA}" srcOrd="1" destOrd="0" parTransId="{8B2033C8-15F3-425F-906C-859856C3D753}" sibTransId="{9B50F8C4-65A1-44F7-B420-848A9CFE444D}"/>
    <dgm:cxn modelId="{275EA26C-1441-4D58-A8CD-C050B540F1B0}" type="presOf" srcId="{E1D0AC28-0D8A-4013-B484-E9C55F2DABA0}" destId="{58C9F2E0-38BE-450E-AE63-4A64DCA08976}" srcOrd="0" destOrd="0" presId="urn:microsoft.com/office/officeart/2005/8/layout/default"/>
    <dgm:cxn modelId="{86E2ED99-9ECB-4292-B63F-6C37CE8BBEEE}" type="presOf" srcId="{31B16D83-4DB9-490E-9953-965ABD1B66AA}" destId="{E2693377-AEC0-4105-B13C-F27760C0877C}" srcOrd="0" destOrd="0" presId="urn:microsoft.com/office/officeart/2005/8/layout/default"/>
    <dgm:cxn modelId="{F456A3AA-D18D-42D4-B9C3-BEA793D1DC15}" srcId="{5A0B6295-0AB4-4C07-BDFE-C1F7A15C00B6}" destId="{E1D0AC28-0D8A-4013-B484-E9C55F2DABA0}" srcOrd="0" destOrd="0" parTransId="{3466486C-3846-4FC8-86C9-F2040EA0ABF9}" sibTransId="{0F6DB931-09B6-41E5-90DC-A1C82C13E1C6}"/>
    <dgm:cxn modelId="{A6864BD7-567A-4EAA-B056-50F34D818020}" type="presOf" srcId="{5A0B6295-0AB4-4C07-BDFE-C1F7A15C00B6}" destId="{600F46A6-9F39-4E70-B90A-0B19E3B468F9}" srcOrd="0" destOrd="0" presId="urn:microsoft.com/office/officeart/2005/8/layout/default"/>
    <dgm:cxn modelId="{4C9CFB26-2A4D-4FB3-BA41-2A9A6F59B1D8}" type="presParOf" srcId="{600F46A6-9F39-4E70-B90A-0B19E3B468F9}" destId="{58C9F2E0-38BE-450E-AE63-4A64DCA08976}" srcOrd="0" destOrd="0" presId="urn:microsoft.com/office/officeart/2005/8/layout/default"/>
    <dgm:cxn modelId="{89421F99-0D65-426E-8432-B9F7ADFB1A45}" type="presParOf" srcId="{600F46A6-9F39-4E70-B90A-0B19E3B468F9}" destId="{A6F42D33-1275-4E00-ABF1-B46CCD7C8E80}" srcOrd="1" destOrd="0" presId="urn:microsoft.com/office/officeart/2005/8/layout/default"/>
    <dgm:cxn modelId="{FE63FB56-B51B-43FD-AD5B-9428256C3750}" type="presParOf" srcId="{600F46A6-9F39-4E70-B90A-0B19E3B468F9}" destId="{E2693377-AEC0-4105-B13C-F27760C0877C}"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172E95F0-D4D3-4E71-BDA7-E1BA95CF5EE2}"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DC441CB1-22BA-4231-B584-8342D7490B90}">
      <dgm:prSet phldrT="[Text]" custT="1"/>
      <dgm:spPr/>
      <dgm:t>
        <a:bodyPr/>
        <a:lstStyle/>
        <a:p>
          <a:r>
            <a:rPr lang="en-GB" sz="2400" b="1" i="1" u="sng"/>
            <a:t>Emergency situations </a:t>
          </a:r>
          <a:endParaRPr lang="en-GB" sz="2400" b="1" i="1" u="sng" dirty="0"/>
        </a:p>
      </dgm:t>
    </dgm:pt>
    <dgm:pt modelId="{769F966E-9551-481F-8B0D-F9CA808BC30A}" type="parTrans" cxnId="{D866A070-8AD7-4A9C-89CD-D6F87EEA6BAC}">
      <dgm:prSet/>
      <dgm:spPr/>
      <dgm:t>
        <a:bodyPr/>
        <a:lstStyle/>
        <a:p>
          <a:endParaRPr lang="en-GB"/>
        </a:p>
      </dgm:t>
    </dgm:pt>
    <dgm:pt modelId="{BC6726D4-275C-470B-BC5B-D4C5FA9D769C}" type="sibTrans" cxnId="{D866A070-8AD7-4A9C-89CD-D6F87EEA6BAC}">
      <dgm:prSet/>
      <dgm:spPr/>
      <dgm:t>
        <a:bodyPr/>
        <a:lstStyle/>
        <a:p>
          <a:endParaRPr lang="en-GB"/>
        </a:p>
      </dgm:t>
    </dgm:pt>
    <dgm:pt modelId="{FB05EC88-BC8E-4913-A702-CCA14134914F}">
      <dgm:prSet phldrT="[Text]" custT="1"/>
      <dgm:spPr/>
      <dgm:t>
        <a:bodyPr/>
        <a:lstStyle/>
        <a:p>
          <a:r>
            <a:rPr lang="en-GB" sz="2400" b="1" i="1" u="sng"/>
            <a:t>Routine</a:t>
          </a:r>
          <a:endParaRPr lang="en-GB" sz="2400" b="1" i="1" u="sng" dirty="0"/>
        </a:p>
      </dgm:t>
    </dgm:pt>
    <dgm:pt modelId="{DB75524F-437B-4904-BEB6-D797D7998266}" type="parTrans" cxnId="{4B6FF6F5-3BC1-4DA0-8594-3033B04B678D}">
      <dgm:prSet/>
      <dgm:spPr/>
      <dgm:t>
        <a:bodyPr/>
        <a:lstStyle/>
        <a:p>
          <a:endParaRPr lang="en-GB"/>
        </a:p>
      </dgm:t>
    </dgm:pt>
    <dgm:pt modelId="{CF9B786C-18D8-4916-896C-48E508DF89B0}" type="sibTrans" cxnId="{4B6FF6F5-3BC1-4DA0-8594-3033B04B678D}">
      <dgm:prSet/>
      <dgm:spPr/>
      <dgm:t>
        <a:bodyPr/>
        <a:lstStyle/>
        <a:p>
          <a:endParaRPr lang="en-GB"/>
        </a:p>
      </dgm:t>
    </dgm:pt>
    <dgm:pt modelId="{32F77696-B5EC-4445-8D50-9EF2BD146145}">
      <dgm:prSet phldrT="[Text]" custT="1"/>
      <dgm:spPr/>
      <dgm:t>
        <a:bodyPr/>
        <a:lstStyle/>
        <a:p>
          <a:r>
            <a:rPr lang="en-GB" sz="2400" b="1" i="1" u="sng"/>
            <a:t>Ad-hoc</a:t>
          </a:r>
          <a:endParaRPr lang="en-GB" sz="2400" b="1" i="1" u="sng" dirty="0"/>
        </a:p>
      </dgm:t>
    </dgm:pt>
    <dgm:pt modelId="{D8F743AF-82F2-4329-A14A-52A452B9A43F}" type="parTrans" cxnId="{CEDEEAC1-52E3-4410-986F-4CE019E7E999}">
      <dgm:prSet/>
      <dgm:spPr/>
      <dgm:t>
        <a:bodyPr/>
        <a:lstStyle/>
        <a:p>
          <a:endParaRPr lang="en-GB"/>
        </a:p>
      </dgm:t>
    </dgm:pt>
    <dgm:pt modelId="{FF4F6ECB-CF13-4869-B8DE-FF64D8652982}" type="sibTrans" cxnId="{CEDEEAC1-52E3-4410-986F-4CE019E7E999}">
      <dgm:prSet/>
      <dgm:spPr/>
      <dgm:t>
        <a:bodyPr/>
        <a:lstStyle/>
        <a:p>
          <a:endParaRPr lang="en-GB"/>
        </a:p>
      </dgm:t>
    </dgm:pt>
    <dgm:pt modelId="{88821825-B298-492D-92D1-68777078DF3A}" type="pres">
      <dgm:prSet presAssocID="{172E95F0-D4D3-4E71-BDA7-E1BA95CF5EE2}" presName="diagram" presStyleCnt="0">
        <dgm:presLayoutVars>
          <dgm:dir/>
          <dgm:resizeHandles val="exact"/>
        </dgm:presLayoutVars>
      </dgm:prSet>
      <dgm:spPr/>
    </dgm:pt>
    <dgm:pt modelId="{7EF030B1-0778-43AB-B605-668030C5D358}" type="pres">
      <dgm:prSet presAssocID="{DC441CB1-22BA-4231-B584-8342D7490B90}" presName="node" presStyleLbl="node1" presStyleIdx="0" presStyleCnt="3" custScaleX="87275" custScaleY="69563">
        <dgm:presLayoutVars>
          <dgm:bulletEnabled val="1"/>
        </dgm:presLayoutVars>
      </dgm:prSet>
      <dgm:spPr/>
    </dgm:pt>
    <dgm:pt modelId="{0E83964D-BB02-4B9F-9F2B-A53C163A7F0B}" type="pres">
      <dgm:prSet presAssocID="{BC6726D4-275C-470B-BC5B-D4C5FA9D769C}" presName="sibTrans" presStyleCnt="0"/>
      <dgm:spPr/>
    </dgm:pt>
    <dgm:pt modelId="{EF433344-A1D8-45C9-AC32-C92B2A4F9C8D}" type="pres">
      <dgm:prSet presAssocID="{FB05EC88-BC8E-4913-A702-CCA14134914F}" presName="node" presStyleLbl="node1" presStyleIdx="1" presStyleCnt="3" custScaleX="68638" custScaleY="69563">
        <dgm:presLayoutVars>
          <dgm:bulletEnabled val="1"/>
        </dgm:presLayoutVars>
      </dgm:prSet>
      <dgm:spPr/>
    </dgm:pt>
    <dgm:pt modelId="{075BCF4B-FC51-4D9E-8C99-1756D937C36E}" type="pres">
      <dgm:prSet presAssocID="{CF9B786C-18D8-4916-896C-48E508DF89B0}" presName="sibTrans" presStyleCnt="0"/>
      <dgm:spPr/>
    </dgm:pt>
    <dgm:pt modelId="{0C2CCBFA-6D10-41F0-90CA-E24C9CEA6382}" type="pres">
      <dgm:prSet presAssocID="{32F77696-B5EC-4445-8D50-9EF2BD146145}" presName="node" presStyleLbl="node1" presStyleIdx="2" presStyleCnt="3" custScaleX="81156" custScaleY="64966">
        <dgm:presLayoutVars>
          <dgm:bulletEnabled val="1"/>
        </dgm:presLayoutVars>
      </dgm:prSet>
      <dgm:spPr/>
    </dgm:pt>
  </dgm:ptLst>
  <dgm:cxnLst>
    <dgm:cxn modelId="{86FB3B24-D14C-414C-B9CF-4F867062C69E}" type="presOf" srcId="{32F77696-B5EC-4445-8D50-9EF2BD146145}" destId="{0C2CCBFA-6D10-41F0-90CA-E24C9CEA6382}" srcOrd="0" destOrd="0" presId="urn:microsoft.com/office/officeart/2005/8/layout/default"/>
    <dgm:cxn modelId="{44ED1429-59FD-4E24-9128-34DA8F45EBAF}" type="presOf" srcId="{DC441CB1-22BA-4231-B584-8342D7490B90}" destId="{7EF030B1-0778-43AB-B605-668030C5D358}" srcOrd="0" destOrd="0" presId="urn:microsoft.com/office/officeart/2005/8/layout/default"/>
    <dgm:cxn modelId="{4AB36D45-B499-4E12-9068-7215FC191DEA}" type="presOf" srcId="{172E95F0-D4D3-4E71-BDA7-E1BA95CF5EE2}" destId="{88821825-B298-492D-92D1-68777078DF3A}" srcOrd="0" destOrd="0" presId="urn:microsoft.com/office/officeart/2005/8/layout/default"/>
    <dgm:cxn modelId="{F3927C50-0735-460A-B766-17164F1312C7}" type="presOf" srcId="{FB05EC88-BC8E-4913-A702-CCA14134914F}" destId="{EF433344-A1D8-45C9-AC32-C92B2A4F9C8D}" srcOrd="0" destOrd="0" presId="urn:microsoft.com/office/officeart/2005/8/layout/default"/>
    <dgm:cxn modelId="{D866A070-8AD7-4A9C-89CD-D6F87EEA6BAC}" srcId="{172E95F0-D4D3-4E71-BDA7-E1BA95CF5EE2}" destId="{DC441CB1-22BA-4231-B584-8342D7490B90}" srcOrd="0" destOrd="0" parTransId="{769F966E-9551-481F-8B0D-F9CA808BC30A}" sibTransId="{BC6726D4-275C-470B-BC5B-D4C5FA9D769C}"/>
    <dgm:cxn modelId="{CEDEEAC1-52E3-4410-986F-4CE019E7E999}" srcId="{172E95F0-D4D3-4E71-BDA7-E1BA95CF5EE2}" destId="{32F77696-B5EC-4445-8D50-9EF2BD146145}" srcOrd="2" destOrd="0" parTransId="{D8F743AF-82F2-4329-A14A-52A452B9A43F}" sibTransId="{FF4F6ECB-CF13-4869-B8DE-FF64D8652982}"/>
    <dgm:cxn modelId="{4B6FF6F5-3BC1-4DA0-8594-3033B04B678D}" srcId="{172E95F0-D4D3-4E71-BDA7-E1BA95CF5EE2}" destId="{FB05EC88-BC8E-4913-A702-CCA14134914F}" srcOrd="1" destOrd="0" parTransId="{DB75524F-437B-4904-BEB6-D797D7998266}" sibTransId="{CF9B786C-18D8-4916-896C-48E508DF89B0}"/>
    <dgm:cxn modelId="{511192AA-9A53-473C-BD46-389F250571AA}" type="presParOf" srcId="{88821825-B298-492D-92D1-68777078DF3A}" destId="{7EF030B1-0778-43AB-B605-668030C5D358}" srcOrd="0" destOrd="0" presId="urn:microsoft.com/office/officeart/2005/8/layout/default"/>
    <dgm:cxn modelId="{7D5A5D0F-BC95-41E6-B40E-889F4DF14C19}" type="presParOf" srcId="{88821825-B298-492D-92D1-68777078DF3A}" destId="{0E83964D-BB02-4B9F-9F2B-A53C163A7F0B}" srcOrd="1" destOrd="0" presId="urn:microsoft.com/office/officeart/2005/8/layout/default"/>
    <dgm:cxn modelId="{8603D917-5643-446E-9C24-8A57C59D29BC}" type="presParOf" srcId="{88821825-B298-492D-92D1-68777078DF3A}" destId="{EF433344-A1D8-45C9-AC32-C92B2A4F9C8D}" srcOrd="2" destOrd="0" presId="urn:microsoft.com/office/officeart/2005/8/layout/default"/>
    <dgm:cxn modelId="{749C39E0-E1B1-4874-BB76-831C8533F346}" type="presParOf" srcId="{88821825-B298-492D-92D1-68777078DF3A}" destId="{075BCF4B-FC51-4D9E-8C99-1756D937C36E}" srcOrd="3" destOrd="0" presId="urn:microsoft.com/office/officeart/2005/8/layout/default"/>
    <dgm:cxn modelId="{D30C4062-CC4E-42FD-A40B-11D234106A27}" type="presParOf" srcId="{88821825-B298-492D-92D1-68777078DF3A}" destId="{0C2CCBFA-6D10-41F0-90CA-E24C9CEA6382}"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F9FD8-EAF9-BB4B-A4E9-B9B67249FCFC}">
      <dsp:nvSpPr>
        <dsp:cNvPr id="0" name=""/>
        <dsp:cNvSpPr/>
      </dsp:nvSpPr>
      <dsp:spPr>
        <a:xfrm>
          <a:off x="0" y="3922021"/>
          <a:ext cx="2628900" cy="429184"/>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Understand</a:t>
          </a:r>
        </a:p>
      </dsp:txBody>
      <dsp:txXfrm>
        <a:off x="0" y="3922021"/>
        <a:ext cx="2628900" cy="429184"/>
      </dsp:txXfrm>
    </dsp:sp>
    <dsp:sp modelId="{36AE621B-ABF9-D549-85BF-05BEE84AC490}">
      <dsp:nvSpPr>
        <dsp:cNvPr id="0" name=""/>
        <dsp:cNvSpPr/>
      </dsp:nvSpPr>
      <dsp:spPr>
        <a:xfrm>
          <a:off x="2628900" y="3922021"/>
          <a:ext cx="7886700" cy="42918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Understand the main purposes of artificial intelligence </a:t>
          </a:r>
        </a:p>
      </dsp:txBody>
      <dsp:txXfrm>
        <a:off x="2628900" y="3922021"/>
        <a:ext cx="7886700" cy="429184"/>
      </dsp:txXfrm>
    </dsp:sp>
    <dsp:sp modelId="{1A00AEF7-4DF7-4B45-A49E-7249CEA7EAB7}">
      <dsp:nvSpPr>
        <dsp:cNvPr id="0" name=""/>
        <dsp:cNvSpPr/>
      </dsp:nvSpPr>
      <dsp:spPr>
        <a:xfrm rot="10800000">
          <a:off x="0" y="3268373"/>
          <a:ext cx="2628900" cy="660086"/>
        </a:xfrm>
        <a:prstGeom prst="upArrowCallout">
          <a:avLst>
            <a:gd name="adj1" fmla="val 5000"/>
            <a:gd name="adj2" fmla="val 10000"/>
            <a:gd name="adj3" fmla="val 15000"/>
            <a:gd name="adj4" fmla="val 64977"/>
          </a:avLst>
        </a:prstGeom>
        <a:solidFill>
          <a:schemeClr val="accent5">
            <a:hueOff val="-1126424"/>
            <a:satOff val="-2903"/>
            <a:lumOff val="-1961"/>
            <a:alphaOff val="0"/>
          </a:schemeClr>
        </a:solidFill>
        <a:ln w="12700" cap="flat" cmpd="sng" algn="ctr">
          <a:solidFill>
            <a:schemeClr val="accent5">
              <a:hueOff val="-1126424"/>
              <a:satOff val="-2903"/>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Demonstrate</a:t>
          </a:r>
        </a:p>
      </dsp:txBody>
      <dsp:txXfrm rot="-10800000">
        <a:off x="0" y="3268373"/>
        <a:ext cx="2628900" cy="429055"/>
      </dsp:txXfrm>
    </dsp:sp>
    <dsp:sp modelId="{E87B67ED-CC32-2748-90A9-995CA8548E82}">
      <dsp:nvSpPr>
        <dsp:cNvPr id="0" name=""/>
        <dsp:cNvSpPr/>
      </dsp:nvSpPr>
      <dsp:spPr>
        <a:xfrm>
          <a:off x="2628900" y="3268373"/>
          <a:ext cx="7886700" cy="429055"/>
        </a:xfrm>
        <a:prstGeom prst="rect">
          <a:avLst/>
        </a:prstGeom>
        <a:solidFill>
          <a:schemeClr val="accent5">
            <a:tint val="40000"/>
            <a:alpha val="90000"/>
            <a:hueOff val="-1123294"/>
            <a:satOff val="-3805"/>
            <a:lumOff val="-488"/>
            <a:alphaOff val="0"/>
          </a:schemeClr>
        </a:solidFill>
        <a:ln w="12700" cap="flat" cmpd="sng" algn="ctr">
          <a:solidFill>
            <a:schemeClr val="accent5">
              <a:tint val="40000"/>
              <a:alpha val="90000"/>
              <a:hueOff val="-1123294"/>
              <a:satOff val="-3805"/>
              <a:lumOff val="-4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Demonstrate an understanding of the main principles relating to Information sharing</a:t>
          </a:r>
        </a:p>
      </dsp:txBody>
      <dsp:txXfrm>
        <a:off x="2628900" y="3268373"/>
        <a:ext cx="7886700" cy="429055"/>
      </dsp:txXfrm>
    </dsp:sp>
    <dsp:sp modelId="{CE116490-F24C-3449-88DC-61804A78A3AC}">
      <dsp:nvSpPr>
        <dsp:cNvPr id="0" name=""/>
        <dsp:cNvSpPr/>
      </dsp:nvSpPr>
      <dsp:spPr>
        <a:xfrm rot="10800000">
          <a:off x="0" y="2614724"/>
          <a:ext cx="2628900" cy="660086"/>
        </a:xfrm>
        <a:prstGeom prst="upArrowCallout">
          <a:avLst>
            <a:gd name="adj1" fmla="val 5000"/>
            <a:gd name="adj2" fmla="val 10000"/>
            <a:gd name="adj3" fmla="val 15000"/>
            <a:gd name="adj4" fmla="val 64977"/>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Demonstrate</a:t>
          </a:r>
        </a:p>
      </dsp:txBody>
      <dsp:txXfrm rot="-10800000">
        <a:off x="0" y="2614724"/>
        <a:ext cx="2628900" cy="429055"/>
      </dsp:txXfrm>
    </dsp:sp>
    <dsp:sp modelId="{6DDE4110-7CFA-9B44-835C-383135DD0446}">
      <dsp:nvSpPr>
        <dsp:cNvPr id="0" name=""/>
        <dsp:cNvSpPr/>
      </dsp:nvSpPr>
      <dsp:spPr>
        <a:xfrm>
          <a:off x="2628900" y="2614724"/>
          <a:ext cx="7886700" cy="429055"/>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Demonstrate an understanding of MOPI and how this applies to a policing context</a:t>
          </a:r>
        </a:p>
      </dsp:txBody>
      <dsp:txXfrm>
        <a:off x="2628900" y="2614724"/>
        <a:ext cx="7886700" cy="429055"/>
      </dsp:txXfrm>
    </dsp:sp>
    <dsp:sp modelId="{9FEBDA9D-2D9C-6C44-A6F2-E4C7BB1FFB81}">
      <dsp:nvSpPr>
        <dsp:cNvPr id="0" name=""/>
        <dsp:cNvSpPr/>
      </dsp:nvSpPr>
      <dsp:spPr>
        <a:xfrm rot="10800000">
          <a:off x="0" y="1961076"/>
          <a:ext cx="2628900" cy="660086"/>
        </a:xfrm>
        <a:prstGeom prst="upArrowCallout">
          <a:avLst>
            <a:gd name="adj1" fmla="val 5000"/>
            <a:gd name="adj2" fmla="val 10000"/>
            <a:gd name="adj3" fmla="val 15000"/>
            <a:gd name="adj4" fmla="val 64977"/>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Describe</a:t>
          </a:r>
        </a:p>
      </dsp:txBody>
      <dsp:txXfrm rot="-10800000">
        <a:off x="0" y="1961076"/>
        <a:ext cx="2628900" cy="429055"/>
      </dsp:txXfrm>
    </dsp:sp>
    <dsp:sp modelId="{BA50F7A7-B441-EB4D-AB59-9A304199D393}">
      <dsp:nvSpPr>
        <dsp:cNvPr id="0" name=""/>
        <dsp:cNvSpPr/>
      </dsp:nvSpPr>
      <dsp:spPr>
        <a:xfrm>
          <a:off x="2628900" y="1961076"/>
          <a:ext cx="7886700" cy="429055"/>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Describe how intelligence is graded according to the 3x5x2 System</a:t>
          </a:r>
        </a:p>
      </dsp:txBody>
      <dsp:txXfrm>
        <a:off x="2628900" y="1961076"/>
        <a:ext cx="7886700" cy="429055"/>
      </dsp:txXfrm>
    </dsp:sp>
    <dsp:sp modelId="{2B1ACE80-7696-E641-AC78-32FE1C64D2A5}">
      <dsp:nvSpPr>
        <dsp:cNvPr id="0" name=""/>
        <dsp:cNvSpPr/>
      </dsp:nvSpPr>
      <dsp:spPr>
        <a:xfrm rot="10800000">
          <a:off x="0" y="1307428"/>
          <a:ext cx="2628900" cy="660086"/>
        </a:xfrm>
        <a:prstGeom prst="upArrowCallout">
          <a:avLst>
            <a:gd name="adj1" fmla="val 5000"/>
            <a:gd name="adj2" fmla="val 10000"/>
            <a:gd name="adj3" fmla="val 15000"/>
            <a:gd name="adj4" fmla="val 64977"/>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Explain</a:t>
          </a:r>
        </a:p>
      </dsp:txBody>
      <dsp:txXfrm rot="-10800000">
        <a:off x="0" y="1307428"/>
        <a:ext cx="2628900" cy="429055"/>
      </dsp:txXfrm>
    </dsp:sp>
    <dsp:sp modelId="{2D86C0AB-DA91-DE46-872A-79CAE19C84B4}">
      <dsp:nvSpPr>
        <dsp:cNvPr id="0" name=""/>
        <dsp:cNvSpPr/>
      </dsp:nvSpPr>
      <dsp:spPr>
        <a:xfrm>
          <a:off x="2628900" y="1307428"/>
          <a:ext cx="7886700" cy="429055"/>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Explain how NIM applies to a policing context</a:t>
          </a:r>
        </a:p>
      </dsp:txBody>
      <dsp:txXfrm>
        <a:off x="2628900" y="1307428"/>
        <a:ext cx="7886700" cy="429055"/>
      </dsp:txXfrm>
    </dsp:sp>
    <dsp:sp modelId="{5EE37E3B-A689-9E47-AEB7-19653B550F66}">
      <dsp:nvSpPr>
        <dsp:cNvPr id="0" name=""/>
        <dsp:cNvSpPr/>
      </dsp:nvSpPr>
      <dsp:spPr>
        <a:xfrm rot="10800000">
          <a:off x="0" y="653780"/>
          <a:ext cx="2628900" cy="660086"/>
        </a:xfrm>
        <a:prstGeom prst="upArrowCallout">
          <a:avLst>
            <a:gd name="adj1" fmla="val 5000"/>
            <a:gd name="adj2" fmla="val 10000"/>
            <a:gd name="adj3" fmla="val 15000"/>
            <a:gd name="adj4" fmla="val 64977"/>
          </a:avLst>
        </a:prstGeom>
        <a:solidFill>
          <a:schemeClr val="accent5">
            <a:hueOff val="-5632119"/>
            <a:satOff val="-14516"/>
            <a:lumOff val="-9804"/>
            <a:alphaOff val="0"/>
          </a:schemeClr>
        </a:solidFill>
        <a:ln w="12700" cap="flat" cmpd="sng" algn="ctr">
          <a:solidFill>
            <a:schemeClr val="accent5">
              <a:hueOff val="-5632119"/>
              <a:satOff val="-14516"/>
              <a:lumOff val="-980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List</a:t>
          </a:r>
        </a:p>
      </dsp:txBody>
      <dsp:txXfrm rot="-10800000">
        <a:off x="0" y="653780"/>
        <a:ext cx="2628900" cy="429055"/>
      </dsp:txXfrm>
    </dsp:sp>
    <dsp:sp modelId="{C0533798-4E0A-974F-81CD-AC412850CC22}">
      <dsp:nvSpPr>
        <dsp:cNvPr id="0" name=""/>
        <dsp:cNvSpPr/>
      </dsp:nvSpPr>
      <dsp:spPr>
        <a:xfrm>
          <a:off x="2628900" y="653780"/>
          <a:ext cx="7886700" cy="429055"/>
        </a:xfrm>
        <a:prstGeom prst="rect">
          <a:avLst/>
        </a:prstGeom>
        <a:solidFill>
          <a:schemeClr val="accent5">
            <a:tint val="40000"/>
            <a:alpha val="90000"/>
            <a:hueOff val="-5616468"/>
            <a:satOff val="-19027"/>
            <a:lumOff val="-2440"/>
            <a:alphaOff val="0"/>
          </a:schemeClr>
        </a:solidFill>
        <a:ln w="12700" cap="flat" cmpd="sng" algn="ctr">
          <a:solidFill>
            <a:schemeClr val="accent5">
              <a:tint val="40000"/>
              <a:alpha val="90000"/>
              <a:hueOff val="-5616468"/>
              <a:satOff val="-19027"/>
              <a:lumOff val="-244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List the sources of information available to police</a:t>
          </a:r>
        </a:p>
      </dsp:txBody>
      <dsp:txXfrm>
        <a:off x="2628900" y="653780"/>
        <a:ext cx="7886700" cy="429055"/>
      </dsp:txXfrm>
    </dsp:sp>
    <dsp:sp modelId="{1DAFA2DB-58E1-D649-A4ED-FDF2527787DE}">
      <dsp:nvSpPr>
        <dsp:cNvPr id="0" name=""/>
        <dsp:cNvSpPr/>
      </dsp:nvSpPr>
      <dsp:spPr>
        <a:xfrm rot="10800000">
          <a:off x="0" y="131"/>
          <a:ext cx="2628900" cy="660086"/>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86967" tIns="106680" rIns="186967" bIns="106680" numCol="1" spcCol="1270" anchor="ctr" anchorCtr="0">
          <a:noAutofit/>
        </a:bodyPr>
        <a:lstStyle/>
        <a:p>
          <a:pPr marL="0" lvl="0" indent="0" algn="ctr" defTabSz="666750">
            <a:lnSpc>
              <a:spcPct val="90000"/>
            </a:lnSpc>
            <a:spcBef>
              <a:spcPct val="0"/>
            </a:spcBef>
            <a:spcAft>
              <a:spcPct val="35000"/>
            </a:spcAft>
            <a:buNone/>
          </a:pPr>
          <a:r>
            <a:rPr lang="en-US" sz="1500" kern="1200"/>
            <a:t>Identify</a:t>
          </a:r>
        </a:p>
      </dsp:txBody>
      <dsp:txXfrm rot="-10800000">
        <a:off x="0" y="131"/>
        <a:ext cx="2628900" cy="429055"/>
      </dsp:txXfrm>
    </dsp:sp>
    <dsp:sp modelId="{A3511E57-6294-0A4E-8A4C-BD0716F38E0D}">
      <dsp:nvSpPr>
        <dsp:cNvPr id="0" name=""/>
        <dsp:cNvSpPr/>
      </dsp:nvSpPr>
      <dsp:spPr>
        <a:xfrm>
          <a:off x="2628900" y="131"/>
          <a:ext cx="7886700" cy="429055"/>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139700" rIns="159980" bIns="139700" numCol="1" spcCol="1270" anchor="ctr" anchorCtr="0">
          <a:noAutofit/>
        </a:bodyPr>
        <a:lstStyle/>
        <a:p>
          <a:pPr marL="0" lvl="0" indent="0" algn="l" defTabSz="488950">
            <a:lnSpc>
              <a:spcPct val="90000"/>
            </a:lnSpc>
            <a:spcBef>
              <a:spcPct val="0"/>
            </a:spcBef>
            <a:spcAft>
              <a:spcPct val="35000"/>
            </a:spcAft>
            <a:buNone/>
          </a:pPr>
          <a:r>
            <a:rPr lang="en-US" sz="1100" kern="1200"/>
            <a:t>Identify the difference between Information and Intelligence</a:t>
          </a:r>
        </a:p>
      </dsp:txBody>
      <dsp:txXfrm>
        <a:off x="2628900" y="131"/>
        <a:ext cx="7886700" cy="429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5C84E-656A-1643-AEE7-211E02DC4E71}">
      <dsp:nvSpPr>
        <dsp:cNvPr id="0" name=""/>
        <dsp:cNvSpPr/>
      </dsp:nvSpPr>
      <dsp:spPr>
        <a:xfrm>
          <a:off x="0" y="84649"/>
          <a:ext cx="1051560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baseline="0" dirty="0"/>
            <a:t>Policing - need to identify information from a variety of such sources, both human and technical - potential to become intelligence. </a:t>
          </a:r>
          <a:endParaRPr lang="en-US" sz="1800" kern="1200" dirty="0"/>
        </a:p>
      </dsp:txBody>
      <dsp:txXfrm>
        <a:off x="49154" y="133803"/>
        <a:ext cx="10417292" cy="908623"/>
      </dsp:txXfrm>
    </dsp:sp>
    <dsp:sp modelId="{0EED1C1C-EB69-EC4C-9C27-4A68C997D34E}">
      <dsp:nvSpPr>
        <dsp:cNvPr id="0" name=""/>
        <dsp:cNvSpPr/>
      </dsp:nvSpPr>
      <dsp:spPr>
        <a:xfrm>
          <a:off x="0" y="1143420"/>
          <a:ext cx="1051560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baseline="0"/>
            <a:t>Depending on what it is, the information gathered may support both local and national policing objectives and you will need to be able to work in accordance with the requirements of the National Intelligence Model and the principles of managing police information and intelligence. </a:t>
          </a:r>
          <a:endParaRPr lang="en-US" sz="1800" kern="1200"/>
        </a:p>
      </dsp:txBody>
      <dsp:txXfrm>
        <a:off x="49154" y="1192574"/>
        <a:ext cx="10417292" cy="908623"/>
      </dsp:txXfrm>
    </dsp:sp>
    <dsp:sp modelId="{CB254D62-C199-B34F-A61E-31F2776B0E62}">
      <dsp:nvSpPr>
        <dsp:cNvPr id="0" name=""/>
        <dsp:cNvSpPr/>
      </dsp:nvSpPr>
      <dsp:spPr>
        <a:xfrm>
          <a:off x="0" y="2202192"/>
          <a:ext cx="1051560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baseline="0"/>
            <a:t>You will be gathering information, evaluating and conducting an initial assessment of it, grading it, and reporting it in the proper way. </a:t>
          </a:r>
          <a:endParaRPr lang="en-US" sz="1800" kern="1200"/>
        </a:p>
      </dsp:txBody>
      <dsp:txXfrm>
        <a:off x="49154" y="2251346"/>
        <a:ext cx="10417292" cy="908623"/>
      </dsp:txXfrm>
    </dsp:sp>
    <dsp:sp modelId="{0B2B2A3B-587B-074B-84E5-35DF3EFA37F5}">
      <dsp:nvSpPr>
        <dsp:cNvPr id="0" name=""/>
        <dsp:cNvSpPr/>
      </dsp:nvSpPr>
      <dsp:spPr>
        <a:xfrm>
          <a:off x="0" y="3260963"/>
          <a:ext cx="1051560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baseline="0"/>
            <a:t>The processes for its review, retention and disposal are unlikely to be something with which you will become intimately involved but they are aspects you need to be aware of. </a:t>
          </a:r>
          <a:endParaRPr lang="en-US" sz="1800" kern="1200"/>
        </a:p>
      </dsp:txBody>
      <dsp:txXfrm>
        <a:off x="49154" y="3310117"/>
        <a:ext cx="10417292" cy="9086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0C840-65B2-48D9-8B80-79420185892F}">
      <dsp:nvSpPr>
        <dsp:cNvPr id="0" name=""/>
        <dsp:cNvSpPr/>
      </dsp:nvSpPr>
      <dsp:spPr>
        <a:xfrm rot="5400000">
          <a:off x="-113836"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AF47ED-10D2-4C98-8BAE-A3C77DF58E77}">
      <dsp:nvSpPr>
        <dsp:cNvPr id="0" name=""/>
        <dsp:cNvSpPr/>
      </dsp:nvSpPr>
      <dsp:spPr>
        <a:xfrm>
          <a:off x="246807"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At or near the scene</a:t>
          </a:r>
          <a:endParaRPr lang="en-GB" sz="2400" kern="1200" dirty="0"/>
        </a:p>
      </dsp:txBody>
      <dsp:txXfrm>
        <a:off x="283951" y="41273"/>
        <a:ext cx="2039369" cy="1193906"/>
      </dsp:txXfrm>
    </dsp:sp>
    <dsp:sp modelId="{BDF04196-75AE-490E-972A-F63465A235E4}">
      <dsp:nvSpPr>
        <dsp:cNvPr id="0" name=""/>
        <dsp:cNvSpPr/>
      </dsp:nvSpPr>
      <dsp:spPr>
        <a:xfrm rot="5400000">
          <a:off x="-113836"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CA870-5A14-44FB-82F0-5532513B0FA4}">
      <dsp:nvSpPr>
        <dsp:cNvPr id="0" name=""/>
        <dsp:cNvSpPr/>
      </dsp:nvSpPr>
      <dsp:spPr>
        <a:xfrm>
          <a:off x="246807"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Returning to the scene</a:t>
          </a:r>
          <a:endParaRPr lang="en-GB" sz="2400" kern="1200" dirty="0"/>
        </a:p>
      </dsp:txBody>
      <dsp:txXfrm>
        <a:off x="283951" y="1626516"/>
        <a:ext cx="2039369" cy="1193906"/>
      </dsp:txXfrm>
    </dsp:sp>
    <dsp:sp modelId="{492FE4BF-48CB-4CB4-82B2-3FC959051707}">
      <dsp:nvSpPr>
        <dsp:cNvPr id="0" name=""/>
        <dsp:cNvSpPr/>
      </dsp:nvSpPr>
      <dsp:spPr>
        <a:xfrm>
          <a:off x="678785" y="3390603"/>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92138A-EC36-40AD-ACB0-68DB3042C03C}">
      <dsp:nvSpPr>
        <dsp:cNvPr id="0" name=""/>
        <dsp:cNvSpPr/>
      </dsp:nvSpPr>
      <dsp:spPr>
        <a:xfrm>
          <a:off x="246807"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Watch schemes</a:t>
          </a:r>
          <a:endParaRPr lang="en-GB" sz="2400" kern="1200" dirty="0"/>
        </a:p>
      </dsp:txBody>
      <dsp:txXfrm>
        <a:off x="283951" y="3211759"/>
        <a:ext cx="2039369" cy="1193906"/>
      </dsp:txXfrm>
    </dsp:sp>
    <dsp:sp modelId="{9F92A70D-FA48-4FF0-B842-404D6B3DD980}">
      <dsp:nvSpPr>
        <dsp:cNvPr id="0" name=""/>
        <dsp:cNvSpPr/>
      </dsp:nvSpPr>
      <dsp:spPr>
        <a:xfrm rot="16200000">
          <a:off x="2697327"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6DC208-E387-48F8-8C3F-040386B797C6}">
      <dsp:nvSpPr>
        <dsp:cNvPr id="0" name=""/>
        <dsp:cNvSpPr/>
      </dsp:nvSpPr>
      <dsp:spPr>
        <a:xfrm>
          <a:off x="3057971"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Crimewatch UK</a:t>
          </a:r>
        </a:p>
      </dsp:txBody>
      <dsp:txXfrm>
        <a:off x="3095115" y="3211759"/>
        <a:ext cx="2039369" cy="1193906"/>
      </dsp:txXfrm>
    </dsp:sp>
    <dsp:sp modelId="{B2593C1C-1CD7-4DB7-977E-DABD487C9605}">
      <dsp:nvSpPr>
        <dsp:cNvPr id="0" name=""/>
        <dsp:cNvSpPr/>
      </dsp:nvSpPr>
      <dsp:spPr>
        <a:xfrm rot="16200000">
          <a:off x="2697327"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DF3ADB-672E-4189-88D0-2219A066F7FD}">
      <dsp:nvSpPr>
        <dsp:cNvPr id="0" name=""/>
        <dsp:cNvSpPr/>
      </dsp:nvSpPr>
      <dsp:spPr>
        <a:xfrm>
          <a:off x="3057971"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Crimestoppers</a:t>
          </a:r>
          <a:endParaRPr lang="en-GB" sz="2400" kern="1200" dirty="0"/>
        </a:p>
      </dsp:txBody>
      <dsp:txXfrm>
        <a:off x="3095115" y="1626516"/>
        <a:ext cx="2039369" cy="1193906"/>
      </dsp:txXfrm>
    </dsp:sp>
    <dsp:sp modelId="{C6059648-515D-4ACB-B6E5-8A063E7DFFBE}">
      <dsp:nvSpPr>
        <dsp:cNvPr id="0" name=""/>
        <dsp:cNvSpPr/>
      </dsp:nvSpPr>
      <dsp:spPr>
        <a:xfrm>
          <a:off x="3489948" y="220118"/>
          <a:ext cx="2801917"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AC8E3A-8650-41BC-88BA-64BC5E18F629}">
      <dsp:nvSpPr>
        <dsp:cNvPr id="0" name=""/>
        <dsp:cNvSpPr/>
      </dsp:nvSpPr>
      <dsp:spPr>
        <a:xfrm>
          <a:off x="3057971"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Road checks</a:t>
          </a:r>
          <a:endParaRPr lang="en-GB" sz="2400" kern="1200" dirty="0"/>
        </a:p>
      </dsp:txBody>
      <dsp:txXfrm>
        <a:off x="3095115" y="41273"/>
        <a:ext cx="2039369" cy="1193906"/>
      </dsp:txXfrm>
    </dsp:sp>
    <dsp:sp modelId="{607EEA8B-7591-4C3C-9237-98387EBF4135}">
      <dsp:nvSpPr>
        <dsp:cNvPr id="0" name=""/>
        <dsp:cNvSpPr/>
      </dsp:nvSpPr>
      <dsp:spPr>
        <a:xfrm rot="5400000">
          <a:off x="5508491" y="1012739"/>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13DE3A9-6D11-48F2-A8FA-5B98F7444860}">
      <dsp:nvSpPr>
        <dsp:cNvPr id="0" name=""/>
        <dsp:cNvSpPr/>
      </dsp:nvSpPr>
      <dsp:spPr>
        <a:xfrm>
          <a:off x="5869135" y="4129"/>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Witness boards</a:t>
          </a:r>
          <a:endParaRPr lang="en-GB" sz="2400" kern="1200" dirty="0"/>
        </a:p>
      </dsp:txBody>
      <dsp:txXfrm>
        <a:off x="5906279" y="41273"/>
        <a:ext cx="2039369" cy="1193906"/>
      </dsp:txXfrm>
    </dsp:sp>
    <dsp:sp modelId="{2A978FE5-496F-41A4-93ED-E06BA49B7D89}">
      <dsp:nvSpPr>
        <dsp:cNvPr id="0" name=""/>
        <dsp:cNvSpPr/>
      </dsp:nvSpPr>
      <dsp:spPr>
        <a:xfrm rot="5400000">
          <a:off x="5508491" y="2597982"/>
          <a:ext cx="1575996" cy="19022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C534C1-96FD-427F-82BF-B50848D3930F}">
      <dsp:nvSpPr>
        <dsp:cNvPr id="0" name=""/>
        <dsp:cNvSpPr/>
      </dsp:nvSpPr>
      <dsp:spPr>
        <a:xfrm>
          <a:off x="5869135" y="1589372"/>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Noticeboards outside Police Stations</a:t>
          </a:r>
          <a:endParaRPr lang="en-GB" sz="2400" kern="1200" dirty="0"/>
        </a:p>
      </dsp:txBody>
      <dsp:txXfrm>
        <a:off x="5906279" y="1626516"/>
        <a:ext cx="2039369" cy="1193906"/>
      </dsp:txXfrm>
    </dsp:sp>
    <dsp:sp modelId="{1E8953BD-1533-44A9-9CA1-27EA992EE0A5}">
      <dsp:nvSpPr>
        <dsp:cNvPr id="0" name=""/>
        <dsp:cNvSpPr/>
      </dsp:nvSpPr>
      <dsp:spPr>
        <a:xfrm>
          <a:off x="5869135" y="3174615"/>
          <a:ext cx="2113657" cy="12681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newspapers &amp; social media</a:t>
          </a:r>
          <a:endParaRPr lang="en-GB" sz="2400" kern="1200" dirty="0"/>
        </a:p>
      </dsp:txBody>
      <dsp:txXfrm>
        <a:off x="5906279" y="3211759"/>
        <a:ext cx="2039369" cy="11939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9AAF6-34A2-4E42-974F-F63E4CDBC9FC}">
      <dsp:nvSpPr>
        <dsp:cNvPr id="0" name=""/>
        <dsp:cNvSpPr/>
      </dsp:nvSpPr>
      <dsp:spPr>
        <a:xfrm>
          <a:off x="767485" y="1483"/>
          <a:ext cx="1979103" cy="118746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Searching the PNC</a:t>
          </a:r>
          <a:endParaRPr lang="en-GB" sz="2200" kern="1200" dirty="0"/>
        </a:p>
      </dsp:txBody>
      <dsp:txXfrm>
        <a:off x="767485" y="1483"/>
        <a:ext cx="1979103" cy="1187462"/>
      </dsp:txXfrm>
    </dsp:sp>
    <dsp:sp modelId="{96618DC0-637F-4570-AFDC-2C1C809B3F14}">
      <dsp:nvSpPr>
        <dsp:cNvPr id="0" name=""/>
        <dsp:cNvSpPr/>
      </dsp:nvSpPr>
      <dsp:spPr>
        <a:xfrm>
          <a:off x="2944499" y="1483"/>
          <a:ext cx="1979103" cy="1187462"/>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Local Intelligence Units</a:t>
          </a:r>
          <a:endParaRPr lang="en-GB" sz="2200" kern="1200" dirty="0"/>
        </a:p>
      </dsp:txBody>
      <dsp:txXfrm>
        <a:off x="2944499" y="1483"/>
        <a:ext cx="1979103" cy="1187462"/>
      </dsp:txXfrm>
    </dsp:sp>
    <dsp:sp modelId="{7829B1D7-4CCA-42B0-93B9-5A6476EA9AC1}">
      <dsp:nvSpPr>
        <dsp:cNvPr id="0" name=""/>
        <dsp:cNvSpPr/>
      </dsp:nvSpPr>
      <dsp:spPr>
        <a:xfrm>
          <a:off x="5121513" y="1483"/>
          <a:ext cx="1979103" cy="1187462"/>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Method Index</a:t>
          </a:r>
          <a:br>
            <a:rPr lang="en-GB" sz="2200" kern="1200"/>
          </a:br>
          <a:r>
            <a:rPr lang="en-GB" sz="1100" kern="1200"/>
            <a:t>(Unsolved/Nicknames)</a:t>
          </a:r>
          <a:endParaRPr lang="en-GB" sz="2200" kern="1200" dirty="0"/>
        </a:p>
      </dsp:txBody>
      <dsp:txXfrm>
        <a:off x="5121513" y="1483"/>
        <a:ext cx="1979103" cy="1187462"/>
      </dsp:txXfrm>
    </dsp:sp>
    <dsp:sp modelId="{7C2AC7A8-4A31-49DF-BEAB-68129E9CA1C5}">
      <dsp:nvSpPr>
        <dsp:cNvPr id="0" name=""/>
        <dsp:cNvSpPr/>
      </dsp:nvSpPr>
      <dsp:spPr>
        <a:xfrm>
          <a:off x="7298527" y="1483"/>
          <a:ext cx="1979103" cy="1187462"/>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Witness Albums</a:t>
          </a:r>
          <a:endParaRPr lang="en-GB" sz="2200" kern="1200" dirty="0"/>
        </a:p>
      </dsp:txBody>
      <dsp:txXfrm>
        <a:off x="7298527" y="1483"/>
        <a:ext cx="1979103" cy="1187462"/>
      </dsp:txXfrm>
    </dsp:sp>
    <dsp:sp modelId="{27A32CB0-1211-40D6-B65A-A26C81E50873}">
      <dsp:nvSpPr>
        <dsp:cNvPr id="0" name=""/>
        <dsp:cNvSpPr/>
      </dsp:nvSpPr>
      <dsp:spPr>
        <a:xfrm>
          <a:off x="767485" y="1386855"/>
          <a:ext cx="1979103" cy="1187462"/>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Photo-fit, e-fit &amp; artist’s impressions</a:t>
          </a:r>
          <a:endParaRPr lang="en-GB" sz="2200" kern="1200" dirty="0"/>
        </a:p>
      </dsp:txBody>
      <dsp:txXfrm>
        <a:off x="767485" y="1386855"/>
        <a:ext cx="1979103" cy="1187462"/>
      </dsp:txXfrm>
    </dsp:sp>
    <dsp:sp modelId="{B1EBEA65-2C1E-45D9-9E9E-47DD906D34F3}">
      <dsp:nvSpPr>
        <dsp:cNvPr id="0" name=""/>
        <dsp:cNvSpPr/>
      </dsp:nvSpPr>
      <dsp:spPr>
        <a:xfrm>
          <a:off x="2944499" y="1386855"/>
          <a:ext cx="1979103" cy="1187462"/>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Section parades &amp; briefings</a:t>
          </a:r>
          <a:endParaRPr lang="en-GB" sz="2200" kern="1200" dirty="0"/>
        </a:p>
      </dsp:txBody>
      <dsp:txXfrm>
        <a:off x="2944499" y="1386855"/>
        <a:ext cx="1979103" cy="1187462"/>
      </dsp:txXfrm>
    </dsp:sp>
    <dsp:sp modelId="{8BC08E08-2C11-4B9A-A453-B21163967556}">
      <dsp:nvSpPr>
        <dsp:cNvPr id="0" name=""/>
        <dsp:cNvSpPr/>
      </dsp:nvSpPr>
      <dsp:spPr>
        <a:xfrm>
          <a:off x="5121513" y="1386855"/>
          <a:ext cx="1979103" cy="118746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Enquiries at adjoining stations</a:t>
          </a:r>
          <a:endParaRPr lang="en-GB" sz="2200" kern="1200" dirty="0"/>
        </a:p>
      </dsp:txBody>
      <dsp:txXfrm>
        <a:off x="5121513" y="1386855"/>
        <a:ext cx="1979103" cy="1187462"/>
      </dsp:txXfrm>
    </dsp:sp>
    <dsp:sp modelId="{19368745-FFC4-4D83-85CC-FA05454DB85D}">
      <dsp:nvSpPr>
        <dsp:cNvPr id="0" name=""/>
        <dsp:cNvSpPr/>
      </dsp:nvSpPr>
      <dsp:spPr>
        <a:xfrm>
          <a:off x="7298527" y="1386855"/>
          <a:ext cx="1979103" cy="1187462"/>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Observations</a:t>
          </a:r>
          <a:endParaRPr lang="en-GB" sz="2200" kern="1200" dirty="0"/>
        </a:p>
      </dsp:txBody>
      <dsp:txXfrm>
        <a:off x="7298527" y="1386855"/>
        <a:ext cx="1979103" cy="1187462"/>
      </dsp:txXfrm>
    </dsp:sp>
    <dsp:sp modelId="{F568E676-16F9-4F85-B231-BCA8858473B9}">
      <dsp:nvSpPr>
        <dsp:cNvPr id="0" name=""/>
        <dsp:cNvSpPr/>
      </dsp:nvSpPr>
      <dsp:spPr>
        <a:xfrm>
          <a:off x="2944499" y="2772228"/>
          <a:ext cx="1979103" cy="1187462"/>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Circulations</a:t>
          </a:r>
          <a:endParaRPr lang="en-GB" sz="2200" kern="1200" dirty="0"/>
        </a:p>
      </dsp:txBody>
      <dsp:txXfrm>
        <a:off x="2944499" y="2772228"/>
        <a:ext cx="1979103" cy="1187462"/>
      </dsp:txXfrm>
    </dsp:sp>
    <dsp:sp modelId="{D87568A9-2897-40EB-A540-F926F5C61FB5}">
      <dsp:nvSpPr>
        <dsp:cNvPr id="0" name=""/>
        <dsp:cNvSpPr/>
      </dsp:nvSpPr>
      <dsp:spPr>
        <a:xfrm>
          <a:off x="5121513" y="2772228"/>
          <a:ext cx="1979103" cy="1187462"/>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Golden Nominal concept</a:t>
          </a:r>
          <a:endParaRPr lang="en-GB" sz="2200" kern="1200" dirty="0"/>
        </a:p>
      </dsp:txBody>
      <dsp:txXfrm>
        <a:off x="5121513" y="2772228"/>
        <a:ext cx="1979103" cy="1187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462777" y="2602"/>
          <a:ext cx="8785871"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Intelligence is: Collected information that has been developed for action &amp; may also be classified as confidential or sensitive </a:t>
          </a:r>
          <a:br>
            <a:rPr lang="en-GB" sz="2400" kern="1200" dirty="0"/>
          </a:br>
          <a:r>
            <a:rPr lang="en-GB" sz="2400" kern="1200" dirty="0"/>
            <a:t>(Further reading: APP/COP on Intelligence Management)</a:t>
          </a:r>
        </a:p>
      </dsp:txBody>
      <dsp:txXfrm>
        <a:off x="-412880" y="52499"/>
        <a:ext cx="8686077" cy="1603823"/>
      </dsp:txXfrm>
    </dsp:sp>
    <dsp:sp modelId="{D91FE2E0-6548-47A7-9BB4-DB075CE623FF}">
      <dsp:nvSpPr>
        <dsp:cNvPr id="0" name=""/>
        <dsp:cNvSpPr/>
      </dsp:nvSpPr>
      <dsp:spPr>
        <a:xfrm rot="5400000">
          <a:off x="3610730" y="1748810"/>
          <a:ext cx="638856" cy="7666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0170" y="1812696"/>
        <a:ext cx="459977" cy="447199"/>
      </dsp:txXfrm>
    </dsp:sp>
    <dsp:sp modelId="{CB9D155A-B515-4688-B733-71EF3E71DE5D}">
      <dsp:nvSpPr>
        <dsp:cNvPr id="0" name=""/>
        <dsp:cNvSpPr/>
      </dsp:nvSpPr>
      <dsp:spPr>
        <a:xfrm>
          <a:off x="0" y="2558028"/>
          <a:ext cx="7860317"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means information that has been formally processed (Collated &amp; Analysed) but it does not only relate to crime &amp; criminality. It is NOT necessarily evidence</a:t>
          </a:r>
        </a:p>
      </dsp:txBody>
      <dsp:txXfrm>
        <a:off x="49897" y="2607925"/>
        <a:ext cx="7760523" cy="16038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313404" y="12368"/>
          <a:ext cx="5374159" cy="1625203"/>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Standardised framework to place intelligence at the forefront in reducing crime &amp; disorder</a:t>
          </a:r>
          <a:endParaRPr lang="en-GB" sz="2400" kern="1200" dirty="0"/>
        </a:p>
      </dsp:txBody>
      <dsp:txXfrm>
        <a:off x="361005" y="59969"/>
        <a:ext cx="5278957" cy="1530001"/>
      </dsp:txXfrm>
    </dsp:sp>
    <dsp:sp modelId="{1FC356CF-AA63-4249-B15D-48DBB6ABCABF}">
      <dsp:nvSpPr>
        <dsp:cNvPr id="0" name=""/>
        <dsp:cNvSpPr/>
      </dsp:nvSpPr>
      <dsp:spPr>
        <a:xfrm rot="5332675">
          <a:off x="2723911" y="1672265"/>
          <a:ext cx="600662" cy="73134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2803075" y="1737622"/>
        <a:ext cx="438805" cy="420463"/>
      </dsp:txXfrm>
    </dsp:sp>
    <dsp:sp modelId="{1103EA53-7975-4DAE-96BC-7B63BB114687}">
      <dsp:nvSpPr>
        <dsp:cNvPr id="0" name=""/>
        <dsp:cNvSpPr/>
      </dsp:nvSpPr>
      <dsp:spPr>
        <a:xfrm>
          <a:off x="1361851" y="2438300"/>
          <a:ext cx="3372296" cy="1625203"/>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Informs strategic &amp; tactical decision making</a:t>
          </a:r>
          <a:endParaRPr lang="en-GB" sz="2400" kern="1200" dirty="0"/>
        </a:p>
      </dsp:txBody>
      <dsp:txXfrm>
        <a:off x="1409452" y="2485901"/>
        <a:ext cx="3277094" cy="15300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134397"/>
          <a:ext cx="11737769" cy="1632515"/>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dirty="0"/>
            <a:t>Level 1 </a:t>
          </a:r>
          <a:r>
            <a:rPr lang="en-GB" sz="1900" kern="1200" dirty="0"/>
            <a:t>- deals with crime, incidents and neighbourhood priorities occurring at a local Basic Command Unit (BCU) level.</a:t>
          </a:r>
          <a:r>
            <a:rPr lang="en-GB" sz="1900" kern="1200" baseline="0" dirty="0"/>
            <a:t> </a:t>
          </a:r>
          <a:r>
            <a:rPr lang="en-GB" sz="1900" b="1" kern="1200" dirty="0"/>
            <a:t>Local Intelligence Units</a:t>
          </a:r>
          <a:r>
            <a:rPr lang="en-GB" sz="1900" b="0" kern="1200" dirty="0"/>
            <a:t> </a:t>
          </a:r>
          <a:r>
            <a:rPr lang="en-GB" sz="1900" kern="1200" dirty="0"/>
            <a:t>provide intelligence to operational officers within BCUs or areas and will vary in staffing levels. The intelligence you submit as an operational officer will be submitted via Local Intelligence Units.</a:t>
          </a:r>
          <a:endParaRPr lang="en-US" sz="1900" kern="1200" dirty="0"/>
        </a:p>
      </dsp:txBody>
      <dsp:txXfrm>
        <a:off x="79693" y="214090"/>
        <a:ext cx="11578383" cy="1473129"/>
      </dsp:txXfrm>
    </dsp:sp>
    <dsp:sp modelId="{AF42240B-3B68-C946-8E7A-6ED30E335180}">
      <dsp:nvSpPr>
        <dsp:cNvPr id="0" name=""/>
        <dsp:cNvSpPr/>
      </dsp:nvSpPr>
      <dsp:spPr>
        <a:xfrm>
          <a:off x="0" y="1781883"/>
          <a:ext cx="11737769" cy="1632515"/>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2 </a:t>
          </a:r>
          <a:r>
            <a:rPr lang="en-GB" sz="1900" kern="1200"/>
            <a:t>- deals with issues affecting a group of BCUs, neighbouring forces or a group of forces.</a:t>
          </a:r>
          <a:r>
            <a:rPr lang="en-GB" sz="1900" kern="1200" baseline="0"/>
            <a:t> </a:t>
          </a:r>
          <a:r>
            <a:rPr lang="en-GB" sz="1900" b="1" kern="1200"/>
            <a:t>FIB</a:t>
          </a:r>
          <a:r>
            <a:rPr lang="en-GB" sz="1900" kern="1200"/>
            <a:t> is the </a:t>
          </a:r>
          <a:r>
            <a:rPr lang="en-GB" sz="1900" b="1" kern="1200"/>
            <a:t>Force Intelligence Bureau</a:t>
          </a:r>
          <a:r>
            <a:rPr lang="en-GB" sz="1900" kern="1200"/>
            <a:t>, who deal with serious and inter-force intelligence.  Within this department are specialists such as interception of communication experts etc.</a:t>
          </a:r>
          <a:endParaRPr lang="en-US" sz="1900" kern="1200"/>
        </a:p>
      </dsp:txBody>
      <dsp:txXfrm>
        <a:off x="79693" y="1861576"/>
        <a:ext cx="11578383" cy="1473129"/>
      </dsp:txXfrm>
    </dsp:sp>
    <dsp:sp modelId="{581A86DE-2BE1-2D49-AAA8-94CC79A9B6FA}">
      <dsp:nvSpPr>
        <dsp:cNvPr id="0" name=""/>
        <dsp:cNvSpPr/>
      </dsp:nvSpPr>
      <dsp:spPr>
        <a:xfrm>
          <a:off x="0" y="3469119"/>
          <a:ext cx="11737769" cy="1632515"/>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3 </a:t>
          </a:r>
          <a:r>
            <a:rPr lang="en-GB" sz="1900" kern="1200"/>
            <a:t>- is dealt with by the National Crime Agency (NCA) and UK Border Agency which operate on a national or international scale.</a:t>
          </a:r>
          <a:r>
            <a:rPr lang="en-GB" sz="1900" kern="1200" baseline="0"/>
            <a:t> </a:t>
          </a:r>
          <a:r>
            <a:rPr lang="en-GB" sz="1900" kern="1200"/>
            <a:t>The </a:t>
          </a:r>
          <a:r>
            <a:rPr lang="en-GB" sz="1900" b="1" kern="1200"/>
            <a:t>National Crime Agency </a:t>
          </a:r>
          <a:r>
            <a:rPr lang="en-GB" sz="1900" kern="1200"/>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sz="1900" kern="1200"/>
        </a:p>
      </dsp:txBody>
      <dsp:txXfrm>
        <a:off x="79693" y="3548812"/>
        <a:ext cx="11578383" cy="14731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1AFFC-E3EB-43BD-B5EA-9EDEDA20AD94}">
      <dsp:nvSpPr>
        <dsp:cNvPr id="0" name=""/>
        <dsp:cNvSpPr/>
      </dsp:nvSpPr>
      <dsp:spPr>
        <a:xfrm rot="5400000">
          <a:off x="1807219" y="1939056"/>
          <a:ext cx="1294554" cy="1473804"/>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0291FE-C8EF-4958-8FDC-04DE6F9B7DEB}">
      <dsp:nvSpPr>
        <dsp:cNvPr id="0" name=""/>
        <dsp:cNvSpPr/>
      </dsp:nvSpPr>
      <dsp:spPr>
        <a:xfrm>
          <a:off x="652985" y="203072"/>
          <a:ext cx="2179266" cy="1525416"/>
        </a:xfrm>
        <a:prstGeom prst="roundRect">
          <a:avLst>
            <a:gd name="adj" fmla="val 1667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Local Intelligence Officer</a:t>
          </a:r>
          <a:endParaRPr lang="en-GB" sz="2400" kern="1200" dirty="0"/>
        </a:p>
      </dsp:txBody>
      <dsp:txXfrm>
        <a:off x="727463" y="277550"/>
        <a:ext cx="2030310" cy="1376460"/>
      </dsp:txXfrm>
    </dsp:sp>
    <dsp:sp modelId="{5E020B79-370F-4E94-9EE1-D7994B6A2584}">
      <dsp:nvSpPr>
        <dsp:cNvPr id="0" name=""/>
        <dsp:cNvSpPr/>
      </dsp:nvSpPr>
      <dsp:spPr>
        <a:xfrm>
          <a:off x="3195334" y="361636"/>
          <a:ext cx="7244154"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LIO -</a:t>
          </a:r>
          <a:r>
            <a:rPr lang="en-GB" altLang="en-US" sz="1800" kern="1200" dirty="0">
              <a:latin typeface="+mn-lt"/>
              <a:cs typeface="Arial" panose="020B0604020202020204" pitchFamily="34" charset="0"/>
            </a:rPr>
            <a:t>manages/processes/collates local intelligence</a:t>
          </a:r>
          <a:r>
            <a:rPr lang="en-GB" sz="1800" b="1" kern="1200" dirty="0">
              <a:latin typeface="+mn-lt"/>
            </a:rPr>
            <a:t> </a:t>
          </a:r>
        </a:p>
      </dsp:txBody>
      <dsp:txXfrm>
        <a:off x="3195334" y="361636"/>
        <a:ext cx="7244154" cy="1232908"/>
      </dsp:txXfrm>
    </dsp:sp>
    <dsp:sp modelId="{6ED2C032-B5BA-4DF4-B8D2-6A8F9C63B5E4}">
      <dsp:nvSpPr>
        <dsp:cNvPr id="0" name=""/>
        <dsp:cNvSpPr/>
      </dsp:nvSpPr>
      <dsp:spPr>
        <a:xfrm rot="5400000">
          <a:off x="4058372" y="3495585"/>
          <a:ext cx="1294554" cy="1473804"/>
        </a:xfrm>
        <a:prstGeom prst="bentUpArrow">
          <a:avLst>
            <a:gd name="adj1" fmla="val 32840"/>
            <a:gd name="adj2" fmla="val 25000"/>
            <a:gd name="adj3" fmla="val 35780"/>
          </a:avLst>
        </a:prstGeom>
        <a:solidFill>
          <a:schemeClr val="accent1">
            <a:tint val="50000"/>
            <a:hueOff val="52377"/>
            <a:satOff val="-2891"/>
            <a:lumOff val="111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160A04-FA3B-4A5D-948D-D83D48EF32BE}">
      <dsp:nvSpPr>
        <dsp:cNvPr id="0" name=""/>
        <dsp:cNvSpPr/>
      </dsp:nvSpPr>
      <dsp:spPr>
        <a:xfrm>
          <a:off x="3479865" y="1916617"/>
          <a:ext cx="2179266" cy="1525416"/>
        </a:xfrm>
        <a:prstGeom prst="roundRect">
          <a:avLst>
            <a:gd name="adj" fmla="val 16670"/>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Field Intelligence Officer</a:t>
          </a:r>
          <a:endParaRPr lang="en-GB" sz="2400" kern="1200" dirty="0"/>
        </a:p>
      </dsp:txBody>
      <dsp:txXfrm>
        <a:off x="3554343" y="1991095"/>
        <a:ext cx="2030310" cy="1376460"/>
      </dsp:txXfrm>
    </dsp:sp>
    <dsp:sp modelId="{9959D1B8-391D-45B5-A528-2215043A4965}">
      <dsp:nvSpPr>
        <dsp:cNvPr id="0" name=""/>
        <dsp:cNvSpPr/>
      </dsp:nvSpPr>
      <dsp:spPr>
        <a:xfrm>
          <a:off x="6125325" y="2140612"/>
          <a:ext cx="5907198"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FIO -</a:t>
          </a:r>
          <a:r>
            <a:rPr lang="en-GB" altLang="en-US" sz="1800" kern="1200" dirty="0">
              <a:latin typeface="+mn-lt"/>
              <a:cs typeface="Arial" panose="020B0604020202020204" pitchFamily="34" charset="0"/>
            </a:rPr>
            <a:t> actively seeks intelligence from a variety of sources in support of the intelligence function</a:t>
          </a:r>
          <a:r>
            <a:rPr lang="en-GB" sz="1800" b="1" kern="1200" dirty="0">
              <a:latin typeface="+mn-lt"/>
            </a:rPr>
            <a:t> </a:t>
          </a:r>
        </a:p>
      </dsp:txBody>
      <dsp:txXfrm>
        <a:off x="6125325" y="2140612"/>
        <a:ext cx="5907198" cy="1232908"/>
      </dsp:txXfrm>
    </dsp:sp>
    <dsp:sp modelId="{136AD75D-F002-4EC0-B0DD-F98B7C43D508}">
      <dsp:nvSpPr>
        <dsp:cNvPr id="0" name=""/>
        <dsp:cNvSpPr/>
      </dsp:nvSpPr>
      <dsp:spPr>
        <a:xfrm>
          <a:off x="5284515" y="3833235"/>
          <a:ext cx="2179266" cy="1525416"/>
        </a:xfrm>
        <a:prstGeom prst="roundRect">
          <a:avLst>
            <a:gd name="adj" fmla="val 1667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Single Point of Contact</a:t>
          </a:r>
        </a:p>
      </dsp:txBody>
      <dsp:txXfrm>
        <a:off x="5358993" y="3907713"/>
        <a:ext cx="2030310" cy="1376460"/>
      </dsp:txXfrm>
    </dsp:sp>
    <dsp:sp modelId="{4A16F559-7B7A-4BF1-BC3F-9332C526915D}">
      <dsp:nvSpPr>
        <dsp:cNvPr id="0" name=""/>
        <dsp:cNvSpPr/>
      </dsp:nvSpPr>
      <dsp:spPr>
        <a:xfrm>
          <a:off x="7495749" y="3945529"/>
          <a:ext cx="4871486" cy="1232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latin typeface="+mn-lt"/>
            </a:rPr>
            <a:t>SPOC - </a:t>
          </a:r>
          <a:r>
            <a:rPr lang="en-GB" altLang="en-US" sz="1800" kern="1200" dirty="0">
              <a:latin typeface="+mn-lt"/>
              <a:cs typeface="Arial" panose="020B0604020202020204" pitchFamily="34" charset="0"/>
            </a:rPr>
            <a:t>specified person, usually in FIB (Force Intelligence Bureau), who liaises with the telecommunication industry for the purpose of gathering intelligence. Individual officers must not contact telephone companies direct. </a:t>
          </a:r>
          <a:endParaRPr lang="en-GB" sz="1800" b="1" kern="1200" dirty="0">
            <a:latin typeface="+mn-lt"/>
          </a:endParaRPr>
        </a:p>
      </dsp:txBody>
      <dsp:txXfrm>
        <a:off x="7495749" y="3945529"/>
        <a:ext cx="4871486" cy="123290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52457-75FD-4CE0-83FF-128D7AF0483D}">
      <dsp:nvSpPr>
        <dsp:cNvPr id="0" name=""/>
        <dsp:cNvSpPr/>
      </dsp:nvSpPr>
      <dsp:spPr>
        <a:xfrm>
          <a:off x="7278" y="635976"/>
          <a:ext cx="2175358" cy="1305215"/>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Intelligence Model</a:t>
          </a:r>
          <a:endParaRPr lang="en-GB" sz="2400" kern="1200" dirty="0"/>
        </a:p>
      </dsp:txBody>
      <dsp:txXfrm>
        <a:off x="45506" y="674204"/>
        <a:ext cx="2098902" cy="1228759"/>
      </dsp:txXfrm>
    </dsp:sp>
    <dsp:sp modelId="{A1B47D14-85DD-4A74-9EF8-FE2B6569897F}">
      <dsp:nvSpPr>
        <dsp:cNvPr id="0" name=""/>
        <dsp:cNvSpPr/>
      </dsp:nvSpPr>
      <dsp:spPr>
        <a:xfrm rot="21491068">
          <a:off x="2383901" y="970290"/>
          <a:ext cx="485400" cy="53948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83938" y="1080495"/>
        <a:ext cx="339780" cy="323692"/>
      </dsp:txXfrm>
    </dsp:sp>
    <dsp:sp modelId="{7EB669C5-05C7-49D5-88F5-15D8CD900966}">
      <dsp:nvSpPr>
        <dsp:cNvPr id="0" name=""/>
        <dsp:cNvSpPr/>
      </dsp:nvSpPr>
      <dsp:spPr>
        <a:xfrm>
          <a:off x="3098028" y="538006"/>
          <a:ext cx="2175358" cy="1305215"/>
        </a:xfrm>
        <a:prstGeom prst="roundRect">
          <a:avLst>
            <a:gd name="adj" fmla="val 10000"/>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3x5x2 grading system</a:t>
          </a:r>
          <a:endParaRPr lang="en-GB" sz="2400" kern="1200" dirty="0"/>
        </a:p>
      </dsp:txBody>
      <dsp:txXfrm>
        <a:off x="3136256" y="576234"/>
        <a:ext cx="2098902" cy="1228759"/>
      </dsp:txXfrm>
    </dsp:sp>
    <dsp:sp modelId="{E8832CC3-88F3-4BEF-A618-105E30856423}">
      <dsp:nvSpPr>
        <dsp:cNvPr id="0" name=""/>
        <dsp:cNvSpPr/>
      </dsp:nvSpPr>
      <dsp:spPr>
        <a:xfrm rot="112215">
          <a:off x="5454747" y="969450"/>
          <a:ext cx="437427" cy="539488"/>
        </a:xfrm>
        <a:prstGeom prst="rightArrow">
          <a:avLst>
            <a:gd name="adj1" fmla="val 60000"/>
            <a:gd name="adj2" fmla="val 50000"/>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54782" y="1075207"/>
        <a:ext cx="306199" cy="323692"/>
      </dsp:txXfrm>
    </dsp:sp>
    <dsp:sp modelId="{DBBA4FE8-0432-43DD-A5C7-A6493FDE4EAD}">
      <dsp:nvSpPr>
        <dsp:cNvPr id="0" name=""/>
        <dsp:cNvSpPr/>
      </dsp:nvSpPr>
      <dsp:spPr>
        <a:xfrm>
          <a:off x="6098282" y="635976"/>
          <a:ext cx="2175358" cy="1305215"/>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National Briefing Model</a:t>
          </a:r>
          <a:endParaRPr lang="en-GB" sz="2400" kern="1200" dirty="0"/>
        </a:p>
      </dsp:txBody>
      <dsp:txXfrm>
        <a:off x="6136510" y="674204"/>
        <a:ext cx="2098902" cy="1228759"/>
      </dsp:txXfrm>
    </dsp:sp>
    <dsp:sp modelId="{70EFD6AF-02DC-43BE-8D5C-3D90C23FF42D}">
      <dsp:nvSpPr>
        <dsp:cNvPr id="0" name=""/>
        <dsp:cNvSpPr/>
      </dsp:nvSpPr>
      <dsp:spPr>
        <a:xfrm rot="5400000">
          <a:off x="6749387" y="2037813"/>
          <a:ext cx="610704" cy="650796"/>
        </a:xfrm>
        <a:prstGeom prst="rightArrow">
          <a:avLst>
            <a:gd name="adj1" fmla="val 60000"/>
            <a:gd name="adj2" fmla="val 50000"/>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6859500" y="2057860"/>
        <a:ext cx="390478" cy="427493"/>
      </dsp:txXfrm>
    </dsp:sp>
    <dsp:sp modelId="{F1690C99-A691-4C82-90EA-B9B6E6059621}">
      <dsp:nvSpPr>
        <dsp:cNvPr id="0" name=""/>
        <dsp:cNvSpPr/>
      </dsp:nvSpPr>
      <dsp:spPr>
        <a:xfrm>
          <a:off x="5567016" y="2811335"/>
          <a:ext cx="2706625" cy="1305215"/>
        </a:xfrm>
        <a:prstGeom prst="roundRect">
          <a:avLst>
            <a:gd name="adj" fmla="val 10000"/>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Management Police Information 2006 (MOPI)</a:t>
          </a:r>
          <a:endParaRPr lang="en-GB" sz="2400" kern="1200" dirty="0"/>
        </a:p>
      </dsp:txBody>
      <dsp:txXfrm>
        <a:off x="5605244" y="2849563"/>
        <a:ext cx="2630169" cy="1228759"/>
      </dsp:txXfrm>
    </dsp:sp>
    <dsp:sp modelId="{78467264-A539-4F41-BBFD-0594B185F500}">
      <dsp:nvSpPr>
        <dsp:cNvPr id="0" name=""/>
        <dsp:cNvSpPr/>
      </dsp:nvSpPr>
      <dsp:spPr>
        <a:xfrm rot="10800000">
          <a:off x="4914409" y="3194198"/>
          <a:ext cx="461176" cy="53948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052762" y="3302096"/>
        <a:ext cx="322823" cy="323692"/>
      </dsp:txXfrm>
    </dsp:sp>
    <dsp:sp modelId="{074E3F64-33FB-4AB2-9A74-D8E59B56C0F3}">
      <dsp:nvSpPr>
        <dsp:cNvPr id="0" name=""/>
        <dsp:cNvSpPr/>
      </dsp:nvSpPr>
      <dsp:spPr>
        <a:xfrm>
          <a:off x="2521514" y="2811335"/>
          <a:ext cx="2175358" cy="1305215"/>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CHIS National Policy</a:t>
          </a:r>
          <a:endParaRPr lang="en-GB" sz="2400" kern="1200" dirty="0"/>
        </a:p>
      </dsp:txBody>
      <dsp:txXfrm>
        <a:off x="2559742" y="2849563"/>
        <a:ext cx="2098902" cy="122875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689295"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order to be of use, intelligence must be properly evaluated and its provenance assessed.</a:t>
          </a:r>
          <a:endParaRPr lang="en-US" sz="1400" kern="1200"/>
        </a:p>
      </dsp:txBody>
      <dsp:txXfrm>
        <a:off x="689295" y="1806"/>
        <a:ext cx="2478185" cy="1486911"/>
      </dsp:txXfrm>
    </dsp:sp>
    <dsp:sp modelId="{6A22B59A-37EC-8647-B064-4690FF3E361E}">
      <dsp:nvSpPr>
        <dsp:cNvPr id="0" name=""/>
        <dsp:cNvSpPr/>
      </dsp:nvSpPr>
      <dsp:spPr>
        <a:xfrm>
          <a:off x="3415299"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emphasis </a:t>
          </a:r>
          <a:r>
            <a:rPr lang="en-GB" sz="1400" b="1" u="sng" kern="1200"/>
            <a:t>MUST</a:t>
          </a:r>
          <a:r>
            <a:rPr lang="en-GB" sz="1400" kern="1200"/>
            <a:t> be on integrity in the use of intelligence.</a:t>
          </a:r>
          <a:endParaRPr lang="en-US" sz="1400" kern="1200"/>
        </a:p>
      </dsp:txBody>
      <dsp:txXfrm>
        <a:off x="3415299" y="1806"/>
        <a:ext cx="2478185" cy="1486911"/>
      </dsp:txXfrm>
    </dsp:sp>
    <dsp:sp modelId="{B18C52D2-AB5E-B14B-89B6-CAEA3C65B827}">
      <dsp:nvSpPr>
        <dsp:cNvPr id="0" name=""/>
        <dsp:cNvSpPr/>
      </dsp:nvSpPr>
      <dsp:spPr>
        <a:xfrm>
          <a:off x="689295"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Evaluation of ‘raw information’ is known as the </a:t>
          </a:r>
          <a:r>
            <a:rPr lang="en-GB" sz="1400" b="1" kern="1200"/>
            <a:t>3 x 5 x 2 System</a:t>
          </a:r>
          <a:endParaRPr lang="en-US" sz="1400" kern="1200"/>
        </a:p>
      </dsp:txBody>
      <dsp:txXfrm>
        <a:off x="689295" y="1736536"/>
        <a:ext cx="2478185" cy="1486911"/>
      </dsp:txXfrm>
    </dsp:sp>
    <dsp:sp modelId="{2B677255-FEAA-524A-A2D9-45C591F826E8}">
      <dsp:nvSpPr>
        <dsp:cNvPr id="0" name=""/>
        <dsp:cNvSpPr/>
      </dsp:nvSpPr>
      <dsp:spPr>
        <a:xfrm>
          <a:off x="3415299"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There are three different methods commonly associated with the collection of information. </a:t>
          </a:r>
          <a:endParaRPr lang="en-US" sz="1400" kern="1200"/>
        </a:p>
      </dsp:txBody>
      <dsp:txXfrm>
        <a:off x="3415299" y="1736536"/>
        <a:ext cx="2478185" cy="1486911"/>
      </dsp:txXfrm>
    </dsp:sp>
    <dsp:sp modelId="{11F7BD8D-D320-4B43-905E-EBD55204233B}">
      <dsp:nvSpPr>
        <dsp:cNvPr id="0" name=""/>
        <dsp:cNvSpPr/>
      </dsp:nvSpPr>
      <dsp:spPr>
        <a:xfrm>
          <a:off x="689295"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information can be collected from a variety of sources – officers, investigations, community, social media, crime stoppers, surveillance, CCTV, Registered sources, or computer data…</a:t>
          </a:r>
          <a:endParaRPr lang="en-US" sz="1400" kern="1200" dirty="0"/>
        </a:p>
      </dsp:txBody>
      <dsp:txXfrm>
        <a:off x="689295" y="3471266"/>
        <a:ext cx="2478185" cy="1486911"/>
      </dsp:txXfrm>
    </dsp:sp>
    <dsp:sp modelId="{FA0AED5B-805D-F346-9697-0A84B01D5354}">
      <dsp:nvSpPr>
        <dsp:cNvPr id="0" name=""/>
        <dsp:cNvSpPr/>
      </dsp:nvSpPr>
      <dsp:spPr>
        <a:xfrm>
          <a:off x="3415299"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 need to be aware that sometimes the source of the information may need to be treated in a confidential or sensitive manner.</a:t>
          </a:r>
          <a:endParaRPr lang="en-US" sz="1400" kern="1200"/>
        </a:p>
      </dsp:txBody>
      <dsp:txXfrm>
        <a:off x="3415299" y="3471266"/>
        <a:ext cx="2478185" cy="1486911"/>
      </dsp:txXfrm>
    </dsp:sp>
    <dsp:sp modelId="{48BD88FE-F316-7E46-BF02-2013B140A0A7}">
      <dsp:nvSpPr>
        <dsp:cNvPr id="0" name=""/>
        <dsp:cNvSpPr/>
      </dsp:nvSpPr>
      <dsp:spPr>
        <a:xfrm>
          <a:off x="689295"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3X5X2 Intelligence System is simply how the information is recorded on intelligence logs, how it is graded and how it should be disseminated…</a:t>
          </a:r>
          <a:endParaRPr lang="en-US" sz="1400" kern="1200"/>
        </a:p>
      </dsp:txBody>
      <dsp:txXfrm>
        <a:off x="689295" y="5205995"/>
        <a:ext cx="2478185" cy="1486911"/>
      </dsp:txXfrm>
    </dsp:sp>
    <dsp:sp modelId="{4491A954-ED23-E34B-BA6A-876855D5E5BA}">
      <dsp:nvSpPr>
        <dsp:cNvPr id="0" name=""/>
        <dsp:cNvSpPr/>
      </dsp:nvSpPr>
      <dsp:spPr>
        <a:xfrm>
          <a:off x="3415299"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is recorded on a 3X5X2 Intelligence Form (mostly electronic today)…</a:t>
          </a:r>
          <a:endParaRPr lang="en-US" sz="1400" kern="1200"/>
        </a:p>
      </dsp:txBody>
      <dsp:txXfrm>
        <a:off x="3415299" y="5205995"/>
        <a:ext cx="2478185" cy="148691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18A04-22A6-4602-9EEE-78285AFB2FD6}">
      <dsp:nvSpPr>
        <dsp:cNvPr id="0" name=""/>
        <dsp:cNvSpPr/>
      </dsp:nvSpPr>
      <dsp:spPr>
        <a:xfrm>
          <a:off x="841411" y="511"/>
          <a:ext cx="5874470" cy="167648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order to be of use, intelligence must be properly evaluated &amp; its provenance assessed. The emphasis </a:t>
          </a:r>
          <a:r>
            <a:rPr lang="en-GB" sz="2400" b="1" kern="1200"/>
            <a:t>MUST</a:t>
          </a:r>
          <a:r>
            <a:rPr lang="en-GB" sz="2400" kern="1200"/>
            <a:t> be on integrity in the use of intelligence </a:t>
          </a:r>
          <a:endParaRPr lang="en-GB" sz="2400" kern="1200" dirty="0"/>
        </a:p>
      </dsp:txBody>
      <dsp:txXfrm>
        <a:off x="890514" y="49614"/>
        <a:ext cx="5776264" cy="1578280"/>
      </dsp:txXfrm>
    </dsp:sp>
    <dsp:sp modelId="{7D4548D6-F3E9-4EC7-AA57-AE78B2A27E57}">
      <dsp:nvSpPr>
        <dsp:cNvPr id="0" name=""/>
        <dsp:cNvSpPr/>
      </dsp:nvSpPr>
      <dsp:spPr>
        <a:xfrm rot="5400000">
          <a:off x="3464305" y="1718910"/>
          <a:ext cx="628682" cy="75441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3552322" y="1781778"/>
        <a:ext cx="452650" cy="440077"/>
      </dsp:txXfrm>
    </dsp:sp>
    <dsp:sp modelId="{6EA15A24-9E35-43D4-9D55-9F89ACE43255}">
      <dsp:nvSpPr>
        <dsp:cNvPr id="0" name=""/>
        <dsp:cNvSpPr/>
      </dsp:nvSpPr>
      <dsp:spPr>
        <a:xfrm>
          <a:off x="1174853" y="2515241"/>
          <a:ext cx="5207586" cy="167648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Evaluation of ‘raw information’ is known as the </a:t>
          </a:r>
        </a:p>
        <a:p>
          <a:pPr marL="0" lvl="0" indent="0" algn="ctr" defTabSz="1066800">
            <a:lnSpc>
              <a:spcPct val="90000"/>
            </a:lnSpc>
            <a:spcBef>
              <a:spcPct val="0"/>
            </a:spcBef>
            <a:spcAft>
              <a:spcPct val="35000"/>
            </a:spcAft>
            <a:buNone/>
          </a:pPr>
          <a:r>
            <a:rPr lang="en-GB" sz="3200" b="1" i="1" u="sng" kern="1200"/>
            <a:t>3 x 5 x 2 system</a:t>
          </a:r>
          <a:endParaRPr lang="en-GB" sz="3200" b="1" i="1" u="sng" kern="1200" dirty="0"/>
        </a:p>
      </dsp:txBody>
      <dsp:txXfrm>
        <a:off x="1223956" y="2564344"/>
        <a:ext cx="5109380" cy="15782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089C4-53FA-4093-9CCA-0E3687A7A897}">
      <dsp:nvSpPr>
        <dsp:cNvPr id="0" name=""/>
        <dsp:cNvSpPr/>
      </dsp:nvSpPr>
      <dsp:spPr>
        <a:xfrm>
          <a:off x="5622584" y="879412"/>
          <a:ext cx="2329541" cy="2329972"/>
        </a:xfrm>
        <a:prstGeom prst="ellips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AFBA2-DA35-4255-9BD6-40C7479FF5A9}">
      <dsp:nvSpPr>
        <dsp:cNvPr id="0" name=""/>
        <dsp:cNvSpPr/>
      </dsp:nvSpPr>
      <dsp:spPr>
        <a:xfrm>
          <a:off x="5699933"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3. Not reliable</a:t>
          </a:r>
        </a:p>
      </dsp:txBody>
      <dsp:txXfrm>
        <a:off x="6010841" y="1267809"/>
        <a:ext cx="1553027" cy="1553178"/>
      </dsp:txXfrm>
    </dsp:sp>
    <dsp:sp modelId="{76425446-E135-47DB-82F0-C01393517F74}">
      <dsp:nvSpPr>
        <dsp:cNvPr id="0" name=""/>
        <dsp:cNvSpPr/>
      </dsp:nvSpPr>
      <dsp:spPr>
        <a:xfrm rot="2700000">
          <a:off x="3217742" y="882229"/>
          <a:ext cx="2323930" cy="2323930"/>
        </a:xfrm>
        <a:prstGeom prst="teardrop">
          <a:avLst>
            <a:gd name="adj" fmla="val 10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DCB22-0A4E-4822-AFBF-2A66B5496CF2}">
      <dsp:nvSpPr>
        <dsp:cNvPr id="0" name=""/>
        <dsp:cNvSpPr/>
      </dsp:nvSpPr>
      <dsp:spPr>
        <a:xfrm>
          <a:off x="3292284"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2. Untested</a:t>
          </a:r>
        </a:p>
      </dsp:txBody>
      <dsp:txXfrm>
        <a:off x="3603193" y="1267809"/>
        <a:ext cx="1553027" cy="1553178"/>
      </dsp:txXfrm>
    </dsp:sp>
    <dsp:sp modelId="{650EF5BC-3CDD-40E1-BF4C-407A5B95C405}">
      <dsp:nvSpPr>
        <dsp:cNvPr id="0" name=""/>
        <dsp:cNvSpPr/>
      </dsp:nvSpPr>
      <dsp:spPr>
        <a:xfrm rot="2700000">
          <a:off x="810094" y="882229"/>
          <a:ext cx="2323930" cy="2323930"/>
        </a:xfrm>
        <a:prstGeom prst="teardrop">
          <a:avLst>
            <a:gd name="adj" fmla="val 10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2C9EA-5D33-4E0F-A473-7845880C1C7B}">
      <dsp:nvSpPr>
        <dsp:cNvPr id="0" name=""/>
        <dsp:cNvSpPr/>
      </dsp:nvSpPr>
      <dsp:spPr>
        <a:xfrm>
          <a:off x="884636"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 Reliable</a:t>
          </a:r>
        </a:p>
      </dsp:txBody>
      <dsp:txXfrm>
        <a:off x="1195545" y="1267809"/>
        <a:ext cx="1553027" cy="155317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F50A6-1F1A-407C-B13C-3B35D9C898DD}">
      <dsp:nvSpPr>
        <dsp:cNvPr id="0" name=""/>
        <dsp:cNvSpPr/>
      </dsp:nvSpPr>
      <dsp:spPr>
        <a:xfrm>
          <a:off x="0" y="204697"/>
          <a:ext cx="2911588" cy="1746952"/>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a:t>
          </a:r>
          <a:r>
            <a:rPr lang="en-GB" sz="2400" kern="1200"/>
            <a:t>. Known directly to the source</a:t>
          </a:r>
          <a:endParaRPr lang="en-GB" sz="2400" kern="1200" dirty="0"/>
        </a:p>
      </dsp:txBody>
      <dsp:txXfrm>
        <a:off x="0" y="204697"/>
        <a:ext cx="2911588" cy="1746952"/>
      </dsp:txXfrm>
    </dsp:sp>
    <dsp:sp modelId="{60C8CF58-2799-4C30-9237-AF9D7C6CBB72}">
      <dsp:nvSpPr>
        <dsp:cNvPr id="0" name=""/>
        <dsp:cNvSpPr/>
      </dsp:nvSpPr>
      <dsp:spPr>
        <a:xfrm>
          <a:off x="3202746" y="204697"/>
          <a:ext cx="2911588" cy="1746952"/>
        </a:xfrm>
        <a:prstGeom prst="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a:t>
          </a:r>
          <a:r>
            <a:rPr lang="en-GB" sz="2400" kern="1200"/>
            <a:t>. Known indirectly to the source but corroborated</a:t>
          </a:r>
          <a:endParaRPr lang="en-GB" sz="2400" kern="1200" dirty="0"/>
        </a:p>
      </dsp:txBody>
      <dsp:txXfrm>
        <a:off x="3202746" y="204697"/>
        <a:ext cx="2911588" cy="1746952"/>
      </dsp:txXfrm>
    </dsp:sp>
    <dsp:sp modelId="{3047154D-1D81-4674-97A9-8860C20DE438}">
      <dsp:nvSpPr>
        <dsp:cNvPr id="0" name=""/>
        <dsp:cNvSpPr/>
      </dsp:nvSpPr>
      <dsp:spPr>
        <a:xfrm>
          <a:off x="6405493" y="204697"/>
          <a:ext cx="2911588" cy="1746952"/>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a:t>
          </a:r>
          <a:r>
            <a:rPr lang="en-GB" sz="2400" kern="1200" dirty="0"/>
            <a:t>. Known indirectly to the source</a:t>
          </a:r>
        </a:p>
      </dsp:txBody>
      <dsp:txXfrm>
        <a:off x="6405493" y="204697"/>
        <a:ext cx="2911588" cy="1746952"/>
      </dsp:txXfrm>
    </dsp:sp>
    <dsp:sp modelId="{2BED285C-6053-496D-8117-E9AF252008D7}">
      <dsp:nvSpPr>
        <dsp:cNvPr id="0" name=""/>
        <dsp:cNvSpPr/>
      </dsp:nvSpPr>
      <dsp:spPr>
        <a:xfrm>
          <a:off x="1601373" y="2242809"/>
          <a:ext cx="2911588" cy="1746952"/>
        </a:xfrm>
        <a:prstGeom prst="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a:t>
          </a:r>
          <a:r>
            <a:rPr lang="en-GB" sz="2400" kern="1200"/>
            <a:t>. Not known</a:t>
          </a:r>
          <a:endParaRPr lang="en-GB" sz="2400" kern="1200" dirty="0"/>
        </a:p>
      </dsp:txBody>
      <dsp:txXfrm>
        <a:off x="1601373" y="2242809"/>
        <a:ext cx="2911588" cy="1746952"/>
      </dsp:txXfrm>
    </dsp:sp>
    <dsp:sp modelId="{FBAB9F51-F576-4F22-9109-948E9144B092}">
      <dsp:nvSpPr>
        <dsp:cNvPr id="0" name=""/>
        <dsp:cNvSpPr/>
      </dsp:nvSpPr>
      <dsp:spPr>
        <a:xfrm>
          <a:off x="4804120" y="2242809"/>
          <a:ext cx="2911588" cy="1746952"/>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a:t>
          </a:r>
          <a:r>
            <a:rPr lang="en-GB" sz="2400" kern="1200"/>
            <a:t>. Suspected to be false</a:t>
          </a:r>
          <a:endParaRPr lang="en-GB" sz="2400" kern="1200" dirty="0"/>
        </a:p>
      </dsp:txBody>
      <dsp:txXfrm>
        <a:off x="4804120" y="2242809"/>
        <a:ext cx="2911588" cy="174695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489-1391-485A-8332-B8F7BE4F1A57}">
      <dsp:nvSpPr>
        <dsp:cNvPr id="0" name=""/>
        <dsp:cNvSpPr/>
      </dsp:nvSpPr>
      <dsp:spPr>
        <a:xfrm>
          <a:off x="0" y="561509"/>
          <a:ext cx="4079456" cy="2447673"/>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t>
          </a:r>
          <a:r>
            <a:rPr lang="en-GB" sz="2400" b="1" kern="1200"/>
            <a:t>‘Handling code’ </a:t>
          </a:r>
          <a:r>
            <a:rPr lang="en-GB" sz="2400" kern="1200"/>
            <a:t>provides a risk assessment before deciding to disseminate the intelligence</a:t>
          </a:r>
          <a:endParaRPr lang="en-GB" sz="2400" kern="1200" dirty="0"/>
        </a:p>
      </dsp:txBody>
      <dsp:txXfrm>
        <a:off x="0" y="561509"/>
        <a:ext cx="4079456" cy="2447673"/>
      </dsp:txXfrm>
    </dsp:sp>
    <dsp:sp modelId="{750B6B91-77D9-4419-9010-5A9E36E596B5}">
      <dsp:nvSpPr>
        <dsp:cNvPr id="0" name=""/>
        <dsp:cNvSpPr/>
      </dsp:nvSpPr>
      <dsp:spPr>
        <a:xfrm>
          <a:off x="4488448" y="581201"/>
          <a:ext cx="4079456" cy="2447673"/>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handling codes are based on the knowledge of the circumstances at the time by the </a:t>
          </a:r>
          <a:r>
            <a:rPr lang="en-GB" sz="2400" b="1" kern="1200"/>
            <a:t>person recording the information.</a:t>
          </a:r>
          <a:endParaRPr lang="en-GB" sz="2400" b="1" kern="1200" dirty="0"/>
        </a:p>
      </dsp:txBody>
      <dsp:txXfrm>
        <a:off x="4488448" y="581201"/>
        <a:ext cx="4079456" cy="244767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74EF6-A037-4577-91D5-9B34DBE66B40}">
      <dsp:nvSpPr>
        <dsp:cNvPr id="0" name=""/>
        <dsp:cNvSpPr/>
      </dsp:nvSpPr>
      <dsp:spPr>
        <a:xfrm>
          <a:off x="0" y="0"/>
          <a:ext cx="7416824" cy="223224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two handling codes which can be selected from the drop-down menu are:</a:t>
          </a:r>
        </a:p>
      </dsp:txBody>
      <dsp:txXfrm>
        <a:off x="0" y="0"/>
        <a:ext cx="7416824" cy="1205413"/>
      </dsp:txXfrm>
    </dsp:sp>
    <dsp:sp modelId="{7030E968-186E-46E3-BC64-D7678448C78D}">
      <dsp:nvSpPr>
        <dsp:cNvPr id="0" name=""/>
        <dsp:cNvSpPr/>
      </dsp:nvSpPr>
      <dsp:spPr>
        <a:xfrm>
          <a:off x="0"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P. Lawful sharing permitted</a:t>
          </a:r>
        </a:p>
      </dsp:txBody>
      <dsp:txXfrm>
        <a:off x="0" y="1160768"/>
        <a:ext cx="3708412" cy="1026834"/>
      </dsp:txXfrm>
    </dsp:sp>
    <dsp:sp modelId="{8CBBEAA1-43F5-40F0-8ADD-BAED9CE108E3}">
      <dsp:nvSpPr>
        <dsp:cNvPr id="0" name=""/>
        <dsp:cNvSpPr/>
      </dsp:nvSpPr>
      <dsp:spPr>
        <a:xfrm>
          <a:off x="3708412"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a:t>C. Lawful sharing permitted with conditions</a:t>
          </a:r>
          <a:endParaRPr lang="en-GB" sz="2400" b="1" kern="1200" dirty="0"/>
        </a:p>
      </dsp:txBody>
      <dsp:txXfrm>
        <a:off x="3708412" y="1160768"/>
        <a:ext cx="3708412" cy="102683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2236C-FF11-1A40-B7A8-BF1F3751445C}">
      <dsp:nvSpPr>
        <dsp:cNvPr id="0" name=""/>
        <dsp:cNvSpPr/>
      </dsp:nvSpPr>
      <dsp:spPr>
        <a:xfrm>
          <a:off x="0" y="2235"/>
          <a:ext cx="856496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6246D-13C9-BA4B-B5BF-4344CBDEE517}">
      <dsp:nvSpPr>
        <dsp:cNvPr id="0" name=""/>
        <dsp:cNvSpPr/>
      </dsp:nvSpPr>
      <dsp:spPr>
        <a:xfrm>
          <a:off x="0" y="2235"/>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2235"/>
        <a:ext cx="1712992" cy="1524292"/>
      </dsp:txXfrm>
    </dsp:sp>
    <dsp:sp modelId="{4CB36DAF-4289-A94A-818C-A765F58933B5}">
      <dsp:nvSpPr>
        <dsp:cNvPr id="0" name=""/>
        <dsp:cNvSpPr/>
      </dsp:nvSpPr>
      <dsp:spPr>
        <a:xfrm>
          <a:off x="1841466" y="71453"/>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When intelligence logs are submitted they should be entered so that the source of the information cannot be identified</a:t>
          </a:r>
        </a:p>
      </dsp:txBody>
      <dsp:txXfrm>
        <a:off x="1841466" y="71453"/>
        <a:ext cx="6723494" cy="1384367"/>
      </dsp:txXfrm>
    </dsp:sp>
    <dsp:sp modelId="{44C9EDD7-8128-1C46-AAE1-AAAA12507D10}">
      <dsp:nvSpPr>
        <dsp:cNvPr id="0" name=""/>
        <dsp:cNvSpPr/>
      </dsp:nvSpPr>
      <dsp:spPr>
        <a:xfrm>
          <a:off x="1712992" y="1455820"/>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974C0F-F2C7-6843-86BA-AA90E69E33D1}">
      <dsp:nvSpPr>
        <dsp:cNvPr id="0" name=""/>
        <dsp:cNvSpPr/>
      </dsp:nvSpPr>
      <dsp:spPr>
        <a:xfrm>
          <a:off x="0" y="1526527"/>
          <a:ext cx="8564961"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0E83A-1A2D-FC4C-946F-9601B1DD47CE}">
      <dsp:nvSpPr>
        <dsp:cNvPr id="0" name=""/>
        <dsp:cNvSpPr/>
      </dsp:nvSpPr>
      <dsp:spPr>
        <a:xfrm>
          <a:off x="0" y="1526527"/>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1526527"/>
        <a:ext cx="1712992" cy="1524292"/>
      </dsp:txXfrm>
    </dsp:sp>
    <dsp:sp modelId="{C231F890-44AC-3449-8FA8-7F3DCA849895}">
      <dsp:nvSpPr>
        <dsp:cNvPr id="0" name=""/>
        <dsp:cNvSpPr/>
      </dsp:nvSpPr>
      <dsp:spPr>
        <a:xfrm>
          <a:off x="1841466" y="1595746"/>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some forces the LIO carries this out prior to entering them into the forces intelligence database</a:t>
          </a:r>
          <a:endParaRPr lang="en-GB" sz="2400" kern="1200" dirty="0"/>
        </a:p>
      </dsp:txBody>
      <dsp:txXfrm>
        <a:off x="1841466" y="1595746"/>
        <a:ext cx="6723494" cy="1384367"/>
      </dsp:txXfrm>
    </dsp:sp>
    <dsp:sp modelId="{F76B9017-96B4-914D-8340-DEC8588ABAEF}">
      <dsp:nvSpPr>
        <dsp:cNvPr id="0" name=""/>
        <dsp:cNvSpPr/>
      </dsp:nvSpPr>
      <dsp:spPr>
        <a:xfrm>
          <a:off x="1712992" y="2980113"/>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2ED8F6-276C-8C4B-ADA8-7A2C27B1393A}">
      <dsp:nvSpPr>
        <dsp:cNvPr id="0" name=""/>
        <dsp:cNvSpPr/>
      </dsp:nvSpPr>
      <dsp:spPr>
        <a:xfrm>
          <a:off x="0" y="3050820"/>
          <a:ext cx="8564961"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A3356C-3FFD-DD41-BA56-3A95C6FFB00E}">
      <dsp:nvSpPr>
        <dsp:cNvPr id="0" name=""/>
        <dsp:cNvSpPr/>
      </dsp:nvSpPr>
      <dsp:spPr>
        <a:xfrm>
          <a:off x="0" y="3050820"/>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a:p>
      </dsp:txBody>
      <dsp:txXfrm>
        <a:off x="0" y="3050820"/>
        <a:ext cx="1712992" cy="1524292"/>
      </dsp:txXfrm>
    </dsp:sp>
    <dsp:sp modelId="{298544E9-B82C-A94C-A5CE-1BFACDD57551}">
      <dsp:nvSpPr>
        <dsp:cNvPr id="0" name=""/>
        <dsp:cNvSpPr/>
      </dsp:nvSpPr>
      <dsp:spPr>
        <a:xfrm>
          <a:off x="1841466" y="3120038"/>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process is known as </a:t>
          </a:r>
          <a:r>
            <a:rPr lang="en-GB" sz="2400" b="1" i="1" u="sng" kern="1200"/>
            <a:t>‘sanitisation</a:t>
          </a:r>
          <a:r>
            <a:rPr lang="en-GB" sz="2400" kern="1200"/>
            <a:t>’</a:t>
          </a:r>
          <a:endParaRPr lang="en-GB" sz="2400" kern="1200" dirty="0"/>
        </a:p>
      </dsp:txBody>
      <dsp:txXfrm>
        <a:off x="1841466" y="3120038"/>
        <a:ext cx="6723494" cy="1384367"/>
      </dsp:txXfrm>
    </dsp:sp>
    <dsp:sp modelId="{2848BD33-3D3C-1445-ACE4-5EDFFF03873C}">
      <dsp:nvSpPr>
        <dsp:cNvPr id="0" name=""/>
        <dsp:cNvSpPr/>
      </dsp:nvSpPr>
      <dsp:spPr>
        <a:xfrm>
          <a:off x="1712992" y="4504406"/>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54F69-61E1-4330-B7E6-CDF3E0E2EE9D}">
      <dsp:nvSpPr>
        <dsp:cNvPr id="0" name=""/>
        <dsp:cNvSpPr/>
      </dsp:nvSpPr>
      <dsp:spPr>
        <a:xfrm>
          <a:off x="0" y="532"/>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some circumstances it may be advantageous to reveal a source’s true identity within the body of intelligence without revealing their identity as the source</a:t>
          </a:r>
          <a:endParaRPr lang="en-GB" sz="2400" kern="1200" dirty="0"/>
        </a:p>
      </dsp:txBody>
      <dsp:txXfrm>
        <a:off x="51119" y="51651"/>
        <a:ext cx="7782639" cy="1643084"/>
      </dsp:txXfrm>
    </dsp:sp>
    <dsp:sp modelId="{4FCF7202-DED8-4DC7-9694-1A8F8162F587}">
      <dsp:nvSpPr>
        <dsp:cNvPr id="0" name=""/>
        <dsp:cNvSpPr/>
      </dsp:nvSpPr>
      <dsp:spPr>
        <a:xfrm rot="5400000">
          <a:off x="3615190" y="1789488"/>
          <a:ext cx="654495" cy="785395"/>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6819" y="1854938"/>
        <a:ext cx="471237" cy="458147"/>
      </dsp:txXfrm>
    </dsp:sp>
    <dsp:sp modelId="{14F1B5D4-5655-4873-ACE6-C9FDC0FBCFD9}">
      <dsp:nvSpPr>
        <dsp:cNvPr id="0" name=""/>
        <dsp:cNvSpPr/>
      </dsp:nvSpPr>
      <dsp:spPr>
        <a:xfrm>
          <a:off x="0" y="2618516"/>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Where an officer is concerned that the contents of a report might indicate the source, reference should be made to a supervisor before dissemination or entry onto the intelligence system takes place</a:t>
          </a:r>
          <a:endParaRPr lang="en-GB" sz="2400" kern="1200" dirty="0"/>
        </a:p>
      </dsp:txBody>
      <dsp:txXfrm>
        <a:off x="51119" y="2669635"/>
        <a:ext cx="7782639" cy="164308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34430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376289" cy="507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kern="1200"/>
            <a:t>All intelligence must be accurately reported</a:t>
          </a:r>
          <a:endParaRPr lang="en-GB" sz="3200" kern="1200" dirty="0"/>
        </a:p>
      </dsp:txBody>
      <dsp:txXfrm>
        <a:off x="0" y="0"/>
        <a:ext cx="3376289" cy="5076360"/>
      </dsp:txXfrm>
    </dsp:sp>
    <dsp:sp modelId="{305A6AF2-9A1A-214A-8173-161E3BF85E1E}">
      <dsp:nvSpPr>
        <dsp:cNvPr id="0" name=""/>
        <dsp:cNvSpPr/>
      </dsp:nvSpPr>
      <dsp:spPr>
        <a:xfrm>
          <a:off x="3525682" y="7931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Care must be taken to remove from the text all material that in any way identifies the source</a:t>
          </a:r>
          <a:endParaRPr lang="en-GB" sz="2400" kern="1200" dirty="0"/>
        </a:p>
      </dsp:txBody>
      <dsp:txXfrm>
        <a:off x="3525682" y="79318"/>
        <a:ext cx="7818206" cy="1586362"/>
      </dsp:txXfrm>
    </dsp:sp>
    <dsp:sp modelId="{FCAD7156-657F-9941-93F2-460ACA4BD52C}">
      <dsp:nvSpPr>
        <dsp:cNvPr id="0" name=""/>
        <dsp:cNvSpPr/>
      </dsp:nvSpPr>
      <dsp:spPr>
        <a:xfrm>
          <a:off x="3376289" y="1665680"/>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525682" y="174499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525682" y="1744998"/>
        <a:ext cx="7818206" cy="1586362"/>
      </dsp:txXfrm>
    </dsp:sp>
    <dsp:sp modelId="{3874ACCD-C327-554E-B54B-C9673A5D775E}">
      <dsp:nvSpPr>
        <dsp:cNvPr id="0" name=""/>
        <dsp:cNvSpPr/>
      </dsp:nvSpPr>
      <dsp:spPr>
        <a:xfrm>
          <a:off x="3376289" y="333136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525682" y="3410679"/>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525682" y="3410679"/>
        <a:ext cx="7818206" cy="1586362"/>
      </dsp:txXfrm>
    </dsp:sp>
    <dsp:sp modelId="{1616B867-45E2-EC40-BA06-07C9D58E357D}">
      <dsp:nvSpPr>
        <dsp:cNvPr id="0" name=""/>
        <dsp:cNvSpPr/>
      </dsp:nvSpPr>
      <dsp:spPr>
        <a:xfrm>
          <a:off x="3376289" y="499704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Information &amp; intelligence can be stored in any suitable format.</a:t>
          </a:r>
        </a:p>
        <a:p>
          <a:pPr marL="0" lvl="0" indent="0" algn="l" defTabSz="1066800">
            <a:lnSpc>
              <a:spcPct val="90000"/>
            </a:lnSpc>
            <a:spcBef>
              <a:spcPct val="0"/>
            </a:spcBef>
            <a:spcAft>
              <a:spcPct val="35000"/>
            </a:spcAft>
            <a:buNone/>
          </a:pPr>
          <a:r>
            <a:rPr lang="en-GB" sz="2400" kern="1200" dirty="0"/>
            <a:t>E.G paper records, computer records, audio tapes, video tape or photographs. </a:t>
          </a:r>
        </a:p>
        <a:p>
          <a:pPr marL="0" lvl="0" indent="0" algn="l" defTabSz="1066800">
            <a:lnSpc>
              <a:spcPct val="90000"/>
            </a:lnSpc>
            <a:spcBef>
              <a:spcPct val="0"/>
            </a:spcBef>
            <a:spcAft>
              <a:spcPct val="35000"/>
            </a:spcAft>
            <a:buNone/>
          </a:pPr>
          <a:r>
            <a:rPr lang="en-GB" sz="24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However, there are two important provisos, namely that the medium in which it is stored must be </a:t>
          </a:r>
          <a:r>
            <a:rPr lang="en-GB" sz="2400" b="1" i="1" u="sng" kern="1200" dirty="0"/>
            <a:t>durable</a:t>
          </a:r>
          <a:r>
            <a:rPr lang="en-GB" sz="2400" kern="1200" dirty="0"/>
            <a:t> &amp; the information must be </a:t>
          </a:r>
          <a:r>
            <a:rPr lang="en-GB" sz="2400" b="1" i="1" u="sng" kern="1200" dirty="0"/>
            <a:t>retrievable</a:t>
          </a:r>
          <a:r>
            <a:rPr lang="en-GB" sz="2400" kern="1200" dirty="0"/>
            <a:t> </a:t>
          </a:r>
        </a:p>
      </dsp:txBody>
      <dsp:txXfrm>
        <a:off x="0" y="2060116"/>
        <a:ext cx="8280920" cy="206011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Code of Practice on the Management of Police Information states:</a:t>
          </a:r>
          <a:endParaRPr lang="en-GB" sz="2400" kern="1200" dirty="0"/>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For a policing purpose </a:t>
          </a:r>
        </a:p>
        <a:p>
          <a:pPr marL="0" lvl="0" indent="0" algn="ctr" defTabSz="1066800">
            <a:lnSpc>
              <a:spcPct val="90000"/>
            </a:lnSpc>
            <a:spcBef>
              <a:spcPct val="0"/>
            </a:spcBef>
            <a:spcAft>
              <a:spcPct val="35000"/>
            </a:spcAft>
            <a:buNone/>
          </a:pPr>
          <a:r>
            <a:rPr lang="en-GB" sz="2400" b="1" kern="1200"/>
            <a:t>And</a:t>
          </a:r>
        </a:p>
        <a:p>
          <a:pPr marL="0" lvl="0" indent="0" algn="ctr" defTabSz="1066800">
            <a:lnSpc>
              <a:spcPct val="90000"/>
            </a:lnSpc>
            <a:spcBef>
              <a:spcPct val="0"/>
            </a:spcBef>
            <a:spcAft>
              <a:spcPct val="35000"/>
            </a:spcAft>
            <a:buNone/>
          </a:pPr>
          <a:r>
            <a:rPr lang="en-GB" sz="2400" b="1" kern="1200"/>
            <a:t>Managed lawfully</a:t>
          </a:r>
          <a:endParaRPr lang="en-GB" sz="2400" b="1" kern="1200" dirty="0"/>
        </a:p>
      </dsp:txBody>
      <dsp:txXfrm>
        <a:off x="1195747" y="3788804"/>
        <a:ext cx="5673401" cy="117669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Gathering &amp; storing information &amp; intelligence</a:t>
          </a:r>
          <a:endParaRPr lang="en-GB" sz="2400" kern="1200" dirty="0"/>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Criminal Procedure &amp; Investigations Act 1996</a:t>
          </a:r>
          <a:endParaRPr lang="en-GB" sz="2400" kern="1200" dirty="0"/>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Data Protection Act 2018/ General Data Protection Regulation (EU) 2018/679 (GDPR)</a:t>
          </a:r>
          <a:endParaRPr lang="en-GB" sz="2400" kern="1200" dirty="0"/>
        </a:p>
      </dsp:txBody>
      <dsp:txXfrm>
        <a:off x="3575145" y="1675627"/>
        <a:ext cx="3409631" cy="143480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D11DD-5244-4D05-B62B-F13FF575EAA8}">
      <dsp:nvSpPr>
        <dsp:cNvPr id="0" name=""/>
        <dsp:cNvSpPr/>
      </dsp:nvSpPr>
      <dsp:spPr>
        <a:xfrm rot="5400000">
          <a:off x="-379130" y="1125579"/>
          <a:ext cx="1674870" cy="202163"/>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CB1514-0C7E-4DAF-A2B0-C79D35D0DDC7}">
      <dsp:nvSpPr>
        <dsp:cNvPr id="0" name=""/>
        <dsp:cNvSpPr/>
      </dsp:nvSpPr>
      <dsp:spPr>
        <a:xfrm>
          <a:off x="4138" y="53691"/>
          <a:ext cx="2246262" cy="134775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Open/closed sources</a:t>
          </a:r>
          <a:endParaRPr lang="en-GB" sz="2400" kern="1200" dirty="0"/>
        </a:p>
      </dsp:txBody>
      <dsp:txXfrm>
        <a:off x="43612" y="93165"/>
        <a:ext cx="2167314" cy="1268809"/>
      </dsp:txXfrm>
    </dsp:sp>
    <dsp:sp modelId="{B8AAF970-3A51-4BA9-BCE1-AC6B6A076176}">
      <dsp:nvSpPr>
        <dsp:cNvPr id="0" name=""/>
        <dsp:cNvSpPr/>
      </dsp:nvSpPr>
      <dsp:spPr>
        <a:xfrm rot="5400000">
          <a:off x="-379130" y="2810277"/>
          <a:ext cx="1674870" cy="202163"/>
        </a:xfrm>
        <a:prstGeom prst="rect">
          <a:avLst/>
        </a:prstGeom>
        <a:solidFill>
          <a:schemeClr val="accent1">
            <a:shade val="90000"/>
            <a:hueOff val="58204"/>
            <a:satOff val="-997"/>
            <a:lumOff val="39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43CAEE-CB96-4647-976F-5ECE17A633E2}">
      <dsp:nvSpPr>
        <dsp:cNvPr id="0" name=""/>
        <dsp:cNvSpPr/>
      </dsp:nvSpPr>
      <dsp:spPr>
        <a:xfrm>
          <a:off x="4138" y="1738389"/>
          <a:ext cx="2246262" cy="1347757"/>
        </a:xfrm>
        <a:prstGeom prst="roundRect">
          <a:avLst>
            <a:gd name="adj" fmla="val 10000"/>
          </a:avLst>
        </a:prstGeom>
        <a:solidFill>
          <a:schemeClr val="accent1">
            <a:shade val="80000"/>
            <a:hueOff val="49898"/>
            <a:satOff val="-894"/>
            <a:lumOff val="3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Computer (PNC)</a:t>
          </a:r>
          <a:endParaRPr lang="en-GB" sz="2400" kern="1200" dirty="0"/>
        </a:p>
      </dsp:txBody>
      <dsp:txXfrm>
        <a:off x="43612" y="1777863"/>
        <a:ext cx="2167314" cy="1268809"/>
      </dsp:txXfrm>
    </dsp:sp>
    <dsp:sp modelId="{99450A9F-AAA0-43E5-8D55-6FA70FDDB685}">
      <dsp:nvSpPr>
        <dsp:cNvPr id="0" name=""/>
        <dsp:cNvSpPr/>
      </dsp:nvSpPr>
      <dsp:spPr>
        <a:xfrm>
          <a:off x="463217" y="3652625"/>
          <a:ext cx="2977703" cy="202163"/>
        </a:xfrm>
        <a:prstGeom prst="rect">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4FE7E4-E1A5-4A26-A53A-C5094B7126BD}">
      <dsp:nvSpPr>
        <dsp:cNvPr id="0" name=""/>
        <dsp:cNvSpPr/>
      </dsp:nvSpPr>
      <dsp:spPr>
        <a:xfrm>
          <a:off x="4138" y="3423086"/>
          <a:ext cx="2246262" cy="1347757"/>
        </a:xfrm>
        <a:prstGeom prst="roundRect">
          <a:avLst>
            <a:gd name="adj" fmla="val 10000"/>
          </a:avLst>
        </a:prstGeom>
        <a:solidFill>
          <a:schemeClr val="accent1">
            <a:shade val="80000"/>
            <a:hueOff val="99795"/>
            <a:satOff val="-1787"/>
            <a:lumOff val="75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Database (PND)</a:t>
          </a:r>
          <a:endParaRPr lang="en-GB" sz="2400" kern="1200" dirty="0"/>
        </a:p>
      </dsp:txBody>
      <dsp:txXfrm>
        <a:off x="43612" y="3462560"/>
        <a:ext cx="2167314" cy="1268809"/>
      </dsp:txXfrm>
    </dsp:sp>
    <dsp:sp modelId="{78ADA121-3C4A-46A4-8B05-904CF0AE142D}">
      <dsp:nvSpPr>
        <dsp:cNvPr id="0" name=""/>
        <dsp:cNvSpPr/>
      </dsp:nvSpPr>
      <dsp:spPr>
        <a:xfrm rot="16200000">
          <a:off x="2608398" y="2810277"/>
          <a:ext cx="1674870" cy="202163"/>
        </a:xfrm>
        <a:prstGeom prst="rect">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E5CD-687F-49B5-8883-C36B3B8A53A6}">
      <dsp:nvSpPr>
        <dsp:cNvPr id="0" name=""/>
        <dsp:cNvSpPr/>
      </dsp:nvSpPr>
      <dsp:spPr>
        <a:xfrm>
          <a:off x="2991668" y="3423086"/>
          <a:ext cx="2246262" cy="1347757"/>
        </a:xfrm>
        <a:prstGeom prst="roundRect">
          <a:avLst>
            <a:gd name="adj" fmla="val 10000"/>
          </a:avLst>
        </a:prstGeom>
        <a:solidFill>
          <a:schemeClr val="accent1">
            <a:shade val="80000"/>
            <a:hueOff val="149693"/>
            <a:satOff val="-2681"/>
            <a:lumOff val="113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Policing Registers</a:t>
          </a:r>
          <a:endParaRPr lang="en-GB" sz="2400" kern="1200" dirty="0"/>
        </a:p>
      </dsp:txBody>
      <dsp:txXfrm>
        <a:off x="3031142" y="3462560"/>
        <a:ext cx="2167314" cy="1268809"/>
      </dsp:txXfrm>
    </dsp:sp>
    <dsp:sp modelId="{0917C403-3A96-4B9D-97DD-D658B201181D}">
      <dsp:nvSpPr>
        <dsp:cNvPr id="0" name=""/>
        <dsp:cNvSpPr/>
      </dsp:nvSpPr>
      <dsp:spPr>
        <a:xfrm rot="16200000">
          <a:off x="2608398" y="1125579"/>
          <a:ext cx="1674870" cy="202163"/>
        </a:xfrm>
        <a:prstGeom prst="rect">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55503-D81F-444E-9A0C-5BCA44620701}">
      <dsp:nvSpPr>
        <dsp:cNvPr id="0" name=""/>
        <dsp:cNvSpPr/>
      </dsp:nvSpPr>
      <dsp:spPr>
        <a:xfrm>
          <a:off x="2991668" y="1738389"/>
          <a:ext cx="2246262" cy="1347757"/>
        </a:xfrm>
        <a:prstGeom prst="roundRect">
          <a:avLst>
            <a:gd name="adj" fmla="val 10000"/>
          </a:avLst>
        </a:prstGeom>
        <a:solidFill>
          <a:schemeClr val="accent1">
            <a:shade val="80000"/>
            <a:hueOff val="199590"/>
            <a:satOff val="-3575"/>
            <a:lumOff val="15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Other forces/agencies</a:t>
          </a:r>
          <a:endParaRPr lang="en-GB" sz="2400" kern="1200" dirty="0"/>
        </a:p>
      </dsp:txBody>
      <dsp:txXfrm>
        <a:off x="3031142" y="1777863"/>
        <a:ext cx="2167314" cy="1268809"/>
      </dsp:txXfrm>
    </dsp:sp>
    <dsp:sp modelId="{C55E7B90-5736-4B57-A6EE-0301F1127776}">
      <dsp:nvSpPr>
        <dsp:cNvPr id="0" name=""/>
        <dsp:cNvSpPr/>
      </dsp:nvSpPr>
      <dsp:spPr>
        <a:xfrm>
          <a:off x="3450747" y="283231"/>
          <a:ext cx="2977703" cy="202163"/>
        </a:xfrm>
        <a:prstGeom prst="rect">
          <a:avLst/>
        </a:prstGeom>
        <a:solidFill>
          <a:schemeClr val="accent1">
            <a:shade val="90000"/>
            <a:hueOff val="291021"/>
            <a:satOff val="-4984"/>
            <a:lumOff val="1996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E94405-7E77-4DB9-8A4A-210C1C1FB49C}">
      <dsp:nvSpPr>
        <dsp:cNvPr id="0" name=""/>
        <dsp:cNvSpPr/>
      </dsp:nvSpPr>
      <dsp:spPr>
        <a:xfrm>
          <a:off x="2991668" y="53691"/>
          <a:ext cx="2246262" cy="1347757"/>
        </a:xfrm>
        <a:prstGeom prst="roundRect">
          <a:avLst>
            <a:gd name="adj" fmla="val 10000"/>
          </a:avLst>
        </a:prstGeom>
        <a:solidFill>
          <a:schemeClr val="accent1">
            <a:shade val="80000"/>
            <a:hueOff val="249488"/>
            <a:satOff val="-4469"/>
            <a:lumOff val="189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Covert Human Intelligence Sources (CHIS)</a:t>
          </a:r>
          <a:endParaRPr lang="en-GB" sz="2400" kern="1200" dirty="0"/>
        </a:p>
      </dsp:txBody>
      <dsp:txXfrm>
        <a:off x="3031142" y="93165"/>
        <a:ext cx="2167314" cy="1268809"/>
      </dsp:txXfrm>
    </dsp:sp>
    <dsp:sp modelId="{54F51312-D099-4DB1-B218-46653574CAD4}">
      <dsp:nvSpPr>
        <dsp:cNvPr id="0" name=""/>
        <dsp:cNvSpPr/>
      </dsp:nvSpPr>
      <dsp:spPr>
        <a:xfrm rot="5400000">
          <a:off x="5595928" y="1125579"/>
          <a:ext cx="1674870" cy="202163"/>
        </a:xfrm>
        <a:prstGeom prst="rect">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CCC6D6-604B-42B7-82AB-0B4C2AA99BA4}">
      <dsp:nvSpPr>
        <dsp:cNvPr id="0" name=""/>
        <dsp:cNvSpPr/>
      </dsp:nvSpPr>
      <dsp:spPr>
        <a:xfrm>
          <a:off x="5979198" y="53691"/>
          <a:ext cx="2246262" cy="1347757"/>
        </a:xfrm>
        <a:prstGeom prst="roundRect">
          <a:avLst>
            <a:gd name="adj" fmla="val 10000"/>
          </a:avLst>
        </a:prstGeom>
        <a:solidFill>
          <a:schemeClr val="accent1">
            <a:shade val="80000"/>
            <a:hueOff val="299385"/>
            <a:satOff val="-5362"/>
            <a:lumOff val="227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a:t>
          </a:r>
          <a:endParaRPr lang="en-GB" sz="2400" kern="1200" dirty="0"/>
        </a:p>
      </dsp:txBody>
      <dsp:txXfrm>
        <a:off x="6018672" y="93165"/>
        <a:ext cx="2167314" cy="1268809"/>
      </dsp:txXfrm>
    </dsp:sp>
    <dsp:sp modelId="{D9EB9BFE-944E-4172-8FB1-21AB6438E143}">
      <dsp:nvSpPr>
        <dsp:cNvPr id="0" name=""/>
        <dsp:cNvSpPr/>
      </dsp:nvSpPr>
      <dsp:spPr>
        <a:xfrm>
          <a:off x="5979198" y="1738389"/>
          <a:ext cx="2246262" cy="134775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Community Intelligence</a:t>
          </a:r>
          <a:endParaRPr lang="en-GB" sz="2400" kern="1200" dirty="0"/>
        </a:p>
      </dsp:txBody>
      <dsp:txXfrm>
        <a:off x="6018672" y="1777863"/>
        <a:ext cx="2167314" cy="126880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0" y="214033"/>
          <a:ext cx="8270366" cy="12682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kern="1200" dirty="0"/>
        </a:p>
      </dsp:txBody>
      <dsp:txXfrm>
        <a:off x="0" y="214033"/>
        <a:ext cx="8270366" cy="1268234"/>
      </dsp:txXfrm>
    </dsp:sp>
    <dsp:sp modelId="{87D1A8E8-240F-406F-A21D-27426CBB886F}">
      <dsp:nvSpPr>
        <dsp:cNvPr id="0" name=""/>
        <dsp:cNvSpPr/>
      </dsp:nvSpPr>
      <dsp:spPr>
        <a:xfrm>
          <a:off x="0" y="1784668"/>
          <a:ext cx="2185471" cy="220173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Increased openness among partner agencies builds confidence &amp; trust in the police service</a:t>
          </a:r>
          <a:endParaRPr lang="en-GB" sz="2200" kern="1200" dirty="0"/>
        </a:p>
      </dsp:txBody>
      <dsp:txXfrm>
        <a:off x="0" y="1784668"/>
        <a:ext cx="2185471" cy="2201734"/>
      </dsp:txXfrm>
    </dsp:sp>
    <dsp:sp modelId="{5663A424-89E0-405A-828F-2984076FBB96}">
      <dsp:nvSpPr>
        <dsp:cNvPr id="0" name=""/>
        <dsp:cNvSpPr/>
      </dsp:nvSpPr>
      <dsp:spPr>
        <a:xfrm>
          <a:off x="2562439" y="1776329"/>
          <a:ext cx="2534735" cy="221841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It allows police &amp; partners to make better informed decisions on how best to protect the public</a:t>
          </a:r>
          <a:endParaRPr lang="en-GB" sz="2200" kern="1200" dirty="0"/>
        </a:p>
      </dsp:txBody>
      <dsp:txXfrm>
        <a:off x="2562439" y="1776329"/>
        <a:ext cx="2534735" cy="2218412"/>
      </dsp:txXfrm>
    </dsp:sp>
    <dsp:sp modelId="{53B7F332-FA34-4EC3-8C7F-250FE24DBC7C}">
      <dsp:nvSpPr>
        <dsp:cNvPr id="0" name=""/>
        <dsp:cNvSpPr/>
      </dsp:nvSpPr>
      <dsp:spPr>
        <a:xfrm>
          <a:off x="5550195" y="1794306"/>
          <a:ext cx="2717129" cy="218245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Formalised processes increase confidence of individual officers &amp; staff to lawfully share information.  Increases expertise &amp; professionalism</a:t>
          </a:r>
          <a:endParaRPr lang="en-GB" sz="2200" kern="1200" dirty="0"/>
        </a:p>
      </dsp:txBody>
      <dsp:txXfrm>
        <a:off x="5550195" y="1794306"/>
        <a:ext cx="2717129" cy="218245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4C0B-07E1-4451-8F49-15D064A1DDAD}">
      <dsp:nvSpPr>
        <dsp:cNvPr id="0" name=""/>
        <dsp:cNvSpPr/>
      </dsp:nvSpPr>
      <dsp:spPr>
        <a:xfrm>
          <a:off x="-4" y="2397"/>
          <a:ext cx="8424944" cy="15692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Subject to nay handling codes applied to the information, police forces can freely share information with one another if it is for a policing purpose (see the section covering NIM for an explanation on handling codes) </a:t>
          </a:r>
          <a:endParaRPr lang="en-GB" sz="2400" kern="1200" dirty="0"/>
        </a:p>
      </dsp:txBody>
      <dsp:txXfrm>
        <a:off x="45959" y="48360"/>
        <a:ext cx="8333018" cy="1477362"/>
      </dsp:txXfrm>
    </dsp:sp>
    <dsp:sp modelId="{50A40465-E5CD-4CA9-9F48-71B762EE624D}">
      <dsp:nvSpPr>
        <dsp:cNvPr id="0" name=""/>
        <dsp:cNvSpPr/>
      </dsp:nvSpPr>
      <dsp:spPr>
        <a:xfrm rot="5400000">
          <a:off x="3918226" y="1610917"/>
          <a:ext cx="588483" cy="70617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4000615" y="1669765"/>
        <a:ext cx="423707" cy="411938"/>
      </dsp:txXfrm>
    </dsp:sp>
    <dsp:sp modelId="{3F2E8B13-1284-4485-B57F-644BC864F130}">
      <dsp:nvSpPr>
        <dsp:cNvPr id="0" name=""/>
        <dsp:cNvSpPr/>
      </dsp:nvSpPr>
      <dsp:spPr>
        <a:xfrm>
          <a:off x="71994" y="2356329"/>
          <a:ext cx="8280946" cy="156928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have a responsibility to ensure the security of information &amp; you must record your information sharing decisions in accordance with your own force policy. It is vitally important that you submit intelligence in an ‘</a:t>
          </a:r>
          <a:r>
            <a:rPr lang="en-GB" sz="2400" kern="1200" dirty="0" err="1"/>
            <a:t>unsanitised</a:t>
          </a:r>
          <a:r>
            <a:rPr lang="en-GB" sz="2400" kern="1200" dirty="0"/>
            <a:t>’ format</a:t>
          </a:r>
        </a:p>
      </dsp:txBody>
      <dsp:txXfrm>
        <a:off x="117957" y="2402292"/>
        <a:ext cx="8189020" cy="147736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2500-1E15-4A52-9308-70EDD565F814}">
      <dsp:nvSpPr>
        <dsp:cNvPr id="0" name=""/>
        <dsp:cNvSpPr/>
      </dsp:nvSpPr>
      <dsp:spPr>
        <a:xfrm>
          <a:off x="626" y="794191"/>
          <a:ext cx="2696794" cy="3236153"/>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i="0" kern="1200"/>
            <a:t>Statutory obligation</a:t>
          </a:r>
          <a:endParaRPr lang="en-GB" sz="2400" b="1" i="0" kern="1200" dirty="0"/>
        </a:p>
      </dsp:txBody>
      <dsp:txXfrm rot="16200000">
        <a:off x="-1056516" y="1851334"/>
        <a:ext cx="2653645" cy="539358"/>
      </dsp:txXfrm>
    </dsp:sp>
    <dsp:sp modelId="{1CDA1034-EF78-4F89-9314-D098C24A8C0B}">
      <dsp:nvSpPr>
        <dsp:cNvPr id="0" name=""/>
        <dsp:cNvSpPr/>
      </dsp:nvSpPr>
      <dsp:spPr>
        <a:xfrm>
          <a:off x="539985"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obligation or requirement to disclose police information to another party</a:t>
          </a:r>
          <a:endParaRPr lang="en-GB" sz="2400" kern="1200" dirty="0"/>
        </a:p>
      </dsp:txBody>
      <dsp:txXfrm>
        <a:off x="539985" y="794191"/>
        <a:ext cx="2009111" cy="3236153"/>
      </dsp:txXfrm>
    </dsp:sp>
    <dsp:sp modelId="{70E59909-962B-4942-927B-000A2D96F745}">
      <dsp:nvSpPr>
        <dsp:cNvPr id="0" name=""/>
        <dsp:cNvSpPr/>
      </dsp:nvSpPr>
      <dsp:spPr>
        <a:xfrm>
          <a:off x="2791808" y="794191"/>
          <a:ext cx="2696794" cy="3236153"/>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Statutory power</a:t>
          </a:r>
          <a:endParaRPr lang="en-GB" sz="2400" b="1" kern="1200" dirty="0"/>
        </a:p>
      </dsp:txBody>
      <dsp:txXfrm rot="16200000">
        <a:off x="1734665" y="1851334"/>
        <a:ext cx="2653645" cy="539358"/>
      </dsp:txXfrm>
    </dsp:sp>
    <dsp:sp modelId="{BBCDF03F-63BA-49F9-8737-4FE922F633B8}">
      <dsp:nvSpPr>
        <dsp:cNvPr id="0" name=""/>
        <dsp:cNvSpPr/>
      </dsp:nvSpPr>
      <dsp:spPr>
        <a:xfrm rot="5400000">
          <a:off x="2567672" y="3364164"/>
          <a:ext cx="475239" cy="404519"/>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08484F-E6DC-492A-9FE5-4AB43ED2EB98}">
      <dsp:nvSpPr>
        <dsp:cNvPr id="0" name=""/>
        <dsp:cNvSpPr/>
      </dsp:nvSpPr>
      <dsp:spPr>
        <a:xfrm>
          <a:off x="3331167"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power, but not an obligation to share police information with another party</a:t>
          </a:r>
          <a:endParaRPr lang="en-GB" sz="2400" kern="1200" dirty="0"/>
        </a:p>
      </dsp:txBody>
      <dsp:txXfrm>
        <a:off x="3331167" y="794191"/>
        <a:ext cx="2009111" cy="3236153"/>
      </dsp:txXfrm>
    </dsp:sp>
    <dsp:sp modelId="{461D2376-3FE2-4084-901F-00797C5D9F61}">
      <dsp:nvSpPr>
        <dsp:cNvPr id="0" name=""/>
        <dsp:cNvSpPr/>
      </dsp:nvSpPr>
      <dsp:spPr>
        <a:xfrm>
          <a:off x="5582990" y="794191"/>
          <a:ext cx="2696794" cy="3236153"/>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Common law</a:t>
          </a:r>
          <a:endParaRPr lang="en-GB" sz="2400" b="1" kern="1200" dirty="0"/>
        </a:p>
      </dsp:txBody>
      <dsp:txXfrm rot="16200000">
        <a:off x="4525847" y="1851334"/>
        <a:ext cx="2653645" cy="539358"/>
      </dsp:txXfrm>
    </dsp:sp>
    <dsp:sp modelId="{A02B23C9-FE22-4B94-A768-969E94DBF637}">
      <dsp:nvSpPr>
        <dsp:cNvPr id="0" name=""/>
        <dsp:cNvSpPr/>
      </dsp:nvSpPr>
      <dsp:spPr>
        <a:xfrm rot="5400000">
          <a:off x="5358855" y="3364164"/>
          <a:ext cx="475239" cy="404519"/>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810A5-0663-4020-A3F3-C7794E902E10}">
      <dsp:nvSpPr>
        <dsp:cNvPr id="0" name=""/>
        <dsp:cNvSpPr/>
      </dsp:nvSpPr>
      <dsp:spPr>
        <a:xfrm>
          <a:off x="6122349"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If there is no statutory obligation or power to share information then a common law policing purpose must be established</a:t>
          </a:r>
          <a:endParaRPr lang="en-GB" sz="2400" kern="1200" dirty="0"/>
        </a:p>
      </dsp:txBody>
      <dsp:txXfrm>
        <a:off x="6122349" y="794191"/>
        <a:ext cx="2009111" cy="3236153"/>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3FB32-F535-48CA-895F-58A21AF2E08E}">
      <dsp:nvSpPr>
        <dsp:cNvPr id="0" name=""/>
        <dsp:cNvSpPr/>
      </dsp:nvSpPr>
      <dsp:spPr>
        <a:xfrm>
          <a:off x="825471" y="1282"/>
          <a:ext cx="4517065" cy="213916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purpose of an ISA is to formalise arrangements between organisations which need to share information on a regular basis</a:t>
          </a:r>
        </a:p>
      </dsp:txBody>
      <dsp:txXfrm>
        <a:off x="888125" y="63936"/>
        <a:ext cx="4391757" cy="2013854"/>
      </dsp:txXfrm>
    </dsp:sp>
    <dsp:sp modelId="{DF9E3154-4BCB-43EF-B8CB-E88C4E1EC7CF}">
      <dsp:nvSpPr>
        <dsp:cNvPr id="0" name=""/>
        <dsp:cNvSpPr/>
      </dsp:nvSpPr>
      <dsp:spPr>
        <a:xfrm rot="5400000">
          <a:off x="2682910" y="2193924"/>
          <a:ext cx="802186" cy="96262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GB" sz="4000" kern="1200"/>
        </a:p>
      </dsp:txBody>
      <dsp:txXfrm rot="-5400000">
        <a:off x="2795217" y="2274142"/>
        <a:ext cx="577573" cy="561530"/>
      </dsp:txXfrm>
    </dsp:sp>
    <dsp:sp modelId="{65216413-BC17-4378-B3E5-D8D562BFE322}">
      <dsp:nvSpPr>
        <dsp:cNvPr id="0" name=""/>
        <dsp:cNvSpPr/>
      </dsp:nvSpPr>
      <dsp:spPr>
        <a:xfrm>
          <a:off x="774217" y="3210027"/>
          <a:ext cx="4619572" cy="1602981"/>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 ISA may be an existing national agreement between agencies or it may be a purely local arrangement</a:t>
          </a:r>
          <a:endParaRPr lang="en-GB" sz="2400" kern="1200" dirty="0"/>
        </a:p>
      </dsp:txBody>
      <dsp:txXfrm>
        <a:off x="821167" y="3256977"/>
        <a:ext cx="4525672" cy="150908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9F2E0-38BE-450E-AE63-4A64DCA08976}">
      <dsp:nvSpPr>
        <dsp:cNvPr id="0" name=""/>
        <dsp:cNvSpPr/>
      </dsp:nvSpPr>
      <dsp:spPr>
        <a:xfrm>
          <a:off x="958" y="180716"/>
          <a:ext cx="3736645" cy="399262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sp:txBody>
      <dsp:txXfrm>
        <a:off x="958" y="180716"/>
        <a:ext cx="3736645" cy="3992620"/>
      </dsp:txXfrm>
    </dsp:sp>
    <dsp:sp modelId="{E2693377-AEC0-4105-B13C-F27760C0877C}">
      <dsp:nvSpPr>
        <dsp:cNvPr id="0" name=""/>
        <dsp:cNvSpPr/>
      </dsp:nvSpPr>
      <dsp:spPr>
        <a:xfrm>
          <a:off x="4111268" y="180716"/>
          <a:ext cx="3736645" cy="3992620"/>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kern="1200" dirty="0"/>
        </a:p>
      </dsp:txBody>
      <dsp:txXfrm>
        <a:off x="4111268" y="180716"/>
        <a:ext cx="3736645" cy="399262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030B1-0778-43AB-B605-668030C5D358}">
      <dsp:nvSpPr>
        <dsp:cNvPr id="0" name=""/>
        <dsp:cNvSpPr/>
      </dsp:nvSpPr>
      <dsp:spPr>
        <a:xfrm>
          <a:off x="3260" y="604976"/>
          <a:ext cx="2617099" cy="12515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Emergency situations </a:t>
          </a:r>
          <a:endParaRPr lang="en-GB" sz="2400" b="1" i="1" u="sng" kern="1200" dirty="0"/>
        </a:p>
      </dsp:txBody>
      <dsp:txXfrm>
        <a:off x="3260" y="604976"/>
        <a:ext cx="2617099" cy="1251583"/>
      </dsp:txXfrm>
    </dsp:sp>
    <dsp:sp modelId="{EF433344-A1D8-45C9-AC32-C92B2A4F9C8D}">
      <dsp:nvSpPr>
        <dsp:cNvPr id="0" name=""/>
        <dsp:cNvSpPr/>
      </dsp:nvSpPr>
      <dsp:spPr>
        <a:xfrm>
          <a:off x="2920227" y="604976"/>
          <a:ext cx="2058234" cy="125158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Routine</a:t>
          </a:r>
          <a:endParaRPr lang="en-GB" sz="2400" b="1" i="1" u="sng" kern="1200" dirty="0"/>
        </a:p>
      </dsp:txBody>
      <dsp:txXfrm>
        <a:off x="2920227" y="604976"/>
        <a:ext cx="2058234" cy="1251583"/>
      </dsp:txXfrm>
    </dsp:sp>
    <dsp:sp modelId="{0C2CCBFA-6D10-41F0-90CA-E24C9CEA6382}">
      <dsp:nvSpPr>
        <dsp:cNvPr id="0" name=""/>
        <dsp:cNvSpPr/>
      </dsp:nvSpPr>
      <dsp:spPr>
        <a:xfrm>
          <a:off x="5278330" y="646331"/>
          <a:ext cx="2433609" cy="116887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Ad-hoc</a:t>
          </a:r>
          <a:endParaRPr lang="en-GB" sz="2400" b="1" i="1" u="sng" kern="1200" dirty="0"/>
        </a:p>
      </dsp:txBody>
      <dsp:txXfrm>
        <a:off x="5278330" y="646331"/>
        <a:ext cx="2433609" cy="116887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2DFA7F-9152-654B-B860-EEE4559E78FB}" type="datetimeFigureOut">
              <a:rPr lang="en-US" smtClean="0"/>
              <a:t>12/2/2022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F8EF0C-9743-7C49-8B45-E35661F404B1}" type="slidenum">
              <a:rPr lang="en-US" smtClean="0"/>
              <a:t>‹#›</a:t>
            </a:fld>
            <a:endParaRPr lang="en-US"/>
          </a:p>
        </p:txBody>
      </p:sp>
    </p:spTree>
    <p:extLst>
      <p:ext uri="{BB962C8B-B14F-4D97-AF65-F5344CB8AC3E}">
        <p14:creationId xmlns:p14="http://schemas.microsoft.com/office/powerpoint/2010/main" val="206000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experian.co.uk/blogs/latest-thinking/data-and-innovation/case-study-cleveland-polic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1</a:t>
            </a:fld>
            <a:endParaRPr lang="en-US"/>
          </a:p>
        </p:txBody>
      </p:sp>
    </p:spTree>
    <p:extLst>
      <p:ext uri="{BB962C8B-B14F-4D97-AF65-F5344CB8AC3E}">
        <p14:creationId xmlns:p14="http://schemas.microsoft.com/office/powerpoint/2010/main" val="3019203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2</a:t>
            </a:fld>
            <a:endParaRPr lang="en-US"/>
          </a:p>
        </p:txBody>
      </p:sp>
    </p:spTree>
    <p:extLst>
      <p:ext uri="{BB962C8B-B14F-4D97-AF65-F5344CB8AC3E}">
        <p14:creationId xmlns:p14="http://schemas.microsoft.com/office/powerpoint/2010/main" val="2603178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3</a:t>
            </a:fld>
            <a:endParaRPr lang="en-GB"/>
          </a:p>
        </p:txBody>
      </p:sp>
    </p:spTree>
    <p:extLst>
      <p:ext uri="{BB962C8B-B14F-4D97-AF65-F5344CB8AC3E}">
        <p14:creationId xmlns:p14="http://schemas.microsoft.com/office/powerpoint/2010/main" val="52302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4</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6</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7</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8</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9</a:t>
            </a:fld>
            <a:endParaRPr lang="en-GB"/>
          </a:p>
        </p:txBody>
      </p:sp>
    </p:spTree>
    <p:extLst>
      <p:ext uri="{BB962C8B-B14F-4D97-AF65-F5344CB8AC3E}">
        <p14:creationId xmlns:p14="http://schemas.microsoft.com/office/powerpoint/2010/main" val="1118678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10</a:t>
            </a:fld>
            <a:endParaRPr lang="en-GB"/>
          </a:p>
        </p:txBody>
      </p:sp>
    </p:spTree>
    <p:extLst>
      <p:ext uri="{BB962C8B-B14F-4D97-AF65-F5344CB8AC3E}">
        <p14:creationId xmlns:p14="http://schemas.microsoft.com/office/powerpoint/2010/main" val="2926799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12</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14</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Arial" charset="0"/>
                <a:ea typeface="+mn-ea"/>
                <a:cs typeface="Arial" charset="0"/>
              </a:rPr>
              <a:t>At or near the scene </a:t>
            </a:r>
            <a:endParaRPr lang="en-GB" sz="1200" b="0" i="0" u="none" strike="noStrike" kern="1200" baseline="0" dirty="0">
              <a:solidFill>
                <a:schemeClr val="tx1"/>
              </a:solidFill>
              <a:latin typeface="Arial" charset="0"/>
              <a:ea typeface="+mn-ea"/>
              <a:cs typeface="Arial" charset="0"/>
            </a:endParaRPr>
          </a:p>
          <a:p>
            <a:r>
              <a:rPr lang="en-GB" sz="1200" b="0" i="0" u="none" strike="noStrike" kern="1200" baseline="0" dirty="0">
                <a:solidFill>
                  <a:schemeClr val="tx1"/>
                </a:solidFill>
                <a:latin typeface="Arial" charset="0"/>
                <a:ea typeface="+mn-ea"/>
                <a:cs typeface="Arial" charset="0"/>
              </a:rPr>
              <a:t>Dependent on the type of incident you may need to knock on the doors of houses nearby to enquire if anyone saw or heard anything. These are called house-to-house enquiries, which are particularly important in cases of serious crime where they are tightly controlled by the OIC, who will use a pre-determined questionnaire seeking to ensure that everyone gets asked the same questions. </a:t>
            </a:r>
          </a:p>
          <a:p>
            <a:r>
              <a:rPr lang="en-GB" sz="1200" b="1" i="0" u="none" strike="noStrike" kern="1200" baseline="0" dirty="0">
                <a:solidFill>
                  <a:schemeClr val="tx1"/>
                </a:solidFill>
                <a:latin typeface="Arial" charset="0"/>
                <a:ea typeface="+mn-ea"/>
                <a:cs typeface="Arial" charset="0"/>
              </a:rPr>
              <a:t>Returning to the scene </a:t>
            </a:r>
            <a:endParaRPr lang="en-GB" sz="1200" b="0" i="0" u="none" strike="noStrike" kern="1200" baseline="0" dirty="0">
              <a:solidFill>
                <a:schemeClr val="tx1"/>
              </a:solidFill>
              <a:latin typeface="Arial" charset="0"/>
              <a:ea typeface="+mn-ea"/>
              <a:cs typeface="Arial" charset="0"/>
            </a:endParaRPr>
          </a:p>
          <a:p>
            <a:r>
              <a:rPr lang="en-GB" sz="1200" b="0" i="0" u="none" strike="noStrike" kern="1200" baseline="0" dirty="0">
                <a:solidFill>
                  <a:schemeClr val="tx1"/>
                </a:solidFill>
                <a:latin typeface="Arial" charset="0"/>
                <a:ea typeface="+mn-ea"/>
                <a:cs typeface="Arial" charset="0"/>
              </a:rPr>
              <a:t>Anyone living nearby may have witnessed the crime, possibly without knowing it, and the only way of finding out if they saw or heard anything of investigative importance is by asking questions to gain information or intelligence. As well as people living nearby, others who were in the general area at the material time could be potential witnesses, </a:t>
            </a:r>
            <a:r>
              <a:rPr lang="en-GB" sz="1200" b="0" i="0" u="none" strike="noStrike" kern="1200" baseline="0" dirty="0" err="1">
                <a:solidFill>
                  <a:schemeClr val="tx1"/>
                </a:solidFill>
                <a:latin typeface="Arial" charset="0"/>
                <a:ea typeface="+mn-ea"/>
                <a:cs typeface="Arial" charset="0"/>
              </a:rPr>
              <a:t>eg</a:t>
            </a:r>
            <a:r>
              <a:rPr lang="en-GB" sz="1200" b="0" i="0" u="none" strike="noStrike" kern="1200" baseline="0" dirty="0">
                <a:solidFill>
                  <a:schemeClr val="tx1"/>
                </a:solidFill>
                <a:latin typeface="Arial" charset="0"/>
                <a:ea typeface="+mn-ea"/>
                <a:cs typeface="Arial" charset="0"/>
              </a:rPr>
              <a:t>, postal workers or other delivery people, dog walkers and so forth. By returning to the scene of the crime at the same time the next day, or the same time and day the following week, the OIC might identify people whose daily schedules take them close to the scene. </a:t>
            </a:r>
          </a:p>
          <a:p>
            <a:r>
              <a:rPr lang="en-GB" sz="1200" b="0" i="0" u="none" strike="noStrike" kern="1200" baseline="0" dirty="0">
                <a:solidFill>
                  <a:schemeClr val="tx1"/>
                </a:solidFill>
                <a:latin typeface="Arial" charset="0"/>
                <a:ea typeface="+mn-ea"/>
                <a:cs typeface="Arial" charset="0"/>
              </a:rPr>
              <a:t>As the initial or actual investigator you should consider returning to the scene yourself to make further local enquiries. When you do, you should always endorse the crime report with details of what you have done together with any results or future plans. </a:t>
            </a:r>
          </a:p>
          <a:p>
            <a:r>
              <a:rPr lang="en-GB" sz="1200" b="1" i="0" u="none" strike="noStrike" kern="1200" baseline="0" dirty="0">
                <a:solidFill>
                  <a:schemeClr val="tx1"/>
                </a:solidFill>
                <a:latin typeface="Arial" charset="0"/>
                <a:ea typeface="+mn-ea"/>
                <a:cs typeface="Arial" charset="0"/>
              </a:rPr>
              <a:t>Local newspapers </a:t>
            </a:r>
            <a:endParaRPr lang="en-GB" sz="1200" b="0" i="0" u="none" strike="noStrike" kern="1200" baseline="0" dirty="0">
              <a:solidFill>
                <a:schemeClr val="tx1"/>
              </a:solidFill>
              <a:latin typeface="Arial" charset="0"/>
              <a:ea typeface="+mn-ea"/>
              <a:cs typeface="Arial" charset="0"/>
            </a:endParaRPr>
          </a:p>
          <a:p>
            <a:r>
              <a:rPr lang="en-GB" sz="1200" b="0" i="0" u="none" strike="noStrike" kern="1200" baseline="0" dirty="0">
                <a:solidFill>
                  <a:schemeClr val="tx1"/>
                </a:solidFill>
                <a:latin typeface="Arial" charset="0"/>
                <a:ea typeface="+mn-ea"/>
                <a:cs typeface="Arial" charset="0"/>
              </a:rPr>
              <a:t>Local newspapers serve the community and reporters visit police stations on a regular basis where they are supplied with information about local crimes and other matters of interest, like series of shed burglaries or anti-social behaviour. They are an invaluable contact with the local public and therefore offer an opportunity to appeal for witnesses. </a:t>
            </a:r>
          </a:p>
          <a:p>
            <a:r>
              <a:rPr lang="en-GB" sz="1200" b="0" i="0" u="none" strike="noStrike" kern="1200" baseline="0" dirty="0">
                <a:solidFill>
                  <a:schemeClr val="tx1"/>
                </a:solidFill>
                <a:latin typeface="Arial" charset="0"/>
                <a:ea typeface="+mn-ea"/>
                <a:cs typeface="Arial" charset="0"/>
              </a:rPr>
              <a:t>They also run crime prevention articles that provide the public with advice on measures to protect themselves and their property. Usually, there is a department responsible for supplying this press information – Corporate Comms. </a:t>
            </a:r>
          </a:p>
          <a:p>
            <a:r>
              <a:rPr lang="en-GB" sz="1200" b="1" i="0" u="none" strike="noStrike" kern="1200" baseline="0" dirty="0">
                <a:solidFill>
                  <a:schemeClr val="tx1"/>
                </a:solidFill>
                <a:latin typeface="Arial" charset="0"/>
                <a:ea typeface="+mn-ea"/>
                <a:cs typeface="Arial" charset="0"/>
              </a:rPr>
              <a:t>Crimewatch UK </a:t>
            </a:r>
            <a:endParaRPr lang="en-GB" sz="1200" b="0" i="0" u="none" strike="noStrike" kern="1200" baseline="0" dirty="0">
              <a:solidFill>
                <a:schemeClr val="tx1"/>
              </a:solidFill>
              <a:latin typeface="Arial" charset="0"/>
              <a:ea typeface="+mn-ea"/>
              <a:cs typeface="Arial" charset="0"/>
            </a:endParaRPr>
          </a:p>
          <a:p>
            <a:r>
              <a:rPr lang="en-GB" sz="1200" b="0" i="0" u="none" strike="noStrike" kern="1200" baseline="0" dirty="0">
                <a:solidFill>
                  <a:schemeClr val="tx1"/>
                </a:solidFill>
                <a:latin typeface="Arial" charset="0"/>
                <a:ea typeface="+mn-ea"/>
                <a:cs typeface="Arial" charset="0"/>
              </a:rPr>
              <a:t>This is a regular, nationwide TV programme that appeals for witnesses and owners of stolen property. They televise reconstructions hoping to jog people’s memories. It usually focuses on the more serious crimes, but next time it is televised look at the sorts of information the OICs are asking for. </a:t>
            </a:r>
          </a:p>
          <a:p>
            <a:r>
              <a:rPr lang="en-GB" sz="1200" b="0" i="0" u="none" strike="noStrike" kern="1200" baseline="0" dirty="0">
                <a:solidFill>
                  <a:schemeClr val="tx1"/>
                </a:solidFill>
                <a:latin typeface="Arial" charset="0"/>
                <a:ea typeface="+mn-ea"/>
                <a:cs typeface="Arial" charset="0"/>
              </a:rPr>
              <a:t>There is a formal procedure which forces follow in order to have a crime included so find out what it is and who is responsible for coordinating it. </a:t>
            </a:r>
          </a:p>
          <a:p>
            <a:r>
              <a:rPr lang="en-GB" sz="1200" b="1" i="0" u="none" strike="noStrike" kern="1200" baseline="0" dirty="0">
                <a:solidFill>
                  <a:schemeClr val="tx1"/>
                </a:solidFill>
                <a:latin typeface="Arial" charset="0"/>
                <a:ea typeface="+mn-ea"/>
                <a:cs typeface="Arial" charset="0"/>
              </a:rPr>
              <a:t>Crimestoppers </a:t>
            </a:r>
            <a:endParaRPr lang="en-GB" sz="1200" b="0" i="0" u="none" strike="noStrike" kern="1200" baseline="0" dirty="0">
              <a:solidFill>
                <a:schemeClr val="tx1"/>
              </a:solidFill>
              <a:latin typeface="Arial" charset="0"/>
              <a:ea typeface="+mn-ea"/>
              <a:cs typeface="Arial" charset="0"/>
            </a:endParaRPr>
          </a:p>
          <a:p>
            <a:r>
              <a:rPr lang="en-GB" sz="1200" b="0" i="0" u="none" strike="noStrike" kern="1200" baseline="0" dirty="0">
                <a:solidFill>
                  <a:schemeClr val="tx1"/>
                </a:solidFill>
                <a:latin typeface="Arial" charset="0"/>
                <a:ea typeface="+mn-ea"/>
                <a:cs typeface="Arial" charset="0"/>
              </a:rPr>
              <a:t>This is a similar programme on the local radio. The difference is that an informant may earn a reward for information provided. When members of the public contact them they do not talk directly to police officers and there is a public telephone number for them. </a:t>
            </a:r>
            <a:endParaRPr lang="en-GB" sz="1200" dirty="0"/>
          </a:p>
          <a:p>
            <a:r>
              <a:rPr lang="en-GB" sz="1200" b="1" i="0" u="none" strike="noStrike" kern="1200" baseline="0" dirty="0">
                <a:solidFill>
                  <a:schemeClr val="tx1"/>
                </a:solidFill>
                <a:latin typeface="Arial" charset="0"/>
                <a:ea typeface="+mn-ea"/>
                <a:cs typeface="Arial" charset="0"/>
              </a:rPr>
              <a:t>Road checks </a:t>
            </a:r>
            <a:endParaRPr lang="en-GB" sz="1200" b="0" i="0" u="none" strike="noStrike" kern="1200" baseline="0" dirty="0">
              <a:solidFill>
                <a:schemeClr val="tx1"/>
              </a:solidFill>
              <a:latin typeface="Arial" charset="0"/>
              <a:ea typeface="+mn-ea"/>
              <a:cs typeface="Arial" charset="0"/>
            </a:endParaRPr>
          </a:p>
          <a:p>
            <a:r>
              <a:rPr lang="en-GB" sz="1200" b="0" i="0" u="none" strike="noStrike" kern="1200" baseline="0" dirty="0">
                <a:solidFill>
                  <a:schemeClr val="tx1"/>
                </a:solidFill>
                <a:latin typeface="Arial" charset="0"/>
                <a:ea typeface="+mn-ea"/>
                <a:cs typeface="Arial" charset="0"/>
              </a:rPr>
              <a:t>In the case of serious crimes, an officer of the rank of superintendent (or above) has power under the Police and Criminal Evidence Act to authorise the setting up of a vehicle road check for the purpose of seeking witnesses, suspects and persons at large. </a:t>
            </a:r>
          </a:p>
          <a:p>
            <a:r>
              <a:rPr lang="en-GB" sz="1200" b="1" i="0" u="none" strike="noStrike" kern="1200" baseline="0" dirty="0">
                <a:solidFill>
                  <a:schemeClr val="tx1"/>
                </a:solidFill>
                <a:latin typeface="Arial" charset="0"/>
                <a:ea typeface="+mn-ea"/>
                <a:cs typeface="Arial" charset="0"/>
              </a:rPr>
              <a:t>Witness boards </a:t>
            </a:r>
            <a:endParaRPr lang="en-GB" sz="1200" b="0" i="0" u="none" strike="noStrike" kern="1200" baseline="0" dirty="0">
              <a:solidFill>
                <a:schemeClr val="tx1"/>
              </a:solidFill>
              <a:latin typeface="Arial" charset="0"/>
              <a:ea typeface="+mn-ea"/>
              <a:cs typeface="Arial" charset="0"/>
            </a:endParaRPr>
          </a:p>
          <a:p>
            <a:r>
              <a:rPr lang="en-GB" sz="1200" b="0" i="0" u="none" strike="noStrike" kern="1200" baseline="0" dirty="0">
                <a:solidFill>
                  <a:schemeClr val="tx1"/>
                </a:solidFill>
                <a:latin typeface="Arial" charset="0"/>
                <a:ea typeface="+mn-ea"/>
                <a:cs typeface="Arial" charset="0"/>
              </a:rPr>
              <a:t>These are free standing signs placed at the scene of a serious road traffic collision or serious crime. They provide brief details of the incident, </a:t>
            </a:r>
            <a:r>
              <a:rPr lang="en-GB" sz="1200" b="0" i="0" u="none" strike="noStrike" kern="1200" baseline="0" dirty="0" err="1">
                <a:solidFill>
                  <a:schemeClr val="tx1"/>
                </a:solidFill>
                <a:latin typeface="Arial" charset="0"/>
                <a:ea typeface="+mn-ea"/>
                <a:cs typeface="Arial" charset="0"/>
              </a:rPr>
              <a:t>eg</a:t>
            </a:r>
            <a:r>
              <a:rPr lang="en-GB" sz="1200" b="0" i="0" u="none" strike="noStrike" kern="1200" baseline="0" dirty="0">
                <a:solidFill>
                  <a:schemeClr val="tx1"/>
                </a:solidFill>
                <a:latin typeface="Arial" charset="0"/>
                <a:ea typeface="+mn-ea"/>
                <a:cs typeface="Arial" charset="0"/>
              </a:rPr>
              <a:t>, date, time and nature, together with an appeal for help, along with details of the police station dealing with it so the public can make contact. </a:t>
            </a:r>
          </a:p>
          <a:p>
            <a:r>
              <a:rPr lang="en-GB" sz="1200" b="1" i="0" u="none" strike="noStrike" kern="1200" baseline="0" dirty="0">
                <a:solidFill>
                  <a:schemeClr val="tx1"/>
                </a:solidFill>
                <a:latin typeface="Arial" charset="0"/>
                <a:ea typeface="+mn-ea"/>
                <a:cs typeface="Arial" charset="0"/>
              </a:rPr>
              <a:t>Notice boards outside police stations </a:t>
            </a:r>
            <a:endParaRPr lang="en-GB" sz="1200" b="0" i="0" u="none" strike="noStrike" kern="1200" baseline="0" dirty="0">
              <a:solidFill>
                <a:schemeClr val="tx1"/>
              </a:solidFill>
              <a:latin typeface="Arial" charset="0"/>
              <a:ea typeface="+mn-ea"/>
              <a:cs typeface="Arial" charset="0"/>
            </a:endParaRPr>
          </a:p>
          <a:p>
            <a:r>
              <a:rPr lang="en-GB" sz="1200" b="0" i="0" u="none" strike="noStrike" kern="1200" baseline="0" dirty="0">
                <a:solidFill>
                  <a:schemeClr val="tx1"/>
                </a:solidFill>
                <a:latin typeface="Arial" charset="0"/>
                <a:ea typeface="+mn-ea"/>
                <a:cs typeface="Arial" charset="0"/>
              </a:rPr>
              <a:t>Some stations have an outside notice board which is clearly visible to members of the public and holds appeals for all sorts of information and witnesses. Have a look at the one outside your station and see what is displayed. </a:t>
            </a:r>
          </a:p>
          <a:p>
            <a:r>
              <a:rPr lang="en-GB" sz="1200" b="1" i="0" u="none" strike="noStrike" kern="1200" baseline="0" dirty="0">
                <a:solidFill>
                  <a:schemeClr val="tx1"/>
                </a:solidFill>
                <a:latin typeface="Arial" charset="0"/>
                <a:ea typeface="+mn-ea"/>
                <a:cs typeface="Arial" charset="0"/>
              </a:rPr>
              <a:t>Watch schemes </a:t>
            </a:r>
            <a:endParaRPr lang="en-GB" sz="1200" b="0" i="0" u="none" strike="noStrike" kern="1200" baseline="0" dirty="0">
              <a:solidFill>
                <a:schemeClr val="tx1"/>
              </a:solidFill>
              <a:latin typeface="Arial" charset="0"/>
              <a:ea typeface="+mn-ea"/>
              <a:cs typeface="Arial" charset="0"/>
            </a:endParaRPr>
          </a:p>
          <a:p>
            <a:r>
              <a:rPr lang="en-GB" sz="1200" b="0" i="0" u="none" strike="noStrike" kern="1200" baseline="0" dirty="0">
                <a:solidFill>
                  <a:schemeClr val="tx1"/>
                </a:solidFill>
                <a:latin typeface="Arial" charset="0"/>
                <a:ea typeface="+mn-ea"/>
                <a:cs typeface="Arial" charset="0"/>
              </a:rPr>
              <a:t>There will be a number of Neighbourhood Watch (NHW) schemes operating in your area. They each comprise a network of local residents, with a local coordinator, who act as the eyes and ears of the police. They are an important component of the police/public contract in the fight against crime and provide a means for the two-way flow of information between police and public. A word with the local NHW coordinator may produce a result since they can ask around and find witnesses that the police might not. </a:t>
            </a:r>
          </a:p>
          <a:p>
            <a:r>
              <a:rPr lang="en-GB" sz="1200" b="0" i="0" u="none" strike="noStrike" kern="1200" baseline="0" dirty="0">
                <a:solidFill>
                  <a:schemeClr val="tx1"/>
                </a:solidFill>
                <a:latin typeface="Arial" charset="0"/>
                <a:ea typeface="+mn-ea"/>
                <a:cs typeface="Arial" charset="0"/>
              </a:rPr>
              <a:t>Since the introduction of the NHW scheme, a number of other schemes have developed to cover specific areas and some of them may operate where you work: </a:t>
            </a:r>
          </a:p>
          <a:p>
            <a:r>
              <a:rPr lang="en-GB" sz="1200" b="0" i="0" u="none" strike="noStrike" kern="1200" baseline="0" dirty="0">
                <a:solidFill>
                  <a:schemeClr val="tx1"/>
                </a:solidFill>
                <a:latin typeface="Arial" charset="0"/>
                <a:ea typeface="+mn-ea"/>
                <a:cs typeface="Arial" charset="0"/>
              </a:rPr>
              <a:t> Farm or Country Watch - to protect farm property, livestock and machinery </a:t>
            </a:r>
          </a:p>
          <a:p>
            <a:r>
              <a:rPr lang="en-GB" sz="1200" b="0" i="0" u="none" strike="noStrike" kern="1200" baseline="0" dirty="0">
                <a:solidFill>
                  <a:schemeClr val="tx1"/>
                </a:solidFill>
                <a:latin typeface="Arial" charset="0"/>
                <a:ea typeface="+mn-ea"/>
                <a:cs typeface="Arial" charset="0"/>
              </a:rPr>
              <a:t> Factory Watch - to protect premises on industrial estates and the like </a:t>
            </a:r>
          </a:p>
          <a:p>
            <a:r>
              <a:rPr lang="en-GB" sz="1200" b="0" i="0" u="none" strike="noStrike" kern="1200" baseline="0" dirty="0">
                <a:solidFill>
                  <a:schemeClr val="tx1"/>
                </a:solidFill>
                <a:latin typeface="Arial" charset="0"/>
                <a:ea typeface="+mn-ea"/>
                <a:cs typeface="Arial" charset="0"/>
              </a:rPr>
              <a:t> Boat Watch - to protect craft and plant moored at marinas and elsewhere </a:t>
            </a:r>
          </a:p>
          <a:p>
            <a:r>
              <a:rPr lang="en-GB" sz="1200" b="0" i="0" u="none" strike="noStrike" kern="1200" baseline="0" dirty="0">
                <a:solidFill>
                  <a:schemeClr val="tx1"/>
                </a:solidFill>
                <a:latin typeface="Arial" charset="0"/>
                <a:ea typeface="+mn-ea"/>
                <a:cs typeface="Arial" charset="0"/>
              </a:rPr>
              <a:t> Pub and Shop Watch. </a:t>
            </a:r>
          </a:p>
          <a:p>
            <a:r>
              <a:rPr lang="en-GB" sz="1200" b="0" i="0" u="none" strike="noStrike" kern="1200" baseline="0" dirty="0">
                <a:solidFill>
                  <a:schemeClr val="tx1"/>
                </a:solidFill>
                <a:latin typeface="Arial" charset="0"/>
                <a:ea typeface="+mn-ea"/>
                <a:cs typeface="Arial" charset="0"/>
              </a:rPr>
              <a:t>There will be someone responsible for the overall coordination of such schemes – normally run and managed through the Neighbourhood Policing Teams.</a:t>
            </a:r>
          </a:p>
          <a:p>
            <a:r>
              <a:rPr lang="en-GB" sz="1200" b="0" i="0" u="none" strike="noStrike" kern="1200" baseline="0" dirty="0">
                <a:solidFill>
                  <a:schemeClr val="tx1"/>
                </a:solidFill>
                <a:latin typeface="Arial" charset="0"/>
                <a:ea typeface="+mn-ea"/>
                <a:cs typeface="Arial" charset="0"/>
              </a:rPr>
              <a:t>Not all the methods described above would be used in every crime investigation - it will depend on the circumstances of each case and the decision of the OIC. </a:t>
            </a:r>
            <a:endParaRPr lang="en-GB" sz="120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15</a:t>
            </a:fld>
            <a:endParaRPr lang="en-GB" altLang="en-US"/>
          </a:p>
        </p:txBody>
      </p:sp>
    </p:spTree>
    <p:extLst>
      <p:ext uri="{BB962C8B-B14F-4D97-AF65-F5344CB8AC3E}">
        <p14:creationId xmlns:p14="http://schemas.microsoft.com/office/powerpoint/2010/main" val="37083307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p>
          <a:p>
            <a:r>
              <a:rPr lang="en-GB" sz="1100" b="1" i="0" u="none" strike="noStrike" kern="1200" baseline="0" dirty="0">
                <a:solidFill>
                  <a:schemeClr val="tx1"/>
                </a:solidFill>
                <a:latin typeface="Arial" charset="0"/>
                <a:ea typeface="+mn-ea"/>
                <a:cs typeface="Arial" charset="0"/>
              </a:rPr>
              <a:t>Searching the Police National Computer (PNC)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The computer is accessible 24 hours a day, 7 days a week, 365 days a year and the principal indices held on it, each of which contain extensive profiles, relate to: </a:t>
            </a:r>
          </a:p>
          <a:p>
            <a:r>
              <a:rPr lang="en-GB" sz="1100" b="0" i="0" u="none" strike="noStrike" kern="1200" baseline="0" dirty="0">
                <a:solidFill>
                  <a:schemeClr val="tx1"/>
                </a:solidFill>
                <a:latin typeface="Arial" charset="0"/>
                <a:ea typeface="+mn-ea"/>
                <a:cs typeface="Arial" charset="0"/>
              </a:rPr>
              <a:t> People </a:t>
            </a:r>
          </a:p>
          <a:p>
            <a:r>
              <a:rPr lang="en-GB" sz="1100" b="0" i="0" u="none" strike="noStrike" kern="1200" baseline="0" dirty="0">
                <a:solidFill>
                  <a:schemeClr val="tx1"/>
                </a:solidFill>
                <a:latin typeface="Arial" charset="0"/>
                <a:ea typeface="+mn-ea"/>
                <a:cs typeface="Arial" charset="0"/>
              </a:rPr>
              <a:t> Vehicles </a:t>
            </a:r>
          </a:p>
          <a:p>
            <a:r>
              <a:rPr lang="en-GB" sz="1100" b="0" i="0" u="none" strike="noStrike" kern="1200" baseline="0" dirty="0">
                <a:solidFill>
                  <a:schemeClr val="tx1"/>
                </a:solidFill>
                <a:latin typeface="Arial" charset="0"/>
                <a:ea typeface="+mn-ea"/>
                <a:cs typeface="Arial" charset="0"/>
              </a:rPr>
              <a:t> Property </a:t>
            </a:r>
          </a:p>
          <a:p>
            <a:r>
              <a:rPr lang="en-GB" sz="1100" b="0" i="0" u="none" strike="noStrike" kern="1200" baseline="0" dirty="0">
                <a:solidFill>
                  <a:schemeClr val="tx1"/>
                </a:solidFill>
                <a:latin typeface="Arial" charset="0"/>
                <a:ea typeface="+mn-ea"/>
                <a:cs typeface="Arial" charset="0"/>
              </a:rPr>
              <a:t> Information directories </a:t>
            </a:r>
          </a:p>
          <a:p>
            <a:r>
              <a:rPr lang="en-GB" sz="1100" b="0" i="0" u="none" strike="noStrike" kern="1200" baseline="0" dirty="0">
                <a:solidFill>
                  <a:schemeClr val="tx1"/>
                </a:solidFill>
                <a:latin typeface="Arial" charset="0"/>
                <a:ea typeface="+mn-ea"/>
                <a:cs typeface="Arial" charset="0"/>
              </a:rPr>
              <a:t> Broadcast messages </a:t>
            </a:r>
          </a:p>
          <a:p>
            <a:r>
              <a:rPr lang="en-GB" sz="1100" b="0" i="0" u="none" strike="noStrike" kern="1200" baseline="0" dirty="0">
                <a:solidFill>
                  <a:schemeClr val="tx1"/>
                </a:solidFill>
                <a:latin typeface="Arial" charset="0"/>
                <a:ea typeface="+mn-ea"/>
                <a:cs typeface="Arial" charset="0"/>
              </a:rPr>
              <a:t> Details of personal characteristics, including specific mannerisms, styles of dress and specialist skills </a:t>
            </a:r>
          </a:p>
          <a:p>
            <a:r>
              <a:rPr lang="en-GB" sz="1100" b="0" i="0" u="none" strike="noStrike" kern="1200" baseline="0" dirty="0">
                <a:solidFill>
                  <a:schemeClr val="tx1"/>
                </a:solidFill>
                <a:latin typeface="Arial" charset="0"/>
                <a:ea typeface="+mn-ea"/>
                <a:cs typeface="Arial" charset="0"/>
              </a:rPr>
              <a:t> Details of occupations, known associates and police officers who have specific knowledge of the person. </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All the information contained in the database originates from officers like you; the amount of information and its accuracy depend on you submitting accurate information on crime reports, arrest reports and intelligence items.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Local intelligence units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In order for the police to be pro-active in the fight against crime, the gathering, evaluation and analysis of information about criminals is essential. </a:t>
            </a:r>
          </a:p>
          <a:p>
            <a:r>
              <a:rPr lang="en-GB" sz="1100" b="0" i="0" u="none" strike="noStrike" kern="1200" baseline="0" dirty="0">
                <a:solidFill>
                  <a:schemeClr val="tx1"/>
                </a:solidFill>
                <a:latin typeface="Arial" charset="0"/>
                <a:ea typeface="+mn-ea"/>
                <a:cs typeface="Arial" charset="0"/>
              </a:rPr>
              <a:t>Local Intelligence Units analyse information and intelligence from crime reports, detention records, intelligence reports, electoral rolls, premises searched records, stop and search records, and many other sources. This enables them to spot patterns and possibly connect crimes to help identify prolific offenders. It is possible that there are details of connected crimes that could assist you or another OIC in solving your particular offence.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Method index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The National Records Office, located at New Scotland Yard, maintains a Method Index which holds searchable records regarding, for example: </a:t>
            </a:r>
          </a:p>
          <a:p>
            <a:r>
              <a:rPr lang="en-GB" sz="1100" b="0" i="0" u="none" strike="noStrike" kern="1200" baseline="0" dirty="0">
                <a:solidFill>
                  <a:schemeClr val="tx1"/>
                </a:solidFill>
                <a:latin typeface="Arial" charset="0"/>
                <a:ea typeface="+mn-ea"/>
                <a:cs typeface="Arial" charset="0"/>
              </a:rPr>
              <a:t> Unnamed suspects by description and method used </a:t>
            </a:r>
          </a:p>
          <a:p>
            <a:r>
              <a:rPr lang="en-GB" sz="1100" b="0" i="0" u="none" strike="noStrike" kern="1200" baseline="0" dirty="0">
                <a:solidFill>
                  <a:schemeClr val="tx1"/>
                </a:solidFill>
                <a:latin typeface="Arial" charset="0"/>
                <a:ea typeface="+mn-ea"/>
                <a:cs typeface="Arial" charset="0"/>
              </a:rPr>
              <a:t> Unsolved crimes by method used </a:t>
            </a:r>
          </a:p>
          <a:p>
            <a:pPr marL="171450" indent="-171450">
              <a:buFont typeface="Arial" panose="020B0604020202020204" pitchFamily="34" charset="0"/>
              <a:buChar char="•"/>
            </a:pPr>
            <a:r>
              <a:rPr lang="en-GB" sz="1100" b="0" i="0" u="none" strike="noStrike" kern="1200" baseline="0" dirty="0">
                <a:solidFill>
                  <a:schemeClr val="tx1"/>
                </a:solidFill>
                <a:latin typeface="Arial" charset="0"/>
                <a:ea typeface="+mn-ea"/>
                <a:cs typeface="Arial" charset="0"/>
              </a:rPr>
              <a:t>Nicknames including Citizen Band radio call signs. </a:t>
            </a:r>
          </a:p>
          <a:p>
            <a:r>
              <a:rPr lang="en-GB" sz="1100" b="0" i="0" u="none" strike="noStrike" kern="1200" baseline="0" dirty="0">
                <a:solidFill>
                  <a:schemeClr val="tx1"/>
                </a:solidFill>
                <a:latin typeface="Arial" charset="0"/>
                <a:ea typeface="+mn-ea"/>
                <a:cs typeface="Arial" charset="0"/>
              </a:rPr>
              <a:t>(Even at the local level, as the investigator it is important for you to consider and report on the method (modus operandi or MO) used in a crime, especially if it was unusual in any way and/or if it was similar to other offences in the area because this might help trace the offender. This in turn might facilitate offences Taken into Consideration (TICs))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Witness albums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Most forces maintain a collection of photographs of convicted criminals (along with their fingerprints). If a witness saw a suspect they can, in certain circumstances, be shown albums of photographs of people who match the description given by the witness. If the witness is able to identify the suspect from a photograph it will provide the investigator with the name and other details of the possible offender.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Photo-fit, e-fit and artist’s impressions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Although normally used for serious offences, where a witness is able to provide a detailed description of a suspect from memory, a photo-fit, e-fit picture or an artist’s impression can be built up. Such pictures can be used in any appeals to the public for the identity of the person. </a:t>
            </a:r>
          </a:p>
          <a:p>
            <a:endParaRPr lang="en-GB" sz="1100" b="1"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Section parades/briefings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A good source of information is your colleagues. At the start of a shift there is normally some form of parade where tasks and information are issued to officers. This may be conducted in person by the sergeant or inspector or by way of computer. Either way, it is an opportunity to ask your colleagues if they have any local knowledge or recent sightings of a suspect.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Enquires at adjoining stations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Criminals don’t limit their activity to within walking distance from home so it is possible that crimes with a similar method or having a suspect of similar description may have been committed in areas covered by adjoining stations. Enquiries there may produce useful information and help solve not just your crime but others you may not be aware of.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Observation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If it is known that a suspect frequents or is operating in one particular area, consideration should be given to organising “observations” in order to catch them - watching and waiting often yields results.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Circulations </a:t>
            </a:r>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Where a suspect has been identified and there are reasonable grounds to suspect that that person has committed an offence (such that it would justify an arrest) we can circulate details of the person as “wanted”. There are a number of ways in which such information can be circulated. </a:t>
            </a:r>
          </a:p>
          <a:p>
            <a:r>
              <a:rPr lang="en-GB" sz="1100" b="0" i="0" u="none" strike="noStrike" kern="1200" baseline="0" dirty="0">
                <a:solidFill>
                  <a:schemeClr val="tx1"/>
                </a:solidFill>
                <a:latin typeface="Arial" charset="0"/>
                <a:ea typeface="+mn-ea"/>
                <a:cs typeface="Arial" charset="0"/>
              </a:rPr>
              <a:t> </a:t>
            </a:r>
            <a:r>
              <a:rPr lang="en-GB" sz="1100" b="1" i="0" u="none" strike="noStrike" kern="1200" baseline="0" dirty="0">
                <a:solidFill>
                  <a:schemeClr val="tx1"/>
                </a:solidFill>
                <a:latin typeface="Arial" charset="0"/>
                <a:ea typeface="+mn-ea"/>
                <a:cs typeface="Arial" charset="0"/>
              </a:rPr>
              <a:t>Police National Computer (PNC) </a:t>
            </a:r>
            <a:r>
              <a:rPr lang="en-GB" sz="1100" b="0" i="0" u="none" strike="noStrike" kern="1200" baseline="0" dirty="0">
                <a:solidFill>
                  <a:schemeClr val="tx1"/>
                </a:solidFill>
                <a:latin typeface="Arial" charset="0"/>
                <a:ea typeface="+mn-ea"/>
                <a:cs typeface="Arial" charset="0"/>
              </a:rPr>
              <a:t>PNC holds a database of all persons who are sought for arrest. Each record will contain details of the person wanted, a description, reason wanted and details of the force and station dealing with the case. </a:t>
            </a:r>
          </a:p>
          <a:p>
            <a:endParaRPr lang="en-GB" sz="1100" b="0" i="0" u="none" strike="noStrike" kern="1200" baseline="0" dirty="0">
              <a:solidFill>
                <a:schemeClr val="tx1"/>
              </a:solidFill>
              <a:latin typeface="Arial" charset="0"/>
              <a:ea typeface="+mn-ea"/>
              <a:cs typeface="Arial" charset="0"/>
            </a:endParaRPr>
          </a:p>
          <a:p>
            <a:r>
              <a:rPr lang="en-GB" sz="1100" b="0" i="0" u="none" strike="noStrike" kern="1200" baseline="0" dirty="0">
                <a:solidFill>
                  <a:schemeClr val="tx1"/>
                </a:solidFill>
                <a:latin typeface="Arial" charset="0"/>
                <a:ea typeface="+mn-ea"/>
                <a:cs typeface="Arial" charset="0"/>
              </a:rPr>
              <a:t>Provided full and accurate information has been submitted for inclusion on the PNC, if your suspect is stopped or arrested in any part of the UK, he or she will be flagged up as being wanted by you. </a:t>
            </a:r>
          </a:p>
          <a:p>
            <a:r>
              <a:rPr lang="en-GB" sz="1100" b="0" i="0" u="none" strike="noStrike" kern="1200" baseline="0" dirty="0">
                <a:solidFill>
                  <a:schemeClr val="tx1"/>
                </a:solidFill>
                <a:latin typeface="Arial" charset="0"/>
                <a:ea typeface="+mn-ea"/>
                <a:cs typeface="Arial" charset="0"/>
              </a:rPr>
              <a:t>It is important that the wanted notice on PNC is cancelled as soon as your suspect is arrested - if not, they may be arrested again for the same offence, which could amount to an unlawful arrest. It is the IO’s responsibility to do the cancellations.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The Police Gazette and other publications </a:t>
            </a:r>
            <a:r>
              <a:rPr lang="en-GB" sz="1100" b="0" i="0" u="none" strike="noStrike" kern="1200" baseline="0" dirty="0">
                <a:solidFill>
                  <a:schemeClr val="tx1"/>
                </a:solidFill>
                <a:latin typeface="Arial" charset="0"/>
                <a:ea typeface="+mn-ea"/>
                <a:cs typeface="Arial" charset="0"/>
              </a:rPr>
              <a:t>The Police Gazette and other such publications are rather like police newspapers that contain information of interest to officers throughout the UK. Forces submit items they wish to be circulated in such publications; these may relate to wanted persons, persons sought for interview, unidentified bodies, missing persons or unidentified property etc plus cancellations of previous entries. </a:t>
            </a:r>
          </a:p>
          <a:p>
            <a:r>
              <a:rPr lang="en-GB" sz="1100" b="0" i="0" u="none" strike="noStrike" kern="1200" baseline="0" dirty="0">
                <a:solidFill>
                  <a:schemeClr val="tx1"/>
                </a:solidFill>
                <a:latin typeface="Arial" charset="0"/>
                <a:ea typeface="+mn-ea"/>
                <a:cs typeface="Arial" charset="0"/>
              </a:rPr>
              <a:t>They are circulated to every police force and copies of them are held at most stations. </a:t>
            </a:r>
          </a:p>
          <a:p>
            <a:endParaRPr lang="en-GB" sz="1100" b="0" i="0" u="none" strike="noStrike" kern="1200" baseline="0" dirty="0">
              <a:solidFill>
                <a:schemeClr val="tx1"/>
              </a:solidFill>
              <a:latin typeface="Arial" charset="0"/>
              <a:ea typeface="+mn-ea"/>
              <a:cs typeface="Arial" charset="0"/>
            </a:endParaRPr>
          </a:p>
          <a:p>
            <a:r>
              <a:rPr lang="en-GB" sz="1100" b="1" i="0" u="none" strike="noStrike" kern="1200" baseline="0" dirty="0">
                <a:solidFill>
                  <a:schemeClr val="tx1"/>
                </a:solidFill>
                <a:latin typeface="Arial" charset="0"/>
                <a:ea typeface="+mn-ea"/>
                <a:cs typeface="Arial" charset="0"/>
              </a:rPr>
              <a:t>Golden Nominal Concept</a:t>
            </a:r>
          </a:p>
          <a:p>
            <a:r>
              <a:rPr lang="en-GB" sz="1100" b="0" dirty="0"/>
              <a:t>Golden Nominal is a term used within the Public Sector and concerns the strive towards a single view of citizen information. Police forces and other government agencies have an increasing focus to understand and effectively use the data that is often collected across multiple touch points. </a:t>
            </a:r>
            <a:r>
              <a:rPr lang="en-GB" sz="1100" b="1" dirty="0"/>
              <a:t>(Experian)</a:t>
            </a:r>
          </a:p>
          <a:p>
            <a:endParaRPr lang="en-GB" sz="1100" b="0" dirty="0"/>
          </a:p>
          <a:p>
            <a:r>
              <a:rPr lang="en-GB" sz="1100" dirty="0">
                <a:hlinkClick r:id="rId3"/>
              </a:rPr>
              <a:t>https://www.experian.co.uk/blogs/latest-thinking/data-and-innovation/case-study-cleveland-police/</a:t>
            </a:r>
            <a:endParaRPr lang="en-GB" sz="1100" dirty="0"/>
          </a:p>
          <a:p>
            <a:endParaRPr lang="en-GB" sz="1100" dirty="0"/>
          </a:p>
          <a:p>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It showcases how the power of better data positively impacts on policing. </a:t>
            </a:r>
          </a:p>
          <a:p>
            <a:r>
              <a:rPr lang="en-GB" sz="1100" kern="1200" dirty="0">
                <a:solidFill>
                  <a:schemeClr val="tx1"/>
                </a:solidFill>
                <a:effectLst/>
                <a:latin typeface="Arial" charset="0"/>
                <a:ea typeface="+mn-ea"/>
                <a:cs typeface="Arial" charset="0"/>
              </a:rPr>
              <a:t>The Police collect huge amounts of data, often in challenging circumstances. The result is a very high number of duplicate and incomplete person records within the main policing system. The scale of the issue is vast and impossible to quantify. Removing the need to search through duplicate records would provide a holistic view of one person and their interactions. This can better expose any potential threat that they pose to the community or how vulnerable they may be and enable a response that’s far quicker and more appropriate to the situation.</a:t>
            </a:r>
          </a:p>
          <a:p>
            <a:r>
              <a:rPr lang="en-GB" sz="1100" kern="1200" dirty="0">
                <a:solidFill>
                  <a:schemeClr val="tx1"/>
                </a:solidFill>
                <a:effectLst/>
                <a:latin typeface="Arial" charset="0"/>
                <a:ea typeface="+mn-ea"/>
                <a:cs typeface="Arial" charset="0"/>
              </a:rPr>
              <a:t>Significantly less time would be required to manually link and manage duplicates, saving valuable resources.</a:t>
            </a:r>
          </a:p>
          <a:p>
            <a:endParaRPr lang="en-GB" sz="1100" dirty="0"/>
          </a:p>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16</a:t>
            </a:fld>
            <a:endParaRPr lang="en-GB" altLang="en-US"/>
          </a:p>
        </p:txBody>
      </p:sp>
    </p:spTree>
    <p:extLst>
      <p:ext uri="{BB962C8B-B14F-4D97-AF65-F5344CB8AC3E}">
        <p14:creationId xmlns:p14="http://schemas.microsoft.com/office/powerpoint/2010/main" val="1461135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r>
              <a:rPr lang="en-GB" altLang="en-US" sz="1200" b="1" dirty="0">
                <a:solidFill>
                  <a:srgbClr val="0033CC"/>
                </a:solidFill>
                <a:latin typeface="Arial" panose="020B0604020202020204" pitchFamily="34" charset="0"/>
                <a:cs typeface="Arial" panose="020B0604020202020204" pitchFamily="34" charset="0"/>
              </a:rPr>
              <a:t>QTS – what is the difference between information and intelligence?</a:t>
            </a:r>
          </a:p>
          <a:p>
            <a:endParaRPr lang="en-GB" altLang="en-US" sz="1200" b="1" dirty="0">
              <a:solidFill>
                <a:srgbClr val="0033CC"/>
              </a:solidFill>
              <a:latin typeface="Arial" panose="020B0604020202020204" pitchFamily="34" charset="0"/>
              <a:cs typeface="Arial" panose="020B0604020202020204" pitchFamily="34" charset="0"/>
            </a:endParaRPr>
          </a:p>
          <a:p>
            <a:r>
              <a:rPr lang="en-GB" altLang="en-US" sz="1200" b="1" dirty="0">
                <a:solidFill>
                  <a:srgbClr val="0033CC"/>
                </a:solidFill>
                <a:latin typeface="Arial" panose="020B0604020202020204" pitchFamily="34" charset="0"/>
                <a:cs typeface="Arial" panose="020B0604020202020204" pitchFamily="34" charset="0"/>
              </a:rPr>
              <a:t>Intelligence</a:t>
            </a:r>
            <a:r>
              <a:rPr lang="en-GB" altLang="en-US" sz="1200" dirty="0">
                <a:latin typeface="Arial" panose="020B0604020202020204" pitchFamily="34" charset="0"/>
                <a:cs typeface="Arial" panose="020B0604020202020204" pitchFamily="34" charset="0"/>
              </a:rPr>
              <a:t> in an investigative context may be considered a form of information but of a ‘special’ kind. It is information which has taken on a special meaning.</a:t>
            </a:r>
          </a:p>
          <a:p>
            <a:r>
              <a:rPr lang="en-GB" altLang="en-US" sz="1200" dirty="0">
                <a:latin typeface="Arial" panose="020B0604020202020204" pitchFamily="34" charset="0"/>
                <a:cs typeface="Arial" panose="020B0604020202020204" pitchFamily="34" charset="0"/>
              </a:rPr>
              <a:t>Quite often it is information gathered covertly from a variety of sources (some confidential), which has been processed, i.e. recorded, graded and evaluated. Intelligence is information which has been </a:t>
            </a:r>
            <a:r>
              <a:rPr lang="en-GB" altLang="en-US" sz="1200" b="1" u="sng" dirty="0">
                <a:solidFill>
                  <a:srgbClr val="FF3300"/>
                </a:solidFill>
                <a:latin typeface="Arial" panose="020B0604020202020204" pitchFamily="34" charset="0"/>
                <a:cs typeface="Arial" panose="020B0604020202020204" pitchFamily="34" charset="0"/>
              </a:rPr>
              <a:t>processed</a:t>
            </a:r>
            <a:r>
              <a:rPr lang="en-GB" altLang="en-US" sz="1200" b="1" dirty="0">
                <a:solidFill>
                  <a:srgbClr val="FF3300"/>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to turn it into usable intelligence, then developed for action and policy making. (3x5x2)</a:t>
            </a:r>
          </a:p>
          <a:p>
            <a:r>
              <a:rPr lang="en-GB" altLang="en-US" sz="1200" dirty="0">
                <a:latin typeface="Arial" panose="020B0604020202020204" pitchFamily="34" charset="0"/>
                <a:cs typeface="Arial" panose="020B0604020202020204" pitchFamily="34" charset="0"/>
              </a:rPr>
              <a:t>This development ensures ethical, accountable and transparent practice is taking place.</a:t>
            </a:r>
          </a:p>
          <a:p>
            <a:endParaRPr lang="en-GB" altLang="en-US" sz="1200" b="1" dirty="0">
              <a:latin typeface="Arial" charset="0"/>
            </a:endParaRPr>
          </a:p>
          <a:p>
            <a:pPr lvl="0"/>
            <a:r>
              <a:rPr lang="en-GB" sz="1200" kern="1200" dirty="0">
                <a:solidFill>
                  <a:schemeClr val="tx1"/>
                </a:solidFill>
                <a:effectLst/>
                <a:latin typeface="Arial" charset="0"/>
                <a:ea typeface="+mn-ea"/>
                <a:cs typeface="Arial" charset="0"/>
              </a:rPr>
              <a:t>Intelligence is information converted into a state where the police may decide to take action to address e.g. a crime/ASB problem</a:t>
            </a:r>
          </a:p>
          <a:p>
            <a:pPr lvl="0"/>
            <a:r>
              <a:rPr lang="en-GB" sz="1200" kern="1200" dirty="0">
                <a:solidFill>
                  <a:schemeClr val="tx1"/>
                </a:solidFill>
                <a:effectLst/>
                <a:latin typeface="Arial" charset="0"/>
                <a:ea typeface="+mn-ea"/>
                <a:cs typeface="Arial" charset="0"/>
              </a:rPr>
              <a:t>Intelligence is used to build a picture of unlawful activities, to convert the information into evidence, which can be used to prosecute offenders</a:t>
            </a:r>
          </a:p>
          <a:p>
            <a:pPr lvl="0"/>
            <a:r>
              <a:rPr lang="en-GB" sz="1200" kern="1200" dirty="0">
                <a:solidFill>
                  <a:schemeClr val="tx1"/>
                </a:solidFill>
                <a:effectLst/>
                <a:latin typeface="Arial" charset="0"/>
                <a:ea typeface="+mn-ea"/>
                <a:cs typeface="Arial" charset="0"/>
              </a:rPr>
              <a:t>Information from the witnesses who do not wish to make a statements could be intelligence.</a:t>
            </a:r>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The whole process is known as the </a:t>
            </a:r>
            <a:r>
              <a:rPr lang="en-GB" altLang="en-US" sz="1200" b="1" dirty="0">
                <a:solidFill>
                  <a:srgbClr val="0033CC"/>
                </a:solidFill>
                <a:latin typeface="Arial" panose="020B0604020202020204" pitchFamily="34" charset="0"/>
                <a:cs typeface="Arial" panose="020B0604020202020204" pitchFamily="34" charset="0"/>
              </a:rPr>
              <a:t>Intelligence Cycle</a:t>
            </a:r>
            <a:r>
              <a:rPr lang="en-GB" altLang="en-US" sz="1200" dirty="0">
                <a:latin typeface="Arial" panose="020B0604020202020204" pitchFamily="34" charset="0"/>
                <a:cs typeface="Arial" panose="020B0604020202020204" pitchFamily="34" charset="0"/>
              </a:rPr>
              <a:t>.</a:t>
            </a:r>
          </a:p>
          <a:p>
            <a:r>
              <a:rPr lang="en-GB" altLang="en-US" sz="1200" dirty="0">
                <a:latin typeface="Arial" panose="020B0604020202020204" pitchFamily="34" charset="0"/>
                <a:cs typeface="Arial" panose="020B0604020202020204" pitchFamily="34" charset="0"/>
              </a:rPr>
              <a:t>The process can be compared with a potter’s wheel - It is a never-ending, circular process. The information is the clay in a very rough untreated form which, with patience and expertise, can be worked into a usable shape and form.</a:t>
            </a:r>
          </a:p>
          <a:p>
            <a:endParaRPr lang="en-GB" altLang="en-US" sz="1200" dirty="0">
              <a:latin typeface="Arial" panose="020B0604020202020204" pitchFamily="34" charset="0"/>
              <a:cs typeface="Arial" panose="020B0604020202020204" pitchFamily="34" charset="0"/>
            </a:endParaRPr>
          </a:p>
          <a:p>
            <a:r>
              <a:rPr lang="en-GB" altLang="en-US" sz="1200" dirty="0"/>
              <a:t>Accurate and timely intelligence gathered, collated and analysed in a professional manner, must be at the centre of law enforcement activity</a:t>
            </a:r>
          </a:p>
          <a:p>
            <a:endParaRPr lang="en-GB" altLang="en-US" sz="1200" dirty="0"/>
          </a:p>
          <a:p>
            <a:r>
              <a:rPr lang="en-GB" altLang="en-US" sz="1200" dirty="0"/>
              <a:t>There are lots of definitions of intelligence. This definition will suffice for our purposes</a:t>
            </a:r>
          </a:p>
          <a:p>
            <a:endParaRPr lang="en-GB" altLang="en-US" sz="1200" dirty="0"/>
          </a:p>
          <a:p>
            <a:r>
              <a:rPr lang="en-GB" altLang="en-US" sz="1200" dirty="0"/>
              <a:t>Before information becomes intelligence it must be processed:</a:t>
            </a:r>
          </a:p>
          <a:p>
            <a:pPr>
              <a:buFontTx/>
              <a:buChar char="•"/>
            </a:pPr>
            <a:r>
              <a:rPr lang="en-GB" altLang="en-US" sz="1200" dirty="0"/>
              <a:t> Establishing its provenance </a:t>
            </a:r>
          </a:p>
          <a:p>
            <a:pPr>
              <a:buFontTx/>
              <a:buChar char="•"/>
            </a:pPr>
            <a:r>
              <a:rPr lang="en-GB" altLang="en-US" sz="1200" dirty="0"/>
              <a:t> Corroboration</a:t>
            </a:r>
          </a:p>
          <a:p>
            <a:pPr>
              <a:buFontTx/>
              <a:buChar char="•"/>
            </a:pPr>
            <a:r>
              <a:rPr lang="en-GB" altLang="en-US" sz="1200" dirty="0"/>
              <a:t> Correlating it with other information and existing intelligence</a:t>
            </a:r>
          </a:p>
          <a:p>
            <a:endParaRPr lang="en-GB" altLang="en-US" sz="1200" dirty="0"/>
          </a:p>
          <a:p>
            <a:r>
              <a:rPr lang="en-GB" altLang="en-US" sz="1200" dirty="0"/>
              <a:t>Once it has been developed it is then used to help formulate action plans and policy to support national and local priorities.</a:t>
            </a:r>
          </a:p>
          <a:p>
            <a:endParaRPr lang="en-GB" altLang="en-US" sz="1200" dirty="0"/>
          </a:p>
          <a:p>
            <a:r>
              <a:rPr lang="en-GB" altLang="en-US" sz="1200" dirty="0"/>
              <a:t>Not all intelligence goes on to become evidence, the majority is used to indicate possible offenders or to predict future events.</a:t>
            </a:r>
          </a:p>
          <a:p>
            <a:endParaRPr lang="en-GB" altLang="en-US" sz="1200" dirty="0"/>
          </a:p>
          <a:p>
            <a:r>
              <a:rPr lang="en-GB" altLang="en-US" sz="1200" dirty="0"/>
              <a:t>The trainer should briefly explain that information can be either ‘directly’ or ‘indirectly’ received and provide examples of each.</a:t>
            </a:r>
          </a:p>
          <a:p>
            <a:endParaRPr lang="en-GB" altLang="en-US" sz="1200" dirty="0"/>
          </a:p>
          <a:p>
            <a:r>
              <a:rPr lang="en-GB" altLang="en-US" sz="1200" dirty="0"/>
              <a:t>Because our resources are finite and the call on them is ever increasing it is essential that the available resources are used in the most effective way.</a:t>
            </a:r>
          </a:p>
          <a:p>
            <a:endParaRPr lang="en-GB" altLang="en-US" sz="1200" dirty="0"/>
          </a:p>
          <a:p>
            <a:r>
              <a:rPr lang="en-GB" altLang="en-US" sz="1200" dirty="0"/>
              <a:t>Intelligence allows us to focus on the future by predicting future events.</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17</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18</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gn="just">
              <a:lnSpc>
                <a:spcPct val="100000"/>
              </a:lnSpc>
              <a:spcAft>
                <a:spcPts val="0"/>
              </a:spcAft>
              <a:defRPr/>
            </a:pPr>
            <a:r>
              <a:rPr lang="en-GB" sz="1100" dirty="0">
                <a:latin typeface="Arial"/>
                <a:ea typeface="Times New Roman"/>
                <a:cs typeface="Times New Roman"/>
              </a:rPr>
              <a:t>It aims to ensure that policing is delivered in a targeted manner through the development of information and intelligence. NIM is applicable to all aspects of operational policing because it enables managers to prioritise activities and resources. </a:t>
            </a:r>
          </a:p>
          <a:p>
            <a:pPr algn="just">
              <a:lnSpc>
                <a:spcPct val="100000"/>
              </a:lnSpc>
              <a:spcAft>
                <a:spcPts val="0"/>
              </a:spcAft>
              <a:defRPr/>
            </a:pPr>
            <a:endParaRPr lang="en-GB" sz="1100" dirty="0">
              <a:latin typeface="Arial"/>
              <a:ea typeface="Times New Roman"/>
              <a:cs typeface="Times New Roman"/>
            </a:endParaRPr>
          </a:p>
          <a:p>
            <a:pPr algn="just">
              <a:lnSpc>
                <a:spcPct val="100000"/>
              </a:lnSpc>
              <a:spcAft>
                <a:spcPts val="0"/>
              </a:spcAft>
              <a:defRPr/>
            </a:pPr>
            <a:endParaRPr lang="en-GB" sz="1100" dirty="0">
              <a:latin typeface="Arial"/>
              <a:ea typeface="Times New Roman"/>
              <a:cs typeface="Times New Roman"/>
            </a:endParaRPr>
          </a:p>
          <a:p>
            <a:pPr eaLnBrk="1" hangingPunct="1">
              <a:lnSpc>
                <a:spcPct val="100000"/>
              </a:lnSpc>
              <a:defRPr/>
            </a:pPr>
            <a:r>
              <a:rPr lang="en-GB" sz="1100" b="1" dirty="0"/>
              <a:t>It is important to note that the NIM is NOT just about crime and NOT just about intelligence - it is a model that can be used for most areas of policing.</a:t>
            </a:r>
            <a:r>
              <a:rPr lang="en-GB" sz="1200" b="0" i="0" kern="1200" dirty="0">
                <a:solidFill>
                  <a:schemeClr val="tx1"/>
                </a:solidFill>
                <a:effectLst/>
                <a:latin typeface="Arial" charset="0"/>
                <a:ea typeface="+mn-ea"/>
                <a:cs typeface="Arial" charset="0"/>
              </a:rPr>
              <a:t> The </a:t>
            </a:r>
            <a:r>
              <a:rPr lang="en-GB" sz="1200" b="1" i="0" kern="1200" dirty="0">
                <a:solidFill>
                  <a:schemeClr val="tx1"/>
                </a:solidFill>
                <a:effectLst/>
                <a:latin typeface="Arial" charset="0"/>
                <a:ea typeface="+mn-ea"/>
                <a:cs typeface="Arial" charset="0"/>
              </a:rPr>
              <a:t>National</a:t>
            </a:r>
            <a:r>
              <a:rPr lang="en-GB" sz="1200" b="0" i="0" kern="1200" dirty="0">
                <a:solidFill>
                  <a:schemeClr val="tx1"/>
                </a:solidFill>
                <a:effectLst/>
                <a:latin typeface="Arial" charset="0"/>
                <a:ea typeface="+mn-ea"/>
                <a:cs typeface="Arial" charset="0"/>
              </a:rPr>
              <a:t> </a:t>
            </a:r>
            <a:r>
              <a:rPr lang="en-GB" sz="1200" b="1" i="0" kern="1200" dirty="0">
                <a:solidFill>
                  <a:schemeClr val="tx1"/>
                </a:solidFill>
                <a:effectLst/>
                <a:latin typeface="Arial" charset="0"/>
                <a:ea typeface="+mn-ea"/>
                <a:cs typeface="Arial" charset="0"/>
              </a:rPr>
              <a:t>Intelligence</a:t>
            </a:r>
            <a:r>
              <a:rPr lang="en-GB" sz="1200" b="0" i="0" kern="1200" dirty="0">
                <a:solidFill>
                  <a:schemeClr val="tx1"/>
                </a:solidFill>
                <a:effectLst/>
                <a:latin typeface="Arial" charset="0"/>
                <a:ea typeface="+mn-ea"/>
                <a:cs typeface="Arial" charset="0"/>
              </a:rPr>
              <a:t> </a:t>
            </a:r>
            <a:r>
              <a:rPr lang="en-GB" sz="1200" b="1" i="0" kern="1200" dirty="0">
                <a:solidFill>
                  <a:schemeClr val="tx1"/>
                </a:solidFill>
                <a:effectLst/>
                <a:latin typeface="Arial" charset="0"/>
                <a:ea typeface="+mn-ea"/>
                <a:cs typeface="Arial" charset="0"/>
              </a:rPr>
              <a:t>Model</a:t>
            </a:r>
            <a:r>
              <a:rPr lang="en-GB" sz="1200" b="0" i="0" kern="1200" dirty="0">
                <a:solidFill>
                  <a:schemeClr val="tx1"/>
                </a:solidFill>
                <a:effectLst/>
                <a:latin typeface="Arial" charset="0"/>
                <a:ea typeface="+mn-ea"/>
                <a:cs typeface="Arial" charset="0"/>
              </a:rPr>
              <a:t> brings all the best practices in intelligence-led policing together, offering a blueprint for those who wish to develop better their ability to answer critical questions about strategy and tactics</a:t>
            </a:r>
            <a:endParaRPr lang="en-GB" sz="1100" dirty="0"/>
          </a:p>
          <a:p>
            <a:pPr>
              <a:lnSpc>
                <a:spcPct val="100000"/>
              </a:lnSpc>
            </a:pPr>
            <a:endParaRPr lang="en-GB" altLang="en-US" sz="1100" b="1" dirty="0">
              <a:solidFill>
                <a:srgbClr val="FF3300"/>
              </a:solidFill>
              <a:latin typeface="Arial" panose="020B0604020202020204" pitchFamily="34" charset="0"/>
              <a:cs typeface="Arial" panose="020B0604020202020204" pitchFamily="34" charset="0"/>
            </a:endParaRPr>
          </a:p>
          <a:p>
            <a:pPr>
              <a:lnSpc>
                <a:spcPct val="100000"/>
              </a:lnSpc>
            </a:pPr>
            <a:r>
              <a:rPr lang="en-GB" altLang="en-US" sz="1100" b="1" dirty="0">
                <a:solidFill>
                  <a:srgbClr val="FF3300"/>
                </a:solidFill>
                <a:latin typeface="Arial" panose="020B0604020202020204" pitchFamily="34" charset="0"/>
                <a:cs typeface="Arial" panose="020B0604020202020204" pitchFamily="34" charset="0"/>
              </a:rPr>
              <a:t>NIM</a:t>
            </a:r>
            <a:r>
              <a:rPr lang="en-GB" altLang="en-US" sz="1100" dirty="0">
                <a:latin typeface="Arial" panose="020B0604020202020204" pitchFamily="34" charset="0"/>
                <a:cs typeface="Arial" panose="020B0604020202020204" pitchFamily="34" charset="0"/>
              </a:rPr>
              <a:t> is: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concerned with using intelligence to determine priorities</a:t>
            </a:r>
            <a:r>
              <a:rPr lang="en-GB" altLang="en-US" sz="1100" baseline="0" dirty="0">
                <a:latin typeface="Arial" panose="020B0604020202020204" pitchFamily="34" charset="0"/>
                <a:cs typeface="Arial" panose="020B0604020202020204" pitchFamily="34" charset="0"/>
              </a:rPr>
              <a:t> for policing.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It is a model for policing that senior managers can use to help them to determine the strategic direction and make tactical decisions about resourcing and operational policing to support local and national objectives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it also helps manage risk. </a:t>
            </a:r>
          </a:p>
          <a:p>
            <a:pPr>
              <a:lnSpc>
                <a:spcPct val="100000"/>
              </a:lnSpc>
            </a:pPr>
            <a:r>
              <a:rPr lang="en-GB" altLang="en-US" sz="1100" dirty="0">
                <a:latin typeface="Arial" panose="020B0604020202020204" pitchFamily="34" charset="0"/>
                <a:cs typeface="Arial" panose="020B0604020202020204" pitchFamily="34" charset="0"/>
              </a:rPr>
              <a:t>Therefore, </a:t>
            </a:r>
            <a:r>
              <a:rPr lang="en-GB" altLang="en-US" sz="1100" b="1" dirty="0">
                <a:solidFill>
                  <a:srgbClr val="FF3300"/>
                </a:solidFill>
                <a:latin typeface="Arial" panose="020B0604020202020204" pitchFamily="34" charset="0"/>
                <a:cs typeface="Arial" panose="020B0604020202020204" pitchFamily="34" charset="0"/>
              </a:rPr>
              <a:t>NIM</a:t>
            </a:r>
            <a:r>
              <a:rPr lang="en-GB" altLang="en-US" sz="1100" dirty="0">
                <a:latin typeface="Arial" panose="020B0604020202020204" pitchFamily="34" charset="0"/>
                <a:cs typeface="Arial" panose="020B0604020202020204" pitchFamily="34" charset="0"/>
              </a:rPr>
              <a:t> is not just about intelligence gathering, it is also </a:t>
            </a:r>
            <a:r>
              <a:rPr lang="en-GB" altLang="en-US" sz="1100" b="1" dirty="0">
                <a:latin typeface="Arial" panose="020B0604020202020204" pitchFamily="34" charset="0"/>
                <a:cs typeface="Arial" panose="020B0604020202020204" pitchFamily="34" charset="0"/>
              </a:rPr>
              <a:t>a business process </a:t>
            </a:r>
            <a:r>
              <a:rPr lang="en-GB" altLang="en-US" sz="1100" dirty="0">
                <a:latin typeface="Arial" panose="020B0604020202020204" pitchFamily="34" charset="0"/>
                <a:cs typeface="Arial" panose="020B0604020202020204" pitchFamily="34" charset="0"/>
              </a:rPr>
              <a:t>model that can be used to guide all activities of a police force.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19</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20</a:t>
            </a:fld>
            <a:endParaRPr lang="en-US"/>
          </a:p>
        </p:txBody>
      </p:sp>
    </p:spTree>
    <p:extLst>
      <p:ext uri="{BB962C8B-B14F-4D97-AF65-F5344CB8AC3E}">
        <p14:creationId xmlns:p14="http://schemas.microsoft.com/office/powerpoint/2010/main" val="3744369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21</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latin typeface="Arial" panose="020B0604020202020204" pitchFamily="34" charset="0"/>
                <a:cs typeface="Arial" panose="020B0604020202020204" pitchFamily="34" charset="0"/>
              </a:rPr>
              <a:t>There are a number of personnel who are involved in the management of information/intelligence.</a:t>
            </a:r>
          </a:p>
          <a:p>
            <a:pPr>
              <a:lnSpc>
                <a:spcPct val="100000"/>
              </a:lnSpc>
            </a:pPr>
            <a:r>
              <a:rPr lang="en-GB" altLang="en-US" sz="1200" dirty="0">
                <a:latin typeface="Arial" panose="020B0604020202020204" pitchFamily="34" charset="0"/>
                <a:cs typeface="Arial" panose="020B0604020202020204" pitchFamily="34" charset="0"/>
              </a:rPr>
              <a:t>These include:</a:t>
            </a:r>
            <a:endParaRPr lang="en-GB" altLang="en-US" sz="1200" u="sng" dirty="0">
              <a:latin typeface="Arial" panose="020B0604020202020204" pitchFamily="34" charset="0"/>
              <a:cs typeface="Arial" panose="020B0604020202020204" pitchFamily="34" charset="0"/>
            </a:endParaRPr>
          </a:p>
          <a:p>
            <a:pPr>
              <a:lnSpc>
                <a:spcPct val="100000"/>
              </a:lnSpc>
            </a:pPr>
            <a:r>
              <a:rPr lang="en-GB" altLang="en-US" sz="1200" b="1" u="sng" dirty="0">
                <a:solidFill>
                  <a:srgbClr val="0033CC"/>
                </a:solidFill>
                <a:latin typeface="Arial" panose="020B0604020202020204" pitchFamily="34" charset="0"/>
                <a:cs typeface="Arial" panose="020B0604020202020204" pitchFamily="34" charset="0"/>
              </a:rPr>
              <a:t>SPOC</a:t>
            </a:r>
            <a:r>
              <a:rPr lang="en-GB" altLang="en-US" sz="1200" b="1" dirty="0">
                <a:solidFill>
                  <a:srgbClr val="0033CC"/>
                </a:solidFill>
                <a:latin typeface="Arial" panose="020B0604020202020204" pitchFamily="34" charset="0"/>
                <a:cs typeface="Arial" panose="020B0604020202020204" pitchFamily="34" charset="0"/>
              </a:rPr>
              <a:t> - Single Point Of Contact </a:t>
            </a:r>
            <a:r>
              <a:rPr lang="en-GB" altLang="en-US" sz="1200" dirty="0">
                <a:latin typeface="Arial" panose="020B0604020202020204" pitchFamily="34" charset="0"/>
                <a:cs typeface="Arial" panose="020B0604020202020204" pitchFamily="34" charset="0"/>
              </a:rPr>
              <a:t>- e.g. specified person, usually in FIB (Force Intelligence Bureau), who liaises with the telecommunication industry for the purpose of gathering intelligence. Individual officers must not contact telephone companies direct. </a:t>
            </a:r>
          </a:p>
          <a:p>
            <a:pPr>
              <a:lnSpc>
                <a:spcPct val="100000"/>
              </a:lnSpc>
            </a:pPr>
            <a:r>
              <a:rPr lang="en-GB" altLang="en-US" sz="1200" b="1" u="sng" dirty="0">
                <a:solidFill>
                  <a:srgbClr val="0033CC"/>
                </a:solidFill>
                <a:latin typeface="Arial" panose="020B0604020202020204" pitchFamily="34" charset="0"/>
                <a:cs typeface="Arial" panose="020B0604020202020204" pitchFamily="34" charset="0"/>
              </a:rPr>
              <a:t>FIO</a:t>
            </a:r>
            <a:r>
              <a:rPr lang="en-GB" altLang="en-US" sz="1200" b="1" dirty="0">
                <a:solidFill>
                  <a:srgbClr val="0033CC"/>
                </a:solidFill>
                <a:latin typeface="Arial" panose="020B0604020202020204" pitchFamily="34" charset="0"/>
                <a:cs typeface="Arial" panose="020B0604020202020204" pitchFamily="34" charset="0"/>
              </a:rPr>
              <a:t> - Field Intelligence Officer </a:t>
            </a:r>
            <a:r>
              <a:rPr lang="en-GB" altLang="en-US" sz="1200" dirty="0">
                <a:latin typeface="Arial" panose="020B0604020202020204" pitchFamily="34" charset="0"/>
                <a:cs typeface="Arial" panose="020B0604020202020204" pitchFamily="34" charset="0"/>
              </a:rPr>
              <a:t>- actively seeks intelligence from a variety of sources in support of the intelligence function</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200" b="1" u="sng" dirty="0">
                <a:solidFill>
                  <a:srgbClr val="0033CC"/>
                </a:solidFill>
                <a:latin typeface="Arial" panose="020B0604020202020204" pitchFamily="34" charset="0"/>
                <a:cs typeface="Arial" panose="020B0604020202020204" pitchFamily="34" charset="0"/>
              </a:rPr>
              <a:t>LIO</a:t>
            </a:r>
            <a:r>
              <a:rPr lang="en-GB" altLang="en-US" sz="1200" b="1" dirty="0">
                <a:solidFill>
                  <a:srgbClr val="0033CC"/>
                </a:solidFill>
                <a:latin typeface="Arial" panose="020B0604020202020204" pitchFamily="34" charset="0"/>
                <a:cs typeface="Arial" panose="020B0604020202020204" pitchFamily="34" charset="0"/>
              </a:rPr>
              <a:t> - Local Intelligence Officer - </a:t>
            </a:r>
            <a:r>
              <a:rPr lang="en-GB" altLang="en-US" sz="1200" dirty="0">
                <a:latin typeface="Arial" panose="020B0604020202020204" pitchFamily="34" charset="0"/>
                <a:cs typeface="Arial" panose="020B0604020202020204" pitchFamily="34" charset="0"/>
              </a:rPr>
              <a:t>manages/processes/collates local intelligence</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23</a:t>
            </a:fld>
            <a:endParaRPr lang="en-GB" altLang="en-US"/>
          </a:p>
        </p:txBody>
      </p:sp>
    </p:spTree>
    <p:extLst>
      <p:ext uri="{BB962C8B-B14F-4D97-AF65-F5344CB8AC3E}">
        <p14:creationId xmlns:p14="http://schemas.microsoft.com/office/powerpoint/2010/main" val="27901650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24</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25</a:t>
            </a:fld>
            <a:endParaRPr lang="en-GB" altLang="en-US"/>
          </a:p>
        </p:txBody>
      </p:sp>
    </p:spTree>
    <p:extLst>
      <p:ext uri="{BB962C8B-B14F-4D97-AF65-F5344CB8AC3E}">
        <p14:creationId xmlns:p14="http://schemas.microsoft.com/office/powerpoint/2010/main" val="3539493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solidFill>
                  <a:srgbClr val="0033CC"/>
                </a:solidFill>
                <a:latin typeface="Arial" panose="020B0604020202020204" pitchFamily="34" charset="0"/>
                <a:cs typeface="Arial" panose="020B0604020202020204" pitchFamily="34" charset="0"/>
              </a:rPr>
              <a:t>The Criminal Procedure and Investigations Act 1996 </a:t>
            </a:r>
            <a:r>
              <a:rPr lang="en-GB" altLang="en-US" sz="1200" dirty="0">
                <a:latin typeface="Arial" panose="020B0604020202020204" pitchFamily="34" charset="0"/>
                <a:cs typeface="Arial" panose="020B0604020202020204" pitchFamily="34" charset="0"/>
              </a:rPr>
              <a:t>provides legislation which lays down provisions for prosecution and defence disclosure to be conducted in stages within criminal proceedings. Duty to record, Retain, reveal (3Rs) and disclosure.</a:t>
            </a:r>
          </a:p>
          <a:p>
            <a:r>
              <a:rPr lang="en-GB" altLang="en-US" sz="1200" b="1" dirty="0">
                <a:solidFill>
                  <a:srgbClr val="0033CC"/>
                </a:solidFill>
                <a:latin typeface="Arial" panose="020B0604020202020204" pitchFamily="34" charset="0"/>
                <a:cs typeface="Arial" panose="020B0604020202020204" pitchFamily="34" charset="0"/>
              </a:rPr>
              <a:t>Data Protection Act 2018: </a:t>
            </a:r>
            <a:r>
              <a:rPr lang="en-GB" altLang="en-US" sz="1200" b="0" dirty="0">
                <a:solidFill>
                  <a:srgbClr val="0033CC"/>
                </a:solidFill>
                <a:latin typeface="Arial" panose="020B0604020202020204" pitchFamily="34" charset="0"/>
                <a:cs typeface="Arial" panose="020B0604020202020204" pitchFamily="34" charset="0"/>
              </a:rPr>
              <a:t>protection</a:t>
            </a:r>
            <a:r>
              <a:rPr lang="en-GB" altLang="en-US" sz="1200" b="1" dirty="0">
                <a:solidFill>
                  <a:srgbClr val="0033CC"/>
                </a:solidFill>
                <a:latin typeface="Arial" panose="020B0604020202020204" pitchFamily="34" charset="0"/>
                <a:cs typeface="Arial" panose="020B0604020202020204" pitchFamily="34" charset="0"/>
              </a:rPr>
              <a:t> </a:t>
            </a:r>
            <a:r>
              <a:rPr lang="en-GB" altLang="en-US" sz="1200" b="0" dirty="0">
                <a:solidFill>
                  <a:srgbClr val="0033CC"/>
                </a:solidFill>
                <a:latin typeface="Arial" panose="020B0604020202020204" pitchFamily="34" charset="0"/>
                <a:cs typeface="Arial" panose="020B0604020202020204" pitchFamily="34" charset="0"/>
              </a:rPr>
              <a:t>of information held on databases. A</a:t>
            </a:r>
            <a:r>
              <a:rPr lang="en-GB" altLang="en-US" sz="1200" dirty="0">
                <a:latin typeface="Arial" panose="020B0604020202020204" pitchFamily="34" charset="0"/>
                <a:cs typeface="Arial" panose="020B0604020202020204" pitchFamily="34" charset="0"/>
              </a:rPr>
              <a:t>lso makes provision for the regulation of the processing of information relating to individuals, including the obtaining, holding, use or disclosure of such information that should </a:t>
            </a:r>
            <a:r>
              <a:rPr lang="en-GB" altLang="en-US" sz="1200" b="0" dirty="0">
                <a:solidFill>
                  <a:srgbClr val="0033CC"/>
                </a:solidFill>
                <a:latin typeface="Arial" panose="020B0604020202020204" pitchFamily="34" charset="0"/>
                <a:cs typeface="Arial" panose="020B0604020202020204" pitchFamily="34" charset="0"/>
              </a:rPr>
              <a:t>not be released to anyone not entitled to see it</a:t>
            </a:r>
            <a:r>
              <a:rPr lang="en-GB" altLang="en-US" sz="1200" dirty="0">
                <a:latin typeface="Arial" panose="020B0604020202020204" pitchFamily="34" charset="0"/>
                <a:cs typeface="Arial" panose="020B0604020202020204" pitchFamily="34" charset="0"/>
              </a:rPr>
              <a:t>. </a:t>
            </a:r>
          </a:p>
          <a:p>
            <a:r>
              <a:rPr lang="en-GB" altLang="en-US" sz="1200" b="1" dirty="0">
                <a:latin typeface="Arial" panose="020B0604020202020204" pitchFamily="34" charset="0"/>
                <a:cs typeface="Arial" panose="020B0604020202020204" pitchFamily="34" charset="0"/>
              </a:rPr>
              <a:t>GDPR 2016 (EU) 2016/679 – this is added onto the guidance under</a:t>
            </a:r>
            <a:r>
              <a:rPr lang="en-GB" altLang="en-US" sz="1200" b="1" baseline="0" dirty="0">
                <a:latin typeface="Arial" panose="020B0604020202020204" pitchFamily="34" charset="0"/>
                <a:cs typeface="Arial" panose="020B0604020202020204" pitchFamily="34" charset="0"/>
              </a:rPr>
              <a:t> the DPA 2018 to form two parts of legislation; GDPR is a lot more sensitive in nature when it comes to holding personal data on individuals e.g. sexual lifestyle/orientation, political allegiance and so on; thus making it in need of more scrutiny and security. As such, sharing of information must fall under some form of governance by the organisation holding the information. This will also fall under the scrutiny of the Information Commissioner Office, who oversee how data is collated, stored and disseminated. </a:t>
            </a:r>
            <a:endParaRPr lang="en-GB" altLang="en-US" sz="1200" b="1" dirty="0">
              <a:latin typeface="Arial" panose="020B0604020202020204" pitchFamily="34" charset="0"/>
              <a:cs typeface="Arial" panose="020B0604020202020204" pitchFamily="34" charset="0"/>
            </a:endParaRPr>
          </a:p>
          <a:p>
            <a:r>
              <a:rPr lang="en-GB" altLang="en-US" sz="1200" b="1" dirty="0">
                <a:solidFill>
                  <a:srgbClr val="0033CC"/>
                </a:solidFill>
                <a:latin typeface="Arial" panose="020B0604020202020204" pitchFamily="34" charset="0"/>
                <a:cs typeface="Arial" panose="020B0604020202020204" pitchFamily="34" charset="0"/>
              </a:rPr>
              <a:t>Human Rights Act 1998: </a:t>
            </a:r>
            <a:r>
              <a:rPr lang="en-GB" altLang="en-US" sz="1200" b="0" dirty="0">
                <a:solidFill>
                  <a:srgbClr val="0033CC"/>
                </a:solidFill>
                <a:latin typeface="Arial" panose="020B0604020202020204" pitchFamily="34" charset="0"/>
                <a:cs typeface="Arial" panose="020B0604020202020204" pitchFamily="34" charset="0"/>
              </a:rPr>
              <a:t>protection of life &amp; right to privacy</a:t>
            </a:r>
          </a:p>
          <a:p>
            <a:r>
              <a:rPr lang="en-GB" altLang="en-US" sz="1200" b="1" dirty="0">
                <a:solidFill>
                  <a:srgbClr val="0033CC"/>
                </a:solidFill>
                <a:latin typeface="Arial" panose="020B0604020202020204" pitchFamily="34" charset="0"/>
                <a:cs typeface="Arial" panose="020B0604020202020204" pitchFamily="34" charset="0"/>
              </a:rPr>
              <a:t>Freedom of Information Act 2000 </a:t>
            </a:r>
            <a:r>
              <a:rPr lang="en-GB" altLang="en-US" sz="1200" dirty="0">
                <a:latin typeface="Arial" panose="020B0604020202020204" pitchFamily="34" charset="0"/>
                <a:cs typeface="Arial" panose="020B0604020202020204" pitchFamily="34" charset="0"/>
              </a:rPr>
              <a:t>also makes provision for the disclosure of information held by public authorities or by persons providing services for them and to amend the Data Protection Act 1998 and the Public Records Act 1958</a:t>
            </a:r>
            <a:endParaRPr lang="en-GB" altLang="en-US" sz="1200" b="1" dirty="0">
              <a:latin typeface="Arial" panose="020B0604020202020204" pitchFamily="34" charset="0"/>
              <a:cs typeface="Arial" panose="020B0604020202020204" pitchFamily="34" charset="0"/>
            </a:endParaRPr>
          </a:p>
          <a:p>
            <a:r>
              <a:rPr lang="en-GB" altLang="en-US" sz="1200" b="1" dirty="0">
                <a:solidFill>
                  <a:srgbClr val="0033CC"/>
                </a:solidFill>
                <a:latin typeface="Arial" panose="020B0604020202020204" pitchFamily="34" charset="0"/>
                <a:cs typeface="Arial" panose="020B0604020202020204" pitchFamily="34" charset="0"/>
              </a:rPr>
              <a:t>Regulation of Investigatory Powers Act 2000 </a:t>
            </a:r>
            <a:r>
              <a:rPr lang="en-GB" altLang="en-US" sz="1200" dirty="0">
                <a:latin typeface="Arial" panose="020B0604020202020204" pitchFamily="34" charset="0"/>
                <a:cs typeface="Arial" panose="020B0604020202020204" pitchFamily="34" charset="0"/>
              </a:rPr>
              <a:t>mainly deals with the interception of communications, acquiring and disclosing information, carrying out surveillance, the use of Covert Human Intelligence Sources </a:t>
            </a:r>
            <a:r>
              <a:rPr lang="en-GB" altLang="en-US" sz="1200" b="1" dirty="0">
                <a:solidFill>
                  <a:srgbClr val="FF3300"/>
                </a:solidFill>
                <a:latin typeface="Arial" panose="020B0604020202020204" pitchFamily="34" charset="0"/>
                <a:cs typeface="Arial" panose="020B0604020202020204" pitchFamily="34" charset="0"/>
              </a:rPr>
              <a:t>(CHIS)</a:t>
            </a:r>
            <a:r>
              <a:rPr lang="en-GB" altLang="en-US" sz="1200" dirty="0">
                <a:latin typeface="Arial" panose="020B0604020202020204" pitchFamily="34" charset="0"/>
                <a:cs typeface="Arial" panose="020B0604020202020204" pitchFamily="34" charset="0"/>
              </a:rPr>
              <a:t> and how electronic data protected by encryption or passwords may be decrypted or accessed; it establishes a tribunal with jurisdiction in relation to those matters.</a:t>
            </a:r>
          </a:p>
          <a:p>
            <a:r>
              <a:rPr lang="en-GB" altLang="en-US" sz="1200" b="1" dirty="0">
                <a:latin typeface="Arial" panose="020B0604020202020204" pitchFamily="34" charset="0"/>
                <a:cs typeface="Arial" panose="020B0604020202020204" pitchFamily="34" charset="0"/>
              </a:rPr>
              <a:t>Investigatory Powers Act 2016 (there is a College Learn package on this that students must complete)</a:t>
            </a:r>
            <a:endParaRPr lang="en-GB" altLang="en-US" sz="1200" b="1" baseline="0" dirty="0">
              <a:latin typeface="Arial" panose="020B0604020202020204" pitchFamily="34" charset="0"/>
              <a:cs typeface="Arial" panose="020B0604020202020204" pitchFamily="34" charset="0"/>
            </a:endParaRPr>
          </a:p>
          <a:p>
            <a:r>
              <a:rPr lang="en-GB" sz="1200" dirty="0">
                <a:effectLst/>
              </a:rPr>
              <a:t>An Act to make provision about the interception of communications, equipment interference and the acquisition and retention of communications data, bulk personal datasets and other information; to make provision about the treatment of material held as a result of such interception, equipment interference or acquisition or retention; to establish the Investigatory Powers Commissioner and other Judicial Commissioners and make provision about them and other oversight arrangements; to make further provision about investigatory powers and national security; to amend sections 3 and 5 of the Intelligence Services Act 1994; and for connected purposes</a:t>
            </a:r>
            <a:endParaRPr lang="en-GB" altLang="en-US" sz="1200" b="1" baseline="0" dirty="0">
              <a:latin typeface="Arial" panose="020B0604020202020204" pitchFamily="34" charset="0"/>
              <a:cs typeface="Arial" panose="020B0604020202020204" pitchFamily="34" charset="0"/>
            </a:endParaRPr>
          </a:p>
          <a:p>
            <a:r>
              <a:rPr lang="en-GB" sz="1200" dirty="0"/>
              <a:t>The act does 3 things:</a:t>
            </a:r>
          </a:p>
          <a:p>
            <a:endParaRPr lang="en-GB" sz="1200" dirty="0"/>
          </a:p>
          <a:p>
            <a:pPr marL="228600" indent="-228600">
              <a:buAutoNum type="arabicPeriod"/>
            </a:pPr>
            <a:r>
              <a:rPr lang="en-GB" sz="1200" dirty="0"/>
              <a:t>Brings together all of the powers already available to law enforcement and the security and intelligence agencies to obtain communications and data about communications. It will make these powers and the safeguards that apply to them clear and understandable.</a:t>
            </a:r>
          </a:p>
          <a:p>
            <a:pPr marL="0" indent="0">
              <a:buNone/>
            </a:pPr>
            <a:endParaRPr lang="en-GB" sz="1200" dirty="0"/>
          </a:p>
          <a:p>
            <a:r>
              <a:rPr lang="en-GB" sz="1200" dirty="0"/>
              <a:t>2. Radically overhauls the way these powers are authorised and overseen. It introduces a ‘double-lock’ for interception warrants, so that, following Secretary of State authorisation, these (and other warrants) cannot come into force until they have been approved by a judge. And it creates a powerful new Investigatory Powers Commissioner to oversee how these powers are used.</a:t>
            </a:r>
          </a:p>
          <a:p>
            <a:endParaRPr lang="en-GB" sz="1200" dirty="0"/>
          </a:p>
          <a:p>
            <a:r>
              <a:rPr lang="en-GB" sz="1200" dirty="0"/>
              <a:t>3. Ensures powers are fit for the digital age. It makes provision for the retention of internet connection records for law enforcement to identify the communications service to which a device has connected. This will restore capabilities that have been lost as a result of changes in the way people communicate.</a:t>
            </a:r>
          </a:p>
          <a:p>
            <a:endParaRPr lang="en-GB" altLang="en-US" sz="12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26</a:t>
            </a:fld>
            <a:endParaRPr lang="en-GB" altLang="en-US"/>
          </a:p>
        </p:txBody>
      </p:sp>
    </p:spTree>
    <p:extLst>
      <p:ext uri="{BB962C8B-B14F-4D97-AF65-F5344CB8AC3E}">
        <p14:creationId xmlns:p14="http://schemas.microsoft.com/office/powerpoint/2010/main" val="37692468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With regard to policies and procedures we have the </a:t>
            </a:r>
            <a:r>
              <a:rPr lang="en-GB" altLang="en-US" sz="1200" b="1" dirty="0">
                <a:latin typeface="Arial" panose="020B0604020202020204" pitchFamily="34" charset="0"/>
                <a:cs typeface="Arial" panose="020B0604020202020204" pitchFamily="34" charset="0"/>
              </a:rPr>
              <a:t>National</a:t>
            </a:r>
            <a:r>
              <a:rPr lang="en-GB" altLang="en-US" sz="1200" b="1" baseline="0" dirty="0">
                <a:latin typeface="Arial" panose="020B0604020202020204" pitchFamily="34" charset="0"/>
                <a:cs typeface="Arial" panose="020B0604020202020204" pitchFamily="34" charset="0"/>
              </a:rPr>
              <a:t> Intelligence </a:t>
            </a:r>
            <a:r>
              <a:rPr lang="en-GB" altLang="en-US" sz="1200" b="1" dirty="0">
                <a:latin typeface="Arial" panose="020B0604020202020204" pitchFamily="34" charset="0"/>
                <a:cs typeface="Arial" panose="020B0604020202020204" pitchFamily="34" charset="0"/>
              </a:rPr>
              <a:t>Model </a:t>
            </a:r>
            <a:r>
              <a:rPr lang="en-GB" altLang="en-US" sz="1200" dirty="0">
                <a:latin typeface="Arial" panose="020B0604020202020204" pitchFamily="34" charset="0"/>
                <a:cs typeface="Arial" panose="020B0604020202020204" pitchFamily="34" charset="0"/>
              </a:rPr>
              <a:t>and the </a:t>
            </a:r>
            <a:r>
              <a:rPr lang="en-GB" altLang="en-US" sz="1200" b="1" dirty="0">
                <a:latin typeface="Arial" panose="020B0604020202020204" pitchFamily="34" charset="0"/>
                <a:cs typeface="Arial" panose="020B0604020202020204" pitchFamily="34" charset="0"/>
              </a:rPr>
              <a:t>3X5X2 grading system </a:t>
            </a:r>
            <a:r>
              <a:rPr lang="en-GB" altLang="en-US" sz="1200" dirty="0">
                <a:latin typeface="Arial" panose="020B0604020202020204" pitchFamily="34" charset="0"/>
                <a:cs typeface="Arial" panose="020B0604020202020204" pitchFamily="34" charset="0"/>
              </a:rPr>
              <a:t>which will be looking at shortly.</a:t>
            </a:r>
          </a:p>
          <a:p>
            <a:endParaRPr lang="en-GB" altLang="en-US" sz="1200" dirty="0">
              <a:latin typeface="Arial" panose="020B0604020202020204" pitchFamily="34" charset="0"/>
              <a:cs typeface="Arial" panose="020B0604020202020204" pitchFamily="34" charset="0"/>
            </a:endParaRPr>
          </a:p>
          <a:p>
            <a:r>
              <a:rPr lang="en-GB" altLang="en-US" sz="1200" b="1" dirty="0">
                <a:solidFill>
                  <a:srgbClr val="0033CC"/>
                </a:solidFill>
                <a:latin typeface="Arial" panose="020B0604020202020204" pitchFamily="34" charset="0"/>
                <a:cs typeface="Arial" panose="020B0604020202020204" pitchFamily="34" charset="0"/>
              </a:rPr>
              <a:t>National Briefing Model</a:t>
            </a:r>
            <a:r>
              <a:rPr lang="en-GB" altLang="en-US" sz="1200" dirty="0">
                <a:latin typeface="Arial" panose="020B0604020202020204" pitchFamily="34" charset="0"/>
                <a:cs typeface="Arial" panose="020B0604020202020204" pitchFamily="34" charset="0"/>
              </a:rPr>
              <a:t>, is generally more for supervisors although if you were to organise any sort of operation you would use the format outlined in the model. </a:t>
            </a:r>
          </a:p>
          <a:p>
            <a:endParaRPr lang="en-GB" altLang="en-US" sz="1200" dirty="0">
              <a:latin typeface="Arial" panose="020B0604020202020204" pitchFamily="34" charset="0"/>
              <a:cs typeface="Arial" panose="020B0604020202020204" pitchFamily="34" charset="0"/>
            </a:endParaRPr>
          </a:p>
          <a:p>
            <a:r>
              <a:rPr lang="en-GB" altLang="en-US" sz="1200" b="1" dirty="0">
                <a:solidFill>
                  <a:srgbClr val="0033CC"/>
                </a:solidFill>
                <a:latin typeface="Arial" panose="020B0604020202020204" pitchFamily="34" charset="0"/>
                <a:cs typeface="Arial" panose="020B0604020202020204" pitchFamily="34" charset="0"/>
              </a:rPr>
              <a:t>Managing Information (formerly Management of Police Information MOPI) - 2006</a:t>
            </a:r>
          </a:p>
          <a:p>
            <a:r>
              <a:rPr lang="en-GB" altLang="en-US" sz="1200" dirty="0">
                <a:latin typeface="Arial" panose="020B0604020202020204" pitchFamily="34" charset="0"/>
                <a:cs typeface="Arial" panose="020B0604020202020204" pitchFamily="34" charset="0"/>
              </a:rPr>
              <a:t>Managing Information relates to the means by which the police collect, record, share and retain information and has been the subject of some controversy in recent years, most notably following an enquiry into the circumstances preceding the Soham murders and the subsequent police investigations (</a:t>
            </a:r>
            <a:r>
              <a:rPr lang="en-GB" altLang="en-US" sz="1200" dirty="0" err="1">
                <a:latin typeface="Arial" panose="020B0604020202020204" pitchFamily="34" charset="0"/>
                <a:cs typeface="Arial" panose="020B0604020202020204" pitchFamily="34" charset="0"/>
              </a:rPr>
              <a:t>Bichard</a:t>
            </a:r>
            <a:r>
              <a:rPr lang="en-GB" altLang="en-US" sz="1200" dirty="0">
                <a:latin typeface="Arial" panose="020B0604020202020204" pitchFamily="34" charset="0"/>
                <a:cs typeface="Arial" panose="020B0604020202020204" pitchFamily="34" charset="0"/>
              </a:rPr>
              <a:t> 2004)</a:t>
            </a:r>
          </a:p>
          <a:p>
            <a:r>
              <a:rPr lang="en-GB" altLang="en-US" sz="1200" dirty="0">
                <a:latin typeface="Arial" panose="020B0604020202020204" pitchFamily="34" charset="0"/>
                <a:cs typeface="Arial" panose="020B0604020202020204" pitchFamily="34" charset="0"/>
              </a:rPr>
              <a:t>Guidance on the Managing of Information was published in 2006 and sets out basic principles that police organisations should adopt for the collection, recording, sharing and retaining of information relevant to their usual work.</a:t>
            </a:r>
          </a:p>
          <a:p>
            <a:r>
              <a:rPr lang="en-GB" altLang="en-US" sz="1200" dirty="0">
                <a:latin typeface="Arial" panose="020B0604020202020204" pitchFamily="34" charset="0"/>
                <a:cs typeface="Arial" panose="020B0604020202020204" pitchFamily="34" charset="0"/>
              </a:rPr>
              <a:t>At the level of the individual police officer, this information may take the form of intelligence and evidence gathering, completion of forms and pocket notebook entries. NPCC has published </a:t>
            </a:r>
            <a:r>
              <a:rPr lang="en-GB" altLang="en-US" sz="1200" i="1" dirty="0">
                <a:latin typeface="Arial" panose="020B0604020202020204" pitchFamily="34" charset="0"/>
                <a:cs typeface="Arial" panose="020B0604020202020204" pitchFamily="34" charset="0"/>
              </a:rPr>
              <a:t>‘Guidance on the Managing of Information’ </a:t>
            </a:r>
            <a:r>
              <a:rPr lang="en-GB" altLang="en-US" sz="1200" dirty="0">
                <a:latin typeface="Arial" panose="020B0604020202020204" pitchFamily="34" charset="0"/>
                <a:cs typeface="Arial" panose="020B0604020202020204" pitchFamily="34" charset="0"/>
              </a:rPr>
              <a:t> which is available online</a:t>
            </a:r>
          </a:p>
          <a:p>
            <a:endParaRPr lang="en-GB" altLang="en-US" sz="1200" dirty="0">
              <a:latin typeface="Arial" panose="020B0604020202020204" pitchFamily="34" charset="0"/>
              <a:cs typeface="Arial" panose="020B0604020202020204" pitchFamily="34" charset="0"/>
            </a:endParaRPr>
          </a:p>
          <a:p>
            <a:r>
              <a:rPr lang="en-GB" altLang="en-US" sz="1200" b="1" dirty="0">
                <a:solidFill>
                  <a:srgbClr val="0033CC"/>
                </a:solidFill>
                <a:latin typeface="Arial" panose="020B0604020202020204" pitchFamily="34" charset="0"/>
                <a:cs typeface="Arial" panose="020B0604020202020204" pitchFamily="34" charset="0"/>
              </a:rPr>
              <a:t>CHIS National Policy</a:t>
            </a:r>
          </a:p>
          <a:p>
            <a:r>
              <a:rPr lang="en-GB" altLang="en-US" sz="1200" dirty="0">
                <a:latin typeface="Arial" panose="020B0604020202020204" pitchFamily="34" charset="0"/>
                <a:cs typeface="Arial" panose="020B0604020202020204" pitchFamily="34" charset="0"/>
              </a:rPr>
              <a:t>This provides guidelines to Police forces in respect of the use of CHIS.</a:t>
            </a:r>
          </a:p>
          <a:p>
            <a:r>
              <a:rPr lang="en-GB" altLang="en-US" sz="1200" dirty="0">
                <a:latin typeface="Arial" panose="020B0604020202020204" pitchFamily="34" charset="0"/>
                <a:cs typeface="Arial" panose="020B0604020202020204" pitchFamily="34" charset="0"/>
              </a:rPr>
              <a:t>A source is a person who has access to hidden criminal intentions or plans, and enters into arrangements to reveal this information.</a:t>
            </a:r>
          </a:p>
          <a:p>
            <a:r>
              <a:rPr lang="en-GB" altLang="en-US" sz="1200" dirty="0">
                <a:latin typeface="Arial" panose="020B0604020202020204" pitchFamily="34" charset="0"/>
                <a:cs typeface="Arial" panose="020B0604020202020204" pitchFamily="34" charset="0"/>
              </a:rPr>
              <a:t>A CHIS will be allocated a ‘handler’ who will meet them to obtain the information provided as and when necessary.</a:t>
            </a:r>
          </a:p>
          <a:p>
            <a:r>
              <a:rPr lang="en-GB" altLang="en-US" sz="1200" dirty="0">
                <a:latin typeface="Arial" panose="020B0604020202020204" pitchFamily="34" charset="0"/>
                <a:cs typeface="Arial" panose="020B0604020202020204" pitchFamily="34" charset="0"/>
              </a:rPr>
              <a:t>The operation/handling of a CHIS is strictly controlled under RIPA</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27</a:t>
            </a:fld>
            <a:endParaRPr lang="en-GB" altLang="en-US"/>
          </a:p>
        </p:txBody>
      </p:sp>
    </p:spTree>
    <p:extLst>
      <p:ext uri="{BB962C8B-B14F-4D97-AF65-F5344CB8AC3E}">
        <p14:creationId xmlns:p14="http://schemas.microsoft.com/office/powerpoint/2010/main" val="11108032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r>
              <a:rPr lang="en-GB" altLang="en-US" sz="1200" dirty="0">
                <a:latin typeface="Arial" panose="020B0604020202020204" pitchFamily="34" charset="0"/>
                <a:cs typeface="Arial" panose="020B0604020202020204" pitchFamily="34" charset="0"/>
              </a:rPr>
              <a:t>In order to be of use, intelligence must be properly evaluated and its provenance assessed.</a:t>
            </a:r>
          </a:p>
          <a:p>
            <a:pPr algn="just">
              <a:spcBef>
                <a:spcPct val="0"/>
              </a:spcBef>
              <a:spcAft>
                <a:spcPts val="1209"/>
              </a:spcAft>
            </a:pPr>
            <a:r>
              <a:rPr lang="en-GB" altLang="en-US" sz="1200" dirty="0">
                <a:latin typeface="Arial" panose="020B0604020202020204" pitchFamily="34" charset="0"/>
                <a:cs typeface="Arial" panose="020B0604020202020204" pitchFamily="34" charset="0"/>
              </a:rPr>
              <a:t>The emphasis </a:t>
            </a:r>
            <a:r>
              <a:rPr lang="en-GB" altLang="en-US" sz="1200" b="1" u="sng" dirty="0">
                <a:latin typeface="Arial" panose="020B0604020202020204" pitchFamily="34" charset="0"/>
                <a:cs typeface="Arial" panose="020B0604020202020204" pitchFamily="34" charset="0"/>
              </a:rPr>
              <a:t>MUST</a:t>
            </a:r>
            <a:r>
              <a:rPr lang="en-GB" altLang="en-US" sz="1200" dirty="0">
                <a:latin typeface="Arial" panose="020B0604020202020204" pitchFamily="34" charset="0"/>
                <a:cs typeface="Arial" panose="020B0604020202020204" pitchFamily="34" charset="0"/>
              </a:rPr>
              <a:t> be on integrity in the use of intelligence.</a:t>
            </a:r>
          </a:p>
          <a:p>
            <a:pPr algn="just">
              <a:spcBef>
                <a:spcPct val="0"/>
              </a:spcBef>
              <a:spcAft>
                <a:spcPts val="1209"/>
              </a:spcAft>
            </a:pPr>
            <a:r>
              <a:rPr lang="en-GB" altLang="en-US" sz="1200" dirty="0">
                <a:latin typeface="Arial" panose="020B0604020202020204" pitchFamily="34" charset="0"/>
                <a:cs typeface="Arial" panose="020B0604020202020204" pitchFamily="34" charset="0"/>
              </a:rPr>
              <a:t>Evaluation of ‘raw information’ is known as the</a:t>
            </a:r>
            <a:r>
              <a:rPr lang="en-GB" altLang="en-US" sz="1200" dirty="0">
                <a:solidFill>
                  <a:schemeClr val="accent2"/>
                </a:solidFill>
                <a:latin typeface="Arial" panose="020B0604020202020204" pitchFamily="34" charset="0"/>
                <a:cs typeface="Arial" panose="020B0604020202020204" pitchFamily="34" charset="0"/>
              </a:rPr>
              <a:t> </a:t>
            </a:r>
            <a:r>
              <a:rPr lang="en-GB" altLang="en-US" sz="1200" b="1" dirty="0">
                <a:solidFill>
                  <a:srgbClr val="FF3300"/>
                </a:solidFill>
                <a:latin typeface="Arial" panose="020B0604020202020204" pitchFamily="34" charset="0"/>
                <a:cs typeface="Arial" panose="020B0604020202020204" pitchFamily="34" charset="0"/>
              </a:rPr>
              <a:t>3 x 5 x 2 System</a:t>
            </a:r>
          </a:p>
          <a:p>
            <a:r>
              <a:rPr lang="en-GB" altLang="en-US" sz="1200" dirty="0">
                <a:latin typeface="Arial" panose="020B0604020202020204" pitchFamily="34" charset="0"/>
                <a:cs typeface="Arial" panose="020B0604020202020204" pitchFamily="34" charset="0"/>
              </a:rPr>
              <a:t>There are three different methods commonly associated with the collection of information. </a:t>
            </a:r>
          </a:p>
          <a:p>
            <a:r>
              <a:rPr lang="en-GB" altLang="en-US" sz="1200" dirty="0">
                <a:latin typeface="Arial" panose="020B0604020202020204" pitchFamily="34" charset="0"/>
                <a:cs typeface="Arial" panose="020B0604020202020204" pitchFamily="34" charset="0"/>
              </a:rPr>
              <a:t>The information can be collected from a variety of sources – officers, investigations, community, social media, crime stoppers, surveillance, CCTV, Registered sources, or computer data…</a:t>
            </a:r>
          </a:p>
          <a:p>
            <a:r>
              <a:rPr lang="en-GB" altLang="en-US" sz="1200" dirty="0">
                <a:latin typeface="Arial" panose="020B0604020202020204" pitchFamily="34" charset="0"/>
                <a:cs typeface="Arial" panose="020B0604020202020204" pitchFamily="34" charset="0"/>
              </a:rPr>
              <a:t>You need to be aware that sometimes the source of the information may need to be treated in a confidential or sensitive manner.</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The 3X5X2 Intelligence System is simply how the information is recorded on intelligence logs, how it is graded and how it should be disseminated…</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This is recorded on a 3X5X2 Intelligence Form (mostly electronic today)…</a:t>
            </a:r>
          </a:p>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28</a:t>
            </a:fld>
            <a:endParaRPr lang="en-GB" altLang="en-US"/>
          </a:p>
        </p:txBody>
      </p:sp>
    </p:spTree>
    <p:extLst>
      <p:ext uri="{BB962C8B-B14F-4D97-AF65-F5344CB8AC3E}">
        <p14:creationId xmlns:p14="http://schemas.microsoft.com/office/powerpoint/2010/main" val="32912993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30</a:t>
            </a:fld>
            <a:endParaRPr lang="en-GB" altLang="en-US"/>
          </a:p>
        </p:txBody>
      </p:sp>
    </p:spTree>
    <p:extLst>
      <p:ext uri="{BB962C8B-B14F-4D97-AF65-F5344CB8AC3E}">
        <p14:creationId xmlns:p14="http://schemas.microsoft.com/office/powerpoint/2010/main" val="23798039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b="1" dirty="0">
                <a:latin typeface="Arial" panose="020B0604020202020204" pitchFamily="34" charset="0"/>
                <a:cs typeface="Arial" panose="020B0604020202020204" pitchFamily="34" charset="0"/>
              </a:rPr>
              <a:t>How reliable is the source???</a:t>
            </a:r>
          </a:p>
          <a:p>
            <a:pPr>
              <a:lnSpc>
                <a:spcPct val="100000"/>
              </a:lnSpc>
            </a:pPr>
            <a:endParaRPr lang="en-GB" altLang="en-US" sz="1200" b="1"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30000"/>
              </a:spcBef>
              <a:spcAft>
                <a:spcPct val="0"/>
              </a:spcAft>
              <a:buClrTx/>
              <a:buSzTx/>
              <a:buFontTx/>
              <a:buAutoNum type="arabicPeriod"/>
              <a:tabLst/>
              <a:defRPr/>
            </a:pPr>
            <a:r>
              <a:rPr lang="en-GB" altLang="en-US" sz="1200" b="1" baseline="0" dirty="0">
                <a:latin typeface="Arial" panose="020B0604020202020204" pitchFamily="34" charset="0"/>
                <a:cs typeface="Arial" panose="020B0604020202020204" pitchFamily="34" charset="0"/>
              </a:rPr>
              <a:t>Reliable - </a:t>
            </a:r>
            <a:r>
              <a:rPr lang="en-GB" sz="1200" b="0" i="0" u="none" strike="noStrike" kern="1200" baseline="0" dirty="0">
                <a:solidFill>
                  <a:schemeClr val="tx1"/>
                </a:solidFill>
                <a:latin typeface="Arial" charset="0"/>
                <a:ea typeface="+mn-ea"/>
                <a:cs typeface="Arial" charset="0"/>
              </a:rPr>
              <a:t>This grading is used when there is no doubt of the authenticity, trustworthiness and competence of the source, or the information has been supplied by an individual who, in the past, has generally proved to be reliable. Examples might include human intelligence, technical, scientific and forensic sources and information known directly to a police officer whose information in the past has always been 100% accurate. Outside agencies &amp; healthcare are also considered reliable given their profession</a:t>
            </a:r>
          </a:p>
          <a:p>
            <a:pPr>
              <a:lnSpc>
                <a:spcPct val="100000"/>
              </a:lnSpc>
            </a:pPr>
            <a:endParaRPr lang="en-GB" altLang="en-US" sz="1200" dirty="0">
              <a:latin typeface="Arial" panose="020B0604020202020204" pitchFamily="34" charset="0"/>
              <a:cs typeface="Arial" panose="020B0604020202020204" pitchFamily="34" charset="0"/>
            </a:endParaRPr>
          </a:p>
          <a:p>
            <a:pPr>
              <a:lnSpc>
                <a:spcPct val="100000"/>
              </a:lnSpc>
            </a:pPr>
            <a:r>
              <a:rPr lang="en-GB" altLang="en-US" sz="1200" b="1" dirty="0">
                <a:latin typeface="Arial" panose="020B0604020202020204" pitchFamily="34" charset="0"/>
                <a:cs typeface="Arial" panose="020B0604020202020204" pitchFamily="34" charset="0"/>
              </a:rPr>
              <a:t>2.</a:t>
            </a:r>
            <a:r>
              <a:rPr lang="en-GB" altLang="en-US" sz="1200" b="1" baseline="0" dirty="0">
                <a:latin typeface="Arial" panose="020B0604020202020204" pitchFamily="34" charset="0"/>
                <a:cs typeface="Arial" panose="020B0604020202020204" pitchFamily="34" charset="0"/>
              </a:rPr>
              <a:t> Untested </a:t>
            </a:r>
            <a:r>
              <a:rPr lang="en-GB" altLang="en-US" sz="1200" dirty="0">
                <a:latin typeface="Arial" panose="020B0604020202020204" pitchFamily="34" charset="0"/>
                <a:cs typeface="Arial" panose="020B0604020202020204" pitchFamily="34" charset="0"/>
              </a:rPr>
              <a:t>– </a:t>
            </a:r>
            <a:r>
              <a:rPr lang="en-GB" sz="1200" b="0" i="0" u="none" strike="noStrike" kern="1200" baseline="0" dirty="0">
                <a:solidFill>
                  <a:schemeClr val="tx1"/>
                </a:solidFill>
                <a:latin typeface="Arial" charset="0"/>
                <a:ea typeface="+mn-ea"/>
                <a:cs typeface="Arial" charset="0"/>
              </a:rPr>
              <a:t>This relates to a source that has not previously provided information to the person receiving it, or has provided information previously that could not be substantiated. This does not necessarily mean that the information is unreliable but should nonetheless be treated with caution. Before acting upon this information, corroboration should be sought. Examples would apply to information where the source cannot be determined, i.e. Crimestoppers. 	</a:t>
            </a:r>
          </a:p>
          <a:p>
            <a:pPr>
              <a:lnSpc>
                <a:spcPct val="100000"/>
              </a:lnSpc>
            </a:pPr>
            <a:endParaRPr lang="en-GB" sz="1200" b="0" i="0" u="none" strike="noStrike" kern="1200" baseline="0" dirty="0">
              <a:solidFill>
                <a:schemeClr val="tx1"/>
              </a:solidFill>
              <a:latin typeface="Arial" charset="0"/>
              <a:ea typeface="+mn-ea"/>
              <a:cs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1" dirty="0">
                <a:latin typeface="Arial" panose="020B0604020202020204" pitchFamily="34" charset="0"/>
                <a:cs typeface="Arial" panose="020B0604020202020204" pitchFamily="34" charset="0"/>
              </a:rPr>
              <a:t>3.</a:t>
            </a:r>
            <a:r>
              <a:rPr lang="en-GB" altLang="en-US" sz="1200" b="1" baseline="0" dirty="0">
                <a:latin typeface="Arial" panose="020B0604020202020204" pitchFamily="34" charset="0"/>
                <a:cs typeface="Arial" panose="020B0604020202020204" pitchFamily="34" charset="0"/>
              </a:rPr>
              <a:t> Not </a:t>
            </a:r>
            <a:r>
              <a:rPr lang="en-GB" altLang="en-US" sz="1200" b="1" dirty="0">
                <a:latin typeface="Arial" panose="020B0604020202020204" pitchFamily="34" charset="0"/>
                <a:cs typeface="Arial" panose="020B0604020202020204" pitchFamily="34" charset="0"/>
              </a:rPr>
              <a:t>Reliable </a:t>
            </a:r>
            <a:r>
              <a:rPr lang="en-GB" altLang="en-US" sz="1200" dirty="0">
                <a:latin typeface="Arial" panose="020B0604020202020204" pitchFamily="34" charset="0"/>
                <a:cs typeface="Arial" panose="020B0604020202020204" pitchFamily="34" charset="0"/>
              </a:rPr>
              <a:t>– </a:t>
            </a:r>
            <a:r>
              <a:rPr lang="en-GB" sz="1200" b="0" i="0" u="none" strike="noStrike" kern="1200" baseline="0" dirty="0">
                <a:solidFill>
                  <a:schemeClr val="tx1"/>
                </a:solidFill>
                <a:latin typeface="Arial" charset="0"/>
                <a:ea typeface="+mn-ea"/>
                <a:cs typeface="Arial" charset="0"/>
              </a:rPr>
              <a:t>Sources where information in the past, in the majority of instances, has proved unreliable. This evaluation may also be assigned to the information from a technical source where the quality of recording is poor. Other examples might include individuals who have routinely proven unreliable in the past, or there is some doubt about the authenticity, trustworthiness, competency or motive. 	</a:t>
            </a:r>
          </a:p>
          <a:p>
            <a:pPr>
              <a:lnSpc>
                <a:spcPct val="100000"/>
              </a:lnSpc>
            </a:pPr>
            <a:endParaRPr lang="en-GB" altLang="en-US" sz="1200" dirty="0">
              <a:latin typeface="Arial" panose="020B0604020202020204" pitchFamily="34" charset="0"/>
              <a:cs typeface="Arial" panose="020B0604020202020204" pitchFamily="34" charset="0"/>
            </a:endParaRPr>
          </a:p>
          <a:p>
            <a:pPr>
              <a:lnSpc>
                <a:spcPct val="100000"/>
              </a:lnSpc>
            </a:pPr>
            <a:r>
              <a:rPr lang="en-GB" altLang="en-US" sz="1200" dirty="0">
                <a:latin typeface="Arial" panose="020B0604020202020204" pitchFamily="34" charset="0"/>
                <a:cs typeface="Arial" panose="020B0604020202020204" pitchFamily="34" charset="0"/>
              </a:rPr>
              <a:t>Remember, even though this grading system allows the police to make an informed choice about how reliable the source is, they should not accept the information at face value and should </a:t>
            </a:r>
            <a:r>
              <a:rPr lang="en-GB" altLang="en-US" sz="1200" b="1" dirty="0">
                <a:latin typeface="Arial" panose="020B0604020202020204" pitchFamily="34" charset="0"/>
                <a:cs typeface="Arial" panose="020B0604020202020204" pitchFamily="34" charset="0"/>
              </a:rPr>
              <a:t>always</a:t>
            </a:r>
            <a:r>
              <a:rPr lang="en-GB" altLang="en-US" sz="1200" dirty="0">
                <a:latin typeface="Arial" panose="020B0604020202020204" pitchFamily="34" charset="0"/>
                <a:cs typeface="Arial" panose="020B0604020202020204" pitchFamily="34" charset="0"/>
              </a:rPr>
              <a:t> seek corroboration where possible.</a:t>
            </a: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32</a:t>
            </a:fld>
            <a:endParaRPr lang="en-GB" altLang="en-US"/>
          </a:p>
        </p:txBody>
      </p:sp>
    </p:spTree>
    <p:extLst>
      <p:ext uri="{BB962C8B-B14F-4D97-AF65-F5344CB8AC3E}">
        <p14:creationId xmlns:p14="http://schemas.microsoft.com/office/powerpoint/2010/main" val="4808711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a:latin typeface="Arial" panose="020B0604020202020204" pitchFamily="34" charset="0"/>
                <a:cs typeface="Arial" panose="020B0604020202020204" pitchFamily="34" charset="0"/>
              </a:rPr>
              <a:t>Information from intelligence sources will be subject to </a:t>
            </a:r>
            <a:r>
              <a:rPr lang="en-GB" altLang="en-US" sz="1100" i="1" dirty="0">
                <a:latin typeface="Arial" panose="020B0604020202020204" pitchFamily="34" charset="0"/>
                <a:cs typeface="Arial" panose="020B0604020202020204" pitchFamily="34" charset="0"/>
              </a:rPr>
              <a:t>evaluation of reliability </a:t>
            </a:r>
            <a:r>
              <a:rPr lang="en-GB" altLang="en-US" sz="1100" dirty="0">
                <a:latin typeface="Arial" panose="020B0604020202020204" pitchFamily="34" charset="0"/>
                <a:cs typeface="Arial" panose="020B0604020202020204" pitchFamily="34" charset="0"/>
              </a:rPr>
              <a:t>before being recorded in the intelligence system</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Evaluation must </a:t>
            </a:r>
            <a:r>
              <a:rPr lang="en-GB" altLang="en-US" sz="1100" b="1" u="sng" dirty="0">
                <a:latin typeface="Arial" panose="020B0604020202020204" pitchFamily="34" charset="0"/>
                <a:cs typeface="Arial" panose="020B0604020202020204" pitchFamily="34" charset="0"/>
              </a:rPr>
              <a:t>not</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be influenced by personal feelings </a:t>
            </a:r>
          </a:p>
          <a:p>
            <a:pPr>
              <a:lnSpc>
                <a:spcPct val="100000"/>
              </a:lnSpc>
            </a:pPr>
            <a:r>
              <a:rPr lang="en-GB" altLang="en-US" sz="1100" dirty="0">
                <a:latin typeface="Arial" panose="020B0604020202020204" pitchFamily="34" charset="0"/>
                <a:cs typeface="Arial" panose="020B0604020202020204" pitchFamily="34" charset="0"/>
              </a:rPr>
              <a:t>Must be based on  professional judgement</a:t>
            </a:r>
          </a:p>
          <a:p>
            <a:pPr>
              <a:lnSpc>
                <a:spcPct val="100000"/>
              </a:lnSpc>
            </a:pPr>
            <a:r>
              <a:rPr lang="en-GB" altLang="en-US" sz="1100" dirty="0">
                <a:latin typeface="Arial" panose="020B0604020202020204" pitchFamily="34" charset="0"/>
                <a:cs typeface="Arial" panose="020B0604020202020204" pitchFamily="34" charset="0"/>
              </a:rPr>
              <a:t>Its value must </a:t>
            </a:r>
            <a:r>
              <a:rPr lang="en-GB" altLang="en-US" sz="1100" b="1" u="sng" dirty="0">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be exaggerated in order to ensure action is taken</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Officers recording intelligence reports are personally responsible for ensuring the accuracy and proper evaluation of the material based on their knowledge of the circumstances prevailing at the time</a:t>
            </a:r>
          </a:p>
          <a:p>
            <a:pPr>
              <a:lnSpc>
                <a:spcPct val="100000"/>
              </a:lnSpc>
            </a:pPr>
            <a:r>
              <a:rPr lang="en-GB" altLang="en-US" sz="1100" dirty="0">
                <a:latin typeface="Arial" panose="020B0604020202020204" pitchFamily="34" charset="0"/>
                <a:cs typeface="Arial" panose="020B0604020202020204" pitchFamily="34" charset="0"/>
              </a:rPr>
              <a:t>There may be occasions when actions launched on the basis of intelligence will have to be defended</a:t>
            </a:r>
            <a:endParaRPr lang="en-GB" altLang="en-US" sz="1100" i="1"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**Trainer to emphasise the point that at no time can we task a source to find out any further information – we cannot say to </a:t>
            </a:r>
            <a:r>
              <a:rPr lang="en-GB" altLang="en-US" sz="1100" i="1" dirty="0">
                <a:latin typeface="Arial" panose="020B0604020202020204" pitchFamily="34" charset="0"/>
                <a:cs typeface="Arial" panose="020B0604020202020204" pitchFamily="34" charset="0"/>
              </a:rPr>
              <a:t>Mrs Jones </a:t>
            </a:r>
            <a:r>
              <a:rPr lang="en-GB" altLang="en-US" sz="1100" dirty="0">
                <a:latin typeface="Arial" panose="020B0604020202020204" pitchFamily="34" charset="0"/>
                <a:cs typeface="Arial" panose="020B0604020202020204" pitchFamily="34" charset="0"/>
              </a:rPr>
              <a:t>to watch out for the car again and record the VRM or take a description of who is driving etc. To do this we must obtain authorisation from a Superintendent under RIPA / CHIS which we will cover in a few weeks’ time. Just be aware that we cannot just do this.</a:t>
            </a:r>
          </a:p>
          <a:p>
            <a:pPr>
              <a:lnSpc>
                <a:spcPct val="100000"/>
              </a:lnSpc>
            </a:pPr>
            <a:endParaRPr lang="en-GB" altLang="en-US" sz="1100" i="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Information content</a:t>
            </a:r>
          </a:p>
          <a:p>
            <a:pPr>
              <a:lnSpc>
                <a:spcPct val="100000"/>
              </a:lnSpc>
            </a:pPr>
            <a:r>
              <a:rPr lang="en-GB" altLang="en-US" sz="1100" dirty="0">
                <a:latin typeface="Arial" panose="020B0604020202020204" pitchFamily="34" charset="0"/>
                <a:cs typeface="Arial" panose="020B0604020202020204" pitchFamily="34" charset="0"/>
              </a:rPr>
              <a:t>The information content should comply with the basic principles of 5WH, </a:t>
            </a:r>
            <a:r>
              <a:rPr lang="en-GB" altLang="en-US" sz="1100" dirty="0" err="1">
                <a:latin typeface="Arial" panose="020B0604020202020204" pitchFamily="34" charset="0"/>
                <a:cs typeface="Arial" panose="020B0604020202020204" pitchFamily="34" charset="0"/>
              </a:rPr>
              <a:t>ie</a:t>
            </a:r>
            <a:r>
              <a:rPr lang="en-GB" altLang="en-US" sz="1100" dirty="0">
                <a:latin typeface="Arial" panose="020B0604020202020204" pitchFamily="34" charset="0"/>
                <a:cs typeface="Arial" panose="020B0604020202020204" pitchFamily="34" charset="0"/>
              </a:rPr>
              <a:t>, what, when, where, why, who and how.</a:t>
            </a:r>
          </a:p>
          <a:p>
            <a:pPr>
              <a:lnSpc>
                <a:spcPct val="100000"/>
              </a:lnSpc>
            </a:pPr>
            <a:r>
              <a:rPr lang="en-GB" altLang="en-US" sz="1100" dirty="0">
                <a:latin typeface="Arial" panose="020B0604020202020204" pitchFamily="34" charset="0"/>
                <a:cs typeface="Arial" panose="020B0604020202020204" pitchFamily="34" charset="0"/>
              </a:rPr>
              <a:t>Information should be for a policing purpose. It should be clear, concise and without abbreviations. The information must be of value and understood without the need to refer to other information sources.</a:t>
            </a:r>
          </a:p>
          <a:p>
            <a:pPr>
              <a:lnSpc>
                <a:spcPct val="100000"/>
              </a:lnSpc>
            </a:pPr>
            <a:r>
              <a:rPr lang="en-GB" altLang="en-US" sz="1100" dirty="0">
                <a:latin typeface="Arial" panose="020B0604020202020204" pitchFamily="34" charset="0"/>
                <a:cs typeface="Arial" panose="020B0604020202020204" pitchFamily="34" charset="0"/>
              </a:rPr>
              <a:t>The body of the report should give no indication of the nature of the source, whether human or technical, or the proximity of the source to the information.</a:t>
            </a:r>
          </a:p>
          <a:p>
            <a:pPr>
              <a:lnSpc>
                <a:spcPct val="100000"/>
              </a:lnSpc>
            </a:pPr>
            <a:r>
              <a:rPr lang="en-GB" altLang="en-US" sz="1100" dirty="0">
                <a:latin typeface="Arial" panose="020B0604020202020204" pitchFamily="34" charset="0"/>
                <a:cs typeface="Arial" panose="020B0604020202020204" pitchFamily="34" charset="0"/>
              </a:rPr>
              <a:t>Where possible, the information should be corroborated and its provenance established. This could be done through interrogation of information already held in other business areas, for example, PNC. Where research has been done this should be recorded and contained within the initial Intelligence</a:t>
            </a:r>
            <a:r>
              <a:rPr lang="en-GB" altLang="en-US" sz="1100" baseline="0" dirty="0">
                <a:latin typeface="Arial" panose="020B0604020202020204" pitchFamily="34" charset="0"/>
                <a:cs typeface="Arial" panose="020B0604020202020204" pitchFamily="34" charset="0"/>
              </a:rPr>
              <a:t> Report (IR)</a:t>
            </a:r>
            <a:r>
              <a:rPr lang="en-GB" altLang="en-US" sz="1100" dirty="0">
                <a:latin typeface="Arial" panose="020B0604020202020204" pitchFamily="34" charset="0"/>
                <a:cs typeface="Arial" panose="020B0604020202020204" pitchFamily="34" charset="0"/>
              </a:rPr>
              <a:t> and clearly labelled. It should indicate the databases that have been researched.</a:t>
            </a:r>
          </a:p>
          <a:p>
            <a:pPr>
              <a:lnSpc>
                <a:spcPct val="100000"/>
              </a:lnSpc>
            </a:pPr>
            <a:r>
              <a:rPr lang="en-GB" altLang="en-US" sz="1100" dirty="0">
                <a:latin typeface="Arial" panose="020B0604020202020204" pitchFamily="34" charset="0"/>
                <a:cs typeface="Arial" panose="020B0604020202020204" pitchFamily="34" charset="0"/>
              </a:rPr>
              <a:t>For ongoing operations, the operational name or number may be added. A separate IR must be submitted when new intelligence is identified from any research, </a:t>
            </a:r>
            <a:r>
              <a:rPr lang="en-GB" altLang="en-US" sz="1100" dirty="0" err="1">
                <a:latin typeface="Arial" panose="020B0604020202020204" pitchFamily="34" charset="0"/>
                <a:cs typeface="Arial" panose="020B0604020202020204" pitchFamily="34" charset="0"/>
              </a:rPr>
              <a:t>eg</a:t>
            </a:r>
            <a:r>
              <a:rPr lang="en-GB" altLang="en-US" sz="1100" dirty="0">
                <a:latin typeface="Arial" panose="020B0604020202020204" pitchFamily="34" charset="0"/>
                <a:cs typeface="Arial" panose="020B0604020202020204" pitchFamily="34" charset="0"/>
              </a:rPr>
              <a:t>, that carried out on non-law enforcement agency databases (including the internet).</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The evaluation of data validity refers to an assessment of the circumstances in which the data was collected, which helps us to understand how “true” or accurate it may be.</a:t>
            </a:r>
          </a:p>
          <a:p>
            <a:pPr>
              <a:lnSpc>
                <a:spcPct val="100000"/>
              </a:lnSpc>
            </a:pPr>
            <a:endParaRPr lang="en-GB" altLang="en-US" sz="1100" dirty="0">
              <a:latin typeface="Arial" panose="020B0604020202020204" pitchFamily="34" charset="0"/>
              <a:cs typeface="Arial" panose="020B0604020202020204" pitchFamily="34" charset="0"/>
            </a:endParaRP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altLang="en-US" sz="1100" b="1" baseline="0" dirty="0">
                <a:latin typeface="Arial" panose="020B0604020202020204" pitchFamily="34" charset="0"/>
                <a:cs typeface="Arial" panose="020B0604020202020204" pitchFamily="34" charset="0"/>
              </a:rPr>
              <a:t>Known directly to the source </a:t>
            </a:r>
            <a:r>
              <a:rPr lang="en-GB" altLang="en-US" sz="1100" baseline="0" dirty="0">
                <a:latin typeface="Arial" panose="020B0604020202020204" pitchFamily="34" charset="0"/>
                <a:cs typeface="Arial" panose="020B0604020202020204" pitchFamily="34" charset="0"/>
              </a:rPr>
              <a:t>-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Refers to information obtained first-hand, e.g. witnessing it. Care must be taken to differentiate between what a source witnessed themselves and what they were told/heard from a third party. </a:t>
            </a: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Known indirectly to the source but corroborated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Refers to information that the source has not witnessed themselves, but can be verified by separate information that carries the intelligence assessment of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A</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Care must be taken to ensure the corroborating information is independent from the original source. 	</a:t>
            </a: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Known indirectly to the source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Refers to information that has been told to the source by someone else. The source doesn’t have first-hand knowledge of the information as they did not witness it themselves. 	</a:t>
            </a: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Not known</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 Refers to when there is no means of assessing the information, such as from an anonymous source i.e. Crimestoppers, this grade should only be used when it is not known how the source knows the information. 	</a:t>
            </a:r>
          </a:p>
          <a:p>
            <a:pPr marL="228600" marR="0" lvl="0" indent="-228600" algn="l" defTabSz="914400" rtl="0" eaLnBrk="0" fontAlgn="base" latinLnBrk="0" hangingPunct="0">
              <a:lnSpc>
                <a:spcPct val="100000"/>
              </a:lnSpc>
              <a:spcBef>
                <a:spcPct val="30000"/>
              </a:spcBef>
              <a:spcAft>
                <a:spcPct val="0"/>
              </a:spcAft>
              <a:buClrTx/>
              <a:buSzTx/>
              <a:buFontTx/>
              <a:buAutoNum type="alphaUcPeriod"/>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Suspected to be false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Regardless of how the source came upon the information, there is a reason to believe the information is false, when this is the case the rationale for why it’s believed to be false should be recorded in the risk assessment.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Information from intelligence sources will be subject to evaluation of reliability before being recorded into the intelligence system. Evaluation must not be influenced by personal feelings but be based on professional judgement. Its value must not be exaggerated in order to ensure action is taken. It should be remembered that intelligence logs may be produced at criminal or civil hearings. </a:t>
            </a:r>
            <a:endParaRPr lang="en-GB"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33</a:t>
            </a:fld>
            <a:endParaRPr lang="en-GB" altLang="en-US"/>
          </a:p>
        </p:txBody>
      </p:sp>
    </p:spTree>
    <p:extLst>
      <p:ext uri="{BB962C8B-B14F-4D97-AF65-F5344CB8AC3E}">
        <p14:creationId xmlns:p14="http://schemas.microsoft.com/office/powerpoint/2010/main" val="13906111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Bef>
                <a:spcPct val="0"/>
              </a:spcBef>
              <a:spcAft>
                <a:spcPts val="1213"/>
              </a:spcAft>
            </a:pPr>
            <a:r>
              <a:rPr lang="en-GB" altLang="en-US" sz="1200" dirty="0">
                <a:latin typeface="Arial" panose="020B0604020202020204" pitchFamily="34" charset="0"/>
                <a:cs typeface="Arial" panose="020B0604020202020204" pitchFamily="34" charset="0"/>
              </a:rPr>
              <a:t>The ‘Handling Code’ is a system that allows officers to record easily their decisions on the suitability or otherwise of exposing the intelligence to other agencies</a:t>
            </a:r>
          </a:p>
          <a:p>
            <a:pPr algn="just">
              <a:lnSpc>
                <a:spcPct val="100000"/>
              </a:lnSpc>
              <a:spcBef>
                <a:spcPct val="0"/>
              </a:spcBef>
              <a:spcAft>
                <a:spcPts val="1213"/>
              </a:spcAft>
            </a:pPr>
            <a:endParaRPr lang="en-GB" altLang="en-US" sz="1200" dirty="0">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00000"/>
              </a:lnSpc>
              <a:spcBef>
                <a:spcPct val="50000"/>
              </a:spcBef>
              <a:spcAft>
                <a:spcPct val="0"/>
              </a:spcAft>
              <a:buClrTx/>
              <a:buSzTx/>
              <a:buFontTx/>
              <a:buNone/>
              <a:tabLst/>
              <a:defRPr/>
            </a:pPr>
            <a:r>
              <a:rPr lang="en-GB" altLang="en-US" sz="1200" b="1" dirty="0">
                <a:latin typeface="Arial" panose="020B0604020202020204" pitchFamily="34" charset="0"/>
                <a:cs typeface="Arial" panose="020B0604020202020204" pitchFamily="34" charset="0"/>
              </a:rPr>
              <a:t>P.</a:t>
            </a:r>
            <a:r>
              <a:rPr lang="en-GB" altLang="en-US" sz="1200" b="1" baseline="0" dirty="0">
                <a:latin typeface="Arial" panose="020B0604020202020204" pitchFamily="34" charset="0"/>
                <a:cs typeface="Arial" panose="020B0604020202020204" pitchFamily="34" charset="0"/>
              </a:rPr>
              <a:t> Lawful sharing permitted </a:t>
            </a:r>
            <a:r>
              <a:rPr lang="en-GB" altLang="en-US" sz="1200" baseline="0" dirty="0">
                <a:latin typeface="Arial" panose="020B0604020202020204" pitchFamily="34" charset="0"/>
                <a:cs typeface="Arial" panose="020B0604020202020204" pitchFamily="34" charset="0"/>
              </a:rPr>
              <a:t>- </a:t>
            </a: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Most intelligence will fall into this category, which means the intelligence may be shared with others under the appropriate GSC marking provided there is a policing purpose, local protocols in place and a legitimate need to receive it. If there are concerns of how the intelligence is disseminated, code C applies. </a:t>
            </a:r>
          </a:p>
          <a:p>
            <a:pPr marL="0" marR="0" lvl="0" indent="0" algn="just" defTabSz="914400" rtl="0" eaLnBrk="0" fontAlgn="base" latinLnBrk="0" hangingPunct="0">
              <a:lnSpc>
                <a:spcPct val="100000"/>
              </a:lnSpc>
              <a:spcBef>
                <a:spcPct val="50000"/>
              </a:spcBef>
              <a:spcAft>
                <a:spcPct val="0"/>
              </a:spcAft>
              <a:buClrTx/>
              <a:buSzTx/>
              <a:buFontTx/>
              <a:buNone/>
              <a:tabLst/>
              <a:defRPr/>
            </a:pPr>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just" defTabSz="914400" rtl="0" eaLnBrk="0" fontAlgn="base" latinLnBrk="0" hangingPunct="0">
              <a:lnSpc>
                <a:spcPct val="100000"/>
              </a:lnSpc>
              <a:spcBef>
                <a:spcPct val="50000"/>
              </a:spcBef>
              <a:spcAft>
                <a:spcPct val="0"/>
              </a:spcAft>
              <a:buClrTx/>
              <a:buSzTx/>
              <a:buFontTx/>
              <a:buNone/>
              <a:tabLst/>
              <a:defRPr/>
            </a:pPr>
            <a:r>
              <a:rPr lang="en-GB" sz="1200" b="1" i="0" u="none" strike="noStrike" kern="1200" baseline="0" dirty="0">
                <a:solidFill>
                  <a:schemeClr val="tx1"/>
                </a:solidFill>
                <a:latin typeface="Arial" panose="020B0604020202020204" pitchFamily="34" charset="0"/>
                <a:ea typeface="+mn-ea"/>
                <a:cs typeface="Arial" panose="020B0604020202020204" pitchFamily="34" charset="0"/>
              </a:rPr>
              <a:t>C. Lawful sharing permitted with conditions - </a:t>
            </a: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This code is used when concerns regarding how widely intelligence should be shared, and that specific handling instructions are to apply. These concerns must be documented within the IR Risk assessment. Action and sanitisation codes must be used. 	</a:t>
            </a:r>
          </a:p>
          <a:p>
            <a:pPr marL="0" marR="0" lvl="0" indent="0" algn="just" defTabSz="914400" rtl="0" eaLnBrk="0" fontAlgn="base" latinLnBrk="0" hangingPunct="0">
              <a:lnSpc>
                <a:spcPct val="100000"/>
              </a:lnSpc>
              <a:spcBef>
                <a:spcPct val="50000"/>
              </a:spcBef>
              <a:spcAft>
                <a:spcPct val="0"/>
              </a:spcAft>
              <a:buClrTx/>
              <a:buSzTx/>
              <a:buFontTx/>
              <a:buNone/>
              <a:tabLst/>
              <a:defRP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altLang="en-US" sz="1200" dirty="0">
              <a:latin typeface="Arial" panose="020B0604020202020204" pitchFamily="34" charset="0"/>
              <a:cs typeface="Arial" panose="020B0604020202020204" pitchFamily="34" charset="0"/>
            </a:endParaRPr>
          </a:p>
          <a:p>
            <a:pPr>
              <a:lnSpc>
                <a:spcPct val="100000"/>
              </a:lnSpc>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The intelligence unit will review and may change the handling condition based upon information available to them. </a:t>
            </a:r>
            <a:endParaRPr lang="en-GB" altLang="en-US" sz="12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34</a:t>
            </a:fld>
            <a:endParaRPr lang="en-GB" altLang="en-US"/>
          </a:p>
        </p:txBody>
      </p:sp>
    </p:spTree>
    <p:extLst>
      <p:ext uri="{BB962C8B-B14F-4D97-AF65-F5344CB8AC3E}">
        <p14:creationId xmlns:p14="http://schemas.microsoft.com/office/powerpoint/2010/main" val="9164782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35</a:t>
            </a:fld>
            <a:endParaRPr lang="en-GB" altLang="en-US"/>
          </a:p>
        </p:txBody>
      </p:sp>
    </p:spTree>
    <p:extLst>
      <p:ext uri="{BB962C8B-B14F-4D97-AF65-F5344CB8AC3E}">
        <p14:creationId xmlns:p14="http://schemas.microsoft.com/office/powerpoint/2010/main" val="13429419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36</a:t>
            </a:fld>
            <a:endParaRPr lang="en-GB" altLang="en-US"/>
          </a:p>
        </p:txBody>
      </p:sp>
    </p:spTree>
    <p:extLst>
      <p:ext uri="{BB962C8B-B14F-4D97-AF65-F5344CB8AC3E}">
        <p14:creationId xmlns:p14="http://schemas.microsoft.com/office/powerpoint/2010/main" val="39783944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37</a:t>
            </a:fld>
            <a:endParaRPr lang="en-GB" altLang="en-US"/>
          </a:p>
        </p:txBody>
      </p:sp>
    </p:spTree>
    <p:extLst>
      <p:ext uri="{BB962C8B-B14F-4D97-AF65-F5344CB8AC3E}">
        <p14:creationId xmlns:p14="http://schemas.microsoft.com/office/powerpoint/2010/main" val="12281405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20000"/>
              </a:spcBef>
              <a:spcAft>
                <a:spcPct val="0"/>
              </a:spcAft>
              <a:buClrTx/>
              <a:buSzTx/>
              <a:buNone/>
              <a:tabLst/>
              <a:defRPr/>
            </a:pPr>
            <a:r>
              <a:rPr lang="en-GB" sz="1200" b="1" dirty="0">
                <a:latin typeface="Arial" panose="020B0604020202020204" pitchFamily="34" charset="0"/>
                <a:cs typeface="Arial" panose="020B0604020202020204" pitchFamily="34" charset="0"/>
              </a:rPr>
              <a:t>When &amp; Why do we use provenance?</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72B62"/>
                </a:solidFill>
                <a:effectLst/>
                <a:uLnTx/>
                <a:uFillTx/>
                <a:latin typeface="Arial" panose="020B0604020202020204" pitchFamily="34" charset="0"/>
                <a:ea typeface="ＭＳ Ｐゴシック" pitchFamily="1" charset="-128"/>
                <a:cs typeface="Arial" panose="020B0604020202020204" pitchFamily="34" charset="0"/>
              </a:rPr>
              <a:t>Needed to protect sources of information</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72B62"/>
                </a:solidFill>
                <a:effectLst/>
                <a:uLnTx/>
                <a:uFillTx/>
                <a:latin typeface="Arial" panose="020B0604020202020204" pitchFamily="34" charset="0"/>
                <a:ea typeface="ＭＳ Ｐゴシック" pitchFamily="1" charset="-128"/>
                <a:cs typeface="Arial" panose="020B0604020202020204" pitchFamily="34" charset="0"/>
              </a:rPr>
              <a:t>Duty of care</a:t>
            </a:r>
            <a:endParaRPr kumimoji="0" lang="en-GB" sz="1200" b="0" i="0" u="none" strike="noStrike" kern="120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a:p>
            <a:pPr>
              <a:lnSpc>
                <a:spcPct val="100000"/>
              </a:lnSpc>
            </a:pPr>
            <a:endParaRPr lang="en-GB" sz="1200" b="1" dirty="0">
              <a:latin typeface="Arial" panose="020B0604020202020204" pitchFamily="34" charset="0"/>
              <a:cs typeface="Arial" panose="020B0604020202020204" pitchFamily="34" charset="0"/>
            </a:endParaRPr>
          </a:p>
          <a:p>
            <a:pPr>
              <a:lnSpc>
                <a:spcPct val="100000"/>
              </a:lnSpc>
            </a:pPr>
            <a:r>
              <a:rPr lang="en-GB" altLang="en-US" sz="1200" dirty="0">
                <a:latin typeface="Arial" panose="020B0604020202020204" pitchFamily="34" charset="0"/>
                <a:cs typeface="Arial" panose="020B0604020202020204" pitchFamily="34" charset="0"/>
              </a:rPr>
              <a:t>If the source is not protected then people will be reluctant to provide information.</a:t>
            </a:r>
          </a:p>
          <a:p>
            <a:pPr>
              <a:lnSpc>
                <a:spcPct val="100000"/>
              </a:lnSpc>
            </a:pPr>
            <a:r>
              <a:rPr lang="en-GB" altLang="en-US" sz="1200" dirty="0">
                <a:latin typeface="Arial" panose="020B0604020202020204" pitchFamily="34" charset="0"/>
                <a:cs typeface="Arial" panose="020B0604020202020204" pitchFamily="34" charset="0"/>
              </a:rPr>
              <a:t>If provenance is not used then there may be recriminations for the source.</a:t>
            </a:r>
          </a:p>
          <a:p>
            <a:pPr>
              <a:lnSpc>
                <a:spcPct val="100000"/>
              </a:lnSpc>
            </a:pPr>
            <a:r>
              <a:rPr lang="en-GB" altLang="en-US" sz="1200" dirty="0">
                <a:latin typeface="Arial" panose="020B0604020202020204" pitchFamily="34" charset="0"/>
                <a:cs typeface="Arial" panose="020B0604020202020204" pitchFamily="34" charset="0"/>
              </a:rPr>
              <a:t>We have a duty to protect the source.</a:t>
            </a:r>
          </a:p>
          <a:p>
            <a:pPr>
              <a:lnSpc>
                <a:spcPct val="100000"/>
              </a:lnSpc>
            </a:pPr>
            <a:r>
              <a:rPr lang="en-GB" altLang="en-US" sz="1200" dirty="0">
                <a:latin typeface="Arial" panose="020B0604020202020204" pitchFamily="34" charset="0"/>
                <a:cs typeface="Arial" panose="020B0604020202020204" pitchFamily="34" charset="0"/>
              </a:rPr>
              <a:t>Highlight that sources need to be recorded onto the system, police officers should </a:t>
            </a:r>
            <a:r>
              <a:rPr lang="en-GB" altLang="en-US" sz="1200" b="1" u="sng" dirty="0">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protect sources by saying that the information has come from the police officer.  The new system is a reliable way of protecting the source.</a:t>
            </a:r>
          </a:p>
          <a:p>
            <a:pPr>
              <a:lnSpc>
                <a:spcPct val="100000"/>
              </a:lnSpc>
            </a:pPr>
            <a:r>
              <a:rPr lang="en-GB" altLang="en-US" sz="1200" dirty="0">
                <a:latin typeface="Arial" panose="020B0604020202020204" pitchFamily="34" charset="0"/>
                <a:cs typeface="Arial" panose="020B0604020202020204" pitchFamily="34" charset="0"/>
              </a:rPr>
              <a:t>It is important to think about what risks there may be to the source as this will need to be recorded on the computer system.</a:t>
            </a:r>
          </a:p>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38</a:t>
            </a:fld>
            <a:endParaRPr lang="en-GB" altLang="en-US"/>
          </a:p>
        </p:txBody>
      </p:sp>
    </p:spTree>
    <p:extLst>
      <p:ext uri="{BB962C8B-B14F-4D97-AF65-F5344CB8AC3E}">
        <p14:creationId xmlns:p14="http://schemas.microsoft.com/office/powerpoint/2010/main" val="3791800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39</a:t>
            </a:fld>
            <a:endParaRPr lang="en-GB" altLang="en-US"/>
          </a:p>
        </p:txBody>
      </p:sp>
    </p:spTree>
    <p:extLst>
      <p:ext uri="{BB962C8B-B14F-4D97-AF65-F5344CB8AC3E}">
        <p14:creationId xmlns:p14="http://schemas.microsoft.com/office/powerpoint/2010/main" val="1826748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40</a:t>
            </a:fld>
            <a:endParaRPr lang="en-GB" altLang="en-US"/>
          </a:p>
        </p:txBody>
      </p:sp>
    </p:spTree>
    <p:extLst>
      <p:ext uri="{BB962C8B-B14F-4D97-AF65-F5344CB8AC3E}">
        <p14:creationId xmlns:p14="http://schemas.microsoft.com/office/powerpoint/2010/main" val="114080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41</a:t>
            </a:fld>
            <a:endParaRPr lang="en-GB" altLang="en-US"/>
          </a:p>
        </p:txBody>
      </p:sp>
    </p:spTree>
    <p:extLst>
      <p:ext uri="{BB962C8B-B14F-4D97-AF65-F5344CB8AC3E}">
        <p14:creationId xmlns:p14="http://schemas.microsoft.com/office/powerpoint/2010/main" val="20242138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42</a:t>
            </a:fld>
            <a:endParaRPr lang="en-GB" altLang="en-US"/>
          </a:p>
        </p:txBody>
      </p:sp>
    </p:spTree>
    <p:extLst>
      <p:ext uri="{BB962C8B-B14F-4D97-AF65-F5344CB8AC3E}">
        <p14:creationId xmlns:p14="http://schemas.microsoft.com/office/powerpoint/2010/main" val="36360646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Information/intelligence gathered must be stored as accurately as possible – the 3X5X2 system assists in categorising how accurate (or inaccurate) the officer thinks it is.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Crime &amp; Disorder Act 1998 </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states partners are </a:t>
            </a:r>
            <a:r>
              <a:rPr kumimoji="0" lang="en-GB" altLang="en-US" sz="12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required</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to share information. This is overcome by information-sharing protocols, which are written and signed by partners allowing the sharing of data relevant to crime and disorder under the strict guidelines of the protocols.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Arial" charset="0"/>
              </a:rPr>
              <a:t>Information Sharing Agreements </a:t>
            </a:r>
            <a:r>
              <a:rPr kumimoji="0" lang="en-GB" sz="1200" b="0" i="0" u="none" strike="noStrike" kern="1200" cap="none" spc="0" normalizeH="0" baseline="0" noProof="0" dirty="0">
                <a:ln>
                  <a:noFill/>
                </a:ln>
                <a:solidFill>
                  <a:srgbClr val="000000"/>
                </a:solidFill>
                <a:effectLst/>
                <a:uLnTx/>
                <a:uFillTx/>
                <a:latin typeface="Arial" charset="0"/>
                <a:ea typeface="+mn-ea"/>
                <a:cs typeface="Arial" charset="0"/>
              </a:rPr>
              <a:t>are formal agreements for the exchange of information and intelligence between the Police and its partners. The shared information is typically used to prevent, detect, and/or reduce crime.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Computer Misuse Act 1990 </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outlines offences of accessing data you’re not entitled to see (such as PNC/Intel systems) and a more serious offence of using that data to commit a crime.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0" u="sng"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Criminal Procedures &amp; Investigations Act 1996 </a:t>
            </a: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requires the police to Record, Retain and Reveal any material gathered during a criminal investigation (not just data) and disclose anything relevant to the investigation which may weaken its own case or strengthen that of the defence.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1"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implications of gathering inaccurate data will be felt if the case collapses when the information is disclosed to the defence – but the police could also be in breach of the MOPI guidelines. This could also lead to discipline issues for officers &amp; police service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Police officers are not allowed to disclose data held on computers to anyone not entitled to receive it (such as members of the public or partners).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Data Protection Act 2018/General Data Protection Regulation (EU) 2018/679 (GDPR): </a:t>
            </a:r>
            <a:br>
              <a:rPr lang="en-GB" dirty="0"/>
            </a:br>
            <a:r>
              <a:rPr lang="en-GB" sz="1400" b="0" i="0" kern="1200" dirty="0">
                <a:solidFill>
                  <a:schemeClr val="tx1"/>
                </a:solidFill>
                <a:effectLst/>
                <a:latin typeface="Arial" charset="0"/>
                <a:ea typeface="+mn-ea"/>
                <a:cs typeface="Arial" charset="0"/>
              </a:rPr>
              <a:t>This Regulation lays down rules relating to the protection of natural persons with regard to the processing of personal data and rules relating to the free movement of personal data.</a:t>
            </a:r>
            <a:r>
              <a:rPr lang="en-GB" sz="1400" b="0" i="0" kern="1200" baseline="0" dirty="0">
                <a:solidFill>
                  <a:schemeClr val="tx1"/>
                </a:solidFill>
                <a:effectLst/>
                <a:latin typeface="Arial" charset="0"/>
                <a:ea typeface="+mn-ea"/>
                <a:cs typeface="Arial" charset="0"/>
              </a:rPr>
              <a:t> </a:t>
            </a:r>
            <a:r>
              <a:rPr lang="en-GB" sz="1400" b="0" i="0" kern="1200" dirty="0">
                <a:solidFill>
                  <a:schemeClr val="tx1"/>
                </a:solidFill>
                <a:effectLst/>
                <a:latin typeface="Arial" charset="0"/>
                <a:ea typeface="+mn-ea"/>
                <a:cs typeface="Arial" charset="0"/>
              </a:rPr>
              <a:t>In essence it</a:t>
            </a:r>
            <a:r>
              <a:rPr lang="en-GB" sz="1400" b="0" i="0" kern="1200" baseline="0" dirty="0">
                <a:solidFill>
                  <a:schemeClr val="tx1"/>
                </a:solidFill>
                <a:effectLst/>
                <a:latin typeface="Arial" charset="0"/>
                <a:ea typeface="+mn-ea"/>
                <a:cs typeface="Arial" charset="0"/>
              </a:rPr>
              <a:t> is the protection of data to those within the EU and the European Economic Area (EEA); and will also address the personal data to outside of the EU and the EEA. </a:t>
            </a:r>
            <a:r>
              <a:rPr lang="en-GB" sz="1400" b="0" i="0" kern="1200" dirty="0">
                <a:solidFill>
                  <a:schemeClr val="tx1"/>
                </a:solidFill>
                <a:effectLst/>
                <a:latin typeface="Arial" charset="0"/>
                <a:ea typeface="+mn-ea"/>
                <a:cs typeface="Arial" charset="0"/>
              </a:rPr>
              <a:t>Controllers and processors of personal data must put in place </a:t>
            </a:r>
            <a:r>
              <a:rPr lang="en-GB" sz="1400" b="0" i="1" kern="1200" dirty="0">
                <a:solidFill>
                  <a:schemeClr val="tx1"/>
                </a:solidFill>
                <a:effectLst/>
                <a:latin typeface="Arial" charset="0"/>
                <a:ea typeface="+mn-ea"/>
                <a:cs typeface="Arial" charset="0"/>
              </a:rPr>
              <a:t>appropriate technical and organisational measures</a:t>
            </a:r>
            <a:r>
              <a:rPr lang="en-GB" sz="1400" b="0" i="0" kern="1200" dirty="0">
                <a:solidFill>
                  <a:schemeClr val="tx1"/>
                </a:solidFill>
                <a:effectLst/>
                <a:latin typeface="Arial" charset="0"/>
                <a:ea typeface="+mn-ea"/>
                <a:cs typeface="Arial" charset="0"/>
              </a:rPr>
              <a:t> to implement the </a:t>
            </a:r>
            <a:r>
              <a:rPr lang="en-GB" sz="1400" b="1" i="0" kern="1200" dirty="0">
                <a:solidFill>
                  <a:schemeClr val="tx1"/>
                </a:solidFill>
                <a:effectLst/>
                <a:latin typeface="Arial" charset="0"/>
                <a:ea typeface="+mn-ea"/>
                <a:cs typeface="Arial" charset="0"/>
              </a:rPr>
              <a:t>data protection principles. </a:t>
            </a:r>
            <a:r>
              <a:rPr lang="en-GB" sz="1400" b="0" i="0" kern="1200" dirty="0">
                <a:solidFill>
                  <a:schemeClr val="tx1"/>
                </a:solidFill>
                <a:effectLst/>
                <a:latin typeface="Arial" charset="0"/>
                <a:ea typeface="+mn-ea"/>
                <a:cs typeface="Arial" charset="0"/>
              </a:rPr>
              <a:t>Business processes that handle personal data must be designed and built with consideration of the principles and provide safeguards to protect data e.g. fully anonymising</a:t>
            </a:r>
            <a:r>
              <a:rPr lang="en-GB" sz="1400" b="0" i="0" kern="1200" baseline="0" dirty="0">
                <a:solidFill>
                  <a:schemeClr val="tx1"/>
                </a:solidFill>
                <a:effectLst/>
                <a:latin typeface="Arial" charset="0"/>
                <a:ea typeface="+mn-ea"/>
                <a:cs typeface="Arial" charset="0"/>
              </a:rPr>
              <a:t> the data </a:t>
            </a:r>
            <a:r>
              <a:rPr lang="en-GB" sz="1400" b="0" i="0" kern="1200" dirty="0">
                <a:solidFill>
                  <a:schemeClr val="tx1"/>
                </a:solidFill>
                <a:effectLst/>
                <a:latin typeface="Arial" charset="0"/>
                <a:ea typeface="+mn-ea"/>
                <a:cs typeface="Arial" charset="0"/>
              </a:rPr>
              <a:t>where appropriate.</a:t>
            </a:r>
            <a:endParaRPr lang="en-GB" sz="1400" b="0" i="0" kern="1200" baseline="0" dirty="0">
              <a:solidFill>
                <a:schemeClr val="tx1"/>
              </a:solidFill>
              <a:effectLst/>
              <a:latin typeface="Arial" charset="0"/>
              <a:ea typeface="+mn-ea"/>
              <a:cs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43</a:t>
            </a:fld>
            <a:endParaRPr lang="en-GB" altLang="en-US"/>
          </a:p>
        </p:txBody>
      </p:sp>
    </p:spTree>
    <p:extLst>
      <p:ext uri="{BB962C8B-B14F-4D97-AF65-F5344CB8AC3E}">
        <p14:creationId xmlns:p14="http://schemas.microsoft.com/office/powerpoint/2010/main" val="408273833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44</a:t>
            </a:fld>
            <a:endParaRPr lang="en-GB" altLang="en-US"/>
          </a:p>
        </p:txBody>
      </p:sp>
    </p:spTree>
    <p:extLst>
      <p:ext uri="{BB962C8B-B14F-4D97-AF65-F5344CB8AC3E}">
        <p14:creationId xmlns:p14="http://schemas.microsoft.com/office/powerpoint/2010/main" val="35226878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45</a:t>
            </a:fld>
            <a:endParaRPr lang="en-GB" altLang="en-US"/>
          </a:p>
        </p:txBody>
      </p:sp>
    </p:spTree>
    <p:extLst>
      <p:ext uri="{BB962C8B-B14F-4D97-AF65-F5344CB8AC3E}">
        <p14:creationId xmlns:p14="http://schemas.microsoft.com/office/powerpoint/2010/main" val="13830460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46</a:t>
            </a:fld>
            <a:endParaRPr lang="en-GB" altLang="en-US"/>
          </a:p>
        </p:txBody>
      </p:sp>
    </p:spTree>
    <p:extLst>
      <p:ext uri="{BB962C8B-B14F-4D97-AF65-F5344CB8AC3E}">
        <p14:creationId xmlns:p14="http://schemas.microsoft.com/office/powerpoint/2010/main" val="30206687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the benefits of the PND? </a:t>
            </a: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47</a:t>
            </a:fld>
            <a:endParaRPr lang="en-GB" altLang="en-US"/>
          </a:p>
        </p:txBody>
      </p:sp>
    </p:spTree>
    <p:extLst>
      <p:ext uri="{BB962C8B-B14F-4D97-AF65-F5344CB8AC3E}">
        <p14:creationId xmlns:p14="http://schemas.microsoft.com/office/powerpoint/2010/main" val="25904853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48</a:t>
            </a:fld>
            <a:endParaRPr lang="en-GB" altLang="en-US"/>
          </a:p>
        </p:txBody>
      </p:sp>
    </p:spTree>
    <p:extLst>
      <p:ext uri="{BB962C8B-B14F-4D97-AF65-F5344CB8AC3E}">
        <p14:creationId xmlns:p14="http://schemas.microsoft.com/office/powerpoint/2010/main" val="934791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49</a:t>
            </a:fld>
            <a:endParaRPr lang="en-GB" altLang="en-US"/>
          </a:p>
        </p:txBody>
      </p:sp>
    </p:spTree>
    <p:extLst>
      <p:ext uri="{BB962C8B-B14F-4D97-AF65-F5344CB8AC3E}">
        <p14:creationId xmlns:p14="http://schemas.microsoft.com/office/powerpoint/2010/main" val="22943112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50</a:t>
            </a:fld>
            <a:endParaRPr lang="en-GB" altLang="en-US"/>
          </a:p>
        </p:txBody>
      </p:sp>
    </p:spTree>
    <p:extLst>
      <p:ext uri="{BB962C8B-B14F-4D97-AF65-F5344CB8AC3E}">
        <p14:creationId xmlns:p14="http://schemas.microsoft.com/office/powerpoint/2010/main" val="14948963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51</a:t>
            </a:fld>
            <a:endParaRPr lang="en-GB" altLang="en-US"/>
          </a:p>
        </p:txBody>
      </p:sp>
    </p:spTree>
    <p:extLst>
      <p:ext uri="{BB962C8B-B14F-4D97-AF65-F5344CB8AC3E}">
        <p14:creationId xmlns:p14="http://schemas.microsoft.com/office/powerpoint/2010/main" val="17870499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charset="0"/>
                <a:ea typeface="+mn-ea"/>
                <a:cs typeface="Arial" charset="0"/>
              </a:rPr>
              <a:t>Before information can be shared with bodies outside the police service there must be one of the following: </a:t>
            </a:r>
          </a:p>
          <a:p>
            <a:pPr marL="0" indent="0">
              <a:buFont typeface="Arial" panose="020B0604020202020204" pitchFamily="34" charset="0"/>
              <a:buNone/>
            </a:pPr>
            <a:r>
              <a:rPr lang="en-GB" sz="1200" b="1" i="0" u="none" strike="noStrike" kern="1200" baseline="0" dirty="0">
                <a:solidFill>
                  <a:schemeClr val="tx1"/>
                </a:solidFill>
                <a:latin typeface="Arial" charset="0"/>
                <a:ea typeface="+mn-ea"/>
                <a:cs typeface="Arial" charset="0"/>
              </a:rPr>
              <a:t>Statutory obligation </a:t>
            </a:r>
            <a:r>
              <a:rPr lang="en-GB" sz="1200" b="0" i="0" u="none" strike="noStrike" kern="1200" baseline="0" dirty="0">
                <a:solidFill>
                  <a:schemeClr val="tx1"/>
                </a:solidFill>
                <a:latin typeface="Arial" charset="0"/>
                <a:ea typeface="+mn-ea"/>
                <a:cs typeface="Arial" charset="0"/>
              </a:rPr>
              <a:t>- a specific legal obligation or requirement to disclose police information to another party. For example: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Arial" charset="0"/>
              </a:rPr>
              <a:t>Disclosures from the Disclosure and Barring Service (DBS) for vetting purposes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Arial" charset="0"/>
              </a:rPr>
              <a:t>Road Traffic Act 1988 - such as exchange of name and address after a collision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Arial" charset="0"/>
              </a:rPr>
              <a:t>Court Order such as a Disclosure Order, or </a:t>
            </a:r>
          </a:p>
          <a:p>
            <a:endParaRPr lang="en-GB" sz="1200" b="0" i="0" u="none" strike="noStrike" kern="1200" baseline="0" dirty="0">
              <a:solidFill>
                <a:schemeClr val="tx1"/>
              </a:solidFill>
              <a:latin typeface="Arial" charset="0"/>
              <a:ea typeface="+mn-ea"/>
              <a:cs typeface="Arial" charset="0"/>
            </a:endParaRPr>
          </a:p>
          <a:p>
            <a:r>
              <a:rPr lang="en-GB" sz="1200" b="1" i="0" u="none" strike="noStrike" kern="1200" baseline="0" dirty="0">
                <a:solidFill>
                  <a:schemeClr val="tx1"/>
                </a:solidFill>
                <a:latin typeface="Arial" charset="0"/>
                <a:ea typeface="+mn-ea"/>
                <a:cs typeface="Arial" charset="0"/>
              </a:rPr>
              <a:t>Statutory power </a:t>
            </a:r>
            <a:r>
              <a:rPr lang="en-GB" sz="1200" b="0" i="0" u="none" strike="noStrike" kern="1200" baseline="0" dirty="0">
                <a:solidFill>
                  <a:schemeClr val="tx1"/>
                </a:solidFill>
                <a:latin typeface="Arial" charset="0"/>
                <a:ea typeface="+mn-ea"/>
                <a:cs typeface="Arial" charset="0"/>
              </a:rPr>
              <a:t>- a specific legal power, but not an obligation, to share police information with another party. For example: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Arial" charset="0"/>
              </a:rPr>
              <a:t>The Children Act 1989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Arial" charset="0"/>
              </a:rPr>
              <a:t>The Crime and Disorder Act 1998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Arial" charset="0"/>
              </a:rPr>
              <a:t>The Criminal Justice Act 2003, or </a:t>
            </a:r>
          </a:p>
          <a:p>
            <a:endParaRPr lang="en-GB" sz="1200" b="0" i="0" u="none" strike="noStrike" kern="1200" baseline="0" dirty="0">
              <a:solidFill>
                <a:schemeClr val="tx1"/>
              </a:solidFill>
              <a:latin typeface="Arial" charset="0"/>
              <a:ea typeface="+mn-ea"/>
              <a:cs typeface="Arial" charset="0"/>
            </a:endParaRPr>
          </a:p>
          <a:p>
            <a:r>
              <a:rPr lang="en-GB" sz="1200" b="1" i="0" u="none" strike="noStrike" kern="1200" baseline="0" dirty="0">
                <a:solidFill>
                  <a:schemeClr val="tx1"/>
                </a:solidFill>
                <a:latin typeface="Arial" charset="0"/>
                <a:ea typeface="+mn-ea"/>
                <a:cs typeface="Arial" charset="0"/>
              </a:rPr>
              <a:t>Common law </a:t>
            </a:r>
            <a:r>
              <a:rPr lang="en-GB" sz="1200" b="0" i="0" u="none" strike="noStrike" kern="1200" baseline="0" dirty="0">
                <a:solidFill>
                  <a:schemeClr val="tx1"/>
                </a:solidFill>
                <a:latin typeface="Arial" charset="0"/>
                <a:ea typeface="+mn-ea"/>
                <a:cs typeface="Arial" charset="0"/>
              </a:rPr>
              <a:t>- if there is no statutory obligation or power to share information then a common law policing purpose must be established. For example: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Arial" charset="0"/>
              </a:rPr>
              <a:t>The Notifiable Occupation Scheme (Home Office Circular 6/2006), which relates to professions or occupations that carry a special trust or responsibility. </a:t>
            </a:r>
          </a:p>
          <a:p>
            <a:pPr marL="0" indent="0">
              <a:buFont typeface="Arial" panose="020B0604020202020204" pitchFamily="34" charset="0"/>
              <a:buNone/>
            </a:pPr>
            <a:endParaRPr lang="en-GB" sz="1200" b="0" i="0" u="none" strike="noStrike" kern="1200" baseline="0" dirty="0">
              <a:solidFill>
                <a:schemeClr val="tx1"/>
              </a:solidFill>
              <a:latin typeface="Arial" charset="0"/>
              <a:ea typeface="+mn-ea"/>
              <a:cs typeface="Arial" charset="0"/>
            </a:endParaRPr>
          </a:p>
          <a:p>
            <a:r>
              <a:rPr lang="en-GB" sz="1200" b="1" i="0" u="none" strike="noStrike" kern="1200" baseline="0" dirty="0">
                <a:solidFill>
                  <a:schemeClr val="tx1"/>
                </a:solidFill>
                <a:latin typeface="Arial" charset="0"/>
                <a:ea typeface="+mn-ea"/>
                <a:cs typeface="Arial" charset="0"/>
              </a:rPr>
              <a:t>The decision to share police information </a:t>
            </a:r>
          </a:p>
          <a:p>
            <a:r>
              <a:rPr lang="en-GB" sz="1200" b="0" i="0" u="none" strike="noStrike" kern="1200" baseline="0" dirty="0">
                <a:solidFill>
                  <a:schemeClr val="tx1"/>
                </a:solidFill>
                <a:latin typeface="Arial" charset="0"/>
                <a:ea typeface="+mn-ea"/>
                <a:cs typeface="Arial" charset="0"/>
              </a:rPr>
              <a:t>Once a policing purpose has been established then you need to conduct a risk assessment as to what information to share. The assessment must carefully balance the data protection and human rights conditions against the policing purpose. Any information that is shared must be necessary for the purpose for which it is being shared. </a:t>
            </a:r>
          </a:p>
          <a:p>
            <a:r>
              <a:rPr lang="en-GB" sz="1200" b="0" i="0" u="none" strike="noStrike" kern="1200" baseline="0" dirty="0">
                <a:solidFill>
                  <a:schemeClr val="tx1"/>
                </a:solidFill>
                <a:latin typeface="Arial" charset="0"/>
                <a:ea typeface="+mn-ea"/>
                <a:cs typeface="Arial" charset="0"/>
              </a:rPr>
              <a:t>Police forces should actively seek opportunities to share non-personal information such as providing details of burglaries in a specific area with the relevant Neighbourhood Watch group. However, the sharing of personal or sensitive personal information requires additional safeguards. </a:t>
            </a:r>
            <a:endParaRPr lang="en-GB" sz="1200"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52</a:t>
            </a:fld>
            <a:endParaRPr lang="en-GB" altLang="en-US"/>
          </a:p>
        </p:txBody>
      </p:sp>
    </p:spTree>
    <p:extLst>
      <p:ext uri="{BB962C8B-B14F-4D97-AF65-F5344CB8AC3E}">
        <p14:creationId xmlns:p14="http://schemas.microsoft.com/office/powerpoint/2010/main" val="92509169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53</a:t>
            </a:fld>
            <a:endParaRPr lang="en-GB" altLang="en-US"/>
          </a:p>
        </p:txBody>
      </p:sp>
    </p:spTree>
    <p:extLst>
      <p:ext uri="{BB962C8B-B14F-4D97-AF65-F5344CB8AC3E}">
        <p14:creationId xmlns:p14="http://schemas.microsoft.com/office/powerpoint/2010/main" val="311892911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54</a:t>
            </a:fld>
            <a:endParaRPr lang="en-GB" altLang="en-US"/>
          </a:p>
        </p:txBody>
      </p:sp>
    </p:spTree>
    <p:extLst>
      <p:ext uri="{BB962C8B-B14F-4D97-AF65-F5344CB8AC3E}">
        <p14:creationId xmlns:p14="http://schemas.microsoft.com/office/powerpoint/2010/main" val="349659388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charset="0"/>
                <a:ea typeface="+mn-ea"/>
                <a:cs typeface="Arial" charset="0"/>
              </a:rPr>
              <a:t>There are several types of circumstances where information can be shared.</a:t>
            </a:r>
          </a:p>
          <a:p>
            <a:r>
              <a:rPr lang="en-GB" sz="1100" kern="1200" dirty="0">
                <a:solidFill>
                  <a:schemeClr val="tx1"/>
                </a:solidFill>
                <a:effectLst/>
                <a:latin typeface="Arial" charset="0"/>
                <a:ea typeface="+mn-ea"/>
                <a:cs typeface="Arial" charset="0"/>
              </a:rPr>
              <a:t> </a:t>
            </a:r>
          </a:p>
          <a:p>
            <a:r>
              <a:rPr lang="en-GB" sz="1100" b="1" kern="1200" dirty="0">
                <a:solidFill>
                  <a:schemeClr val="tx1"/>
                </a:solidFill>
                <a:effectLst/>
                <a:latin typeface="Arial" charset="0"/>
                <a:ea typeface="+mn-ea"/>
                <a:cs typeface="Arial" charset="0"/>
              </a:rPr>
              <a:t>Emergency situations</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an emergency situation most organisations will share information without asking for further details.  </a:t>
            </a:r>
            <a:r>
              <a:rPr lang="en-GB" sz="1100" b="1" kern="1200" dirty="0">
                <a:solidFill>
                  <a:schemeClr val="tx1"/>
                </a:solidFill>
                <a:effectLst/>
                <a:latin typeface="Arial" charset="0"/>
                <a:ea typeface="+mn-ea"/>
                <a:cs typeface="Arial" charset="0"/>
              </a:rPr>
              <a:t>The Data Protection Act allows the processing of personal data if it is in “the vital interests” of the data subject or any other person</a:t>
            </a:r>
            <a:r>
              <a:rPr lang="en-GB" sz="1100" kern="1200" dirty="0">
                <a:solidFill>
                  <a:schemeClr val="tx1"/>
                </a:solidFill>
                <a:effectLst/>
                <a:latin typeface="Arial" charset="0"/>
                <a:ea typeface="+mn-ea"/>
                <a:cs typeface="Arial" charset="0"/>
              </a:rPr>
              <a:t>; usually this would mean that someone was at immediate risk of harm.  For example, in cases of life or death, such as where an individual’s identity and/or medical history is disclosed to a hospital’s A&amp;E department treating them after a serious road accident.  There should be conditions of real urgency that necessitate the immediate sharing of data without reference to proper procedures.  This method of sharing data must not be abused e.g., by the requester exaggerating the gravity of the situation.</a:t>
            </a:r>
          </a:p>
          <a:p>
            <a:endParaRPr lang="en-GB" sz="1100" b="1"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Routine</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Another circumstance is the routine and systematic dissemination of information between partners for the purposes of a particular initiative.  These initiatives can be fairly broad in aspect and include tackling anti-social behaviour, child protection, and social care.  Information sharing is vital to these initiatives and protocols should be drawn up outlining the process and method of sharing data.  This is likely to happen on a regular basis and in a controlled manner in a multi-agency setting.  There will usually be named individuals through whom all requests should be made.</a:t>
            </a:r>
          </a:p>
          <a:p>
            <a:endParaRPr lang="en-GB" sz="1100"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Ad-hoc</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many cases requests are made on an ad hoc basis between organisations and individuals.  This covers a very wide range of possibilities and is much more complicated.</a:t>
            </a:r>
          </a:p>
          <a:p>
            <a:r>
              <a:rPr lang="en-GB" sz="1100" kern="1200" dirty="0">
                <a:solidFill>
                  <a:schemeClr val="tx1"/>
                </a:solidFill>
                <a:effectLst/>
                <a:latin typeface="Arial" charset="0"/>
                <a:ea typeface="+mn-ea"/>
                <a:cs typeface="Arial" charset="0"/>
              </a:rPr>
              <a:t> </a:t>
            </a:r>
          </a:p>
          <a:p>
            <a:pPr lvl="0"/>
            <a:r>
              <a:rPr lang="en-GB" sz="1100" kern="1200" dirty="0">
                <a:solidFill>
                  <a:schemeClr val="tx1"/>
                </a:solidFill>
                <a:effectLst/>
                <a:latin typeface="Arial" charset="0"/>
                <a:ea typeface="+mn-ea"/>
                <a:cs typeface="Arial" charset="0"/>
              </a:rPr>
              <a:t>In a non-emergency situation a request for personal data should be made via a Section 29(3) form.  This will allow the receiving organisation to consider the request and either provide the information or refuse to release it.  If the request is refused but the information is still deemed to be necessary then a court order can be applied for.  Asking for a court order is seen as a safer option for some organisations as a complaint can be made by the data subject if they feel their data has been shared unlawfully.</a:t>
            </a:r>
          </a:p>
          <a:p>
            <a:pPr lvl="0"/>
            <a:r>
              <a:rPr lang="en-GB" sz="1100" kern="1200" dirty="0">
                <a:solidFill>
                  <a:schemeClr val="tx1"/>
                </a:solidFill>
                <a:effectLst/>
                <a:latin typeface="Arial" charset="0"/>
                <a:ea typeface="+mn-ea"/>
                <a:cs typeface="Arial" charset="0"/>
              </a:rPr>
              <a:t>Requests from other organisations should state the authority or power that allows the information to be shared, </a:t>
            </a:r>
            <a:r>
              <a:rPr lang="en-GB" sz="1100" kern="1200" dirty="0" err="1">
                <a:solidFill>
                  <a:schemeClr val="tx1"/>
                </a:solidFill>
                <a:effectLst/>
                <a:latin typeface="Arial" charset="0"/>
                <a:ea typeface="+mn-ea"/>
                <a:cs typeface="Arial" charset="0"/>
              </a:rPr>
              <a:t>eg</a:t>
            </a:r>
            <a:r>
              <a:rPr lang="en-GB" sz="1100" kern="1200" dirty="0">
                <a:solidFill>
                  <a:schemeClr val="tx1"/>
                </a:solidFill>
                <a:effectLst/>
                <a:latin typeface="Arial" charset="0"/>
                <a:ea typeface="+mn-ea"/>
                <a:cs typeface="Arial" charset="0"/>
              </a:rPr>
              <a:t> the Child Support Agency has several powers that oblige organisations to disclose data.  Any request should state that power and should be made under Section 35(1) of the Data Protection Act.  These type of requests should always be made in writing with time for the receiving organisation to consider them.</a:t>
            </a:r>
          </a:p>
          <a:p>
            <a:pPr lvl="0"/>
            <a:endParaRPr lang="en-GB" sz="1100" kern="1200" dirty="0">
              <a:solidFill>
                <a:schemeClr val="tx1"/>
              </a:solidFill>
              <a:effectLst/>
              <a:latin typeface="Arial" charset="0"/>
              <a:ea typeface="+mn-ea"/>
              <a:cs typeface="Arial" charset="0"/>
            </a:endParaRPr>
          </a:p>
          <a:p>
            <a:pPr lvl="0"/>
            <a:r>
              <a:rPr lang="en-GB" sz="1200" b="0" i="0" kern="1200" dirty="0">
                <a:solidFill>
                  <a:schemeClr val="tx1"/>
                </a:solidFill>
                <a:effectLst/>
                <a:latin typeface="Arial" charset="0"/>
                <a:ea typeface="+mn-ea"/>
                <a:cs typeface="Arial" charset="0"/>
              </a:rPr>
              <a:t>Retrospective Facial Recognition is a technology that can assist the Police in identifying an unknown suspect from a CCTV or other image that has come to light as part of a criminal investigation. The technology is used to check if the image matches any of the photos that we hold of people who have previously come into police custody. </a:t>
            </a:r>
            <a:r>
              <a:rPr lang="en-GB" sz="1100" kern="1200" dirty="0">
                <a:solidFill>
                  <a:schemeClr val="tx1"/>
                </a:solidFill>
                <a:effectLst/>
                <a:latin typeface="Arial" charset="0"/>
                <a:ea typeface="+mn-ea"/>
                <a:cs typeface="Arial" charset="0"/>
              </a:rPr>
              <a:t>All</a:t>
            </a:r>
            <a:r>
              <a:rPr lang="en-GB" sz="1100" kern="1200" baseline="0" dirty="0">
                <a:solidFill>
                  <a:schemeClr val="tx1"/>
                </a:solidFill>
                <a:effectLst/>
                <a:latin typeface="Arial" charset="0"/>
                <a:ea typeface="+mn-ea"/>
                <a:cs typeface="Arial" charset="0"/>
              </a:rPr>
              <a:t> three Emergency situations, routine and ad-hoc processes can give rise to the use of facial recognition technology</a:t>
            </a:r>
            <a:endParaRPr lang="en-GB" sz="1100" kern="1200" dirty="0">
              <a:solidFill>
                <a:schemeClr val="tx1"/>
              </a:solidFill>
              <a:effectLst/>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55</a:t>
            </a:fld>
            <a:endParaRPr lang="en-GB" altLang="en-US"/>
          </a:p>
        </p:txBody>
      </p:sp>
    </p:spTree>
    <p:extLst>
      <p:ext uri="{BB962C8B-B14F-4D97-AF65-F5344CB8AC3E}">
        <p14:creationId xmlns:p14="http://schemas.microsoft.com/office/powerpoint/2010/main" val="88048169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56</a:t>
            </a:fld>
            <a:endParaRPr lang="en-GB" altLang="en-US"/>
          </a:p>
        </p:txBody>
      </p:sp>
    </p:spTree>
    <p:extLst>
      <p:ext uri="{BB962C8B-B14F-4D97-AF65-F5344CB8AC3E}">
        <p14:creationId xmlns:p14="http://schemas.microsoft.com/office/powerpoint/2010/main" val="2791414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E7EC6-A8A5-354C-96ED-C5E8879D89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DE81C9-F918-2443-914C-5C25C63B18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4FF9FB-CAB6-114C-82B6-2AED08AA654B}"/>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5" name="Footer Placeholder 4">
            <a:extLst>
              <a:ext uri="{FF2B5EF4-FFF2-40B4-BE49-F238E27FC236}">
                <a16:creationId xmlns:a16="http://schemas.microsoft.com/office/drawing/2014/main" id="{4406190B-0E86-E747-B251-FB69684BCC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9FC59A-8096-084B-B7EE-664E38C209A4}"/>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3602160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27F09-446F-0545-B70A-1E7C83E1FC7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5263D0-E4D2-A440-8DBB-468737FDFCE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5CAC64-4C41-8E4B-A600-C2710FB1290C}"/>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5" name="Footer Placeholder 4">
            <a:extLst>
              <a:ext uri="{FF2B5EF4-FFF2-40B4-BE49-F238E27FC236}">
                <a16:creationId xmlns:a16="http://schemas.microsoft.com/office/drawing/2014/main" id="{9930A214-AB4F-AC4C-BEE7-2F49645DD3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5D0DFE-9113-AC41-A009-4BA1D1C8FFB3}"/>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2440325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97282-EB50-CE46-B8D3-E63F6E835BD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21BFDC1-205C-374C-A935-90388608D8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2AD0BFB-21C6-A643-8453-9C852CDA85AA}"/>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5" name="Footer Placeholder 4">
            <a:extLst>
              <a:ext uri="{FF2B5EF4-FFF2-40B4-BE49-F238E27FC236}">
                <a16:creationId xmlns:a16="http://schemas.microsoft.com/office/drawing/2014/main" id="{EBE68887-2A17-1445-A359-152F69906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6B6F1A-001F-5845-8D7E-7AD0CC731B20}"/>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2305459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F2C89-F3AC-274B-963D-AD9D18F001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889D9EA-1247-1040-8B8C-884FE405D16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34755E-9299-154C-9828-20AC807A9B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BD460E7-C857-6744-A920-E946708010C0}"/>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6" name="Footer Placeholder 5">
            <a:extLst>
              <a:ext uri="{FF2B5EF4-FFF2-40B4-BE49-F238E27FC236}">
                <a16:creationId xmlns:a16="http://schemas.microsoft.com/office/drawing/2014/main" id="{B407666F-AAF4-BA48-B9FE-3435215632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349CF9-5A97-2F46-A96F-D94AFB630EE5}"/>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508621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49B91-9947-1043-94BB-45468A35B0A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A282DB-F415-4A49-B063-5239253CE0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39B4F3-D93D-B348-AE07-4BEB4CFE7D2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6AA1611-10BD-D648-949F-17EAFEB46B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4C2106-652A-0A49-B976-A13B0B8237C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9D31F0-426E-7144-9E43-608E3D52600A}"/>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8" name="Footer Placeholder 7">
            <a:extLst>
              <a:ext uri="{FF2B5EF4-FFF2-40B4-BE49-F238E27FC236}">
                <a16:creationId xmlns:a16="http://schemas.microsoft.com/office/drawing/2014/main" id="{F2F83B99-D958-5745-A4F1-1C15631C4B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FC1619-9F98-3748-9ED1-0B2F5A152301}"/>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4150975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F8491-EB9A-AC4C-AF1D-2A74B65CF3B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047DB81-0F2D-D946-8748-09EB19650CB9}"/>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4" name="Footer Placeholder 3">
            <a:extLst>
              <a:ext uri="{FF2B5EF4-FFF2-40B4-BE49-F238E27FC236}">
                <a16:creationId xmlns:a16="http://schemas.microsoft.com/office/drawing/2014/main" id="{58D1FDC7-8927-B64B-8EB9-42760B60E15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31CFF54-6A5C-4047-8664-DEC3FC07D94F}"/>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151644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0DFD5F-2035-6440-A2D1-8B40C4271D70}"/>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3" name="Footer Placeholder 2">
            <a:extLst>
              <a:ext uri="{FF2B5EF4-FFF2-40B4-BE49-F238E27FC236}">
                <a16:creationId xmlns:a16="http://schemas.microsoft.com/office/drawing/2014/main" id="{96D19427-5259-BD4F-8470-225CF5CEB6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07E3840-8105-DC42-BD4B-0E202551B8A5}"/>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2400426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0D200-E81B-B441-A02E-C5B5790E51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BCC6A99-93AE-CD4C-A145-C72F13F559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9273850-24C6-0046-9FD6-1389D37388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562CD8-D069-B046-9B05-F477224A5ED6}"/>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6" name="Footer Placeholder 5">
            <a:extLst>
              <a:ext uri="{FF2B5EF4-FFF2-40B4-BE49-F238E27FC236}">
                <a16:creationId xmlns:a16="http://schemas.microsoft.com/office/drawing/2014/main" id="{2F617195-46D2-BA4A-BC21-47C5C12556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6C978D-790E-8D4C-B931-B50BF0D31AD7}"/>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32225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25AA9-47E7-7042-8BD6-5FEB32D987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747B362-AD65-504D-9A27-7F22D954A9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C57D32-5FDA-1C47-8326-0A5DD32FCA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DC0DE5-13BE-3A4B-BC9E-5A382D323DC9}"/>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6" name="Footer Placeholder 5">
            <a:extLst>
              <a:ext uri="{FF2B5EF4-FFF2-40B4-BE49-F238E27FC236}">
                <a16:creationId xmlns:a16="http://schemas.microsoft.com/office/drawing/2014/main" id="{C6E6A8F8-8038-BF42-B946-17C1EE2392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FEC7D-62A3-5A4D-B91A-B6EF3057DABB}"/>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093113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5BFF7-A070-5944-90BF-B7983A6DDD3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85176C-6EAA-8B46-B492-7826791F0F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E344E-47DF-984A-B94F-818D836EDD72}"/>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5" name="Footer Placeholder 4">
            <a:extLst>
              <a:ext uri="{FF2B5EF4-FFF2-40B4-BE49-F238E27FC236}">
                <a16:creationId xmlns:a16="http://schemas.microsoft.com/office/drawing/2014/main" id="{91F2A461-ADBE-E44F-B7A9-E56536BA77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769A86-38FA-3549-AC0F-71D330DEE871}"/>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178609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418CDC-F8EB-1349-8B07-C912FFBD5C8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2433CC-1307-7643-8B26-6E6FF7D5368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BCBBE8-66A3-604B-88C9-C00480DD0ADC}"/>
              </a:ext>
            </a:extLst>
          </p:cNvPr>
          <p:cNvSpPr>
            <a:spLocks noGrp="1"/>
          </p:cNvSpPr>
          <p:nvPr>
            <p:ph type="dt" sz="half" idx="10"/>
          </p:nvPr>
        </p:nvSpPr>
        <p:spPr/>
        <p:txBody>
          <a:bodyPr/>
          <a:lstStyle/>
          <a:p>
            <a:fld id="{32030E87-5183-8042-9163-AFECF47C1A4A}" type="datetimeFigureOut">
              <a:rPr lang="en-US" smtClean="0"/>
              <a:t>12/2/2022</a:t>
            </a:fld>
            <a:endParaRPr lang="en-US"/>
          </a:p>
        </p:txBody>
      </p:sp>
      <p:sp>
        <p:nvSpPr>
          <p:cNvPr id="5" name="Footer Placeholder 4">
            <a:extLst>
              <a:ext uri="{FF2B5EF4-FFF2-40B4-BE49-F238E27FC236}">
                <a16:creationId xmlns:a16="http://schemas.microsoft.com/office/drawing/2014/main" id="{30E0F528-2FDE-3B49-A078-09A3088631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993FF7-9345-B24D-8348-B3F511C6F044}"/>
              </a:ext>
            </a:extLst>
          </p:cNvPr>
          <p:cNvSpPr>
            <a:spLocks noGrp="1"/>
          </p:cNvSpPr>
          <p:nvPr>
            <p:ph type="sldNum" sz="quarter" idx="12"/>
          </p:nvPr>
        </p:nvSpPr>
        <p:spPr/>
        <p:txBody>
          <a:bodyPr/>
          <a:lstStyle/>
          <a:p>
            <a:fld id="{84414768-8F57-2944-9F2A-61EC1CABDA92}" type="slidenum">
              <a:rPr lang="en-US" smtClean="0"/>
              <a:t>‹#›</a:t>
            </a:fld>
            <a:endParaRPr lang="en-US"/>
          </a:p>
        </p:txBody>
      </p:sp>
    </p:spTree>
    <p:extLst>
      <p:ext uri="{BB962C8B-B14F-4D97-AF65-F5344CB8AC3E}">
        <p14:creationId xmlns:p14="http://schemas.microsoft.com/office/powerpoint/2010/main" val="425439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F5B173-0796-824B-A8D9-4FA753A306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5B2F50-9A1B-9345-9AED-92E078FA84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C0CD06-CB15-4C48-8D8E-F3996CCA08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030E87-5183-8042-9163-AFECF47C1A4A}" type="datetimeFigureOut">
              <a:rPr lang="en-US" smtClean="0"/>
              <a:t>12/2/2022</a:t>
            </a:fld>
            <a:endParaRPr lang="en-US"/>
          </a:p>
        </p:txBody>
      </p:sp>
      <p:sp>
        <p:nvSpPr>
          <p:cNvPr id="5" name="Footer Placeholder 4">
            <a:extLst>
              <a:ext uri="{FF2B5EF4-FFF2-40B4-BE49-F238E27FC236}">
                <a16:creationId xmlns:a16="http://schemas.microsoft.com/office/drawing/2014/main" id="{6790D35E-DE3C-C346-968A-F75FAC53C2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D5EA301-0E38-1047-8708-FC0783954F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414768-8F57-2944-9F2A-61EC1CABDA92}" type="slidenum">
              <a:rPr lang="en-US" smtClean="0"/>
              <a:t>‹#›</a:t>
            </a:fld>
            <a:endParaRPr lang="en-US"/>
          </a:p>
        </p:txBody>
      </p:sp>
    </p:spTree>
    <p:extLst>
      <p:ext uri="{BB962C8B-B14F-4D97-AF65-F5344CB8AC3E}">
        <p14:creationId xmlns:p14="http://schemas.microsoft.com/office/powerpoint/2010/main" val="7730385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3.jpe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4.png"/><Relationship Id="rId3" Type="http://schemas.microsoft.com/office/2007/relationships/media" Target="../media/media4.m4a"/><Relationship Id="rId7" Type="http://schemas.openxmlformats.org/officeDocument/2006/relationships/diagramData" Target="../diagrams/data2.xml"/><Relationship Id="rId12" Type="http://schemas.openxmlformats.org/officeDocument/2006/relationships/image" Target="../media/image15.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11.xml"/><Relationship Id="rId11" Type="http://schemas.microsoft.com/office/2007/relationships/diagramDrawing" Target="../diagrams/drawing2.xml"/><Relationship Id="rId5" Type="http://schemas.openxmlformats.org/officeDocument/2006/relationships/slideLayout" Target="../slideLayouts/slideLayout7.xml"/><Relationship Id="rId10" Type="http://schemas.openxmlformats.org/officeDocument/2006/relationships/diagramColors" Target="../diagrams/colors2.xml"/><Relationship Id="rId4" Type="http://schemas.openxmlformats.org/officeDocument/2006/relationships/audio" Target="../media/media4.m4a"/><Relationship Id="rId9"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7.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openxmlformats.org/officeDocument/2006/relationships/image" Target="../media/image4.png"/><Relationship Id="rId4" Type="http://schemas.openxmlformats.org/officeDocument/2006/relationships/diagramData" Target="../diagrams/data3.xml"/><Relationship Id="rId9"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7.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11" Type="http://schemas.openxmlformats.org/officeDocument/2006/relationships/image" Target="../media/image4.png"/><Relationship Id="rId5" Type="http://schemas.openxmlformats.org/officeDocument/2006/relationships/diagramData" Target="../diagrams/data4.xml"/><Relationship Id="rId10" Type="http://schemas.openxmlformats.org/officeDocument/2006/relationships/image" Target="../media/image18.png"/><Relationship Id="rId4" Type="http://schemas.openxmlformats.org/officeDocument/2006/relationships/notesSlide" Target="../notesSlides/notesSlide13.xml"/><Relationship Id="rId9" Type="http://schemas.microsoft.com/office/2007/relationships/diagramDrawing" Target="../diagrams/drawing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5.xml"/><Relationship Id="rId11" Type="http://schemas.openxmlformats.org/officeDocument/2006/relationships/image" Target="../media/image4.png"/><Relationship Id="rId5" Type="http://schemas.openxmlformats.org/officeDocument/2006/relationships/diagramData" Target="../diagrams/data5.xml"/><Relationship Id="rId10" Type="http://schemas.openxmlformats.org/officeDocument/2006/relationships/image" Target="../media/image19.jpeg"/><Relationship Id="rId4" Type="http://schemas.openxmlformats.org/officeDocument/2006/relationships/notesSlide" Target="../notesSlides/notesSlide14.xml"/><Relationship Id="rId9" Type="http://schemas.microsoft.com/office/2007/relationships/diagramDrawing" Target="../diagrams/drawing5.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7.xml"/><Relationship Id="rId7" Type="http://schemas.openxmlformats.org/officeDocument/2006/relationships/diagramQuickStyle" Target="../diagrams/quickStyle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6.xml"/><Relationship Id="rId11" Type="http://schemas.openxmlformats.org/officeDocument/2006/relationships/image" Target="../media/image4.png"/><Relationship Id="rId5" Type="http://schemas.openxmlformats.org/officeDocument/2006/relationships/diagramData" Target="../diagrams/data6.xml"/><Relationship Id="rId10" Type="http://schemas.openxmlformats.org/officeDocument/2006/relationships/image" Target="../media/image20.jpeg"/><Relationship Id="rId4" Type="http://schemas.openxmlformats.org/officeDocument/2006/relationships/notesSlide" Target="../notesSlides/notesSlide15.xml"/><Relationship Id="rId9" Type="http://schemas.microsoft.com/office/2007/relationships/diagramDrawing" Target="../diagrams/drawing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7.xml"/><Relationship Id="rId7" Type="http://schemas.openxmlformats.org/officeDocument/2006/relationships/diagramQuickStyle" Target="../diagrams/quickStyle7.xml"/><Relationship Id="rId12" Type="http://schemas.openxmlformats.org/officeDocument/2006/relationships/image" Target="../media/image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7.xml"/><Relationship Id="rId11" Type="http://schemas.openxmlformats.org/officeDocument/2006/relationships/hyperlink" Target="https://www.app.college.police.uk/app-content/intelligence-management/" TargetMode="External"/><Relationship Id="rId5" Type="http://schemas.openxmlformats.org/officeDocument/2006/relationships/diagramData" Target="../diagrams/data7.xml"/><Relationship Id="rId10" Type="http://schemas.openxmlformats.org/officeDocument/2006/relationships/image" Target="../media/image21.png"/><Relationship Id="rId4" Type="http://schemas.openxmlformats.org/officeDocument/2006/relationships/notesSlide" Target="../notesSlides/notesSlide17.xml"/><Relationship Id="rId9" Type="http://schemas.microsoft.com/office/2007/relationships/diagramDrawing" Target="../diagrams/drawing7.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7.xml"/><Relationship Id="rId7" Type="http://schemas.openxmlformats.org/officeDocument/2006/relationships/diagramColors" Target="../diagrams/colors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4.png"/></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6.xml"/><Relationship Id="rId7" Type="http://schemas.openxmlformats.org/officeDocument/2006/relationships/diagramQuickStyle" Target="../diagrams/quickStyle9.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4.png"/><Relationship Id="rId4" Type="http://schemas.openxmlformats.org/officeDocument/2006/relationships/notesSlide" Target="../notesSlides/notesSlide20.xml"/><Relationship Id="rId9" Type="http://schemas.microsoft.com/office/2007/relationships/diagramDrawing" Target="../diagrams/drawing9.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7.xml"/><Relationship Id="rId7" Type="http://schemas.openxmlformats.org/officeDocument/2006/relationships/diagramQuickStyle" Target="../diagrams/quickStyle10.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4.png"/><Relationship Id="rId4" Type="http://schemas.openxmlformats.org/officeDocument/2006/relationships/notesSlide" Target="../notesSlides/notesSlide21.xml"/><Relationship Id="rId9" Type="http://schemas.microsoft.com/office/2007/relationships/diagramDrawing" Target="../diagrams/drawing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23.pn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6.xml"/><Relationship Id="rId7" Type="http://schemas.openxmlformats.org/officeDocument/2006/relationships/diagramLayout" Target="../diagrams/layout1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Data" Target="../diagrams/data12.xml"/><Relationship Id="rId11" Type="http://schemas.openxmlformats.org/officeDocument/2006/relationships/image" Target="../media/image4.png"/><Relationship Id="rId5" Type="http://schemas.openxmlformats.org/officeDocument/2006/relationships/image" Target="../media/image24.jpeg"/><Relationship Id="rId10" Type="http://schemas.microsoft.com/office/2007/relationships/diagramDrawing" Target="../diagrams/drawing12.xml"/><Relationship Id="rId4" Type="http://schemas.openxmlformats.org/officeDocument/2006/relationships/notesSlide" Target="../notesSlides/notesSlide24.xml"/><Relationship Id="rId9" Type="http://schemas.openxmlformats.org/officeDocument/2006/relationships/diagramColors" Target="../diagrams/colors12.xml"/></Relationships>
</file>

<file path=ppt/slides/_rels/slide2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18.m4a"/><Relationship Id="rId7" Type="http://schemas.openxmlformats.org/officeDocument/2006/relationships/image" Target="../media/image26.jpeg"/><Relationship Id="rId2" Type="http://schemas.microsoft.com/office/2007/relationships/media" Target="../media/media18.m4a"/><Relationship Id="rId1" Type="http://schemas.openxmlformats.org/officeDocument/2006/relationships/tags" Target="../tags/tag1.xml"/><Relationship Id="rId6" Type="http://schemas.openxmlformats.org/officeDocument/2006/relationships/image" Target="../media/image25.jpeg"/><Relationship Id="rId5" Type="http://schemas.openxmlformats.org/officeDocument/2006/relationships/notesSlide" Target="../notesSlides/notesSlide25.xml"/><Relationship Id="rId4"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7.xml"/><Relationship Id="rId7" Type="http://schemas.openxmlformats.org/officeDocument/2006/relationships/diagramQuickStyle" Target="../diagrams/quickStyle13.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4.png"/><Relationship Id="rId4" Type="http://schemas.openxmlformats.org/officeDocument/2006/relationships/image" Target="../media/image27.jpeg"/><Relationship Id="rId9" Type="http://schemas.microsoft.com/office/2007/relationships/diagramDrawing" Target="../diagrams/drawing13.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7.xml"/><Relationship Id="rId7" Type="http://schemas.openxmlformats.org/officeDocument/2006/relationships/diagramQuickStyle" Target="../diagrams/quickStyle14.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4.png"/><Relationship Id="rId4" Type="http://schemas.openxmlformats.org/officeDocument/2006/relationships/notesSlide" Target="../notesSlides/notesSlide26.xml"/><Relationship Id="rId9" Type="http://schemas.microsoft.com/office/2007/relationships/diagramDrawing" Target="../diagrams/drawing14.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4.png"/><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7.xml"/><Relationship Id="rId7" Type="http://schemas.openxmlformats.org/officeDocument/2006/relationships/diagramQuickStyle" Target="../diagrams/quickStyle15.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Layout" Target="../diagrams/layout15.xml"/><Relationship Id="rId11" Type="http://schemas.openxmlformats.org/officeDocument/2006/relationships/image" Target="../media/image4.png"/><Relationship Id="rId5" Type="http://schemas.openxmlformats.org/officeDocument/2006/relationships/diagramData" Target="../diagrams/data15.xml"/><Relationship Id="rId10" Type="http://schemas.openxmlformats.org/officeDocument/2006/relationships/image" Target="../media/image29.jpeg"/><Relationship Id="rId4" Type="http://schemas.openxmlformats.org/officeDocument/2006/relationships/notesSlide" Target="../notesSlides/notesSlide27.xml"/><Relationship Id="rId9" Type="http://schemas.microsoft.com/office/2007/relationships/diagramDrawing" Target="../diagrams/drawing15.xml"/></Relationships>
</file>

<file path=ppt/slides/_rels/slide33.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slideLayout" Target="../slideLayouts/slideLayout7.xml"/><Relationship Id="rId7" Type="http://schemas.openxmlformats.org/officeDocument/2006/relationships/diagramQuickStyle" Target="../diagrams/quickStyle16.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Layout" Target="../diagrams/layout16.xml"/><Relationship Id="rId5" Type="http://schemas.openxmlformats.org/officeDocument/2006/relationships/diagramData" Target="../diagrams/data16.xml"/><Relationship Id="rId10" Type="http://schemas.openxmlformats.org/officeDocument/2006/relationships/image" Target="../media/image4.png"/><Relationship Id="rId4" Type="http://schemas.openxmlformats.org/officeDocument/2006/relationships/notesSlide" Target="../notesSlides/notesSlide28.xml"/><Relationship Id="rId9" Type="http://schemas.microsoft.com/office/2007/relationships/diagramDrawing" Target="../diagrams/drawing16.xml"/></Relationships>
</file>

<file path=ppt/slides/_rels/slide34.xml.rels><?xml version="1.0" encoding="UTF-8" standalone="yes"?>
<Relationships xmlns="http://schemas.openxmlformats.org/package/2006/relationships"><Relationship Id="rId8" Type="http://schemas.openxmlformats.org/officeDocument/2006/relationships/diagramColors" Target="../diagrams/colors17.xml"/><Relationship Id="rId13" Type="http://schemas.openxmlformats.org/officeDocument/2006/relationships/diagramColors" Target="../diagrams/colors18.xml"/><Relationship Id="rId3" Type="http://schemas.openxmlformats.org/officeDocument/2006/relationships/slideLayout" Target="../slideLayouts/slideLayout7.xml"/><Relationship Id="rId7" Type="http://schemas.openxmlformats.org/officeDocument/2006/relationships/diagramQuickStyle" Target="../diagrams/quickStyle17.xml"/><Relationship Id="rId12" Type="http://schemas.openxmlformats.org/officeDocument/2006/relationships/diagramQuickStyle" Target="../diagrams/quickStyle18.xml"/><Relationship Id="rId2" Type="http://schemas.openxmlformats.org/officeDocument/2006/relationships/audio" Target="../media/media24.m4a"/><Relationship Id="rId16" Type="http://schemas.openxmlformats.org/officeDocument/2006/relationships/image" Target="../media/image4.png"/><Relationship Id="rId1" Type="http://schemas.microsoft.com/office/2007/relationships/media" Target="../media/media24.m4a"/><Relationship Id="rId6" Type="http://schemas.openxmlformats.org/officeDocument/2006/relationships/diagramLayout" Target="../diagrams/layout17.xml"/><Relationship Id="rId11" Type="http://schemas.openxmlformats.org/officeDocument/2006/relationships/diagramLayout" Target="../diagrams/layout18.xml"/><Relationship Id="rId5" Type="http://schemas.openxmlformats.org/officeDocument/2006/relationships/diagramData" Target="../diagrams/data17.xml"/><Relationship Id="rId15" Type="http://schemas.openxmlformats.org/officeDocument/2006/relationships/image" Target="../media/image30.jpeg"/><Relationship Id="rId10" Type="http://schemas.openxmlformats.org/officeDocument/2006/relationships/diagramData" Target="../diagrams/data18.xml"/><Relationship Id="rId4" Type="http://schemas.openxmlformats.org/officeDocument/2006/relationships/notesSlide" Target="../notesSlides/notesSlide29.xml"/><Relationship Id="rId9" Type="http://schemas.microsoft.com/office/2007/relationships/diagramDrawing" Target="../diagrams/drawing17.xml"/><Relationship Id="rId14" Type="http://schemas.microsoft.com/office/2007/relationships/diagramDrawing" Target="../diagrams/drawing18.xml"/></Relationships>
</file>

<file path=ppt/slides/_rels/slide35.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slideLayout" Target="../slideLayouts/slideLayout6.xml"/><Relationship Id="rId7" Type="http://schemas.openxmlformats.org/officeDocument/2006/relationships/diagramQuickStyle" Target="../diagrams/quickStyle19.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Layout" Target="../diagrams/layout19.xml"/><Relationship Id="rId11" Type="http://schemas.openxmlformats.org/officeDocument/2006/relationships/image" Target="../media/image4.png"/><Relationship Id="rId5" Type="http://schemas.openxmlformats.org/officeDocument/2006/relationships/diagramData" Target="../diagrams/data19.xml"/><Relationship Id="rId10" Type="http://schemas.openxmlformats.org/officeDocument/2006/relationships/image" Target="../media/image31.png"/><Relationship Id="rId4" Type="http://schemas.openxmlformats.org/officeDocument/2006/relationships/notesSlide" Target="../notesSlides/notesSlide30.xml"/><Relationship Id="rId9" Type="http://schemas.microsoft.com/office/2007/relationships/diagramDrawing" Target="../diagrams/drawing19.xml"/></Relationships>
</file>

<file path=ppt/slides/_rels/slide36.xml.rels><?xml version="1.0" encoding="UTF-8" standalone="yes"?>
<Relationships xmlns="http://schemas.openxmlformats.org/package/2006/relationships"><Relationship Id="rId8" Type="http://schemas.openxmlformats.org/officeDocument/2006/relationships/diagramColors" Target="../diagrams/colors20.xml"/><Relationship Id="rId3" Type="http://schemas.openxmlformats.org/officeDocument/2006/relationships/slideLayout" Target="../slideLayouts/slideLayout7.xml"/><Relationship Id="rId7" Type="http://schemas.openxmlformats.org/officeDocument/2006/relationships/diagramQuickStyle" Target="../diagrams/quickStyle20.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Layout" Target="../diagrams/layout20.xml"/><Relationship Id="rId11" Type="http://schemas.openxmlformats.org/officeDocument/2006/relationships/image" Target="../media/image4.png"/><Relationship Id="rId5" Type="http://schemas.openxmlformats.org/officeDocument/2006/relationships/diagramData" Target="../diagrams/data20.xml"/><Relationship Id="rId10" Type="http://schemas.openxmlformats.org/officeDocument/2006/relationships/image" Target="../media/image32.jpeg"/><Relationship Id="rId4" Type="http://schemas.openxmlformats.org/officeDocument/2006/relationships/notesSlide" Target="../notesSlides/notesSlide31.xml"/><Relationship Id="rId9" Type="http://schemas.microsoft.com/office/2007/relationships/diagramDrawing" Target="../diagrams/drawing20.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slideLayout" Target="../slideLayouts/slideLayout7.xml"/><Relationship Id="rId7" Type="http://schemas.openxmlformats.org/officeDocument/2006/relationships/diagramQuickStyle" Target="../diagrams/quickStyle21.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Layout" Target="../diagrams/layout21.xml"/><Relationship Id="rId11" Type="http://schemas.openxmlformats.org/officeDocument/2006/relationships/image" Target="../media/image4.png"/><Relationship Id="rId5" Type="http://schemas.openxmlformats.org/officeDocument/2006/relationships/diagramData" Target="../diagrams/data21.xml"/><Relationship Id="rId10" Type="http://schemas.openxmlformats.org/officeDocument/2006/relationships/image" Target="../media/image33.jpeg"/><Relationship Id="rId4" Type="http://schemas.openxmlformats.org/officeDocument/2006/relationships/notesSlide" Target="../notesSlides/notesSlide32.xml"/><Relationship Id="rId9" Type="http://schemas.microsoft.com/office/2007/relationships/diagramDrawing" Target="../diagrams/drawing21.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4.png"/><Relationship Id="rId4" Type="http://schemas.openxmlformats.org/officeDocument/2006/relationships/notesSlide" Target="../notesSlides/notesSlide33.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4.png"/><Relationship Id="rId4" Type="http://schemas.openxmlformats.org/officeDocument/2006/relationships/notesSlide" Target="../notesSlides/notesSlide34.xml"/></Relationships>
</file>

<file path=ppt/slides/_rels/slide40.xml.rels><?xml version="1.0" encoding="UTF-8" standalone="yes"?>
<Relationships xmlns="http://schemas.openxmlformats.org/package/2006/relationships"><Relationship Id="rId8" Type="http://schemas.openxmlformats.org/officeDocument/2006/relationships/diagramLayout" Target="../diagrams/layout22.xml"/><Relationship Id="rId13" Type="http://schemas.openxmlformats.org/officeDocument/2006/relationships/image" Target="../media/image4.png"/><Relationship Id="rId3" Type="http://schemas.microsoft.com/office/2007/relationships/media" Target="../media/media31.m4a"/><Relationship Id="rId7" Type="http://schemas.openxmlformats.org/officeDocument/2006/relationships/diagramData" Target="../diagrams/data22.xml"/><Relationship Id="rId12" Type="http://schemas.openxmlformats.org/officeDocument/2006/relationships/image" Target="../media/image34.jpe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notesSlide" Target="../notesSlides/notesSlide35.xml"/><Relationship Id="rId11" Type="http://schemas.microsoft.com/office/2007/relationships/diagramDrawing" Target="../diagrams/drawing22.xml"/><Relationship Id="rId5" Type="http://schemas.openxmlformats.org/officeDocument/2006/relationships/slideLayout" Target="../slideLayouts/slideLayout7.xml"/><Relationship Id="rId10" Type="http://schemas.openxmlformats.org/officeDocument/2006/relationships/diagramColors" Target="../diagrams/colors22.xml"/><Relationship Id="rId4" Type="http://schemas.openxmlformats.org/officeDocument/2006/relationships/audio" Target="../media/media31.m4a"/><Relationship Id="rId9" Type="http://schemas.openxmlformats.org/officeDocument/2006/relationships/diagramQuickStyle" Target="../diagrams/quickStyle22.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4.png"/><Relationship Id="rId4" Type="http://schemas.openxmlformats.org/officeDocument/2006/relationships/notesSlide" Target="../notesSlides/notesSlide36.xml"/></Relationships>
</file>

<file path=ppt/slides/_rels/slide42.xml.rels><?xml version="1.0" encoding="UTF-8" standalone="yes"?>
<Relationships xmlns="http://schemas.openxmlformats.org/package/2006/relationships"><Relationship Id="rId8" Type="http://schemas.openxmlformats.org/officeDocument/2006/relationships/diagramColors" Target="../diagrams/colors23.xml"/><Relationship Id="rId3" Type="http://schemas.openxmlformats.org/officeDocument/2006/relationships/slideLayout" Target="../slideLayouts/slideLayout7.xml"/><Relationship Id="rId7" Type="http://schemas.openxmlformats.org/officeDocument/2006/relationships/diagramQuickStyle" Target="../diagrams/quickStyle23.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diagramLayout" Target="../diagrams/layout23.xml"/><Relationship Id="rId5" Type="http://schemas.openxmlformats.org/officeDocument/2006/relationships/diagramData" Target="../diagrams/data23.xml"/><Relationship Id="rId10" Type="http://schemas.openxmlformats.org/officeDocument/2006/relationships/image" Target="../media/image4.png"/><Relationship Id="rId4" Type="http://schemas.openxmlformats.org/officeDocument/2006/relationships/notesSlide" Target="../notesSlides/notesSlide37.xml"/><Relationship Id="rId9" Type="http://schemas.microsoft.com/office/2007/relationships/diagramDrawing" Target="../diagrams/drawing23.xml"/></Relationships>
</file>

<file path=ppt/slides/_rels/slide43.xml.rels><?xml version="1.0" encoding="UTF-8" standalone="yes"?>
<Relationships xmlns="http://schemas.openxmlformats.org/package/2006/relationships"><Relationship Id="rId8" Type="http://schemas.openxmlformats.org/officeDocument/2006/relationships/diagramColors" Target="../diagrams/colors24.xml"/><Relationship Id="rId13" Type="http://schemas.openxmlformats.org/officeDocument/2006/relationships/diagramColors" Target="../diagrams/colors25.xml"/><Relationship Id="rId3" Type="http://schemas.openxmlformats.org/officeDocument/2006/relationships/slideLayout" Target="../slideLayouts/slideLayout6.xml"/><Relationship Id="rId7" Type="http://schemas.openxmlformats.org/officeDocument/2006/relationships/diagramQuickStyle" Target="../diagrams/quickStyle24.xml"/><Relationship Id="rId12" Type="http://schemas.openxmlformats.org/officeDocument/2006/relationships/diagramQuickStyle" Target="../diagrams/quickStyle25.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diagramLayout" Target="../diagrams/layout24.xml"/><Relationship Id="rId11" Type="http://schemas.openxmlformats.org/officeDocument/2006/relationships/diagramLayout" Target="../diagrams/layout25.xml"/><Relationship Id="rId5" Type="http://schemas.openxmlformats.org/officeDocument/2006/relationships/diagramData" Target="../diagrams/data24.xml"/><Relationship Id="rId15" Type="http://schemas.openxmlformats.org/officeDocument/2006/relationships/image" Target="../media/image4.png"/><Relationship Id="rId10" Type="http://schemas.openxmlformats.org/officeDocument/2006/relationships/diagramData" Target="../diagrams/data25.xml"/><Relationship Id="rId4" Type="http://schemas.openxmlformats.org/officeDocument/2006/relationships/notesSlide" Target="../notesSlides/notesSlide38.xml"/><Relationship Id="rId9" Type="http://schemas.microsoft.com/office/2007/relationships/diagramDrawing" Target="../diagrams/drawing24.xml"/><Relationship Id="rId14" Type="http://schemas.microsoft.com/office/2007/relationships/diagramDrawing" Target="../diagrams/drawing25.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4.png"/><Relationship Id="rId4" Type="http://schemas.openxmlformats.org/officeDocument/2006/relationships/notesSlide" Target="../notesSlides/notesSlide39.xml"/></Relationships>
</file>

<file path=ppt/slides/_rels/slide45.xml.rels><?xml version="1.0" encoding="UTF-8" standalone="yes"?>
<Relationships xmlns="http://schemas.openxmlformats.org/package/2006/relationships"><Relationship Id="rId8" Type="http://schemas.openxmlformats.org/officeDocument/2006/relationships/diagramColors" Target="../diagrams/colors26.xml"/><Relationship Id="rId3" Type="http://schemas.openxmlformats.org/officeDocument/2006/relationships/slideLayout" Target="../slideLayouts/slideLayout7.xml"/><Relationship Id="rId7" Type="http://schemas.openxmlformats.org/officeDocument/2006/relationships/diagramQuickStyle" Target="../diagrams/quickStyle26.xml"/><Relationship Id="rId12" Type="http://schemas.openxmlformats.org/officeDocument/2006/relationships/image" Target="../media/image4.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diagramLayout" Target="../diagrams/layout26.xml"/><Relationship Id="rId11" Type="http://schemas.openxmlformats.org/officeDocument/2006/relationships/image" Target="../media/image36.jpeg"/><Relationship Id="rId5" Type="http://schemas.openxmlformats.org/officeDocument/2006/relationships/diagramData" Target="../diagrams/data26.xml"/><Relationship Id="rId10" Type="http://schemas.openxmlformats.org/officeDocument/2006/relationships/image" Target="../media/image35.jpeg"/><Relationship Id="rId4" Type="http://schemas.openxmlformats.org/officeDocument/2006/relationships/notesSlide" Target="../notesSlides/notesSlide40.xml"/><Relationship Id="rId9" Type="http://schemas.microsoft.com/office/2007/relationships/diagramDrawing" Target="../diagrams/drawing26.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4.png"/><Relationship Id="rId5" Type="http://schemas.openxmlformats.org/officeDocument/2006/relationships/image" Target="../media/image37.jpeg"/><Relationship Id="rId4" Type="http://schemas.openxmlformats.org/officeDocument/2006/relationships/notesSlide" Target="../notesSlides/notesSlide41.xml"/></Relationships>
</file>

<file path=ppt/slides/_rels/slide47.xml.rels><?xml version="1.0" encoding="UTF-8" standalone="yes"?>
<Relationships xmlns="http://schemas.openxmlformats.org/package/2006/relationships"><Relationship Id="rId8" Type="http://schemas.openxmlformats.org/officeDocument/2006/relationships/diagramColors" Target="../diagrams/colors27.xml"/><Relationship Id="rId3" Type="http://schemas.openxmlformats.org/officeDocument/2006/relationships/slideLayout" Target="../slideLayouts/slideLayout7.xml"/><Relationship Id="rId7" Type="http://schemas.openxmlformats.org/officeDocument/2006/relationships/diagramQuickStyle" Target="../diagrams/quickStyle27.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diagramLayout" Target="../diagrams/layout27.xml"/><Relationship Id="rId5" Type="http://schemas.openxmlformats.org/officeDocument/2006/relationships/diagramData" Target="../diagrams/data27.xml"/><Relationship Id="rId10" Type="http://schemas.openxmlformats.org/officeDocument/2006/relationships/image" Target="../media/image4.png"/><Relationship Id="rId4" Type="http://schemas.openxmlformats.org/officeDocument/2006/relationships/notesSlide" Target="../notesSlides/notesSlide42.xml"/><Relationship Id="rId9" Type="http://schemas.microsoft.com/office/2007/relationships/diagramDrawing" Target="../diagrams/drawing27.xml"/></Relationships>
</file>

<file path=ppt/slides/_rels/slide48.xml.rels><?xml version="1.0" encoding="UTF-8" standalone="yes"?>
<Relationships xmlns="http://schemas.openxmlformats.org/package/2006/relationships"><Relationship Id="rId8" Type="http://schemas.openxmlformats.org/officeDocument/2006/relationships/diagramColors" Target="../diagrams/colors28.xml"/><Relationship Id="rId3" Type="http://schemas.openxmlformats.org/officeDocument/2006/relationships/slideLayout" Target="../slideLayouts/slideLayout7.xml"/><Relationship Id="rId7" Type="http://schemas.openxmlformats.org/officeDocument/2006/relationships/diagramQuickStyle" Target="../diagrams/quickStyle28.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diagramLayout" Target="../diagrams/layout28.xml"/><Relationship Id="rId5" Type="http://schemas.openxmlformats.org/officeDocument/2006/relationships/diagramData" Target="../diagrams/data28.xml"/><Relationship Id="rId10" Type="http://schemas.openxmlformats.org/officeDocument/2006/relationships/image" Target="../media/image4.png"/><Relationship Id="rId4" Type="http://schemas.openxmlformats.org/officeDocument/2006/relationships/notesSlide" Target="../notesSlides/notesSlide43.xml"/><Relationship Id="rId9" Type="http://schemas.microsoft.com/office/2007/relationships/diagramDrawing" Target="../diagrams/drawing28.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4.png"/><Relationship Id="rId5" Type="http://schemas.openxmlformats.org/officeDocument/2006/relationships/image" Target="../media/image38.png"/><Relationship Id="rId4" Type="http://schemas.openxmlformats.org/officeDocument/2006/relationships/notesSlide" Target="../notesSlides/notesSlide44.xml"/></Relationships>
</file>

<file path=ppt/slides/_rels/slide50.xml.rels><?xml version="1.0" encoding="UTF-8" standalone="yes"?>
<Relationships xmlns="http://schemas.openxmlformats.org/package/2006/relationships"><Relationship Id="rId8" Type="http://schemas.openxmlformats.org/officeDocument/2006/relationships/diagramColors" Target="../diagrams/colors29.xml"/><Relationship Id="rId3" Type="http://schemas.openxmlformats.org/officeDocument/2006/relationships/slideLayout" Target="../slideLayouts/slideLayout7.xml"/><Relationship Id="rId7" Type="http://schemas.openxmlformats.org/officeDocument/2006/relationships/diagramQuickStyle" Target="../diagrams/quickStyle29.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Layout" Target="../diagrams/layout29.xml"/><Relationship Id="rId11" Type="http://schemas.openxmlformats.org/officeDocument/2006/relationships/image" Target="../media/image4.png"/><Relationship Id="rId5" Type="http://schemas.openxmlformats.org/officeDocument/2006/relationships/diagramData" Target="../diagrams/data29.xml"/><Relationship Id="rId10" Type="http://schemas.openxmlformats.org/officeDocument/2006/relationships/image" Target="../media/image39.jpeg"/><Relationship Id="rId4" Type="http://schemas.openxmlformats.org/officeDocument/2006/relationships/notesSlide" Target="../notesSlides/notesSlide45.xml"/><Relationship Id="rId9" Type="http://schemas.microsoft.com/office/2007/relationships/diagramDrawing" Target="../diagrams/drawing29.xml"/></Relationships>
</file>

<file path=ppt/slides/_rels/slide51.xml.rels><?xml version="1.0" encoding="UTF-8" standalone="yes"?>
<Relationships xmlns="http://schemas.openxmlformats.org/package/2006/relationships"><Relationship Id="rId8" Type="http://schemas.openxmlformats.org/officeDocument/2006/relationships/diagramColors" Target="../diagrams/colors30.xml"/><Relationship Id="rId3" Type="http://schemas.openxmlformats.org/officeDocument/2006/relationships/slideLayout" Target="../slideLayouts/slideLayout7.xml"/><Relationship Id="rId7" Type="http://schemas.openxmlformats.org/officeDocument/2006/relationships/diagramQuickStyle" Target="../diagrams/quickStyle30.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diagramLayout" Target="../diagrams/layout30.xml"/><Relationship Id="rId5" Type="http://schemas.openxmlformats.org/officeDocument/2006/relationships/diagramData" Target="../diagrams/data30.xml"/><Relationship Id="rId10" Type="http://schemas.openxmlformats.org/officeDocument/2006/relationships/image" Target="../media/image4.png"/><Relationship Id="rId4" Type="http://schemas.openxmlformats.org/officeDocument/2006/relationships/notesSlide" Target="../notesSlides/notesSlide46.xml"/><Relationship Id="rId9" Type="http://schemas.microsoft.com/office/2007/relationships/diagramDrawing" Target="../diagrams/drawing30.xml"/></Relationships>
</file>

<file path=ppt/slides/_rels/slide52.xml.rels><?xml version="1.0" encoding="UTF-8" standalone="yes"?>
<Relationships xmlns="http://schemas.openxmlformats.org/package/2006/relationships"><Relationship Id="rId8" Type="http://schemas.openxmlformats.org/officeDocument/2006/relationships/diagramColors" Target="../diagrams/colors31.xml"/><Relationship Id="rId3" Type="http://schemas.openxmlformats.org/officeDocument/2006/relationships/slideLayout" Target="../slideLayouts/slideLayout7.xml"/><Relationship Id="rId7" Type="http://schemas.openxmlformats.org/officeDocument/2006/relationships/diagramQuickStyle" Target="../diagrams/quickStyle31.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Layout" Target="../diagrams/layout31.xml"/><Relationship Id="rId5" Type="http://schemas.openxmlformats.org/officeDocument/2006/relationships/diagramData" Target="../diagrams/data31.xml"/><Relationship Id="rId10" Type="http://schemas.openxmlformats.org/officeDocument/2006/relationships/image" Target="../media/image4.png"/><Relationship Id="rId4" Type="http://schemas.openxmlformats.org/officeDocument/2006/relationships/notesSlide" Target="../notesSlides/notesSlide47.xml"/><Relationship Id="rId9" Type="http://schemas.microsoft.com/office/2007/relationships/diagramDrawing" Target="../diagrams/drawing31.xml"/></Relationships>
</file>

<file path=ppt/slides/_rels/slide53.xml.rels><?xml version="1.0" encoding="UTF-8" standalone="yes"?>
<Relationships xmlns="http://schemas.openxmlformats.org/package/2006/relationships"><Relationship Id="rId8" Type="http://schemas.openxmlformats.org/officeDocument/2006/relationships/diagramQuickStyle" Target="../diagrams/quickStyle32.xml"/><Relationship Id="rId3" Type="http://schemas.openxmlformats.org/officeDocument/2006/relationships/slideLayout" Target="../slideLayouts/slideLayout7.xml"/><Relationship Id="rId7" Type="http://schemas.openxmlformats.org/officeDocument/2006/relationships/diagramLayout" Target="../diagrams/layout32.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diagramData" Target="../diagrams/data32.xml"/><Relationship Id="rId11" Type="http://schemas.openxmlformats.org/officeDocument/2006/relationships/image" Target="../media/image4.png"/><Relationship Id="rId5" Type="http://schemas.openxmlformats.org/officeDocument/2006/relationships/image" Target="../media/image40.png"/><Relationship Id="rId10" Type="http://schemas.microsoft.com/office/2007/relationships/diagramDrawing" Target="../diagrams/drawing32.xml"/><Relationship Id="rId4" Type="http://schemas.openxmlformats.org/officeDocument/2006/relationships/notesSlide" Target="../notesSlides/notesSlide48.xml"/><Relationship Id="rId9" Type="http://schemas.openxmlformats.org/officeDocument/2006/relationships/diagramColors" Target="../diagrams/colors32.xml"/></Relationships>
</file>

<file path=ppt/slides/_rels/slide54.xml.rels><?xml version="1.0" encoding="UTF-8" standalone="yes"?>
<Relationships xmlns="http://schemas.openxmlformats.org/package/2006/relationships"><Relationship Id="rId8" Type="http://schemas.openxmlformats.org/officeDocument/2006/relationships/diagramColors" Target="../diagrams/colors33.xml"/><Relationship Id="rId3" Type="http://schemas.openxmlformats.org/officeDocument/2006/relationships/slideLayout" Target="../slideLayouts/slideLayout7.xml"/><Relationship Id="rId7" Type="http://schemas.openxmlformats.org/officeDocument/2006/relationships/diagramQuickStyle" Target="../diagrams/quickStyle33.xml"/><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diagramLayout" Target="../diagrams/layout33.xml"/><Relationship Id="rId5" Type="http://schemas.openxmlformats.org/officeDocument/2006/relationships/diagramData" Target="../diagrams/data33.xml"/><Relationship Id="rId10" Type="http://schemas.openxmlformats.org/officeDocument/2006/relationships/image" Target="../media/image4.png"/><Relationship Id="rId4" Type="http://schemas.openxmlformats.org/officeDocument/2006/relationships/notesSlide" Target="../notesSlides/notesSlide49.xml"/><Relationship Id="rId9" Type="http://schemas.microsoft.com/office/2007/relationships/diagramDrawing" Target="../diagrams/drawing33.xml"/></Relationships>
</file>

<file path=ppt/slides/_rels/slide55.xml.rels><?xml version="1.0" encoding="UTF-8" standalone="yes"?>
<Relationships xmlns="http://schemas.openxmlformats.org/package/2006/relationships"><Relationship Id="rId8" Type="http://schemas.openxmlformats.org/officeDocument/2006/relationships/diagramColors" Target="../diagrams/colors34.xml"/><Relationship Id="rId3" Type="http://schemas.openxmlformats.org/officeDocument/2006/relationships/slideLayout" Target="../slideLayouts/slideLayout7.xml"/><Relationship Id="rId7" Type="http://schemas.openxmlformats.org/officeDocument/2006/relationships/diagramQuickStyle" Target="../diagrams/quickStyle34.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diagramLayout" Target="../diagrams/layout34.xml"/><Relationship Id="rId5" Type="http://schemas.openxmlformats.org/officeDocument/2006/relationships/diagramData" Target="../diagrams/data34.xml"/><Relationship Id="rId10" Type="http://schemas.openxmlformats.org/officeDocument/2006/relationships/image" Target="../media/image4.png"/><Relationship Id="rId4" Type="http://schemas.openxmlformats.org/officeDocument/2006/relationships/notesSlide" Target="../notesSlides/notesSlide50.xml"/><Relationship Id="rId9" Type="http://schemas.microsoft.com/office/2007/relationships/diagramDrawing" Target="../diagrams/drawing34.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image" Target="../media/image4.png"/><Relationship Id="rId5" Type="http://schemas.openxmlformats.org/officeDocument/2006/relationships/image" Target="../media/image41.jpeg"/><Relationship Id="rId4" Type="http://schemas.openxmlformats.org/officeDocument/2006/relationships/notesSlide" Target="../notesSlides/notesSlide5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What is Intelligence-Led Policing? (ILP)">
            <a:extLst>
              <a:ext uri="{FF2B5EF4-FFF2-40B4-BE49-F238E27FC236}">
                <a16:creationId xmlns:a16="http://schemas.microsoft.com/office/drawing/2014/main" id="{6FFE088D-47F9-2D45-A04E-60F5A2B666F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1" b="8406"/>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olice intelligence officer 'told to doctor reports' about terrorism  informant | News | The Times">
            <a:extLst>
              <a:ext uri="{FF2B5EF4-FFF2-40B4-BE49-F238E27FC236}">
                <a16:creationId xmlns:a16="http://schemas.microsoft.com/office/drawing/2014/main" id="{F5DF357C-F37A-274D-B456-30CE681BE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207" r="-1" b="1158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9838D-01A5-D04C-BB2D-6FF0E1916632}"/>
              </a:ext>
            </a:extLst>
          </p:cNvPr>
          <p:cNvSpPr>
            <a:spLocks noGrp="1"/>
          </p:cNvSpPr>
          <p:nvPr>
            <p:ph type="ctrTitle"/>
          </p:nvPr>
        </p:nvSpPr>
        <p:spPr>
          <a:xfrm>
            <a:off x="838200" y="1115219"/>
            <a:ext cx="5395912" cy="2387600"/>
          </a:xfrm>
        </p:spPr>
        <p:txBody>
          <a:bodyPr>
            <a:normAutofit/>
          </a:bodyPr>
          <a:lstStyle/>
          <a:p>
            <a:pPr algn="l"/>
            <a:r>
              <a:rPr lang="en-US" sz="5000" dirty="0" err="1">
                <a:solidFill>
                  <a:schemeClr val="bg1"/>
                </a:solidFill>
              </a:rPr>
              <a:t>Intell</a:t>
            </a:r>
            <a:endParaRPr lang="en-US" sz="5000" dirty="0">
              <a:solidFill>
                <a:schemeClr val="bg1"/>
              </a:solidFill>
            </a:endParaRPr>
          </a:p>
        </p:txBody>
      </p:sp>
      <p:sp>
        <p:nvSpPr>
          <p:cNvPr id="3" name="Subtitle 2">
            <a:extLst>
              <a:ext uri="{FF2B5EF4-FFF2-40B4-BE49-F238E27FC236}">
                <a16:creationId xmlns:a16="http://schemas.microsoft.com/office/drawing/2014/main" id="{9CD2F64F-395C-F343-89E1-1FBC023D7975}"/>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Intelligence </a:t>
            </a:r>
          </a:p>
        </p:txBody>
      </p:sp>
      <p:cxnSp>
        <p:nvCxnSpPr>
          <p:cNvPr id="141" name="Straight Connector 14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960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CA9FCD6-812A-4036-8A8F-4389C17ED553}"/>
              </a:ext>
            </a:extLst>
          </p:cNvPr>
          <p:cNvPicPr>
            <a:picLocks noChangeAspect="1"/>
          </p:cNvPicPr>
          <p:nvPr/>
        </p:nvPicPr>
        <p:blipFill rotWithShape="1">
          <a:blip r:embed="rId5">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5585381-BD64-134A-90D3-83DBB8B94C81}"/>
              </a:ext>
            </a:extLst>
          </p:cNvPr>
          <p:cNvSpPr>
            <a:spLocks noGrp="1"/>
          </p:cNvSpPr>
          <p:nvPr>
            <p:ph type="title"/>
          </p:nvPr>
        </p:nvSpPr>
        <p:spPr>
          <a:xfrm>
            <a:off x="838200" y="365125"/>
            <a:ext cx="10515600" cy="1325563"/>
          </a:xfrm>
        </p:spPr>
        <p:txBody>
          <a:bodyPr>
            <a:normAutofit/>
          </a:bodyPr>
          <a:lstStyle/>
          <a:p>
            <a:r>
              <a:rPr lang="en-US">
                <a:solidFill>
                  <a:srgbClr val="FFFFFF"/>
                </a:solidFill>
              </a:rPr>
              <a:t>Aims and learning outcomes </a:t>
            </a:r>
          </a:p>
        </p:txBody>
      </p:sp>
      <p:graphicFrame>
        <p:nvGraphicFramePr>
          <p:cNvPr id="5" name="Content Placeholder 2">
            <a:extLst>
              <a:ext uri="{FF2B5EF4-FFF2-40B4-BE49-F238E27FC236}">
                <a16:creationId xmlns:a16="http://schemas.microsoft.com/office/drawing/2014/main" id="{37BD9C79-A7F4-4967-84CC-A8B713CCD250}"/>
              </a:ext>
            </a:extLst>
          </p:cNvPr>
          <p:cNvGraphicFramePr>
            <a:graphicFrameLocks noGrp="1"/>
          </p:cNvGraphicFramePr>
          <p:nvPr>
            <p:ph idx="1"/>
            <p:extLst>
              <p:ext uri="{D42A27DB-BD31-4B8C-83A1-F6EECF244321}">
                <p14:modId xmlns:p14="http://schemas.microsoft.com/office/powerpoint/2010/main" val="3320581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FE44936-5D84-C3D4-8B9E-7B30F93FCFB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129361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3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648929" y="629266"/>
            <a:ext cx="3505495" cy="16223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Initial Investigation</a:t>
            </a:r>
          </a:p>
        </p:txBody>
      </p:sp>
      <p:sp>
        <p:nvSpPr>
          <p:cNvPr id="2" name="Rectangle 3"/>
          <p:cNvSpPr txBox="1">
            <a:spLocks noChangeArrowheads="1"/>
          </p:cNvSpPr>
          <p:nvPr/>
        </p:nvSpPr>
        <p:spPr>
          <a:xfrm>
            <a:off x="648931" y="2438400"/>
            <a:ext cx="3505494" cy="37854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endParaRPr lang="en-US" altLang="en-US" sz="2000"/>
          </a:p>
          <a:p>
            <a:pPr indent="-228600">
              <a:lnSpc>
                <a:spcPct val="90000"/>
              </a:lnSpc>
            </a:pPr>
            <a:r>
              <a:rPr lang="en-US" altLang="en-US" sz="2000"/>
              <a:t>What exactly has occurred?</a:t>
            </a:r>
          </a:p>
          <a:p>
            <a:pPr indent="-228600">
              <a:lnSpc>
                <a:spcPct val="90000"/>
              </a:lnSpc>
            </a:pPr>
            <a:endParaRPr lang="en-US" altLang="en-US" sz="2000"/>
          </a:p>
          <a:p>
            <a:pPr indent="-228600">
              <a:lnSpc>
                <a:spcPct val="90000"/>
              </a:lnSpc>
            </a:pPr>
            <a:r>
              <a:rPr lang="en-US" altLang="en-US" sz="2000"/>
              <a:t>Is the incident a crime?</a:t>
            </a:r>
          </a:p>
          <a:p>
            <a:pPr indent="-228600">
              <a:lnSpc>
                <a:spcPct val="90000"/>
              </a:lnSpc>
            </a:pPr>
            <a:endParaRPr lang="en-US" altLang="en-US" sz="2000"/>
          </a:p>
          <a:p>
            <a:pPr indent="-228600">
              <a:lnSpc>
                <a:spcPct val="90000"/>
              </a:lnSpc>
            </a:pPr>
            <a:r>
              <a:rPr lang="en-US" altLang="en-US" sz="2000"/>
              <a:t>If so, what sort of crime?</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5405862" y="1741964"/>
            <a:ext cx="6019331" cy="3370825"/>
          </a:xfrm>
          <a:prstGeom prst="rect">
            <a:avLst/>
          </a:prstGeom>
          <a:effectLst/>
        </p:spPr>
      </p:pic>
    </p:spTree>
    <p:extLst>
      <p:ext uri="{BB962C8B-B14F-4D97-AF65-F5344CB8AC3E}">
        <p14:creationId xmlns:p14="http://schemas.microsoft.com/office/powerpoint/2010/main" val="542949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latin typeface="+mj-lt"/>
                <a:ea typeface="+mj-ea"/>
                <a:cs typeface="+mj-cs"/>
              </a:rPr>
              <a:t>National Crime Recording Standards (NCRS)</a:t>
            </a:r>
          </a:p>
        </p:txBody>
      </p:sp>
      <p:pic>
        <p:nvPicPr>
          <p:cNvPr id="2050" name="Picture 2" descr="National Crime Recording Standards in England and Wales - Wikipedia">
            <a:extLst>
              <a:ext uri="{FF2B5EF4-FFF2-40B4-BE49-F238E27FC236}">
                <a16:creationId xmlns:a16="http://schemas.microsoft.com/office/drawing/2014/main" id="{8584FDB9-A429-1347-A92E-F1473BA5A7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nvSpPr>
        <p:spPr>
          <a:xfrm>
            <a:off x="5297762" y="2706624"/>
            <a:ext cx="6251110" cy="34838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228600" fontAlgn="auto">
              <a:lnSpc>
                <a:spcPct val="90000"/>
              </a:lnSpc>
              <a:spcBef>
                <a:spcPct val="20000"/>
              </a:spcBef>
              <a:spcAft>
                <a:spcPts val="0"/>
              </a:spcAft>
              <a:buClrTx/>
              <a:buSzTx/>
              <a:tabLst/>
              <a:defRPr/>
            </a:pPr>
            <a:r>
              <a:rPr kumimoji="0" lang="en-US" altLang="en-US" sz="2000" b="1" i="0" u="none" strike="noStrike" cap="none" spc="0" normalizeH="0" baseline="0" noProof="0">
                <a:ln>
                  <a:noFill/>
                </a:ln>
                <a:effectLst/>
                <a:uLnTx/>
                <a:uFillTx/>
              </a:rPr>
              <a:t>The 3 basic principles are:</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All reports from victims, witnesses or third parties will result in creation of an incident report</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An incident will be recorded as a crime if, on the balance of probability</a:t>
            </a:r>
            <a:r>
              <a:rPr lang="en-US" altLang="en-US" sz="2000"/>
              <a:t> </a:t>
            </a:r>
            <a:r>
              <a:rPr lang="en-US" altLang="en-US" sz="2000" b="1"/>
              <a:t>(a) </a:t>
            </a:r>
            <a:r>
              <a:rPr lang="en-US" altLang="en-US" sz="2000"/>
              <a:t>t</a:t>
            </a:r>
            <a:r>
              <a:rPr kumimoji="0" lang="en-US" altLang="en-US" sz="2000" b="0" i="0" u="none" strike="noStrike" cap="none" spc="0" normalizeH="0" baseline="0" noProof="0">
                <a:ln>
                  <a:noFill/>
                </a:ln>
                <a:effectLst/>
                <a:uLnTx/>
                <a:uFillTx/>
              </a:rPr>
              <a:t>he circumstances as reported amount to a crime by law and                        </a:t>
            </a:r>
            <a:r>
              <a:rPr kumimoji="0" lang="en-US" altLang="en-US" sz="2000" b="1" i="0" u="none" strike="noStrike" cap="none" spc="0" normalizeH="0" baseline="0" noProof="0">
                <a:ln>
                  <a:noFill/>
                </a:ln>
                <a:effectLst/>
                <a:uLnTx/>
                <a:uFillTx/>
              </a:rPr>
              <a:t>(b) </a:t>
            </a:r>
            <a:r>
              <a:rPr kumimoji="0" lang="en-US" altLang="en-US" sz="2000" b="0" i="0" u="none" strike="noStrike" cap="none" spc="0" normalizeH="0" baseline="0" noProof="0">
                <a:ln>
                  <a:noFill/>
                </a:ln>
                <a:effectLst/>
                <a:uLnTx/>
                <a:uFillTx/>
              </a:rPr>
              <a:t>there is no credible evidence to the contrary</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Once recorded, a crime will remain recorded unless there is credible evidence to disprove that a crime has occurred</a:t>
            </a: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p:txBody>
      </p:sp>
    </p:spTree>
    <p:extLst>
      <p:ext uri="{BB962C8B-B14F-4D97-AF65-F5344CB8AC3E}">
        <p14:creationId xmlns:p14="http://schemas.microsoft.com/office/powerpoint/2010/main" val="28601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3"/>
          <p:cNvSpPr txBox="1">
            <a:spLocks noChangeArrowheads="1"/>
          </p:cNvSpPr>
          <p:nvPr/>
        </p:nvSpPr>
        <p:spPr>
          <a:xfrm>
            <a:off x="371342" y="1356048"/>
            <a:ext cx="6115574" cy="41459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30000"/>
              </a:lnSpc>
              <a:buFontTx/>
              <a:buNone/>
            </a:pPr>
            <a:r>
              <a:rPr lang="en-GB" altLang="en-US" sz="2600" dirty="0">
                <a:ea typeface="ＭＳ Ｐゴシック" panose="020B0600070205080204" pitchFamily="34" charset="-128"/>
              </a:rPr>
              <a:t>Reasons </a:t>
            </a:r>
            <a:r>
              <a:rPr lang="en-GB" altLang="en-US" sz="2600" b="1" dirty="0">
                <a:solidFill>
                  <a:srgbClr val="FF0000"/>
                </a:solidFill>
                <a:ea typeface="ＭＳ Ｐゴシック" panose="020B0600070205080204" pitchFamily="34" charset="-128"/>
              </a:rPr>
              <a:t>not </a:t>
            </a:r>
            <a:r>
              <a:rPr lang="en-GB" altLang="en-US" sz="2600" dirty="0">
                <a:ea typeface="ＭＳ Ｐゴシック" panose="020B0600070205080204" pitchFamily="34" charset="-128"/>
              </a:rPr>
              <a:t>to record a crime:</a:t>
            </a:r>
          </a:p>
          <a:p>
            <a:pPr>
              <a:lnSpc>
                <a:spcPct val="130000"/>
              </a:lnSpc>
              <a:buFontTx/>
              <a:buNone/>
            </a:pPr>
            <a:endParaRPr lang="en-GB" altLang="en-US" sz="2600" dirty="0">
              <a:ea typeface="ＭＳ Ｐゴシック" panose="020B0600070205080204" pitchFamily="34" charset="-128"/>
            </a:endParaRPr>
          </a:p>
          <a:p>
            <a:pPr>
              <a:lnSpc>
                <a:spcPct val="130000"/>
              </a:lnSpc>
            </a:pPr>
            <a:r>
              <a:rPr lang="en-GB" altLang="en-US" sz="2600" dirty="0">
                <a:ea typeface="ＭＳ Ｐゴシック" panose="020B0600070205080204" pitchFamily="34" charset="-128"/>
              </a:rPr>
              <a:t>The incident reported does not amount to a crime in law</a:t>
            </a:r>
          </a:p>
          <a:p>
            <a:pPr>
              <a:lnSpc>
                <a:spcPct val="130000"/>
              </a:lnSpc>
            </a:pPr>
            <a:r>
              <a:rPr lang="en-GB" altLang="en-US" sz="2600" dirty="0">
                <a:ea typeface="ＭＳ Ｐゴシック" panose="020B0600070205080204" pitchFamily="34" charset="-128"/>
              </a:rPr>
              <a:t>The initial incident report is not confirmed by the victim</a:t>
            </a:r>
          </a:p>
          <a:p>
            <a:pPr>
              <a:lnSpc>
                <a:spcPct val="130000"/>
              </a:lnSpc>
            </a:pPr>
            <a:r>
              <a:rPr lang="en-GB" altLang="en-US" sz="2600" dirty="0">
                <a:ea typeface="ＭＳ Ｐゴシック" panose="020B0600070205080204" pitchFamily="34" charset="-128"/>
              </a:rPr>
              <a:t>On the balance of probabilities a crime has not been committed</a:t>
            </a:r>
          </a:p>
          <a:p>
            <a:pPr>
              <a:lnSpc>
                <a:spcPct val="130000"/>
              </a:lnSpc>
            </a:pPr>
            <a:endParaRPr lang="en-GB" altLang="en-US" sz="2400" dirty="0">
              <a:ea typeface="ＭＳ Ｐゴシック" panose="020B0600070205080204" pitchFamily="34" charset="-128"/>
            </a:endParaRPr>
          </a:p>
          <a:p>
            <a:pPr>
              <a:lnSpc>
                <a:spcPct val="130000"/>
              </a:lnSpc>
            </a:pPr>
            <a:endParaRPr lang="en-GB" altLang="en-US" sz="2400" dirty="0">
              <a:ea typeface="ＭＳ Ｐゴシック" panose="020B0600070205080204" pitchFamily="34" charset="-128"/>
            </a:endParaRPr>
          </a:p>
          <a:p>
            <a:pP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0" y="227985"/>
            <a:ext cx="9527459" cy="584775"/>
          </a:xfrm>
          <a:prstGeom prst="rect">
            <a:avLst/>
          </a:prstGeom>
          <a:solidFill>
            <a:schemeClr val="accent1">
              <a:lumMod val="40000"/>
              <a:lumOff val="60000"/>
            </a:schemeClr>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7288617" y="1804716"/>
            <a:ext cx="3395213" cy="3395213"/>
          </a:xfrm>
          <a:prstGeom prst="rect">
            <a:avLst/>
          </a:prstGeom>
        </p:spPr>
      </p:pic>
    </p:spTree>
    <p:extLst>
      <p:ext uri="{BB962C8B-B14F-4D97-AF65-F5344CB8AC3E}">
        <p14:creationId xmlns:p14="http://schemas.microsoft.com/office/powerpoint/2010/main" val="292570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Crime Reports</a:t>
            </a:r>
          </a:p>
        </p:txBody>
      </p:sp>
      <p:sp>
        <p:nvSpPr>
          <p:cNvPr id="3" name="Rectangle 3"/>
          <p:cNvSpPr txBox="1">
            <a:spLocks noChangeArrowheads="1"/>
          </p:cNvSpPr>
          <p:nvPr/>
        </p:nvSpPr>
        <p:spPr>
          <a:xfrm>
            <a:off x="838201" y="1825625"/>
            <a:ext cx="5092194"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Means of disposal of offence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Officers attending scene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Persons wanted or suspected</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Circulations if appropriate</a:t>
            </a:r>
          </a:p>
          <a:p>
            <a:pPr indent="-228600">
              <a:lnSpc>
                <a:spcPct val="90000"/>
              </a:lnSpc>
              <a:spcBef>
                <a:spcPts val="538"/>
              </a:spcBef>
              <a:spcAft>
                <a:spcPts val="263"/>
              </a:spcAft>
            </a:pPr>
            <a:endParaRPr lang="en-US" altLang="en-US" sz="2200"/>
          </a:p>
          <a:p>
            <a:pPr indent="-228600">
              <a:lnSpc>
                <a:spcPct val="90000"/>
              </a:lnSpc>
              <a:spcBef>
                <a:spcPts val="538"/>
              </a:spcBef>
              <a:spcAft>
                <a:spcPts val="263"/>
              </a:spcAft>
            </a:pPr>
            <a:r>
              <a:rPr lang="en-US" altLang="en-US" sz="2200"/>
              <a:t>Date and by whom victim was informed of result</a:t>
            </a:r>
          </a:p>
        </p:txBody>
      </p:sp>
      <p:sp>
        <p:nvSpPr>
          <p:cNvPr id="73" name="Oval 7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098" name="Picture 2" descr="Home Page | UK Crime Statistics">
            <a:extLst>
              <a:ext uri="{FF2B5EF4-FFF2-40B4-BE49-F238E27FC236}">
                <a16:creationId xmlns:a16="http://schemas.microsoft.com/office/drawing/2014/main" id="{C714A7E3-C0B0-4A4F-8E4B-9F63AAF776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5" name="Arc 7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 name="Picture 1"/>
          <p:cNvPicPr>
            <a:picLocks noChangeAspect="1"/>
          </p:cNvPicPr>
          <p:nvPr/>
        </p:nvPicPr>
        <p:blipFill rotWithShape="1">
          <a:blip r:embed="rId4"/>
          <a:srcRect t="10003" r="-3" b="4526"/>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0972C41E-903E-B64C-ACCF-94D1F318D27E}"/>
              </a:ext>
            </a:extLst>
          </p:cNvPr>
          <p:cNvSpPr txBox="1"/>
          <p:nvPr/>
        </p:nvSpPr>
        <p:spPr>
          <a:xfrm>
            <a:off x="7570047" y="3501530"/>
            <a:ext cx="1680070" cy="461665"/>
          </a:xfrm>
          <a:prstGeom prst="rect">
            <a:avLst/>
          </a:prstGeom>
          <a:noFill/>
        </p:spPr>
        <p:txBody>
          <a:bodyPr wrap="square" rtlCol="0">
            <a:spAutoFit/>
          </a:bodyPr>
          <a:lstStyle/>
          <a:p>
            <a:r>
              <a:rPr lang="en-US" sz="2400" b="1" dirty="0">
                <a:solidFill>
                  <a:srgbClr val="002060"/>
                </a:solidFill>
              </a:rPr>
              <a:t>STATS!!</a:t>
            </a:r>
          </a:p>
        </p:txBody>
      </p:sp>
    </p:spTree>
    <p:extLst>
      <p:ext uri="{BB962C8B-B14F-4D97-AF65-F5344CB8AC3E}">
        <p14:creationId xmlns:p14="http://schemas.microsoft.com/office/powerpoint/2010/main" val="283057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Police Actions</a:t>
            </a:r>
          </a:p>
        </p:txBody>
      </p:sp>
      <p:sp>
        <p:nvSpPr>
          <p:cNvPr id="3" name="Rectangle 2"/>
          <p:cNvSpPr txBox="1">
            <a:spLocks noChangeArrowheads="1"/>
          </p:cNvSpPr>
          <p:nvPr/>
        </p:nvSpPr>
        <p:spPr>
          <a:xfrm>
            <a:off x="838200" y="1825625"/>
            <a:ext cx="5393361"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700"/>
              <a:t>Obtain all possible information from victims and witnesses</a:t>
            </a:r>
          </a:p>
          <a:p>
            <a:pPr indent="-228600">
              <a:lnSpc>
                <a:spcPct val="90000"/>
              </a:lnSpc>
            </a:pPr>
            <a:endParaRPr lang="en-US" altLang="en-US" sz="2700"/>
          </a:p>
          <a:p>
            <a:pPr indent="-228600">
              <a:lnSpc>
                <a:spcPct val="90000"/>
              </a:lnSpc>
            </a:pPr>
            <a:r>
              <a:rPr lang="en-US" altLang="en-US" sz="2700"/>
              <a:t>Complete a crime report and submit before going off duty</a:t>
            </a:r>
          </a:p>
          <a:p>
            <a:pPr marL="0" indent="-228600">
              <a:lnSpc>
                <a:spcPct val="90000"/>
              </a:lnSpc>
            </a:pPr>
            <a:endParaRPr lang="en-US" altLang="en-US" sz="2700"/>
          </a:p>
          <a:p>
            <a:pPr indent="-228600">
              <a:lnSpc>
                <a:spcPct val="90000"/>
              </a:lnSpc>
            </a:pPr>
            <a:r>
              <a:rPr lang="en-US" altLang="en-US" sz="2700"/>
              <a:t>Inform supervising officers, specialist teams or CID dependent upon type or seriousness of the offence</a:t>
            </a:r>
          </a:p>
        </p:txBody>
      </p:sp>
      <p:pic>
        <p:nvPicPr>
          <p:cNvPr id="5122" name="Picture 2" descr="Computer Icons Analytics Data analysis, symbol, text, logo png | PNGEgg">
            <a:extLst>
              <a:ext uri="{FF2B5EF4-FFF2-40B4-BE49-F238E27FC236}">
                <a16:creationId xmlns:a16="http://schemas.microsoft.com/office/drawing/2014/main" id="{1CC1623F-FCBE-FE43-8C2B-F2A037C32F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40" r="24749"/>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7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059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323C645-A03B-B64A-97FD-5BEF63D2075A}"/>
              </a:ext>
            </a:extLst>
          </p:cNvPr>
          <p:cNvSpPr txBox="1"/>
          <p:nvPr/>
        </p:nvSpPr>
        <p:spPr>
          <a:xfrm>
            <a:off x="838199" y="4428000"/>
            <a:ext cx="6143626" cy="1400400"/>
          </a:xfrm>
          <a:prstGeom prst="rect">
            <a:avLst/>
          </a:prstGeom>
        </p:spPr>
        <p:txBody>
          <a:bodyPr vert="horz" wrap="square" lIns="91440" tIns="45720" rIns="91440" bIns="45720" rtlCol="0" anchor="b">
            <a:normAutofit/>
          </a:bodyPr>
          <a:lstStyle/>
          <a:p>
            <a:pPr>
              <a:lnSpc>
                <a:spcPct val="90000"/>
              </a:lnSpc>
              <a:spcBef>
                <a:spcPct val="0"/>
              </a:spcBef>
              <a:spcAft>
                <a:spcPts val="600"/>
              </a:spcAft>
            </a:pPr>
            <a:r>
              <a:rPr lang="en-US" sz="5200" kern="1200">
                <a:solidFill>
                  <a:schemeClr val="bg1"/>
                </a:solidFill>
                <a:latin typeface="+mj-lt"/>
                <a:ea typeface="+mj-ea"/>
                <a:cs typeface="+mj-cs"/>
              </a:rPr>
              <a:t>What is ‘information’? </a:t>
            </a:r>
          </a:p>
        </p:txBody>
      </p:sp>
      <p:pic>
        <p:nvPicPr>
          <p:cNvPr id="6148" name="Picture 4" descr="Confidentiality: When can GPs disclose information to the police? | GPonline">
            <a:extLst>
              <a:ext uri="{FF2B5EF4-FFF2-40B4-BE49-F238E27FC236}">
                <a16:creationId xmlns:a16="http://schemas.microsoft.com/office/drawing/2014/main" id="{FC80CEE0-166C-8342-802C-736951045C0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71"/>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6146" name="Picture 2" descr="Blue Information Sign Icon, Simple Info Symbol Stock Vector - Illustration  of info, circle: 121810716">
            <a:extLst>
              <a:ext uri="{FF2B5EF4-FFF2-40B4-BE49-F238E27FC236}">
                <a16:creationId xmlns:a16="http://schemas.microsoft.com/office/drawing/2014/main" id="{74D9D732-5B12-8E4F-B5FE-A0A26DD8F62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6979" b="16562"/>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76" name="Freeform: Shape 75">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 name="Recorded Sound">
            <a:hlinkClick r:id="" action="ppaction://media"/>
            <a:extLst>
              <a:ext uri="{FF2B5EF4-FFF2-40B4-BE49-F238E27FC236}">
                <a16:creationId xmlns:a16="http://schemas.microsoft.com/office/drawing/2014/main" id="{AE1029FA-A792-31B6-4855-AC2179EFFF1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69144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extLst>
              <p:ext uri="{D42A27DB-BD31-4B8C-83A1-F6EECF244321}">
                <p14:modId xmlns:p14="http://schemas.microsoft.com/office/powerpoint/2010/main" val="4184337982"/>
              </p:ext>
            </p:extLst>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pic>
        <p:nvPicPr>
          <p:cNvPr id="3" name="Recorded Sound">
            <a:hlinkClick r:id="" action="ppaction://media"/>
            <a:extLst>
              <a:ext uri="{FF2B5EF4-FFF2-40B4-BE49-F238E27FC236}">
                <a16:creationId xmlns:a16="http://schemas.microsoft.com/office/drawing/2014/main" id="{3BB3A261-B3D6-38E2-3FF6-91E02091D71A}"/>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851525" y="3184525"/>
            <a:ext cx="487363" cy="487363"/>
          </a:xfrm>
          <a:prstGeom prst="rect">
            <a:avLst/>
          </a:prstGeom>
        </p:spPr>
      </p:pic>
      <p:pic>
        <p:nvPicPr>
          <p:cNvPr id="7" name="Recorded Sound">
            <a:hlinkClick r:id="" action="ppaction://media"/>
            <a:extLst>
              <a:ext uri="{FF2B5EF4-FFF2-40B4-BE49-F238E27FC236}">
                <a16:creationId xmlns:a16="http://schemas.microsoft.com/office/drawing/2014/main" id="{B14D99C8-BA27-5ACF-7A30-42EC41EFF5E6}"/>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3562" fill="hold"/>
                                        <p:tgtEl>
                                          <p:spTgt spid="3"/>
                                        </p:tgtEl>
                                      </p:cBhvr>
                                    </p:cmd>
                                  </p:childTnLst>
                                </p:cTn>
                              </p:par>
                            </p:childTnLst>
                          </p:cTn>
                        </p:par>
                      </p:childTnLst>
                    </p:cTn>
                  </p:par>
                  <p:par>
                    <p:cTn id="20" fill="hold">
                      <p:stCondLst>
                        <p:cond delay="indefinite"/>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12149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4" fill="hold" display="0">
                  <p:stCondLst>
                    <p:cond delay="indefinite"/>
                  </p:stCondLst>
                  <p:endCondLst>
                    <p:cond evt="onStopAudio" delay="0">
                      <p:tgtEl>
                        <p:sldTgt/>
                      </p:tgtEl>
                    </p:cond>
                  </p:endCondLst>
                </p:cTn>
                <p:tgtEl>
                  <p:spTgt spid="3"/>
                </p:tgtEl>
              </p:cMediaNode>
            </p:audio>
            <p:audio>
              <p:cMediaNode vol="80000">
                <p:cTn id="25" fill="hold" display="0">
                  <p:stCondLst>
                    <p:cond delay="indefinite"/>
                  </p:stCondLst>
                  <p:endCondLst>
                    <p:cond evt="onStopAudio" delay="0">
                      <p:tgtEl>
                        <p:sldTgt/>
                      </p:tgtEl>
                    </p:cond>
                  </p:endCondLst>
                </p:cTn>
                <p:tgtEl>
                  <p:spTgt spid="7"/>
                </p:tgtEl>
              </p:cMediaNode>
            </p:audio>
          </p:childTnLst>
        </p:cTn>
      </p:par>
    </p:tnLst>
    <p:bldLst>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D177527-C131-144B-83E9-4492F89DC900}"/>
              </a:ext>
            </a:extLst>
          </p:cNvPr>
          <p:cNvSpPr txBox="1"/>
          <p:nvPr/>
        </p:nvSpPr>
        <p:spPr>
          <a:xfrm>
            <a:off x="-2398987" y="404429"/>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kern="1200" dirty="0">
                <a:solidFill>
                  <a:schemeClr val="tx1"/>
                </a:solidFill>
                <a:latin typeface="+mj-lt"/>
                <a:ea typeface="+mj-ea"/>
                <a:cs typeface="+mj-cs"/>
              </a:rPr>
              <a:t>INFORMATION </a:t>
            </a:r>
          </a:p>
        </p:txBody>
      </p:sp>
      <p:graphicFrame>
        <p:nvGraphicFramePr>
          <p:cNvPr id="6" name="TextBox 3">
            <a:extLst>
              <a:ext uri="{FF2B5EF4-FFF2-40B4-BE49-F238E27FC236}">
                <a16:creationId xmlns:a16="http://schemas.microsoft.com/office/drawing/2014/main" id="{140B58A3-F1F7-4C5F-99E9-3F862D309022}"/>
              </a:ext>
            </a:extLst>
          </p:cNvPr>
          <p:cNvGraphicFramePr/>
          <p:nvPr>
            <p:extLst>
              <p:ext uri="{D42A27DB-BD31-4B8C-83A1-F6EECF244321}">
                <p14:modId xmlns:p14="http://schemas.microsoft.com/office/powerpoint/2010/main" val="236754735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194" name="Picture 2" descr="Information About Yourself">
            <a:extLst>
              <a:ext uri="{FF2B5EF4-FFF2-40B4-BE49-F238E27FC236}">
                <a16:creationId xmlns:a16="http://schemas.microsoft.com/office/drawing/2014/main" id="{0BDFEE5C-CC96-E245-B12C-1CEB5038103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89413" y="404429"/>
            <a:ext cx="3454400" cy="1424371"/>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2BD14ACF-E8FB-1571-D031-984DD799585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21915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8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1997" y="995938"/>
            <a:ext cx="8360940" cy="2954655"/>
          </a:xfrm>
          <a:prstGeom prst="rect">
            <a:avLst/>
          </a:prstGeom>
          <a:solidFill>
            <a:schemeClr val="accent1">
              <a:lumMod val="40000"/>
              <a:lumOff val="60000"/>
            </a:schemeClr>
          </a:solidFill>
          <a:ln>
            <a:solidFill>
              <a:schemeClr val="tx1"/>
            </a:solidFill>
          </a:ln>
        </p:spPr>
        <p:txBody>
          <a:bodyPr wrap="square" rtlCol="0">
            <a:spAutoFit/>
          </a:bodyPr>
          <a:lstStyle/>
          <a:p>
            <a:pPr>
              <a:lnSpc>
                <a:spcPct val="100000"/>
              </a:lnSpc>
            </a:pPr>
            <a:r>
              <a:rPr lang="en-GB" sz="2000" b="1" i="1" u="sng" dirty="0">
                <a:ea typeface="Calibri" panose="020F0502020204030204" pitchFamily="34" charset="0"/>
              </a:rPr>
              <a:t>Internal:</a:t>
            </a:r>
          </a:p>
          <a:p>
            <a:pPr marL="180340" indent="-180340"/>
            <a:r>
              <a:rPr lang="en-GB" sz="2000" dirty="0">
                <a:ea typeface="Calibri" panose="020F0502020204030204" pitchFamily="34" charset="0"/>
              </a:rPr>
              <a:t>•	Directly/Indirectly obtained information</a:t>
            </a:r>
          </a:p>
          <a:p>
            <a:pPr marL="171450" indent="-171450">
              <a:buFont typeface="Arial" panose="020B0604020202020204" pitchFamily="34" charset="0"/>
              <a:buChar char="•"/>
            </a:pPr>
            <a:r>
              <a:rPr lang="en-GB" sz="2000" dirty="0">
                <a:ea typeface="Calibri" panose="020F0502020204030204" pitchFamily="34" charset="0"/>
              </a:rPr>
              <a:t>CHIS/Test Purchase by undercover officers</a:t>
            </a:r>
          </a:p>
          <a:p>
            <a:pPr marL="180340" indent="-180340"/>
            <a:r>
              <a:rPr lang="en-GB" sz="2000" dirty="0">
                <a:ea typeface="Calibri" panose="020F0502020204030204" pitchFamily="34" charset="0"/>
              </a:rPr>
              <a:t>•	Police intelligence databases</a:t>
            </a:r>
          </a:p>
          <a:p>
            <a:pPr marL="180340" indent="-180340"/>
            <a:r>
              <a:rPr lang="en-GB" sz="2000" dirty="0">
                <a:ea typeface="Calibri" panose="020F0502020204030204" pitchFamily="34" charset="0"/>
              </a:rPr>
              <a:t>•	Police National database (PND)</a:t>
            </a:r>
          </a:p>
          <a:p>
            <a:pPr marL="180340" indent="-180340">
              <a:spcBef>
                <a:spcPct val="30000"/>
              </a:spcBef>
              <a:defRPr/>
            </a:pPr>
            <a:r>
              <a:rPr lang="en-GB" sz="2000" dirty="0">
                <a:ea typeface="Calibri" panose="020F0502020204030204" pitchFamily="34" charset="0"/>
              </a:rPr>
              <a:t>•	Social networking sites – such as</a:t>
            </a:r>
            <a:r>
              <a:rPr lang="en-GB" altLang="en-US" sz="2000" dirty="0"/>
              <a:t> Facebook, Twitter</a:t>
            </a:r>
          </a:p>
          <a:p>
            <a:pPr marL="180340" indent="-180340"/>
            <a:r>
              <a:rPr lang="en-GB" sz="2000" dirty="0">
                <a:ea typeface="Calibri" panose="020F0502020204030204" pitchFamily="34" charset="0"/>
              </a:rPr>
              <a:t>•	Open sources (search engines)</a:t>
            </a:r>
          </a:p>
          <a:p>
            <a:pPr marL="180340" indent="-180340"/>
            <a:r>
              <a:rPr lang="en-GB" sz="2000" dirty="0">
                <a:ea typeface="Calibri" panose="020F0502020204030204" pitchFamily="34" charset="0"/>
              </a:rPr>
              <a:t>•	Supervisors </a:t>
            </a:r>
          </a:p>
          <a:p>
            <a:pPr marL="180340" indent="-180340"/>
            <a:r>
              <a:rPr lang="en-GB" sz="2000" dirty="0">
                <a:ea typeface="Calibri" panose="020F0502020204030204" pitchFamily="34" charset="0"/>
              </a:rPr>
              <a:t>•	Specialist Department (e.g. NPT/Public Protection</a:t>
            </a:r>
            <a:r>
              <a:rPr lang="en-GB" dirty="0">
                <a:ea typeface="Calibri" panose="020F0502020204030204" pitchFamily="34" charset="0"/>
              </a:rPr>
              <a:t>)</a:t>
            </a:r>
          </a:p>
        </p:txBody>
      </p:sp>
      <p:sp>
        <p:nvSpPr>
          <p:cNvPr id="2" name="TextBox 1"/>
          <p:cNvSpPr txBox="1"/>
          <p:nvPr/>
        </p:nvSpPr>
        <p:spPr>
          <a:xfrm>
            <a:off x="0" y="4114868"/>
            <a:ext cx="7416926" cy="1015663"/>
          </a:xfrm>
          <a:prstGeom prst="rect">
            <a:avLst/>
          </a:prstGeom>
          <a:solidFill>
            <a:schemeClr val="accent1">
              <a:lumMod val="40000"/>
              <a:lumOff val="60000"/>
            </a:schemeClr>
          </a:solidFill>
          <a:ln>
            <a:solidFill>
              <a:schemeClr val="tx1"/>
            </a:solidFill>
          </a:ln>
        </p:spPr>
        <p:txBody>
          <a:bodyPr wrap="square" rtlCol="0">
            <a:spAutoFit/>
          </a:bodyPr>
          <a:lstStyle/>
          <a:p>
            <a:pPr marL="180340" indent="-180340"/>
            <a:r>
              <a:rPr lang="en-GB" sz="2000" b="1" i="1" u="sng" dirty="0">
                <a:ea typeface="Calibri" panose="020F0502020204030204" pitchFamily="34" charset="0"/>
              </a:rPr>
              <a:t>External:</a:t>
            </a:r>
          </a:p>
          <a:p>
            <a:pPr marL="180340" indent="-180340"/>
            <a:r>
              <a:rPr lang="en-GB" sz="2000" dirty="0">
                <a:ea typeface="Calibri" panose="020F0502020204030204" pitchFamily="34" charset="0"/>
              </a:rPr>
              <a:t>•	Partner Agencies – e.g. Local Authority, YOTs, Education/ Schools</a:t>
            </a:r>
          </a:p>
          <a:p>
            <a:pPr marL="180340" indent="-180340"/>
            <a:r>
              <a:rPr lang="en-GB" sz="2000" dirty="0">
                <a:ea typeface="Calibri" panose="020F0502020204030204" pitchFamily="34" charset="0"/>
              </a:rPr>
              <a:t>•	House-to-house enquiries</a:t>
            </a:r>
          </a:p>
        </p:txBody>
      </p:sp>
      <p:sp>
        <p:nvSpPr>
          <p:cNvPr id="3" name="TextBox 2"/>
          <p:cNvSpPr txBox="1"/>
          <p:nvPr/>
        </p:nvSpPr>
        <p:spPr>
          <a:xfrm>
            <a:off x="0" y="5395138"/>
            <a:ext cx="4202124" cy="1015663"/>
          </a:xfrm>
          <a:prstGeom prst="rect">
            <a:avLst/>
          </a:prstGeom>
          <a:solidFill>
            <a:schemeClr val="accent1">
              <a:lumMod val="40000"/>
              <a:lumOff val="60000"/>
            </a:schemeClr>
          </a:solidFill>
          <a:ln>
            <a:solidFill>
              <a:schemeClr val="tx1"/>
            </a:solidFill>
          </a:ln>
        </p:spPr>
        <p:txBody>
          <a:bodyPr wrap="square" rtlCol="0">
            <a:spAutoFit/>
          </a:bodyPr>
          <a:lstStyle/>
          <a:p>
            <a:r>
              <a:rPr lang="en-GB" sz="2000" b="1" i="1" u="sng" dirty="0">
                <a:ea typeface="Calibri" panose="020F0502020204030204" pitchFamily="34" charset="0"/>
              </a:rPr>
              <a:t>Policy:</a:t>
            </a:r>
          </a:p>
          <a:p>
            <a:pPr marL="180340" indent="-180340"/>
            <a:r>
              <a:rPr lang="en-GB" sz="2000" dirty="0">
                <a:ea typeface="Calibri" panose="020F0502020204030204" pitchFamily="34" charset="0"/>
              </a:rPr>
              <a:t>•	Force Policy / National Guidelines</a:t>
            </a:r>
          </a:p>
          <a:p>
            <a:pPr marL="180340" indent="-180340"/>
            <a:r>
              <a:rPr lang="en-GB" sz="2000" dirty="0">
                <a:ea typeface="Calibri" panose="020F0502020204030204" pitchFamily="34" charset="0"/>
              </a:rPr>
              <a:t>•	CPS Guidelines</a:t>
            </a:r>
          </a:p>
        </p:txBody>
      </p:sp>
      <p:sp>
        <p:nvSpPr>
          <p:cNvPr id="7" name="TextBox 3"/>
          <p:cNvSpPr txBox="1">
            <a:spLocks noChangeArrowheads="1"/>
          </p:cNvSpPr>
          <p:nvPr/>
        </p:nvSpPr>
        <p:spPr bwMode="auto">
          <a:xfrm>
            <a:off x="0" y="185332"/>
            <a:ext cx="8424935"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Where does information come from ?</a:t>
            </a:r>
          </a:p>
        </p:txBody>
      </p:sp>
      <p:pic>
        <p:nvPicPr>
          <p:cNvPr id="9218" name="Picture 2" descr="JFJ Welcomes Quallo&amp;#39;s Commitment to Intelligence-led Policing - Nationwide  90FM">
            <a:extLst>
              <a:ext uri="{FF2B5EF4-FFF2-40B4-BE49-F238E27FC236}">
                <a16:creationId xmlns:a16="http://schemas.microsoft.com/office/drawing/2014/main" id="{3A714E99-9F53-FD40-9837-02A8CBAD9B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8645" y="3514834"/>
            <a:ext cx="4445000" cy="2540000"/>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F15D6287-A575-26AB-26B1-2367FF11CF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082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4"/>
                </p:tgtEl>
              </p:cMediaNode>
            </p:audio>
          </p:childTnLst>
        </p:cTn>
      </p:par>
    </p:tnLst>
    <p:bldLst>
      <p:bldP spid="11" grpId="0" animBg="1"/>
      <p:bldP spid="2" grpId="0" animBg="1"/>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828968"/>
            <a:ext cx="8229600" cy="481848"/>
          </a:xfrm>
          <a:prstGeom prst="rect">
            <a:avLst/>
          </a:prstGeom>
          <a:solidFill>
            <a:schemeClr val="accent1">
              <a:lumMod val="40000"/>
              <a:lumOff val="6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2400" dirty="0">
                <a:solidFill>
                  <a:schemeClr val="bg1"/>
                </a:solidFill>
                <a:latin typeface="Calibri"/>
              </a:rPr>
              <a:t>There are a number of methods for tracing witnesses including: </a:t>
            </a:r>
          </a:p>
          <a:p>
            <a:pPr marL="0" indent="0">
              <a:buNone/>
              <a:defRPr/>
            </a:pPr>
            <a:endParaRPr lang="en-GB" dirty="0">
              <a:latin typeface="Calibri"/>
            </a:endParaRPr>
          </a:p>
          <a:p>
            <a:pPr>
              <a:defRPr/>
            </a:pPr>
            <a:endParaRPr lang="en-GB" dirty="0">
              <a:latin typeface="Calibri"/>
            </a:endParaRPr>
          </a:p>
          <a:p>
            <a:pPr>
              <a:defRPr/>
            </a:pPr>
            <a:endParaRPr lang="en-GB" dirty="0">
              <a:latin typeface="Calibri"/>
            </a:endParaRPr>
          </a:p>
          <a:p>
            <a:pPr>
              <a:defRPr/>
            </a:pPr>
            <a:endParaRPr lang="en-GB" dirty="0">
              <a:latin typeface="Calibri"/>
            </a:endParaRPr>
          </a:p>
          <a:p>
            <a:pPr marL="0" indent="0">
              <a:buNone/>
              <a:defRPr/>
            </a:pPr>
            <a:endParaRPr lang="en-GB" dirty="0">
              <a:latin typeface="Calibri"/>
            </a:endParaRPr>
          </a:p>
        </p:txBody>
      </p:sp>
      <p:sp>
        <p:nvSpPr>
          <p:cNvPr id="14" name="TextBox 3"/>
          <p:cNvSpPr txBox="1">
            <a:spLocks noChangeArrowheads="1"/>
          </p:cNvSpPr>
          <p:nvPr/>
        </p:nvSpPr>
        <p:spPr bwMode="auto">
          <a:xfrm>
            <a:off x="0" y="147012"/>
            <a:ext cx="6697662" cy="646331"/>
          </a:xfrm>
          <a:prstGeom prst="rect">
            <a:avLst/>
          </a:prstGeom>
          <a:solidFill>
            <a:schemeClr val="accent1">
              <a:lumMod val="40000"/>
              <a:lumOff val="6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0E45148E-AA19-4A59-9F7B-B96AFB2DB3D2}"/>
              </a:ext>
            </a:extLst>
          </p:cNvPr>
          <p:cNvGraphicFramePr/>
          <p:nvPr>
            <p:extLst>
              <p:ext uri="{D42A27DB-BD31-4B8C-83A1-F6EECF244321}">
                <p14:modId xmlns:p14="http://schemas.microsoft.com/office/powerpoint/2010/main" val="3626066054"/>
              </p:ext>
            </p:extLst>
          </p:nvPr>
        </p:nvGraphicFramePr>
        <p:xfrm>
          <a:off x="116774" y="1947619"/>
          <a:ext cx="8229600" cy="44469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42" name="Picture 2" descr="National Decision Model">
            <a:extLst>
              <a:ext uri="{FF2B5EF4-FFF2-40B4-BE49-F238E27FC236}">
                <a16:creationId xmlns:a16="http://schemas.microsoft.com/office/drawing/2014/main" id="{D0704C7A-6A43-C145-87CB-2BC4DC89EBB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46374" y="193216"/>
            <a:ext cx="36449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D33D5E58-2656-72B1-E627-EA5A7EB68FD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1772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5AF47ED-10D2-4C98-8BAE-A3C77DF58E77}"/>
                                            </p:graphicEl>
                                          </p:spTgt>
                                        </p:tgtEl>
                                        <p:attrNameLst>
                                          <p:attrName>style.visibility</p:attrName>
                                        </p:attrNameLst>
                                      </p:cBhvr>
                                      <p:to>
                                        <p:strVal val="visible"/>
                                      </p:to>
                                    </p:set>
                                    <p:animEffect transition="in" filter="fade">
                                      <p:cBhvr>
                                        <p:cTn id="12" dur="500"/>
                                        <p:tgtEl>
                                          <p:spTgt spid="3">
                                            <p:graphicEl>
                                              <a:dgm id="{F5AF47ED-10D2-4C98-8BAE-A3C77DF58E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9F0C840-65B2-48D9-8B80-79420185892F}"/>
                                            </p:graphicEl>
                                          </p:spTgt>
                                        </p:tgtEl>
                                        <p:attrNameLst>
                                          <p:attrName>style.visibility</p:attrName>
                                        </p:attrNameLst>
                                      </p:cBhvr>
                                      <p:to>
                                        <p:strVal val="visible"/>
                                      </p:to>
                                    </p:set>
                                    <p:animEffect transition="in" filter="fade">
                                      <p:cBhvr>
                                        <p:cTn id="17" dur="500"/>
                                        <p:tgtEl>
                                          <p:spTgt spid="3">
                                            <p:graphicEl>
                                              <a:dgm id="{09F0C840-65B2-48D9-8B80-79420185892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071CA870-5A14-44FB-82F0-5532513B0FA4}"/>
                                            </p:graphicEl>
                                          </p:spTgt>
                                        </p:tgtEl>
                                        <p:attrNameLst>
                                          <p:attrName>style.visibility</p:attrName>
                                        </p:attrNameLst>
                                      </p:cBhvr>
                                      <p:to>
                                        <p:strVal val="visible"/>
                                      </p:to>
                                    </p:set>
                                    <p:animEffect transition="in" filter="fade">
                                      <p:cBhvr>
                                        <p:cTn id="20" dur="500"/>
                                        <p:tgtEl>
                                          <p:spTgt spid="3">
                                            <p:graphicEl>
                                              <a:dgm id="{071CA870-5A14-44FB-82F0-5532513B0FA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BDF04196-75AE-490E-972A-F63465A235E4}"/>
                                            </p:graphicEl>
                                          </p:spTgt>
                                        </p:tgtEl>
                                        <p:attrNameLst>
                                          <p:attrName>style.visibility</p:attrName>
                                        </p:attrNameLst>
                                      </p:cBhvr>
                                      <p:to>
                                        <p:strVal val="visible"/>
                                      </p:to>
                                    </p:set>
                                    <p:animEffect transition="in" filter="fade">
                                      <p:cBhvr>
                                        <p:cTn id="25" dur="500"/>
                                        <p:tgtEl>
                                          <p:spTgt spid="3">
                                            <p:graphicEl>
                                              <a:dgm id="{BDF04196-75AE-490E-972A-F63465A235E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0392138A-EC36-40AD-ACB0-68DB3042C03C}"/>
                                            </p:graphicEl>
                                          </p:spTgt>
                                        </p:tgtEl>
                                        <p:attrNameLst>
                                          <p:attrName>style.visibility</p:attrName>
                                        </p:attrNameLst>
                                      </p:cBhvr>
                                      <p:to>
                                        <p:strVal val="visible"/>
                                      </p:to>
                                    </p:set>
                                    <p:animEffect transition="in" filter="fade">
                                      <p:cBhvr>
                                        <p:cTn id="28" dur="500"/>
                                        <p:tgtEl>
                                          <p:spTgt spid="3">
                                            <p:graphicEl>
                                              <a:dgm id="{0392138A-EC36-40AD-ACB0-68DB3042C03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492FE4BF-48CB-4CB4-82B2-3FC959051707}"/>
                                            </p:graphicEl>
                                          </p:spTgt>
                                        </p:tgtEl>
                                        <p:attrNameLst>
                                          <p:attrName>style.visibility</p:attrName>
                                        </p:attrNameLst>
                                      </p:cBhvr>
                                      <p:to>
                                        <p:strVal val="visible"/>
                                      </p:to>
                                    </p:set>
                                    <p:animEffect transition="in" filter="fade">
                                      <p:cBhvr>
                                        <p:cTn id="33" dur="500"/>
                                        <p:tgtEl>
                                          <p:spTgt spid="3">
                                            <p:graphicEl>
                                              <a:dgm id="{492FE4BF-48CB-4CB4-82B2-3FC959051707}"/>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846DC208-E387-48F8-8C3F-040386B797C6}"/>
                                            </p:graphicEl>
                                          </p:spTgt>
                                        </p:tgtEl>
                                        <p:attrNameLst>
                                          <p:attrName>style.visibility</p:attrName>
                                        </p:attrNameLst>
                                      </p:cBhvr>
                                      <p:to>
                                        <p:strVal val="visible"/>
                                      </p:to>
                                    </p:set>
                                    <p:animEffect transition="in" filter="fade">
                                      <p:cBhvr>
                                        <p:cTn id="36" dur="500"/>
                                        <p:tgtEl>
                                          <p:spTgt spid="3">
                                            <p:graphicEl>
                                              <a:dgm id="{846DC208-E387-48F8-8C3F-040386B797C6}"/>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F92A70D-FA48-4FF0-B842-404D6B3DD980}"/>
                                            </p:graphicEl>
                                          </p:spTgt>
                                        </p:tgtEl>
                                        <p:attrNameLst>
                                          <p:attrName>style.visibility</p:attrName>
                                        </p:attrNameLst>
                                      </p:cBhvr>
                                      <p:to>
                                        <p:strVal val="visible"/>
                                      </p:to>
                                    </p:set>
                                    <p:animEffect transition="in" filter="fade">
                                      <p:cBhvr>
                                        <p:cTn id="41" dur="500"/>
                                        <p:tgtEl>
                                          <p:spTgt spid="3">
                                            <p:graphicEl>
                                              <a:dgm id="{9F92A70D-FA48-4FF0-B842-404D6B3DD980}"/>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CBDF3ADB-672E-4189-88D0-2219A066F7FD}"/>
                                            </p:graphicEl>
                                          </p:spTgt>
                                        </p:tgtEl>
                                        <p:attrNameLst>
                                          <p:attrName>style.visibility</p:attrName>
                                        </p:attrNameLst>
                                      </p:cBhvr>
                                      <p:to>
                                        <p:strVal val="visible"/>
                                      </p:to>
                                    </p:set>
                                    <p:animEffect transition="in" filter="fade">
                                      <p:cBhvr>
                                        <p:cTn id="44" dur="500"/>
                                        <p:tgtEl>
                                          <p:spTgt spid="3">
                                            <p:graphicEl>
                                              <a:dgm id="{CBDF3ADB-672E-4189-88D0-2219A066F7F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2593C1C-1CD7-4DB7-977E-DABD487C9605}"/>
                                            </p:graphicEl>
                                          </p:spTgt>
                                        </p:tgtEl>
                                        <p:attrNameLst>
                                          <p:attrName>style.visibility</p:attrName>
                                        </p:attrNameLst>
                                      </p:cBhvr>
                                      <p:to>
                                        <p:strVal val="visible"/>
                                      </p:to>
                                    </p:set>
                                    <p:animEffect transition="in" filter="fade">
                                      <p:cBhvr>
                                        <p:cTn id="49" dur="500"/>
                                        <p:tgtEl>
                                          <p:spTgt spid="3">
                                            <p:graphicEl>
                                              <a:dgm id="{B2593C1C-1CD7-4DB7-977E-DABD487C9605}"/>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BDAC8E3A-8650-41BC-88BA-64BC5E18F629}"/>
                                            </p:graphicEl>
                                          </p:spTgt>
                                        </p:tgtEl>
                                        <p:attrNameLst>
                                          <p:attrName>style.visibility</p:attrName>
                                        </p:attrNameLst>
                                      </p:cBhvr>
                                      <p:to>
                                        <p:strVal val="visible"/>
                                      </p:to>
                                    </p:set>
                                    <p:animEffect transition="in" filter="fade">
                                      <p:cBhvr>
                                        <p:cTn id="52" dur="500"/>
                                        <p:tgtEl>
                                          <p:spTgt spid="3">
                                            <p:graphicEl>
                                              <a:dgm id="{BDAC8E3A-8650-41BC-88BA-64BC5E18F62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C6059648-515D-4ACB-B6E5-8A063E7DFFBE}"/>
                                            </p:graphicEl>
                                          </p:spTgt>
                                        </p:tgtEl>
                                        <p:attrNameLst>
                                          <p:attrName>style.visibility</p:attrName>
                                        </p:attrNameLst>
                                      </p:cBhvr>
                                      <p:to>
                                        <p:strVal val="visible"/>
                                      </p:to>
                                    </p:set>
                                    <p:animEffect transition="in" filter="fade">
                                      <p:cBhvr>
                                        <p:cTn id="57" dur="500"/>
                                        <p:tgtEl>
                                          <p:spTgt spid="3">
                                            <p:graphicEl>
                                              <a:dgm id="{C6059648-515D-4ACB-B6E5-8A063E7DFFBE}"/>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3">
                                            <p:graphicEl>
                                              <a:dgm id="{D13DE3A9-6D11-48F2-A8FA-5B98F7444860}"/>
                                            </p:graphicEl>
                                          </p:spTgt>
                                        </p:tgtEl>
                                        <p:attrNameLst>
                                          <p:attrName>style.visibility</p:attrName>
                                        </p:attrNameLst>
                                      </p:cBhvr>
                                      <p:to>
                                        <p:strVal val="visible"/>
                                      </p:to>
                                    </p:set>
                                    <p:animEffect transition="in" filter="fade">
                                      <p:cBhvr>
                                        <p:cTn id="60" dur="500"/>
                                        <p:tgtEl>
                                          <p:spTgt spid="3">
                                            <p:graphicEl>
                                              <a:dgm id="{D13DE3A9-6D11-48F2-A8FA-5B98F7444860}"/>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
                                            <p:graphicEl>
                                              <a:dgm id="{607EEA8B-7591-4C3C-9237-98387EBF4135}"/>
                                            </p:graphicEl>
                                          </p:spTgt>
                                        </p:tgtEl>
                                        <p:attrNameLst>
                                          <p:attrName>style.visibility</p:attrName>
                                        </p:attrNameLst>
                                      </p:cBhvr>
                                      <p:to>
                                        <p:strVal val="visible"/>
                                      </p:to>
                                    </p:set>
                                    <p:animEffect transition="in" filter="fade">
                                      <p:cBhvr>
                                        <p:cTn id="65" dur="500"/>
                                        <p:tgtEl>
                                          <p:spTgt spid="3">
                                            <p:graphicEl>
                                              <a:dgm id="{607EEA8B-7591-4C3C-9237-98387EBF4135}"/>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
                                            <p:graphicEl>
                                              <a:dgm id="{F1C534C1-96FD-427F-82BF-B50848D3930F}"/>
                                            </p:graphicEl>
                                          </p:spTgt>
                                        </p:tgtEl>
                                        <p:attrNameLst>
                                          <p:attrName>style.visibility</p:attrName>
                                        </p:attrNameLst>
                                      </p:cBhvr>
                                      <p:to>
                                        <p:strVal val="visible"/>
                                      </p:to>
                                    </p:set>
                                    <p:animEffect transition="in" filter="fade">
                                      <p:cBhvr>
                                        <p:cTn id="68" dur="500"/>
                                        <p:tgtEl>
                                          <p:spTgt spid="3">
                                            <p:graphicEl>
                                              <a:dgm id="{F1C534C1-96FD-427F-82BF-B50848D3930F}"/>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
                                            <p:graphicEl>
                                              <a:dgm id="{2A978FE5-496F-41A4-93ED-E06BA49B7D89}"/>
                                            </p:graphicEl>
                                          </p:spTgt>
                                        </p:tgtEl>
                                        <p:attrNameLst>
                                          <p:attrName>style.visibility</p:attrName>
                                        </p:attrNameLst>
                                      </p:cBhvr>
                                      <p:to>
                                        <p:strVal val="visible"/>
                                      </p:to>
                                    </p:set>
                                    <p:animEffect transition="in" filter="fade">
                                      <p:cBhvr>
                                        <p:cTn id="73" dur="500"/>
                                        <p:tgtEl>
                                          <p:spTgt spid="3">
                                            <p:graphicEl>
                                              <a:dgm id="{2A978FE5-496F-41A4-93ED-E06BA49B7D89}"/>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
                                            <p:graphicEl>
                                              <a:dgm id="{1E8953BD-1533-44A9-9CA1-27EA992EE0A5}"/>
                                            </p:graphicEl>
                                          </p:spTgt>
                                        </p:tgtEl>
                                        <p:attrNameLst>
                                          <p:attrName>style.visibility</p:attrName>
                                        </p:attrNameLst>
                                      </p:cBhvr>
                                      <p:to>
                                        <p:strVal val="visible"/>
                                      </p:to>
                                    </p:set>
                                    <p:animEffect transition="in" filter="fade">
                                      <p:cBhvr>
                                        <p:cTn id="76" dur="500"/>
                                        <p:tgtEl>
                                          <p:spTgt spid="3">
                                            <p:graphicEl>
                                              <a:dgm id="{1E8953BD-1533-44A9-9CA1-27EA992EE0A5}"/>
                                            </p:graphicEl>
                                          </p:spTgt>
                                        </p:tgtEl>
                                      </p:cBhvr>
                                    </p:animEffect>
                                  </p:childTnLst>
                                </p:cTn>
                              </p:par>
                            </p:childTnLst>
                          </p:cTn>
                        </p:par>
                      </p:childTnLst>
                    </p:cTn>
                  </p:par>
                  <p:par>
                    <p:cTn id="77" fill="hold">
                      <p:stCondLst>
                        <p:cond delay="indefinite"/>
                      </p:stCondLst>
                      <p:childTnLst>
                        <p:par>
                          <p:cTn id="78" fill="hold">
                            <p:stCondLst>
                              <p:cond delay="0"/>
                            </p:stCondLst>
                            <p:childTnLst>
                              <p:par>
                                <p:cTn id="79" presetID="1" presetClass="mediacall" presetSubtype="0" fill="hold" nodeType="clickEffect">
                                  <p:stCondLst>
                                    <p:cond delay="0"/>
                                  </p:stCondLst>
                                  <p:childTnLst>
                                    <p:cmd type="call" cmd="playFrom(0.0)">
                                      <p:cBhvr>
                                        <p:cTn id="80" dur="311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81" fill="hold" display="0">
                  <p:stCondLst>
                    <p:cond delay="indefinite"/>
                  </p:stCondLst>
                  <p:endCondLst>
                    <p:cond evt="onStopAudio" delay="0">
                      <p:tgtEl>
                        <p:sldTgt/>
                      </p:tgtEl>
                    </p:cond>
                  </p:endCondLst>
                </p:cTn>
                <p:tgtEl>
                  <p:spTgt spid="2"/>
                </p:tgtEl>
              </p:cMediaNode>
            </p:audio>
          </p:childTnLst>
        </p:cTn>
      </p:par>
    </p:tnLst>
    <p:bldLst>
      <p:bldP spid="4" grpId="0" animBg="1"/>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0" y="923896"/>
            <a:ext cx="12192000" cy="1368151"/>
          </a:xfrm>
          <a:prstGeom prst="rect">
            <a:avLst/>
          </a:prstGeom>
          <a:solidFill>
            <a:schemeClr val="accent1">
              <a:alpha val="30000"/>
            </a:schemeClr>
          </a:solidFill>
          <a:ln>
            <a:noFill/>
          </a:ln>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nSpc>
                <a:spcPct val="120000"/>
              </a:lnSpc>
              <a:buNone/>
            </a:pPr>
            <a:r>
              <a:rPr lang="en-GB" sz="2200" dirty="0"/>
              <a:t>The information gathered from witnesses may provide details leading to the suspect. </a:t>
            </a:r>
            <a:br>
              <a:rPr lang="en-GB" sz="2200" dirty="0"/>
            </a:br>
            <a:r>
              <a:rPr lang="en-GB" sz="2200" dirty="0"/>
              <a:t>To help trace that person the Investigating Officer may use some of the following methods:</a:t>
            </a:r>
          </a:p>
          <a:p>
            <a:pPr marL="0" indent="0">
              <a:buNone/>
            </a:pPr>
            <a:endParaRPr lang="en-GB" sz="2400" dirty="0"/>
          </a:p>
          <a:p>
            <a:endParaRPr lang="en-GB" sz="2400" dirty="0"/>
          </a:p>
          <a:p>
            <a:pPr marL="0" indent="0">
              <a:buNone/>
            </a:pPr>
            <a:endParaRPr lang="en-GB" sz="2400" dirty="0"/>
          </a:p>
        </p:txBody>
      </p:sp>
      <p:sp>
        <p:nvSpPr>
          <p:cNvPr id="13" name="TextBox 3"/>
          <p:cNvSpPr txBox="1">
            <a:spLocks noChangeArrowheads="1"/>
          </p:cNvSpPr>
          <p:nvPr/>
        </p:nvSpPr>
        <p:spPr bwMode="auto">
          <a:xfrm>
            <a:off x="0" y="75889"/>
            <a:ext cx="8135702"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Gathering</a:t>
            </a:r>
          </a:p>
        </p:txBody>
      </p:sp>
      <p:graphicFrame>
        <p:nvGraphicFramePr>
          <p:cNvPr id="3" name="Diagram 2">
            <a:extLst>
              <a:ext uri="{FF2B5EF4-FFF2-40B4-BE49-F238E27FC236}">
                <a16:creationId xmlns:a16="http://schemas.microsoft.com/office/drawing/2014/main" id="{462CFF5D-A09A-4A41-95C7-D59DF8AEB9CC}"/>
              </a:ext>
            </a:extLst>
          </p:cNvPr>
          <p:cNvGraphicFramePr/>
          <p:nvPr>
            <p:extLst>
              <p:ext uri="{D42A27DB-BD31-4B8C-83A1-F6EECF244321}">
                <p14:modId xmlns:p14="http://schemas.microsoft.com/office/powerpoint/2010/main" val="781479759"/>
              </p:ext>
            </p:extLst>
          </p:nvPr>
        </p:nvGraphicFramePr>
        <p:xfrm>
          <a:off x="-172333" y="2410596"/>
          <a:ext cx="10045116" cy="39611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266" name="Picture 2" descr="PenTest: Information Gathering and Scanning - laredoute.io">
            <a:extLst>
              <a:ext uri="{FF2B5EF4-FFF2-40B4-BE49-F238E27FC236}">
                <a16:creationId xmlns:a16="http://schemas.microsoft.com/office/drawing/2014/main" id="{52FBDA47-9333-0F46-B026-F315467A815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92688" y="4708458"/>
            <a:ext cx="3107605" cy="2060477"/>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7D39A73C-48FD-403C-A3C3-CB15A37E68E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46679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5A9AAF6-34A2-4E42-974F-F63E4CDBC9FC}"/>
                                            </p:graphicEl>
                                          </p:spTgt>
                                        </p:tgtEl>
                                        <p:attrNameLst>
                                          <p:attrName>style.visibility</p:attrName>
                                        </p:attrNameLst>
                                      </p:cBhvr>
                                      <p:to>
                                        <p:strVal val="visible"/>
                                      </p:to>
                                    </p:set>
                                    <p:animEffect transition="in" filter="fade">
                                      <p:cBhvr>
                                        <p:cTn id="12" dur="500"/>
                                        <p:tgtEl>
                                          <p:spTgt spid="3">
                                            <p:graphicEl>
                                              <a:dgm id="{55A9AAF6-34A2-4E42-974F-F63E4CDBC9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6618DC0-637F-4570-AFDC-2C1C809B3F14}"/>
                                            </p:graphicEl>
                                          </p:spTgt>
                                        </p:tgtEl>
                                        <p:attrNameLst>
                                          <p:attrName>style.visibility</p:attrName>
                                        </p:attrNameLst>
                                      </p:cBhvr>
                                      <p:to>
                                        <p:strVal val="visible"/>
                                      </p:to>
                                    </p:set>
                                    <p:animEffect transition="in" filter="fade">
                                      <p:cBhvr>
                                        <p:cTn id="17" dur="500"/>
                                        <p:tgtEl>
                                          <p:spTgt spid="3">
                                            <p:graphicEl>
                                              <a:dgm id="{96618DC0-637F-4570-AFDC-2C1C809B3F1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7829B1D7-4CCA-42B0-93B9-5A6476EA9AC1}"/>
                                            </p:graphicEl>
                                          </p:spTgt>
                                        </p:tgtEl>
                                        <p:attrNameLst>
                                          <p:attrName>style.visibility</p:attrName>
                                        </p:attrNameLst>
                                      </p:cBhvr>
                                      <p:to>
                                        <p:strVal val="visible"/>
                                      </p:to>
                                    </p:set>
                                    <p:animEffect transition="in" filter="fade">
                                      <p:cBhvr>
                                        <p:cTn id="22" dur="500"/>
                                        <p:tgtEl>
                                          <p:spTgt spid="3">
                                            <p:graphicEl>
                                              <a:dgm id="{7829B1D7-4CCA-42B0-93B9-5A6476EA9AC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7C2AC7A8-4A31-49DF-BEAB-68129E9CA1C5}"/>
                                            </p:graphicEl>
                                          </p:spTgt>
                                        </p:tgtEl>
                                        <p:attrNameLst>
                                          <p:attrName>style.visibility</p:attrName>
                                        </p:attrNameLst>
                                      </p:cBhvr>
                                      <p:to>
                                        <p:strVal val="visible"/>
                                      </p:to>
                                    </p:set>
                                    <p:animEffect transition="in" filter="fade">
                                      <p:cBhvr>
                                        <p:cTn id="27" dur="500"/>
                                        <p:tgtEl>
                                          <p:spTgt spid="3">
                                            <p:graphicEl>
                                              <a:dgm id="{7C2AC7A8-4A31-49DF-BEAB-68129E9CA1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7A32CB0-1211-40D6-B65A-A26C81E50873}"/>
                                            </p:graphicEl>
                                          </p:spTgt>
                                        </p:tgtEl>
                                        <p:attrNameLst>
                                          <p:attrName>style.visibility</p:attrName>
                                        </p:attrNameLst>
                                      </p:cBhvr>
                                      <p:to>
                                        <p:strVal val="visible"/>
                                      </p:to>
                                    </p:set>
                                    <p:animEffect transition="in" filter="fade">
                                      <p:cBhvr>
                                        <p:cTn id="32" dur="500"/>
                                        <p:tgtEl>
                                          <p:spTgt spid="3">
                                            <p:graphicEl>
                                              <a:dgm id="{27A32CB0-1211-40D6-B65A-A26C81E5087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1EBEA65-2C1E-45D9-9E9E-47DD906D34F3}"/>
                                            </p:graphicEl>
                                          </p:spTgt>
                                        </p:tgtEl>
                                        <p:attrNameLst>
                                          <p:attrName>style.visibility</p:attrName>
                                        </p:attrNameLst>
                                      </p:cBhvr>
                                      <p:to>
                                        <p:strVal val="visible"/>
                                      </p:to>
                                    </p:set>
                                    <p:animEffect transition="in" filter="fade">
                                      <p:cBhvr>
                                        <p:cTn id="37" dur="500"/>
                                        <p:tgtEl>
                                          <p:spTgt spid="3">
                                            <p:graphicEl>
                                              <a:dgm id="{B1EBEA65-2C1E-45D9-9E9E-47DD906D34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8BC08E08-2C11-4B9A-A453-B21163967556}"/>
                                            </p:graphicEl>
                                          </p:spTgt>
                                        </p:tgtEl>
                                        <p:attrNameLst>
                                          <p:attrName>style.visibility</p:attrName>
                                        </p:attrNameLst>
                                      </p:cBhvr>
                                      <p:to>
                                        <p:strVal val="visible"/>
                                      </p:to>
                                    </p:set>
                                    <p:animEffect transition="in" filter="fade">
                                      <p:cBhvr>
                                        <p:cTn id="42" dur="500"/>
                                        <p:tgtEl>
                                          <p:spTgt spid="3">
                                            <p:graphicEl>
                                              <a:dgm id="{8BC08E08-2C11-4B9A-A453-B2116396755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19368745-FFC4-4D83-85CC-FA05454DB85D}"/>
                                            </p:graphicEl>
                                          </p:spTgt>
                                        </p:tgtEl>
                                        <p:attrNameLst>
                                          <p:attrName>style.visibility</p:attrName>
                                        </p:attrNameLst>
                                      </p:cBhvr>
                                      <p:to>
                                        <p:strVal val="visible"/>
                                      </p:to>
                                    </p:set>
                                    <p:animEffect transition="in" filter="fade">
                                      <p:cBhvr>
                                        <p:cTn id="47" dur="500"/>
                                        <p:tgtEl>
                                          <p:spTgt spid="3">
                                            <p:graphicEl>
                                              <a:dgm id="{19368745-FFC4-4D83-85CC-FA05454DB8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F568E676-16F9-4F85-B231-BCA8858473B9}"/>
                                            </p:graphicEl>
                                          </p:spTgt>
                                        </p:tgtEl>
                                        <p:attrNameLst>
                                          <p:attrName>style.visibility</p:attrName>
                                        </p:attrNameLst>
                                      </p:cBhvr>
                                      <p:to>
                                        <p:strVal val="visible"/>
                                      </p:to>
                                    </p:set>
                                    <p:animEffect transition="in" filter="fade">
                                      <p:cBhvr>
                                        <p:cTn id="52" dur="500"/>
                                        <p:tgtEl>
                                          <p:spTgt spid="3">
                                            <p:graphicEl>
                                              <a:dgm id="{F568E676-16F9-4F85-B231-BCA8858473B9}"/>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D87568A9-2897-40EB-A540-F926F5C61FB5}"/>
                                            </p:graphicEl>
                                          </p:spTgt>
                                        </p:tgtEl>
                                        <p:attrNameLst>
                                          <p:attrName>style.visibility</p:attrName>
                                        </p:attrNameLst>
                                      </p:cBhvr>
                                      <p:to>
                                        <p:strVal val="visible"/>
                                      </p:to>
                                    </p:set>
                                    <p:animEffect transition="in" filter="fade">
                                      <p:cBhvr>
                                        <p:cTn id="57" dur="500"/>
                                        <p:tgtEl>
                                          <p:spTgt spid="3">
                                            <p:graphicEl>
                                              <a:dgm id="{D87568A9-2897-40EB-A540-F926F5C61FB5}"/>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 presetClass="mediacall" presetSubtype="0" fill="hold" nodeType="clickEffect">
                                  <p:stCondLst>
                                    <p:cond delay="0"/>
                                  </p:stCondLst>
                                  <p:childTnLst>
                                    <p:cmd type="call" cmd="playFrom(0.0)">
                                      <p:cBhvr>
                                        <p:cTn id="61" dur="371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62" fill="hold" display="0">
                  <p:stCondLst>
                    <p:cond delay="indefinite"/>
                  </p:stCondLst>
                  <p:endCondLst>
                    <p:cond evt="onStopAudio" delay="0">
                      <p:tgtEl>
                        <p:sldTgt/>
                      </p:tgtEl>
                    </p:cond>
                  </p:endCondLst>
                </p:cTn>
                <p:tgtEl>
                  <p:spTgt spid="2"/>
                </p:tgtEl>
              </p:cMediaNode>
            </p:audio>
          </p:childTnLst>
        </p:cTn>
      </p:par>
    </p:tnLst>
    <p:bldLst>
      <p:bldP spid="4" grpId="0" animBg="1"/>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a:spLocks noChangeArrowheads="1"/>
          </p:cNvSpPr>
          <p:nvPr/>
        </p:nvSpPr>
        <p:spPr bwMode="auto">
          <a:xfrm>
            <a:off x="1294411" y="225022"/>
            <a:ext cx="9951522" cy="1200329"/>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the different between </a:t>
            </a:r>
            <a:br>
              <a:rPr lang="en-GB" altLang="en-US" sz="3600" b="1" dirty="0">
                <a:solidFill>
                  <a:schemeClr val="bg1"/>
                </a:solidFill>
                <a:latin typeface="+mn-lt"/>
              </a:rPr>
            </a:br>
            <a:r>
              <a:rPr lang="en-GB" altLang="en-US" sz="3600" b="1" dirty="0">
                <a:solidFill>
                  <a:schemeClr val="bg1"/>
                </a:solidFill>
                <a:latin typeface="+mn-lt"/>
              </a:rPr>
              <a:t>‘Information’ and  ‘Intelligence’?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extLst>
              <p:ext uri="{D42A27DB-BD31-4B8C-83A1-F6EECF244321}">
                <p14:modId xmlns:p14="http://schemas.microsoft.com/office/powerpoint/2010/main" val="3902929143"/>
              </p:ext>
            </p:extLst>
          </p:nvPr>
        </p:nvGraphicFramePr>
        <p:xfrm>
          <a:off x="594914" y="2021271"/>
          <a:ext cx="7860317" cy="42642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314" name="Picture 2" descr="Research Forum: The Attitudes of Police Managers Toward Intelligence-Led  Policing — LEB">
            <a:extLst>
              <a:ext uri="{FF2B5EF4-FFF2-40B4-BE49-F238E27FC236}">
                <a16:creationId xmlns:a16="http://schemas.microsoft.com/office/drawing/2014/main" id="{BD8AF131-C8A2-964F-8445-53F96B64602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0486" y="3310255"/>
            <a:ext cx="3276600" cy="24765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937D5787-B8EF-B236-0284-8646D767954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1161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2"/>
                </p:tgtEl>
              </p:cMediaNode>
            </p:audio>
          </p:childTnLst>
        </p:cTn>
      </p:par>
    </p:tnLst>
    <p:bldLst>
      <p:bldGraphic spid="3"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835292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4801314"/>
          </a:xfrm>
          <a:prstGeom prst="rect">
            <a:avLst/>
          </a:prstGeom>
          <a:noFill/>
        </p:spPr>
        <p:txBody>
          <a:bodyPr wrap="square">
            <a:spAutoFit/>
          </a:bodyPr>
          <a:lstStyle/>
          <a:p>
            <a:r>
              <a:rPr lang="en-GB" altLang="en-US" sz="1800" dirty="0"/>
              <a:t>1. The need for intelligence does not relate only to crime. It relates to all areas of operational policing.</a:t>
            </a:r>
          </a:p>
          <a:p>
            <a:endParaRPr lang="en-GB" altLang="en-US" sz="1800" dirty="0"/>
          </a:p>
          <a:p>
            <a:r>
              <a:rPr lang="en-GB" altLang="en-US" sz="1800" dirty="0"/>
              <a:t>2. Criminals have become far more mobile and no longer commit offences in their own neighbourhood, they travel the length and breadth of the country, overseas, to Europe and other countries further afield.  In order to combat this we need to work with other police forces at home and abroad to share intelligence.</a:t>
            </a:r>
          </a:p>
          <a:p>
            <a:endParaRPr lang="en-GB" altLang="en-US" sz="1800" dirty="0"/>
          </a:p>
          <a:p>
            <a:r>
              <a:rPr lang="en-GB" altLang="en-US" sz="1800" dirty="0"/>
              <a:t>3. The nature of crimes committed has become more sophisticated and hi-tech.</a:t>
            </a:r>
          </a:p>
          <a:p>
            <a:endParaRPr lang="en-GB" altLang="en-US" sz="1800" dirty="0"/>
          </a:p>
          <a:p>
            <a:r>
              <a:rPr lang="en-GB" altLang="en-US" sz="1800" dirty="0"/>
              <a:t>4. There has been an upsurge in terrorist incidents involving groups from different parts of the world.  On the domestic front groups of activists such as Animal Liberation Front (ALF), environmental groups are prepared to use violence and terrorist tactics to further their cause.</a:t>
            </a:r>
          </a:p>
          <a:p>
            <a:endParaRPr lang="en-GB" altLang="en-US" sz="1800" dirty="0"/>
          </a:p>
          <a:p>
            <a:r>
              <a:rPr lang="en-GB" altLang="en-US" sz="1800" dirty="0"/>
              <a:t>5. Anti-social behaviour has become much more of a problem.</a:t>
            </a:r>
          </a:p>
          <a:p>
            <a:r>
              <a:rPr lang="en-GB" altLang="en-US" sz="1800" dirty="0"/>
              <a:t>Public disorder at protest marches, demonstrations and sporting events is now more common.</a:t>
            </a:r>
          </a:p>
          <a:p>
            <a:endParaRPr lang="en-GB" altLang="en-US" sz="1800" dirty="0"/>
          </a:p>
          <a:p>
            <a:r>
              <a:rPr lang="en-GB" altLang="en-US" sz="1800" dirty="0"/>
              <a:t>6. Accurate intelligence may predict possible disorder and crimes, and so resources can deployed to prevent their occurrence or to arrest offenders.</a:t>
            </a:r>
          </a:p>
        </p:txBody>
      </p:sp>
      <p:sp>
        <p:nvSpPr>
          <p:cNvPr id="7" name="TextBox 6">
            <a:extLst>
              <a:ext uri="{FF2B5EF4-FFF2-40B4-BE49-F238E27FC236}">
                <a16:creationId xmlns:a16="http://schemas.microsoft.com/office/drawing/2014/main" id="{F1C1830B-ED6E-2048-9D11-75913F719AA8}"/>
              </a:ext>
            </a:extLst>
          </p:cNvPr>
          <p:cNvSpPr txBox="1"/>
          <p:nvPr/>
        </p:nvSpPr>
        <p:spPr>
          <a:xfrm>
            <a:off x="259278" y="1005695"/>
            <a:ext cx="2838202" cy="369332"/>
          </a:xfrm>
          <a:prstGeom prst="rect">
            <a:avLst/>
          </a:prstGeom>
          <a:noFill/>
        </p:spPr>
        <p:txBody>
          <a:bodyPr wrap="square" rtlCol="0">
            <a:spAutoFit/>
          </a:bodyPr>
          <a:lstStyle/>
          <a:p>
            <a:r>
              <a:rPr lang="en-US" dirty="0"/>
              <a:t>Some reasons…</a:t>
            </a:r>
          </a:p>
        </p:txBody>
      </p:sp>
      <p:pic>
        <p:nvPicPr>
          <p:cNvPr id="2" name="Recorded Sound">
            <a:hlinkClick r:id="" action="ppaction://media"/>
            <a:extLst>
              <a:ext uri="{FF2B5EF4-FFF2-40B4-BE49-F238E27FC236}">
                <a16:creationId xmlns:a16="http://schemas.microsoft.com/office/drawing/2014/main" id="{87CC0DC9-2CB9-1A78-F471-55F4AD9F55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8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p:cNvSpPr txBox="1">
            <a:spLocks noChangeArrowheads="1"/>
          </p:cNvSpPr>
          <p:nvPr/>
        </p:nvSpPr>
        <p:spPr bwMode="auto">
          <a:xfrm>
            <a:off x="207819" y="297031"/>
            <a:ext cx="8496944"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a:t>
            </a:r>
            <a:r>
              <a:rPr lang="en-GB" altLang="en-US" sz="3600" b="1" u="sng" dirty="0">
                <a:solidFill>
                  <a:schemeClr val="accent1"/>
                </a:solidFill>
                <a:latin typeface="+mn-lt"/>
              </a:rPr>
              <a:t>N</a:t>
            </a:r>
            <a:r>
              <a:rPr lang="en-GB" altLang="en-US" sz="3600" b="1" dirty="0">
                <a:solidFill>
                  <a:schemeClr val="bg1"/>
                </a:solidFill>
                <a:latin typeface="+mn-lt"/>
              </a:rPr>
              <a:t>ational </a:t>
            </a:r>
            <a:r>
              <a:rPr lang="en-GB" altLang="en-US" sz="3600" b="1" u="sng" dirty="0">
                <a:solidFill>
                  <a:schemeClr val="accent1"/>
                </a:solidFill>
                <a:latin typeface="+mn-lt"/>
              </a:rPr>
              <a:t>I</a:t>
            </a:r>
            <a:r>
              <a:rPr lang="en-GB" altLang="en-US" sz="3600" b="1" dirty="0">
                <a:solidFill>
                  <a:schemeClr val="bg1"/>
                </a:solidFill>
                <a:latin typeface="+mn-lt"/>
              </a:rPr>
              <a:t>ntelligence </a:t>
            </a:r>
            <a:r>
              <a:rPr lang="en-GB" altLang="en-US" sz="3600" b="1" u="sng" dirty="0">
                <a:solidFill>
                  <a:schemeClr val="accent1"/>
                </a:solidFill>
                <a:latin typeface="+mn-lt"/>
              </a:rPr>
              <a:t>M</a:t>
            </a:r>
            <a:r>
              <a:rPr lang="en-GB" altLang="en-US" sz="36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extLst>
              <p:ext uri="{D42A27DB-BD31-4B8C-83A1-F6EECF244321}">
                <p14:modId xmlns:p14="http://schemas.microsoft.com/office/powerpoint/2010/main" val="307695439"/>
              </p:ext>
            </p:extLst>
          </p:nvPr>
        </p:nvGraphicFramePr>
        <p:xfrm>
          <a:off x="207819" y="1682007"/>
          <a:ext cx="6096000" cy="406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338" name="Picture 2" descr="College of Policing - What Works Network">
            <a:extLst>
              <a:ext uri="{FF2B5EF4-FFF2-40B4-BE49-F238E27FC236}">
                <a16:creationId xmlns:a16="http://schemas.microsoft.com/office/drawing/2014/main" id="{1EE4B854-61EA-C141-923D-DECF76766F3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641028" y="1536948"/>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48BA7-30BD-474A-9B4E-FBB62493ABCA}"/>
              </a:ext>
            </a:extLst>
          </p:cNvPr>
          <p:cNvSpPr txBox="1"/>
          <p:nvPr/>
        </p:nvSpPr>
        <p:spPr>
          <a:xfrm>
            <a:off x="8946078" y="6353008"/>
            <a:ext cx="3562597" cy="369332"/>
          </a:xfrm>
          <a:prstGeom prst="rect">
            <a:avLst/>
          </a:prstGeom>
          <a:noFill/>
        </p:spPr>
        <p:txBody>
          <a:bodyPr wrap="square" rtlCol="0">
            <a:spAutoFit/>
          </a:bodyPr>
          <a:lstStyle/>
          <a:p>
            <a:r>
              <a:rPr lang="en-US" dirty="0"/>
              <a:t>Click </a:t>
            </a:r>
            <a:r>
              <a:rPr lang="en-US" u="sng" dirty="0">
                <a:hlinkClick r:id="rId11"/>
              </a:rPr>
              <a:t>here</a:t>
            </a:r>
            <a:r>
              <a:rPr lang="en-US" dirty="0"/>
              <a:t> for further reading </a:t>
            </a:r>
          </a:p>
        </p:txBody>
      </p:sp>
      <p:sp>
        <p:nvSpPr>
          <p:cNvPr id="7" name="TextBox 6">
            <a:extLst>
              <a:ext uri="{FF2B5EF4-FFF2-40B4-BE49-F238E27FC236}">
                <a16:creationId xmlns:a16="http://schemas.microsoft.com/office/drawing/2014/main" id="{503609EF-6923-5B4C-9E66-FDDA3DE2225E}"/>
              </a:ext>
            </a:extLst>
          </p:cNvPr>
          <p:cNvSpPr txBox="1"/>
          <p:nvPr/>
        </p:nvSpPr>
        <p:spPr>
          <a:xfrm>
            <a:off x="6544788" y="3566726"/>
            <a:ext cx="5223659" cy="1754326"/>
          </a:xfrm>
          <a:prstGeom prst="rect">
            <a:avLst/>
          </a:prstGeom>
          <a:noFill/>
        </p:spPr>
        <p:txBody>
          <a:bodyPr wrap="square">
            <a:spAutoFit/>
          </a:bodyPr>
          <a:lstStyle/>
          <a:p>
            <a:pPr algn="just">
              <a:lnSpc>
                <a:spcPct val="100000"/>
              </a:lnSpc>
              <a:spcAft>
                <a:spcPts val="0"/>
              </a:spcAft>
              <a:defRPr/>
            </a:pPr>
            <a:r>
              <a:rPr lang="en-GB" sz="1800" dirty="0">
                <a:latin typeface="Arial"/>
                <a:ea typeface="Times New Roman"/>
                <a:cs typeface="Times New Roman"/>
              </a:rPr>
              <a:t>Aim of NIM:</a:t>
            </a:r>
            <a:r>
              <a:rPr lang="en-GB" dirty="0">
                <a:latin typeface="Arial"/>
                <a:ea typeface="Times New Roman"/>
                <a:cs typeface="Times New Roman"/>
              </a:rPr>
              <a:t> t</a:t>
            </a:r>
            <a:r>
              <a:rPr lang="en-GB" sz="1800" dirty="0">
                <a:latin typeface="Arial"/>
                <a:ea typeface="Times New Roman"/>
                <a:cs typeface="Times New Roman"/>
              </a:rPr>
              <a:t>o ensure that policing is delivered in a targeted manner through the development of information and intelligence. NIM is applicable to all aspects of operational policing because it enables managers to prioritise activities and resources. </a:t>
            </a:r>
          </a:p>
        </p:txBody>
      </p:sp>
      <p:pic>
        <p:nvPicPr>
          <p:cNvPr id="4" name="Recorded Sound">
            <a:hlinkClick r:id="" action="ppaction://media"/>
            <a:extLst>
              <a:ext uri="{FF2B5EF4-FFF2-40B4-BE49-F238E27FC236}">
                <a16:creationId xmlns:a16="http://schemas.microsoft.com/office/drawing/2014/main" id="{B7C92A93-7034-EC55-BB4B-C1CB8803EA56}"/>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1912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4"/>
                </p:tgtEl>
              </p:cMediaNode>
            </p:audio>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90E533-5C23-2846-A5B0-B6C04780EAAB}"/>
              </a:ext>
            </a:extLst>
          </p:cNvPr>
          <p:cNvSpPr txBox="1"/>
          <p:nvPr/>
        </p:nvSpPr>
        <p:spPr>
          <a:xfrm>
            <a:off x="436418" y="316168"/>
            <a:ext cx="10785764" cy="4985980"/>
          </a:xfrm>
          <a:prstGeom prst="rect">
            <a:avLst/>
          </a:prstGeom>
          <a:noFill/>
        </p:spPr>
        <p:txBody>
          <a:bodyPr wrap="square">
            <a:spAutoFit/>
          </a:bodyPr>
          <a:lstStyle/>
          <a:p>
            <a:pPr>
              <a:lnSpc>
                <a:spcPct val="100000"/>
              </a:lnSpc>
              <a:spcAft>
                <a:spcPts val="0"/>
              </a:spcAft>
              <a:defRPr/>
            </a:pPr>
            <a:r>
              <a:rPr lang="en-GB" sz="2800" kern="1600" dirty="0">
                <a:latin typeface="Arial"/>
                <a:ea typeface="Times New Roman"/>
                <a:cs typeface="Times New Roman"/>
              </a:rPr>
              <a:t>The National Intelligence Model (NIM) is a ‘Model for Policing’ that ensures information is fully researched, developed and analysed to provide intelligence to senior managers to: </a:t>
            </a:r>
            <a:br>
              <a:rPr lang="en-GB" sz="2800" kern="1600" dirty="0">
                <a:latin typeface="Arial"/>
                <a:ea typeface="Times New Roman"/>
                <a:cs typeface="Times New Roman"/>
              </a:rPr>
            </a:br>
            <a:br>
              <a:rPr lang="en-GB" sz="2800" kern="1600" dirty="0">
                <a:latin typeface="Arial"/>
                <a:ea typeface="Times New Roman"/>
                <a:cs typeface="Times New Roman"/>
              </a:rPr>
            </a:br>
            <a:endParaRPr lang="en-GB" sz="2800" kern="1600" dirty="0">
              <a:latin typeface="Arial"/>
              <a:ea typeface="Times New Roman"/>
              <a:cs typeface="Times New Roman"/>
            </a:endParaRPr>
          </a:p>
          <a:p>
            <a:pPr algn="just">
              <a:lnSpc>
                <a:spcPct val="100000"/>
              </a:lnSpc>
              <a:spcAft>
                <a:spcPts val="0"/>
              </a:spcAft>
              <a:defRPr/>
            </a:pPr>
            <a:endParaRPr lang="en-GB" sz="18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Provide strategic direction</a:t>
            </a: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Make tactical resourcing decisions about operational policing</a:t>
            </a:r>
            <a:br>
              <a:rPr lang="en-GB" sz="2000" dirty="0">
                <a:latin typeface="Arial"/>
                <a:ea typeface="Times New Roman"/>
                <a:cs typeface="Times New Roman"/>
              </a:rPr>
            </a:br>
            <a:br>
              <a:rPr lang="en-GB" sz="2000" dirty="0">
                <a:latin typeface="Arial"/>
                <a:ea typeface="Times New Roman"/>
                <a:cs typeface="Times New Roman"/>
              </a:rPr>
            </a:br>
            <a:endParaRPr lang="en-GB" sz="2000" dirty="0">
              <a:latin typeface="Arial"/>
              <a:ea typeface="Times New Roman"/>
              <a:cs typeface="Times New Roman"/>
            </a:endParaRPr>
          </a:p>
          <a:p>
            <a:pPr>
              <a:lnSpc>
                <a:spcPct val="100000"/>
              </a:lnSpc>
              <a:spcAft>
                <a:spcPts val="0"/>
              </a:spcAft>
              <a:tabLst>
                <a:tab pos="228600" algn="l"/>
              </a:tabLst>
              <a:defRPr/>
            </a:pPr>
            <a:endParaRPr lang="en-GB" sz="2000" kern="1200" dirty="0">
              <a:solidFill>
                <a:schemeClr val="tx1"/>
              </a:solidFill>
              <a:latin typeface="Arial" charset="0"/>
              <a:ea typeface="Times New Roman"/>
              <a:cs typeface="Times New Roman"/>
            </a:endParaRPr>
          </a:p>
          <a:p>
            <a:pPr marL="342900" indent="-342900">
              <a:lnSpc>
                <a:spcPct val="100000"/>
              </a:lnSpc>
              <a:spcAft>
                <a:spcPts val="0"/>
              </a:spcAft>
              <a:buFont typeface="Symbol"/>
              <a:buChar char=""/>
              <a:tabLst>
                <a:tab pos="228600" algn="l"/>
              </a:tabLst>
              <a:defRPr/>
            </a:pPr>
            <a:r>
              <a:rPr lang="en-GB" sz="2000" dirty="0">
                <a:latin typeface="Arial"/>
                <a:ea typeface="Times New Roman"/>
                <a:cs typeface="Times New Roman"/>
              </a:rPr>
              <a:t>Manage risk.</a:t>
            </a:r>
            <a:endParaRPr lang="en-GB" sz="2000" kern="1200" dirty="0">
              <a:solidFill>
                <a:schemeClr val="tx1"/>
              </a:solidFill>
              <a:latin typeface="Arial" charset="0"/>
              <a:ea typeface="Times New Roman"/>
              <a:cs typeface="Times New Roman"/>
            </a:endParaRPr>
          </a:p>
        </p:txBody>
      </p:sp>
      <p:sp>
        <p:nvSpPr>
          <p:cNvPr id="7" name="TextBox 6">
            <a:extLst>
              <a:ext uri="{FF2B5EF4-FFF2-40B4-BE49-F238E27FC236}">
                <a16:creationId xmlns:a16="http://schemas.microsoft.com/office/drawing/2014/main" id="{30EE55DC-A52B-A145-BFC2-D8C7E47757DA}"/>
              </a:ext>
            </a:extLst>
          </p:cNvPr>
          <p:cNvSpPr txBox="1"/>
          <p:nvPr/>
        </p:nvSpPr>
        <p:spPr>
          <a:xfrm>
            <a:off x="1086593" y="5986636"/>
            <a:ext cx="10135589" cy="646331"/>
          </a:xfrm>
          <a:prstGeom prst="rect">
            <a:avLst/>
          </a:prstGeom>
          <a:noFill/>
        </p:spPr>
        <p:txBody>
          <a:bodyPr wrap="square">
            <a:spAutoFit/>
          </a:bodyPr>
          <a:lstStyle/>
          <a:p>
            <a:pPr algn="ctr"/>
            <a:r>
              <a:rPr lang="en-GB" sz="1800" b="1" dirty="0"/>
              <a:t>Note: It is important to note that the NIM is NOT just about crime and NOT just about intelligence - it is a model that can be used for most areas of policing.</a:t>
            </a:r>
            <a:endParaRPr lang="en-US" dirty="0"/>
          </a:p>
        </p:txBody>
      </p:sp>
      <p:pic>
        <p:nvPicPr>
          <p:cNvPr id="15362" name="Picture 2" descr="Police Information | Swindon Police | Haydon Wick Parish Council">
            <a:extLst>
              <a:ext uri="{FF2B5EF4-FFF2-40B4-BE49-F238E27FC236}">
                <a16:creationId xmlns:a16="http://schemas.microsoft.com/office/drawing/2014/main" id="{C7A9FF7D-99F9-F04F-A0F2-BE0CC2919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0788" y="2202131"/>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4484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954107"/>
          </a:xfrm>
          <a:prstGeom prst="rect">
            <a:avLst/>
          </a:prstGeom>
          <a:solidFill>
            <a:schemeClr val="accent1">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800" b="1" kern="0" dirty="0">
                <a:solidFill>
                  <a:schemeClr val="bg1"/>
                </a:solidFill>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corded Sound">
            <a:hlinkClick r:id="" action="ppaction://media"/>
            <a:extLst>
              <a:ext uri="{FF2B5EF4-FFF2-40B4-BE49-F238E27FC236}">
                <a16:creationId xmlns:a16="http://schemas.microsoft.com/office/drawing/2014/main" id="{840BCA6A-AEA2-2B88-442C-170B420809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par>
                    <p:cTn id="48" fill="hold">
                      <p:stCondLst>
                        <p:cond delay="indefinite"/>
                      </p:stCondLst>
                      <p:childTnLst>
                        <p:par>
                          <p:cTn id="49" fill="hold">
                            <p:stCondLst>
                              <p:cond delay="0"/>
                            </p:stCondLst>
                            <p:childTnLst>
                              <p:par>
                                <p:cTn id="50" presetID="1" presetClass="mediacall" presetSubtype="0" fill="hold" nodeType="clickEffect">
                                  <p:stCondLst>
                                    <p:cond delay="0"/>
                                  </p:stCondLst>
                                  <p:childTnLst>
                                    <p:cmd type="call" cmd="playFrom(0.0)">
                                      <p:cBhvr>
                                        <p:cTn id="51" dur="293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2" fill="hold" display="0">
                  <p:stCondLst>
                    <p:cond delay="indefinite"/>
                  </p:stCondLst>
                  <p:endCondLst>
                    <p:cond evt="onStopAudio" delay="0">
                      <p:tgtEl>
                        <p:sldTgt/>
                      </p:tgtEl>
                    </p:cond>
                  </p:endCondLst>
                </p:cTn>
                <p:tgtEl>
                  <p:spTgt spid="3"/>
                </p:tgtEl>
              </p:cMediaNode>
            </p:audio>
          </p:childTnLst>
        </p:cTn>
      </p:par>
    </p:tnLst>
    <p:bldLst>
      <p:bldP spid="7" grpId="0"/>
      <p:bldP spid="8" grpId="0"/>
      <p:bldP spid="9" grpId="0"/>
      <p:bldP spid="10" grpId="0"/>
      <p:bldP spid="11" grpId="0"/>
      <p:bldP spid="12" grpId="0"/>
      <p:bldP spid="13" grpId="0"/>
      <p:bldP spid="14" grpId="0"/>
      <p:bldP spid="15"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D6DB2936-1BA7-48E2-9E3B-E2DD7C303B68}"/>
              </a:ext>
            </a:extLst>
          </p:cNvPr>
          <p:cNvGraphicFramePr/>
          <p:nvPr>
            <p:extLst>
              <p:ext uri="{D42A27DB-BD31-4B8C-83A1-F6EECF244321}">
                <p14:modId xmlns:p14="http://schemas.microsoft.com/office/powerpoint/2010/main" val="910362971"/>
              </p:ext>
            </p:extLst>
          </p:nvPr>
        </p:nvGraphicFramePr>
        <p:xfrm>
          <a:off x="315685" y="1572651"/>
          <a:ext cx="11737769" cy="51962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r>
              <a:rPr lang="en-US" sz="4000" dirty="0">
                <a:solidFill>
                  <a:schemeClr val="accent1"/>
                </a:solidFill>
              </a:rPr>
              <a:t>The National Intelligence Model continued… </a:t>
            </a:r>
          </a:p>
        </p:txBody>
      </p:sp>
      <p:pic>
        <p:nvPicPr>
          <p:cNvPr id="2" name="Recorded Sound">
            <a:hlinkClick r:id="" action="ppaction://media"/>
            <a:extLst>
              <a:ext uri="{FF2B5EF4-FFF2-40B4-BE49-F238E27FC236}">
                <a16:creationId xmlns:a16="http://schemas.microsoft.com/office/drawing/2014/main" id="{EDA3E3BE-41C9-4071-99C2-2DDF0E6572F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7905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82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CCA682-66C9-4FEA-B2BB-D28D84BA1CD6}"/>
              </a:ext>
            </a:extLst>
          </p:cNvPr>
          <p:cNvSpPr>
            <a:spLocks noGrp="1"/>
          </p:cNvSpPr>
          <p:nvPr>
            <p:ph type="title"/>
          </p:nvPr>
        </p:nvSpPr>
        <p:spPr>
          <a:xfrm>
            <a:off x="0" y="229822"/>
            <a:ext cx="8676456" cy="576064"/>
          </a:xfrm>
          <a:solidFill>
            <a:schemeClr val="accent1">
              <a:lumMod val="40000"/>
              <a:lumOff val="60000"/>
            </a:schemeClr>
          </a:solidFill>
        </p:spPr>
        <p:txBody>
          <a:bodyPr>
            <a:noAutofit/>
          </a:bodyPr>
          <a:lstStyle/>
          <a:p>
            <a:pPr algn="ctr"/>
            <a:r>
              <a:rPr lang="en-GB" sz="3600" b="1" dirty="0">
                <a:solidFill>
                  <a:schemeClr val="bg1"/>
                </a:solidFill>
                <a:latin typeface="+mn-lt"/>
              </a:rPr>
              <a:t>Management of Information/intelligence</a:t>
            </a:r>
          </a:p>
        </p:txBody>
      </p:sp>
      <p:graphicFrame>
        <p:nvGraphicFramePr>
          <p:cNvPr id="5" name="Diagram 4">
            <a:extLst>
              <a:ext uri="{FF2B5EF4-FFF2-40B4-BE49-F238E27FC236}">
                <a16:creationId xmlns:a16="http://schemas.microsoft.com/office/drawing/2014/main" id="{C199D420-2938-4ACB-A1B9-69C3035B3A3E}"/>
              </a:ext>
            </a:extLst>
          </p:cNvPr>
          <p:cNvGraphicFramePr/>
          <p:nvPr>
            <p:extLst>
              <p:ext uri="{D42A27DB-BD31-4B8C-83A1-F6EECF244321}">
                <p14:modId xmlns:p14="http://schemas.microsoft.com/office/powerpoint/2010/main" val="3833708053"/>
              </p:ext>
            </p:extLst>
          </p:nvPr>
        </p:nvGraphicFramePr>
        <p:xfrm>
          <a:off x="-278155" y="1269526"/>
          <a:ext cx="12367236" cy="53586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9CE15B00-BD3A-53A1-ECDD-566F209F93F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80604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111AFFC-E3EB-43BD-B5EA-9EDEDA20AD94}"/>
                                            </p:graphicEl>
                                          </p:spTgt>
                                        </p:tgtEl>
                                        <p:attrNameLst>
                                          <p:attrName>style.visibility</p:attrName>
                                        </p:attrNameLst>
                                      </p:cBhvr>
                                      <p:to>
                                        <p:strVal val="visible"/>
                                      </p:to>
                                    </p:set>
                                    <p:animEffect transition="in" filter="fade">
                                      <p:cBhvr>
                                        <p:cTn id="7" dur="500"/>
                                        <p:tgtEl>
                                          <p:spTgt spid="5">
                                            <p:graphicEl>
                                              <a:dgm id="{7111AFFC-E3EB-43BD-B5EA-9EDEDA20AD9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F40291FE-C8EF-4958-8FDC-04DE6F9B7DEB}"/>
                                            </p:graphicEl>
                                          </p:spTgt>
                                        </p:tgtEl>
                                        <p:attrNameLst>
                                          <p:attrName>style.visibility</p:attrName>
                                        </p:attrNameLst>
                                      </p:cBhvr>
                                      <p:to>
                                        <p:strVal val="visible"/>
                                      </p:to>
                                    </p:set>
                                    <p:animEffect transition="in" filter="fade">
                                      <p:cBhvr>
                                        <p:cTn id="10" dur="500"/>
                                        <p:tgtEl>
                                          <p:spTgt spid="5">
                                            <p:graphicEl>
                                              <a:dgm id="{F40291FE-C8EF-4958-8FDC-04DE6F9B7DE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5E020B79-370F-4E94-9EE1-D7994B6A2584}"/>
                                            </p:graphicEl>
                                          </p:spTgt>
                                        </p:tgtEl>
                                        <p:attrNameLst>
                                          <p:attrName>style.visibility</p:attrName>
                                        </p:attrNameLst>
                                      </p:cBhvr>
                                      <p:to>
                                        <p:strVal val="visible"/>
                                      </p:to>
                                    </p:set>
                                    <p:animEffect transition="in" filter="fade">
                                      <p:cBhvr>
                                        <p:cTn id="15" dur="500"/>
                                        <p:tgtEl>
                                          <p:spTgt spid="5">
                                            <p:graphicEl>
                                              <a:dgm id="{5E020B79-370F-4E94-9EE1-D7994B6A258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6ED2C032-B5BA-4DF4-B8D2-6A8F9C63B5E4}"/>
                                            </p:graphicEl>
                                          </p:spTgt>
                                        </p:tgtEl>
                                        <p:attrNameLst>
                                          <p:attrName>style.visibility</p:attrName>
                                        </p:attrNameLst>
                                      </p:cBhvr>
                                      <p:to>
                                        <p:strVal val="visible"/>
                                      </p:to>
                                    </p:set>
                                    <p:animEffect transition="in" filter="fade">
                                      <p:cBhvr>
                                        <p:cTn id="20" dur="500"/>
                                        <p:tgtEl>
                                          <p:spTgt spid="5">
                                            <p:graphicEl>
                                              <a:dgm id="{6ED2C032-B5BA-4DF4-B8D2-6A8F9C63B5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1B160A04-FA3B-4A5D-948D-D83D48EF32BE}"/>
                                            </p:graphicEl>
                                          </p:spTgt>
                                        </p:tgtEl>
                                        <p:attrNameLst>
                                          <p:attrName>style.visibility</p:attrName>
                                        </p:attrNameLst>
                                      </p:cBhvr>
                                      <p:to>
                                        <p:strVal val="visible"/>
                                      </p:to>
                                    </p:set>
                                    <p:animEffect transition="in" filter="fade">
                                      <p:cBhvr>
                                        <p:cTn id="23" dur="500"/>
                                        <p:tgtEl>
                                          <p:spTgt spid="5">
                                            <p:graphicEl>
                                              <a:dgm id="{1B160A04-FA3B-4A5D-948D-D83D48EF32B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959D1B8-391D-45B5-A528-2215043A4965}"/>
                                            </p:graphicEl>
                                          </p:spTgt>
                                        </p:tgtEl>
                                        <p:attrNameLst>
                                          <p:attrName>style.visibility</p:attrName>
                                        </p:attrNameLst>
                                      </p:cBhvr>
                                      <p:to>
                                        <p:strVal val="visible"/>
                                      </p:to>
                                    </p:set>
                                    <p:animEffect transition="in" filter="fade">
                                      <p:cBhvr>
                                        <p:cTn id="28" dur="500"/>
                                        <p:tgtEl>
                                          <p:spTgt spid="5">
                                            <p:graphicEl>
                                              <a:dgm id="{9959D1B8-391D-45B5-A528-2215043A496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136AD75D-F002-4EC0-B0DD-F98B7C43D508}"/>
                                            </p:graphicEl>
                                          </p:spTgt>
                                        </p:tgtEl>
                                        <p:attrNameLst>
                                          <p:attrName>style.visibility</p:attrName>
                                        </p:attrNameLst>
                                      </p:cBhvr>
                                      <p:to>
                                        <p:strVal val="visible"/>
                                      </p:to>
                                    </p:set>
                                    <p:animEffect transition="in" filter="fade">
                                      <p:cBhvr>
                                        <p:cTn id="33" dur="500"/>
                                        <p:tgtEl>
                                          <p:spTgt spid="5">
                                            <p:graphicEl>
                                              <a:dgm id="{136AD75D-F002-4EC0-B0DD-F98B7C43D50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graphicEl>
                                              <a:dgm id="{4A16F559-7B7A-4BF1-BC3F-9332C526915D}"/>
                                            </p:graphicEl>
                                          </p:spTgt>
                                        </p:tgtEl>
                                        <p:attrNameLst>
                                          <p:attrName>style.visibility</p:attrName>
                                        </p:attrNameLst>
                                      </p:cBhvr>
                                      <p:to>
                                        <p:strVal val="visible"/>
                                      </p:to>
                                    </p:set>
                                    <p:animEffect transition="in" filter="fade">
                                      <p:cBhvr>
                                        <p:cTn id="38" dur="500"/>
                                        <p:tgtEl>
                                          <p:spTgt spid="5">
                                            <p:graphicEl>
                                              <a:dgm id="{4A16F559-7B7A-4BF1-BC3F-9332C526915D}"/>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4858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3" fill="hold" display="0">
                  <p:stCondLst>
                    <p:cond delay="indefinite"/>
                  </p:stCondLst>
                  <p:endCondLst>
                    <p:cond evt="onStopAudio" delay="0">
                      <p:tgtEl>
                        <p:sldTgt/>
                      </p:tgtEl>
                    </p:cond>
                  </p:endCondLst>
                </p:cTn>
                <p:tgtEl>
                  <p:spTgt spid="2"/>
                </p:tgtEl>
              </p:cMediaNode>
            </p:audio>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extLst>
              <p:ext uri="{D42A27DB-BD31-4B8C-83A1-F6EECF244321}">
                <p14:modId xmlns:p14="http://schemas.microsoft.com/office/powerpoint/2010/main" val="1948565898"/>
              </p:ext>
            </p:extLst>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D69D712-7772-7C40-A9B8-9B2A5A0A3F1B}"/>
              </a:ext>
            </a:extLst>
          </p:cNvPr>
          <p:cNvSpPr txBox="1"/>
          <p:nvPr/>
        </p:nvSpPr>
        <p:spPr>
          <a:xfrm>
            <a:off x="6976383" y="1567519"/>
            <a:ext cx="4812846" cy="1200329"/>
          </a:xfrm>
          <a:prstGeom prst="rect">
            <a:avLst/>
          </a:prstGeom>
          <a:noFill/>
        </p:spPr>
        <p:txBody>
          <a:bodyPr wrap="square">
            <a:spAutoFit/>
          </a:bodyPr>
          <a:lstStyle/>
          <a:p>
            <a:pPr>
              <a:lnSpc>
                <a:spcPct val="100000"/>
              </a:lnSpc>
            </a:pPr>
            <a:r>
              <a:rPr lang="en-GB" sz="18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a:t>
            </a:r>
          </a:p>
        </p:txBody>
      </p:sp>
      <p:sp>
        <p:nvSpPr>
          <p:cNvPr id="7" name="TextBox 6">
            <a:extLst>
              <a:ext uri="{FF2B5EF4-FFF2-40B4-BE49-F238E27FC236}">
                <a16:creationId xmlns:a16="http://schemas.microsoft.com/office/drawing/2014/main" id="{C0F6835F-27E0-8240-BBF3-6584EBA63BAF}"/>
              </a:ext>
            </a:extLst>
          </p:cNvPr>
          <p:cNvSpPr txBox="1"/>
          <p:nvPr/>
        </p:nvSpPr>
        <p:spPr>
          <a:xfrm>
            <a:off x="6976383" y="3420278"/>
            <a:ext cx="4812846" cy="2585323"/>
          </a:xfrm>
          <a:prstGeom prst="rect">
            <a:avLst/>
          </a:prstGeom>
          <a:noFill/>
        </p:spPr>
        <p:txBody>
          <a:bodyPr wrap="square">
            <a:spAutoFit/>
          </a:bodyPr>
          <a:lstStyle/>
          <a:p>
            <a:r>
              <a:rPr lang="en-GB" b="0" i="0" u="none" strike="noStrike" dirty="0">
                <a:effectLst/>
                <a:latin typeface="Arial" panose="020B0604020202020204" pitchFamily="34" charset="0"/>
              </a:rPr>
              <a:t>The collection, development and dissemination of intelligence allow decisions to be made about priorities and tactical options. </a:t>
            </a:r>
          </a:p>
          <a:p>
            <a:endParaRPr lang="en-GB" b="0" i="0" u="none" strike="noStrike" dirty="0">
              <a:effectLst/>
              <a:latin typeface="Arial" panose="020B0604020202020204" pitchFamily="34" charset="0"/>
            </a:endParaRPr>
          </a:p>
          <a:p>
            <a:endParaRPr lang="en-GB" dirty="0">
              <a:latin typeface="Arial" panose="020B0604020202020204" pitchFamily="34" charset="0"/>
            </a:endParaRPr>
          </a:p>
          <a:p>
            <a:r>
              <a:rPr lang="en-GB" b="0" i="0" u="none" strike="noStrike" dirty="0">
                <a:effectLst/>
                <a:latin typeface="Arial" panose="020B0604020202020204" pitchFamily="34" charset="0"/>
              </a:rPr>
              <a:t>Intelligence collection is a continuous process and there may be specific requirements for its recording and use.</a:t>
            </a:r>
            <a:endParaRPr lang="en-US" dirty="0"/>
          </a:p>
        </p:txBody>
      </p:sp>
      <p:pic>
        <p:nvPicPr>
          <p:cNvPr id="3" name="Recorded Sound">
            <a:hlinkClick r:id="" action="ppaction://media"/>
            <a:extLst>
              <a:ext uri="{FF2B5EF4-FFF2-40B4-BE49-F238E27FC236}">
                <a16:creationId xmlns:a16="http://schemas.microsoft.com/office/drawing/2014/main" id="{3B79C94C-C82E-B4F5-C898-4E03CC0A474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1407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40D1D7A-C270-684B-A945-C3CF682FBEF1}"/>
              </a:ext>
            </a:extLst>
          </p:cNvPr>
          <p:cNvSpPr txBox="1"/>
          <p:nvPr/>
        </p:nvSpPr>
        <p:spPr>
          <a:xfrm>
            <a:off x="7070272" y="1406397"/>
            <a:ext cx="4882242" cy="4862870"/>
          </a:xfrm>
          <a:prstGeom prst="rect">
            <a:avLst/>
          </a:prstGeom>
          <a:noFill/>
        </p:spPr>
        <p:txBody>
          <a:bodyPr wrap="square" rtlCol="0">
            <a:spAutoFit/>
          </a:bodyPr>
          <a:lstStyle/>
          <a:p>
            <a:r>
              <a:rPr lang="en-US" sz="2800" u="sng" dirty="0"/>
              <a:t>Research Task </a:t>
            </a:r>
          </a:p>
          <a:p>
            <a:endParaRPr lang="en-US" dirty="0"/>
          </a:p>
          <a:p>
            <a:r>
              <a:rPr lang="en-US" sz="2400" dirty="0"/>
              <a:t>Go to the College of Policing Website and research each stage. </a:t>
            </a:r>
          </a:p>
          <a:p>
            <a:endParaRPr lang="en-US" sz="2400" dirty="0"/>
          </a:p>
          <a:p>
            <a:r>
              <a:rPr lang="en-US" sz="2400" dirty="0"/>
              <a:t>Be prepared to report back to the class in your groups. </a:t>
            </a:r>
          </a:p>
          <a:p>
            <a:endParaRPr lang="en-US" sz="2400" dirty="0"/>
          </a:p>
          <a:p>
            <a:r>
              <a:rPr lang="en-US" sz="2400" dirty="0"/>
              <a:t>Group 1: Direction</a:t>
            </a:r>
          </a:p>
          <a:p>
            <a:r>
              <a:rPr lang="en-US" sz="2400" dirty="0"/>
              <a:t>Group 2: Collection </a:t>
            </a:r>
          </a:p>
          <a:p>
            <a:r>
              <a:rPr lang="en-US" sz="2400" dirty="0"/>
              <a:t>Group 3: Evaluation </a:t>
            </a:r>
          </a:p>
          <a:p>
            <a:r>
              <a:rPr lang="en-US" sz="2400" dirty="0"/>
              <a:t>Group 4: Analysis</a:t>
            </a:r>
          </a:p>
          <a:p>
            <a:r>
              <a:rPr lang="en-US" sz="2400" dirty="0"/>
              <a:t>Group 5: Dissemination </a:t>
            </a:r>
          </a:p>
        </p:txBody>
      </p:sp>
    </p:spTree>
    <p:extLst>
      <p:ext uri="{BB962C8B-B14F-4D97-AF65-F5344CB8AC3E}">
        <p14:creationId xmlns:p14="http://schemas.microsoft.com/office/powerpoint/2010/main" val="2347217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CKP Images\NIM\Law 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75254" y="2024844"/>
            <a:ext cx="2893853"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3"/>
          <p:cNvSpPr txBox="1">
            <a:spLocks noChangeArrowheads="1"/>
          </p:cNvSpPr>
          <p:nvPr/>
        </p:nvSpPr>
        <p:spPr bwMode="auto">
          <a:xfrm>
            <a:off x="0" y="272045"/>
            <a:ext cx="8208912" cy="659698"/>
          </a:xfrm>
          <a:prstGeom prst="rect">
            <a:avLst/>
          </a:prstGeom>
          <a:solidFill>
            <a:srgbClr val="00206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Relevant Legislation</a:t>
            </a:r>
          </a:p>
        </p:txBody>
      </p:sp>
      <p:sp>
        <p:nvSpPr>
          <p:cNvPr id="7" name="TextBox 6">
            <a:extLst>
              <a:ext uri="{FF2B5EF4-FFF2-40B4-BE49-F238E27FC236}">
                <a16:creationId xmlns:a16="http://schemas.microsoft.com/office/drawing/2014/main" id="{03B22966-0697-F94B-B147-2F98C885E689}"/>
              </a:ext>
            </a:extLst>
          </p:cNvPr>
          <p:cNvSpPr txBox="1"/>
          <p:nvPr/>
        </p:nvSpPr>
        <p:spPr>
          <a:xfrm>
            <a:off x="195942" y="1436914"/>
            <a:ext cx="7690757" cy="5016758"/>
          </a:xfrm>
          <a:prstGeom prst="rect">
            <a:avLst/>
          </a:prstGeom>
          <a:noFill/>
        </p:spPr>
        <p:txBody>
          <a:bodyPr wrap="square">
            <a:spAutoFit/>
          </a:bodyPr>
          <a:lstStyle/>
          <a:p>
            <a:r>
              <a:rPr lang="en-GB" altLang="en-US" sz="2000" dirty="0">
                <a:latin typeface="Arial" panose="020B0604020202020204" pitchFamily="34" charset="0"/>
                <a:cs typeface="Arial" panose="020B0604020202020204" pitchFamily="34" charset="0"/>
              </a:rPr>
              <a:t>To be effective the NIM relies on information and/or intelligence which can be obtained from a variety of sources.</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There are a number of both legislation, policy and procedures that govern the use of information and intelligence by the police.</a:t>
            </a: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The Criminal Procedure and Investigations Act 1996</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Data Protection Act 2018:</a:t>
            </a:r>
            <a:endParaRPr lang="en-GB" alt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GDPR 2016 (EU) 2016/679</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Human Rights Act 1998:</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Freedom of Information Act 2000 </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Regulation of Investigatory Powers Act 2000</a:t>
            </a:r>
            <a:r>
              <a:rPr lang="en-GB" altLang="en-US" sz="20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altLang="en-US" sz="2000" b="1" dirty="0">
                <a:latin typeface="Arial" panose="020B0604020202020204" pitchFamily="34" charset="0"/>
                <a:cs typeface="Arial" panose="020B0604020202020204" pitchFamily="34" charset="0"/>
              </a:rPr>
              <a:t>Investigatory Powers Act 2016</a:t>
            </a:r>
            <a:endParaRPr lang="en-GB" sz="2000" dirty="0"/>
          </a:p>
        </p:txBody>
      </p:sp>
      <p:pic>
        <p:nvPicPr>
          <p:cNvPr id="2" name="Recorded Sound">
            <a:hlinkClick r:id="" action="ppaction://media"/>
            <a:extLst>
              <a:ext uri="{FF2B5EF4-FFF2-40B4-BE49-F238E27FC236}">
                <a16:creationId xmlns:a16="http://schemas.microsoft.com/office/drawing/2014/main" id="{30678F10-34A6-8D97-830E-77C75F1FC64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93190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2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Client\G$\CKP Images\NIM\Policy &amp; Procedure 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2529" y="3446407"/>
            <a:ext cx="3807441" cy="2824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FE1871DE-0C9F-4044-91E2-500616EC82EA}"/>
              </a:ext>
            </a:extLst>
          </p:cNvPr>
          <p:cNvSpPr>
            <a:spLocks noGrp="1"/>
          </p:cNvSpPr>
          <p:nvPr>
            <p:ph type="title"/>
          </p:nvPr>
        </p:nvSpPr>
        <p:spPr>
          <a:xfrm>
            <a:off x="0" y="112210"/>
            <a:ext cx="8280920" cy="615602"/>
          </a:xfrm>
          <a:solidFill>
            <a:srgbClr val="002060"/>
          </a:solidFill>
        </p:spPr>
        <p:txBody>
          <a:bodyPr>
            <a:normAutofit/>
          </a:bodyPr>
          <a:lstStyle/>
          <a:p>
            <a:pPr algn="ctr"/>
            <a:r>
              <a:rPr lang="en-GB" sz="3600" b="1" dirty="0">
                <a:solidFill>
                  <a:schemeClr val="bg1"/>
                </a:solidFill>
                <a:latin typeface="+mn-lt"/>
              </a:rPr>
              <a:t>Policies and Procedures</a:t>
            </a:r>
          </a:p>
        </p:txBody>
      </p:sp>
      <p:graphicFrame>
        <p:nvGraphicFramePr>
          <p:cNvPr id="5" name="Diagram 4">
            <a:extLst>
              <a:ext uri="{FF2B5EF4-FFF2-40B4-BE49-F238E27FC236}">
                <a16:creationId xmlns:a16="http://schemas.microsoft.com/office/drawing/2014/main" id="{222C091B-9006-405F-B914-FF797A6D126D}"/>
              </a:ext>
            </a:extLst>
          </p:cNvPr>
          <p:cNvGraphicFramePr/>
          <p:nvPr>
            <p:extLst>
              <p:ext uri="{D42A27DB-BD31-4B8C-83A1-F6EECF244321}">
                <p14:modId xmlns:p14="http://schemas.microsoft.com/office/powerpoint/2010/main" val="3155858522"/>
              </p:ext>
            </p:extLst>
          </p:nvPr>
        </p:nvGraphicFramePr>
        <p:xfrm>
          <a:off x="3048550" y="1052736"/>
          <a:ext cx="8280920" cy="475252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F2952DC9-31C8-2286-AB00-67C2DDEA236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17719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F52457-75FD-4CE0-83FF-128D7AF0483D}"/>
                                            </p:graphicEl>
                                          </p:spTgt>
                                        </p:tgtEl>
                                        <p:attrNameLst>
                                          <p:attrName>style.visibility</p:attrName>
                                        </p:attrNameLst>
                                      </p:cBhvr>
                                      <p:to>
                                        <p:strVal val="visible"/>
                                      </p:to>
                                    </p:set>
                                    <p:animEffect transition="in" filter="fade">
                                      <p:cBhvr>
                                        <p:cTn id="7" dur="500"/>
                                        <p:tgtEl>
                                          <p:spTgt spid="5">
                                            <p:graphicEl>
                                              <a:dgm id="{2DF52457-75FD-4CE0-83FF-128D7AF048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B47D14-85DD-4A74-9EF8-FE2B6569897F}"/>
                                            </p:graphicEl>
                                          </p:spTgt>
                                        </p:tgtEl>
                                        <p:attrNameLst>
                                          <p:attrName>style.visibility</p:attrName>
                                        </p:attrNameLst>
                                      </p:cBhvr>
                                      <p:to>
                                        <p:strVal val="visible"/>
                                      </p:to>
                                    </p:set>
                                    <p:animEffect transition="in" filter="fade">
                                      <p:cBhvr>
                                        <p:cTn id="12" dur="500"/>
                                        <p:tgtEl>
                                          <p:spTgt spid="5">
                                            <p:graphicEl>
                                              <a:dgm id="{A1B47D14-85DD-4A74-9EF8-FE2B6569897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EB669C5-05C7-49D5-88F5-15D8CD900966}"/>
                                            </p:graphicEl>
                                          </p:spTgt>
                                        </p:tgtEl>
                                        <p:attrNameLst>
                                          <p:attrName>style.visibility</p:attrName>
                                        </p:attrNameLst>
                                      </p:cBhvr>
                                      <p:to>
                                        <p:strVal val="visible"/>
                                      </p:to>
                                    </p:set>
                                    <p:animEffect transition="in" filter="fade">
                                      <p:cBhvr>
                                        <p:cTn id="15" dur="500"/>
                                        <p:tgtEl>
                                          <p:spTgt spid="5">
                                            <p:graphicEl>
                                              <a:dgm id="{7EB669C5-05C7-49D5-88F5-15D8CD90096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8832CC3-88F3-4BEF-A618-105E30856423}"/>
                                            </p:graphicEl>
                                          </p:spTgt>
                                        </p:tgtEl>
                                        <p:attrNameLst>
                                          <p:attrName>style.visibility</p:attrName>
                                        </p:attrNameLst>
                                      </p:cBhvr>
                                      <p:to>
                                        <p:strVal val="visible"/>
                                      </p:to>
                                    </p:set>
                                    <p:animEffect transition="in" filter="fade">
                                      <p:cBhvr>
                                        <p:cTn id="20" dur="500"/>
                                        <p:tgtEl>
                                          <p:spTgt spid="5">
                                            <p:graphicEl>
                                              <a:dgm id="{E8832CC3-88F3-4BEF-A618-105E3085642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BBA4FE8-0432-43DD-A5C7-A6493FDE4EAD}"/>
                                            </p:graphicEl>
                                          </p:spTgt>
                                        </p:tgtEl>
                                        <p:attrNameLst>
                                          <p:attrName>style.visibility</p:attrName>
                                        </p:attrNameLst>
                                      </p:cBhvr>
                                      <p:to>
                                        <p:strVal val="visible"/>
                                      </p:to>
                                    </p:set>
                                    <p:animEffect transition="in" filter="fade">
                                      <p:cBhvr>
                                        <p:cTn id="23" dur="500"/>
                                        <p:tgtEl>
                                          <p:spTgt spid="5">
                                            <p:graphicEl>
                                              <a:dgm id="{DBBA4FE8-0432-43DD-A5C7-A6493FDE4EA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70EFD6AF-02DC-43BE-8D5C-3D90C23FF42D}"/>
                                            </p:graphicEl>
                                          </p:spTgt>
                                        </p:tgtEl>
                                        <p:attrNameLst>
                                          <p:attrName>style.visibility</p:attrName>
                                        </p:attrNameLst>
                                      </p:cBhvr>
                                      <p:to>
                                        <p:strVal val="visible"/>
                                      </p:to>
                                    </p:set>
                                    <p:animEffect transition="in" filter="fade">
                                      <p:cBhvr>
                                        <p:cTn id="28" dur="500"/>
                                        <p:tgtEl>
                                          <p:spTgt spid="5">
                                            <p:graphicEl>
                                              <a:dgm id="{70EFD6AF-02DC-43BE-8D5C-3D90C23FF42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F1690C99-A691-4C82-90EA-B9B6E6059621}"/>
                                            </p:graphicEl>
                                          </p:spTgt>
                                        </p:tgtEl>
                                        <p:attrNameLst>
                                          <p:attrName>style.visibility</p:attrName>
                                        </p:attrNameLst>
                                      </p:cBhvr>
                                      <p:to>
                                        <p:strVal val="visible"/>
                                      </p:to>
                                    </p:set>
                                    <p:animEffect transition="in" filter="fade">
                                      <p:cBhvr>
                                        <p:cTn id="31" dur="500"/>
                                        <p:tgtEl>
                                          <p:spTgt spid="5">
                                            <p:graphicEl>
                                              <a:dgm id="{F1690C99-A691-4C82-90EA-B9B6E605962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78467264-A539-4F41-BBFD-0594B185F500}"/>
                                            </p:graphicEl>
                                          </p:spTgt>
                                        </p:tgtEl>
                                        <p:attrNameLst>
                                          <p:attrName>style.visibility</p:attrName>
                                        </p:attrNameLst>
                                      </p:cBhvr>
                                      <p:to>
                                        <p:strVal val="visible"/>
                                      </p:to>
                                    </p:set>
                                    <p:animEffect transition="in" filter="fade">
                                      <p:cBhvr>
                                        <p:cTn id="36" dur="500"/>
                                        <p:tgtEl>
                                          <p:spTgt spid="5">
                                            <p:graphicEl>
                                              <a:dgm id="{78467264-A539-4F41-BBFD-0594B185F5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74E3F64-33FB-4AB2-9A74-D8E59B56C0F3}"/>
                                            </p:graphicEl>
                                          </p:spTgt>
                                        </p:tgtEl>
                                        <p:attrNameLst>
                                          <p:attrName>style.visibility</p:attrName>
                                        </p:attrNameLst>
                                      </p:cBhvr>
                                      <p:to>
                                        <p:strVal val="visible"/>
                                      </p:to>
                                    </p:set>
                                    <p:animEffect transition="in" filter="fade">
                                      <p:cBhvr>
                                        <p:cTn id="39" dur="500"/>
                                        <p:tgtEl>
                                          <p:spTgt spid="5">
                                            <p:graphicEl>
                                              <a:dgm id="{074E3F64-33FB-4AB2-9A74-D8E59B56C0F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mediacall" presetSubtype="0" fill="hold" nodeType="clickEffect">
                                  <p:stCondLst>
                                    <p:cond delay="0"/>
                                  </p:stCondLst>
                                  <p:childTnLst>
                                    <p:cmd type="call" cmd="playFrom(0.0)">
                                      <p:cBhvr>
                                        <p:cTn id="43" dur="1103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4" fill="hold" display="0">
                  <p:stCondLst>
                    <p:cond delay="indefinite"/>
                  </p:stCondLst>
                  <p:endCondLst>
                    <p:cond evt="onStopAudio" delay="0">
                      <p:tgtEl>
                        <p:sldTgt/>
                      </p:tgtEl>
                    </p:cond>
                  </p:endCondLst>
                </p:cTn>
                <p:tgtEl>
                  <p:spTgt spid="3"/>
                </p:tgtEl>
              </p:cMediaNode>
            </p:audio>
          </p:childTnLst>
        </p:cTn>
      </p:par>
    </p:tnLst>
    <p:bldLst>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lnSpc>
                <a:spcPct val="90000"/>
              </a:lnSpc>
              <a:spcBef>
                <a:spcPct val="0"/>
              </a:spcBef>
              <a:spcAft>
                <a:spcPts val="600"/>
              </a:spcAft>
              <a:buNone/>
            </a:pPr>
            <a:endParaRPr lang="en-US" altLang="en-US" sz="2000" dirty="0">
              <a:solidFill>
                <a:schemeClr val="tx1"/>
              </a:solidFill>
              <a:effectLst>
                <a:outerShdw blurRad="38100" dist="38100" dir="2700000" algn="tl">
                  <a:srgbClr val="000000">
                    <a:alpha val="43137"/>
                  </a:srgbClr>
                </a:outerShdw>
              </a:effectLst>
              <a:latin typeface="+mn-lt"/>
              <a:ea typeface="+mn-ea"/>
            </a:endParaRPr>
          </a:p>
          <a:p>
            <a:pPr algn="ctr" eaLnBrk="1" hangingPunct="1">
              <a:lnSpc>
                <a:spcPct val="90000"/>
              </a:lnSpc>
              <a:spcBef>
                <a:spcPct val="0"/>
              </a:spcBef>
              <a:spcAft>
                <a:spcPts val="600"/>
              </a:spcAft>
              <a:buNone/>
            </a:pPr>
            <a:r>
              <a:rPr lang="en-US" altLang="en-US" sz="6600" dirty="0">
                <a:solidFill>
                  <a:schemeClr val="tx1"/>
                </a:solidFill>
                <a:effectLst>
                  <a:outerShdw blurRad="38100" dist="38100" dir="2700000" algn="tl">
                    <a:srgbClr val="000000">
                      <a:alpha val="43137"/>
                    </a:srgbClr>
                  </a:outerShdw>
                </a:effectLst>
                <a:latin typeface="+mn-lt"/>
                <a:ea typeface="+mn-ea"/>
              </a:rPr>
              <a:t>The </a:t>
            </a:r>
            <a:br>
              <a:rPr lang="en-US" altLang="en-US" sz="6600" dirty="0">
                <a:solidFill>
                  <a:schemeClr val="tx1"/>
                </a:solidFill>
                <a:effectLst>
                  <a:outerShdw blurRad="38100" dist="38100" dir="2700000" algn="tl">
                    <a:srgbClr val="000000">
                      <a:alpha val="43137"/>
                    </a:srgbClr>
                  </a:outerShdw>
                </a:effectLst>
                <a:latin typeface="+mn-lt"/>
                <a:ea typeface="+mn-ea"/>
              </a:rPr>
            </a:br>
            <a:r>
              <a:rPr lang="en-US" altLang="en-US" sz="6600" dirty="0">
                <a:solidFill>
                  <a:schemeClr val="tx1"/>
                </a:solidFill>
                <a:effectLst>
                  <a:outerShdw blurRad="38100" dist="38100" dir="2700000" algn="tl">
                    <a:srgbClr val="000000">
                      <a:alpha val="43137"/>
                    </a:srgbClr>
                  </a:outerShdw>
                </a:effectLst>
                <a:latin typeface="+mn-lt"/>
                <a:ea typeface="+mn-ea"/>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3821"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fear bias in use of artificial intelligence to fight crime |  Financial Times">
            <a:extLst>
              <a:ext uri="{FF2B5EF4-FFF2-40B4-BE49-F238E27FC236}">
                <a16:creationId xmlns:a16="http://schemas.microsoft.com/office/drawing/2014/main" id="{BB1934FB-9FEA-134C-8EE4-345F1C06CEF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1006" b="15987"/>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06B6DD24-991E-AD75-FBB1-FC87FDDCB2A7}"/>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76"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extLst>
              <p:ext uri="{D42A27DB-BD31-4B8C-83A1-F6EECF244321}">
                <p14:modId xmlns:p14="http://schemas.microsoft.com/office/powerpoint/2010/main" val="2076373511"/>
              </p:ext>
            </p:extLst>
          </p:nvPr>
        </p:nvGraphicFramePr>
        <p:xfrm>
          <a:off x="0" y="163286"/>
          <a:ext cx="6582780" cy="66947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408753CB-D9C1-561F-A2DF-633BBDD7C09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403788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2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42845"/>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Evaluations</a:t>
            </a:r>
          </a:p>
        </p:txBody>
      </p:sp>
      <p:graphicFrame>
        <p:nvGraphicFramePr>
          <p:cNvPr id="5" name="Diagram 4">
            <a:extLst>
              <a:ext uri="{FF2B5EF4-FFF2-40B4-BE49-F238E27FC236}">
                <a16:creationId xmlns:a16="http://schemas.microsoft.com/office/drawing/2014/main" id="{5B4A3A1F-9664-4EE5-BA37-E4A1A774792D}"/>
              </a:ext>
            </a:extLst>
          </p:cNvPr>
          <p:cNvGraphicFramePr/>
          <p:nvPr>
            <p:extLst>
              <p:ext uri="{D42A27DB-BD31-4B8C-83A1-F6EECF244321}">
                <p14:modId xmlns:p14="http://schemas.microsoft.com/office/powerpoint/2010/main" val="1615282391"/>
              </p:ext>
            </p:extLst>
          </p:nvPr>
        </p:nvGraphicFramePr>
        <p:xfrm>
          <a:off x="0" y="1676974"/>
          <a:ext cx="7557293" cy="41922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296FE3A3-1A9E-944E-BC37-49D0BCD68AD7}"/>
              </a:ext>
            </a:extLst>
          </p:cNvPr>
          <p:cNvSpPr txBox="1"/>
          <p:nvPr/>
        </p:nvSpPr>
        <p:spPr>
          <a:xfrm>
            <a:off x="7033533" y="1905260"/>
            <a:ext cx="4869433" cy="3194721"/>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There is a need to separately evaluate both the source and content of each piece of information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grading affects the sharing, retaining and actioning of the intelligence.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method establishes the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reliability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and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accuracy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of intelligence and identifies who it should be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disseminated</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to.</a:t>
            </a:r>
          </a:p>
        </p:txBody>
      </p:sp>
      <p:pic>
        <p:nvPicPr>
          <p:cNvPr id="2" name="Recorded Sound">
            <a:hlinkClick r:id="" action="ppaction://media"/>
            <a:extLst>
              <a:ext uri="{FF2B5EF4-FFF2-40B4-BE49-F238E27FC236}">
                <a16:creationId xmlns:a16="http://schemas.microsoft.com/office/drawing/2014/main" id="{4629F768-11FD-5B20-716F-171102B4F08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06676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B18A04-22A6-4602-9EEE-78285AFB2FD6}"/>
                                            </p:graphicEl>
                                          </p:spTgt>
                                        </p:tgtEl>
                                        <p:attrNameLst>
                                          <p:attrName>style.visibility</p:attrName>
                                        </p:attrNameLst>
                                      </p:cBhvr>
                                      <p:to>
                                        <p:strVal val="visible"/>
                                      </p:to>
                                    </p:set>
                                    <p:animEffect transition="in" filter="fade">
                                      <p:cBhvr>
                                        <p:cTn id="7" dur="500"/>
                                        <p:tgtEl>
                                          <p:spTgt spid="5">
                                            <p:graphicEl>
                                              <a:dgm id="{2DB18A04-22A6-4602-9EEE-78285AFB2F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D4548D6-F3E9-4EC7-AA57-AE78B2A27E57}"/>
                                            </p:graphicEl>
                                          </p:spTgt>
                                        </p:tgtEl>
                                        <p:attrNameLst>
                                          <p:attrName>style.visibility</p:attrName>
                                        </p:attrNameLst>
                                      </p:cBhvr>
                                      <p:to>
                                        <p:strVal val="visible"/>
                                      </p:to>
                                    </p:set>
                                    <p:animEffect transition="in" filter="fade">
                                      <p:cBhvr>
                                        <p:cTn id="12" dur="500"/>
                                        <p:tgtEl>
                                          <p:spTgt spid="5">
                                            <p:graphicEl>
                                              <a:dgm id="{7D4548D6-F3E9-4EC7-AA57-AE78B2A27E5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EA15A24-9E35-43D4-9D55-9F89ACE43255}"/>
                                            </p:graphicEl>
                                          </p:spTgt>
                                        </p:tgtEl>
                                        <p:attrNameLst>
                                          <p:attrName>style.visibility</p:attrName>
                                        </p:attrNameLst>
                                      </p:cBhvr>
                                      <p:to>
                                        <p:strVal val="visible"/>
                                      </p:to>
                                    </p:set>
                                    <p:animEffect transition="in" filter="fade">
                                      <p:cBhvr>
                                        <p:cTn id="15" dur="500"/>
                                        <p:tgtEl>
                                          <p:spTgt spid="5">
                                            <p:graphicEl>
                                              <a:dgm id="{6EA15A24-9E35-43D4-9D55-9F89ACE4325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350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2"/>
                </p:tgtEl>
              </p:cMediaNode>
            </p:audio>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E4BF0F49-7462-D616-C161-637B80A10A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601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3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15464"/>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Source Evaluation</a:t>
            </a:r>
          </a:p>
        </p:txBody>
      </p:sp>
      <p:sp>
        <p:nvSpPr>
          <p:cNvPr id="2" name="Rectangle 1">
            <a:extLst>
              <a:ext uri="{FF2B5EF4-FFF2-40B4-BE49-F238E27FC236}">
                <a16:creationId xmlns:a16="http://schemas.microsoft.com/office/drawing/2014/main" id="{4ABD3B93-3FDF-4302-94DD-DD1550D284F8}"/>
              </a:ext>
            </a:extLst>
          </p:cNvPr>
          <p:cNvSpPr/>
          <p:nvPr/>
        </p:nvSpPr>
        <p:spPr>
          <a:xfrm>
            <a:off x="0" y="899187"/>
            <a:ext cx="6607354" cy="864096"/>
          </a:xfrm>
          <a:prstGeom prst="rect">
            <a:avLst/>
          </a:prstGeom>
          <a:solidFill>
            <a:srgbClr val="002060">
              <a:alpha val="49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The possible grading’s for this part of the assessment are:</a:t>
            </a:r>
          </a:p>
        </p:txBody>
      </p:sp>
      <p:graphicFrame>
        <p:nvGraphicFramePr>
          <p:cNvPr id="6" name="Diagram 5">
            <a:extLst>
              <a:ext uri="{FF2B5EF4-FFF2-40B4-BE49-F238E27FC236}">
                <a16:creationId xmlns:a16="http://schemas.microsoft.com/office/drawing/2014/main" id="{E15DA3EF-B1ED-4C3F-9228-9BDA6934B337}"/>
              </a:ext>
            </a:extLst>
          </p:cNvPr>
          <p:cNvGraphicFramePr/>
          <p:nvPr>
            <p:extLst>
              <p:ext uri="{D42A27DB-BD31-4B8C-83A1-F6EECF244321}">
                <p14:modId xmlns:p14="http://schemas.microsoft.com/office/powerpoint/2010/main" val="2447093108"/>
              </p:ext>
            </p:extLst>
          </p:nvPr>
        </p:nvGraphicFramePr>
        <p:xfrm>
          <a:off x="-510479" y="2112946"/>
          <a:ext cx="8280919" cy="40883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098" name="Picture 2" descr="Best 100+ Question Pictures [HD] | Download Free Images &amp; Stock Photos on  Unsplash">
            <a:extLst>
              <a:ext uri="{FF2B5EF4-FFF2-40B4-BE49-F238E27FC236}">
                <a16:creationId xmlns:a16="http://schemas.microsoft.com/office/drawing/2014/main" id="{DE2E52E6-F9C3-0046-BF36-468DA3A2C7F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911680" y="2948624"/>
            <a:ext cx="38354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CD477241-00D2-D747-E157-1BF7147521C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5840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50EF5BC-3CDD-40E1-BF4C-407A5B95C405}"/>
                                            </p:graphicEl>
                                          </p:spTgt>
                                        </p:tgtEl>
                                        <p:attrNameLst>
                                          <p:attrName>style.visibility</p:attrName>
                                        </p:attrNameLst>
                                      </p:cBhvr>
                                      <p:to>
                                        <p:strVal val="visible"/>
                                      </p:to>
                                    </p:set>
                                    <p:animEffect transition="in" filter="fade">
                                      <p:cBhvr>
                                        <p:cTn id="12" dur="500"/>
                                        <p:tgtEl>
                                          <p:spTgt spid="6">
                                            <p:graphicEl>
                                              <a:dgm id="{650EF5BC-3CDD-40E1-BF4C-407A5B95C4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4192C9EA-5D33-4E0F-A473-7845880C1C7B}"/>
                                            </p:graphicEl>
                                          </p:spTgt>
                                        </p:tgtEl>
                                        <p:attrNameLst>
                                          <p:attrName>style.visibility</p:attrName>
                                        </p:attrNameLst>
                                      </p:cBhvr>
                                      <p:to>
                                        <p:strVal val="visible"/>
                                      </p:to>
                                    </p:set>
                                    <p:animEffect transition="in" filter="fade">
                                      <p:cBhvr>
                                        <p:cTn id="15" dur="500"/>
                                        <p:tgtEl>
                                          <p:spTgt spid="6">
                                            <p:graphicEl>
                                              <a:dgm id="{4192C9EA-5D33-4E0F-A473-7845880C1C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76425446-E135-47DB-82F0-C01393517F74}"/>
                                            </p:graphicEl>
                                          </p:spTgt>
                                        </p:tgtEl>
                                        <p:attrNameLst>
                                          <p:attrName>style.visibility</p:attrName>
                                        </p:attrNameLst>
                                      </p:cBhvr>
                                      <p:to>
                                        <p:strVal val="visible"/>
                                      </p:to>
                                    </p:set>
                                    <p:animEffect transition="in" filter="fade">
                                      <p:cBhvr>
                                        <p:cTn id="20" dur="500"/>
                                        <p:tgtEl>
                                          <p:spTgt spid="6">
                                            <p:graphicEl>
                                              <a:dgm id="{76425446-E135-47DB-82F0-C01393517F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862DCB22-0A4E-4822-AFBF-2A66B5496CF2}"/>
                                            </p:graphicEl>
                                          </p:spTgt>
                                        </p:tgtEl>
                                        <p:attrNameLst>
                                          <p:attrName>style.visibility</p:attrName>
                                        </p:attrNameLst>
                                      </p:cBhvr>
                                      <p:to>
                                        <p:strVal val="visible"/>
                                      </p:to>
                                    </p:set>
                                    <p:animEffect transition="in" filter="fade">
                                      <p:cBhvr>
                                        <p:cTn id="23" dur="500"/>
                                        <p:tgtEl>
                                          <p:spTgt spid="6">
                                            <p:graphicEl>
                                              <a:dgm id="{862DCB22-0A4E-4822-AFBF-2A66B5496C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32F089C4-53FA-4093-9CCA-0E3687A7A897}"/>
                                            </p:graphicEl>
                                          </p:spTgt>
                                        </p:tgtEl>
                                        <p:attrNameLst>
                                          <p:attrName>style.visibility</p:attrName>
                                        </p:attrNameLst>
                                      </p:cBhvr>
                                      <p:to>
                                        <p:strVal val="visible"/>
                                      </p:to>
                                    </p:set>
                                    <p:animEffect transition="in" filter="fade">
                                      <p:cBhvr>
                                        <p:cTn id="28" dur="500"/>
                                        <p:tgtEl>
                                          <p:spTgt spid="6">
                                            <p:graphicEl>
                                              <a:dgm id="{32F089C4-53FA-4093-9CCA-0E3687A7A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3B1AFBA2-DA35-4255-9BD6-40C7479FF5A9}"/>
                                            </p:graphicEl>
                                          </p:spTgt>
                                        </p:tgtEl>
                                        <p:attrNameLst>
                                          <p:attrName>style.visibility</p:attrName>
                                        </p:attrNameLst>
                                      </p:cBhvr>
                                      <p:to>
                                        <p:strVal val="visible"/>
                                      </p:to>
                                    </p:set>
                                    <p:animEffect transition="in" filter="fade">
                                      <p:cBhvr>
                                        <p:cTn id="31" dur="500"/>
                                        <p:tgtEl>
                                          <p:spTgt spid="6">
                                            <p:graphicEl>
                                              <a:dgm id="{3B1AFBA2-DA35-4255-9BD6-40C7479FF5A9}"/>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mediacall" presetSubtype="0" fill="hold" nodeType="clickEffect">
                                  <p:stCondLst>
                                    <p:cond delay="0"/>
                                  </p:stCondLst>
                                  <p:childTnLst>
                                    <p:cmd type="call" cmd="playFrom(0.0)">
                                      <p:cBhvr>
                                        <p:cTn id="35" dur="1341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6" fill="hold" display="0">
                  <p:stCondLst>
                    <p:cond delay="indefinite"/>
                  </p:stCondLst>
                  <p:endCondLst>
                    <p:cond evt="onStopAudio" delay="0">
                      <p:tgtEl>
                        <p:sldTgt/>
                      </p:tgtEl>
                    </p:cond>
                  </p:endCondLst>
                </p:cTn>
                <p:tgtEl>
                  <p:spTgt spid="3"/>
                </p:tgtEl>
              </p:cMediaNode>
            </p:audio>
          </p:childTnLst>
        </p:cTn>
      </p:par>
    </p:tnLst>
    <p:bldLst>
      <p:bldP spid="2" grpId="0" animBg="1"/>
      <p:bldGraphic spid="6"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88641"/>
            <a:ext cx="8390705"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Intelligence Assessment</a:t>
            </a:r>
          </a:p>
        </p:txBody>
      </p:sp>
      <p:sp>
        <p:nvSpPr>
          <p:cNvPr id="5" name="Rectangle 4">
            <a:extLst>
              <a:ext uri="{FF2B5EF4-FFF2-40B4-BE49-F238E27FC236}">
                <a16:creationId xmlns:a16="http://schemas.microsoft.com/office/drawing/2014/main" id="{95A231D1-BB87-43F3-A033-2424D2714420}"/>
              </a:ext>
            </a:extLst>
          </p:cNvPr>
          <p:cNvSpPr/>
          <p:nvPr/>
        </p:nvSpPr>
        <p:spPr>
          <a:xfrm>
            <a:off x="0" y="989440"/>
            <a:ext cx="6480720" cy="999401"/>
          </a:xfrm>
          <a:prstGeom prst="rect">
            <a:avLst/>
          </a:prstGeom>
          <a:solidFill>
            <a:schemeClr val="accent2">
              <a:lumMod val="20000"/>
              <a:lumOff val="80000"/>
              <a:alpha val="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a need to accurately evaluate the </a:t>
            </a:r>
            <a:r>
              <a:rPr lang="en-GB" sz="2400" b="1" i="1" dirty="0">
                <a:solidFill>
                  <a:schemeClr val="tx1"/>
                </a:solidFill>
              </a:rPr>
              <a:t>reliability </a:t>
            </a:r>
            <a:r>
              <a:rPr lang="en-GB" sz="2400" dirty="0">
                <a:solidFill>
                  <a:schemeClr val="tx1"/>
                </a:solidFill>
              </a:rPr>
              <a:t>of each piece of information:</a:t>
            </a:r>
          </a:p>
        </p:txBody>
      </p:sp>
      <p:graphicFrame>
        <p:nvGraphicFramePr>
          <p:cNvPr id="10" name="Diagram 9">
            <a:extLst>
              <a:ext uri="{FF2B5EF4-FFF2-40B4-BE49-F238E27FC236}">
                <a16:creationId xmlns:a16="http://schemas.microsoft.com/office/drawing/2014/main" id="{C6D82B70-DCEF-4502-819C-1F90C1871E79}"/>
              </a:ext>
            </a:extLst>
          </p:cNvPr>
          <p:cNvGraphicFramePr/>
          <p:nvPr>
            <p:extLst>
              <p:ext uri="{D42A27DB-BD31-4B8C-83A1-F6EECF244321}">
                <p14:modId xmlns:p14="http://schemas.microsoft.com/office/powerpoint/2010/main" val="176589841"/>
              </p:ext>
            </p:extLst>
          </p:nvPr>
        </p:nvGraphicFramePr>
        <p:xfrm>
          <a:off x="1437459" y="2143309"/>
          <a:ext cx="9317082" cy="41944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83708EFC-6004-C049-9BC9-F482ED3A1A3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034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053F50A6-1F1A-407C-B13C-3B35D9C898DD}"/>
                                            </p:graphicEl>
                                          </p:spTgt>
                                        </p:tgtEl>
                                        <p:attrNameLst>
                                          <p:attrName>style.visibility</p:attrName>
                                        </p:attrNameLst>
                                      </p:cBhvr>
                                      <p:to>
                                        <p:strVal val="visible"/>
                                      </p:to>
                                    </p:set>
                                    <p:animEffect transition="in" filter="fade">
                                      <p:cBhvr>
                                        <p:cTn id="12" dur="500"/>
                                        <p:tgtEl>
                                          <p:spTgt spid="10">
                                            <p:graphicEl>
                                              <a:dgm id="{053F50A6-1F1A-407C-B13C-3B35D9C898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60C8CF58-2799-4C30-9237-AF9D7C6CBB72}"/>
                                            </p:graphicEl>
                                          </p:spTgt>
                                        </p:tgtEl>
                                        <p:attrNameLst>
                                          <p:attrName>style.visibility</p:attrName>
                                        </p:attrNameLst>
                                      </p:cBhvr>
                                      <p:to>
                                        <p:strVal val="visible"/>
                                      </p:to>
                                    </p:set>
                                    <p:animEffect transition="in" filter="fade">
                                      <p:cBhvr>
                                        <p:cTn id="17" dur="500"/>
                                        <p:tgtEl>
                                          <p:spTgt spid="10">
                                            <p:graphicEl>
                                              <a:dgm id="{60C8CF58-2799-4C30-9237-AF9D7C6CBB7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047154D-1D81-4674-97A9-8860C20DE438}"/>
                                            </p:graphicEl>
                                          </p:spTgt>
                                        </p:tgtEl>
                                        <p:attrNameLst>
                                          <p:attrName>style.visibility</p:attrName>
                                        </p:attrNameLst>
                                      </p:cBhvr>
                                      <p:to>
                                        <p:strVal val="visible"/>
                                      </p:to>
                                    </p:set>
                                    <p:animEffect transition="in" filter="fade">
                                      <p:cBhvr>
                                        <p:cTn id="22" dur="500"/>
                                        <p:tgtEl>
                                          <p:spTgt spid="10">
                                            <p:graphicEl>
                                              <a:dgm id="{3047154D-1D81-4674-97A9-8860C20DE43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2BED285C-6053-496D-8117-E9AF252008D7}"/>
                                            </p:graphicEl>
                                          </p:spTgt>
                                        </p:tgtEl>
                                        <p:attrNameLst>
                                          <p:attrName>style.visibility</p:attrName>
                                        </p:attrNameLst>
                                      </p:cBhvr>
                                      <p:to>
                                        <p:strVal val="visible"/>
                                      </p:to>
                                    </p:set>
                                    <p:animEffect transition="in" filter="fade">
                                      <p:cBhvr>
                                        <p:cTn id="27" dur="500"/>
                                        <p:tgtEl>
                                          <p:spTgt spid="10">
                                            <p:graphicEl>
                                              <a:dgm id="{2BED285C-6053-496D-8117-E9AF252008D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FBAB9F51-F576-4F22-9109-948E9144B092}"/>
                                            </p:graphicEl>
                                          </p:spTgt>
                                        </p:tgtEl>
                                        <p:attrNameLst>
                                          <p:attrName>style.visibility</p:attrName>
                                        </p:attrNameLst>
                                      </p:cBhvr>
                                      <p:to>
                                        <p:strVal val="visible"/>
                                      </p:to>
                                    </p:set>
                                    <p:animEffect transition="in" filter="fade">
                                      <p:cBhvr>
                                        <p:cTn id="32" dur="500"/>
                                        <p:tgtEl>
                                          <p:spTgt spid="10">
                                            <p:graphicEl>
                                              <a:dgm id="{FBAB9F51-F576-4F22-9109-948E9144B092}"/>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282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2"/>
                </p:tgtEl>
              </p:cMediaNode>
            </p:audio>
          </p:childTnLst>
        </p:cTn>
      </p:par>
    </p:tnLst>
    <p:bldLst>
      <p:bldP spid="5" grpId="0" animBg="1"/>
      <p:bldGraphic spid="10"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61228"/>
            <a:ext cx="8185247"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Handling Codes</a:t>
            </a:r>
          </a:p>
        </p:txBody>
      </p:sp>
      <p:graphicFrame>
        <p:nvGraphicFramePr>
          <p:cNvPr id="2" name="Diagram 1">
            <a:extLst>
              <a:ext uri="{FF2B5EF4-FFF2-40B4-BE49-F238E27FC236}">
                <a16:creationId xmlns:a16="http://schemas.microsoft.com/office/drawing/2014/main" id="{835117A0-E197-47DB-9F45-DA8566728BB8}"/>
              </a:ext>
            </a:extLst>
          </p:cNvPr>
          <p:cNvGraphicFramePr/>
          <p:nvPr>
            <p:extLst>
              <p:ext uri="{D42A27DB-BD31-4B8C-83A1-F6EECF244321}">
                <p14:modId xmlns:p14="http://schemas.microsoft.com/office/powerpoint/2010/main" val="3667810877"/>
              </p:ext>
            </p:extLst>
          </p:nvPr>
        </p:nvGraphicFramePr>
        <p:xfrm>
          <a:off x="0" y="544273"/>
          <a:ext cx="8568951" cy="30288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5" name="Diagram 4">
            <a:extLst>
              <a:ext uri="{FF2B5EF4-FFF2-40B4-BE49-F238E27FC236}">
                <a16:creationId xmlns:a16="http://schemas.microsoft.com/office/drawing/2014/main" id="{1DB5F803-1FF7-4109-93C8-3B19C6E62E55}"/>
              </a:ext>
            </a:extLst>
          </p:cNvPr>
          <p:cNvGraphicFramePr/>
          <p:nvPr>
            <p:extLst>
              <p:ext uri="{D42A27DB-BD31-4B8C-83A1-F6EECF244321}">
                <p14:modId xmlns:p14="http://schemas.microsoft.com/office/powerpoint/2010/main" val="1792133649"/>
              </p:ext>
            </p:extLst>
          </p:nvPr>
        </p:nvGraphicFramePr>
        <p:xfrm>
          <a:off x="0" y="4081479"/>
          <a:ext cx="7416824" cy="223224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5122" name="Picture 2" descr="Where can I ask a question on the Internet?">
            <a:extLst>
              <a:ext uri="{FF2B5EF4-FFF2-40B4-BE49-F238E27FC236}">
                <a16:creationId xmlns:a16="http://schemas.microsoft.com/office/drawing/2014/main" id="{539A5F4D-F5C9-9F48-BF89-0E7BD2C9C76F}"/>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568951" y="3788229"/>
            <a:ext cx="21082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1C87D3B8-CE91-CD2D-272D-B0F1CAD329BF}"/>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0559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1B0489-1391-485A-8332-B8F7BE4F1A57}"/>
                                            </p:graphicEl>
                                          </p:spTgt>
                                        </p:tgtEl>
                                        <p:attrNameLst>
                                          <p:attrName>style.visibility</p:attrName>
                                        </p:attrNameLst>
                                      </p:cBhvr>
                                      <p:to>
                                        <p:strVal val="visible"/>
                                      </p:to>
                                    </p:set>
                                    <p:animEffect transition="in" filter="fade">
                                      <p:cBhvr>
                                        <p:cTn id="7" dur="500"/>
                                        <p:tgtEl>
                                          <p:spTgt spid="2">
                                            <p:graphicEl>
                                              <a:dgm id="{361B0489-1391-485A-8332-B8F7BE4F1A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50B6B91-77D9-4419-9010-5A9E36E596B5}"/>
                                            </p:graphicEl>
                                          </p:spTgt>
                                        </p:tgtEl>
                                        <p:attrNameLst>
                                          <p:attrName>style.visibility</p:attrName>
                                        </p:attrNameLst>
                                      </p:cBhvr>
                                      <p:to>
                                        <p:strVal val="visible"/>
                                      </p:to>
                                    </p:set>
                                    <p:animEffect transition="in" filter="fade">
                                      <p:cBhvr>
                                        <p:cTn id="12" dur="500"/>
                                        <p:tgtEl>
                                          <p:spTgt spid="2">
                                            <p:graphicEl>
                                              <a:dgm id="{750B6B91-77D9-4419-9010-5A9E36E596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C674EF6-A037-4577-91D5-9B34DBE66B40}"/>
                                            </p:graphicEl>
                                          </p:spTgt>
                                        </p:tgtEl>
                                        <p:attrNameLst>
                                          <p:attrName>style.visibility</p:attrName>
                                        </p:attrNameLst>
                                      </p:cBhvr>
                                      <p:to>
                                        <p:strVal val="visible"/>
                                      </p:to>
                                    </p:set>
                                    <p:animEffect transition="in" filter="fade">
                                      <p:cBhvr>
                                        <p:cTn id="17" dur="500"/>
                                        <p:tgtEl>
                                          <p:spTgt spid="5">
                                            <p:graphicEl>
                                              <a:dgm id="{FC674EF6-A037-4577-91D5-9B34DBE66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030E968-186E-46E3-BC64-D7678448C78D}"/>
                                            </p:graphicEl>
                                          </p:spTgt>
                                        </p:tgtEl>
                                        <p:attrNameLst>
                                          <p:attrName>style.visibility</p:attrName>
                                        </p:attrNameLst>
                                      </p:cBhvr>
                                      <p:to>
                                        <p:strVal val="visible"/>
                                      </p:to>
                                    </p:set>
                                    <p:animEffect transition="in" filter="fade">
                                      <p:cBhvr>
                                        <p:cTn id="22" dur="500"/>
                                        <p:tgtEl>
                                          <p:spTgt spid="5">
                                            <p:graphicEl>
                                              <a:dgm id="{7030E968-186E-46E3-BC64-D7678448C7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8CBBEAA1-43F5-40F0-8ADD-BAED9CE108E3}"/>
                                            </p:graphicEl>
                                          </p:spTgt>
                                        </p:tgtEl>
                                        <p:attrNameLst>
                                          <p:attrName>style.visibility</p:attrName>
                                        </p:attrNameLst>
                                      </p:cBhvr>
                                      <p:to>
                                        <p:strVal val="visible"/>
                                      </p:to>
                                    </p:set>
                                    <p:animEffect transition="in" filter="fade">
                                      <p:cBhvr>
                                        <p:cTn id="27" dur="500"/>
                                        <p:tgtEl>
                                          <p:spTgt spid="5">
                                            <p:graphicEl>
                                              <a:dgm id="{8CBBEAA1-43F5-40F0-8ADD-BAED9CE108E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904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2"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1FA9D6-21E6-403C-9ED2-CD57C7A7A369}"/>
              </a:ext>
            </a:extLst>
          </p:cNvPr>
          <p:cNvSpPr>
            <a:spLocks noGrp="1"/>
          </p:cNvSpPr>
          <p:nvPr>
            <p:ph type="title"/>
          </p:nvPr>
        </p:nvSpPr>
        <p:spPr>
          <a:xfrm>
            <a:off x="0" y="365126"/>
            <a:ext cx="7886700" cy="646766"/>
          </a:xfrm>
          <a:solidFill>
            <a:srgbClr val="002060">
              <a:alpha val="62970"/>
            </a:srgbClr>
          </a:solidFill>
          <a:ln>
            <a:solidFill>
              <a:schemeClr val="accent1"/>
            </a:solidFill>
          </a:ln>
        </p:spPr>
        <p:txBody>
          <a:bodyPr>
            <a:normAutofit/>
          </a:bodyPr>
          <a:lstStyle/>
          <a:p>
            <a:r>
              <a:rPr lang="en-GB" sz="3600" b="1" dirty="0">
                <a:solidFill>
                  <a:schemeClr val="bg1"/>
                </a:solidFill>
                <a:latin typeface="+mn-lt"/>
              </a:rPr>
              <a:t>Intelligence</a:t>
            </a:r>
          </a:p>
        </p:txBody>
      </p:sp>
      <p:graphicFrame>
        <p:nvGraphicFramePr>
          <p:cNvPr id="5" name="Diagram 4">
            <a:extLst>
              <a:ext uri="{FF2B5EF4-FFF2-40B4-BE49-F238E27FC236}">
                <a16:creationId xmlns:a16="http://schemas.microsoft.com/office/drawing/2014/main" id="{DF77DDCF-3BCC-42BC-B604-DE8029DB07E3}"/>
              </a:ext>
            </a:extLst>
          </p:cNvPr>
          <p:cNvGraphicFramePr/>
          <p:nvPr>
            <p:extLst>
              <p:ext uri="{D42A27DB-BD31-4B8C-83A1-F6EECF244321}">
                <p14:modId xmlns:p14="http://schemas.microsoft.com/office/powerpoint/2010/main" val="4064465097"/>
              </p:ext>
            </p:extLst>
          </p:nvPr>
        </p:nvGraphicFramePr>
        <p:xfrm>
          <a:off x="2961864" y="1915526"/>
          <a:ext cx="8564961" cy="45773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Picture 2" descr="\\Client\G$\CKP Images\NIM\Information.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65175" y="1917933"/>
            <a:ext cx="3783535" cy="3878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Recorded Sound">
            <a:hlinkClick r:id="" action="ppaction://media"/>
            <a:extLst>
              <a:ext uri="{FF2B5EF4-FFF2-40B4-BE49-F238E27FC236}">
                <a16:creationId xmlns:a16="http://schemas.microsoft.com/office/drawing/2014/main" id="{EF713542-93BB-D817-D036-DA26621C2E0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13752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952236C-FF11-1A40-B7A8-BF1F3751445C}"/>
                                            </p:graphicEl>
                                          </p:spTgt>
                                        </p:tgtEl>
                                        <p:attrNameLst>
                                          <p:attrName>style.visibility</p:attrName>
                                        </p:attrNameLst>
                                      </p:cBhvr>
                                      <p:to>
                                        <p:strVal val="visible"/>
                                      </p:to>
                                    </p:set>
                                    <p:animEffect transition="in" filter="fade">
                                      <p:cBhvr>
                                        <p:cTn id="7" dur="500"/>
                                        <p:tgtEl>
                                          <p:spTgt spid="5">
                                            <p:graphicEl>
                                              <a:dgm id="{0952236C-FF11-1A40-B7A8-BF1F3751445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9D6246D-13C9-BA4B-B5BF-4344CBDEE517}"/>
                                            </p:graphicEl>
                                          </p:spTgt>
                                        </p:tgtEl>
                                        <p:attrNameLst>
                                          <p:attrName>style.visibility</p:attrName>
                                        </p:attrNameLst>
                                      </p:cBhvr>
                                      <p:to>
                                        <p:strVal val="visible"/>
                                      </p:to>
                                    </p:set>
                                    <p:animEffect transition="in" filter="fade">
                                      <p:cBhvr>
                                        <p:cTn id="10" dur="500"/>
                                        <p:tgtEl>
                                          <p:spTgt spid="5">
                                            <p:graphicEl>
                                              <a:dgm id="{99D6246D-13C9-BA4B-B5BF-4344CBDEE51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E974C0F-F2C7-6843-86BA-AA90E69E33D1}"/>
                                            </p:graphicEl>
                                          </p:spTgt>
                                        </p:tgtEl>
                                        <p:attrNameLst>
                                          <p:attrName>style.visibility</p:attrName>
                                        </p:attrNameLst>
                                      </p:cBhvr>
                                      <p:to>
                                        <p:strVal val="visible"/>
                                      </p:to>
                                    </p:set>
                                    <p:animEffect transition="in" filter="fade">
                                      <p:cBhvr>
                                        <p:cTn id="15" dur="500"/>
                                        <p:tgtEl>
                                          <p:spTgt spid="5">
                                            <p:graphicEl>
                                              <a:dgm id="{BE974C0F-F2C7-6843-86BA-AA90E69E33D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590E83A-1A2D-FC4C-946F-9601B1DD47CE}"/>
                                            </p:graphicEl>
                                          </p:spTgt>
                                        </p:tgtEl>
                                        <p:attrNameLst>
                                          <p:attrName>style.visibility</p:attrName>
                                        </p:attrNameLst>
                                      </p:cBhvr>
                                      <p:to>
                                        <p:strVal val="visible"/>
                                      </p:to>
                                    </p:set>
                                    <p:animEffect transition="in" filter="fade">
                                      <p:cBhvr>
                                        <p:cTn id="18" dur="500"/>
                                        <p:tgtEl>
                                          <p:spTgt spid="5">
                                            <p:graphicEl>
                                              <a:dgm id="{1590E83A-1A2D-FC4C-946F-9601B1DD47C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2ED8F6-276C-8C4B-ADA8-7A2C27B1393A}"/>
                                            </p:graphicEl>
                                          </p:spTgt>
                                        </p:tgtEl>
                                        <p:attrNameLst>
                                          <p:attrName>style.visibility</p:attrName>
                                        </p:attrNameLst>
                                      </p:cBhvr>
                                      <p:to>
                                        <p:strVal val="visible"/>
                                      </p:to>
                                    </p:set>
                                    <p:animEffect transition="in" filter="fade">
                                      <p:cBhvr>
                                        <p:cTn id="23" dur="500"/>
                                        <p:tgtEl>
                                          <p:spTgt spid="5">
                                            <p:graphicEl>
                                              <a:dgm id="{692ED8F6-276C-8C4B-ADA8-7A2C27B1393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E2A3356C-3FFD-DD41-BA56-3A95C6FFB00E}"/>
                                            </p:graphicEl>
                                          </p:spTgt>
                                        </p:tgtEl>
                                        <p:attrNameLst>
                                          <p:attrName>style.visibility</p:attrName>
                                        </p:attrNameLst>
                                      </p:cBhvr>
                                      <p:to>
                                        <p:strVal val="visible"/>
                                      </p:to>
                                    </p:set>
                                    <p:animEffect transition="in" filter="fade">
                                      <p:cBhvr>
                                        <p:cTn id="26" dur="500"/>
                                        <p:tgtEl>
                                          <p:spTgt spid="5">
                                            <p:graphicEl>
                                              <a:dgm id="{E2A3356C-3FFD-DD41-BA56-3A95C6FFB00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44C9EDD7-8128-1C46-AAE1-AAAA12507D10}"/>
                                            </p:graphicEl>
                                          </p:spTgt>
                                        </p:tgtEl>
                                        <p:attrNameLst>
                                          <p:attrName>style.visibility</p:attrName>
                                        </p:attrNameLst>
                                      </p:cBhvr>
                                      <p:to>
                                        <p:strVal val="visible"/>
                                      </p:to>
                                    </p:set>
                                    <p:animEffect transition="in" filter="fade">
                                      <p:cBhvr>
                                        <p:cTn id="31" dur="500"/>
                                        <p:tgtEl>
                                          <p:spTgt spid="5">
                                            <p:graphicEl>
                                              <a:dgm id="{44C9EDD7-8128-1C46-AAE1-AAAA12507D1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4CB36DAF-4289-A94A-818C-A765F58933B5}"/>
                                            </p:graphicEl>
                                          </p:spTgt>
                                        </p:tgtEl>
                                        <p:attrNameLst>
                                          <p:attrName>style.visibility</p:attrName>
                                        </p:attrNameLst>
                                      </p:cBhvr>
                                      <p:to>
                                        <p:strVal val="visible"/>
                                      </p:to>
                                    </p:set>
                                    <p:animEffect transition="in" filter="fade">
                                      <p:cBhvr>
                                        <p:cTn id="34" dur="500"/>
                                        <p:tgtEl>
                                          <p:spTgt spid="5">
                                            <p:graphicEl>
                                              <a:dgm id="{4CB36DAF-4289-A94A-818C-A765F58933B5}"/>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F76B9017-96B4-914D-8340-DEC8588ABAEF}"/>
                                            </p:graphicEl>
                                          </p:spTgt>
                                        </p:tgtEl>
                                        <p:attrNameLst>
                                          <p:attrName>style.visibility</p:attrName>
                                        </p:attrNameLst>
                                      </p:cBhvr>
                                      <p:to>
                                        <p:strVal val="visible"/>
                                      </p:to>
                                    </p:set>
                                    <p:animEffect transition="in" filter="fade">
                                      <p:cBhvr>
                                        <p:cTn id="39" dur="500"/>
                                        <p:tgtEl>
                                          <p:spTgt spid="5">
                                            <p:graphicEl>
                                              <a:dgm id="{F76B9017-96B4-914D-8340-DEC8588ABAEF}"/>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C231F890-44AC-3449-8FA8-7F3DCA849895}"/>
                                            </p:graphicEl>
                                          </p:spTgt>
                                        </p:tgtEl>
                                        <p:attrNameLst>
                                          <p:attrName>style.visibility</p:attrName>
                                        </p:attrNameLst>
                                      </p:cBhvr>
                                      <p:to>
                                        <p:strVal val="visible"/>
                                      </p:to>
                                    </p:set>
                                    <p:animEffect transition="in" filter="fade">
                                      <p:cBhvr>
                                        <p:cTn id="42" dur="500"/>
                                        <p:tgtEl>
                                          <p:spTgt spid="5">
                                            <p:graphicEl>
                                              <a:dgm id="{C231F890-44AC-3449-8FA8-7F3DCA84989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2848BD33-3D3C-1445-ACE4-5EDFFF03873C}"/>
                                            </p:graphicEl>
                                          </p:spTgt>
                                        </p:tgtEl>
                                        <p:attrNameLst>
                                          <p:attrName>style.visibility</p:attrName>
                                        </p:attrNameLst>
                                      </p:cBhvr>
                                      <p:to>
                                        <p:strVal val="visible"/>
                                      </p:to>
                                    </p:set>
                                    <p:animEffect transition="in" filter="fade">
                                      <p:cBhvr>
                                        <p:cTn id="47" dur="500"/>
                                        <p:tgtEl>
                                          <p:spTgt spid="5">
                                            <p:graphicEl>
                                              <a:dgm id="{2848BD33-3D3C-1445-ACE4-5EDFFF03873C}"/>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298544E9-B82C-A94C-A5CE-1BFACDD57551}"/>
                                            </p:graphicEl>
                                          </p:spTgt>
                                        </p:tgtEl>
                                        <p:attrNameLst>
                                          <p:attrName>style.visibility</p:attrName>
                                        </p:attrNameLst>
                                      </p:cBhvr>
                                      <p:to>
                                        <p:strVal val="visible"/>
                                      </p:to>
                                    </p:set>
                                    <p:animEffect transition="in" filter="fade">
                                      <p:cBhvr>
                                        <p:cTn id="50" dur="500"/>
                                        <p:tgtEl>
                                          <p:spTgt spid="5">
                                            <p:graphicEl>
                                              <a:dgm id="{298544E9-B82C-A94C-A5CE-1BFACDD57551}"/>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553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5" fill="hold" display="0">
                  <p:stCondLst>
                    <p:cond delay="indefinite"/>
                  </p:stCondLst>
                  <p:endCondLst>
                    <p:cond evt="onStopAudio" delay="0">
                      <p:tgtEl>
                        <p:sldTgt/>
                      </p:tgtEl>
                    </p:cond>
                  </p:endCondLst>
                </p:cTn>
                <p:tgtEl>
                  <p:spTgt spid="3"/>
                </p:tgtEl>
              </p:cMediaNode>
            </p:audio>
          </p:childTnLst>
        </p:cTn>
      </p:par>
    </p:tnLst>
    <p:bldLst>
      <p:bldGraphic spid="5" grpId="0">
        <p:bldSub>
          <a:bldDgm bld="lvl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00000"/>
            <a:ext cx="8064896" cy="646331"/>
          </a:xfrm>
          <a:prstGeom prst="rect">
            <a:avLst/>
          </a:prstGeom>
          <a:solidFill>
            <a:srgbClr val="002060">
              <a:alpha val="50993"/>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a:t>
            </a:r>
            <a:r>
              <a:rPr lang="en-GB" altLang="en-US" sz="3600" b="1" i="1" dirty="0">
                <a:solidFill>
                  <a:schemeClr val="bg1"/>
                </a:solidFill>
                <a:latin typeface="+mn-lt"/>
              </a:rPr>
              <a:t>‘Sanitisation’?</a:t>
            </a:r>
          </a:p>
        </p:txBody>
      </p:sp>
      <p:graphicFrame>
        <p:nvGraphicFramePr>
          <p:cNvPr id="2" name="Diagram 1">
            <a:extLst>
              <a:ext uri="{FF2B5EF4-FFF2-40B4-BE49-F238E27FC236}">
                <a16:creationId xmlns:a16="http://schemas.microsoft.com/office/drawing/2014/main" id="{C02F9F23-4880-42E5-A39D-510F918C654B}"/>
              </a:ext>
            </a:extLst>
          </p:cNvPr>
          <p:cNvGraphicFramePr/>
          <p:nvPr>
            <p:extLst>
              <p:ext uri="{D42A27DB-BD31-4B8C-83A1-F6EECF244321}">
                <p14:modId xmlns:p14="http://schemas.microsoft.com/office/powerpoint/2010/main" val="2482077820"/>
              </p:ext>
            </p:extLst>
          </p:nvPr>
        </p:nvGraphicFramePr>
        <p:xfrm>
          <a:off x="180019" y="1621295"/>
          <a:ext cx="7884877" cy="43643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146" name="Picture 2" descr="Safe png images | PNGEgg">
            <a:extLst>
              <a:ext uri="{FF2B5EF4-FFF2-40B4-BE49-F238E27FC236}">
                <a16:creationId xmlns:a16="http://schemas.microsoft.com/office/drawing/2014/main" id="{9DBEB8B5-6E0E-BF47-A6B9-9EE20B92200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969828" y="2286000"/>
            <a:ext cx="2286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441EA4AA-7A11-CC7A-4832-68884AA18CB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36686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F854F69-61E1-4330-B7E6-CDF3E0E2EE9D}"/>
                                            </p:graphicEl>
                                          </p:spTgt>
                                        </p:tgtEl>
                                        <p:attrNameLst>
                                          <p:attrName>style.visibility</p:attrName>
                                        </p:attrNameLst>
                                      </p:cBhvr>
                                      <p:to>
                                        <p:strVal val="visible"/>
                                      </p:to>
                                    </p:set>
                                    <p:animEffect transition="in" filter="fade">
                                      <p:cBhvr>
                                        <p:cTn id="7" dur="500"/>
                                        <p:tgtEl>
                                          <p:spTgt spid="2">
                                            <p:graphicEl>
                                              <a:dgm id="{EF854F69-61E1-4330-B7E6-CDF3E0E2EE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FCF7202-DED8-4DC7-9694-1A8F8162F587}"/>
                                            </p:graphicEl>
                                          </p:spTgt>
                                        </p:tgtEl>
                                        <p:attrNameLst>
                                          <p:attrName>style.visibility</p:attrName>
                                        </p:attrNameLst>
                                      </p:cBhvr>
                                      <p:to>
                                        <p:strVal val="visible"/>
                                      </p:to>
                                    </p:set>
                                    <p:animEffect transition="in" filter="fade">
                                      <p:cBhvr>
                                        <p:cTn id="12" dur="500"/>
                                        <p:tgtEl>
                                          <p:spTgt spid="2">
                                            <p:graphicEl>
                                              <a:dgm id="{4FCF7202-DED8-4DC7-9694-1A8F8162F5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4F1B5D4-5655-4873-ACE6-C9FDC0FBCFD9}"/>
                                            </p:graphicEl>
                                          </p:spTgt>
                                        </p:tgtEl>
                                        <p:attrNameLst>
                                          <p:attrName>style.visibility</p:attrName>
                                        </p:attrNameLst>
                                      </p:cBhvr>
                                      <p:to>
                                        <p:strVal val="visible"/>
                                      </p:to>
                                    </p:set>
                                    <p:animEffect transition="in" filter="fade">
                                      <p:cBhvr>
                                        <p:cTn id="15" dur="500"/>
                                        <p:tgtEl>
                                          <p:spTgt spid="2">
                                            <p:graphicEl>
                                              <a:dgm id="{14F1B5D4-5655-4873-ACE6-C9FDC0FBCFD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45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5051"/>
            <a:ext cx="7964931" cy="646331"/>
          </a:xfrm>
          <a:prstGeom prst="rect">
            <a:avLst/>
          </a:prstGeom>
          <a:solidFill>
            <a:srgbClr val="002060">
              <a:alpha val="41291"/>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Best Practice</a:t>
            </a:r>
          </a:p>
        </p:txBody>
      </p:sp>
      <p:graphicFrame>
        <p:nvGraphicFramePr>
          <p:cNvPr id="4" name="Diagram 3">
            <a:extLst>
              <a:ext uri="{FF2B5EF4-FFF2-40B4-BE49-F238E27FC236}">
                <a16:creationId xmlns:a16="http://schemas.microsoft.com/office/drawing/2014/main" id="{DB896DA3-21AC-4757-AD72-8D04C629E309}"/>
              </a:ext>
            </a:extLst>
          </p:cNvPr>
          <p:cNvGraphicFramePr/>
          <p:nvPr>
            <p:extLst>
              <p:ext uri="{D42A27DB-BD31-4B8C-83A1-F6EECF244321}">
                <p14:modId xmlns:p14="http://schemas.microsoft.com/office/powerpoint/2010/main" val="2334847871"/>
              </p:ext>
            </p:extLst>
          </p:nvPr>
        </p:nvGraphicFramePr>
        <p:xfrm>
          <a:off x="684412" y="1376975"/>
          <a:ext cx="11344301" cy="50763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42901" y="3771900"/>
            <a:ext cx="3490694" cy="2300503"/>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0DEF43EF-FA2A-C656-285C-74A22996B94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mediacall" presetSubtype="0" fill="hold" nodeType="clickEffect">
                                  <p:stCondLst>
                                    <p:cond delay="0"/>
                                  </p:stCondLst>
                                  <p:childTnLst>
                                    <p:cmd type="call" cmd="playFrom(0.0)">
                                      <p:cBhvr>
                                        <p:cTn id="38" dur="245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9" fill="hold" display="0">
                  <p:stCondLst>
                    <p:cond delay="indefinite"/>
                  </p:stCondLst>
                  <p:endCondLst>
                    <p:cond evt="onStopAudio" delay="0">
                      <p:tgtEl>
                        <p:sldTgt/>
                      </p:tgtEl>
                    </p:cond>
                  </p:endCondLst>
                </p:cTn>
                <p:tgtEl>
                  <p:spTgt spid="2"/>
                </p:tgtEl>
              </p:cMediaNode>
            </p:audio>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7709"/>
            <a:ext cx="8280920" cy="646331"/>
          </a:xfrm>
          <a:prstGeom prst="rect">
            <a:avLst/>
          </a:prstGeom>
          <a:solidFill>
            <a:srgbClr val="002060">
              <a:alpha val="72852"/>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Provenance?</a:t>
            </a:r>
          </a:p>
        </p:txBody>
      </p:sp>
      <p:sp>
        <p:nvSpPr>
          <p:cNvPr id="7" name="Scroll: Vertical 6">
            <a:extLst>
              <a:ext uri="{FF2B5EF4-FFF2-40B4-BE49-F238E27FC236}">
                <a16:creationId xmlns:a16="http://schemas.microsoft.com/office/drawing/2014/main" id="{98FB288A-D6EC-4672-9FAF-80CB7DD399F7}"/>
              </a:ext>
            </a:extLst>
          </p:cNvPr>
          <p:cNvSpPr/>
          <p:nvPr/>
        </p:nvSpPr>
        <p:spPr>
          <a:xfrm rot="20494849">
            <a:off x="545146" y="1993910"/>
            <a:ext cx="4032448" cy="4104456"/>
          </a:xfrm>
          <a:prstGeom prst="vertic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500" dirty="0">
                <a:solidFill>
                  <a:schemeClr val="tx1"/>
                </a:solidFill>
              </a:rPr>
              <a:t>Provenance allows the source of intelligence to be protected in order to avoid any unnecessary risks to them</a:t>
            </a:r>
          </a:p>
        </p:txBody>
      </p:sp>
      <p:sp>
        <p:nvSpPr>
          <p:cNvPr id="6" name="TextBox 5">
            <a:extLst>
              <a:ext uri="{FF2B5EF4-FFF2-40B4-BE49-F238E27FC236}">
                <a16:creationId xmlns:a16="http://schemas.microsoft.com/office/drawing/2014/main" id="{5D96FAB5-921A-2D46-88B4-0F05AECDF88F}"/>
              </a:ext>
            </a:extLst>
          </p:cNvPr>
          <p:cNvSpPr txBox="1"/>
          <p:nvPr/>
        </p:nvSpPr>
        <p:spPr>
          <a:xfrm>
            <a:off x="5498647" y="1866171"/>
            <a:ext cx="6098720" cy="3416320"/>
          </a:xfrm>
          <a:prstGeom prst="rect">
            <a:avLst/>
          </a:prstGeom>
          <a:noFill/>
        </p:spPr>
        <p:txBody>
          <a:bodyPr wrap="square">
            <a:spAutoFit/>
          </a:bodyPr>
          <a:lstStyle/>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Provenance can be established through the interrogation of other information systems. </a:t>
            </a:r>
          </a:p>
          <a:p>
            <a:pPr>
              <a:lnSpc>
                <a:spcPct val="100000"/>
              </a:lnSpc>
            </a:pPr>
            <a:endParaRPr lang="en-GB" sz="2400" dirty="0">
              <a:latin typeface="Arial" panose="020B0604020202020204" pitchFamily="34" charset="0"/>
              <a:cs typeface="Arial" panose="020B0604020202020204" pitchFamily="34" charset="0"/>
            </a:endParaRPr>
          </a:p>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For example, part of the information might be that John Kelly is using a red Ford Escort, XYZ 321 and a check on PNC might confirm that John Kelly is indeed the registered keeper of a red Ford Escort XYZ 321 - provenance is established. </a:t>
            </a:r>
            <a:endParaRPr lang="en-GB" sz="2400" dirty="0">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BE1E169B-5E56-30E2-B570-756544D052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45752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480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P spid="7"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1466317"/>
            <a:ext cx="2644072" cy="5203041"/>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OFFICIAL </a:t>
            </a:r>
            <a:endParaRPr lang="en-GB" sz="1900" u="sng" kern="0" dirty="0">
              <a:solidFill>
                <a:srgbClr val="000000"/>
              </a:solidFill>
            </a:endParaRPr>
          </a:p>
          <a:p>
            <a:pPr algn="ctr">
              <a:defRPr/>
            </a:pPr>
            <a:r>
              <a:rPr lang="en-GB" sz="1900" kern="0" dirty="0">
                <a:solidFill>
                  <a:srgbClr val="000000"/>
                </a:solidFill>
              </a:rPr>
              <a:t>The majority of information that is created or processed by the public sector. This includes routine business operations and services, some of which could have damaging consequences if lost, stolen or published in the media, but are not subject to a heightened threat profile</a:t>
            </a:r>
            <a:r>
              <a:rPr lang="en-GB" sz="1700" kern="0" dirty="0">
                <a:solidFill>
                  <a:srgbClr val="000000"/>
                </a:solidFill>
              </a:rPr>
              <a:t>. </a:t>
            </a:r>
            <a:endParaRPr lang="en-GB" sz="1700" kern="0" dirty="0">
              <a:solidFill>
                <a:srgbClr val="000000"/>
              </a:solidFill>
              <a:latin typeface="Arial" charset="0"/>
              <a:cs typeface="Arial" charset="0"/>
            </a:endParaRPr>
          </a:p>
        </p:txBody>
      </p:sp>
      <p:sp>
        <p:nvSpPr>
          <p:cNvPr id="4" name="Rounded Rectangle 3"/>
          <p:cNvSpPr/>
          <p:nvPr/>
        </p:nvSpPr>
        <p:spPr bwMode="auto">
          <a:xfrm>
            <a:off x="4655608" y="1466318"/>
            <a:ext cx="2644072" cy="5203041"/>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t>SECRET</a:t>
            </a:r>
            <a:r>
              <a:rPr lang="en-GB" sz="1900" b="1" kern="0" dirty="0"/>
              <a:t> </a:t>
            </a:r>
          </a:p>
          <a:p>
            <a:pPr algn="ctr">
              <a:defRPr/>
            </a:pPr>
            <a:r>
              <a:rPr lang="en-GB" sz="1900" kern="0" dirty="0"/>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lang="en-GB" sz="1900" kern="0" dirty="0">
              <a:cs typeface="Arial" charset="0"/>
            </a:endParaRPr>
          </a:p>
        </p:txBody>
      </p:sp>
      <p:sp>
        <p:nvSpPr>
          <p:cNvPr id="5" name="Rounded Rectangle 4"/>
          <p:cNvSpPr/>
          <p:nvPr/>
        </p:nvSpPr>
        <p:spPr bwMode="auto">
          <a:xfrm>
            <a:off x="7535696" y="1466318"/>
            <a:ext cx="2644071" cy="5203041"/>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TOP SECRET </a:t>
            </a:r>
          </a:p>
          <a:p>
            <a:pPr algn="ctr">
              <a:defRPr/>
            </a:pPr>
            <a:r>
              <a:rPr lang="en-GB" sz="1900" kern="0" dirty="0">
                <a:solidFill>
                  <a:srgbClr val="000000"/>
                </a:solidFill>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lang="en-GB" sz="1900" kern="0" dirty="0">
              <a:solidFill>
                <a:srgbClr val="000000"/>
              </a:solidFill>
              <a:cs typeface="Arial" charset="0"/>
            </a:endParaRPr>
          </a:p>
        </p:txBody>
      </p:sp>
      <p:sp>
        <p:nvSpPr>
          <p:cNvPr id="6" name="TextBox 5"/>
          <p:cNvSpPr txBox="1">
            <a:spLocks noChangeArrowheads="1"/>
          </p:cNvSpPr>
          <p:nvPr/>
        </p:nvSpPr>
        <p:spPr bwMode="auto">
          <a:xfrm>
            <a:off x="1466799" y="386799"/>
            <a:ext cx="8712968" cy="646331"/>
          </a:xfrm>
          <a:prstGeom prst="rect">
            <a:avLst/>
          </a:prstGeom>
          <a:solidFill>
            <a:srgbClr val="002060">
              <a:alpha val="63000"/>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Government Security Classifications</a:t>
            </a:r>
          </a:p>
        </p:txBody>
      </p:sp>
      <p:pic>
        <p:nvPicPr>
          <p:cNvPr id="2" name="Recorded Sound">
            <a:hlinkClick r:id="" action="ppaction://media"/>
            <a:extLst>
              <a:ext uri="{FF2B5EF4-FFF2-40B4-BE49-F238E27FC236}">
                <a16:creationId xmlns:a16="http://schemas.microsoft.com/office/drawing/2014/main" id="{E07A103C-DD41-7689-5791-8BE6B4AE9B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388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2"/>
                </p:tgtEl>
              </p:cMediaNode>
            </p:audio>
          </p:childTnLst>
        </p:cTn>
      </p:par>
    </p:tnLst>
    <p:bldLst>
      <p:bldP spid="3" grpId="0" animBg="1"/>
      <p:bldP spid="4" grpId="0" animBg="1"/>
      <p:bldP spid="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646331"/>
          </a:xfrm>
          <a:prstGeom prst="rect">
            <a:avLst/>
          </a:prstGeom>
          <a:solidFill>
            <a:srgbClr val="002060">
              <a:alpha val="60368"/>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extLst>
              <p:ext uri="{D42A27DB-BD31-4B8C-83A1-F6EECF244321}">
                <p14:modId xmlns:p14="http://schemas.microsoft.com/office/powerpoint/2010/main" val="1052230996"/>
              </p:ext>
            </p:extLst>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542893" y="4447716"/>
            <a:ext cx="3898900" cy="20828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8909B214-7F7D-0375-9228-D88B219C9600}"/>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851525" y="3184525"/>
            <a:ext cx="487363" cy="487363"/>
          </a:xfrm>
          <a:prstGeom prst="rect">
            <a:avLst/>
          </a:prstGeom>
        </p:spPr>
      </p:pic>
      <p:pic>
        <p:nvPicPr>
          <p:cNvPr id="5" name="Recorded Sound">
            <a:hlinkClick r:id="" action="ppaction://media"/>
            <a:extLst>
              <a:ext uri="{FF2B5EF4-FFF2-40B4-BE49-F238E27FC236}">
                <a16:creationId xmlns:a16="http://schemas.microsoft.com/office/drawing/2014/main" id="{11BA789D-37CB-72C7-D07E-327849C17842}"/>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124" fill="hold"/>
                                        <p:tgtEl>
                                          <p:spTgt spid="3"/>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5309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3"/>
                </p:tgtEl>
              </p:cMediaNode>
            </p:audio>
            <p:audio>
              <p:cMediaNode vol="80000">
                <p:cTn id="28" fill="hold" display="0">
                  <p:stCondLst>
                    <p:cond delay="indefinite"/>
                  </p:stCondLst>
                  <p:endCondLst>
                    <p:cond evt="onStopAudio" delay="0">
                      <p:tgtEl>
                        <p:sldTgt/>
                      </p:tgtEl>
                    </p:cond>
                  </p:endCondLst>
                </p:cTn>
                <p:tgtEl>
                  <p:spTgt spid="5"/>
                </p:tgtEl>
              </p:cMediaNode>
            </p:audio>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Management of Police Information (MOPI)</a:t>
            </a:r>
          </a:p>
        </p:txBody>
      </p:sp>
      <p:pic>
        <p:nvPicPr>
          <p:cNvPr id="2" name="Recorded Sound">
            <a:hlinkClick r:id="" action="ppaction://media"/>
            <a:extLst>
              <a:ext uri="{FF2B5EF4-FFF2-40B4-BE49-F238E27FC236}">
                <a16:creationId xmlns:a16="http://schemas.microsoft.com/office/drawing/2014/main" id="{4F48A5EF-6F4C-203A-8B76-672687122C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extLst>
              <p:ext uri="{D42A27DB-BD31-4B8C-83A1-F6EECF244321}">
                <p14:modId xmlns:p14="http://schemas.microsoft.com/office/powerpoint/2010/main" val="2218773656"/>
              </p:ext>
            </p:extLst>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EF933306-DC51-9248-DCEA-810841B2933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135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8"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rgbClr val="002060"/>
          </a:solidFill>
        </p:spPr>
        <p:txBody>
          <a:bodyPr>
            <a:normAutofit/>
          </a:bodyPr>
          <a:lstStyle/>
          <a:p>
            <a:pPr algn="ctr"/>
            <a:r>
              <a:rPr lang="en-GB" sz="3600" b="1" dirty="0">
                <a:solidFill>
                  <a:schemeClr val="bg1"/>
                </a:solidFill>
                <a:latin typeface="+mn-lt"/>
              </a:rPr>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extLst>
              <p:ext uri="{D42A27DB-BD31-4B8C-83A1-F6EECF244321}">
                <p14:modId xmlns:p14="http://schemas.microsoft.com/office/powerpoint/2010/main" val="1547934941"/>
              </p:ext>
            </p:extLst>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extLst>
              <p:ext uri="{D42A27DB-BD31-4B8C-83A1-F6EECF244321}">
                <p14:modId xmlns:p14="http://schemas.microsoft.com/office/powerpoint/2010/main" val="2227775988"/>
              </p:ext>
            </p:extLst>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2" name="Recorded Sound">
            <a:hlinkClick r:id="" action="ppaction://media"/>
            <a:extLst>
              <a:ext uri="{FF2B5EF4-FFF2-40B4-BE49-F238E27FC236}">
                <a16:creationId xmlns:a16="http://schemas.microsoft.com/office/drawing/2014/main" id="{A421646A-B956-3CCE-C330-6D4B687CF306}"/>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mediacall" presetSubtype="0" fill="hold" nodeType="clickEffect">
                                  <p:stCondLst>
                                    <p:cond delay="0"/>
                                  </p:stCondLst>
                                  <p:childTnLst>
                                    <p:cmd type="call" cmd="playFrom(0.0)">
                                      <p:cBhvr>
                                        <p:cTn id="37" dur="662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8" fill="hold" display="0">
                  <p:stCondLst>
                    <p:cond delay="indefinite"/>
                  </p:stCondLst>
                  <p:endCondLst>
                    <p:cond evt="onStopAudio" delay="0">
                      <p:tgtEl>
                        <p:sldTgt/>
                      </p:tgtEl>
                    </p:cond>
                  </p:endCondLst>
                </p:cTn>
                <p:tgtEl>
                  <p:spTgt spid="2"/>
                </p:tgtEl>
              </p:cMediaNode>
            </p:audio>
          </p:childTnLst>
        </p:cTn>
      </p:par>
    </p:tnLst>
    <p:bldLst>
      <p:bldGraphic spid="5" grpId="0">
        <p:bldSub>
          <a:bldDgm/>
        </p:bldSub>
      </p:bldGraphic>
      <p:bldGraphic spid="6"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2387588" y="404665"/>
            <a:ext cx="734481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Review for Retention</a:t>
            </a:r>
          </a:p>
        </p:txBody>
      </p:sp>
      <p:sp>
        <p:nvSpPr>
          <p:cNvPr id="2" name="Scroll: Horizontal 1">
            <a:extLst>
              <a:ext uri="{FF2B5EF4-FFF2-40B4-BE49-F238E27FC236}">
                <a16:creationId xmlns:a16="http://schemas.microsoft.com/office/drawing/2014/main" id="{133F405C-D968-4234-8902-F29F0A3C0725}"/>
              </a:ext>
            </a:extLst>
          </p:cNvPr>
          <p:cNvSpPr/>
          <p:nvPr/>
        </p:nvSpPr>
        <p:spPr>
          <a:xfrm>
            <a:off x="2693622" y="1577279"/>
            <a:ext cx="6804756" cy="3528392"/>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Reviewing information held by forces to determine its adequacy &amp; continuing necessity for a policing purpose is a reliable means of meeting the Data Protection Act 2018</a:t>
            </a:r>
          </a:p>
        </p:txBody>
      </p:sp>
      <p:pic>
        <p:nvPicPr>
          <p:cNvPr id="3" name="Recorded Sound">
            <a:hlinkClick r:id="" action="ppaction://media"/>
            <a:extLst>
              <a:ext uri="{FF2B5EF4-FFF2-40B4-BE49-F238E27FC236}">
                <a16:creationId xmlns:a16="http://schemas.microsoft.com/office/drawing/2014/main" id="{10DA519A-03CC-66B0-4ED4-BC183449C4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9986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04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3"/>
                </p:tgtEl>
              </p:cMediaNode>
            </p:audio>
          </p:childTnLst>
        </p:cTn>
      </p:par>
    </p:tnLst>
    <p:bldLst>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60649"/>
            <a:ext cx="8229600" cy="646331"/>
          </a:xfrm>
          <a:prstGeom prst="rect">
            <a:avLst/>
          </a:prstGeom>
          <a:solidFill>
            <a:srgbClr val="002060">
              <a:alpha val="52447"/>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Sources of Information and Intelligence</a:t>
            </a:r>
          </a:p>
        </p:txBody>
      </p:sp>
      <p:graphicFrame>
        <p:nvGraphicFramePr>
          <p:cNvPr id="2" name="Diagram 1">
            <a:extLst>
              <a:ext uri="{FF2B5EF4-FFF2-40B4-BE49-F238E27FC236}">
                <a16:creationId xmlns:a16="http://schemas.microsoft.com/office/drawing/2014/main" id="{5D475EFB-5F2D-431B-9C50-D587AE1A8917}"/>
              </a:ext>
            </a:extLst>
          </p:cNvPr>
          <p:cNvGraphicFramePr/>
          <p:nvPr>
            <p:extLst>
              <p:ext uri="{D42A27DB-BD31-4B8C-83A1-F6EECF244321}">
                <p14:modId xmlns:p14="http://schemas.microsoft.com/office/powerpoint/2010/main" val="2817263990"/>
              </p:ext>
            </p:extLst>
          </p:nvPr>
        </p:nvGraphicFramePr>
        <p:xfrm>
          <a:off x="201386" y="1772815"/>
          <a:ext cx="8229600" cy="48245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218" name="Picture 2" descr="Impact of technology on police personality - iPleaders">
            <a:extLst>
              <a:ext uri="{FF2B5EF4-FFF2-40B4-BE49-F238E27FC236}">
                <a16:creationId xmlns:a16="http://schemas.microsoft.com/office/drawing/2014/main" id="{770BC4CA-7005-9D4A-8314-AF21C1631DE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21271" y="4870450"/>
            <a:ext cx="2794210" cy="15793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ome - Communicating securely with our partners">
            <a:extLst>
              <a:ext uri="{FF2B5EF4-FFF2-40B4-BE49-F238E27FC236}">
                <a16:creationId xmlns:a16="http://schemas.microsoft.com/office/drawing/2014/main" id="{4FD260A0-F436-844F-9ED8-409ED4A73E1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830129" y="1987550"/>
            <a:ext cx="3022600" cy="26924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2A72D8CE-5C30-8770-75E5-090EF8F59A10}"/>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07602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2CB1514-0C7E-4DAF-A2B0-C79D35D0DDC7}"/>
                                            </p:graphicEl>
                                          </p:spTgt>
                                        </p:tgtEl>
                                        <p:attrNameLst>
                                          <p:attrName>style.visibility</p:attrName>
                                        </p:attrNameLst>
                                      </p:cBhvr>
                                      <p:to>
                                        <p:strVal val="visible"/>
                                      </p:to>
                                    </p:set>
                                    <p:animEffect transition="in" filter="fade">
                                      <p:cBhvr>
                                        <p:cTn id="7" dur="500"/>
                                        <p:tgtEl>
                                          <p:spTgt spid="2">
                                            <p:graphicEl>
                                              <a:dgm id="{12CB1514-0C7E-4DAF-A2B0-C79D35D0D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6D11DD-5244-4D05-B62B-F13FF575EAA8}"/>
                                            </p:graphicEl>
                                          </p:spTgt>
                                        </p:tgtEl>
                                        <p:attrNameLst>
                                          <p:attrName>style.visibility</p:attrName>
                                        </p:attrNameLst>
                                      </p:cBhvr>
                                      <p:to>
                                        <p:strVal val="visible"/>
                                      </p:to>
                                    </p:set>
                                    <p:animEffect transition="in" filter="fade">
                                      <p:cBhvr>
                                        <p:cTn id="12" dur="500"/>
                                        <p:tgtEl>
                                          <p:spTgt spid="2">
                                            <p:graphicEl>
                                              <a:dgm id="{4B6D11DD-5244-4D05-B62B-F13FF575EA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E43CAEE-CB96-4647-976F-5ECE17A633E2}"/>
                                            </p:graphicEl>
                                          </p:spTgt>
                                        </p:tgtEl>
                                        <p:attrNameLst>
                                          <p:attrName>style.visibility</p:attrName>
                                        </p:attrNameLst>
                                      </p:cBhvr>
                                      <p:to>
                                        <p:strVal val="visible"/>
                                      </p:to>
                                    </p:set>
                                    <p:animEffect transition="in" filter="fade">
                                      <p:cBhvr>
                                        <p:cTn id="15" dur="500"/>
                                        <p:tgtEl>
                                          <p:spTgt spid="2">
                                            <p:graphicEl>
                                              <a:dgm id="{0E43CAEE-CB96-4647-976F-5ECE17A633E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8AAF970-3A51-4BA9-BCE1-AC6B6A076176}"/>
                                            </p:graphicEl>
                                          </p:spTgt>
                                        </p:tgtEl>
                                        <p:attrNameLst>
                                          <p:attrName>style.visibility</p:attrName>
                                        </p:attrNameLst>
                                      </p:cBhvr>
                                      <p:to>
                                        <p:strVal val="visible"/>
                                      </p:to>
                                    </p:set>
                                    <p:animEffect transition="in" filter="fade">
                                      <p:cBhvr>
                                        <p:cTn id="20" dur="500"/>
                                        <p:tgtEl>
                                          <p:spTgt spid="2">
                                            <p:graphicEl>
                                              <a:dgm id="{B8AAF970-3A51-4BA9-BCE1-AC6B6A07617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4FE7E4-E1A5-4A26-A53A-C5094B7126BD}"/>
                                            </p:graphicEl>
                                          </p:spTgt>
                                        </p:tgtEl>
                                        <p:attrNameLst>
                                          <p:attrName>style.visibility</p:attrName>
                                        </p:attrNameLst>
                                      </p:cBhvr>
                                      <p:to>
                                        <p:strVal val="visible"/>
                                      </p:to>
                                    </p:set>
                                    <p:animEffect transition="in" filter="fade">
                                      <p:cBhvr>
                                        <p:cTn id="23" dur="500"/>
                                        <p:tgtEl>
                                          <p:spTgt spid="2">
                                            <p:graphicEl>
                                              <a:dgm id="{6A4FE7E4-E1A5-4A26-A53A-C5094B7126B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9450A9F-AAA0-43E5-8D55-6FA70FDDB685}"/>
                                            </p:graphicEl>
                                          </p:spTgt>
                                        </p:tgtEl>
                                        <p:attrNameLst>
                                          <p:attrName>style.visibility</p:attrName>
                                        </p:attrNameLst>
                                      </p:cBhvr>
                                      <p:to>
                                        <p:strVal val="visible"/>
                                      </p:to>
                                    </p:set>
                                    <p:animEffect transition="in" filter="fade">
                                      <p:cBhvr>
                                        <p:cTn id="28" dur="500"/>
                                        <p:tgtEl>
                                          <p:spTgt spid="2">
                                            <p:graphicEl>
                                              <a:dgm id="{99450A9F-AAA0-43E5-8D55-6FA70FDDB68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29CE5CD-687F-49B5-8883-C36B3B8A53A6}"/>
                                            </p:graphicEl>
                                          </p:spTgt>
                                        </p:tgtEl>
                                        <p:attrNameLst>
                                          <p:attrName>style.visibility</p:attrName>
                                        </p:attrNameLst>
                                      </p:cBhvr>
                                      <p:to>
                                        <p:strVal val="visible"/>
                                      </p:to>
                                    </p:set>
                                    <p:animEffect transition="in" filter="fade">
                                      <p:cBhvr>
                                        <p:cTn id="31" dur="500"/>
                                        <p:tgtEl>
                                          <p:spTgt spid="2">
                                            <p:graphicEl>
                                              <a:dgm id="{829CE5CD-687F-49B5-8883-C36B3B8A53A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8ADA121-3C4A-46A4-8B05-904CF0AE142D}"/>
                                            </p:graphicEl>
                                          </p:spTgt>
                                        </p:tgtEl>
                                        <p:attrNameLst>
                                          <p:attrName>style.visibility</p:attrName>
                                        </p:attrNameLst>
                                      </p:cBhvr>
                                      <p:to>
                                        <p:strVal val="visible"/>
                                      </p:to>
                                    </p:set>
                                    <p:animEffect transition="in" filter="fade">
                                      <p:cBhvr>
                                        <p:cTn id="36" dur="500"/>
                                        <p:tgtEl>
                                          <p:spTgt spid="2">
                                            <p:graphicEl>
                                              <a:dgm id="{78ADA121-3C4A-46A4-8B05-904CF0AE142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E55503-D81F-444E-9A0C-5BCA44620701}"/>
                                            </p:graphicEl>
                                          </p:spTgt>
                                        </p:tgtEl>
                                        <p:attrNameLst>
                                          <p:attrName>style.visibility</p:attrName>
                                        </p:attrNameLst>
                                      </p:cBhvr>
                                      <p:to>
                                        <p:strVal val="visible"/>
                                      </p:to>
                                    </p:set>
                                    <p:animEffect transition="in" filter="fade">
                                      <p:cBhvr>
                                        <p:cTn id="39" dur="500"/>
                                        <p:tgtEl>
                                          <p:spTgt spid="2">
                                            <p:graphicEl>
                                              <a:dgm id="{43E55503-D81F-444E-9A0C-5BCA4462070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917C403-3A96-4B9D-97DD-D658B201181D}"/>
                                            </p:graphicEl>
                                          </p:spTgt>
                                        </p:tgtEl>
                                        <p:attrNameLst>
                                          <p:attrName>style.visibility</p:attrName>
                                        </p:attrNameLst>
                                      </p:cBhvr>
                                      <p:to>
                                        <p:strVal val="visible"/>
                                      </p:to>
                                    </p:set>
                                    <p:animEffect transition="in" filter="fade">
                                      <p:cBhvr>
                                        <p:cTn id="44" dur="500"/>
                                        <p:tgtEl>
                                          <p:spTgt spid="2">
                                            <p:graphicEl>
                                              <a:dgm id="{0917C403-3A96-4B9D-97DD-D658B201181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FE94405-7E77-4DB9-8A4A-210C1C1FB49C}"/>
                                            </p:graphicEl>
                                          </p:spTgt>
                                        </p:tgtEl>
                                        <p:attrNameLst>
                                          <p:attrName>style.visibility</p:attrName>
                                        </p:attrNameLst>
                                      </p:cBhvr>
                                      <p:to>
                                        <p:strVal val="visible"/>
                                      </p:to>
                                    </p:set>
                                    <p:animEffect transition="in" filter="fade">
                                      <p:cBhvr>
                                        <p:cTn id="47" dur="500"/>
                                        <p:tgtEl>
                                          <p:spTgt spid="2">
                                            <p:graphicEl>
                                              <a:dgm id="{2FE94405-7E77-4DB9-8A4A-210C1C1FB49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55E7B90-5736-4B57-A6EE-0301F1127776}"/>
                                            </p:graphicEl>
                                          </p:spTgt>
                                        </p:tgtEl>
                                        <p:attrNameLst>
                                          <p:attrName>style.visibility</p:attrName>
                                        </p:attrNameLst>
                                      </p:cBhvr>
                                      <p:to>
                                        <p:strVal val="visible"/>
                                      </p:to>
                                    </p:set>
                                    <p:animEffect transition="in" filter="fade">
                                      <p:cBhvr>
                                        <p:cTn id="52" dur="500"/>
                                        <p:tgtEl>
                                          <p:spTgt spid="2">
                                            <p:graphicEl>
                                              <a:dgm id="{C55E7B90-5736-4B57-A6EE-0301F112777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26CCC6D6-604B-42B7-82AB-0B4C2AA99BA4}"/>
                                            </p:graphicEl>
                                          </p:spTgt>
                                        </p:tgtEl>
                                        <p:attrNameLst>
                                          <p:attrName>style.visibility</p:attrName>
                                        </p:attrNameLst>
                                      </p:cBhvr>
                                      <p:to>
                                        <p:strVal val="visible"/>
                                      </p:to>
                                    </p:set>
                                    <p:animEffect transition="in" filter="fade">
                                      <p:cBhvr>
                                        <p:cTn id="55" dur="500"/>
                                        <p:tgtEl>
                                          <p:spTgt spid="2">
                                            <p:graphicEl>
                                              <a:dgm id="{26CCC6D6-604B-42B7-82AB-0B4C2AA99BA4}"/>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4F51312-D099-4DB1-B218-46653574CAD4}"/>
                                            </p:graphicEl>
                                          </p:spTgt>
                                        </p:tgtEl>
                                        <p:attrNameLst>
                                          <p:attrName>style.visibility</p:attrName>
                                        </p:attrNameLst>
                                      </p:cBhvr>
                                      <p:to>
                                        <p:strVal val="visible"/>
                                      </p:to>
                                    </p:set>
                                    <p:animEffect transition="in" filter="fade">
                                      <p:cBhvr>
                                        <p:cTn id="60" dur="500"/>
                                        <p:tgtEl>
                                          <p:spTgt spid="2">
                                            <p:graphicEl>
                                              <a:dgm id="{54F51312-D099-4DB1-B218-46653574CAD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D9EB9BFE-944E-4172-8FB1-21AB6438E143}"/>
                                            </p:graphicEl>
                                          </p:spTgt>
                                        </p:tgtEl>
                                        <p:attrNameLst>
                                          <p:attrName>style.visibility</p:attrName>
                                        </p:attrNameLst>
                                      </p:cBhvr>
                                      <p:to>
                                        <p:strVal val="visible"/>
                                      </p:to>
                                    </p:set>
                                    <p:animEffect transition="in" filter="fade">
                                      <p:cBhvr>
                                        <p:cTn id="63" dur="500"/>
                                        <p:tgtEl>
                                          <p:spTgt spid="2">
                                            <p:graphicEl>
                                              <a:dgm id="{D9EB9BFE-944E-4172-8FB1-21AB6438E143}"/>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 presetClass="mediacall" presetSubtype="0" fill="hold" nodeType="clickEffect">
                                  <p:stCondLst>
                                    <p:cond delay="0"/>
                                  </p:stCondLst>
                                  <p:childTnLst>
                                    <p:cmd type="call" cmd="playFrom(0.0)">
                                      <p:cBhvr>
                                        <p:cTn id="67" dur="642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68"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646331"/>
          </a:xfrm>
          <a:prstGeom prst="rect">
            <a:avLst/>
          </a:prstGeom>
          <a:solidFill>
            <a:schemeClr val="accent6">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Police National Database (PND</a:t>
            </a:r>
            <a:r>
              <a:rPr lang="en-GB" altLang="en-US" sz="3200" b="1" dirty="0">
                <a:solidFill>
                  <a:schemeClr val="bg1"/>
                </a:solidFill>
              </a:rPr>
              <a:t>)</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44228" y="2116629"/>
            <a:ext cx="3479800" cy="2286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r>
              <a:rPr lang="en-GB" sz="2400" dirty="0">
                <a:solidFill>
                  <a:schemeClr val="tx1"/>
                </a:solidFill>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r>
              <a:rPr lang="en-GB" sz="2400" dirty="0">
                <a:solidFill>
                  <a:schemeClr val="tx1"/>
                </a:solidFill>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830997"/>
          </a:xfrm>
          <a:prstGeom prst="rect">
            <a:avLst/>
          </a:prstGeom>
          <a:noFill/>
        </p:spPr>
        <p:txBody>
          <a:bodyPr wrap="square">
            <a:spAutoFit/>
          </a:bodyPr>
          <a:lstStyle/>
          <a:p>
            <a:r>
              <a:rPr lang="en-GB" sz="2400" dirty="0">
                <a:solidFill>
                  <a:schemeClr val="tx1"/>
                </a:solidFill>
              </a:rPr>
              <a:t>Allows the Police Service to share, access &amp; search local force information on a national basis</a:t>
            </a:r>
          </a:p>
        </p:txBody>
      </p:sp>
      <p:pic>
        <p:nvPicPr>
          <p:cNvPr id="2" name="Recorded Sound">
            <a:hlinkClick r:id="" action="ppaction://media"/>
            <a:extLst>
              <a:ext uri="{FF2B5EF4-FFF2-40B4-BE49-F238E27FC236}">
                <a16:creationId xmlns:a16="http://schemas.microsoft.com/office/drawing/2014/main" id="{8FA078F7-E110-5CE3-7865-D2F48A2A96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1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8568952" cy="646331"/>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extLst>
              <p:ext uri="{D42A27DB-BD31-4B8C-83A1-F6EECF244321}">
                <p14:modId xmlns:p14="http://schemas.microsoft.com/office/powerpoint/2010/main" val="3495095010"/>
              </p:ext>
            </p:extLst>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0A822BF9-9C3B-A623-AB14-203FB488950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mediacall" presetSubtype="0" fill="hold" nodeType="clickEffect">
                                  <p:stCondLst>
                                    <p:cond delay="0"/>
                                  </p:stCondLst>
                                  <p:childTnLst>
                                    <p:cmd type="call" cmd="playFrom(0.0)">
                                      <p:cBhvr>
                                        <p:cTn id="43" dur="201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4"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Witness data should </a:t>
            </a:r>
            <a:r>
              <a:rPr lang="en-GB" sz="2400" b="1" i="1" u="sng" dirty="0">
                <a:solidFill>
                  <a:schemeClr val="tx1"/>
                </a:solidFill>
              </a:rPr>
              <a:t>not</a:t>
            </a:r>
            <a:r>
              <a:rPr lang="en-GB" sz="2400" dirty="0">
                <a:solidFill>
                  <a:schemeClr val="tx1"/>
                </a:solidFill>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POLE Searches:</a:t>
            </a:r>
          </a:p>
          <a:p>
            <a:pPr algn="ctr"/>
            <a:r>
              <a:rPr lang="en-GB" sz="2400" dirty="0">
                <a:solidFill>
                  <a:schemeClr val="tx1"/>
                </a:solidFill>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extLst>
              <p:ext uri="{D42A27DB-BD31-4B8C-83A1-F6EECF244321}">
                <p14:modId xmlns:p14="http://schemas.microsoft.com/office/powerpoint/2010/main" val="2024022171"/>
              </p:ext>
            </p:extLst>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2CCCAF20-6C98-45F6-0058-79864302D62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283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3"/>
                </p:tgtEl>
              </p:cMediaNode>
            </p:audio>
          </p:childTnLst>
        </p:cTn>
      </p:par>
    </p:tnLst>
    <p:bldLst>
      <p:bldP spid="2" grpId="0" animBg="1"/>
      <p:bldP spid="5" grpId="0" animBg="1"/>
      <p:bldGraphic spid="7"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5"/>
          <a:stretch>
            <a:fillRect/>
          </a:stretch>
        </p:blipFill>
        <p:spPr>
          <a:xfrm>
            <a:off x="277586" y="1988839"/>
            <a:ext cx="4882310" cy="3096953"/>
          </a:xfrm>
          <a:prstGeom prst="rect">
            <a:avLst/>
          </a:prstGeom>
        </p:spPr>
      </p:pic>
      <p:sp>
        <p:nvSpPr>
          <p:cNvPr id="4" name="TextBox 3"/>
          <p:cNvSpPr txBox="1">
            <a:spLocks noChangeArrowheads="1"/>
          </p:cNvSpPr>
          <p:nvPr/>
        </p:nvSpPr>
        <p:spPr bwMode="auto">
          <a:xfrm>
            <a:off x="0" y="260649"/>
            <a:ext cx="8280920" cy="646331"/>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592661" y="1384681"/>
            <a:ext cx="4282168" cy="5078313"/>
          </a:xfrm>
          <a:prstGeom prst="rect">
            <a:avLst/>
          </a:prstGeom>
          <a:noFill/>
        </p:spPr>
        <p:txBody>
          <a:bodyPr wrap="square">
            <a:spAutoFit/>
          </a:bodyPr>
          <a:lstStyle/>
          <a:p>
            <a:pPr algn="ctr"/>
            <a:r>
              <a:rPr lang="en-GB" sz="3600" dirty="0">
                <a:solidFill>
                  <a:schemeClr val="tx1"/>
                </a:solidFill>
              </a:rPr>
              <a:t>Effective policing is reliant upon the lawful sharing of information with the police service itself, with other agencies, with individuals &amp; with the general public</a:t>
            </a:r>
          </a:p>
        </p:txBody>
      </p:sp>
      <p:pic>
        <p:nvPicPr>
          <p:cNvPr id="2" name="Recorded Sound">
            <a:hlinkClick r:id="" action="ppaction://media"/>
            <a:extLst>
              <a:ext uri="{FF2B5EF4-FFF2-40B4-BE49-F238E27FC236}">
                <a16:creationId xmlns:a16="http://schemas.microsoft.com/office/drawing/2014/main" id="{C855F94B-D0B5-8EA5-FC06-C414A68821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0"/>
            <a:ext cx="8280920"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30426" y="798811"/>
            <a:ext cx="8250494" cy="864096"/>
          </a:xfrm>
          <a:prstGeom prst="rect">
            <a:avLst/>
          </a:prstGeom>
          <a:solidFill>
            <a:srgbClr val="7030A0">
              <a:alpha val="3000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extLst>
              <p:ext uri="{D42A27DB-BD31-4B8C-83A1-F6EECF244321}">
                <p14:modId xmlns:p14="http://schemas.microsoft.com/office/powerpoint/2010/main" val="402767181"/>
              </p:ext>
            </p:extLst>
          </p:nvPr>
        </p:nvGraphicFramePr>
        <p:xfrm>
          <a:off x="304123" y="1791553"/>
          <a:ext cx="8280920" cy="42676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266" name="Picture 2" descr="NIEM: The key to improved information sharing - FCW">
            <a:extLst>
              <a:ext uri="{FF2B5EF4-FFF2-40B4-BE49-F238E27FC236}">
                <a16:creationId xmlns:a16="http://schemas.microsoft.com/office/drawing/2014/main" id="{5FA9DACF-C5E1-C146-A4DD-659A186ECF7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198429" y="2194889"/>
            <a:ext cx="2286000" cy="2468222"/>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1BAA9EE8-D2D2-84C1-D98D-941EEA20618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526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3"/>
                </p:tgtEl>
              </p:cMediaNode>
            </p:audio>
          </p:childTnLst>
        </p:cTn>
      </p:par>
    </p:tnLst>
    <p:bldLst>
      <p:bldGraphic spid="4"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332657"/>
            <a:ext cx="8424936" cy="1200329"/>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Sharing Information within the Police Service</a:t>
            </a:r>
          </a:p>
        </p:txBody>
      </p:sp>
      <p:graphicFrame>
        <p:nvGraphicFramePr>
          <p:cNvPr id="2" name="Diagram 1">
            <a:extLst>
              <a:ext uri="{FF2B5EF4-FFF2-40B4-BE49-F238E27FC236}">
                <a16:creationId xmlns:a16="http://schemas.microsoft.com/office/drawing/2014/main" id="{E88DFB02-F2D5-4100-A211-C354307CD824}"/>
              </a:ext>
            </a:extLst>
          </p:cNvPr>
          <p:cNvGraphicFramePr/>
          <p:nvPr>
            <p:extLst>
              <p:ext uri="{D42A27DB-BD31-4B8C-83A1-F6EECF244321}">
                <p14:modId xmlns:p14="http://schemas.microsoft.com/office/powerpoint/2010/main" val="3912771662"/>
              </p:ext>
            </p:extLst>
          </p:nvPr>
        </p:nvGraphicFramePr>
        <p:xfrm>
          <a:off x="1847528" y="2034074"/>
          <a:ext cx="8424936" cy="39280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8DB15397-B2E9-6D4F-49DE-EE5AA9E3230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9507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52C4C0B-07E1-4451-8F49-15D064A1DDAD}"/>
                                            </p:graphicEl>
                                          </p:spTgt>
                                        </p:tgtEl>
                                        <p:attrNameLst>
                                          <p:attrName>style.visibility</p:attrName>
                                        </p:attrNameLst>
                                      </p:cBhvr>
                                      <p:to>
                                        <p:strVal val="visible"/>
                                      </p:to>
                                    </p:set>
                                    <p:animEffect transition="in" filter="fade">
                                      <p:cBhvr>
                                        <p:cTn id="7" dur="500"/>
                                        <p:tgtEl>
                                          <p:spTgt spid="2">
                                            <p:graphicEl>
                                              <a:dgm id="{552C4C0B-07E1-4451-8F49-15D064A1DD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0A40465-E5CD-4CA9-9F48-71B762EE624D}"/>
                                            </p:graphicEl>
                                          </p:spTgt>
                                        </p:tgtEl>
                                        <p:attrNameLst>
                                          <p:attrName>style.visibility</p:attrName>
                                        </p:attrNameLst>
                                      </p:cBhvr>
                                      <p:to>
                                        <p:strVal val="visible"/>
                                      </p:to>
                                    </p:set>
                                    <p:animEffect transition="in" filter="fade">
                                      <p:cBhvr>
                                        <p:cTn id="12" dur="500"/>
                                        <p:tgtEl>
                                          <p:spTgt spid="2">
                                            <p:graphicEl>
                                              <a:dgm id="{50A40465-E5CD-4CA9-9F48-71B762EE62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F2E8B13-1284-4485-B57F-644BC864F130}"/>
                                            </p:graphicEl>
                                          </p:spTgt>
                                        </p:tgtEl>
                                        <p:attrNameLst>
                                          <p:attrName>style.visibility</p:attrName>
                                        </p:attrNameLst>
                                      </p:cBhvr>
                                      <p:to>
                                        <p:strVal val="visible"/>
                                      </p:to>
                                    </p:set>
                                    <p:animEffect transition="in" filter="fade">
                                      <p:cBhvr>
                                        <p:cTn id="15" dur="500"/>
                                        <p:tgtEl>
                                          <p:spTgt spid="2">
                                            <p:graphicEl>
                                              <a:dgm id="{3F2E8B13-1284-4485-B57F-644BC864F13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304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260649"/>
            <a:ext cx="8496944"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Sharing Information Outside the Police Service</a:t>
            </a:r>
          </a:p>
        </p:txBody>
      </p:sp>
      <p:sp>
        <p:nvSpPr>
          <p:cNvPr id="2" name="Rectangle 1">
            <a:extLst>
              <a:ext uri="{FF2B5EF4-FFF2-40B4-BE49-F238E27FC236}">
                <a16:creationId xmlns:a16="http://schemas.microsoft.com/office/drawing/2014/main" id="{EB1D3A9E-08B4-43E8-BC01-44D6159781AF}"/>
              </a:ext>
            </a:extLst>
          </p:cNvPr>
          <p:cNvSpPr/>
          <p:nvPr/>
        </p:nvSpPr>
        <p:spPr>
          <a:xfrm>
            <a:off x="2243572" y="904246"/>
            <a:ext cx="7704856" cy="936104"/>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Before information can be shared with bodies outside the police service there must be one of the following:</a:t>
            </a:r>
          </a:p>
        </p:txBody>
      </p:sp>
      <p:graphicFrame>
        <p:nvGraphicFramePr>
          <p:cNvPr id="5" name="Diagram 4">
            <a:extLst>
              <a:ext uri="{FF2B5EF4-FFF2-40B4-BE49-F238E27FC236}">
                <a16:creationId xmlns:a16="http://schemas.microsoft.com/office/drawing/2014/main" id="{9D74C334-033F-4FB2-9F5C-C534EA0B5E79}"/>
              </a:ext>
            </a:extLst>
          </p:cNvPr>
          <p:cNvGraphicFramePr/>
          <p:nvPr>
            <p:extLst>
              <p:ext uri="{D42A27DB-BD31-4B8C-83A1-F6EECF244321}">
                <p14:modId xmlns:p14="http://schemas.microsoft.com/office/powerpoint/2010/main" val="2116971872"/>
              </p:ext>
            </p:extLst>
          </p:nvPr>
        </p:nvGraphicFramePr>
        <p:xfrm>
          <a:off x="1955794" y="1372298"/>
          <a:ext cx="8280412" cy="48245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3AF9871-656E-920F-A080-E0DCF46C909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06487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3072500-1E15-4A52-9308-70EDD565F814}"/>
                                            </p:graphicEl>
                                          </p:spTgt>
                                        </p:tgtEl>
                                        <p:attrNameLst>
                                          <p:attrName>style.visibility</p:attrName>
                                        </p:attrNameLst>
                                      </p:cBhvr>
                                      <p:to>
                                        <p:strVal val="visible"/>
                                      </p:to>
                                    </p:set>
                                    <p:animEffect transition="in" filter="fade">
                                      <p:cBhvr>
                                        <p:cTn id="12" dur="500"/>
                                        <p:tgtEl>
                                          <p:spTgt spid="5">
                                            <p:graphicEl>
                                              <a:dgm id="{13072500-1E15-4A52-9308-70EDD565F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DA1034-EF78-4F89-9314-D098C24A8C0B}"/>
                                            </p:graphicEl>
                                          </p:spTgt>
                                        </p:tgtEl>
                                        <p:attrNameLst>
                                          <p:attrName>style.visibility</p:attrName>
                                        </p:attrNameLst>
                                      </p:cBhvr>
                                      <p:to>
                                        <p:strVal val="visible"/>
                                      </p:to>
                                    </p:set>
                                    <p:animEffect transition="in" filter="fade">
                                      <p:cBhvr>
                                        <p:cTn id="17" dur="500"/>
                                        <p:tgtEl>
                                          <p:spTgt spid="5">
                                            <p:graphicEl>
                                              <a:dgm id="{1CDA1034-EF78-4F89-9314-D098C24A8C0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BBCDF03F-63BA-49F9-8737-4FE922F633B8}"/>
                                            </p:graphicEl>
                                          </p:spTgt>
                                        </p:tgtEl>
                                        <p:attrNameLst>
                                          <p:attrName>style.visibility</p:attrName>
                                        </p:attrNameLst>
                                      </p:cBhvr>
                                      <p:to>
                                        <p:strVal val="visible"/>
                                      </p:to>
                                    </p:set>
                                    <p:animEffect transition="in" filter="fade">
                                      <p:cBhvr>
                                        <p:cTn id="22" dur="500"/>
                                        <p:tgtEl>
                                          <p:spTgt spid="5">
                                            <p:graphicEl>
                                              <a:dgm id="{BBCDF03F-63BA-49F9-8737-4FE922F633B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70E59909-962B-4942-927B-000A2D96F745}"/>
                                            </p:graphicEl>
                                          </p:spTgt>
                                        </p:tgtEl>
                                        <p:attrNameLst>
                                          <p:attrName>style.visibility</p:attrName>
                                        </p:attrNameLst>
                                      </p:cBhvr>
                                      <p:to>
                                        <p:strVal val="visible"/>
                                      </p:to>
                                    </p:set>
                                    <p:animEffect transition="in" filter="fade">
                                      <p:cBhvr>
                                        <p:cTn id="25" dur="500"/>
                                        <p:tgtEl>
                                          <p:spTgt spid="5">
                                            <p:graphicEl>
                                              <a:dgm id="{70E59909-962B-4942-927B-000A2D96F745}"/>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8308484F-E6DC-492A-9FE5-4AB43ED2EB98}"/>
                                            </p:graphicEl>
                                          </p:spTgt>
                                        </p:tgtEl>
                                        <p:attrNameLst>
                                          <p:attrName>style.visibility</p:attrName>
                                        </p:attrNameLst>
                                      </p:cBhvr>
                                      <p:to>
                                        <p:strVal val="visible"/>
                                      </p:to>
                                    </p:set>
                                    <p:animEffect transition="in" filter="fade">
                                      <p:cBhvr>
                                        <p:cTn id="30" dur="500"/>
                                        <p:tgtEl>
                                          <p:spTgt spid="5">
                                            <p:graphicEl>
                                              <a:dgm id="{8308484F-E6DC-492A-9FE5-4AB43ED2EB98}"/>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A02B23C9-FE22-4B94-A768-969E94DBF637}"/>
                                            </p:graphicEl>
                                          </p:spTgt>
                                        </p:tgtEl>
                                        <p:attrNameLst>
                                          <p:attrName>style.visibility</p:attrName>
                                        </p:attrNameLst>
                                      </p:cBhvr>
                                      <p:to>
                                        <p:strVal val="visible"/>
                                      </p:to>
                                    </p:set>
                                    <p:animEffect transition="in" filter="fade">
                                      <p:cBhvr>
                                        <p:cTn id="35" dur="500"/>
                                        <p:tgtEl>
                                          <p:spTgt spid="5">
                                            <p:graphicEl>
                                              <a:dgm id="{A02B23C9-FE22-4B94-A768-969E94DBF637}"/>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
                                            <p:graphicEl>
                                              <a:dgm id="{461D2376-3FE2-4084-901F-00797C5D9F61}"/>
                                            </p:graphicEl>
                                          </p:spTgt>
                                        </p:tgtEl>
                                        <p:attrNameLst>
                                          <p:attrName>style.visibility</p:attrName>
                                        </p:attrNameLst>
                                      </p:cBhvr>
                                      <p:to>
                                        <p:strVal val="visible"/>
                                      </p:to>
                                    </p:set>
                                    <p:animEffect transition="in" filter="fade">
                                      <p:cBhvr>
                                        <p:cTn id="38" dur="500"/>
                                        <p:tgtEl>
                                          <p:spTgt spid="5">
                                            <p:graphicEl>
                                              <a:dgm id="{461D2376-3FE2-4084-901F-00797C5D9F61}"/>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
                                            <p:graphicEl>
                                              <a:dgm id="{EAE810A5-0663-4020-A3F3-C7794E902E10}"/>
                                            </p:graphicEl>
                                          </p:spTgt>
                                        </p:tgtEl>
                                        <p:attrNameLst>
                                          <p:attrName>style.visibility</p:attrName>
                                        </p:attrNameLst>
                                      </p:cBhvr>
                                      <p:to>
                                        <p:strVal val="visible"/>
                                      </p:to>
                                    </p:set>
                                    <p:animEffect transition="in" filter="fade">
                                      <p:cBhvr>
                                        <p:cTn id="43" dur="500"/>
                                        <p:tgtEl>
                                          <p:spTgt spid="5">
                                            <p:graphicEl>
                                              <a:dgm id="{EAE810A5-0663-4020-A3F3-C7794E902E10}"/>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mediacall" presetSubtype="0" fill="hold" nodeType="clickEffect">
                                  <p:stCondLst>
                                    <p:cond delay="0"/>
                                  </p:stCondLst>
                                  <p:childTnLst>
                                    <p:cmd type="call" cmd="playFrom(0.0)">
                                      <p:cBhvr>
                                        <p:cTn id="47" dur="1159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8" fill="hold" display="0">
                  <p:stCondLst>
                    <p:cond delay="indefinite"/>
                  </p:stCondLst>
                  <p:endCondLst>
                    <p:cond evt="onStopAudio" delay="0">
                      <p:tgtEl>
                        <p:sldTgt/>
                      </p:tgtEl>
                    </p:cond>
                  </p:endCondLst>
                </p:cTn>
                <p:tgtEl>
                  <p:spTgt spid="3"/>
                </p:tgtEl>
              </p:cMediaNode>
            </p:audio>
          </p:childTnLst>
        </p:cTn>
      </p:par>
    </p:tnLst>
    <p:bldLst>
      <p:bldP spid="2" grpId="0" animBg="1"/>
      <p:bldGraphic spid="5"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260649"/>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pic>
        <p:nvPicPr>
          <p:cNvPr id="6" name="Picture 5"/>
          <p:cNvPicPr>
            <a:picLocks noChangeAspect="1"/>
          </p:cNvPicPr>
          <p:nvPr/>
        </p:nvPicPr>
        <p:blipFill>
          <a:blip r:embed="rId5"/>
          <a:stretch>
            <a:fillRect/>
          </a:stretch>
        </p:blipFill>
        <p:spPr>
          <a:xfrm>
            <a:off x="1981201" y="2107011"/>
            <a:ext cx="2263973" cy="2263973"/>
          </a:xfrm>
          <a:prstGeom prst="rect">
            <a:avLst/>
          </a:prstGeom>
        </p:spPr>
      </p:pic>
      <p:graphicFrame>
        <p:nvGraphicFramePr>
          <p:cNvPr id="2" name="Diagram 1">
            <a:extLst>
              <a:ext uri="{FF2B5EF4-FFF2-40B4-BE49-F238E27FC236}">
                <a16:creationId xmlns:a16="http://schemas.microsoft.com/office/drawing/2014/main" id="{64329CC6-F42F-4844-90BA-7A73E67940F2}"/>
              </a:ext>
            </a:extLst>
          </p:cNvPr>
          <p:cNvGraphicFramePr/>
          <p:nvPr>
            <p:extLst>
              <p:ext uri="{D42A27DB-BD31-4B8C-83A1-F6EECF244321}">
                <p14:modId xmlns:p14="http://schemas.microsoft.com/office/powerpoint/2010/main" val="1565902454"/>
              </p:ext>
            </p:extLst>
          </p:nvPr>
        </p:nvGraphicFramePr>
        <p:xfrm>
          <a:off x="4367808" y="1206996"/>
          <a:ext cx="6168008" cy="48142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EB6BED5-C9A8-965F-6043-6357D03430D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5807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C03FB32-F535-48CA-895F-58A21AF2E08E}"/>
                                            </p:graphicEl>
                                          </p:spTgt>
                                        </p:tgtEl>
                                        <p:attrNameLst>
                                          <p:attrName>style.visibility</p:attrName>
                                        </p:attrNameLst>
                                      </p:cBhvr>
                                      <p:to>
                                        <p:strVal val="visible"/>
                                      </p:to>
                                    </p:set>
                                    <p:animEffect transition="in" filter="fade">
                                      <p:cBhvr>
                                        <p:cTn id="7" dur="500"/>
                                        <p:tgtEl>
                                          <p:spTgt spid="2">
                                            <p:graphicEl>
                                              <a:dgm id="{AC03FB32-F535-48CA-895F-58A21AF2E0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F9E3154-4BCB-43EF-B8CB-E88C4E1EC7CF}"/>
                                            </p:graphicEl>
                                          </p:spTgt>
                                        </p:tgtEl>
                                        <p:attrNameLst>
                                          <p:attrName>style.visibility</p:attrName>
                                        </p:attrNameLst>
                                      </p:cBhvr>
                                      <p:to>
                                        <p:strVal val="visible"/>
                                      </p:to>
                                    </p:set>
                                    <p:animEffect transition="in" filter="fade">
                                      <p:cBhvr>
                                        <p:cTn id="12" dur="500"/>
                                        <p:tgtEl>
                                          <p:spTgt spid="2">
                                            <p:graphicEl>
                                              <a:dgm id="{DF9E3154-4BCB-43EF-B8CB-E88C4E1EC7C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5216413-BC17-4378-B3E5-D8D562BFE322}"/>
                                            </p:graphicEl>
                                          </p:spTgt>
                                        </p:tgtEl>
                                        <p:attrNameLst>
                                          <p:attrName>style.visibility</p:attrName>
                                        </p:attrNameLst>
                                      </p:cBhvr>
                                      <p:to>
                                        <p:strVal val="visible"/>
                                      </p:to>
                                    </p:set>
                                    <p:animEffect transition="in" filter="fade">
                                      <p:cBhvr>
                                        <p:cTn id="15" dur="500"/>
                                        <p:tgtEl>
                                          <p:spTgt spid="2">
                                            <p:graphicEl>
                                              <a:dgm id="{65216413-BC17-4378-B3E5-D8D562BFE32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242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207568" y="188641"/>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sp>
        <p:nvSpPr>
          <p:cNvPr id="5" name="Callout: Down Arrow 4">
            <a:extLst>
              <a:ext uri="{FF2B5EF4-FFF2-40B4-BE49-F238E27FC236}">
                <a16:creationId xmlns:a16="http://schemas.microsoft.com/office/drawing/2014/main" id="{A2B457C2-6146-46DE-948E-7161F74E0489}"/>
              </a:ext>
            </a:extLst>
          </p:cNvPr>
          <p:cNvSpPr/>
          <p:nvPr/>
        </p:nvSpPr>
        <p:spPr>
          <a:xfrm>
            <a:off x="4007768" y="1019164"/>
            <a:ext cx="4320480" cy="64633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is an ISA?</a:t>
            </a:r>
          </a:p>
        </p:txBody>
      </p:sp>
      <p:graphicFrame>
        <p:nvGraphicFramePr>
          <p:cNvPr id="6" name="Diagram 5">
            <a:extLst>
              <a:ext uri="{FF2B5EF4-FFF2-40B4-BE49-F238E27FC236}">
                <a16:creationId xmlns:a16="http://schemas.microsoft.com/office/drawing/2014/main" id="{8C4E9700-640D-47D3-8FC0-DD7A449AE13F}"/>
              </a:ext>
            </a:extLst>
          </p:cNvPr>
          <p:cNvGraphicFramePr/>
          <p:nvPr>
            <p:extLst>
              <p:ext uri="{D42A27DB-BD31-4B8C-83A1-F6EECF244321}">
                <p14:modId xmlns:p14="http://schemas.microsoft.com/office/powerpoint/2010/main" val="2079408430"/>
              </p:ext>
            </p:extLst>
          </p:nvPr>
        </p:nvGraphicFramePr>
        <p:xfrm>
          <a:off x="2207568" y="1484784"/>
          <a:ext cx="7848872" cy="435405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6A770D83-5DC1-7C51-4D49-94D176D6897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2509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8C9F2E0-38BE-450E-AE63-4A64DCA08976}"/>
                                            </p:graphicEl>
                                          </p:spTgt>
                                        </p:tgtEl>
                                        <p:attrNameLst>
                                          <p:attrName>style.visibility</p:attrName>
                                        </p:attrNameLst>
                                      </p:cBhvr>
                                      <p:to>
                                        <p:strVal val="visible"/>
                                      </p:to>
                                    </p:set>
                                    <p:animEffect transition="in" filter="fade">
                                      <p:cBhvr>
                                        <p:cTn id="12" dur="500"/>
                                        <p:tgtEl>
                                          <p:spTgt spid="6">
                                            <p:graphicEl>
                                              <a:dgm id="{58C9F2E0-38BE-450E-AE63-4A64DCA0897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693377-AEC0-4105-B13C-F27760C0877C}"/>
                                            </p:graphicEl>
                                          </p:spTgt>
                                        </p:tgtEl>
                                        <p:attrNameLst>
                                          <p:attrName>style.visibility</p:attrName>
                                        </p:attrNameLst>
                                      </p:cBhvr>
                                      <p:to>
                                        <p:strVal val="visible"/>
                                      </p:to>
                                    </p:set>
                                    <p:animEffect transition="in" filter="fade">
                                      <p:cBhvr>
                                        <p:cTn id="17" dur="500"/>
                                        <p:tgtEl>
                                          <p:spTgt spid="6">
                                            <p:graphicEl>
                                              <a:dgm id="{E2693377-AEC0-4105-B13C-F27760C0877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390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2"/>
                </p:tgtEl>
              </p:cMediaNode>
            </p:audio>
          </p:childTnLst>
        </p:cTn>
      </p:par>
    </p:tnLst>
    <p:bldLst>
      <p:bldP spid="5" grpId="0" animBg="1"/>
      <p:bldGraphic spid="6"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188641"/>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When Can Information Be Shared?</a:t>
            </a:r>
          </a:p>
        </p:txBody>
      </p:sp>
      <p:sp>
        <p:nvSpPr>
          <p:cNvPr id="2" name="Callout: Down Arrow 1">
            <a:extLst>
              <a:ext uri="{FF2B5EF4-FFF2-40B4-BE49-F238E27FC236}">
                <a16:creationId xmlns:a16="http://schemas.microsoft.com/office/drawing/2014/main" id="{19F9081B-AE17-4BDB-88FD-AD5FBEF9AC76}"/>
              </a:ext>
            </a:extLst>
          </p:cNvPr>
          <p:cNvSpPr/>
          <p:nvPr/>
        </p:nvSpPr>
        <p:spPr>
          <a:xfrm>
            <a:off x="2495600" y="1120878"/>
            <a:ext cx="7200800" cy="115212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several types of circumstances where information can be shared</a:t>
            </a:r>
          </a:p>
        </p:txBody>
      </p:sp>
      <p:graphicFrame>
        <p:nvGraphicFramePr>
          <p:cNvPr id="5" name="Diagram 4">
            <a:extLst>
              <a:ext uri="{FF2B5EF4-FFF2-40B4-BE49-F238E27FC236}">
                <a16:creationId xmlns:a16="http://schemas.microsoft.com/office/drawing/2014/main" id="{20364AA1-BB07-4399-B26A-FA08B8BDC74B}"/>
              </a:ext>
            </a:extLst>
          </p:cNvPr>
          <p:cNvGraphicFramePr/>
          <p:nvPr>
            <p:extLst>
              <p:ext uri="{D42A27DB-BD31-4B8C-83A1-F6EECF244321}">
                <p14:modId xmlns:p14="http://schemas.microsoft.com/office/powerpoint/2010/main" val="2355749829"/>
              </p:ext>
            </p:extLst>
          </p:nvPr>
        </p:nvGraphicFramePr>
        <p:xfrm>
          <a:off x="2495600" y="1700808"/>
          <a:ext cx="7715200" cy="24615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Scroll: Horizontal 5">
            <a:extLst>
              <a:ext uri="{FF2B5EF4-FFF2-40B4-BE49-F238E27FC236}">
                <a16:creationId xmlns:a16="http://schemas.microsoft.com/office/drawing/2014/main" id="{77738280-279C-442F-B48E-2514526E318C}"/>
              </a:ext>
            </a:extLst>
          </p:cNvPr>
          <p:cNvSpPr/>
          <p:nvPr/>
        </p:nvSpPr>
        <p:spPr>
          <a:xfrm>
            <a:off x="1981200" y="4083511"/>
            <a:ext cx="8229600" cy="2585848"/>
          </a:xfrm>
          <a:prstGeom prst="horizontalScroll">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you genuinely believe that imminent harm will come to someone if you do not disclose information immediately, you should release the information. The DPA does not put privacy above people’s welfare</a:t>
            </a:r>
          </a:p>
        </p:txBody>
      </p:sp>
      <p:pic>
        <p:nvPicPr>
          <p:cNvPr id="3" name="Recorded Sound">
            <a:hlinkClick r:id="" action="ppaction://media"/>
            <a:extLst>
              <a:ext uri="{FF2B5EF4-FFF2-40B4-BE49-F238E27FC236}">
                <a16:creationId xmlns:a16="http://schemas.microsoft.com/office/drawing/2014/main" id="{39E68361-8F10-D5A0-9BCC-737CF5C6203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96617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F030B1-0778-43AB-B605-668030C5D358}"/>
                                            </p:graphicEl>
                                          </p:spTgt>
                                        </p:tgtEl>
                                        <p:attrNameLst>
                                          <p:attrName>style.visibility</p:attrName>
                                        </p:attrNameLst>
                                      </p:cBhvr>
                                      <p:to>
                                        <p:strVal val="visible"/>
                                      </p:to>
                                    </p:set>
                                    <p:animEffect transition="in" filter="fade">
                                      <p:cBhvr>
                                        <p:cTn id="12" dur="500"/>
                                        <p:tgtEl>
                                          <p:spTgt spid="5">
                                            <p:graphicEl>
                                              <a:dgm id="{7EF030B1-0778-43AB-B605-668030C5D35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F433344-A1D8-45C9-AC32-C92B2A4F9C8D}"/>
                                            </p:graphicEl>
                                          </p:spTgt>
                                        </p:tgtEl>
                                        <p:attrNameLst>
                                          <p:attrName>style.visibility</p:attrName>
                                        </p:attrNameLst>
                                      </p:cBhvr>
                                      <p:to>
                                        <p:strVal val="visible"/>
                                      </p:to>
                                    </p:set>
                                    <p:animEffect transition="in" filter="fade">
                                      <p:cBhvr>
                                        <p:cTn id="17" dur="500"/>
                                        <p:tgtEl>
                                          <p:spTgt spid="5">
                                            <p:graphicEl>
                                              <a:dgm id="{EF433344-A1D8-45C9-AC32-C92B2A4F9C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0C2CCBFA-6D10-41F0-90CA-E24C9CEA6382}"/>
                                            </p:graphicEl>
                                          </p:spTgt>
                                        </p:tgtEl>
                                        <p:attrNameLst>
                                          <p:attrName>style.visibility</p:attrName>
                                        </p:attrNameLst>
                                      </p:cBhvr>
                                      <p:to>
                                        <p:strVal val="visible"/>
                                      </p:to>
                                    </p:set>
                                    <p:animEffect transition="in" filter="fade">
                                      <p:cBhvr>
                                        <p:cTn id="22" dur="500"/>
                                        <p:tgtEl>
                                          <p:spTgt spid="5">
                                            <p:graphicEl>
                                              <a:dgm id="{0C2CCBFA-6D10-41F0-90CA-E24C9CEA638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1319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2" fill="hold" display="0">
                  <p:stCondLst>
                    <p:cond delay="indefinite"/>
                  </p:stCondLst>
                  <p:endCondLst>
                    <p:cond evt="onStopAudio" delay="0">
                      <p:tgtEl>
                        <p:sldTgt/>
                      </p:tgtEl>
                    </p:cond>
                  </p:endCondLst>
                </p:cTn>
                <p:tgtEl>
                  <p:spTgt spid="3"/>
                </p:tgtEl>
              </p:cMediaNode>
            </p:audio>
          </p:childTnLst>
        </p:cTn>
      </p:par>
    </p:tnLst>
    <p:bldLst>
      <p:bldP spid="2" grpId="0" animBg="1"/>
      <p:bldGraphic spid="5" grpId="0">
        <p:bldSub>
          <a:bldDgm bld="one"/>
        </p:bldSub>
      </p:bldGraphic>
      <p:bldP spid="6"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289158" y="803325"/>
            <a:ext cx="5259707" cy="132556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a:latin typeface="+mj-lt"/>
                <a:ea typeface="+mj-ea"/>
                <a:cs typeface="+mj-cs"/>
              </a:rPr>
              <a:t>Failing to Share Key Information</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2290" name="Picture 2" descr="Ten years after the death of Fiona Pilkington, have the police got better  at tackling hate crime? | The Independent | The Independent">
            <a:extLst>
              <a:ext uri="{FF2B5EF4-FFF2-40B4-BE49-F238E27FC236}">
                <a16:creationId xmlns:a16="http://schemas.microsoft.com/office/drawing/2014/main" id="{2FC878BE-0F54-5E41-A08B-2A7F62A1794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452" r="5541" b="-2"/>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61346C-60F1-1D45-9350-16ACB6B4AD3D}"/>
              </a:ext>
            </a:extLst>
          </p:cNvPr>
          <p:cNvSpPr txBox="1"/>
          <p:nvPr/>
        </p:nvSpPr>
        <p:spPr>
          <a:xfrm>
            <a:off x="6289158" y="2279018"/>
            <a:ext cx="5259714" cy="3375920"/>
          </a:xfrm>
          <a:prstGeom prst="rect">
            <a:avLst/>
          </a:prstGeom>
        </p:spPr>
        <p:txBody>
          <a:bodyPr vert="horz" lIns="91440" tIns="45720" rIns="91440" bIns="45720" rtlCol="0" anchor="t">
            <a:normAutofit/>
          </a:bodyPr>
          <a:lstStyle/>
          <a:p>
            <a:pPr marL="342900" indent="-228600">
              <a:lnSpc>
                <a:spcPct val="90000"/>
              </a:lnSpc>
              <a:spcAft>
                <a:spcPts val="600"/>
              </a:spcAft>
              <a:buFont typeface="Arial" panose="020B0604020202020204" pitchFamily="34" charset="0"/>
              <a:buChar char="•"/>
            </a:pPr>
            <a:r>
              <a:rPr lang="en-US" sz="1500"/>
              <a:t>The Fiona Pilkington case had its origins in harassment &amp; ASB. </a:t>
            </a:r>
          </a:p>
          <a:p>
            <a:pPr marL="342900" indent="-228600">
              <a:lnSpc>
                <a:spcPct val="90000"/>
              </a:lnSpc>
              <a:spcAft>
                <a:spcPts val="600"/>
              </a:spcAft>
              <a:buFont typeface="Arial" panose="020B0604020202020204" pitchFamily="34" charset="0"/>
              <a:buChar char="•"/>
            </a:pPr>
            <a:r>
              <a:rPr lang="en-US" sz="1500"/>
              <a:t>Fiona &amp; her daughter suffered frequent &amp; sustained local disorder, often directed at their home over a period of several years. </a:t>
            </a:r>
          </a:p>
          <a:p>
            <a:pPr marL="342900" indent="-228600">
              <a:lnSpc>
                <a:spcPct val="90000"/>
              </a:lnSpc>
              <a:spcAft>
                <a:spcPts val="600"/>
              </a:spcAft>
              <a:buFont typeface="Arial" panose="020B0604020202020204" pitchFamily="34" charset="0"/>
              <a:buChar char="•"/>
            </a:pPr>
            <a:r>
              <a:rPr lang="en-US" sz="1500"/>
              <a:t>This was reported to the police but </a:t>
            </a:r>
            <a:r>
              <a:rPr lang="en-US" sz="1500" i="1"/>
              <a:t>‘incidents were too often dealt with by police officers in isolation &amp; with an unstructured approach’ </a:t>
            </a:r>
            <a:r>
              <a:rPr lang="en-US" sz="1500"/>
              <a:t>(IPCC 2011). </a:t>
            </a:r>
          </a:p>
          <a:p>
            <a:pPr marL="342900" indent="-228600">
              <a:lnSpc>
                <a:spcPct val="90000"/>
              </a:lnSpc>
              <a:spcAft>
                <a:spcPts val="600"/>
              </a:spcAft>
              <a:buFont typeface="Arial" panose="020B0604020202020204" pitchFamily="34" charset="0"/>
              <a:buChar char="•"/>
            </a:pPr>
            <a:r>
              <a:rPr lang="en-US" sz="1500"/>
              <a:t>This &amp; other factors such as not identifying the family as vulnerable &amp; not recognising the harassment &amp; ASB as targeted hate crime caused frustration. </a:t>
            </a:r>
          </a:p>
          <a:p>
            <a:pPr marL="342900" indent="-228600">
              <a:lnSpc>
                <a:spcPct val="90000"/>
              </a:lnSpc>
              <a:spcAft>
                <a:spcPts val="600"/>
              </a:spcAft>
              <a:buFont typeface="Arial" panose="020B0604020202020204" pitchFamily="34" charset="0"/>
              <a:buChar char="•"/>
            </a:pPr>
            <a:r>
              <a:rPr lang="en-US" sz="1500"/>
              <a:t>Fiona eventually took her own life &amp; that of her disabled daughter Francesca</a:t>
            </a:r>
          </a:p>
        </p:txBody>
      </p:sp>
      <p:pic>
        <p:nvPicPr>
          <p:cNvPr id="2" name="Recorded Sound">
            <a:hlinkClick r:id="" action="ppaction://media"/>
            <a:extLst>
              <a:ext uri="{FF2B5EF4-FFF2-40B4-BE49-F238E27FC236}">
                <a16:creationId xmlns:a16="http://schemas.microsoft.com/office/drawing/2014/main" id="{AF1C2958-1030-DE13-E080-7503242B093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668651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3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350</TotalTime>
  <Words>10169</Words>
  <Application>Microsoft Office PowerPoint</Application>
  <PresentationFormat>Widescreen</PresentationFormat>
  <Paragraphs>743</Paragraphs>
  <Slides>56</Slides>
  <Notes>51</Notes>
  <HiddenSlides>9</HiddenSlides>
  <MMClips>47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Arial</vt:lpstr>
      <vt:lpstr>Calibri</vt:lpstr>
      <vt:lpstr>Calibri Light</vt:lpstr>
      <vt:lpstr>Symbol</vt:lpstr>
      <vt:lpstr>Office Theme</vt:lpstr>
      <vt:lpstr>Intell</vt:lpstr>
      <vt:lpstr>Aims and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of Information/intelligence</vt:lpstr>
      <vt:lpstr>PowerPoint Presentation</vt:lpstr>
      <vt:lpstr>PowerPoint Presentation</vt:lpstr>
      <vt:lpstr>PowerPoint Presentation</vt:lpstr>
      <vt:lpstr>Policies and Procedures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Kelly Andrews</cp:lastModifiedBy>
  <cp:revision>12</cp:revision>
  <dcterms:created xsi:type="dcterms:W3CDTF">2022-02-14T19:52:24Z</dcterms:created>
  <dcterms:modified xsi:type="dcterms:W3CDTF">2022-12-02T16:23:18Z</dcterms:modified>
</cp:coreProperties>
</file>