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26"/>
  </p:notesMasterIdLst>
  <p:sldIdLst>
    <p:sldId id="256" r:id="rId2"/>
    <p:sldId id="257" r:id="rId3"/>
    <p:sldId id="258" r:id="rId4"/>
    <p:sldId id="259" r:id="rId5"/>
    <p:sldId id="260" r:id="rId6"/>
    <p:sldId id="261" r:id="rId7"/>
    <p:sldId id="262" r:id="rId8"/>
    <p:sldId id="263" r:id="rId9"/>
    <p:sldId id="265" r:id="rId10"/>
    <p:sldId id="266" r:id="rId11"/>
    <p:sldId id="267" r:id="rId12"/>
    <p:sldId id="268" r:id="rId13"/>
    <p:sldId id="269" r:id="rId14"/>
    <p:sldId id="270" r:id="rId15"/>
    <p:sldId id="271" r:id="rId16"/>
    <p:sldId id="279" r:id="rId17"/>
    <p:sldId id="280" r:id="rId18"/>
    <p:sldId id="281" r:id="rId19"/>
    <p:sldId id="287" r:id="rId20"/>
    <p:sldId id="282" r:id="rId21"/>
    <p:sldId id="283" r:id="rId22"/>
    <p:sldId id="284" r:id="rId23"/>
    <p:sldId id="285" r:id="rId24"/>
    <p:sldId id="286"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55948" autoAdjust="0"/>
  </p:normalViewPr>
  <p:slideViewPr>
    <p:cSldViewPr snapToGrid="0">
      <p:cViewPr>
        <p:scale>
          <a:sx n="50" d="100"/>
          <a:sy n="50" d="100"/>
        </p:scale>
        <p:origin x="2172"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oleObject" Target="file:///C:\Users\Andre\Desktop\FULL%20PROJECT\Quant%20Results%20Project.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Age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Sheet1!$L$18</c:f>
              <c:strCache>
                <c:ptCount val="1"/>
                <c:pt idx="0">
                  <c:v>Result</c:v>
                </c:pt>
              </c:strCache>
            </c:strRef>
          </c:tx>
          <c:spPr>
            <a:solidFill>
              <a:schemeClr val="accent1"/>
            </a:solidFill>
            <a:ln>
              <a:noFill/>
            </a:ln>
            <a:effectLst/>
            <a:sp3d/>
          </c:spPr>
          <c:invertIfNegative val="0"/>
          <c:cat>
            <c:multiLvlStrRef>
              <c:f>Sheet1!$M$16:$S$17</c:f>
              <c:multiLvlStrCache>
                <c:ptCount val="7"/>
                <c:lvl>
                  <c:pt idx="0">
                    <c:v>Tin School</c:v>
                  </c:pt>
                  <c:pt idx="1">
                    <c:v>Scout Hut</c:v>
                  </c:pt>
                  <c:pt idx="2">
                    <c:v>Yellow Brick Road</c:v>
                  </c:pt>
                  <c:pt idx="3">
                    <c:v>Seven Hills</c:v>
                  </c:pt>
                  <c:pt idx="4">
                    <c:v>Black Gates</c:v>
                  </c:pt>
                  <c:pt idx="5">
                    <c:v>Memorial Gates</c:v>
                  </c:pt>
                  <c:pt idx="6">
                    <c:v>The Dip</c:v>
                  </c:pt>
                </c:lvl>
                <c:lvl>
                  <c:pt idx="0">
                    <c:v>Cae Rhys Ddu Street</c:v>
                  </c:pt>
                  <c:pt idx="1">
                    <c:v>168 Cimla Cres</c:v>
                  </c:pt>
                  <c:pt idx="2">
                    <c:v>Cobham Drive</c:v>
                  </c:pt>
                  <c:pt idx="3">
                    <c:v>Crynallt Farm Road</c:v>
                  </c:pt>
                  <c:pt idx="4">
                    <c:v>Osprey Drive</c:v>
                  </c:pt>
                  <c:pt idx="5">
                    <c:v>Gnoll Brook</c:v>
                  </c:pt>
                  <c:pt idx="6">
                    <c:v>8 -48 Castle Drive</c:v>
                  </c:pt>
                </c:lvl>
              </c:multiLvlStrCache>
            </c:multiLvlStrRef>
          </c:cat>
          <c:val>
            <c:numRef>
              <c:f>Sheet1!$M$18:$S$18</c:f>
              <c:numCache>
                <c:formatCode>General</c:formatCode>
                <c:ptCount val="7"/>
                <c:pt idx="0">
                  <c:v>20</c:v>
                </c:pt>
                <c:pt idx="1">
                  <c:v>22</c:v>
                </c:pt>
                <c:pt idx="2">
                  <c:v>15</c:v>
                </c:pt>
                <c:pt idx="3">
                  <c:v>18</c:v>
                </c:pt>
                <c:pt idx="4">
                  <c:v>18</c:v>
                </c:pt>
                <c:pt idx="5">
                  <c:v>15</c:v>
                </c:pt>
                <c:pt idx="6">
                  <c:v>18</c:v>
                </c:pt>
              </c:numCache>
            </c:numRef>
          </c:val>
          <c:extLst>
            <c:ext xmlns:c16="http://schemas.microsoft.com/office/drawing/2014/chart" uri="{C3380CC4-5D6E-409C-BE32-E72D297353CC}">
              <c16:uniqueId val="{00000000-64DB-4684-A3C5-30DCB7F0EDF9}"/>
            </c:ext>
          </c:extLst>
        </c:ser>
        <c:ser>
          <c:idx val="1"/>
          <c:order val="1"/>
          <c:tx>
            <c:strRef>
              <c:f>Sheet1!$L$19</c:f>
              <c:strCache>
                <c:ptCount val="1"/>
                <c:pt idx="0">
                  <c:v>Young </c:v>
                </c:pt>
              </c:strCache>
            </c:strRef>
          </c:tx>
          <c:spPr>
            <a:solidFill>
              <a:schemeClr val="accent2"/>
            </a:solidFill>
            <a:ln>
              <a:noFill/>
            </a:ln>
            <a:effectLst/>
            <a:sp3d/>
          </c:spPr>
          <c:invertIfNegative val="0"/>
          <c:cat>
            <c:multiLvlStrRef>
              <c:f>Sheet1!$M$16:$S$17</c:f>
              <c:multiLvlStrCache>
                <c:ptCount val="7"/>
                <c:lvl>
                  <c:pt idx="0">
                    <c:v>Tin School</c:v>
                  </c:pt>
                  <c:pt idx="1">
                    <c:v>Scout Hut</c:v>
                  </c:pt>
                  <c:pt idx="2">
                    <c:v>Yellow Brick Road</c:v>
                  </c:pt>
                  <c:pt idx="3">
                    <c:v>Seven Hills</c:v>
                  </c:pt>
                  <c:pt idx="4">
                    <c:v>Black Gates</c:v>
                  </c:pt>
                  <c:pt idx="5">
                    <c:v>Memorial Gates</c:v>
                  </c:pt>
                  <c:pt idx="6">
                    <c:v>The Dip</c:v>
                  </c:pt>
                </c:lvl>
                <c:lvl>
                  <c:pt idx="0">
                    <c:v>Cae Rhys Ddu Street</c:v>
                  </c:pt>
                  <c:pt idx="1">
                    <c:v>168 Cimla Cres</c:v>
                  </c:pt>
                  <c:pt idx="2">
                    <c:v>Cobham Drive</c:v>
                  </c:pt>
                  <c:pt idx="3">
                    <c:v>Crynallt Farm Road</c:v>
                  </c:pt>
                  <c:pt idx="4">
                    <c:v>Osprey Drive</c:v>
                  </c:pt>
                  <c:pt idx="5">
                    <c:v>Gnoll Brook</c:v>
                  </c:pt>
                  <c:pt idx="6">
                    <c:v>8 -48 Castle Drive</c:v>
                  </c:pt>
                </c:lvl>
              </c:multiLvlStrCache>
            </c:multiLvlStrRef>
          </c:cat>
          <c:val>
            <c:numRef>
              <c:f>Sheet1!$M$19:$S$19</c:f>
              <c:numCache>
                <c:formatCode>General</c:formatCode>
                <c:ptCount val="7"/>
                <c:pt idx="0">
                  <c:v>3</c:v>
                </c:pt>
                <c:pt idx="1">
                  <c:v>4</c:v>
                </c:pt>
                <c:pt idx="2">
                  <c:v>5</c:v>
                </c:pt>
                <c:pt idx="3">
                  <c:v>4</c:v>
                </c:pt>
                <c:pt idx="4">
                  <c:v>6</c:v>
                </c:pt>
                <c:pt idx="5">
                  <c:v>5</c:v>
                </c:pt>
                <c:pt idx="6">
                  <c:v>5</c:v>
                </c:pt>
              </c:numCache>
            </c:numRef>
          </c:val>
          <c:extLst>
            <c:ext xmlns:c16="http://schemas.microsoft.com/office/drawing/2014/chart" uri="{C3380CC4-5D6E-409C-BE32-E72D297353CC}">
              <c16:uniqueId val="{00000001-64DB-4684-A3C5-30DCB7F0EDF9}"/>
            </c:ext>
          </c:extLst>
        </c:ser>
        <c:ser>
          <c:idx val="2"/>
          <c:order val="2"/>
          <c:tx>
            <c:strRef>
              <c:f>Sheet1!$L$20</c:f>
              <c:strCache>
                <c:ptCount val="1"/>
                <c:pt idx="0">
                  <c:v>Middle Aged</c:v>
                </c:pt>
              </c:strCache>
            </c:strRef>
          </c:tx>
          <c:spPr>
            <a:solidFill>
              <a:schemeClr val="accent3"/>
            </a:solidFill>
            <a:ln>
              <a:noFill/>
            </a:ln>
            <a:effectLst/>
            <a:sp3d/>
          </c:spPr>
          <c:invertIfNegative val="0"/>
          <c:cat>
            <c:multiLvlStrRef>
              <c:f>Sheet1!$M$16:$S$17</c:f>
              <c:multiLvlStrCache>
                <c:ptCount val="7"/>
                <c:lvl>
                  <c:pt idx="0">
                    <c:v>Tin School</c:v>
                  </c:pt>
                  <c:pt idx="1">
                    <c:v>Scout Hut</c:v>
                  </c:pt>
                  <c:pt idx="2">
                    <c:v>Yellow Brick Road</c:v>
                  </c:pt>
                  <c:pt idx="3">
                    <c:v>Seven Hills</c:v>
                  </c:pt>
                  <c:pt idx="4">
                    <c:v>Black Gates</c:v>
                  </c:pt>
                  <c:pt idx="5">
                    <c:v>Memorial Gates</c:v>
                  </c:pt>
                  <c:pt idx="6">
                    <c:v>The Dip</c:v>
                  </c:pt>
                </c:lvl>
                <c:lvl>
                  <c:pt idx="0">
                    <c:v>Cae Rhys Ddu Street</c:v>
                  </c:pt>
                  <c:pt idx="1">
                    <c:v>168 Cimla Cres</c:v>
                  </c:pt>
                  <c:pt idx="2">
                    <c:v>Cobham Drive</c:v>
                  </c:pt>
                  <c:pt idx="3">
                    <c:v>Crynallt Farm Road</c:v>
                  </c:pt>
                  <c:pt idx="4">
                    <c:v>Osprey Drive</c:v>
                  </c:pt>
                  <c:pt idx="5">
                    <c:v>Gnoll Brook</c:v>
                  </c:pt>
                  <c:pt idx="6">
                    <c:v>8 -48 Castle Drive</c:v>
                  </c:pt>
                </c:lvl>
              </c:multiLvlStrCache>
            </c:multiLvlStrRef>
          </c:cat>
          <c:val>
            <c:numRef>
              <c:f>Sheet1!$M$20:$S$20</c:f>
              <c:numCache>
                <c:formatCode>General</c:formatCode>
                <c:ptCount val="7"/>
                <c:pt idx="0">
                  <c:v>19</c:v>
                </c:pt>
                <c:pt idx="1">
                  <c:v>17</c:v>
                </c:pt>
                <c:pt idx="2">
                  <c:v>18</c:v>
                </c:pt>
                <c:pt idx="3">
                  <c:v>19</c:v>
                </c:pt>
                <c:pt idx="4">
                  <c:v>16</c:v>
                </c:pt>
                <c:pt idx="5">
                  <c:v>17</c:v>
                </c:pt>
                <c:pt idx="6">
                  <c:v>16</c:v>
                </c:pt>
              </c:numCache>
            </c:numRef>
          </c:val>
          <c:extLst>
            <c:ext xmlns:c16="http://schemas.microsoft.com/office/drawing/2014/chart" uri="{C3380CC4-5D6E-409C-BE32-E72D297353CC}">
              <c16:uniqueId val="{00000002-64DB-4684-A3C5-30DCB7F0EDF9}"/>
            </c:ext>
          </c:extLst>
        </c:ser>
        <c:ser>
          <c:idx val="3"/>
          <c:order val="3"/>
          <c:tx>
            <c:strRef>
              <c:f>Sheet1!$L$21</c:f>
              <c:strCache>
                <c:ptCount val="1"/>
                <c:pt idx="0">
                  <c:v>Old Age</c:v>
                </c:pt>
              </c:strCache>
            </c:strRef>
          </c:tx>
          <c:spPr>
            <a:solidFill>
              <a:schemeClr val="accent4"/>
            </a:solidFill>
            <a:ln>
              <a:noFill/>
            </a:ln>
            <a:effectLst/>
            <a:sp3d/>
          </c:spPr>
          <c:invertIfNegative val="0"/>
          <c:cat>
            <c:multiLvlStrRef>
              <c:f>Sheet1!$M$16:$S$17</c:f>
              <c:multiLvlStrCache>
                <c:ptCount val="7"/>
                <c:lvl>
                  <c:pt idx="0">
                    <c:v>Tin School</c:v>
                  </c:pt>
                  <c:pt idx="1">
                    <c:v>Scout Hut</c:v>
                  </c:pt>
                  <c:pt idx="2">
                    <c:v>Yellow Brick Road</c:v>
                  </c:pt>
                  <c:pt idx="3">
                    <c:v>Seven Hills</c:v>
                  </c:pt>
                  <c:pt idx="4">
                    <c:v>Black Gates</c:v>
                  </c:pt>
                  <c:pt idx="5">
                    <c:v>Memorial Gates</c:v>
                  </c:pt>
                  <c:pt idx="6">
                    <c:v>The Dip</c:v>
                  </c:pt>
                </c:lvl>
                <c:lvl>
                  <c:pt idx="0">
                    <c:v>Cae Rhys Ddu Street</c:v>
                  </c:pt>
                  <c:pt idx="1">
                    <c:v>168 Cimla Cres</c:v>
                  </c:pt>
                  <c:pt idx="2">
                    <c:v>Cobham Drive</c:v>
                  </c:pt>
                  <c:pt idx="3">
                    <c:v>Crynallt Farm Road</c:v>
                  </c:pt>
                  <c:pt idx="4">
                    <c:v>Osprey Drive</c:v>
                  </c:pt>
                  <c:pt idx="5">
                    <c:v>Gnoll Brook</c:v>
                  </c:pt>
                  <c:pt idx="6">
                    <c:v>8 -48 Castle Drive</c:v>
                  </c:pt>
                </c:lvl>
              </c:multiLvlStrCache>
            </c:multiLvlStrRef>
          </c:cat>
          <c:val>
            <c:numRef>
              <c:f>Sheet1!$M$21:$S$21</c:f>
              <c:numCache>
                <c:formatCode>General</c:formatCode>
                <c:ptCount val="7"/>
                <c:pt idx="0">
                  <c:v>5</c:v>
                </c:pt>
                <c:pt idx="1">
                  <c:v>6</c:v>
                </c:pt>
                <c:pt idx="2">
                  <c:v>4</c:v>
                </c:pt>
                <c:pt idx="3">
                  <c:v>4</c:v>
                </c:pt>
                <c:pt idx="4">
                  <c:v>4</c:v>
                </c:pt>
                <c:pt idx="5">
                  <c:v>5</c:v>
                </c:pt>
                <c:pt idx="6">
                  <c:v>6</c:v>
                </c:pt>
              </c:numCache>
            </c:numRef>
          </c:val>
          <c:extLst>
            <c:ext xmlns:c16="http://schemas.microsoft.com/office/drawing/2014/chart" uri="{C3380CC4-5D6E-409C-BE32-E72D297353CC}">
              <c16:uniqueId val="{00000003-64DB-4684-A3C5-30DCB7F0EDF9}"/>
            </c:ext>
          </c:extLst>
        </c:ser>
        <c:dLbls>
          <c:showLegendKey val="0"/>
          <c:showVal val="0"/>
          <c:showCatName val="0"/>
          <c:showSerName val="0"/>
          <c:showPercent val="0"/>
          <c:showBubbleSize val="0"/>
        </c:dLbls>
        <c:gapWidth val="150"/>
        <c:shape val="box"/>
        <c:axId val="670941216"/>
        <c:axId val="1197767760"/>
        <c:axId val="0"/>
      </c:bar3DChart>
      <c:catAx>
        <c:axId val="670941216"/>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97767760"/>
        <c:crosses val="autoZero"/>
        <c:auto val="1"/>
        <c:lblAlgn val="ctr"/>
        <c:lblOffset val="100"/>
        <c:noMultiLvlLbl val="0"/>
      </c:catAx>
      <c:valAx>
        <c:axId val="119776776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7094121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_rels/data4.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A742D9-1A33-4FD9-AF5D-A064200ECFEA}"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780A704C-C8EE-4CF8-A035-DE93C472C613}">
      <dgm:prSet/>
      <dgm:spPr/>
      <dgm:t>
        <a:bodyPr/>
        <a:lstStyle/>
        <a:p>
          <a:r>
            <a:rPr lang="en-GB"/>
            <a:t>Vernacular :  Everyday language\Socially accepted speech.</a:t>
          </a:r>
          <a:endParaRPr lang="en-US"/>
        </a:p>
      </dgm:t>
    </dgm:pt>
    <dgm:pt modelId="{E089B40B-8638-454C-872F-495CA58A1027}" type="parTrans" cxnId="{1EDEDB87-A495-4099-93FD-40443B182EFE}">
      <dgm:prSet/>
      <dgm:spPr/>
      <dgm:t>
        <a:bodyPr/>
        <a:lstStyle/>
        <a:p>
          <a:endParaRPr lang="en-US"/>
        </a:p>
      </dgm:t>
    </dgm:pt>
    <dgm:pt modelId="{58482330-2EB2-48AB-98FB-DF20C6C87B6A}" type="sibTrans" cxnId="{1EDEDB87-A495-4099-93FD-40443B182EFE}">
      <dgm:prSet/>
      <dgm:spPr/>
      <dgm:t>
        <a:bodyPr/>
        <a:lstStyle/>
        <a:p>
          <a:endParaRPr lang="en-US"/>
        </a:p>
      </dgm:t>
    </dgm:pt>
    <dgm:pt modelId="{659BD604-83AB-49EF-AACA-3ED0394ED408}">
      <dgm:prSet/>
      <dgm:spPr/>
      <dgm:t>
        <a:bodyPr/>
        <a:lstStyle/>
        <a:p>
          <a:r>
            <a:rPr lang="en-GB" dirty="0"/>
            <a:t>Livia Hollenstein.</a:t>
          </a:r>
          <a:endParaRPr lang="en-US" dirty="0"/>
        </a:p>
      </dgm:t>
    </dgm:pt>
    <dgm:pt modelId="{7963E0AB-2BC0-4A40-A1B2-5F6E7049F59E}" type="parTrans" cxnId="{C67854A0-F9CA-4F19-9D5B-86997CE2839C}">
      <dgm:prSet/>
      <dgm:spPr/>
      <dgm:t>
        <a:bodyPr/>
        <a:lstStyle/>
        <a:p>
          <a:endParaRPr lang="en-US"/>
        </a:p>
      </dgm:t>
    </dgm:pt>
    <dgm:pt modelId="{5936697E-5B86-4BDD-95CC-2FDFE1E2C5C3}" type="sibTrans" cxnId="{C67854A0-F9CA-4F19-9D5B-86997CE2839C}">
      <dgm:prSet/>
      <dgm:spPr/>
      <dgm:t>
        <a:bodyPr/>
        <a:lstStyle/>
        <a:p>
          <a:endParaRPr lang="en-US"/>
        </a:p>
      </dgm:t>
    </dgm:pt>
    <dgm:pt modelId="{41D88592-43BD-47E9-A765-7FAB05D997DF}">
      <dgm:prSet/>
      <dgm:spPr/>
      <dgm:t>
        <a:bodyPr/>
        <a:lstStyle/>
        <a:p>
          <a:r>
            <a:rPr lang="en-GB" dirty="0"/>
            <a:t>[1]“Humans acquire extensive spatial knowledge in the course of life, but there is a lot of vagueness inherent in the way we conceive and refer to geographic location” </a:t>
          </a:r>
          <a:endParaRPr lang="en-US" dirty="0"/>
        </a:p>
      </dgm:t>
    </dgm:pt>
    <dgm:pt modelId="{CE7299B7-3EAC-4FFC-AAA5-9CDEB396FCCE}" type="parTrans" cxnId="{D3346996-1F40-4969-A09A-6873B9122B5A}">
      <dgm:prSet/>
      <dgm:spPr/>
      <dgm:t>
        <a:bodyPr/>
        <a:lstStyle/>
        <a:p>
          <a:endParaRPr lang="en-US"/>
        </a:p>
      </dgm:t>
    </dgm:pt>
    <dgm:pt modelId="{665C9401-3E47-4551-8C2C-20EDF430082B}" type="sibTrans" cxnId="{D3346996-1F40-4969-A09A-6873B9122B5A}">
      <dgm:prSet/>
      <dgm:spPr/>
      <dgm:t>
        <a:bodyPr/>
        <a:lstStyle/>
        <a:p>
          <a:endParaRPr lang="en-US"/>
        </a:p>
      </dgm:t>
    </dgm:pt>
    <dgm:pt modelId="{5825CB89-2F5C-4B93-A71A-E3DF29F879C2}">
      <dgm:prSet/>
      <dgm:spPr/>
      <dgm:t>
        <a:bodyPr/>
        <a:lstStyle/>
        <a:p>
          <a:r>
            <a:rPr lang="en-GB" dirty="0"/>
            <a:t>Prof Chris Jones</a:t>
          </a:r>
          <a:endParaRPr lang="en-US" dirty="0"/>
        </a:p>
      </dgm:t>
    </dgm:pt>
    <dgm:pt modelId="{407230C1-E5EE-498A-B34A-B4EAEFE41432}" type="parTrans" cxnId="{86BAFE55-2513-43F3-9A4D-6BC50F7FA98A}">
      <dgm:prSet/>
      <dgm:spPr/>
      <dgm:t>
        <a:bodyPr/>
        <a:lstStyle/>
        <a:p>
          <a:endParaRPr lang="en-US"/>
        </a:p>
      </dgm:t>
    </dgm:pt>
    <dgm:pt modelId="{298843A5-7AD5-4704-9F4B-F17FE0A7F863}" type="sibTrans" cxnId="{86BAFE55-2513-43F3-9A4D-6BC50F7FA98A}">
      <dgm:prSet/>
      <dgm:spPr/>
      <dgm:t>
        <a:bodyPr/>
        <a:lstStyle/>
        <a:p>
          <a:endParaRPr lang="en-US"/>
        </a:p>
      </dgm:t>
    </dgm:pt>
    <dgm:pt modelId="{32892055-9F08-49C4-869D-57DCEEF16B1A}">
      <dgm:prSet/>
      <dgm:spPr/>
      <dgm:t>
        <a:bodyPr/>
        <a:lstStyle/>
        <a:p>
          <a:r>
            <a:rPr lang="en-GB" dirty="0"/>
            <a:t>[2]” Vernacular place names pose a research challenge in geographic information retrieval. There is a long-standing demand from investigators for a reference collection to train their methods and evaluate their models and data.” “</a:t>
          </a:r>
          <a:endParaRPr lang="en-US" dirty="0"/>
        </a:p>
      </dgm:t>
    </dgm:pt>
    <dgm:pt modelId="{EFABF078-B208-47B2-B3F2-429D1818D651}" type="parTrans" cxnId="{69FC8BB7-95FD-485C-BDCE-A744E80C14D8}">
      <dgm:prSet/>
      <dgm:spPr/>
      <dgm:t>
        <a:bodyPr/>
        <a:lstStyle/>
        <a:p>
          <a:endParaRPr lang="en-US"/>
        </a:p>
      </dgm:t>
    </dgm:pt>
    <dgm:pt modelId="{D26B9287-C775-4BC4-9DE0-97349957E644}" type="sibTrans" cxnId="{69FC8BB7-95FD-485C-BDCE-A744E80C14D8}">
      <dgm:prSet/>
      <dgm:spPr/>
      <dgm:t>
        <a:bodyPr/>
        <a:lstStyle/>
        <a:p>
          <a:endParaRPr lang="en-US"/>
        </a:p>
      </dgm:t>
    </dgm:pt>
    <dgm:pt modelId="{BCEE587F-E8AE-428A-9FDB-360BC97001FB}" type="pres">
      <dgm:prSet presAssocID="{91A742D9-1A33-4FD9-AF5D-A064200ECFEA}" presName="vert0" presStyleCnt="0">
        <dgm:presLayoutVars>
          <dgm:dir/>
          <dgm:animOne val="branch"/>
          <dgm:animLvl val="lvl"/>
        </dgm:presLayoutVars>
      </dgm:prSet>
      <dgm:spPr/>
    </dgm:pt>
    <dgm:pt modelId="{D8EAC4FF-55F6-4C2E-AE38-597C6F1A7A02}" type="pres">
      <dgm:prSet presAssocID="{780A704C-C8EE-4CF8-A035-DE93C472C613}" presName="thickLine" presStyleLbl="alignNode1" presStyleIdx="0" presStyleCnt="1"/>
      <dgm:spPr/>
    </dgm:pt>
    <dgm:pt modelId="{771E945B-64FA-432B-A699-F8DCF12FF87C}" type="pres">
      <dgm:prSet presAssocID="{780A704C-C8EE-4CF8-A035-DE93C472C613}" presName="horz1" presStyleCnt="0"/>
      <dgm:spPr/>
    </dgm:pt>
    <dgm:pt modelId="{BA588EC2-3C5B-4E6B-9BBE-62CDB8EBE1C3}" type="pres">
      <dgm:prSet presAssocID="{780A704C-C8EE-4CF8-A035-DE93C472C613}" presName="tx1" presStyleLbl="revTx" presStyleIdx="0" presStyleCnt="5"/>
      <dgm:spPr/>
    </dgm:pt>
    <dgm:pt modelId="{F1FD9191-11CD-4709-A694-BA6279D5BECE}" type="pres">
      <dgm:prSet presAssocID="{780A704C-C8EE-4CF8-A035-DE93C472C613}" presName="vert1" presStyleCnt="0"/>
      <dgm:spPr/>
    </dgm:pt>
    <dgm:pt modelId="{E58C90C6-0E92-4294-9455-AD3993EC90AF}" type="pres">
      <dgm:prSet presAssocID="{659BD604-83AB-49EF-AACA-3ED0394ED408}" presName="vertSpace2a" presStyleCnt="0"/>
      <dgm:spPr/>
    </dgm:pt>
    <dgm:pt modelId="{966B04CD-76D1-4AAA-B34C-25B3E6D65BC9}" type="pres">
      <dgm:prSet presAssocID="{659BD604-83AB-49EF-AACA-3ED0394ED408}" presName="horz2" presStyleCnt="0"/>
      <dgm:spPr/>
    </dgm:pt>
    <dgm:pt modelId="{B28E1649-CF9C-4E8F-8347-DD081A1426EA}" type="pres">
      <dgm:prSet presAssocID="{659BD604-83AB-49EF-AACA-3ED0394ED408}" presName="horzSpace2" presStyleCnt="0"/>
      <dgm:spPr/>
    </dgm:pt>
    <dgm:pt modelId="{18D67F2E-7B26-4A93-B533-375C7E9985D4}" type="pres">
      <dgm:prSet presAssocID="{659BD604-83AB-49EF-AACA-3ED0394ED408}" presName="tx2" presStyleLbl="revTx" presStyleIdx="1" presStyleCnt="5"/>
      <dgm:spPr/>
    </dgm:pt>
    <dgm:pt modelId="{59F09DB5-B77A-4B62-AC8F-FDCA3C730EDD}" type="pres">
      <dgm:prSet presAssocID="{659BD604-83AB-49EF-AACA-3ED0394ED408}" presName="vert2" presStyleCnt="0"/>
      <dgm:spPr/>
    </dgm:pt>
    <dgm:pt modelId="{2A26A5AF-5EEC-46A0-BBE3-BF51409FCD63}" type="pres">
      <dgm:prSet presAssocID="{659BD604-83AB-49EF-AACA-3ED0394ED408}" presName="thinLine2b" presStyleLbl="callout" presStyleIdx="0" presStyleCnt="4"/>
      <dgm:spPr/>
    </dgm:pt>
    <dgm:pt modelId="{B5117329-768C-4C42-82D8-C2C1AE5257A3}" type="pres">
      <dgm:prSet presAssocID="{659BD604-83AB-49EF-AACA-3ED0394ED408}" presName="vertSpace2b" presStyleCnt="0"/>
      <dgm:spPr/>
    </dgm:pt>
    <dgm:pt modelId="{38D14220-57CF-4421-B553-1075083D18AB}" type="pres">
      <dgm:prSet presAssocID="{41D88592-43BD-47E9-A765-7FAB05D997DF}" presName="horz2" presStyleCnt="0"/>
      <dgm:spPr/>
    </dgm:pt>
    <dgm:pt modelId="{6923DC9E-9FFB-4FC8-A4D1-592127D2A965}" type="pres">
      <dgm:prSet presAssocID="{41D88592-43BD-47E9-A765-7FAB05D997DF}" presName="horzSpace2" presStyleCnt="0"/>
      <dgm:spPr/>
    </dgm:pt>
    <dgm:pt modelId="{9F7CE968-B7C5-47A6-9B6A-0DE688F5E418}" type="pres">
      <dgm:prSet presAssocID="{41D88592-43BD-47E9-A765-7FAB05D997DF}" presName="tx2" presStyleLbl="revTx" presStyleIdx="2" presStyleCnt="5"/>
      <dgm:spPr/>
    </dgm:pt>
    <dgm:pt modelId="{D0817AFD-6A4C-405E-B7F4-E4B061AD6BA3}" type="pres">
      <dgm:prSet presAssocID="{41D88592-43BD-47E9-A765-7FAB05D997DF}" presName="vert2" presStyleCnt="0"/>
      <dgm:spPr/>
    </dgm:pt>
    <dgm:pt modelId="{894A64BB-7C0B-4FA9-B305-37BBC993D4A6}" type="pres">
      <dgm:prSet presAssocID="{41D88592-43BD-47E9-A765-7FAB05D997DF}" presName="thinLine2b" presStyleLbl="callout" presStyleIdx="1" presStyleCnt="4"/>
      <dgm:spPr/>
    </dgm:pt>
    <dgm:pt modelId="{9BD09D63-EEBF-46FD-804A-AC416FC5EE70}" type="pres">
      <dgm:prSet presAssocID="{41D88592-43BD-47E9-A765-7FAB05D997DF}" presName="vertSpace2b" presStyleCnt="0"/>
      <dgm:spPr/>
    </dgm:pt>
    <dgm:pt modelId="{A12C9545-401E-4613-9391-C9DD81A232B3}" type="pres">
      <dgm:prSet presAssocID="{5825CB89-2F5C-4B93-A71A-E3DF29F879C2}" presName="horz2" presStyleCnt="0"/>
      <dgm:spPr/>
    </dgm:pt>
    <dgm:pt modelId="{61E5033F-A817-4108-8B99-D6EF67562DCB}" type="pres">
      <dgm:prSet presAssocID="{5825CB89-2F5C-4B93-A71A-E3DF29F879C2}" presName="horzSpace2" presStyleCnt="0"/>
      <dgm:spPr/>
    </dgm:pt>
    <dgm:pt modelId="{7FBAB8DF-BA63-44B0-B7DA-299A8547352A}" type="pres">
      <dgm:prSet presAssocID="{5825CB89-2F5C-4B93-A71A-E3DF29F879C2}" presName="tx2" presStyleLbl="revTx" presStyleIdx="3" presStyleCnt="5"/>
      <dgm:spPr/>
    </dgm:pt>
    <dgm:pt modelId="{50612DD1-DFF5-4E42-9F15-FA642F7317F6}" type="pres">
      <dgm:prSet presAssocID="{5825CB89-2F5C-4B93-A71A-E3DF29F879C2}" presName="vert2" presStyleCnt="0"/>
      <dgm:spPr/>
    </dgm:pt>
    <dgm:pt modelId="{FF827958-2619-4F24-AB34-823621A87235}" type="pres">
      <dgm:prSet presAssocID="{5825CB89-2F5C-4B93-A71A-E3DF29F879C2}" presName="thinLine2b" presStyleLbl="callout" presStyleIdx="2" presStyleCnt="4"/>
      <dgm:spPr/>
    </dgm:pt>
    <dgm:pt modelId="{A907FD6C-50E1-4DD9-B904-A270C5C400F8}" type="pres">
      <dgm:prSet presAssocID="{5825CB89-2F5C-4B93-A71A-E3DF29F879C2}" presName="vertSpace2b" presStyleCnt="0"/>
      <dgm:spPr/>
    </dgm:pt>
    <dgm:pt modelId="{A95344F3-EBCE-445E-B1BF-B0078AA1DF44}" type="pres">
      <dgm:prSet presAssocID="{32892055-9F08-49C4-869D-57DCEEF16B1A}" presName="horz2" presStyleCnt="0"/>
      <dgm:spPr/>
    </dgm:pt>
    <dgm:pt modelId="{AF34328A-A016-4456-A2F9-7A7688ABF8FE}" type="pres">
      <dgm:prSet presAssocID="{32892055-9F08-49C4-869D-57DCEEF16B1A}" presName="horzSpace2" presStyleCnt="0"/>
      <dgm:spPr/>
    </dgm:pt>
    <dgm:pt modelId="{1C5A1F3F-B0F8-43CD-B187-AD6306339DD7}" type="pres">
      <dgm:prSet presAssocID="{32892055-9F08-49C4-869D-57DCEEF16B1A}" presName="tx2" presStyleLbl="revTx" presStyleIdx="4" presStyleCnt="5"/>
      <dgm:spPr/>
    </dgm:pt>
    <dgm:pt modelId="{4D3D13D3-6835-4A4B-93F5-149690E82B3A}" type="pres">
      <dgm:prSet presAssocID="{32892055-9F08-49C4-869D-57DCEEF16B1A}" presName="vert2" presStyleCnt="0"/>
      <dgm:spPr/>
    </dgm:pt>
    <dgm:pt modelId="{401D3ACF-B5C9-43C0-879E-A89F8283CEC2}" type="pres">
      <dgm:prSet presAssocID="{32892055-9F08-49C4-869D-57DCEEF16B1A}" presName="thinLine2b" presStyleLbl="callout" presStyleIdx="3" presStyleCnt="4"/>
      <dgm:spPr/>
    </dgm:pt>
    <dgm:pt modelId="{F88C86D7-C41F-4C76-99C6-A3C2143767C0}" type="pres">
      <dgm:prSet presAssocID="{32892055-9F08-49C4-869D-57DCEEF16B1A}" presName="vertSpace2b" presStyleCnt="0"/>
      <dgm:spPr/>
    </dgm:pt>
  </dgm:ptLst>
  <dgm:cxnLst>
    <dgm:cxn modelId="{F2807A22-E0FE-4758-957C-83720CEE1745}" type="presOf" srcId="{41D88592-43BD-47E9-A765-7FAB05D997DF}" destId="{9F7CE968-B7C5-47A6-9B6A-0DE688F5E418}" srcOrd="0" destOrd="0" presId="urn:microsoft.com/office/officeart/2008/layout/LinedList"/>
    <dgm:cxn modelId="{6289413C-D0E9-4BEE-9FA4-FE564CD7AA08}" type="presOf" srcId="{91A742D9-1A33-4FD9-AF5D-A064200ECFEA}" destId="{BCEE587F-E8AE-428A-9FDB-360BC97001FB}" srcOrd="0" destOrd="0" presId="urn:microsoft.com/office/officeart/2008/layout/LinedList"/>
    <dgm:cxn modelId="{A45C2D4A-C5CA-4A00-8388-0DBCC0C16088}" type="presOf" srcId="{780A704C-C8EE-4CF8-A035-DE93C472C613}" destId="{BA588EC2-3C5B-4E6B-9BBE-62CDB8EBE1C3}" srcOrd="0" destOrd="0" presId="urn:microsoft.com/office/officeart/2008/layout/LinedList"/>
    <dgm:cxn modelId="{0265496A-1E59-4DFB-9425-7C5BE00C1BF5}" type="presOf" srcId="{32892055-9F08-49C4-869D-57DCEEF16B1A}" destId="{1C5A1F3F-B0F8-43CD-B187-AD6306339DD7}" srcOrd="0" destOrd="0" presId="urn:microsoft.com/office/officeart/2008/layout/LinedList"/>
    <dgm:cxn modelId="{86BAFE55-2513-43F3-9A4D-6BC50F7FA98A}" srcId="{780A704C-C8EE-4CF8-A035-DE93C472C613}" destId="{5825CB89-2F5C-4B93-A71A-E3DF29F879C2}" srcOrd="2" destOrd="0" parTransId="{407230C1-E5EE-498A-B34A-B4EAEFE41432}" sibTransId="{298843A5-7AD5-4704-9F4B-F17FE0A7F863}"/>
    <dgm:cxn modelId="{1EDEDB87-A495-4099-93FD-40443B182EFE}" srcId="{91A742D9-1A33-4FD9-AF5D-A064200ECFEA}" destId="{780A704C-C8EE-4CF8-A035-DE93C472C613}" srcOrd="0" destOrd="0" parTransId="{E089B40B-8638-454C-872F-495CA58A1027}" sibTransId="{58482330-2EB2-48AB-98FB-DF20C6C87B6A}"/>
    <dgm:cxn modelId="{D3346996-1F40-4969-A09A-6873B9122B5A}" srcId="{780A704C-C8EE-4CF8-A035-DE93C472C613}" destId="{41D88592-43BD-47E9-A765-7FAB05D997DF}" srcOrd="1" destOrd="0" parTransId="{CE7299B7-3EAC-4FFC-AAA5-9CDEB396FCCE}" sibTransId="{665C9401-3E47-4551-8C2C-20EDF430082B}"/>
    <dgm:cxn modelId="{7B93CB9D-19C7-48A9-B6AF-AC9E5DF7D1A5}" type="presOf" srcId="{5825CB89-2F5C-4B93-A71A-E3DF29F879C2}" destId="{7FBAB8DF-BA63-44B0-B7DA-299A8547352A}" srcOrd="0" destOrd="0" presId="urn:microsoft.com/office/officeart/2008/layout/LinedList"/>
    <dgm:cxn modelId="{C67854A0-F9CA-4F19-9D5B-86997CE2839C}" srcId="{780A704C-C8EE-4CF8-A035-DE93C472C613}" destId="{659BD604-83AB-49EF-AACA-3ED0394ED408}" srcOrd="0" destOrd="0" parTransId="{7963E0AB-2BC0-4A40-A1B2-5F6E7049F59E}" sibTransId="{5936697E-5B86-4BDD-95CC-2FDFE1E2C5C3}"/>
    <dgm:cxn modelId="{126BB9A9-5B34-4612-80BF-8B6DF01FBFD4}" type="presOf" srcId="{659BD604-83AB-49EF-AACA-3ED0394ED408}" destId="{18D67F2E-7B26-4A93-B533-375C7E9985D4}" srcOrd="0" destOrd="0" presId="urn:microsoft.com/office/officeart/2008/layout/LinedList"/>
    <dgm:cxn modelId="{69FC8BB7-95FD-485C-BDCE-A744E80C14D8}" srcId="{780A704C-C8EE-4CF8-A035-DE93C472C613}" destId="{32892055-9F08-49C4-869D-57DCEEF16B1A}" srcOrd="3" destOrd="0" parTransId="{EFABF078-B208-47B2-B3F2-429D1818D651}" sibTransId="{D26B9287-C775-4BC4-9DE0-97349957E644}"/>
    <dgm:cxn modelId="{483CFA11-C7FB-4747-A98F-85B4A2DA269F}" type="presParOf" srcId="{BCEE587F-E8AE-428A-9FDB-360BC97001FB}" destId="{D8EAC4FF-55F6-4C2E-AE38-597C6F1A7A02}" srcOrd="0" destOrd="0" presId="urn:microsoft.com/office/officeart/2008/layout/LinedList"/>
    <dgm:cxn modelId="{8B2427C9-A09A-44C6-832D-AF60E8D1F9F4}" type="presParOf" srcId="{BCEE587F-E8AE-428A-9FDB-360BC97001FB}" destId="{771E945B-64FA-432B-A699-F8DCF12FF87C}" srcOrd="1" destOrd="0" presId="urn:microsoft.com/office/officeart/2008/layout/LinedList"/>
    <dgm:cxn modelId="{23AD3E8A-BEC9-4860-AD02-AF531B2B8A80}" type="presParOf" srcId="{771E945B-64FA-432B-A699-F8DCF12FF87C}" destId="{BA588EC2-3C5B-4E6B-9BBE-62CDB8EBE1C3}" srcOrd="0" destOrd="0" presId="urn:microsoft.com/office/officeart/2008/layout/LinedList"/>
    <dgm:cxn modelId="{5B8394A1-ABA2-4569-AB6D-F120E3DE288B}" type="presParOf" srcId="{771E945B-64FA-432B-A699-F8DCF12FF87C}" destId="{F1FD9191-11CD-4709-A694-BA6279D5BECE}" srcOrd="1" destOrd="0" presId="urn:microsoft.com/office/officeart/2008/layout/LinedList"/>
    <dgm:cxn modelId="{AEA2E282-A6D7-4774-A7F7-495A4B664DE6}" type="presParOf" srcId="{F1FD9191-11CD-4709-A694-BA6279D5BECE}" destId="{E58C90C6-0E92-4294-9455-AD3993EC90AF}" srcOrd="0" destOrd="0" presId="urn:microsoft.com/office/officeart/2008/layout/LinedList"/>
    <dgm:cxn modelId="{24BB2DDF-CE33-4B06-9B83-531B135DFEFB}" type="presParOf" srcId="{F1FD9191-11CD-4709-A694-BA6279D5BECE}" destId="{966B04CD-76D1-4AAA-B34C-25B3E6D65BC9}" srcOrd="1" destOrd="0" presId="urn:microsoft.com/office/officeart/2008/layout/LinedList"/>
    <dgm:cxn modelId="{8567B956-C470-4FCC-8B10-778415871B1F}" type="presParOf" srcId="{966B04CD-76D1-4AAA-B34C-25B3E6D65BC9}" destId="{B28E1649-CF9C-4E8F-8347-DD081A1426EA}" srcOrd="0" destOrd="0" presId="urn:microsoft.com/office/officeart/2008/layout/LinedList"/>
    <dgm:cxn modelId="{C3B7A4E1-09D2-46D3-BBF5-44E8AE6483E8}" type="presParOf" srcId="{966B04CD-76D1-4AAA-B34C-25B3E6D65BC9}" destId="{18D67F2E-7B26-4A93-B533-375C7E9985D4}" srcOrd="1" destOrd="0" presId="urn:microsoft.com/office/officeart/2008/layout/LinedList"/>
    <dgm:cxn modelId="{8B6343A8-613C-49C3-98F2-4840976426ED}" type="presParOf" srcId="{966B04CD-76D1-4AAA-B34C-25B3E6D65BC9}" destId="{59F09DB5-B77A-4B62-AC8F-FDCA3C730EDD}" srcOrd="2" destOrd="0" presId="urn:microsoft.com/office/officeart/2008/layout/LinedList"/>
    <dgm:cxn modelId="{B5B51524-DF68-497F-A502-938DA1479024}" type="presParOf" srcId="{F1FD9191-11CD-4709-A694-BA6279D5BECE}" destId="{2A26A5AF-5EEC-46A0-BBE3-BF51409FCD63}" srcOrd="2" destOrd="0" presId="urn:microsoft.com/office/officeart/2008/layout/LinedList"/>
    <dgm:cxn modelId="{1E2EC4FA-46BB-4A4B-95BD-3C4FD029E5FB}" type="presParOf" srcId="{F1FD9191-11CD-4709-A694-BA6279D5BECE}" destId="{B5117329-768C-4C42-82D8-C2C1AE5257A3}" srcOrd="3" destOrd="0" presId="urn:microsoft.com/office/officeart/2008/layout/LinedList"/>
    <dgm:cxn modelId="{E350B1C4-B15E-423E-9BB6-DB40B3E0288A}" type="presParOf" srcId="{F1FD9191-11CD-4709-A694-BA6279D5BECE}" destId="{38D14220-57CF-4421-B553-1075083D18AB}" srcOrd="4" destOrd="0" presId="urn:microsoft.com/office/officeart/2008/layout/LinedList"/>
    <dgm:cxn modelId="{5153B45F-20F4-48A3-AA94-8931E8E2E951}" type="presParOf" srcId="{38D14220-57CF-4421-B553-1075083D18AB}" destId="{6923DC9E-9FFB-4FC8-A4D1-592127D2A965}" srcOrd="0" destOrd="0" presId="urn:microsoft.com/office/officeart/2008/layout/LinedList"/>
    <dgm:cxn modelId="{95E0A217-ADAC-447F-A141-683E8570077E}" type="presParOf" srcId="{38D14220-57CF-4421-B553-1075083D18AB}" destId="{9F7CE968-B7C5-47A6-9B6A-0DE688F5E418}" srcOrd="1" destOrd="0" presId="urn:microsoft.com/office/officeart/2008/layout/LinedList"/>
    <dgm:cxn modelId="{5A3C621B-8F42-492A-B883-177A2B8F1BC8}" type="presParOf" srcId="{38D14220-57CF-4421-B553-1075083D18AB}" destId="{D0817AFD-6A4C-405E-B7F4-E4B061AD6BA3}" srcOrd="2" destOrd="0" presId="urn:microsoft.com/office/officeart/2008/layout/LinedList"/>
    <dgm:cxn modelId="{BEECC45D-4CD4-404F-8AC4-F2AECFE44DAB}" type="presParOf" srcId="{F1FD9191-11CD-4709-A694-BA6279D5BECE}" destId="{894A64BB-7C0B-4FA9-B305-37BBC993D4A6}" srcOrd="5" destOrd="0" presId="urn:microsoft.com/office/officeart/2008/layout/LinedList"/>
    <dgm:cxn modelId="{C4766FD3-6BEB-48FF-BCE7-E0A79465B973}" type="presParOf" srcId="{F1FD9191-11CD-4709-A694-BA6279D5BECE}" destId="{9BD09D63-EEBF-46FD-804A-AC416FC5EE70}" srcOrd="6" destOrd="0" presId="urn:microsoft.com/office/officeart/2008/layout/LinedList"/>
    <dgm:cxn modelId="{7779168D-6F80-4ED7-9739-1BEA0773D3D5}" type="presParOf" srcId="{F1FD9191-11CD-4709-A694-BA6279D5BECE}" destId="{A12C9545-401E-4613-9391-C9DD81A232B3}" srcOrd="7" destOrd="0" presId="urn:microsoft.com/office/officeart/2008/layout/LinedList"/>
    <dgm:cxn modelId="{19150273-2DCD-4907-ACA8-11C10C361379}" type="presParOf" srcId="{A12C9545-401E-4613-9391-C9DD81A232B3}" destId="{61E5033F-A817-4108-8B99-D6EF67562DCB}" srcOrd="0" destOrd="0" presId="urn:microsoft.com/office/officeart/2008/layout/LinedList"/>
    <dgm:cxn modelId="{D62BEF7E-E64F-4A81-BC2E-084D24E21863}" type="presParOf" srcId="{A12C9545-401E-4613-9391-C9DD81A232B3}" destId="{7FBAB8DF-BA63-44B0-B7DA-299A8547352A}" srcOrd="1" destOrd="0" presId="urn:microsoft.com/office/officeart/2008/layout/LinedList"/>
    <dgm:cxn modelId="{EF2C5213-DA33-4C27-9AF9-57C3ABE2B47A}" type="presParOf" srcId="{A12C9545-401E-4613-9391-C9DD81A232B3}" destId="{50612DD1-DFF5-4E42-9F15-FA642F7317F6}" srcOrd="2" destOrd="0" presId="urn:microsoft.com/office/officeart/2008/layout/LinedList"/>
    <dgm:cxn modelId="{7EC6EF9E-8A64-43AD-B81F-0783B9DBAA23}" type="presParOf" srcId="{F1FD9191-11CD-4709-A694-BA6279D5BECE}" destId="{FF827958-2619-4F24-AB34-823621A87235}" srcOrd="8" destOrd="0" presId="urn:microsoft.com/office/officeart/2008/layout/LinedList"/>
    <dgm:cxn modelId="{F2FE01AF-5392-4C6F-9FE1-E6B8259FA18F}" type="presParOf" srcId="{F1FD9191-11CD-4709-A694-BA6279D5BECE}" destId="{A907FD6C-50E1-4DD9-B904-A270C5C400F8}" srcOrd="9" destOrd="0" presId="urn:microsoft.com/office/officeart/2008/layout/LinedList"/>
    <dgm:cxn modelId="{F038013E-EC4B-454C-B4A6-0B3DC348B830}" type="presParOf" srcId="{F1FD9191-11CD-4709-A694-BA6279D5BECE}" destId="{A95344F3-EBCE-445E-B1BF-B0078AA1DF44}" srcOrd="10" destOrd="0" presId="urn:microsoft.com/office/officeart/2008/layout/LinedList"/>
    <dgm:cxn modelId="{709632E8-AC3F-4C19-A2EC-AF756CACE124}" type="presParOf" srcId="{A95344F3-EBCE-445E-B1BF-B0078AA1DF44}" destId="{AF34328A-A016-4456-A2F9-7A7688ABF8FE}" srcOrd="0" destOrd="0" presId="urn:microsoft.com/office/officeart/2008/layout/LinedList"/>
    <dgm:cxn modelId="{4F37260F-DC76-456A-8527-204D37D511CA}" type="presParOf" srcId="{A95344F3-EBCE-445E-B1BF-B0078AA1DF44}" destId="{1C5A1F3F-B0F8-43CD-B187-AD6306339DD7}" srcOrd="1" destOrd="0" presId="urn:microsoft.com/office/officeart/2008/layout/LinedList"/>
    <dgm:cxn modelId="{C91919D7-CFEC-4FAC-B04A-8D6511ADE637}" type="presParOf" srcId="{A95344F3-EBCE-445E-B1BF-B0078AA1DF44}" destId="{4D3D13D3-6835-4A4B-93F5-149690E82B3A}" srcOrd="2" destOrd="0" presId="urn:microsoft.com/office/officeart/2008/layout/LinedList"/>
    <dgm:cxn modelId="{975837C9-0A95-4D51-8587-9CE4A0BB8CCC}" type="presParOf" srcId="{F1FD9191-11CD-4709-A694-BA6279D5BECE}" destId="{401D3ACF-B5C9-43C0-879E-A89F8283CEC2}" srcOrd="11" destOrd="0" presId="urn:microsoft.com/office/officeart/2008/layout/LinedList"/>
    <dgm:cxn modelId="{CA41CBA6-1F21-47DD-A441-65426CB02A86}" type="presParOf" srcId="{F1FD9191-11CD-4709-A694-BA6279D5BECE}" destId="{F88C86D7-C41F-4C76-99C6-A3C2143767C0}" srcOrd="12"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95B6EF-B575-41BB-82BF-75E9AD8B30D3}"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9103682-48D9-48F7-9164-3BDFC199E94E}">
      <dgm:prSet/>
      <dgm:spPr/>
      <dgm:t>
        <a:bodyPr/>
        <a:lstStyle/>
        <a:p>
          <a:pPr>
            <a:defRPr cap="all"/>
          </a:pPr>
          <a:r>
            <a:rPr lang="en-GB"/>
            <a:t>The big apple ?</a:t>
          </a:r>
          <a:endParaRPr lang="en-US"/>
        </a:p>
      </dgm:t>
    </dgm:pt>
    <dgm:pt modelId="{02ECEEB4-3352-4AA0-9448-1EDE7C773B59}" type="parTrans" cxnId="{C41AB12A-080A-477B-AF9B-6391D7111171}">
      <dgm:prSet/>
      <dgm:spPr/>
      <dgm:t>
        <a:bodyPr/>
        <a:lstStyle/>
        <a:p>
          <a:endParaRPr lang="en-US"/>
        </a:p>
      </dgm:t>
    </dgm:pt>
    <dgm:pt modelId="{D0988734-4690-4067-8763-7DDEEB48606E}" type="sibTrans" cxnId="{C41AB12A-080A-477B-AF9B-6391D7111171}">
      <dgm:prSet/>
      <dgm:spPr/>
      <dgm:t>
        <a:bodyPr/>
        <a:lstStyle/>
        <a:p>
          <a:endParaRPr lang="en-US"/>
        </a:p>
      </dgm:t>
    </dgm:pt>
    <dgm:pt modelId="{6B6D1AAA-833A-4FA8-9ADF-C4D07D8209FC}">
      <dgm:prSet/>
      <dgm:spPr/>
      <dgm:t>
        <a:bodyPr/>
        <a:lstStyle/>
        <a:p>
          <a:pPr>
            <a:defRPr cap="all"/>
          </a:pPr>
          <a:r>
            <a:rPr lang="en-GB"/>
            <a:t>The Windy City ?</a:t>
          </a:r>
          <a:endParaRPr lang="en-US"/>
        </a:p>
      </dgm:t>
    </dgm:pt>
    <dgm:pt modelId="{8D6E48BE-1A47-4329-A3C8-A1008B2B5A57}" type="parTrans" cxnId="{DB8CAD98-6A4C-42FD-A524-F7E4CADE6F56}">
      <dgm:prSet/>
      <dgm:spPr/>
      <dgm:t>
        <a:bodyPr/>
        <a:lstStyle/>
        <a:p>
          <a:endParaRPr lang="en-US"/>
        </a:p>
      </dgm:t>
    </dgm:pt>
    <dgm:pt modelId="{FCE9B9ED-8124-4C40-B053-D1477A7F2F6C}" type="sibTrans" cxnId="{DB8CAD98-6A4C-42FD-A524-F7E4CADE6F56}">
      <dgm:prSet/>
      <dgm:spPr/>
      <dgm:t>
        <a:bodyPr/>
        <a:lstStyle/>
        <a:p>
          <a:endParaRPr lang="en-US"/>
        </a:p>
      </dgm:t>
    </dgm:pt>
    <dgm:pt modelId="{D071909E-24B6-4995-9A01-940A618F7CEC}">
      <dgm:prSet/>
      <dgm:spPr/>
      <dgm:t>
        <a:bodyPr/>
        <a:lstStyle/>
        <a:p>
          <a:pPr>
            <a:defRPr cap="all"/>
          </a:pPr>
          <a:r>
            <a:rPr lang="en-GB"/>
            <a:t>The Square Mile ?</a:t>
          </a:r>
          <a:endParaRPr lang="en-US" dirty="0"/>
        </a:p>
      </dgm:t>
    </dgm:pt>
    <dgm:pt modelId="{0206B91A-685F-4D7F-803F-27DC4FD578BB}" type="parTrans" cxnId="{8CFDDD5B-8CE4-412A-AE12-F2521DB4074A}">
      <dgm:prSet/>
      <dgm:spPr/>
      <dgm:t>
        <a:bodyPr/>
        <a:lstStyle/>
        <a:p>
          <a:endParaRPr lang="en-US"/>
        </a:p>
      </dgm:t>
    </dgm:pt>
    <dgm:pt modelId="{FF78DCF8-A82E-4492-A398-ABD8A93DB2CD}" type="sibTrans" cxnId="{8CFDDD5B-8CE4-412A-AE12-F2521DB4074A}">
      <dgm:prSet/>
      <dgm:spPr/>
      <dgm:t>
        <a:bodyPr/>
        <a:lstStyle/>
        <a:p>
          <a:endParaRPr lang="en-US"/>
        </a:p>
      </dgm:t>
    </dgm:pt>
    <dgm:pt modelId="{9FA1EC49-5A24-485C-9A41-A32387100149}">
      <dgm:prSet/>
      <dgm:spPr/>
      <dgm:t>
        <a:bodyPr/>
        <a:lstStyle/>
        <a:p>
          <a:pPr>
            <a:defRPr cap="all"/>
          </a:pPr>
          <a:r>
            <a:rPr lang="en-GB"/>
            <a:t>The Holy City ?</a:t>
          </a:r>
          <a:endParaRPr lang="en-US"/>
        </a:p>
      </dgm:t>
    </dgm:pt>
    <dgm:pt modelId="{668CB486-0A82-4FBC-B880-E0E87A81DE75}" type="parTrans" cxnId="{3DA9D7CF-597E-4FC6-8026-9A3CC3E37CA8}">
      <dgm:prSet/>
      <dgm:spPr/>
      <dgm:t>
        <a:bodyPr/>
        <a:lstStyle/>
        <a:p>
          <a:endParaRPr lang="en-US"/>
        </a:p>
      </dgm:t>
    </dgm:pt>
    <dgm:pt modelId="{812EA32C-3DE5-4883-816B-0E63EA9A781E}" type="sibTrans" cxnId="{3DA9D7CF-597E-4FC6-8026-9A3CC3E37CA8}">
      <dgm:prSet/>
      <dgm:spPr/>
      <dgm:t>
        <a:bodyPr/>
        <a:lstStyle/>
        <a:p>
          <a:endParaRPr lang="en-US"/>
        </a:p>
      </dgm:t>
    </dgm:pt>
    <dgm:pt modelId="{5D84E4AF-D195-4419-B590-203B55417A58}" type="pres">
      <dgm:prSet presAssocID="{BE95B6EF-B575-41BB-82BF-75E9AD8B30D3}" presName="root" presStyleCnt="0">
        <dgm:presLayoutVars>
          <dgm:dir/>
          <dgm:resizeHandles val="exact"/>
        </dgm:presLayoutVars>
      </dgm:prSet>
      <dgm:spPr/>
    </dgm:pt>
    <dgm:pt modelId="{D5299B3C-666C-4793-B98E-3755AFF8D202}" type="pres">
      <dgm:prSet presAssocID="{C9103682-48D9-48F7-9164-3BDFC199E94E}" presName="compNode" presStyleCnt="0"/>
      <dgm:spPr/>
    </dgm:pt>
    <dgm:pt modelId="{4BFE3E71-01DC-4F3D-8A5C-59A0552E3E8E}" type="pres">
      <dgm:prSet presAssocID="{C9103682-48D9-48F7-9164-3BDFC199E94E}" presName="iconBgRect" presStyleLbl="bgShp" presStyleIdx="0" presStyleCnt="4"/>
      <dgm:spPr/>
    </dgm:pt>
    <dgm:pt modelId="{09B5A2FF-31AE-4667-9149-C62B6A174071}" type="pres">
      <dgm:prSet presAssocID="{C9103682-48D9-48F7-9164-3BDFC199E94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pple"/>
        </a:ext>
      </dgm:extLst>
    </dgm:pt>
    <dgm:pt modelId="{7715FB08-0895-4BB5-A93D-4DC8CB6A240E}" type="pres">
      <dgm:prSet presAssocID="{C9103682-48D9-48F7-9164-3BDFC199E94E}" presName="spaceRect" presStyleCnt="0"/>
      <dgm:spPr/>
    </dgm:pt>
    <dgm:pt modelId="{3FCD8F8E-23FC-4113-95B1-B4CB8B551F5C}" type="pres">
      <dgm:prSet presAssocID="{C9103682-48D9-48F7-9164-3BDFC199E94E}" presName="textRect" presStyleLbl="revTx" presStyleIdx="0" presStyleCnt="4">
        <dgm:presLayoutVars>
          <dgm:chMax val="1"/>
          <dgm:chPref val="1"/>
        </dgm:presLayoutVars>
      </dgm:prSet>
      <dgm:spPr/>
    </dgm:pt>
    <dgm:pt modelId="{9D1E345B-DEFB-4937-AE80-6E697174033E}" type="pres">
      <dgm:prSet presAssocID="{D0988734-4690-4067-8763-7DDEEB48606E}" presName="sibTrans" presStyleCnt="0"/>
      <dgm:spPr/>
    </dgm:pt>
    <dgm:pt modelId="{F62AE2C4-0F8F-4AB9-8B32-B471ECC8092D}" type="pres">
      <dgm:prSet presAssocID="{6B6D1AAA-833A-4FA8-9ADF-C4D07D8209FC}" presName="compNode" presStyleCnt="0"/>
      <dgm:spPr/>
    </dgm:pt>
    <dgm:pt modelId="{CF9CD523-2F0F-46CC-8A55-7315610C4A5A}" type="pres">
      <dgm:prSet presAssocID="{6B6D1AAA-833A-4FA8-9ADF-C4D07D8209FC}" presName="iconBgRect" presStyleLbl="bgShp" presStyleIdx="1" presStyleCnt="4"/>
      <dgm:spPr/>
    </dgm:pt>
    <dgm:pt modelId="{F5C0A09D-7491-44B6-A258-9A688159F4FB}" type="pres">
      <dgm:prSet presAssocID="{6B6D1AAA-833A-4FA8-9ADF-C4D07D8209F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ity"/>
        </a:ext>
      </dgm:extLst>
    </dgm:pt>
    <dgm:pt modelId="{70389126-F454-40AC-AC85-757C13086B86}" type="pres">
      <dgm:prSet presAssocID="{6B6D1AAA-833A-4FA8-9ADF-C4D07D8209FC}" presName="spaceRect" presStyleCnt="0"/>
      <dgm:spPr/>
    </dgm:pt>
    <dgm:pt modelId="{6424FCA8-E843-429C-BC43-252E249B91DF}" type="pres">
      <dgm:prSet presAssocID="{6B6D1AAA-833A-4FA8-9ADF-C4D07D8209FC}" presName="textRect" presStyleLbl="revTx" presStyleIdx="1" presStyleCnt="4">
        <dgm:presLayoutVars>
          <dgm:chMax val="1"/>
          <dgm:chPref val="1"/>
        </dgm:presLayoutVars>
      </dgm:prSet>
      <dgm:spPr/>
    </dgm:pt>
    <dgm:pt modelId="{1A1ABE2A-2646-4A6D-A7BD-9B5181962A24}" type="pres">
      <dgm:prSet presAssocID="{FCE9B9ED-8124-4C40-B053-D1477A7F2F6C}" presName="sibTrans" presStyleCnt="0"/>
      <dgm:spPr/>
    </dgm:pt>
    <dgm:pt modelId="{A4F51C3C-C4F3-49F5-AA35-C03CC7DD7A0C}" type="pres">
      <dgm:prSet presAssocID="{D071909E-24B6-4995-9A01-940A618F7CEC}" presName="compNode" presStyleCnt="0"/>
      <dgm:spPr/>
    </dgm:pt>
    <dgm:pt modelId="{F5A5EBE6-7028-4070-8449-B77641F92A1D}" type="pres">
      <dgm:prSet presAssocID="{D071909E-24B6-4995-9A01-940A618F7CEC}" presName="iconBgRect" presStyleLbl="bgShp" presStyleIdx="2" presStyleCnt="4"/>
      <dgm:spPr/>
    </dgm:pt>
    <dgm:pt modelId="{6080E623-D8F4-4E08-A2C7-4081C6E02FBC}" type="pres">
      <dgm:prSet presAssocID="{D071909E-24B6-4995-9A01-940A618F7CEC}" presName="iconRect" presStyleLbl="node1" presStyleIdx="2" presStyleCnt="4" custLinFactX="-200000" custLinFactNeighborX="-212517" custLinFactNeighborY="9823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r"/>
        </a:ext>
      </dgm:extLst>
    </dgm:pt>
    <dgm:pt modelId="{964DA768-A89E-4748-8A9D-19F26867EE41}" type="pres">
      <dgm:prSet presAssocID="{D071909E-24B6-4995-9A01-940A618F7CEC}" presName="spaceRect" presStyleCnt="0"/>
      <dgm:spPr/>
    </dgm:pt>
    <dgm:pt modelId="{DBF041E9-DD62-4C46-8569-FA5E1A394A6C}" type="pres">
      <dgm:prSet presAssocID="{D071909E-24B6-4995-9A01-940A618F7CEC}" presName="textRect" presStyleLbl="revTx" presStyleIdx="2" presStyleCnt="4">
        <dgm:presLayoutVars>
          <dgm:chMax val="1"/>
          <dgm:chPref val="1"/>
        </dgm:presLayoutVars>
      </dgm:prSet>
      <dgm:spPr/>
    </dgm:pt>
    <dgm:pt modelId="{F5FF0A17-B8FC-4A68-B8EA-00DF9A99E4DE}" type="pres">
      <dgm:prSet presAssocID="{FF78DCF8-A82E-4492-A398-ABD8A93DB2CD}" presName="sibTrans" presStyleCnt="0"/>
      <dgm:spPr/>
    </dgm:pt>
    <dgm:pt modelId="{39805E51-4C8C-4480-BC6B-3FE4BB940EDF}" type="pres">
      <dgm:prSet presAssocID="{9FA1EC49-5A24-485C-9A41-A32387100149}" presName="compNode" presStyleCnt="0"/>
      <dgm:spPr/>
    </dgm:pt>
    <dgm:pt modelId="{57112248-835B-4A71-BF39-5486E9E95ADF}" type="pres">
      <dgm:prSet presAssocID="{9FA1EC49-5A24-485C-9A41-A32387100149}" presName="iconBgRect" presStyleLbl="bgShp" presStyleIdx="3" presStyleCnt="4"/>
      <dgm:spPr/>
    </dgm:pt>
    <dgm:pt modelId="{7BC1BB87-FB24-40D5-8319-8FB665464406}" type="pres">
      <dgm:prSet presAssocID="{9FA1EC49-5A24-485C-9A41-A3238710014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ind Chime"/>
        </a:ext>
      </dgm:extLst>
    </dgm:pt>
    <dgm:pt modelId="{AEC6D735-B027-4AB3-9014-AB3B53E53089}" type="pres">
      <dgm:prSet presAssocID="{9FA1EC49-5A24-485C-9A41-A32387100149}" presName="spaceRect" presStyleCnt="0"/>
      <dgm:spPr/>
    </dgm:pt>
    <dgm:pt modelId="{5F9F4A61-6227-454C-BB8F-78C5F363A47C}" type="pres">
      <dgm:prSet presAssocID="{9FA1EC49-5A24-485C-9A41-A32387100149}" presName="textRect" presStyleLbl="revTx" presStyleIdx="3" presStyleCnt="4">
        <dgm:presLayoutVars>
          <dgm:chMax val="1"/>
          <dgm:chPref val="1"/>
        </dgm:presLayoutVars>
      </dgm:prSet>
      <dgm:spPr/>
    </dgm:pt>
  </dgm:ptLst>
  <dgm:cxnLst>
    <dgm:cxn modelId="{C41AB12A-080A-477B-AF9B-6391D7111171}" srcId="{BE95B6EF-B575-41BB-82BF-75E9AD8B30D3}" destId="{C9103682-48D9-48F7-9164-3BDFC199E94E}" srcOrd="0" destOrd="0" parTransId="{02ECEEB4-3352-4AA0-9448-1EDE7C773B59}" sibTransId="{D0988734-4690-4067-8763-7DDEEB48606E}"/>
    <dgm:cxn modelId="{B8DF0F32-2DB2-468A-B7B0-4A8EA9B939C8}" type="presOf" srcId="{BE95B6EF-B575-41BB-82BF-75E9AD8B30D3}" destId="{5D84E4AF-D195-4419-B590-203B55417A58}" srcOrd="0" destOrd="0" presId="urn:microsoft.com/office/officeart/2018/5/layout/IconCircleLabelList"/>
    <dgm:cxn modelId="{8CFDDD5B-8CE4-412A-AE12-F2521DB4074A}" srcId="{BE95B6EF-B575-41BB-82BF-75E9AD8B30D3}" destId="{D071909E-24B6-4995-9A01-940A618F7CEC}" srcOrd="2" destOrd="0" parTransId="{0206B91A-685F-4D7F-803F-27DC4FD578BB}" sibTransId="{FF78DCF8-A82E-4492-A398-ABD8A93DB2CD}"/>
    <dgm:cxn modelId="{D7912F83-A3AD-48E5-8616-01B93D5B130E}" type="presOf" srcId="{C9103682-48D9-48F7-9164-3BDFC199E94E}" destId="{3FCD8F8E-23FC-4113-95B1-B4CB8B551F5C}" srcOrd="0" destOrd="0" presId="urn:microsoft.com/office/officeart/2018/5/layout/IconCircleLabelList"/>
    <dgm:cxn modelId="{26C49689-0C4F-4BF1-91F4-87CC4159EEB7}" type="presOf" srcId="{D071909E-24B6-4995-9A01-940A618F7CEC}" destId="{DBF041E9-DD62-4C46-8569-FA5E1A394A6C}" srcOrd="0" destOrd="0" presId="urn:microsoft.com/office/officeart/2018/5/layout/IconCircleLabelList"/>
    <dgm:cxn modelId="{DB8CAD98-6A4C-42FD-A524-F7E4CADE6F56}" srcId="{BE95B6EF-B575-41BB-82BF-75E9AD8B30D3}" destId="{6B6D1AAA-833A-4FA8-9ADF-C4D07D8209FC}" srcOrd="1" destOrd="0" parTransId="{8D6E48BE-1A47-4329-A3C8-A1008B2B5A57}" sibTransId="{FCE9B9ED-8124-4C40-B053-D1477A7F2F6C}"/>
    <dgm:cxn modelId="{03ABABA2-0E10-4F4F-9D7D-2325A4CCDF9D}" type="presOf" srcId="{9FA1EC49-5A24-485C-9A41-A32387100149}" destId="{5F9F4A61-6227-454C-BB8F-78C5F363A47C}" srcOrd="0" destOrd="0" presId="urn:microsoft.com/office/officeart/2018/5/layout/IconCircleLabelList"/>
    <dgm:cxn modelId="{3DA9D7CF-597E-4FC6-8026-9A3CC3E37CA8}" srcId="{BE95B6EF-B575-41BB-82BF-75E9AD8B30D3}" destId="{9FA1EC49-5A24-485C-9A41-A32387100149}" srcOrd="3" destOrd="0" parTransId="{668CB486-0A82-4FBC-B880-E0E87A81DE75}" sibTransId="{812EA32C-3DE5-4883-816B-0E63EA9A781E}"/>
    <dgm:cxn modelId="{7ACC50E6-282F-4EEF-ACCC-814893E20CEE}" type="presOf" srcId="{6B6D1AAA-833A-4FA8-9ADF-C4D07D8209FC}" destId="{6424FCA8-E843-429C-BC43-252E249B91DF}" srcOrd="0" destOrd="0" presId="urn:microsoft.com/office/officeart/2018/5/layout/IconCircleLabelList"/>
    <dgm:cxn modelId="{FCC61571-335B-4272-B9D5-F7214A057E73}" type="presParOf" srcId="{5D84E4AF-D195-4419-B590-203B55417A58}" destId="{D5299B3C-666C-4793-B98E-3755AFF8D202}" srcOrd="0" destOrd="0" presId="urn:microsoft.com/office/officeart/2018/5/layout/IconCircleLabelList"/>
    <dgm:cxn modelId="{45FFD0D9-9C53-4947-9354-29A096A1C39D}" type="presParOf" srcId="{D5299B3C-666C-4793-B98E-3755AFF8D202}" destId="{4BFE3E71-01DC-4F3D-8A5C-59A0552E3E8E}" srcOrd="0" destOrd="0" presId="urn:microsoft.com/office/officeart/2018/5/layout/IconCircleLabelList"/>
    <dgm:cxn modelId="{29EFAB45-70EA-44FD-ABE8-0ECF7D9A4FD2}" type="presParOf" srcId="{D5299B3C-666C-4793-B98E-3755AFF8D202}" destId="{09B5A2FF-31AE-4667-9149-C62B6A174071}" srcOrd="1" destOrd="0" presId="urn:microsoft.com/office/officeart/2018/5/layout/IconCircleLabelList"/>
    <dgm:cxn modelId="{905E1F31-F1A8-4339-BA68-426C133065BC}" type="presParOf" srcId="{D5299B3C-666C-4793-B98E-3755AFF8D202}" destId="{7715FB08-0895-4BB5-A93D-4DC8CB6A240E}" srcOrd="2" destOrd="0" presId="urn:microsoft.com/office/officeart/2018/5/layout/IconCircleLabelList"/>
    <dgm:cxn modelId="{5CC59315-E81A-468F-AC52-58F36326D582}" type="presParOf" srcId="{D5299B3C-666C-4793-B98E-3755AFF8D202}" destId="{3FCD8F8E-23FC-4113-95B1-B4CB8B551F5C}" srcOrd="3" destOrd="0" presId="urn:microsoft.com/office/officeart/2018/5/layout/IconCircleLabelList"/>
    <dgm:cxn modelId="{58FA24BE-A693-44F1-A9A3-862F0C568FCB}" type="presParOf" srcId="{5D84E4AF-D195-4419-B590-203B55417A58}" destId="{9D1E345B-DEFB-4937-AE80-6E697174033E}" srcOrd="1" destOrd="0" presId="urn:microsoft.com/office/officeart/2018/5/layout/IconCircleLabelList"/>
    <dgm:cxn modelId="{CF26C82E-4DEB-4299-A75A-41CF7FD39903}" type="presParOf" srcId="{5D84E4AF-D195-4419-B590-203B55417A58}" destId="{F62AE2C4-0F8F-4AB9-8B32-B471ECC8092D}" srcOrd="2" destOrd="0" presId="urn:microsoft.com/office/officeart/2018/5/layout/IconCircleLabelList"/>
    <dgm:cxn modelId="{F4BAA789-FCC9-4A8E-8084-EF32C4AA6362}" type="presParOf" srcId="{F62AE2C4-0F8F-4AB9-8B32-B471ECC8092D}" destId="{CF9CD523-2F0F-46CC-8A55-7315610C4A5A}" srcOrd="0" destOrd="0" presId="urn:microsoft.com/office/officeart/2018/5/layout/IconCircleLabelList"/>
    <dgm:cxn modelId="{D8869DCF-7418-4D56-9748-417AB75EC09A}" type="presParOf" srcId="{F62AE2C4-0F8F-4AB9-8B32-B471ECC8092D}" destId="{F5C0A09D-7491-44B6-A258-9A688159F4FB}" srcOrd="1" destOrd="0" presId="urn:microsoft.com/office/officeart/2018/5/layout/IconCircleLabelList"/>
    <dgm:cxn modelId="{C67B4F89-32A3-4A5F-9FFC-76643F58636A}" type="presParOf" srcId="{F62AE2C4-0F8F-4AB9-8B32-B471ECC8092D}" destId="{70389126-F454-40AC-AC85-757C13086B86}" srcOrd="2" destOrd="0" presId="urn:microsoft.com/office/officeart/2018/5/layout/IconCircleLabelList"/>
    <dgm:cxn modelId="{069B9A46-E017-4135-B158-2C6A443C6E9D}" type="presParOf" srcId="{F62AE2C4-0F8F-4AB9-8B32-B471ECC8092D}" destId="{6424FCA8-E843-429C-BC43-252E249B91DF}" srcOrd="3" destOrd="0" presId="urn:microsoft.com/office/officeart/2018/5/layout/IconCircleLabelList"/>
    <dgm:cxn modelId="{FA083287-8BE5-4FA6-9740-C6D577382CDC}" type="presParOf" srcId="{5D84E4AF-D195-4419-B590-203B55417A58}" destId="{1A1ABE2A-2646-4A6D-A7BD-9B5181962A24}" srcOrd="3" destOrd="0" presId="urn:microsoft.com/office/officeart/2018/5/layout/IconCircleLabelList"/>
    <dgm:cxn modelId="{9CFC3190-4661-4F97-A9CE-29434CCEA99F}" type="presParOf" srcId="{5D84E4AF-D195-4419-B590-203B55417A58}" destId="{A4F51C3C-C4F3-49F5-AA35-C03CC7DD7A0C}" srcOrd="4" destOrd="0" presId="urn:microsoft.com/office/officeart/2018/5/layout/IconCircleLabelList"/>
    <dgm:cxn modelId="{0DA55E37-EB2B-4E66-B976-EC339D3FF5B5}" type="presParOf" srcId="{A4F51C3C-C4F3-49F5-AA35-C03CC7DD7A0C}" destId="{F5A5EBE6-7028-4070-8449-B77641F92A1D}" srcOrd="0" destOrd="0" presId="urn:microsoft.com/office/officeart/2018/5/layout/IconCircleLabelList"/>
    <dgm:cxn modelId="{9EECAD21-A4B8-4C30-A7FD-D67426F18651}" type="presParOf" srcId="{A4F51C3C-C4F3-49F5-AA35-C03CC7DD7A0C}" destId="{6080E623-D8F4-4E08-A2C7-4081C6E02FBC}" srcOrd="1" destOrd="0" presId="urn:microsoft.com/office/officeart/2018/5/layout/IconCircleLabelList"/>
    <dgm:cxn modelId="{930EB53A-018D-490E-8969-259362343901}" type="presParOf" srcId="{A4F51C3C-C4F3-49F5-AA35-C03CC7DD7A0C}" destId="{964DA768-A89E-4748-8A9D-19F26867EE41}" srcOrd="2" destOrd="0" presId="urn:microsoft.com/office/officeart/2018/5/layout/IconCircleLabelList"/>
    <dgm:cxn modelId="{1904DB6E-B470-4F3B-8EB4-222025CACFC8}" type="presParOf" srcId="{A4F51C3C-C4F3-49F5-AA35-C03CC7DD7A0C}" destId="{DBF041E9-DD62-4C46-8569-FA5E1A394A6C}" srcOrd="3" destOrd="0" presId="urn:microsoft.com/office/officeart/2018/5/layout/IconCircleLabelList"/>
    <dgm:cxn modelId="{86518F2A-1CE1-4DB9-B502-33667739485C}" type="presParOf" srcId="{5D84E4AF-D195-4419-B590-203B55417A58}" destId="{F5FF0A17-B8FC-4A68-B8EA-00DF9A99E4DE}" srcOrd="5" destOrd="0" presId="urn:microsoft.com/office/officeart/2018/5/layout/IconCircleLabelList"/>
    <dgm:cxn modelId="{9A642BD3-EA3F-4734-9670-E93FC57EB81E}" type="presParOf" srcId="{5D84E4AF-D195-4419-B590-203B55417A58}" destId="{39805E51-4C8C-4480-BC6B-3FE4BB940EDF}" srcOrd="6" destOrd="0" presId="urn:microsoft.com/office/officeart/2018/5/layout/IconCircleLabelList"/>
    <dgm:cxn modelId="{894FBEAD-3D43-469A-9244-42C1714A4A7A}" type="presParOf" srcId="{39805E51-4C8C-4480-BC6B-3FE4BB940EDF}" destId="{57112248-835B-4A71-BF39-5486E9E95ADF}" srcOrd="0" destOrd="0" presId="urn:microsoft.com/office/officeart/2018/5/layout/IconCircleLabelList"/>
    <dgm:cxn modelId="{FD130A93-AB40-46C8-8F2B-6A1F8A7B20BF}" type="presParOf" srcId="{39805E51-4C8C-4480-BC6B-3FE4BB940EDF}" destId="{7BC1BB87-FB24-40D5-8319-8FB665464406}" srcOrd="1" destOrd="0" presId="urn:microsoft.com/office/officeart/2018/5/layout/IconCircleLabelList"/>
    <dgm:cxn modelId="{0FC444BE-E585-4EC5-9620-091D6B7C0927}" type="presParOf" srcId="{39805E51-4C8C-4480-BC6B-3FE4BB940EDF}" destId="{AEC6D735-B027-4AB3-9014-AB3B53E53089}" srcOrd="2" destOrd="0" presId="urn:microsoft.com/office/officeart/2018/5/layout/IconCircleLabelList"/>
    <dgm:cxn modelId="{9B332CDE-7F50-44AF-9FCD-415B6DF7E40A}" type="presParOf" srcId="{39805E51-4C8C-4480-BC6B-3FE4BB940EDF}" destId="{5F9F4A61-6227-454C-BB8F-78C5F363A47C}" srcOrd="3" destOrd="0" presId="urn:microsoft.com/office/officeart/2018/5/layout/IconCircleLabel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0399700-E706-49BB-B7A0-FF9B21A7F9D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C4C33E8-54F8-4A4E-93A5-09398CB95ECA}">
      <dgm:prSet/>
      <dgm:spPr/>
      <dgm:t>
        <a:bodyPr/>
        <a:lstStyle/>
        <a:p>
          <a:r>
            <a:rPr lang="en-GB"/>
            <a:t>Were The Aim’s Met?</a:t>
          </a:r>
          <a:endParaRPr lang="en-US"/>
        </a:p>
      </dgm:t>
    </dgm:pt>
    <dgm:pt modelId="{B8CF56A7-E377-4D0F-B986-2E7549785DB5}" type="parTrans" cxnId="{73D56147-492E-4652-8DAA-4CB80CBB9536}">
      <dgm:prSet/>
      <dgm:spPr/>
      <dgm:t>
        <a:bodyPr/>
        <a:lstStyle/>
        <a:p>
          <a:endParaRPr lang="en-US"/>
        </a:p>
      </dgm:t>
    </dgm:pt>
    <dgm:pt modelId="{C8022910-4815-482B-915D-1093FB9F015E}" type="sibTrans" cxnId="{73D56147-492E-4652-8DAA-4CB80CBB9536}">
      <dgm:prSet/>
      <dgm:spPr/>
      <dgm:t>
        <a:bodyPr/>
        <a:lstStyle/>
        <a:p>
          <a:endParaRPr lang="en-US"/>
        </a:p>
      </dgm:t>
    </dgm:pt>
    <dgm:pt modelId="{4B08D762-5B38-4B85-95F8-878B19E3810A}">
      <dgm:prSet/>
      <dgm:spPr/>
      <dgm:t>
        <a:bodyPr/>
        <a:lstStyle/>
        <a:p>
          <a:r>
            <a:rPr lang="en-GB"/>
            <a:t>Where The Objectives Met?</a:t>
          </a:r>
          <a:endParaRPr lang="en-US"/>
        </a:p>
      </dgm:t>
    </dgm:pt>
    <dgm:pt modelId="{DC569B26-90B0-4B2F-9670-147FC8F4F42E}" type="parTrans" cxnId="{77914EA3-A9D1-4073-A6FE-B28D5C87B2B3}">
      <dgm:prSet/>
      <dgm:spPr/>
      <dgm:t>
        <a:bodyPr/>
        <a:lstStyle/>
        <a:p>
          <a:endParaRPr lang="en-US"/>
        </a:p>
      </dgm:t>
    </dgm:pt>
    <dgm:pt modelId="{6A15DE89-7AFF-4A48-9440-C3766958A6EE}" type="sibTrans" cxnId="{77914EA3-A9D1-4073-A6FE-B28D5C87B2B3}">
      <dgm:prSet/>
      <dgm:spPr/>
      <dgm:t>
        <a:bodyPr/>
        <a:lstStyle/>
        <a:p>
          <a:endParaRPr lang="en-US"/>
        </a:p>
      </dgm:t>
    </dgm:pt>
    <dgm:pt modelId="{DEC722E9-BE93-4FC9-BD68-F8B2B26152EE}" type="pres">
      <dgm:prSet presAssocID="{10399700-E706-49BB-B7A0-FF9B21A7F9D3}" presName="root" presStyleCnt="0">
        <dgm:presLayoutVars>
          <dgm:dir/>
          <dgm:resizeHandles val="exact"/>
        </dgm:presLayoutVars>
      </dgm:prSet>
      <dgm:spPr/>
    </dgm:pt>
    <dgm:pt modelId="{BB3FA0D9-EFD4-4DCD-A546-DDCB9BD7C2FD}" type="pres">
      <dgm:prSet presAssocID="{4C4C33E8-54F8-4A4E-93A5-09398CB95ECA}" presName="compNode" presStyleCnt="0"/>
      <dgm:spPr/>
    </dgm:pt>
    <dgm:pt modelId="{99E64727-35C7-4B01-8170-84EB28E57742}" type="pres">
      <dgm:prSet presAssocID="{4C4C33E8-54F8-4A4E-93A5-09398CB95ECA}" presName="bgRect" presStyleLbl="bgShp" presStyleIdx="0" presStyleCnt="2"/>
      <dgm:spPr/>
    </dgm:pt>
    <dgm:pt modelId="{17C567E9-6D94-4677-B2C4-24212F9BCBD5}" type="pres">
      <dgm:prSet presAssocID="{4C4C33E8-54F8-4A4E-93A5-09398CB95EC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3A6AE5CC-113B-4581-8260-1068EC340BB3}" type="pres">
      <dgm:prSet presAssocID="{4C4C33E8-54F8-4A4E-93A5-09398CB95ECA}" presName="spaceRect" presStyleCnt="0"/>
      <dgm:spPr/>
    </dgm:pt>
    <dgm:pt modelId="{6E9FCC0B-986A-4D3E-9F51-64AE821B71AF}" type="pres">
      <dgm:prSet presAssocID="{4C4C33E8-54F8-4A4E-93A5-09398CB95ECA}" presName="parTx" presStyleLbl="revTx" presStyleIdx="0" presStyleCnt="2">
        <dgm:presLayoutVars>
          <dgm:chMax val="0"/>
          <dgm:chPref val="0"/>
        </dgm:presLayoutVars>
      </dgm:prSet>
      <dgm:spPr/>
    </dgm:pt>
    <dgm:pt modelId="{95A15CC5-52E2-4A16-A6A8-68A24AAF269E}" type="pres">
      <dgm:prSet presAssocID="{C8022910-4815-482B-915D-1093FB9F015E}" presName="sibTrans" presStyleCnt="0"/>
      <dgm:spPr/>
    </dgm:pt>
    <dgm:pt modelId="{C8F668E3-8A08-4B1F-AD2D-ECF5D9CF1E89}" type="pres">
      <dgm:prSet presAssocID="{4B08D762-5B38-4B85-95F8-878B19E3810A}" presName="compNode" presStyleCnt="0"/>
      <dgm:spPr/>
    </dgm:pt>
    <dgm:pt modelId="{030E924F-95F2-4117-AFA5-4F8CAF2D79DB}" type="pres">
      <dgm:prSet presAssocID="{4B08D762-5B38-4B85-95F8-878B19E3810A}" presName="bgRect" presStyleLbl="bgShp" presStyleIdx="1" presStyleCnt="2"/>
      <dgm:spPr/>
    </dgm:pt>
    <dgm:pt modelId="{F1872736-CA07-4AE7-B42D-8AF4C9159A9C}" type="pres">
      <dgm:prSet presAssocID="{4B08D762-5B38-4B85-95F8-878B19E3810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nfluencer"/>
        </a:ext>
      </dgm:extLst>
    </dgm:pt>
    <dgm:pt modelId="{4A702014-6D0E-4533-B541-6B616F8EE9A2}" type="pres">
      <dgm:prSet presAssocID="{4B08D762-5B38-4B85-95F8-878B19E3810A}" presName="spaceRect" presStyleCnt="0"/>
      <dgm:spPr/>
    </dgm:pt>
    <dgm:pt modelId="{C6A38B1E-1507-41AA-96E5-104237A907E6}" type="pres">
      <dgm:prSet presAssocID="{4B08D762-5B38-4B85-95F8-878B19E3810A}" presName="parTx" presStyleLbl="revTx" presStyleIdx="1" presStyleCnt="2">
        <dgm:presLayoutVars>
          <dgm:chMax val="0"/>
          <dgm:chPref val="0"/>
        </dgm:presLayoutVars>
      </dgm:prSet>
      <dgm:spPr/>
    </dgm:pt>
  </dgm:ptLst>
  <dgm:cxnLst>
    <dgm:cxn modelId="{23AEC024-116E-4DE6-A182-B4962DE38109}" type="presOf" srcId="{4C4C33E8-54F8-4A4E-93A5-09398CB95ECA}" destId="{6E9FCC0B-986A-4D3E-9F51-64AE821B71AF}" srcOrd="0" destOrd="0" presId="urn:microsoft.com/office/officeart/2018/2/layout/IconVerticalSolidList"/>
    <dgm:cxn modelId="{73D56147-492E-4652-8DAA-4CB80CBB9536}" srcId="{10399700-E706-49BB-B7A0-FF9B21A7F9D3}" destId="{4C4C33E8-54F8-4A4E-93A5-09398CB95ECA}" srcOrd="0" destOrd="0" parTransId="{B8CF56A7-E377-4D0F-B986-2E7549785DB5}" sibTransId="{C8022910-4815-482B-915D-1093FB9F015E}"/>
    <dgm:cxn modelId="{C485A655-63C0-4502-8E00-1EAD255AFA76}" type="presOf" srcId="{10399700-E706-49BB-B7A0-FF9B21A7F9D3}" destId="{DEC722E9-BE93-4FC9-BD68-F8B2B26152EE}" srcOrd="0" destOrd="0" presId="urn:microsoft.com/office/officeart/2018/2/layout/IconVerticalSolidList"/>
    <dgm:cxn modelId="{77914EA3-A9D1-4073-A6FE-B28D5C87B2B3}" srcId="{10399700-E706-49BB-B7A0-FF9B21A7F9D3}" destId="{4B08D762-5B38-4B85-95F8-878B19E3810A}" srcOrd="1" destOrd="0" parTransId="{DC569B26-90B0-4B2F-9670-147FC8F4F42E}" sibTransId="{6A15DE89-7AFF-4A48-9440-C3766958A6EE}"/>
    <dgm:cxn modelId="{79558EBA-2D7B-44BA-8353-C214B7F49C73}" type="presOf" srcId="{4B08D762-5B38-4B85-95F8-878B19E3810A}" destId="{C6A38B1E-1507-41AA-96E5-104237A907E6}" srcOrd="0" destOrd="0" presId="urn:microsoft.com/office/officeart/2018/2/layout/IconVerticalSolidList"/>
    <dgm:cxn modelId="{D1720350-5EE4-41C3-901C-C1A096EEA02A}" type="presParOf" srcId="{DEC722E9-BE93-4FC9-BD68-F8B2B26152EE}" destId="{BB3FA0D9-EFD4-4DCD-A546-DDCB9BD7C2FD}" srcOrd="0" destOrd="0" presId="urn:microsoft.com/office/officeart/2018/2/layout/IconVerticalSolidList"/>
    <dgm:cxn modelId="{64C32A5E-D458-468C-A293-1549BE21CEF3}" type="presParOf" srcId="{BB3FA0D9-EFD4-4DCD-A546-DDCB9BD7C2FD}" destId="{99E64727-35C7-4B01-8170-84EB28E57742}" srcOrd="0" destOrd="0" presId="urn:microsoft.com/office/officeart/2018/2/layout/IconVerticalSolidList"/>
    <dgm:cxn modelId="{4C257D1F-74C3-464D-AA56-496979BAA5FB}" type="presParOf" srcId="{BB3FA0D9-EFD4-4DCD-A546-DDCB9BD7C2FD}" destId="{17C567E9-6D94-4677-B2C4-24212F9BCBD5}" srcOrd="1" destOrd="0" presId="urn:microsoft.com/office/officeart/2018/2/layout/IconVerticalSolidList"/>
    <dgm:cxn modelId="{597C8FCD-65EF-4D28-8D8F-FE2683D78056}" type="presParOf" srcId="{BB3FA0D9-EFD4-4DCD-A546-DDCB9BD7C2FD}" destId="{3A6AE5CC-113B-4581-8260-1068EC340BB3}" srcOrd="2" destOrd="0" presId="urn:microsoft.com/office/officeart/2018/2/layout/IconVerticalSolidList"/>
    <dgm:cxn modelId="{0DE550B1-541C-4B0D-882B-AED2479316DC}" type="presParOf" srcId="{BB3FA0D9-EFD4-4DCD-A546-DDCB9BD7C2FD}" destId="{6E9FCC0B-986A-4D3E-9F51-64AE821B71AF}" srcOrd="3" destOrd="0" presId="urn:microsoft.com/office/officeart/2018/2/layout/IconVerticalSolidList"/>
    <dgm:cxn modelId="{E85EFF9A-7396-418B-9C23-C6B85CF7599D}" type="presParOf" srcId="{DEC722E9-BE93-4FC9-BD68-F8B2B26152EE}" destId="{95A15CC5-52E2-4A16-A6A8-68A24AAF269E}" srcOrd="1" destOrd="0" presId="urn:microsoft.com/office/officeart/2018/2/layout/IconVerticalSolidList"/>
    <dgm:cxn modelId="{60191B01-3BBD-4FAD-963F-0779407EAC07}" type="presParOf" srcId="{DEC722E9-BE93-4FC9-BD68-F8B2B26152EE}" destId="{C8F668E3-8A08-4B1F-AD2D-ECF5D9CF1E89}" srcOrd="2" destOrd="0" presId="urn:microsoft.com/office/officeart/2018/2/layout/IconVerticalSolidList"/>
    <dgm:cxn modelId="{BABBC41A-2862-406B-9918-CB13C585E13C}" type="presParOf" srcId="{C8F668E3-8A08-4B1F-AD2D-ECF5D9CF1E89}" destId="{030E924F-95F2-4117-AFA5-4F8CAF2D79DB}" srcOrd="0" destOrd="0" presId="urn:microsoft.com/office/officeart/2018/2/layout/IconVerticalSolidList"/>
    <dgm:cxn modelId="{7864E8A2-D549-47BD-B691-593B94193DFD}" type="presParOf" srcId="{C8F668E3-8A08-4B1F-AD2D-ECF5D9CF1E89}" destId="{F1872736-CA07-4AE7-B42D-8AF4C9159A9C}" srcOrd="1" destOrd="0" presId="urn:microsoft.com/office/officeart/2018/2/layout/IconVerticalSolidList"/>
    <dgm:cxn modelId="{1985336F-0439-483B-ABA4-AFB78A9A11FC}" type="presParOf" srcId="{C8F668E3-8A08-4B1F-AD2D-ECF5D9CF1E89}" destId="{4A702014-6D0E-4533-B541-6B616F8EE9A2}" srcOrd="2" destOrd="0" presId="urn:microsoft.com/office/officeart/2018/2/layout/IconVerticalSolidList"/>
    <dgm:cxn modelId="{B320CC4F-18E7-4618-B8E8-83706F0FEDE1}" type="presParOf" srcId="{C8F668E3-8A08-4B1F-AD2D-ECF5D9CF1E89}" destId="{C6A38B1E-1507-41AA-96E5-104237A907E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3DFBF6C-C1F0-4777-AB93-A2316EB9236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9EE1CA3-67C4-4D3A-AEB6-95B525857CFA}">
      <dgm:prSet/>
      <dgm:spPr/>
      <dgm:t>
        <a:bodyPr/>
        <a:lstStyle/>
        <a:p>
          <a:r>
            <a:rPr lang="en-GB"/>
            <a:t>What Happened ?</a:t>
          </a:r>
          <a:endParaRPr lang="en-US"/>
        </a:p>
      </dgm:t>
    </dgm:pt>
    <dgm:pt modelId="{D2BC50E5-D12D-4864-AC51-C873992F1D59}" type="parTrans" cxnId="{0EE44D88-B563-4BDD-9F2D-C52D3D9A1309}">
      <dgm:prSet/>
      <dgm:spPr/>
      <dgm:t>
        <a:bodyPr/>
        <a:lstStyle/>
        <a:p>
          <a:endParaRPr lang="en-US"/>
        </a:p>
      </dgm:t>
    </dgm:pt>
    <dgm:pt modelId="{B2D3CEC7-F818-4BB0-8A33-7C5680778F2B}" type="sibTrans" cxnId="{0EE44D88-B563-4BDD-9F2D-C52D3D9A1309}">
      <dgm:prSet/>
      <dgm:spPr/>
      <dgm:t>
        <a:bodyPr/>
        <a:lstStyle/>
        <a:p>
          <a:endParaRPr lang="en-US"/>
        </a:p>
      </dgm:t>
    </dgm:pt>
    <dgm:pt modelId="{1B363346-C6F3-412F-99AE-2A8209A26F82}">
      <dgm:prSet/>
      <dgm:spPr/>
      <dgm:t>
        <a:bodyPr/>
        <a:lstStyle/>
        <a:p>
          <a:r>
            <a:rPr lang="en-GB"/>
            <a:t>How Did I Feel ?</a:t>
          </a:r>
          <a:endParaRPr lang="en-US"/>
        </a:p>
      </dgm:t>
    </dgm:pt>
    <dgm:pt modelId="{8C6C02E1-C401-4AD6-ADFA-17D541B1F280}" type="parTrans" cxnId="{6C13325A-514E-47F6-B5C1-D1A918FFC622}">
      <dgm:prSet/>
      <dgm:spPr/>
      <dgm:t>
        <a:bodyPr/>
        <a:lstStyle/>
        <a:p>
          <a:endParaRPr lang="en-US"/>
        </a:p>
      </dgm:t>
    </dgm:pt>
    <dgm:pt modelId="{668EA6DE-4008-49C2-A5FA-3D5226D32B50}" type="sibTrans" cxnId="{6C13325A-514E-47F6-B5C1-D1A918FFC622}">
      <dgm:prSet/>
      <dgm:spPr/>
      <dgm:t>
        <a:bodyPr/>
        <a:lstStyle/>
        <a:p>
          <a:endParaRPr lang="en-US"/>
        </a:p>
      </dgm:t>
    </dgm:pt>
    <dgm:pt modelId="{23D3F61B-D55D-4CEB-B25A-451C3DB51BF9}">
      <dgm:prSet/>
      <dgm:spPr/>
      <dgm:t>
        <a:bodyPr/>
        <a:lstStyle/>
        <a:p>
          <a:r>
            <a:rPr lang="en-GB"/>
            <a:t>Evaluation </a:t>
          </a:r>
          <a:endParaRPr lang="en-US"/>
        </a:p>
      </dgm:t>
    </dgm:pt>
    <dgm:pt modelId="{4A15F42E-0E81-4E0D-817E-63D81ED9BF1A}" type="parTrans" cxnId="{B6595475-3476-4085-A7C5-983EB9CB595E}">
      <dgm:prSet/>
      <dgm:spPr/>
      <dgm:t>
        <a:bodyPr/>
        <a:lstStyle/>
        <a:p>
          <a:endParaRPr lang="en-US"/>
        </a:p>
      </dgm:t>
    </dgm:pt>
    <dgm:pt modelId="{02083A51-37AF-4851-8F47-EA1065D695DF}" type="sibTrans" cxnId="{B6595475-3476-4085-A7C5-983EB9CB595E}">
      <dgm:prSet/>
      <dgm:spPr/>
      <dgm:t>
        <a:bodyPr/>
        <a:lstStyle/>
        <a:p>
          <a:endParaRPr lang="en-US"/>
        </a:p>
      </dgm:t>
    </dgm:pt>
    <dgm:pt modelId="{02315C99-FDDB-4D77-930B-11CC533B06AA}">
      <dgm:prSet/>
      <dgm:spPr/>
      <dgm:t>
        <a:bodyPr/>
        <a:lstStyle/>
        <a:p>
          <a:r>
            <a:rPr lang="en-GB"/>
            <a:t>Conclusion</a:t>
          </a:r>
          <a:endParaRPr lang="en-US"/>
        </a:p>
      </dgm:t>
    </dgm:pt>
    <dgm:pt modelId="{7DD8E22D-C9E4-4B9A-A74E-3A5DB83B76E0}" type="parTrans" cxnId="{E1DC7EB0-74DB-4A60-B663-F01AC84BA602}">
      <dgm:prSet/>
      <dgm:spPr/>
      <dgm:t>
        <a:bodyPr/>
        <a:lstStyle/>
        <a:p>
          <a:endParaRPr lang="en-US"/>
        </a:p>
      </dgm:t>
    </dgm:pt>
    <dgm:pt modelId="{BAC9E2A1-E7CF-48B6-AD8F-6081CAED8208}" type="sibTrans" cxnId="{E1DC7EB0-74DB-4A60-B663-F01AC84BA602}">
      <dgm:prSet/>
      <dgm:spPr/>
      <dgm:t>
        <a:bodyPr/>
        <a:lstStyle/>
        <a:p>
          <a:endParaRPr lang="en-US"/>
        </a:p>
      </dgm:t>
    </dgm:pt>
    <dgm:pt modelId="{17A87C29-B907-4B40-8884-3C410A57D91A}">
      <dgm:prSet/>
      <dgm:spPr/>
      <dgm:t>
        <a:bodyPr/>
        <a:lstStyle/>
        <a:p>
          <a:r>
            <a:rPr lang="en-GB"/>
            <a:t>Action Plan</a:t>
          </a:r>
          <a:endParaRPr lang="en-US"/>
        </a:p>
      </dgm:t>
    </dgm:pt>
    <dgm:pt modelId="{8EEF2AF6-3AAD-4310-B9A0-70211304492F}" type="parTrans" cxnId="{24B8D4F4-6632-4238-912B-B67423E9FEBE}">
      <dgm:prSet/>
      <dgm:spPr/>
      <dgm:t>
        <a:bodyPr/>
        <a:lstStyle/>
        <a:p>
          <a:endParaRPr lang="en-US"/>
        </a:p>
      </dgm:t>
    </dgm:pt>
    <dgm:pt modelId="{F542D1E2-AC86-4213-95F6-E7E4EF098ED6}" type="sibTrans" cxnId="{24B8D4F4-6632-4238-912B-B67423E9FEBE}">
      <dgm:prSet/>
      <dgm:spPr/>
      <dgm:t>
        <a:bodyPr/>
        <a:lstStyle/>
        <a:p>
          <a:endParaRPr lang="en-US"/>
        </a:p>
      </dgm:t>
    </dgm:pt>
    <dgm:pt modelId="{CC6B52C9-8F45-4C8F-9B9B-B46E883F0C25}" type="pres">
      <dgm:prSet presAssocID="{23DFBF6C-C1F0-4777-AB93-A2316EB92368}" presName="root" presStyleCnt="0">
        <dgm:presLayoutVars>
          <dgm:dir/>
          <dgm:resizeHandles val="exact"/>
        </dgm:presLayoutVars>
      </dgm:prSet>
      <dgm:spPr/>
    </dgm:pt>
    <dgm:pt modelId="{8A04987A-BAB4-4062-A94D-429D0FCA7386}" type="pres">
      <dgm:prSet presAssocID="{E9EE1CA3-67C4-4D3A-AEB6-95B525857CFA}" presName="compNode" presStyleCnt="0"/>
      <dgm:spPr/>
    </dgm:pt>
    <dgm:pt modelId="{B7B326CF-6EFB-4174-8154-DFB6C1188852}" type="pres">
      <dgm:prSet presAssocID="{E9EE1CA3-67C4-4D3A-AEB6-95B525857CFA}" presName="bgRect" presStyleLbl="bgShp" presStyleIdx="0" presStyleCnt="5"/>
      <dgm:spPr/>
    </dgm:pt>
    <dgm:pt modelId="{FC03EAF3-781C-4C44-8C34-F7BFF050A09B}" type="pres">
      <dgm:prSet presAssocID="{E9EE1CA3-67C4-4D3A-AEB6-95B525857CF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5B74DBC9-CA99-4B35-AB86-F508FDCC7E98}" type="pres">
      <dgm:prSet presAssocID="{E9EE1CA3-67C4-4D3A-AEB6-95B525857CFA}" presName="spaceRect" presStyleCnt="0"/>
      <dgm:spPr/>
    </dgm:pt>
    <dgm:pt modelId="{DF39E42C-EA6E-4269-95BF-44A4D47955FF}" type="pres">
      <dgm:prSet presAssocID="{E9EE1CA3-67C4-4D3A-AEB6-95B525857CFA}" presName="parTx" presStyleLbl="revTx" presStyleIdx="0" presStyleCnt="5">
        <dgm:presLayoutVars>
          <dgm:chMax val="0"/>
          <dgm:chPref val="0"/>
        </dgm:presLayoutVars>
      </dgm:prSet>
      <dgm:spPr/>
    </dgm:pt>
    <dgm:pt modelId="{272AB406-A38D-4022-892E-AFB9187DE9B5}" type="pres">
      <dgm:prSet presAssocID="{B2D3CEC7-F818-4BB0-8A33-7C5680778F2B}" presName="sibTrans" presStyleCnt="0"/>
      <dgm:spPr/>
    </dgm:pt>
    <dgm:pt modelId="{7949C54C-86E9-47C8-B07F-DEA1F45A43EC}" type="pres">
      <dgm:prSet presAssocID="{1B363346-C6F3-412F-99AE-2A8209A26F82}" presName="compNode" presStyleCnt="0"/>
      <dgm:spPr/>
    </dgm:pt>
    <dgm:pt modelId="{0DB97376-B389-4E51-B088-333BED3B9FE4}" type="pres">
      <dgm:prSet presAssocID="{1B363346-C6F3-412F-99AE-2A8209A26F82}" presName="bgRect" presStyleLbl="bgShp" presStyleIdx="1" presStyleCnt="5"/>
      <dgm:spPr/>
    </dgm:pt>
    <dgm:pt modelId="{4A5F8502-0E5C-43D5-8A07-97D06950DCDF}" type="pres">
      <dgm:prSet presAssocID="{1B363346-C6F3-412F-99AE-2A8209A26F8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057EFAE5-F57D-40B3-96B0-AFBC1D4F4C24}" type="pres">
      <dgm:prSet presAssocID="{1B363346-C6F3-412F-99AE-2A8209A26F82}" presName="spaceRect" presStyleCnt="0"/>
      <dgm:spPr/>
    </dgm:pt>
    <dgm:pt modelId="{9C4012EA-48C7-4025-B2FA-334BC5DFFE26}" type="pres">
      <dgm:prSet presAssocID="{1B363346-C6F3-412F-99AE-2A8209A26F82}" presName="parTx" presStyleLbl="revTx" presStyleIdx="1" presStyleCnt="5">
        <dgm:presLayoutVars>
          <dgm:chMax val="0"/>
          <dgm:chPref val="0"/>
        </dgm:presLayoutVars>
      </dgm:prSet>
      <dgm:spPr/>
    </dgm:pt>
    <dgm:pt modelId="{A174A7C4-015F-4CA2-B3D4-29AE6D24EF9B}" type="pres">
      <dgm:prSet presAssocID="{668EA6DE-4008-49C2-A5FA-3D5226D32B50}" presName="sibTrans" presStyleCnt="0"/>
      <dgm:spPr/>
    </dgm:pt>
    <dgm:pt modelId="{F5051DFA-5B36-41E2-B7FA-84962293DF6F}" type="pres">
      <dgm:prSet presAssocID="{23D3F61B-D55D-4CEB-B25A-451C3DB51BF9}" presName="compNode" presStyleCnt="0"/>
      <dgm:spPr/>
    </dgm:pt>
    <dgm:pt modelId="{1C471022-9781-4D81-92D9-977B1B741EC8}" type="pres">
      <dgm:prSet presAssocID="{23D3F61B-D55D-4CEB-B25A-451C3DB51BF9}" presName="bgRect" presStyleLbl="bgShp" presStyleIdx="2" presStyleCnt="5"/>
      <dgm:spPr/>
    </dgm:pt>
    <dgm:pt modelId="{BCA2CCFF-A8DE-489B-8F24-A18FC2E19B57}" type="pres">
      <dgm:prSet presAssocID="{23D3F61B-D55D-4CEB-B25A-451C3DB51BF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C4A09C92-EF32-45B5-BF7B-1038AB42C8C5}" type="pres">
      <dgm:prSet presAssocID="{23D3F61B-D55D-4CEB-B25A-451C3DB51BF9}" presName="spaceRect" presStyleCnt="0"/>
      <dgm:spPr/>
    </dgm:pt>
    <dgm:pt modelId="{E6512BDE-F9BA-42DA-B278-672467873127}" type="pres">
      <dgm:prSet presAssocID="{23D3F61B-D55D-4CEB-B25A-451C3DB51BF9}" presName="parTx" presStyleLbl="revTx" presStyleIdx="2" presStyleCnt="5">
        <dgm:presLayoutVars>
          <dgm:chMax val="0"/>
          <dgm:chPref val="0"/>
        </dgm:presLayoutVars>
      </dgm:prSet>
      <dgm:spPr/>
    </dgm:pt>
    <dgm:pt modelId="{16B750C8-393F-4E41-87BC-73FFCC4CF32C}" type="pres">
      <dgm:prSet presAssocID="{02083A51-37AF-4851-8F47-EA1065D695DF}" presName="sibTrans" presStyleCnt="0"/>
      <dgm:spPr/>
    </dgm:pt>
    <dgm:pt modelId="{E7426C95-FAC9-42A3-A28A-0868607ECF9D}" type="pres">
      <dgm:prSet presAssocID="{02315C99-FDDB-4D77-930B-11CC533B06AA}" presName="compNode" presStyleCnt="0"/>
      <dgm:spPr/>
    </dgm:pt>
    <dgm:pt modelId="{9DE9589F-4FEB-4C36-A09D-7F2C3B9B4A8A}" type="pres">
      <dgm:prSet presAssocID="{02315C99-FDDB-4D77-930B-11CC533B06AA}" presName="bgRect" presStyleLbl="bgShp" presStyleIdx="3" presStyleCnt="5"/>
      <dgm:spPr/>
    </dgm:pt>
    <dgm:pt modelId="{69F251EB-CA6C-4239-965D-A9F44EFEB851}" type="pres">
      <dgm:prSet presAssocID="{02315C99-FDDB-4D77-930B-11CC533B06A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FDB4DA15-B53F-4AE1-959B-EC91A3D8EB4F}" type="pres">
      <dgm:prSet presAssocID="{02315C99-FDDB-4D77-930B-11CC533B06AA}" presName="spaceRect" presStyleCnt="0"/>
      <dgm:spPr/>
    </dgm:pt>
    <dgm:pt modelId="{647FD6F2-0A2F-4A38-99A7-A6D16E064D4B}" type="pres">
      <dgm:prSet presAssocID="{02315C99-FDDB-4D77-930B-11CC533B06AA}" presName="parTx" presStyleLbl="revTx" presStyleIdx="3" presStyleCnt="5">
        <dgm:presLayoutVars>
          <dgm:chMax val="0"/>
          <dgm:chPref val="0"/>
        </dgm:presLayoutVars>
      </dgm:prSet>
      <dgm:spPr/>
    </dgm:pt>
    <dgm:pt modelId="{39B0834E-87D2-44BD-857F-6155227A157D}" type="pres">
      <dgm:prSet presAssocID="{BAC9E2A1-E7CF-48B6-AD8F-6081CAED8208}" presName="sibTrans" presStyleCnt="0"/>
      <dgm:spPr/>
    </dgm:pt>
    <dgm:pt modelId="{887734C8-55B5-449C-89AA-690328622AC7}" type="pres">
      <dgm:prSet presAssocID="{17A87C29-B907-4B40-8884-3C410A57D91A}" presName="compNode" presStyleCnt="0"/>
      <dgm:spPr/>
    </dgm:pt>
    <dgm:pt modelId="{64B685F5-DC91-41AA-8DF4-7955AE09A0FA}" type="pres">
      <dgm:prSet presAssocID="{17A87C29-B907-4B40-8884-3C410A57D91A}" presName="bgRect" presStyleLbl="bgShp" presStyleIdx="4" presStyleCnt="5"/>
      <dgm:spPr/>
    </dgm:pt>
    <dgm:pt modelId="{463DE703-AF45-4C72-BBF1-15527009920B}" type="pres">
      <dgm:prSet presAssocID="{17A87C29-B907-4B40-8884-3C410A57D91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1A2A6658-68E6-4D27-968A-9AEC11CA655C}" type="pres">
      <dgm:prSet presAssocID="{17A87C29-B907-4B40-8884-3C410A57D91A}" presName="spaceRect" presStyleCnt="0"/>
      <dgm:spPr/>
    </dgm:pt>
    <dgm:pt modelId="{190007B4-53F9-452C-ACC8-3EC31B5A3D51}" type="pres">
      <dgm:prSet presAssocID="{17A87C29-B907-4B40-8884-3C410A57D91A}" presName="parTx" presStyleLbl="revTx" presStyleIdx="4" presStyleCnt="5">
        <dgm:presLayoutVars>
          <dgm:chMax val="0"/>
          <dgm:chPref val="0"/>
        </dgm:presLayoutVars>
      </dgm:prSet>
      <dgm:spPr/>
    </dgm:pt>
  </dgm:ptLst>
  <dgm:cxnLst>
    <dgm:cxn modelId="{04538710-9612-4924-8AB6-2AF34C478BCF}" type="presOf" srcId="{23DFBF6C-C1F0-4777-AB93-A2316EB92368}" destId="{CC6B52C9-8F45-4C8F-9B9B-B46E883F0C25}" srcOrd="0" destOrd="0" presId="urn:microsoft.com/office/officeart/2018/2/layout/IconVerticalSolidList"/>
    <dgm:cxn modelId="{1CE0D616-CC71-46EF-BF8E-98AF3B4F8B2B}" type="presOf" srcId="{E9EE1CA3-67C4-4D3A-AEB6-95B525857CFA}" destId="{DF39E42C-EA6E-4269-95BF-44A4D47955FF}" srcOrd="0" destOrd="0" presId="urn:microsoft.com/office/officeart/2018/2/layout/IconVerticalSolidList"/>
    <dgm:cxn modelId="{C26FE028-DBC1-47E2-985D-BF28327435F8}" type="presOf" srcId="{1B363346-C6F3-412F-99AE-2A8209A26F82}" destId="{9C4012EA-48C7-4025-B2FA-334BC5DFFE26}" srcOrd="0" destOrd="0" presId="urn:microsoft.com/office/officeart/2018/2/layout/IconVerticalSolidList"/>
    <dgm:cxn modelId="{3424EB2F-8706-4BB5-9241-4628B366F7AD}" type="presOf" srcId="{17A87C29-B907-4B40-8884-3C410A57D91A}" destId="{190007B4-53F9-452C-ACC8-3EC31B5A3D51}" srcOrd="0" destOrd="0" presId="urn:microsoft.com/office/officeart/2018/2/layout/IconVerticalSolidList"/>
    <dgm:cxn modelId="{B6595475-3476-4085-A7C5-983EB9CB595E}" srcId="{23DFBF6C-C1F0-4777-AB93-A2316EB92368}" destId="{23D3F61B-D55D-4CEB-B25A-451C3DB51BF9}" srcOrd="2" destOrd="0" parTransId="{4A15F42E-0E81-4E0D-817E-63D81ED9BF1A}" sibTransId="{02083A51-37AF-4851-8F47-EA1065D695DF}"/>
    <dgm:cxn modelId="{045DFB76-6778-4A75-B9E6-A19D230E1C1C}" type="presOf" srcId="{23D3F61B-D55D-4CEB-B25A-451C3DB51BF9}" destId="{E6512BDE-F9BA-42DA-B278-672467873127}" srcOrd="0" destOrd="0" presId="urn:microsoft.com/office/officeart/2018/2/layout/IconVerticalSolidList"/>
    <dgm:cxn modelId="{6C13325A-514E-47F6-B5C1-D1A918FFC622}" srcId="{23DFBF6C-C1F0-4777-AB93-A2316EB92368}" destId="{1B363346-C6F3-412F-99AE-2A8209A26F82}" srcOrd="1" destOrd="0" parTransId="{8C6C02E1-C401-4AD6-ADFA-17D541B1F280}" sibTransId="{668EA6DE-4008-49C2-A5FA-3D5226D32B50}"/>
    <dgm:cxn modelId="{0EE44D88-B563-4BDD-9F2D-C52D3D9A1309}" srcId="{23DFBF6C-C1F0-4777-AB93-A2316EB92368}" destId="{E9EE1CA3-67C4-4D3A-AEB6-95B525857CFA}" srcOrd="0" destOrd="0" parTransId="{D2BC50E5-D12D-4864-AC51-C873992F1D59}" sibTransId="{B2D3CEC7-F818-4BB0-8A33-7C5680778F2B}"/>
    <dgm:cxn modelId="{E1DC7EB0-74DB-4A60-B663-F01AC84BA602}" srcId="{23DFBF6C-C1F0-4777-AB93-A2316EB92368}" destId="{02315C99-FDDB-4D77-930B-11CC533B06AA}" srcOrd="3" destOrd="0" parTransId="{7DD8E22D-C9E4-4B9A-A74E-3A5DB83B76E0}" sibTransId="{BAC9E2A1-E7CF-48B6-AD8F-6081CAED8208}"/>
    <dgm:cxn modelId="{FA4DE4CC-C50D-4C1B-B157-1E80E64982EA}" type="presOf" srcId="{02315C99-FDDB-4D77-930B-11CC533B06AA}" destId="{647FD6F2-0A2F-4A38-99A7-A6D16E064D4B}" srcOrd="0" destOrd="0" presId="urn:microsoft.com/office/officeart/2018/2/layout/IconVerticalSolidList"/>
    <dgm:cxn modelId="{24B8D4F4-6632-4238-912B-B67423E9FEBE}" srcId="{23DFBF6C-C1F0-4777-AB93-A2316EB92368}" destId="{17A87C29-B907-4B40-8884-3C410A57D91A}" srcOrd="4" destOrd="0" parTransId="{8EEF2AF6-3AAD-4310-B9A0-70211304492F}" sibTransId="{F542D1E2-AC86-4213-95F6-E7E4EF098ED6}"/>
    <dgm:cxn modelId="{7185D9CC-D9A3-4536-A211-9402FDCD352A}" type="presParOf" srcId="{CC6B52C9-8F45-4C8F-9B9B-B46E883F0C25}" destId="{8A04987A-BAB4-4062-A94D-429D0FCA7386}" srcOrd="0" destOrd="0" presId="urn:microsoft.com/office/officeart/2018/2/layout/IconVerticalSolidList"/>
    <dgm:cxn modelId="{62BC11BC-6069-4499-B5FF-730247ACCDED}" type="presParOf" srcId="{8A04987A-BAB4-4062-A94D-429D0FCA7386}" destId="{B7B326CF-6EFB-4174-8154-DFB6C1188852}" srcOrd="0" destOrd="0" presId="urn:microsoft.com/office/officeart/2018/2/layout/IconVerticalSolidList"/>
    <dgm:cxn modelId="{4C6174BB-C894-4AB1-9F8D-611FFE7B4568}" type="presParOf" srcId="{8A04987A-BAB4-4062-A94D-429D0FCA7386}" destId="{FC03EAF3-781C-4C44-8C34-F7BFF050A09B}" srcOrd="1" destOrd="0" presId="urn:microsoft.com/office/officeart/2018/2/layout/IconVerticalSolidList"/>
    <dgm:cxn modelId="{B8BF2B95-1DAE-40EF-9212-7CCEC516A1B1}" type="presParOf" srcId="{8A04987A-BAB4-4062-A94D-429D0FCA7386}" destId="{5B74DBC9-CA99-4B35-AB86-F508FDCC7E98}" srcOrd="2" destOrd="0" presId="urn:microsoft.com/office/officeart/2018/2/layout/IconVerticalSolidList"/>
    <dgm:cxn modelId="{DE09FA16-8236-4BD3-864E-F7CCDD69AFDE}" type="presParOf" srcId="{8A04987A-BAB4-4062-A94D-429D0FCA7386}" destId="{DF39E42C-EA6E-4269-95BF-44A4D47955FF}" srcOrd="3" destOrd="0" presId="urn:microsoft.com/office/officeart/2018/2/layout/IconVerticalSolidList"/>
    <dgm:cxn modelId="{98C88A69-F906-44EE-8141-E9CEC5C2C42F}" type="presParOf" srcId="{CC6B52C9-8F45-4C8F-9B9B-B46E883F0C25}" destId="{272AB406-A38D-4022-892E-AFB9187DE9B5}" srcOrd="1" destOrd="0" presId="urn:microsoft.com/office/officeart/2018/2/layout/IconVerticalSolidList"/>
    <dgm:cxn modelId="{52DE7DEC-F2F7-4159-B497-ED0EF22BDA7A}" type="presParOf" srcId="{CC6B52C9-8F45-4C8F-9B9B-B46E883F0C25}" destId="{7949C54C-86E9-47C8-B07F-DEA1F45A43EC}" srcOrd="2" destOrd="0" presId="urn:microsoft.com/office/officeart/2018/2/layout/IconVerticalSolidList"/>
    <dgm:cxn modelId="{13D02837-5EEF-4F4D-BE77-4D28C0AF8AFE}" type="presParOf" srcId="{7949C54C-86E9-47C8-B07F-DEA1F45A43EC}" destId="{0DB97376-B389-4E51-B088-333BED3B9FE4}" srcOrd="0" destOrd="0" presId="urn:microsoft.com/office/officeart/2018/2/layout/IconVerticalSolidList"/>
    <dgm:cxn modelId="{C9708590-AF01-4B71-BC41-2C56C6BBD2E4}" type="presParOf" srcId="{7949C54C-86E9-47C8-B07F-DEA1F45A43EC}" destId="{4A5F8502-0E5C-43D5-8A07-97D06950DCDF}" srcOrd="1" destOrd="0" presId="urn:microsoft.com/office/officeart/2018/2/layout/IconVerticalSolidList"/>
    <dgm:cxn modelId="{A7EDB159-75DD-42C2-81A4-62303F33A021}" type="presParOf" srcId="{7949C54C-86E9-47C8-B07F-DEA1F45A43EC}" destId="{057EFAE5-F57D-40B3-96B0-AFBC1D4F4C24}" srcOrd="2" destOrd="0" presId="urn:microsoft.com/office/officeart/2018/2/layout/IconVerticalSolidList"/>
    <dgm:cxn modelId="{687AE2B2-4335-456E-9259-3D36C0C16C87}" type="presParOf" srcId="{7949C54C-86E9-47C8-B07F-DEA1F45A43EC}" destId="{9C4012EA-48C7-4025-B2FA-334BC5DFFE26}" srcOrd="3" destOrd="0" presId="urn:microsoft.com/office/officeart/2018/2/layout/IconVerticalSolidList"/>
    <dgm:cxn modelId="{649258D9-098E-4C30-8F6A-F3D1DEB7E1EE}" type="presParOf" srcId="{CC6B52C9-8F45-4C8F-9B9B-B46E883F0C25}" destId="{A174A7C4-015F-4CA2-B3D4-29AE6D24EF9B}" srcOrd="3" destOrd="0" presId="urn:microsoft.com/office/officeart/2018/2/layout/IconVerticalSolidList"/>
    <dgm:cxn modelId="{953D9625-82F2-4B15-80B9-BB7A20053127}" type="presParOf" srcId="{CC6B52C9-8F45-4C8F-9B9B-B46E883F0C25}" destId="{F5051DFA-5B36-41E2-B7FA-84962293DF6F}" srcOrd="4" destOrd="0" presId="urn:microsoft.com/office/officeart/2018/2/layout/IconVerticalSolidList"/>
    <dgm:cxn modelId="{352F3FD3-BCDC-402C-90A0-BE56267BD96A}" type="presParOf" srcId="{F5051DFA-5B36-41E2-B7FA-84962293DF6F}" destId="{1C471022-9781-4D81-92D9-977B1B741EC8}" srcOrd="0" destOrd="0" presId="urn:microsoft.com/office/officeart/2018/2/layout/IconVerticalSolidList"/>
    <dgm:cxn modelId="{864EB8BD-B964-4F0D-B4D4-0B862DDDCF63}" type="presParOf" srcId="{F5051DFA-5B36-41E2-B7FA-84962293DF6F}" destId="{BCA2CCFF-A8DE-489B-8F24-A18FC2E19B57}" srcOrd="1" destOrd="0" presId="urn:microsoft.com/office/officeart/2018/2/layout/IconVerticalSolidList"/>
    <dgm:cxn modelId="{2913D71B-1574-4C28-BCF7-227DBC0CD506}" type="presParOf" srcId="{F5051DFA-5B36-41E2-B7FA-84962293DF6F}" destId="{C4A09C92-EF32-45B5-BF7B-1038AB42C8C5}" srcOrd="2" destOrd="0" presId="urn:microsoft.com/office/officeart/2018/2/layout/IconVerticalSolidList"/>
    <dgm:cxn modelId="{35201062-0411-41D1-B3D2-25D85FEC9C39}" type="presParOf" srcId="{F5051DFA-5B36-41E2-B7FA-84962293DF6F}" destId="{E6512BDE-F9BA-42DA-B278-672467873127}" srcOrd="3" destOrd="0" presId="urn:microsoft.com/office/officeart/2018/2/layout/IconVerticalSolidList"/>
    <dgm:cxn modelId="{C0F0478E-B38C-40E0-BD78-46EF1F41E7CF}" type="presParOf" srcId="{CC6B52C9-8F45-4C8F-9B9B-B46E883F0C25}" destId="{16B750C8-393F-4E41-87BC-73FFCC4CF32C}" srcOrd="5" destOrd="0" presId="urn:microsoft.com/office/officeart/2018/2/layout/IconVerticalSolidList"/>
    <dgm:cxn modelId="{E168746E-5E4B-498F-B84E-6A9954F271E4}" type="presParOf" srcId="{CC6B52C9-8F45-4C8F-9B9B-B46E883F0C25}" destId="{E7426C95-FAC9-42A3-A28A-0868607ECF9D}" srcOrd="6" destOrd="0" presId="urn:microsoft.com/office/officeart/2018/2/layout/IconVerticalSolidList"/>
    <dgm:cxn modelId="{85C055CB-8686-4031-B134-99AE521D0AAE}" type="presParOf" srcId="{E7426C95-FAC9-42A3-A28A-0868607ECF9D}" destId="{9DE9589F-4FEB-4C36-A09D-7F2C3B9B4A8A}" srcOrd="0" destOrd="0" presId="urn:microsoft.com/office/officeart/2018/2/layout/IconVerticalSolidList"/>
    <dgm:cxn modelId="{88B1F28C-9FE4-4740-AE97-16FCB713D2F3}" type="presParOf" srcId="{E7426C95-FAC9-42A3-A28A-0868607ECF9D}" destId="{69F251EB-CA6C-4239-965D-A9F44EFEB851}" srcOrd="1" destOrd="0" presId="urn:microsoft.com/office/officeart/2018/2/layout/IconVerticalSolidList"/>
    <dgm:cxn modelId="{C57C5CE1-2426-486E-9694-A13556516074}" type="presParOf" srcId="{E7426C95-FAC9-42A3-A28A-0868607ECF9D}" destId="{FDB4DA15-B53F-4AE1-959B-EC91A3D8EB4F}" srcOrd="2" destOrd="0" presId="urn:microsoft.com/office/officeart/2018/2/layout/IconVerticalSolidList"/>
    <dgm:cxn modelId="{09680D91-2C45-4601-B8C7-DBC4FD97E618}" type="presParOf" srcId="{E7426C95-FAC9-42A3-A28A-0868607ECF9D}" destId="{647FD6F2-0A2F-4A38-99A7-A6D16E064D4B}" srcOrd="3" destOrd="0" presId="urn:microsoft.com/office/officeart/2018/2/layout/IconVerticalSolidList"/>
    <dgm:cxn modelId="{72B29677-ADEA-4E35-BF81-3E4163578BA9}" type="presParOf" srcId="{CC6B52C9-8F45-4C8F-9B9B-B46E883F0C25}" destId="{39B0834E-87D2-44BD-857F-6155227A157D}" srcOrd="7" destOrd="0" presId="urn:microsoft.com/office/officeart/2018/2/layout/IconVerticalSolidList"/>
    <dgm:cxn modelId="{4D7AC7B4-4272-426D-B141-CC96644BC4DF}" type="presParOf" srcId="{CC6B52C9-8F45-4C8F-9B9B-B46E883F0C25}" destId="{887734C8-55B5-449C-89AA-690328622AC7}" srcOrd="8" destOrd="0" presId="urn:microsoft.com/office/officeart/2018/2/layout/IconVerticalSolidList"/>
    <dgm:cxn modelId="{0B701FDC-AD21-4951-B884-8FDE6B310236}" type="presParOf" srcId="{887734C8-55B5-449C-89AA-690328622AC7}" destId="{64B685F5-DC91-41AA-8DF4-7955AE09A0FA}" srcOrd="0" destOrd="0" presId="urn:microsoft.com/office/officeart/2018/2/layout/IconVerticalSolidList"/>
    <dgm:cxn modelId="{FD7E6757-76E0-4001-9A1F-FEEEF37E32C5}" type="presParOf" srcId="{887734C8-55B5-449C-89AA-690328622AC7}" destId="{463DE703-AF45-4C72-BBF1-15527009920B}" srcOrd="1" destOrd="0" presId="urn:microsoft.com/office/officeart/2018/2/layout/IconVerticalSolidList"/>
    <dgm:cxn modelId="{40B65418-7FA6-493D-8B4F-CD3CC315780E}" type="presParOf" srcId="{887734C8-55B5-449C-89AA-690328622AC7}" destId="{1A2A6658-68E6-4D27-968A-9AEC11CA655C}" srcOrd="2" destOrd="0" presId="urn:microsoft.com/office/officeart/2018/2/layout/IconVerticalSolidList"/>
    <dgm:cxn modelId="{02C10626-E10A-4F3D-8AA4-5E36BEFDF3EE}" type="presParOf" srcId="{887734C8-55B5-449C-89AA-690328622AC7}" destId="{190007B4-53F9-452C-ACC8-3EC31B5A3D5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EAC4FF-55F6-4C2E-AE38-597C6F1A7A02}">
      <dsp:nvSpPr>
        <dsp:cNvPr id="0" name=""/>
        <dsp:cNvSpPr/>
      </dsp:nvSpPr>
      <dsp:spPr>
        <a:xfrm>
          <a:off x="0" y="0"/>
          <a:ext cx="6743134" cy="0"/>
        </a:xfrm>
        <a:prstGeom prst="line">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BA588EC2-3C5B-4E6B-9BBE-62CDB8EBE1C3}">
      <dsp:nvSpPr>
        <dsp:cNvPr id="0" name=""/>
        <dsp:cNvSpPr/>
      </dsp:nvSpPr>
      <dsp:spPr>
        <a:xfrm>
          <a:off x="0" y="0"/>
          <a:ext cx="1348626" cy="3858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Vernacular :  Everyday language\Socially accepted speech.</a:t>
          </a:r>
          <a:endParaRPr lang="en-US" sz="1200" kern="1200"/>
        </a:p>
      </dsp:txBody>
      <dsp:txXfrm>
        <a:off x="0" y="0"/>
        <a:ext cx="1348626" cy="3858664"/>
      </dsp:txXfrm>
    </dsp:sp>
    <dsp:sp modelId="{18D67F2E-7B26-4A93-B533-375C7E9985D4}">
      <dsp:nvSpPr>
        <dsp:cNvPr id="0" name=""/>
        <dsp:cNvSpPr/>
      </dsp:nvSpPr>
      <dsp:spPr>
        <a:xfrm>
          <a:off x="1449773" y="45360"/>
          <a:ext cx="5293360" cy="907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Livia Hollenstein.</a:t>
          </a:r>
          <a:endParaRPr lang="en-US" sz="1400" kern="1200" dirty="0"/>
        </a:p>
      </dsp:txBody>
      <dsp:txXfrm>
        <a:off x="1449773" y="45360"/>
        <a:ext cx="5293360" cy="907200"/>
      </dsp:txXfrm>
    </dsp:sp>
    <dsp:sp modelId="{2A26A5AF-5EEC-46A0-BBE3-BF51409FCD63}">
      <dsp:nvSpPr>
        <dsp:cNvPr id="0" name=""/>
        <dsp:cNvSpPr/>
      </dsp:nvSpPr>
      <dsp:spPr>
        <a:xfrm>
          <a:off x="1348626" y="952560"/>
          <a:ext cx="5394507" cy="0"/>
        </a:xfrm>
        <a:prstGeom prst="line">
          <a:avLst/>
        </a:prstGeom>
        <a:solidFill>
          <a:schemeClr val="accent2">
            <a:hueOff val="0"/>
            <a:satOff val="0"/>
            <a:lumOff val="0"/>
            <a:alphaOff val="0"/>
          </a:schemeClr>
        </a:solidFill>
        <a:ln w="19050" cap="rnd"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9F7CE968-B7C5-47A6-9B6A-0DE688F5E418}">
      <dsp:nvSpPr>
        <dsp:cNvPr id="0" name=""/>
        <dsp:cNvSpPr/>
      </dsp:nvSpPr>
      <dsp:spPr>
        <a:xfrm>
          <a:off x="1449773" y="997920"/>
          <a:ext cx="5293360" cy="907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[1]“Humans acquire extensive spatial knowledge in the course of life, but there is a lot of vagueness inherent in the way we conceive and refer to geographic location” </a:t>
          </a:r>
          <a:endParaRPr lang="en-US" sz="1400" kern="1200" dirty="0"/>
        </a:p>
      </dsp:txBody>
      <dsp:txXfrm>
        <a:off x="1449773" y="997920"/>
        <a:ext cx="5293360" cy="907200"/>
      </dsp:txXfrm>
    </dsp:sp>
    <dsp:sp modelId="{894A64BB-7C0B-4FA9-B305-37BBC993D4A6}">
      <dsp:nvSpPr>
        <dsp:cNvPr id="0" name=""/>
        <dsp:cNvSpPr/>
      </dsp:nvSpPr>
      <dsp:spPr>
        <a:xfrm>
          <a:off x="1348626" y="1905121"/>
          <a:ext cx="5394507" cy="0"/>
        </a:xfrm>
        <a:prstGeom prst="line">
          <a:avLst/>
        </a:prstGeom>
        <a:solidFill>
          <a:schemeClr val="accent2">
            <a:hueOff val="0"/>
            <a:satOff val="0"/>
            <a:lumOff val="0"/>
            <a:alphaOff val="0"/>
          </a:schemeClr>
        </a:solidFill>
        <a:ln w="19050" cap="rnd"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7FBAB8DF-BA63-44B0-B7DA-299A8547352A}">
      <dsp:nvSpPr>
        <dsp:cNvPr id="0" name=""/>
        <dsp:cNvSpPr/>
      </dsp:nvSpPr>
      <dsp:spPr>
        <a:xfrm>
          <a:off x="1449773" y="1950481"/>
          <a:ext cx="5293360" cy="907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Prof Chris Jones</a:t>
          </a:r>
          <a:endParaRPr lang="en-US" sz="1400" kern="1200" dirty="0"/>
        </a:p>
      </dsp:txBody>
      <dsp:txXfrm>
        <a:off x="1449773" y="1950481"/>
        <a:ext cx="5293360" cy="907200"/>
      </dsp:txXfrm>
    </dsp:sp>
    <dsp:sp modelId="{FF827958-2619-4F24-AB34-823621A87235}">
      <dsp:nvSpPr>
        <dsp:cNvPr id="0" name=""/>
        <dsp:cNvSpPr/>
      </dsp:nvSpPr>
      <dsp:spPr>
        <a:xfrm>
          <a:off x="1348626" y="2857681"/>
          <a:ext cx="5394507" cy="0"/>
        </a:xfrm>
        <a:prstGeom prst="line">
          <a:avLst/>
        </a:prstGeom>
        <a:solidFill>
          <a:schemeClr val="accent2">
            <a:hueOff val="0"/>
            <a:satOff val="0"/>
            <a:lumOff val="0"/>
            <a:alphaOff val="0"/>
          </a:schemeClr>
        </a:solidFill>
        <a:ln w="19050" cap="rnd"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1C5A1F3F-B0F8-43CD-B187-AD6306339DD7}">
      <dsp:nvSpPr>
        <dsp:cNvPr id="0" name=""/>
        <dsp:cNvSpPr/>
      </dsp:nvSpPr>
      <dsp:spPr>
        <a:xfrm>
          <a:off x="1449773" y="2903041"/>
          <a:ext cx="5293360" cy="907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[2]” Vernacular place names pose a research challenge in geographic information retrieval. There is a long-standing demand from investigators for a reference collection to train their methods and evaluate their models and data.” “</a:t>
          </a:r>
          <a:endParaRPr lang="en-US" sz="1400" kern="1200" dirty="0"/>
        </a:p>
      </dsp:txBody>
      <dsp:txXfrm>
        <a:off x="1449773" y="2903041"/>
        <a:ext cx="5293360" cy="907200"/>
      </dsp:txXfrm>
    </dsp:sp>
    <dsp:sp modelId="{401D3ACF-B5C9-43C0-879E-A89F8283CEC2}">
      <dsp:nvSpPr>
        <dsp:cNvPr id="0" name=""/>
        <dsp:cNvSpPr/>
      </dsp:nvSpPr>
      <dsp:spPr>
        <a:xfrm>
          <a:off x="1348626" y="3810242"/>
          <a:ext cx="5394507" cy="0"/>
        </a:xfrm>
        <a:prstGeom prst="line">
          <a:avLst/>
        </a:prstGeom>
        <a:solidFill>
          <a:schemeClr val="accent2">
            <a:hueOff val="0"/>
            <a:satOff val="0"/>
            <a:lumOff val="0"/>
            <a:alphaOff val="0"/>
          </a:schemeClr>
        </a:solidFill>
        <a:ln w="19050" cap="rnd"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FE3E71-01DC-4F3D-8A5C-59A0552E3E8E}">
      <dsp:nvSpPr>
        <dsp:cNvPr id="0" name=""/>
        <dsp:cNvSpPr/>
      </dsp:nvSpPr>
      <dsp:spPr>
        <a:xfrm>
          <a:off x="228096" y="167993"/>
          <a:ext cx="710912" cy="7109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B5A2FF-31AE-4667-9149-C62B6A174071}">
      <dsp:nvSpPr>
        <dsp:cNvPr id="0" name=""/>
        <dsp:cNvSpPr/>
      </dsp:nvSpPr>
      <dsp:spPr>
        <a:xfrm>
          <a:off x="379601" y="319499"/>
          <a:ext cx="407900" cy="4079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FCD8F8E-23FC-4113-95B1-B4CB8B551F5C}">
      <dsp:nvSpPr>
        <dsp:cNvPr id="0" name=""/>
        <dsp:cNvSpPr/>
      </dsp:nvSpPr>
      <dsp:spPr>
        <a:xfrm>
          <a:off x="837" y="1100337"/>
          <a:ext cx="1165429" cy="46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t>The big apple ?</a:t>
          </a:r>
          <a:endParaRPr lang="en-US" sz="1600" kern="1200"/>
        </a:p>
      </dsp:txBody>
      <dsp:txXfrm>
        <a:off x="837" y="1100337"/>
        <a:ext cx="1165429" cy="466171"/>
      </dsp:txXfrm>
    </dsp:sp>
    <dsp:sp modelId="{CF9CD523-2F0F-46CC-8A55-7315610C4A5A}">
      <dsp:nvSpPr>
        <dsp:cNvPr id="0" name=""/>
        <dsp:cNvSpPr/>
      </dsp:nvSpPr>
      <dsp:spPr>
        <a:xfrm>
          <a:off x="1597476" y="167993"/>
          <a:ext cx="710912" cy="7109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C0A09D-7491-44B6-A258-9A688159F4FB}">
      <dsp:nvSpPr>
        <dsp:cNvPr id="0" name=""/>
        <dsp:cNvSpPr/>
      </dsp:nvSpPr>
      <dsp:spPr>
        <a:xfrm>
          <a:off x="1748981" y="319499"/>
          <a:ext cx="407900" cy="4079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424FCA8-E843-429C-BC43-252E249B91DF}">
      <dsp:nvSpPr>
        <dsp:cNvPr id="0" name=""/>
        <dsp:cNvSpPr/>
      </dsp:nvSpPr>
      <dsp:spPr>
        <a:xfrm>
          <a:off x="1370217" y="1100337"/>
          <a:ext cx="1165429" cy="46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t>The Windy City ?</a:t>
          </a:r>
          <a:endParaRPr lang="en-US" sz="1600" kern="1200"/>
        </a:p>
      </dsp:txBody>
      <dsp:txXfrm>
        <a:off x="1370217" y="1100337"/>
        <a:ext cx="1165429" cy="466171"/>
      </dsp:txXfrm>
    </dsp:sp>
    <dsp:sp modelId="{F5A5EBE6-7028-4070-8449-B77641F92A1D}">
      <dsp:nvSpPr>
        <dsp:cNvPr id="0" name=""/>
        <dsp:cNvSpPr/>
      </dsp:nvSpPr>
      <dsp:spPr>
        <a:xfrm>
          <a:off x="2966855" y="167993"/>
          <a:ext cx="710912" cy="7109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80E623-D8F4-4E08-A2C7-4081C6E02FBC}">
      <dsp:nvSpPr>
        <dsp:cNvPr id="0" name=""/>
        <dsp:cNvSpPr/>
      </dsp:nvSpPr>
      <dsp:spPr>
        <a:xfrm>
          <a:off x="1435703" y="720200"/>
          <a:ext cx="407900" cy="4079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BF041E9-DD62-4C46-8569-FA5E1A394A6C}">
      <dsp:nvSpPr>
        <dsp:cNvPr id="0" name=""/>
        <dsp:cNvSpPr/>
      </dsp:nvSpPr>
      <dsp:spPr>
        <a:xfrm>
          <a:off x="2739597" y="1100337"/>
          <a:ext cx="1165429" cy="46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t>The Square Mile ?</a:t>
          </a:r>
          <a:endParaRPr lang="en-US" sz="1600" kern="1200" dirty="0"/>
        </a:p>
      </dsp:txBody>
      <dsp:txXfrm>
        <a:off x="2739597" y="1100337"/>
        <a:ext cx="1165429" cy="466171"/>
      </dsp:txXfrm>
    </dsp:sp>
    <dsp:sp modelId="{57112248-835B-4A71-BF39-5486E9E95ADF}">
      <dsp:nvSpPr>
        <dsp:cNvPr id="0" name=""/>
        <dsp:cNvSpPr/>
      </dsp:nvSpPr>
      <dsp:spPr>
        <a:xfrm>
          <a:off x="4336235" y="167993"/>
          <a:ext cx="710912" cy="71091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C1BB87-FB24-40D5-8319-8FB665464406}">
      <dsp:nvSpPr>
        <dsp:cNvPr id="0" name=""/>
        <dsp:cNvSpPr/>
      </dsp:nvSpPr>
      <dsp:spPr>
        <a:xfrm>
          <a:off x="4487741" y="319499"/>
          <a:ext cx="407900" cy="4079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F9F4A61-6227-454C-BB8F-78C5F363A47C}">
      <dsp:nvSpPr>
        <dsp:cNvPr id="0" name=""/>
        <dsp:cNvSpPr/>
      </dsp:nvSpPr>
      <dsp:spPr>
        <a:xfrm>
          <a:off x="4108976" y="1100337"/>
          <a:ext cx="1165429" cy="46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t>The Holy City ?</a:t>
          </a:r>
          <a:endParaRPr lang="en-US" sz="1600" kern="1200"/>
        </a:p>
      </dsp:txBody>
      <dsp:txXfrm>
        <a:off x="4108976" y="1100337"/>
        <a:ext cx="1165429" cy="4661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E64727-35C7-4B01-8170-84EB28E57742}">
      <dsp:nvSpPr>
        <dsp:cNvPr id="0" name=""/>
        <dsp:cNvSpPr/>
      </dsp:nvSpPr>
      <dsp:spPr>
        <a:xfrm>
          <a:off x="0" y="809181"/>
          <a:ext cx="6628804" cy="14938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C567E9-6D94-4677-B2C4-24212F9BCBD5}">
      <dsp:nvSpPr>
        <dsp:cNvPr id="0" name=""/>
        <dsp:cNvSpPr/>
      </dsp:nvSpPr>
      <dsp:spPr>
        <a:xfrm>
          <a:off x="451896" y="1145303"/>
          <a:ext cx="821630" cy="8216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E9FCC0B-986A-4D3E-9F51-64AE821B71AF}">
      <dsp:nvSpPr>
        <dsp:cNvPr id="0" name=""/>
        <dsp:cNvSpPr/>
      </dsp:nvSpPr>
      <dsp:spPr>
        <a:xfrm>
          <a:off x="1725424" y="809181"/>
          <a:ext cx="4903379" cy="1493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02" tIns="158102" rIns="158102" bIns="158102" numCol="1" spcCol="1270" anchor="ctr" anchorCtr="0">
          <a:noAutofit/>
        </a:bodyPr>
        <a:lstStyle/>
        <a:p>
          <a:pPr marL="0" lvl="0" indent="0" algn="l" defTabSz="1111250">
            <a:lnSpc>
              <a:spcPct val="90000"/>
            </a:lnSpc>
            <a:spcBef>
              <a:spcPct val="0"/>
            </a:spcBef>
            <a:spcAft>
              <a:spcPct val="35000"/>
            </a:spcAft>
            <a:buNone/>
          </a:pPr>
          <a:r>
            <a:rPr lang="en-GB" sz="2500" kern="1200"/>
            <a:t>Were The Aim’s Met?</a:t>
          </a:r>
          <a:endParaRPr lang="en-US" sz="2500" kern="1200"/>
        </a:p>
      </dsp:txBody>
      <dsp:txXfrm>
        <a:off x="1725424" y="809181"/>
        <a:ext cx="4903379" cy="1493874"/>
      </dsp:txXfrm>
    </dsp:sp>
    <dsp:sp modelId="{030E924F-95F2-4117-AFA5-4F8CAF2D79DB}">
      <dsp:nvSpPr>
        <dsp:cNvPr id="0" name=""/>
        <dsp:cNvSpPr/>
      </dsp:nvSpPr>
      <dsp:spPr>
        <a:xfrm>
          <a:off x="0" y="2676524"/>
          <a:ext cx="6628804" cy="14938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872736-CA07-4AE7-B42D-8AF4C9159A9C}">
      <dsp:nvSpPr>
        <dsp:cNvPr id="0" name=""/>
        <dsp:cNvSpPr/>
      </dsp:nvSpPr>
      <dsp:spPr>
        <a:xfrm>
          <a:off x="451896" y="3012646"/>
          <a:ext cx="821630" cy="8216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6A38B1E-1507-41AA-96E5-104237A907E6}">
      <dsp:nvSpPr>
        <dsp:cNvPr id="0" name=""/>
        <dsp:cNvSpPr/>
      </dsp:nvSpPr>
      <dsp:spPr>
        <a:xfrm>
          <a:off x="1725424" y="2676524"/>
          <a:ext cx="4903379" cy="1493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02" tIns="158102" rIns="158102" bIns="158102" numCol="1" spcCol="1270" anchor="ctr" anchorCtr="0">
          <a:noAutofit/>
        </a:bodyPr>
        <a:lstStyle/>
        <a:p>
          <a:pPr marL="0" lvl="0" indent="0" algn="l" defTabSz="1111250">
            <a:lnSpc>
              <a:spcPct val="90000"/>
            </a:lnSpc>
            <a:spcBef>
              <a:spcPct val="0"/>
            </a:spcBef>
            <a:spcAft>
              <a:spcPct val="35000"/>
            </a:spcAft>
            <a:buNone/>
          </a:pPr>
          <a:r>
            <a:rPr lang="en-GB" sz="2500" kern="1200"/>
            <a:t>Where The Objectives Met?</a:t>
          </a:r>
          <a:endParaRPr lang="en-US" sz="2500" kern="1200"/>
        </a:p>
      </dsp:txBody>
      <dsp:txXfrm>
        <a:off x="1725424" y="2676524"/>
        <a:ext cx="4903379" cy="14938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B326CF-6EFB-4174-8154-DFB6C1188852}">
      <dsp:nvSpPr>
        <dsp:cNvPr id="0" name=""/>
        <dsp:cNvSpPr/>
      </dsp:nvSpPr>
      <dsp:spPr>
        <a:xfrm>
          <a:off x="0" y="3890"/>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03EAF3-781C-4C44-8C34-F7BFF050A09B}">
      <dsp:nvSpPr>
        <dsp:cNvPr id="0" name=""/>
        <dsp:cNvSpPr/>
      </dsp:nvSpPr>
      <dsp:spPr>
        <a:xfrm>
          <a:off x="250661" y="190332"/>
          <a:ext cx="455748" cy="4557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F39E42C-EA6E-4269-95BF-44A4D47955FF}">
      <dsp:nvSpPr>
        <dsp:cNvPr id="0" name=""/>
        <dsp:cNvSpPr/>
      </dsp:nvSpPr>
      <dsp:spPr>
        <a:xfrm>
          <a:off x="957071" y="3890"/>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90000"/>
            </a:lnSpc>
            <a:spcBef>
              <a:spcPct val="0"/>
            </a:spcBef>
            <a:spcAft>
              <a:spcPct val="35000"/>
            </a:spcAft>
            <a:buNone/>
          </a:pPr>
          <a:r>
            <a:rPr lang="en-GB" sz="1900" kern="1200"/>
            <a:t>What Happened ?</a:t>
          </a:r>
          <a:endParaRPr lang="en-US" sz="1900" kern="1200"/>
        </a:p>
      </dsp:txBody>
      <dsp:txXfrm>
        <a:off x="957071" y="3890"/>
        <a:ext cx="5671732" cy="828633"/>
      </dsp:txXfrm>
    </dsp:sp>
    <dsp:sp modelId="{0DB97376-B389-4E51-B088-333BED3B9FE4}">
      <dsp:nvSpPr>
        <dsp:cNvPr id="0" name=""/>
        <dsp:cNvSpPr/>
      </dsp:nvSpPr>
      <dsp:spPr>
        <a:xfrm>
          <a:off x="0" y="1039682"/>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5F8502-0E5C-43D5-8A07-97D06950DCDF}">
      <dsp:nvSpPr>
        <dsp:cNvPr id="0" name=""/>
        <dsp:cNvSpPr/>
      </dsp:nvSpPr>
      <dsp:spPr>
        <a:xfrm>
          <a:off x="250661" y="1226124"/>
          <a:ext cx="455748" cy="4557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C4012EA-48C7-4025-B2FA-334BC5DFFE26}">
      <dsp:nvSpPr>
        <dsp:cNvPr id="0" name=""/>
        <dsp:cNvSpPr/>
      </dsp:nvSpPr>
      <dsp:spPr>
        <a:xfrm>
          <a:off x="957071" y="1039682"/>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90000"/>
            </a:lnSpc>
            <a:spcBef>
              <a:spcPct val="0"/>
            </a:spcBef>
            <a:spcAft>
              <a:spcPct val="35000"/>
            </a:spcAft>
            <a:buNone/>
          </a:pPr>
          <a:r>
            <a:rPr lang="en-GB" sz="1900" kern="1200"/>
            <a:t>How Did I Feel ?</a:t>
          </a:r>
          <a:endParaRPr lang="en-US" sz="1900" kern="1200"/>
        </a:p>
      </dsp:txBody>
      <dsp:txXfrm>
        <a:off x="957071" y="1039682"/>
        <a:ext cx="5671732" cy="828633"/>
      </dsp:txXfrm>
    </dsp:sp>
    <dsp:sp modelId="{1C471022-9781-4D81-92D9-977B1B741EC8}">
      <dsp:nvSpPr>
        <dsp:cNvPr id="0" name=""/>
        <dsp:cNvSpPr/>
      </dsp:nvSpPr>
      <dsp:spPr>
        <a:xfrm>
          <a:off x="0" y="2075473"/>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A2CCFF-A8DE-489B-8F24-A18FC2E19B57}">
      <dsp:nvSpPr>
        <dsp:cNvPr id="0" name=""/>
        <dsp:cNvSpPr/>
      </dsp:nvSpPr>
      <dsp:spPr>
        <a:xfrm>
          <a:off x="250661" y="2261916"/>
          <a:ext cx="455748" cy="4557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6512BDE-F9BA-42DA-B278-672467873127}">
      <dsp:nvSpPr>
        <dsp:cNvPr id="0" name=""/>
        <dsp:cNvSpPr/>
      </dsp:nvSpPr>
      <dsp:spPr>
        <a:xfrm>
          <a:off x="957071" y="2075473"/>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90000"/>
            </a:lnSpc>
            <a:spcBef>
              <a:spcPct val="0"/>
            </a:spcBef>
            <a:spcAft>
              <a:spcPct val="35000"/>
            </a:spcAft>
            <a:buNone/>
          </a:pPr>
          <a:r>
            <a:rPr lang="en-GB" sz="1900" kern="1200"/>
            <a:t>Evaluation </a:t>
          </a:r>
          <a:endParaRPr lang="en-US" sz="1900" kern="1200"/>
        </a:p>
      </dsp:txBody>
      <dsp:txXfrm>
        <a:off x="957071" y="2075473"/>
        <a:ext cx="5671732" cy="828633"/>
      </dsp:txXfrm>
    </dsp:sp>
    <dsp:sp modelId="{9DE9589F-4FEB-4C36-A09D-7F2C3B9B4A8A}">
      <dsp:nvSpPr>
        <dsp:cNvPr id="0" name=""/>
        <dsp:cNvSpPr/>
      </dsp:nvSpPr>
      <dsp:spPr>
        <a:xfrm>
          <a:off x="0" y="3111265"/>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F251EB-CA6C-4239-965D-A9F44EFEB851}">
      <dsp:nvSpPr>
        <dsp:cNvPr id="0" name=""/>
        <dsp:cNvSpPr/>
      </dsp:nvSpPr>
      <dsp:spPr>
        <a:xfrm>
          <a:off x="250661" y="3297708"/>
          <a:ext cx="455748" cy="4557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47FD6F2-0A2F-4A38-99A7-A6D16E064D4B}">
      <dsp:nvSpPr>
        <dsp:cNvPr id="0" name=""/>
        <dsp:cNvSpPr/>
      </dsp:nvSpPr>
      <dsp:spPr>
        <a:xfrm>
          <a:off x="957071" y="3111265"/>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90000"/>
            </a:lnSpc>
            <a:spcBef>
              <a:spcPct val="0"/>
            </a:spcBef>
            <a:spcAft>
              <a:spcPct val="35000"/>
            </a:spcAft>
            <a:buNone/>
          </a:pPr>
          <a:r>
            <a:rPr lang="en-GB" sz="1900" kern="1200"/>
            <a:t>Conclusion</a:t>
          </a:r>
          <a:endParaRPr lang="en-US" sz="1900" kern="1200"/>
        </a:p>
      </dsp:txBody>
      <dsp:txXfrm>
        <a:off x="957071" y="3111265"/>
        <a:ext cx="5671732" cy="828633"/>
      </dsp:txXfrm>
    </dsp:sp>
    <dsp:sp modelId="{64B685F5-DC91-41AA-8DF4-7955AE09A0FA}">
      <dsp:nvSpPr>
        <dsp:cNvPr id="0" name=""/>
        <dsp:cNvSpPr/>
      </dsp:nvSpPr>
      <dsp:spPr>
        <a:xfrm>
          <a:off x="0" y="4147057"/>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3DE703-AF45-4C72-BBF1-15527009920B}">
      <dsp:nvSpPr>
        <dsp:cNvPr id="0" name=""/>
        <dsp:cNvSpPr/>
      </dsp:nvSpPr>
      <dsp:spPr>
        <a:xfrm>
          <a:off x="250661" y="4333499"/>
          <a:ext cx="455748" cy="4557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90007B4-53F9-452C-ACC8-3EC31B5A3D51}">
      <dsp:nvSpPr>
        <dsp:cNvPr id="0" name=""/>
        <dsp:cNvSpPr/>
      </dsp:nvSpPr>
      <dsp:spPr>
        <a:xfrm>
          <a:off x="957071" y="4147057"/>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90000"/>
            </a:lnSpc>
            <a:spcBef>
              <a:spcPct val="0"/>
            </a:spcBef>
            <a:spcAft>
              <a:spcPct val="35000"/>
            </a:spcAft>
            <a:buNone/>
          </a:pPr>
          <a:r>
            <a:rPr lang="en-GB" sz="1900" kern="1200"/>
            <a:t>Action Plan</a:t>
          </a:r>
          <a:endParaRPr lang="en-US" sz="1900" kern="1200"/>
        </a:p>
      </dsp:txBody>
      <dsp:txXfrm>
        <a:off x="957071" y="4147057"/>
        <a:ext cx="5671732" cy="82863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3AE604-E829-427B-B916-C5CB11FEC602}" type="datetimeFigureOut">
              <a:rPr lang="en-GB" smtClean="0"/>
              <a:t>20/04/2020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628745-9792-4C4A-B576-4F696839D8DF}" type="slidenum">
              <a:rPr lang="en-GB" smtClean="0"/>
              <a:t>‹#›</a:t>
            </a:fld>
            <a:endParaRPr lang="en-GB"/>
          </a:p>
        </p:txBody>
      </p:sp>
    </p:spTree>
    <p:extLst>
      <p:ext uri="{BB962C8B-B14F-4D97-AF65-F5344CB8AC3E}">
        <p14:creationId xmlns:p14="http://schemas.microsoft.com/office/powerpoint/2010/main" val="36410684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youtube.com/watch?v=FuLxAJaNXX8&amp;lc=UgzLdc3Flve2SQTqGMN4AaABAg"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628745-9792-4C4A-B576-4F696839D8DF}" type="slidenum">
              <a:rPr lang="en-GB" smtClean="0"/>
              <a:t>1</a:t>
            </a:fld>
            <a:endParaRPr lang="en-GB"/>
          </a:p>
        </p:txBody>
      </p:sp>
    </p:spTree>
    <p:extLst>
      <p:ext uri="{BB962C8B-B14F-4D97-AF65-F5344CB8AC3E}">
        <p14:creationId xmlns:p14="http://schemas.microsoft.com/office/powerpoint/2010/main" val="35856552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following presentation will explain the need for alternative mapping systems and to show the benefits of the a designed system aimed at solving this issues.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During the span of this project many lessons were learnt especially in the extensive research conducted.</a:t>
            </a:r>
          </a:p>
          <a:p>
            <a:endParaRPr lang="en-GB" dirty="0"/>
          </a:p>
        </p:txBody>
      </p:sp>
      <p:sp>
        <p:nvSpPr>
          <p:cNvPr id="4" name="Slide Number Placeholder 3"/>
          <p:cNvSpPr>
            <a:spLocks noGrp="1"/>
          </p:cNvSpPr>
          <p:nvPr>
            <p:ph type="sldNum" sz="quarter" idx="5"/>
          </p:nvPr>
        </p:nvSpPr>
        <p:spPr/>
        <p:txBody>
          <a:bodyPr/>
          <a:lstStyle/>
          <a:p>
            <a:fld id="{75628745-9792-4C4A-B576-4F696839D8DF}" type="slidenum">
              <a:rPr lang="en-GB" smtClean="0"/>
              <a:t>2</a:t>
            </a:fld>
            <a:endParaRPr lang="en-GB"/>
          </a:p>
        </p:txBody>
      </p:sp>
    </p:spTree>
    <p:extLst>
      <p:ext uri="{BB962C8B-B14F-4D97-AF65-F5344CB8AC3E}">
        <p14:creationId xmlns:p14="http://schemas.microsoft.com/office/powerpoint/2010/main" val="13828258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 as the environment around us is constantly changing with the addition or subtraction of build infrastructure consistently changing over time. This is a continues cycle with no foreseeable reason in which this trend may change. As a result of this action, how we label and perceive the area and environment around us is forced to change. How we label a location is very important in this issue and over many years guidelines and standards have been set in the method in which we do this.</a:t>
            </a:r>
          </a:p>
          <a:p>
            <a:br>
              <a:rPr lang="en-GB" dirty="0"/>
            </a:br>
            <a:r>
              <a:rPr lang="en-GB" dirty="0"/>
              <a:t>The photo shown is a picture of a street in the town Neath in 1950. It is safe to say that there are many people who would remember that time although not one location has remain the same with the exception of the </a:t>
            </a:r>
            <a:r>
              <a:rPr lang="en-GB" dirty="0" err="1"/>
              <a:t>gwyn</a:t>
            </a:r>
            <a:r>
              <a:rPr lang="en-GB" dirty="0"/>
              <a:t> hall.</a:t>
            </a:r>
          </a:p>
        </p:txBody>
      </p:sp>
      <p:sp>
        <p:nvSpPr>
          <p:cNvPr id="4" name="Slide Number Placeholder 3"/>
          <p:cNvSpPr>
            <a:spLocks noGrp="1"/>
          </p:cNvSpPr>
          <p:nvPr>
            <p:ph type="sldNum" sz="quarter" idx="5"/>
          </p:nvPr>
        </p:nvSpPr>
        <p:spPr/>
        <p:txBody>
          <a:bodyPr/>
          <a:lstStyle/>
          <a:p>
            <a:fld id="{75628745-9792-4C4A-B576-4F696839D8DF}" type="slidenum">
              <a:rPr lang="en-GB" smtClean="0"/>
              <a:t>3</a:t>
            </a:fld>
            <a:endParaRPr lang="en-GB"/>
          </a:p>
        </p:txBody>
      </p:sp>
    </p:spTree>
    <p:extLst>
      <p:ext uri="{BB962C8B-B14F-4D97-AF65-F5344CB8AC3E}">
        <p14:creationId xmlns:p14="http://schemas.microsoft.com/office/powerpoint/2010/main" val="40234553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Aims.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aim of the project is to allow the ability of searching a database created on the basis of vernacular names. This is to allow the user to search a variety of names and be served with the result as a visual location on a map within a user friendly environment.</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Objectives.</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Conduct Primary and Secondary Research</a:t>
            </a:r>
          </a:p>
          <a:p>
            <a:pPr lvl="0"/>
            <a:r>
              <a:rPr lang="en-GB" sz="1200" kern="1200" dirty="0">
                <a:solidFill>
                  <a:schemeClr val="tx1"/>
                </a:solidFill>
                <a:effectLst/>
                <a:latin typeface="+mn-lt"/>
                <a:ea typeface="+mn-ea"/>
                <a:cs typeface="+mn-cs"/>
              </a:rPr>
              <a:t>Store Data in A Database</a:t>
            </a:r>
          </a:p>
          <a:p>
            <a:pPr lvl="0"/>
            <a:r>
              <a:rPr lang="en-GB" sz="1200" kern="1200" dirty="0">
                <a:solidFill>
                  <a:schemeClr val="tx1"/>
                </a:solidFill>
                <a:effectLst/>
                <a:latin typeface="+mn-lt"/>
                <a:ea typeface="+mn-ea"/>
                <a:cs typeface="+mn-cs"/>
              </a:rPr>
              <a:t>Provide A Graphical Software Solution.</a:t>
            </a:r>
          </a:p>
          <a:p>
            <a:pPr lvl="0"/>
            <a:r>
              <a:rPr lang="en-GB" sz="1200" kern="1200" dirty="0">
                <a:solidFill>
                  <a:schemeClr val="tx1"/>
                </a:solidFill>
                <a:effectLst/>
                <a:latin typeface="+mn-lt"/>
                <a:ea typeface="+mn-ea"/>
                <a:cs typeface="+mn-cs"/>
              </a:rPr>
              <a:t>Create A User Interface </a:t>
            </a:r>
          </a:p>
          <a:p>
            <a:pPr lvl="0"/>
            <a:r>
              <a:rPr lang="en-GB" sz="1200" kern="1200" dirty="0">
                <a:solidFill>
                  <a:schemeClr val="tx1"/>
                </a:solidFill>
                <a:effectLst/>
                <a:latin typeface="+mn-lt"/>
                <a:ea typeface="+mn-ea"/>
                <a:cs typeface="+mn-cs"/>
              </a:rPr>
              <a:t>Retrieve and Map Primary data</a:t>
            </a:r>
          </a:p>
          <a:p>
            <a:pPr lvl="0"/>
            <a:r>
              <a:rPr lang="en-GB" sz="1200" kern="1200" dirty="0">
                <a:solidFill>
                  <a:schemeClr val="tx1"/>
                </a:solidFill>
                <a:effectLst/>
                <a:latin typeface="+mn-lt"/>
                <a:ea typeface="+mn-ea"/>
                <a:cs typeface="+mn-cs"/>
              </a:rPr>
              <a:t>Create Search Capabilities</a:t>
            </a:r>
          </a:p>
          <a:p>
            <a:endParaRPr lang="en-GB" dirty="0"/>
          </a:p>
        </p:txBody>
      </p:sp>
      <p:sp>
        <p:nvSpPr>
          <p:cNvPr id="4" name="Slide Number Placeholder 3"/>
          <p:cNvSpPr>
            <a:spLocks noGrp="1"/>
          </p:cNvSpPr>
          <p:nvPr>
            <p:ph type="sldNum" sz="quarter" idx="5"/>
          </p:nvPr>
        </p:nvSpPr>
        <p:spPr/>
        <p:txBody>
          <a:bodyPr/>
          <a:lstStyle/>
          <a:p>
            <a:fld id="{75628745-9792-4C4A-B576-4F696839D8DF}" type="slidenum">
              <a:rPr lang="en-GB" smtClean="0"/>
              <a:t>4</a:t>
            </a:fld>
            <a:endParaRPr lang="en-GB"/>
          </a:p>
        </p:txBody>
      </p:sp>
    </p:spTree>
    <p:extLst>
      <p:ext uri="{BB962C8B-B14F-4D97-AF65-F5344CB8AC3E}">
        <p14:creationId xmlns:p14="http://schemas.microsoft.com/office/powerpoint/2010/main" val="13033515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many areas in which research is required. Key aspects such as naming conventions, mapping technology and human perceptions on locations are important and sources of information on these areas are abundant within academic journals, books and the internet. The initial avenue of research was that of vernacular and colloquial names. This would allow a quick understanding on not only names but location and maps to then further the research.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Also Names</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subject of naming conventions was first addressed and researched, this uncovered a large amount of research into the different social aspects of naming and the effects society or communities have. Many researchers such as Prof Chris Jones residing in Cardiff University and prof John R Parker produced useful available information into this area. Important aspects advised to consider were the identification of geographical entities and the accuracy and value of the record given to that location.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5628745-9792-4C4A-B576-4F696839D8DF}" type="slidenum">
              <a:rPr lang="en-GB" smtClean="0"/>
              <a:t>5</a:t>
            </a:fld>
            <a:endParaRPr lang="en-GB"/>
          </a:p>
        </p:txBody>
      </p:sp>
    </p:spTree>
    <p:extLst>
      <p:ext uri="{BB962C8B-B14F-4D97-AF65-F5344CB8AC3E}">
        <p14:creationId xmlns:p14="http://schemas.microsoft.com/office/powerpoint/2010/main" val="4007496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6  society – demographics.</a:t>
            </a:r>
          </a:p>
          <a:p>
            <a:r>
              <a:rPr lang="en-GB" sz="1200" kern="1200" dirty="0">
                <a:solidFill>
                  <a:schemeClr val="tx1"/>
                </a:solidFill>
                <a:effectLst/>
                <a:latin typeface="+mn-lt"/>
                <a:ea typeface="+mn-ea"/>
                <a:cs typeface="+mn-cs"/>
              </a:rPr>
              <a:t>Touched upon with the research covered at this point, many sources state society has a large roll to play in the naming of locations. This can be split into may groups of interest for analysis but one area of age was repeatedly spoken about or referenced. This makes sense as spoken about through time the environment changes which has a direct correlation to age. </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slide 7</a:t>
            </a:r>
          </a:p>
          <a:p>
            <a:r>
              <a:rPr lang="en-GB" sz="1200" kern="1200" dirty="0">
                <a:solidFill>
                  <a:schemeClr val="tx1"/>
                </a:solidFill>
                <a:effectLst/>
                <a:latin typeface="+mn-lt"/>
                <a:ea typeface="+mn-ea"/>
                <a:cs typeface="+mn-cs"/>
              </a:rPr>
              <a:t>A heavy amount of research was invested into the areas of mapping development. This area is highly documented and research with many leading companies providing useable information and data to allow for the progression of maps. The aspects of mapping layers and the creation of a basic map are understood by the research conducted.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75628745-9792-4C4A-B576-4F696839D8DF}" type="slidenum">
              <a:rPr lang="en-GB" smtClean="0"/>
              <a:t>6</a:t>
            </a:fld>
            <a:endParaRPr lang="en-GB"/>
          </a:p>
        </p:txBody>
      </p:sp>
    </p:spTree>
    <p:extLst>
      <p:ext uri="{BB962C8B-B14F-4D97-AF65-F5344CB8AC3E}">
        <p14:creationId xmlns:p14="http://schemas.microsoft.com/office/powerpoint/2010/main" val="17757954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8</a:t>
            </a:r>
          </a:p>
          <a:p>
            <a:r>
              <a:rPr lang="en-GB" sz="1200" kern="1200" dirty="0">
                <a:solidFill>
                  <a:schemeClr val="tx1"/>
                </a:solidFill>
                <a:effectLst/>
                <a:latin typeface="+mn-lt"/>
                <a:ea typeface="+mn-ea"/>
                <a:cs typeface="+mn-cs"/>
              </a:rPr>
              <a:t>So following on from mapping development, the concept of useable data arises. Prof Kenneth Field proposes mindful questions in which to ask when creating and developing a map. These range rom the story behind the map, is the information projected correctly, is the data used relevant and is the symbology correct.  This is further backed up by a paper documented by Sheffield University with the image shown below. </a:t>
            </a:r>
          </a:p>
          <a:p>
            <a:endParaRPr lang="en-GB" dirty="0"/>
          </a:p>
          <a:p>
            <a:r>
              <a:rPr lang="en-GB" sz="1200" kern="1200" dirty="0">
                <a:solidFill>
                  <a:schemeClr val="tx1"/>
                </a:solidFill>
                <a:effectLst/>
                <a:latin typeface="+mn-lt"/>
                <a:ea typeface="+mn-ea"/>
                <a:cs typeface="+mn-cs"/>
              </a:rPr>
              <a:t>Slide 9</a:t>
            </a:r>
          </a:p>
          <a:p>
            <a:r>
              <a:rPr lang="en-GB" sz="1200" kern="1200" dirty="0">
                <a:solidFill>
                  <a:schemeClr val="tx1"/>
                </a:solidFill>
                <a:effectLst/>
                <a:latin typeface="+mn-lt"/>
                <a:ea typeface="+mn-ea"/>
                <a:cs typeface="+mn-cs"/>
              </a:rPr>
              <a:t>Visualisation Development.</a:t>
            </a:r>
          </a:p>
          <a:p>
            <a:r>
              <a:rPr lang="en-GB" sz="1200" kern="1200" dirty="0">
                <a:solidFill>
                  <a:schemeClr val="tx1"/>
                </a:solidFill>
                <a:effectLst/>
                <a:latin typeface="+mn-lt"/>
                <a:ea typeface="+mn-ea"/>
                <a:cs typeface="+mn-cs"/>
              </a:rPr>
              <a:t>With an understanding on procedures and guidelines the visual development aspect was investigated. This opened a large area of different </a:t>
            </a:r>
          </a:p>
          <a:p>
            <a:endParaRPr lang="en-GB" dirty="0"/>
          </a:p>
          <a:p>
            <a:r>
              <a:rPr lang="en-GB" sz="1200" kern="1200" dirty="0">
                <a:solidFill>
                  <a:schemeClr val="tx1"/>
                </a:solidFill>
                <a:effectLst/>
                <a:latin typeface="+mn-lt"/>
                <a:ea typeface="+mn-ea"/>
                <a:cs typeface="+mn-cs"/>
              </a:rPr>
              <a:t>Data And Locations</a:t>
            </a:r>
          </a:p>
          <a:p>
            <a:r>
              <a:rPr lang="en-GB" sz="1200" kern="1200" dirty="0">
                <a:solidFill>
                  <a:schemeClr val="tx1"/>
                </a:solidFill>
                <a:effectLst/>
                <a:latin typeface="+mn-lt"/>
                <a:ea typeface="+mn-ea"/>
                <a:cs typeface="+mn-cs"/>
              </a:rPr>
              <a:t>The element of </a:t>
            </a:r>
            <a:r>
              <a:rPr lang="en-GB" sz="1200" kern="1200" dirty="0" err="1">
                <a:solidFill>
                  <a:schemeClr val="tx1"/>
                </a:solidFill>
                <a:effectLst/>
                <a:latin typeface="+mn-lt"/>
                <a:ea typeface="+mn-ea"/>
                <a:cs typeface="+mn-cs"/>
              </a:rPr>
              <a:t>visualtion</a:t>
            </a:r>
            <a:r>
              <a:rPr lang="en-GB" sz="1200" kern="1200" dirty="0">
                <a:solidFill>
                  <a:schemeClr val="tx1"/>
                </a:solidFill>
                <a:effectLst/>
                <a:latin typeface="+mn-lt"/>
                <a:ea typeface="+mn-ea"/>
                <a:cs typeface="+mn-cs"/>
              </a:rPr>
              <a:t> development is very important but also irrelevant if the data and locations are incorrect to begin with. Many methods and standards have been set for location techniques. The most common of these being basic x and y coordinates.</a:t>
            </a:r>
          </a:p>
          <a:p>
            <a:endParaRPr lang="en-GB" dirty="0"/>
          </a:p>
        </p:txBody>
      </p:sp>
      <p:sp>
        <p:nvSpPr>
          <p:cNvPr id="4" name="Slide Number Placeholder 3"/>
          <p:cNvSpPr>
            <a:spLocks noGrp="1"/>
          </p:cNvSpPr>
          <p:nvPr>
            <p:ph type="sldNum" sz="quarter" idx="5"/>
          </p:nvPr>
        </p:nvSpPr>
        <p:spPr/>
        <p:txBody>
          <a:bodyPr/>
          <a:lstStyle/>
          <a:p>
            <a:fld id="{75628745-9792-4C4A-B576-4F696839D8DF}" type="slidenum">
              <a:rPr lang="en-GB" smtClean="0"/>
              <a:t>7</a:t>
            </a:fld>
            <a:endParaRPr lang="en-GB"/>
          </a:p>
        </p:txBody>
      </p:sp>
    </p:spTree>
    <p:extLst>
      <p:ext uri="{BB962C8B-B14F-4D97-AF65-F5344CB8AC3E}">
        <p14:creationId xmlns:p14="http://schemas.microsoft.com/office/powerpoint/2010/main" val="33213845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11</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Existing systems And GIS-</a:t>
            </a:r>
            <a:r>
              <a:rPr lang="en-GB" sz="1200" kern="1200" dirty="0" err="1">
                <a:solidFill>
                  <a:schemeClr val="tx1"/>
                </a:solidFill>
                <a:effectLst/>
                <a:latin typeface="+mn-lt"/>
                <a:ea typeface="+mn-ea"/>
                <a:cs typeface="+mn-cs"/>
              </a:rPr>
              <a:t>DataBase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 far the research had indicated a high amount of work has been conducted within these fields of interest. This falls in line with the large amount of choice when it comes to currently available systems.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Slide 12</a:t>
            </a:r>
          </a:p>
          <a:p>
            <a:r>
              <a:rPr lang="en-GB" sz="1200" kern="1200" dirty="0">
                <a:solidFill>
                  <a:schemeClr val="tx1"/>
                </a:solidFill>
                <a:effectLst/>
                <a:latin typeface="+mn-lt"/>
                <a:ea typeface="+mn-ea"/>
                <a:cs typeface="+mn-cs"/>
              </a:rPr>
              <a:t>Market Leaders. </a:t>
            </a:r>
          </a:p>
          <a:p>
            <a:r>
              <a:rPr lang="en-GB" sz="1200" kern="1200" dirty="0">
                <a:solidFill>
                  <a:schemeClr val="tx1"/>
                </a:solidFill>
                <a:effectLst/>
                <a:latin typeface="+mn-lt"/>
                <a:ea typeface="+mn-ea"/>
                <a:cs typeface="+mn-cs"/>
              </a:rPr>
              <a:t>.  As you could guess Google is one of if not the leading competitor in this field. Several lists found on the internet name the companies Google, Bing and a company called </a:t>
            </a:r>
            <a:r>
              <a:rPr lang="en-GB" sz="1200" kern="1200" dirty="0" err="1">
                <a:solidFill>
                  <a:schemeClr val="tx1"/>
                </a:solidFill>
                <a:effectLst/>
                <a:latin typeface="+mn-lt"/>
                <a:ea typeface="+mn-ea"/>
                <a:cs typeface="+mn-cs"/>
              </a:rPr>
              <a:t>MapBox</a:t>
            </a:r>
            <a:r>
              <a:rPr lang="en-GB" sz="1200" kern="1200" dirty="0">
                <a:solidFill>
                  <a:schemeClr val="tx1"/>
                </a:solidFill>
                <a:effectLst/>
                <a:latin typeface="+mn-lt"/>
                <a:ea typeface="+mn-ea"/>
                <a:cs typeface="+mn-cs"/>
              </a:rPr>
              <a:t> as being the </a:t>
            </a:r>
            <a:r>
              <a:rPr lang="en-GB" sz="1200" kern="1200" dirty="0" err="1">
                <a:solidFill>
                  <a:schemeClr val="tx1"/>
                </a:solidFill>
                <a:effectLst/>
                <a:latin typeface="+mn-lt"/>
                <a:ea typeface="+mn-ea"/>
                <a:cs typeface="+mn-cs"/>
              </a:rPr>
              <a:t>the</a:t>
            </a:r>
            <a:r>
              <a:rPr lang="en-GB" sz="1200" kern="1200" dirty="0">
                <a:solidFill>
                  <a:schemeClr val="tx1"/>
                </a:solidFill>
                <a:effectLst/>
                <a:latin typeface="+mn-lt"/>
                <a:ea typeface="+mn-ea"/>
                <a:cs typeface="+mn-cs"/>
              </a:rPr>
              <a:t> most popular choices for common users. The requirements of the user will differ and a </a:t>
            </a:r>
            <a:r>
              <a:rPr lang="en-GB" sz="1200" kern="1200" dirty="0" err="1">
                <a:solidFill>
                  <a:schemeClr val="tx1"/>
                </a:solidFill>
                <a:effectLst/>
                <a:latin typeface="+mn-lt"/>
                <a:ea typeface="+mn-ea"/>
                <a:cs typeface="+mn-cs"/>
              </a:rPr>
              <a:t>sa</a:t>
            </a:r>
            <a:r>
              <a:rPr lang="en-GB" sz="1200" kern="1200" dirty="0">
                <a:solidFill>
                  <a:schemeClr val="tx1"/>
                </a:solidFill>
                <a:effectLst/>
                <a:latin typeface="+mn-lt"/>
                <a:ea typeface="+mn-ea"/>
                <a:cs typeface="+mn-cs"/>
              </a:rPr>
              <a:t> result other mapping systems may be preferred.</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Another company that produces mapping solution is </a:t>
            </a:r>
            <a:r>
              <a:rPr lang="en-GB" sz="1200" kern="1200" dirty="0">
                <a:solidFill>
                  <a:schemeClr val="tx1"/>
                </a:solidFill>
                <a:effectLst/>
                <a:latin typeface="+mn-lt"/>
                <a:ea typeface="+mn-ea"/>
                <a:cs typeface="+mn-cs"/>
              </a:rPr>
              <a:t>OpenStreetMap Automated navigation directions. It is a navigation-based mapping application. It utilises OSM Database for the primary displays but is not an endorsement of OpenStreetMap Foundation. These maps are able to be downloaded offline, and unlike google maps has a lower amount of metadata with it. This is very useful in areas such as logistics.</a:t>
            </a:r>
          </a:p>
          <a:p>
            <a:endParaRPr lang="en-GB" dirty="0"/>
          </a:p>
        </p:txBody>
      </p:sp>
      <p:sp>
        <p:nvSpPr>
          <p:cNvPr id="4" name="Slide Number Placeholder 3"/>
          <p:cNvSpPr>
            <a:spLocks noGrp="1"/>
          </p:cNvSpPr>
          <p:nvPr>
            <p:ph type="sldNum" sz="quarter" idx="5"/>
          </p:nvPr>
        </p:nvSpPr>
        <p:spPr/>
        <p:txBody>
          <a:bodyPr/>
          <a:lstStyle/>
          <a:p>
            <a:fld id="{75628745-9792-4C4A-B576-4F696839D8DF}" type="slidenum">
              <a:rPr lang="en-GB" smtClean="0"/>
              <a:t>8</a:t>
            </a:fld>
            <a:endParaRPr lang="en-GB"/>
          </a:p>
        </p:txBody>
      </p:sp>
    </p:spTree>
    <p:extLst>
      <p:ext uri="{BB962C8B-B14F-4D97-AF65-F5344CB8AC3E}">
        <p14:creationId xmlns:p14="http://schemas.microsoft.com/office/powerpoint/2010/main" val="795421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13  Summary</a:t>
            </a:r>
          </a:p>
          <a:p>
            <a:r>
              <a:rPr lang="en-GB" sz="1200" kern="1200" dirty="0">
                <a:solidFill>
                  <a:schemeClr val="tx1"/>
                </a:solidFill>
                <a:effectLst/>
                <a:latin typeface="+mn-lt"/>
                <a:ea typeface="+mn-ea"/>
                <a:cs typeface="+mn-cs"/>
              </a:rPr>
              <a:t>So Initially the research showed immediately that vernacular naming is relevant currently. This included the area’s of demographics and perceptions and also the standards that we set ourselves in naming locations. This evolved into the understanding of existing systems, in how they work and also how they meet the requirements of the developer and user. Different options and techniques have become apparent and considerable in development of an application, with a lot of sources directing the developer to the already set standards and guidelines.</a:t>
            </a:r>
          </a:p>
          <a:p>
            <a:endParaRPr lang="en-GB" dirty="0"/>
          </a:p>
          <a:p>
            <a:r>
              <a:rPr lang="en-GB" sz="1200" kern="1200" dirty="0">
                <a:solidFill>
                  <a:schemeClr val="tx1"/>
                </a:solidFill>
                <a:effectLst/>
                <a:latin typeface="+mn-lt"/>
                <a:ea typeface="+mn-ea"/>
                <a:cs typeface="+mn-cs"/>
              </a:rPr>
              <a:t>The </a:t>
            </a:r>
            <a:r>
              <a:rPr lang="en-GB" sz="1200" kern="1200" dirty="0" err="1">
                <a:solidFill>
                  <a:schemeClr val="tx1"/>
                </a:solidFill>
                <a:effectLst/>
                <a:latin typeface="+mn-lt"/>
                <a:ea typeface="+mn-ea"/>
                <a:cs typeface="+mn-cs"/>
              </a:rPr>
              <a:t>processe</a:t>
            </a:r>
            <a:r>
              <a:rPr lang="en-GB" sz="1200" kern="1200" dirty="0">
                <a:solidFill>
                  <a:schemeClr val="tx1"/>
                </a:solidFill>
                <a:effectLst/>
                <a:latin typeface="+mn-lt"/>
                <a:ea typeface="+mn-ea"/>
                <a:cs typeface="+mn-cs"/>
              </a:rPr>
              <a:t> of mapping systems require many layers of technology to implement correctly, and cross many other predefined data/information to create an system. Companies such as google tend to rent out the information they posses to other company to allow further development but also to let external sources retrieve and research the data.</a:t>
            </a:r>
          </a:p>
          <a:p>
            <a:r>
              <a:rPr lang="en-GB" sz="1200" kern="1200" dirty="0">
                <a:solidFill>
                  <a:schemeClr val="tx1"/>
                </a:solidFill>
                <a:effectLst/>
                <a:latin typeface="+mn-lt"/>
                <a:ea typeface="+mn-ea"/>
                <a:cs typeface="+mn-cs"/>
              </a:rPr>
              <a:t>With this systems will continuously improve , and with the ability of having users create your data and input for you will help rapidly develop systems and mapping information methods.</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Unusual techniques of location naming had been uncovered with the existence of companies such as What3words all bring different options of development to arise.  </a:t>
            </a:r>
          </a:p>
          <a:p>
            <a:endParaRPr lang="en-GB" dirty="0"/>
          </a:p>
        </p:txBody>
      </p:sp>
      <p:sp>
        <p:nvSpPr>
          <p:cNvPr id="4" name="Slide Number Placeholder 3"/>
          <p:cNvSpPr>
            <a:spLocks noGrp="1"/>
          </p:cNvSpPr>
          <p:nvPr>
            <p:ph type="sldNum" sz="quarter" idx="5"/>
          </p:nvPr>
        </p:nvSpPr>
        <p:spPr/>
        <p:txBody>
          <a:bodyPr/>
          <a:lstStyle/>
          <a:p>
            <a:fld id="{75628745-9792-4C4A-B576-4F696839D8DF}" type="slidenum">
              <a:rPr lang="en-GB" smtClean="0"/>
              <a:t>9</a:t>
            </a:fld>
            <a:endParaRPr lang="en-GB"/>
          </a:p>
        </p:txBody>
      </p:sp>
    </p:spTree>
    <p:extLst>
      <p:ext uri="{BB962C8B-B14F-4D97-AF65-F5344CB8AC3E}">
        <p14:creationId xmlns:p14="http://schemas.microsoft.com/office/powerpoint/2010/main" val="380699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14.  Primary Results Research   Explain Method’s Taken</a:t>
            </a:r>
          </a:p>
          <a:p>
            <a:r>
              <a:rPr lang="en-GB" sz="1200" kern="1200" dirty="0">
                <a:solidFill>
                  <a:schemeClr val="tx1"/>
                </a:solidFill>
                <a:effectLst/>
                <a:latin typeface="+mn-lt"/>
                <a:ea typeface="+mn-ea"/>
                <a:cs typeface="+mn-cs"/>
              </a:rPr>
              <a:t>As a large amount of secondary information has been gathered, the knowledge was included in the direction of primary research. Two questionnaires were created, one qualitative and the other quantitative respectfully. This allowed or </a:t>
            </a:r>
            <a:r>
              <a:rPr lang="en-GB" sz="1200" kern="1200" dirty="0" err="1">
                <a:solidFill>
                  <a:schemeClr val="tx1"/>
                </a:solidFill>
                <a:effectLst/>
                <a:latin typeface="+mn-lt"/>
                <a:ea typeface="+mn-ea"/>
                <a:cs typeface="+mn-cs"/>
              </a:rPr>
              <a:t>qualative</a:t>
            </a:r>
            <a:r>
              <a:rPr lang="en-GB" sz="1200" kern="1200" dirty="0">
                <a:solidFill>
                  <a:schemeClr val="tx1"/>
                </a:solidFill>
                <a:effectLst/>
                <a:latin typeface="+mn-lt"/>
                <a:ea typeface="+mn-ea"/>
                <a:cs typeface="+mn-cs"/>
              </a:rPr>
              <a:t> questioning to suggest the location with a </a:t>
            </a:r>
            <a:r>
              <a:rPr lang="en-GB" sz="1200" kern="1200" dirty="0" err="1">
                <a:solidFill>
                  <a:schemeClr val="tx1"/>
                </a:solidFill>
                <a:effectLst/>
                <a:latin typeface="+mn-lt"/>
                <a:ea typeface="+mn-ea"/>
                <a:cs typeface="+mn-cs"/>
              </a:rPr>
              <a:t>quantative</a:t>
            </a:r>
            <a:r>
              <a:rPr lang="en-GB" sz="1200" kern="1200" dirty="0">
                <a:solidFill>
                  <a:schemeClr val="tx1"/>
                </a:solidFill>
                <a:effectLst/>
                <a:latin typeface="+mn-lt"/>
                <a:ea typeface="+mn-ea"/>
                <a:cs typeface="+mn-cs"/>
              </a:rPr>
              <a:t> way to ensure it is social known.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slide shows the locations that were chosen as a result of the </a:t>
            </a:r>
            <a:r>
              <a:rPr lang="en-GB" sz="1200" kern="1200" dirty="0" err="1">
                <a:solidFill>
                  <a:schemeClr val="tx1"/>
                </a:solidFill>
                <a:effectLst/>
                <a:latin typeface="+mn-lt"/>
                <a:ea typeface="+mn-ea"/>
                <a:cs typeface="+mn-cs"/>
              </a:rPr>
              <a:t>questionaires</a:t>
            </a:r>
            <a:r>
              <a:rPr lang="en-GB" sz="1200" kern="1200" dirty="0">
                <a:solidFill>
                  <a:schemeClr val="tx1"/>
                </a:solidFill>
                <a:effectLst/>
                <a:latin typeface="+mn-lt"/>
                <a:ea typeface="+mn-ea"/>
                <a:cs typeface="+mn-cs"/>
              </a:rPr>
              <a:t>. This was also grouped and </a:t>
            </a:r>
            <a:r>
              <a:rPr lang="en-GB" sz="1200" kern="1200" dirty="0" err="1">
                <a:solidFill>
                  <a:schemeClr val="tx1"/>
                </a:solidFill>
                <a:effectLst/>
                <a:latin typeface="+mn-lt"/>
                <a:ea typeface="+mn-ea"/>
                <a:cs typeface="+mn-cs"/>
              </a:rPr>
              <a:t>alaysised</a:t>
            </a:r>
            <a:r>
              <a:rPr lang="en-GB" sz="1200" kern="1200" dirty="0">
                <a:solidFill>
                  <a:schemeClr val="tx1"/>
                </a:solidFill>
                <a:effectLst/>
                <a:latin typeface="+mn-lt"/>
                <a:ea typeface="+mn-ea"/>
                <a:cs typeface="+mn-cs"/>
              </a:rPr>
              <a:t> to inspect age and gender demographic and how f it altered the </a:t>
            </a:r>
            <a:r>
              <a:rPr lang="en-GB" sz="1200" kern="1200" dirty="0" err="1">
                <a:solidFill>
                  <a:schemeClr val="tx1"/>
                </a:solidFill>
                <a:effectLst/>
                <a:latin typeface="+mn-lt"/>
                <a:ea typeface="+mn-ea"/>
                <a:cs typeface="+mn-cs"/>
              </a:rPr>
              <a:t>particiapnats</a:t>
            </a:r>
            <a:r>
              <a:rPr lang="en-GB" sz="1200" kern="1200" dirty="0">
                <a:solidFill>
                  <a:schemeClr val="tx1"/>
                </a:solidFill>
                <a:effectLst/>
                <a:latin typeface="+mn-lt"/>
                <a:ea typeface="+mn-ea"/>
                <a:cs typeface="+mn-cs"/>
              </a:rPr>
              <a:t> answers.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p>
        </p:txBody>
      </p:sp>
      <p:sp>
        <p:nvSpPr>
          <p:cNvPr id="4" name="Slide Number Placeholder 3"/>
          <p:cNvSpPr>
            <a:spLocks noGrp="1"/>
          </p:cNvSpPr>
          <p:nvPr>
            <p:ph type="sldNum" sz="quarter" idx="5"/>
          </p:nvPr>
        </p:nvSpPr>
        <p:spPr/>
        <p:txBody>
          <a:bodyPr/>
          <a:lstStyle/>
          <a:p>
            <a:fld id="{75628745-9792-4C4A-B576-4F696839D8DF}" type="slidenum">
              <a:rPr lang="en-GB" smtClean="0"/>
              <a:t>10</a:t>
            </a:fld>
            <a:endParaRPr lang="en-GB"/>
          </a:p>
        </p:txBody>
      </p:sp>
    </p:spTree>
    <p:extLst>
      <p:ext uri="{BB962C8B-B14F-4D97-AF65-F5344CB8AC3E}">
        <p14:creationId xmlns:p14="http://schemas.microsoft.com/office/powerpoint/2010/main" val="10764779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Slide 16 Results Eval</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results from the first set of questionnaires rapidly provided evidence on the frequency in which individuals communicated using vernacular locations. Every participant provided at least 5 answers which in consideration of the boundaries of the area is a relatively high number. Once basic analysis of the qualitative results had finished it was clear to see a pattern in the answers given including anomalies with specific age groups. Four of the participants are under 20 in which these were also included as the participants with the least amount of answers</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need for vernacular naming can be seen as still relevant with the results thus far, this also allows the quantitative questionnaire to be developed and applied easily due to many of the answers initially given on the quantitative questions being similar showing validity of the data retrieved.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5628745-9792-4C4A-B576-4F696839D8DF}" type="slidenum">
              <a:rPr lang="en-GB" smtClean="0"/>
              <a:t>11</a:t>
            </a:fld>
            <a:endParaRPr lang="en-GB"/>
          </a:p>
        </p:txBody>
      </p:sp>
    </p:spTree>
    <p:extLst>
      <p:ext uri="{BB962C8B-B14F-4D97-AF65-F5344CB8AC3E}">
        <p14:creationId xmlns:p14="http://schemas.microsoft.com/office/powerpoint/2010/main" val="23537045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a:t>
            </a:r>
          </a:p>
          <a:p>
            <a:r>
              <a:rPr lang="en-GB" sz="1200" b="1" kern="1200" dirty="0">
                <a:solidFill>
                  <a:schemeClr val="tx1"/>
                </a:solidFill>
                <a:effectLst/>
                <a:latin typeface="+mn-lt"/>
                <a:ea typeface="+mn-ea"/>
                <a:cs typeface="+mn-cs"/>
              </a:rPr>
              <a:t>Positivism.</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research methodology will follow a positivism approach as it included many real-world statistics and is based on how society in this example perceive location and boundary identities. I choose this it includes the setting of the hypotheses and the means in which to test, analysis and measure the results</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Inductive Approach.</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An inductive approach will be taken for the research, to follow the presumptions and information gathered within the literature review. The project is set out to show how multiple names of a location can affect how a person may perceive it based on the demographic of that person.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Longitudinal Study.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time horizon will undergo a longitudinal approach as the technique of collection and then verifying the data requires participants to participate twice within the project. This is also defined by the scope and size of the project. If the project was scaled up then large scale cross sectional may benefit by generating more data but sacrificing accuracy</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Research Sources.</a:t>
            </a:r>
            <a:br>
              <a:rPr lang="en-GB" sz="1200" b="1"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Research has and will be conducted through primary and secondary sources. These will include academic documents online along with journals and books.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Validity and Analysis.</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Validity of the research is an important aspect due to the multiple demographics included. This will be counteracted by the method of data gathering techniques to be demonstrated and boundaries along with rules will be implied on the answers retrieved for the data gathering.</a:t>
            </a:r>
            <a:endParaRPr lang="en-GB" dirty="0"/>
          </a:p>
        </p:txBody>
      </p:sp>
      <p:sp>
        <p:nvSpPr>
          <p:cNvPr id="4" name="Slide Number Placeholder 3"/>
          <p:cNvSpPr>
            <a:spLocks noGrp="1"/>
          </p:cNvSpPr>
          <p:nvPr>
            <p:ph type="sldNum" sz="quarter" idx="5"/>
          </p:nvPr>
        </p:nvSpPr>
        <p:spPr/>
        <p:txBody>
          <a:bodyPr/>
          <a:lstStyle/>
          <a:p>
            <a:fld id="{75628745-9792-4C4A-B576-4F696839D8DF}" type="slidenum">
              <a:rPr lang="en-GB" smtClean="0"/>
              <a:t>12</a:t>
            </a:fld>
            <a:endParaRPr lang="en-GB"/>
          </a:p>
        </p:txBody>
      </p:sp>
    </p:spTree>
    <p:extLst>
      <p:ext uri="{BB962C8B-B14F-4D97-AF65-F5344CB8AC3E}">
        <p14:creationId xmlns:p14="http://schemas.microsoft.com/office/powerpoint/2010/main" val="16565120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Waterfall Method. </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implemented methodology for the project will be the waterfall method. This method follows a sequential patter following six main steps in the process. [35] One event will allow the ability to progress on to the next. It allows for development that can allow control in the route in which is taken. Schedule’s will be set with deadline and each stage of development must be successfully completed to move onto the next. This model is well suited for this project, as the milestones are easy to understand and what is required for success is highly achievable. The advantages of using this model allow for control with a schedule being set and deadlines for each stage of development.</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Resources.</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resources were chosen with careful though, taken in mind using software from compatible companies as the project will be reliant on the interdependence of the software and languages involved in development. The main two contributors are Microsoft and Google services. The System interface used is Windows with the use of Microsoft excel and Microsoft Access. These were chosen for a variety o reasons. Firstly, the software is familiar and more common than alternative choices supplied by companies such as Apple.inc. The use of this software is also free allowing more flexibility in the tools available. Another reason is the compatibility of exchanging files and data. This is easier with compatibility programs as they understand the file formats naturally. </a:t>
            </a:r>
          </a:p>
          <a:p>
            <a:endParaRPr lang="en-GB" dirty="0"/>
          </a:p>
        </p:txBody>
      </p:sp>
      <p:sp>
        <p:nvSpPr>
          <p:cNvPr id="4" name="Slide Number Placeholder 3"/>
          <p:cNvSpPr>
            <a:spLocks noGrp="1"/>
          </p:cNvSpPr>
          <p:nvPr>
            <p:ph type="sldNum" sz="quarter" idx="5"/>
          </p:nvPr>
        </p:nvSpPr>
        <p:spPr/>
        <p:txBody>
          <a:bodyPr/>
          <a:lstStyle/>
          <a:p>
            <a:fld id="{75628745-9792-4C4A-B576-4F696839D8DF}" type="slidenum">
              <a:rPr lang="en-GB" smtClean="0"/>
              <a:t>13</a:t>
            </a:fld>
            <a:endParaRPr lang="en-GB"/>
          </a:p>
        </p:txBody>
      </p:sp>
    </p:spTree>
    <p:extLst>
      <p:ext uri="{BB962C8B-B14F-4D97-AF65-F5344CB8AC3E}">
        <p14:creationId xmlns:p14="http://schemas.microsoft.com/office/powerpoint/2010/main" val="34735071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The project requirements were based off the research conducted. The feedback off the results allowed a clear understanding in what and how the user would interact with such a software and to what extent they may want to use it. It became apparent that there are locations without an official name therefore requiring a coordinate-based system to pinpoint the location.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The project requirements of the system are as follows.</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Access a web environment</a:t>
            </a:r>
          </a:p>
          <a:p>
            <a:pPr lvl="0"/>
            <a:r>
              <a:rPr lang="en-GB" sz="1200" kern="1200" dirty="0">
                <a:solidFill>
                  <a:schemeClr val="tx1"/>
                </a:solidFill>
                <a:effectLst/>
                <a:latin typeface="+mn-lt"/>
                <a:ea typeface="+mn-ea"/>
                <a:cs typeface="+mn-cs"/>
              </a:rPr>
              <a:t>Input Text into Search Box</a:t>
            </a:r>
          </a:p>
          <a:p>
            <a:pPr lvl="0"/>
            <a:r>
              <a:rPr lang="en-GB" sz="1200" kern="1200" dirty="0">
                <a:solidFill>
                  <a:schemeClr val="tx1"/>
                </a:solidFill>
                <a:effectLst/>
                <a:latin typeface="+mn-lt"/>
                <a:ea typeface="+mn-ea"/>
                <a:cs typeface="+mn-cs"/>
              </a:rPr>
              <a:t>The ability to save and amended location information</a:t>
            </a:r>
          </a:p>
          <a:p>
            <a:pPr lvl="0"/>
            <a:r>
              <a:rPr lang="en-GB" sz="1200" kern="1200" dirty="0">
                <a:solidFill>
                  <a:schemeClr val="tx1"/>
                </a:solidFill>
                <a:effectLst/>
                <a:latin typeface="+mn-lt"/>
                <a:ea typeface="+mn-ea"/>
                <a:cs typeface="+mn-cs"/>
              </a:rPr>
              <a:t>Search official names</a:t>
            </a:r>
          </a:p>
          <a:p>
            <a:pPr lvl="0"/>
            <a:r>
              <a:rPr lang="en-GB" sz="1200" kern="1200" dirty="0">
                <a:solidFill>
                  <a:schemeClr val="tx1"/>
                </a:solidFill>
                <a:effectLst/>
                <a:latin typeface="+mn-lt"/>
                <a:ea typeface="+mn-ea"/>
                <a:cs typeface="+mn-cs"/>
              </a:rPr>
              <a:t>Search vernacular names</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note the system dose not require any security issues due to no sensitive information being used.</a:t>
            </a:r>
          </a:p>
          <a:p>
            <a:endParaRPr lang="en-GB" dirty="0"/>
          </a:p>
        </p:txBody>
      </p:sp>
      <p:sp>
        <p:nvSpPr>
          <p:cNvPr id="4" name="Slide Number Placeholder 3"/>
          <p:cNvSpPr>
            <a:spLocks noGrp="1"/>
          </p:cNvSpPr>
          <p:nvPr>
            <p:ph type="sldNum" sz="quarter" idx="5"/>
          </p:nvPr>
        </p:nvSpPr>
        <p:spPr/>
        <p:txBody>
          <a:bodyPr/>
          <a:lstStyle/>
          <a:p>
            <a:fld id="{75628745-9792-4C4A-B576-4F696839D8DF}" type="slidenum">
              <a:rPr lang="en-GB" smtClean="0"/>
              <a:t>14</a:t>
            </a:fld>
            <a:endParaRPr lang="en-GB"/>
          </a:p>
        </p:txBody>
      </p:sp>
    </p:spTree>
    <p:extLst>
      <p:ext uri="{BB962C8B-B14F-4D97-AF65-F5344CB8AC3E}">
        <p14:creationId xmlns:p14="http://schemas.microsoft.com/office/powerpoint/2010/main" val="9357321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System Model</a:t>
            </a:r>
            <a:br>
              <a:rPr lang="en-GB" dirty="0"/>
            </a:br>
            <a:r>
              <a:rPr lang="en-GB" sz="1200" kern="1200" dirty="0">
                <a:solidFill>
                  <a:schemeClr val="tx1"/>
                </a:solidFill>
                <a:effectLst/>
                <a:latin typeface="+mn-lt"/>
                <a:ea typeface="+mn-ea"/>
                <a:cs typeface="+mn-cs"/>
              </a:rPr>
              <a:t>The processes required in the system are shown in the diagram below. The blue indicates the user process and the green indicates software processes.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image shows the structure in which the design must undertake. These are for reasons of compatibility issues with the application programming interfaces. BY following this model it provides the path in which to not have any configuration problems.</a:t>
            </a:r>
          </a:p>
          <a:p>
            <a:br>
              <a:rPr lang="en-GB" dirty="0"/>
            </a:br>
            <a:r>
              <a:rPr lang="en-GB" sz="1200" b="1" kern="1200" dirty="0">
                <a:solidFill>
                  <a:schemeClr val="tx1"/>
                </a:solidFill>
                <a:effectLst/>
                <a:latin typeface="+mn-lt"/>
                <a:ea typeface="+mn-ea"/>
                <a:cs typeface="+mn-cs"/>
              </a:rPr>
              <a:t>System Interfaces.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many system interfaces used within the process of building. Care has been taken to try and keep the variety of systems at a minimum and to incorporate interfaces that are know to work well together. Microsoft and Google provide the majority of the interfaces included in the design. These have both been chosen for the ability of manipulation when working with maps allowing for full control of the data and how it is represented visually and textual.</a:t>
            </a:r>
          </a:p>
          <a:p>
            <a:r>
              <a:rPr lang="en-GB" sz="1200" kern="1200" dirty="0">
                <a:solidFill>
                  <a:schemeClr val="tx1"/>
                </a:solidFill>
                <a:effectLst/>
                <a:latin typeface="+mn-lt"/>
                <a:ea typeface="+mn-ea"/>
                <a:cs typeface="+mn-cs"/>
              </a:rPr>
              <a:t>As the deliverable is presented in a web environment the use of coding environments were also required. The software used is brackets with relevant plug-ins to help in the development of html, CSS, </a:t>
            </a:r>
            <a:r>
              <a:rPr lang="en-GB" sz="1200" kern="1200" dirty="0" err="1">
                <a:solidFill>
                  <a:schemeClr val="tx1"/>
                </a:solidFill>
                <a:effectLst/>
                <a:latin typeface="+mn-lt"/>
                <a:ea typeface="+mn-ea"/>
                <a:cs typeface="+mn-cs"/>
              </a:rPr>
              <a:t>Javascript</a:t>
            </a:r>
            <a:r>
              <a:rPr lang="en-GB" sz="1200" kern="1200" dirty="0">
                <a:solidFill>
                  <a:schemeClr val="tx1"/>
                </a:solidFill>
                <a:effectLst/>
                <a:latin typeface="+mn-lt"/>
                <a:ea typeface="+mn-ea"/>
                <a:cs typeface="+mn-cs"/>
              </a:rPr>
              <a:t> and php if needed. The website will be hosted by Firebase services which is one of googles available cloud services.</a:t>
            </a:r>
          </a:p>
          <a:p>
            <a:r>
              <a:rPr lang="en-GB" dirty="0"/>
              <a:t>.</a:t>
            </a:r>
          </a:p>
        </p:txBody>
      </p:sp>
      <p:sp>
        <p:nvSpPr>
          <p:cNvPr id="4" name="Slide Number Placeholder 3"/>
          <p:cNvSpPr>
            <a:spLocks noGrp="1"/>
          </p:cNvSpPr>
          <p:nvPr>
            <p:ph type="sldNum" sz="quarter" idx="5"/>
          </p:nvPr>
        </p:nvSpPr>
        <p:spPr/>
        <p:txBody>
          <a:bodyPr/>
          <a:lstStyle/>
          <a:p>
            <a:fld id="{75628745-9792-4C4A-B576-4F696839D8DF}" type="slidenum">
              <a:rPr lang="en-GB" smtClean="0"/>
              <a:t>15</a:t>
            </a:fld>
            <a:endParaRPr lang="en-GB"/>
          </a:p>
        </p:txBody>
      </p:sp>
    </p:spTree>
    <p:extLst>
      <p:ext uri="{BB962C8B-B14F-4D97-AF65-F5344CB8AC3E}">
        <p14:creationId xmlns:p14="http://schemas.microsoft.com/office/powerpoint/2010/main" val="42282405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Prototypes.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image shows how the webpage will be presented. Only the basic search functionality is present to ensure as little of the map is covered.</a:t>
            </a:r>
          </a:p>
          <a:p>
            <a:r>
              <a:rPr lang="en-GB" sz="1200" kern="1200" dirty="0">
                <a:solidFill>
                  <a:schemeClr val="tx1"/>
                </a:solidFill>
                <a:effectLst/>
                <a:latin typeface="+mn-lt"/>
                <a:ea typeface="+mn-ea"/>
                <a:cs typeface="+mn-cs"/>
              </a:rPr>
              <a:t>The foundation data as presented will be called by using a token key supplied by Google within the webpage code.</a:t>
            </a:r>
            <a:br>
              <a:rPr lang="en-GB" sz="1200" b="1"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5628745-9792-4C4A-B576-4F696839D8DF}" type="slidenum">
              <a:rPr lang="en-GB" smtClean="0"/>
              <a:t>16</a:t>
            </a:fld>
            <a:endParaRPr lang="en-GB"/>
          </a:p>
        </p:txBody>
      </p:sp>
    </p:spTree>
    <p:extLst>
      <p:ext uri="{BB962C8B-B14F-4D97-AF65-F5344CB8AC3E}">
        <p14:creationId xmlns:p14="http://schemas.microsoft.com/office/powerpoint/2010/main" val="4887603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Implementation.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Problems and Successes.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Immediately after the questionnaire results changes were made to remove data given by participants. This was to account for the method in which coordinates operate.</a:t>
            </a:r>
          </a:p>
          <a:p>
            <a:r>
              <a:rPr lang="en-GB" sz="1200" kern="1200" dirty="0">
                <a:solidFill>
                  <a:schemeClr val="tx1"/>
                </a:solidFill>
                <a:effectLst/>
                <a:latin typeface="+mn-lt"/>
                <a:ea typeface="+mn-ea"/>
                <a:cs typeface="+mn-cs"/>
              </a:rPr>
              <a:t>When implementation was initiated a potential problem</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arouse in the use of Google’s application programming interface’s in which the price in which to use the services had increased since the initial research commenced. This was not an area in which to switch the service so to overcome the situation the budget was increased to allow the use of the API services. This in turn produced in essences a success as the updated services provided by google removed the need for the GQIS software allowing for a direct connection between the API and database thus saving time and resources. </a:t>
            </a:r>
          </a:p>
          <a:p>
            <a:r>
              <a:rPr lang="en-GB" sz="1200" kern="1200" dirty="0">
                <a:solidFill>
                  <a:schemeClr val="tx1"/>
                </a:solidFill>
                <a:effectLst/>
                <a:latin typeface="+mn-lt"/>
                <a:ea typeface="+mn-ea"/>
                <a:cs typeface="+mn-cs"/>
              </a:rPr>
              <a:t>The creation of the website was successful with no problems occurring. When implementation of Googles API was introduced two problems arouse. </a:t>
            </a:r>
          </a:p>
          <a:p>
            <a:endParaRPr lang="en-GB" dirty="0"/>
          </a:p>
        </p:txBody>
      </p:sp>
      <p:sp>
        <p:nvSpPr>
          <p:cNvPr id="4" name="Slide Number Placeholder 3"/>
          <p:cNvSpPr>
            <a:spLocks noGrp="1"/>
          </p:cNvSpPr>
          <p:nvPr>
            <p:ph type="sldNum" sz="quarter" idx="5"/>
          </p:nvPr>
        </p:nvSpPr>
        <p:spPr/>
        <p:txBody>
          <a:bodyPr/>
          <a:lstStyle/>
          <a:p>
            <a:fld id="{75628745-9792-4C4A-B576-4F696839D8DF}" type="slidenum">
              <a:rPr lang="en-GB" smtClean="0"/>
              <a:t>17</a:t>
            </a:fld>
            <a:endParaRPr lang="en-GB"/>
          </a:p>
        </p:txBody>
      </p:sp>
    </p:spTree>
    <p:extLst>
      <p:ext uri="{BB962C8B-B14F-4D97-AF65-F5344CB8AC3E}">
        <p14:creationId xmlns:p14="http://schemas.microsoft.com/office/powerpoint/2010/main" val="21225082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Final Steps.</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With the application connected and running, the use of the retrieved data was implemented into the system. The finished project is as shown below. All of the steps shown were conducted in the waterfall methodology style, with each function or task being a milestone within the project.</a:t>
            </a:r>
          </a:p>
          <a:p>
            <a:br>
              <a:rPr lang="en-GB" dirty="0"/>
            </a:br>
            <a:r>
              <a:rPr lang="en-GB" sz="1200" b="1" kern="1200" dirty="0">
                <a:solidFill>
                  <a:schemeClr val="tx1"/>
                </a:solidFill>
                <a:effectLst/>
                <a:latin typeface="+mn-lt"/>
                <a:ea typeface="+mn-ea"/>
                <a:cs typeface="+mn-cs"/>
              </a:rPr>
              <a:t>Software Testing.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Unit Testing.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During development segments of code were tested and corrected if needed to progress on to the next step. Following the linear path of the waterfall methodology this can ensure each milestone has correctly been met. This was possible by also allowing time in the project plan in the event a milestone may not be hit on time.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System Testing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Once a certain milestone had been hit, system testing took place. This was processed by initiating all completed steps that had been at that point completed. This included the use of the web page, updated via Node.js command line and an internet browser. Each time the system as a whole was tested specific time had been allocated in the event of a problem consumes more time than predicted. </a:t>
            </a:r>
            <a:br>
              <a:rPr lang="en-GB" sz="1200" b="1"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Usability Testing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usability testing was simplistic as the amount of processes required by the user in minimum and the displayed page only presents critical attributes. Testing commenced by asking participants to take part in testing the prototype as the visual and functional process mimic the final product except it is lacking in the correct data. The simplistic cosmetic look allows for ease of use and quick to learn with the functional elements being easily viewable within the web environment.</a:t>
            </a:r>
            <a:br>
              <a:rPr lang="en-GB" sz="1200" b="1"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Acceptance Testing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acceptance testing mimicked the usability testing. The product allows the users to quickly access the information they need in the particular method chosen. It would be viable for its purpose and is compliant on the requirements stated. The user can clearly see its functionality and as long as the keyword queried is available a result will be served.</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Participant Test.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Once the initial system testing had commenced participant present in the questionnaires were asked to test the system. The verbal feedback received was positive, acknowledging the simplicity and cosmetic look on the page showing clearly what function is available. </a:t>
            </a:r>
            <a:endParaRPr lang="en-GB" dirty="0"/>
          </a:p>
        </p:txBody>
      </p:sp>
      <p:sp>
        <p:nvSpPr>
          <p:cNvPr id="4" name="Slide Number Placeholder 3"/>
          <p:cNvSpPr>
            <a:spLocks noGrp="1"/>
          </p:cNvSpPr>
          <p:nvPr>
            <p:ph type="sldNum" sz="quarter" idx="5"/>
          </p:nvPr>
        </p:nvSpPr>
        <p:spPr/>
        <p:txBody>
          <a:bodyPr/>
          <a:lstStyle/>
          <a:p>
            <a:fld id="{75628745-9792-4C4A-B576-4F696839D8DF}" type="slidenum">
              <a:rPr lang="en-GB" smtClean="0"/>
              <a:t>18</a:t>
            </a:fld>
            <a:endParaRPr lang="en-GB"/>
          </a:p>
        </p:txBody>
      </p:sp>
    </p:spTree>
    <p:extLst>
      <p:ext uri="{BB962C8B-B14F-4D97-AF65-F5344CB8AC3E}">
        <p14:creationId xmlns:p14="http://schemas.microsoft.com/office/powerpoint/2010/main" val="41512150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Please follow the link provided and turn the volume up I needed.</a:t>
            </a:r>
            <a:br>
              <a:rPr lang="en-GB" dirty="0"/>
            </a:br>
            <a:r>
              <a:rPr lang="en-GB" dirty="0"/>
              <a:t>You can right clink and open the link. </a:t>
            </a:r>
          </a:p>
        </p:txBody>
      </p:sp>
      <p:sp>
        <p:nvSpPr>
          <p:cNvPr id="4" name="Slide Number Placeholder 3"/>
          <p:cNvSpPr>
            <a:spLocks noGrp="1"/>
          </p:cNvSpPr>
          <p:nvPr>
            <p:ph type="sldNum" sz="quarter" idx="5"/>
          </p:nvPr>
        </p:nvSpPr>
        <p:spPr/>
        <p:txBody>
          <a:bodyPr/>
          <a:lstStyle/>
          <a:p>
            <a:fld id="{75628745-9792-4C4A-B576-4F696839D8DF}" type="slidenum">
              <a:rPr lang="en-GB" smtClean="0"/>
              <a:t>19</a:t>
            </a:fld>
            <a:endParaRPr lang="en-GB"/>
          </a:p>
        </p:txBody>
      </p:sp>
    </p:spTree>
    <p:extLst>
      <p:ext uri="{BB962C8B-B14F-4D97-AF65-F5344CB8AC3E}">
        <p14:creationId xmlns:p14="http://schemas.microsoft.com/office/powerpoint/2010/main" val="17008182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Evaluation.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data concludes that there is a required use for the system. The results from the research indicated a strong response and by implementing this into a software solution it shows that there are many different scenarios in which could benefit. The system provides a sensible solution in the area targeted. The different forms of research conducted correlate with each other, showing the same predicted problems about data retrieval and accuracy were encountered and mitigated with rigorous questioning with the quantitative questionnaire. Aspects about vernacular naming were also shown in the questionnaires to be relevant which was stated within the literature report.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Were the aim’s met.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aims set in the project were met with success. A graphical information system was created working from information entered and stored within a relational database. The ability to process the query and display the results in the web environment was successful. It allowed a user to be able to input the information and retrieve a visual answer.</a:t>
            </a:r>
          </a:p>
          <a:p>
            <a:endParaRPr lang="en-GB" dirty="0"/>
          </a:p>
          <a:p>
            <a:r>
              <a:rPr lang="en-GB" sz="1200" b="1" kern="1200" dirty="0">
                <a:solidFill>
                  <a:schemeClr val="tx1"/>
                </a:solidFill>
                <a:effectLst/>
                <a:latin typeface="+mn-lt"/>
                <a:ea typeface="+mn-ea"/>
                <a:cs typeface="+mn-cs"/>
              </a:rPr>
              <a:t>Were the objectives met.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objectives were successfully met with the testing of the product. It provides the requirements set. Analysis was facilitated to provide pre-defined names for location. The questionnaires provided the data for this. Locations were also compared and matched with the official names creating the relationship between them. </a:t>
            </a:r>
            <a:endParaRPr lang="en-GB" dirty="0"/>
          </a:p>
        </p:txBody>
      </p:sp>
      <p:sp>
        <p:nvSpPr>
          <p:cNvPr id="4" name="Slide Number Placeholder 3"/>
          <p:cNvSpPr>
            <a:spLocks noGrp="1"/>
          </p:cNvSpPr>
          <p:nvPr>
            <p:ph type="sldNum" sz="quarter" idx="5"/>
          </p:nvPr>
        </p:nvSpPr>
        <p:spPr/>
        <p:txBody>
          <a:bodyPr/>
          <a:lstStyle/>
          <a:p>
            <a:fld id="{75628745-9792-4C4A-B576-4F696839D8DF}" type="slidenum">
              <a:rPr lang="en-GB" smtClean="0"/>
              <a:t>20</a:t>
            </a:fld>
            <a:endParaRPr lang="en-GB"/>
          </a:p>
        </p:txBody>
      </p:sp>
    </p:spTree>
    <p:extLst>
      <p:ext uri="{BB962C8B-B14F-4D97-AF65-F5344CB8AC3E}">
        <p14:creationId xmlns:p14="http://schemas.microsoft.com/office/powerpoint/2010/main" val="14387867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Evaluation Criteria Met?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evaluation criteria set previously was successfully met. The efficiency and effectiveness were apparent with the software as it solo functions for the requirements set. It is responsive and updates rapidly producing a fast and efficient way to search locations for the user. </a:t>
            </a:r>
          </a:p>
          <a:p>
            <a:endParaRPr lang="en-GB" dirty="0"/>
          </a:p>
          <a:p>
            <a:r>
              <a:rPr lang="en-GB" sz="1200" kern="1200" dirty="0">
                <a:solidFill>
                  <a:schemeClr val="tx1"/>
                </a:solidFill>
                <a:effectLst/>
                <a:latin typeface="+mn-lt"/>
                <a:ea typeface="+mn-ea"/>
                <a:cs typeface="+mn-cs"/>
              </a:rPr>
              <a:t>The accuracy of the software is high due to the method taken in assigning the locations and names. This was ensured by using coordinates which ranged up to 15 decimal points if needed.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impact of the software is relevant and was highly pushed by the response in the participants. This would not be the case if the amount of answers were lower, and this would imply less of a need for the software.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outcome as a whole was sufficiently successful. The literature review provided a high amount of information in which to base the choices made within the project. It inclined that this is an area of interest. </a:t>
            </a:r>
            <a:endParaRPr lang="en-GB" dirty="0"/>
          </a:p>
        </p:txBody>
      </p:sp>
      <p:sp>
        <p:nvSpPr>
          <p:cNvPr id="4" name="Slide Number Placeholder 3"/>
          <p:cNvSpPr>
            <a:spLocks noGrp="1"/>
          </p:cNvSpPr>
          <p:nvPr>
            <p:ph type="sldNum" sz="quarter" idx="5"/>
          </p:nvPr>
        </p:nvSpPr>
        <p:spPr/>
        <p:txBody>
          <a:bodyPr/>
          <a:lstStyle/>
          <a:p>
            <a:fld id="{75628745-9792-4C4A-B576-4F696839D8DF}" type="slidenum">
              <a:rPr lang="en-GB" smtClean="0"/>
              <a:t>21</a:t>
            </a:fld>
            <a:endParaRPr lang="en-GB"/>
          </a:p>
        </p:txBody>
      </p:sp>
    </p:spTree>
    <p:extLst>
      <p:ext uri="{BB962C8B-B14F-4D97-AF65-F5344CB8AC3E}">
        <p14:creationId xmlns:p14="http://schemas.microsoft.com/office/powerpoint/2010/main" val="36146724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completion of the project software created the ability to search and serves multiple location names pendant on the keyword searched initially. The user can simply access the website and is presented with a map and a form in which to enter information</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functions were chosen based off information from previous research, showing that other application did not have this functionality. The research also showed that common names are common, and with this the questionnaire produces a high amount of data and reaction from the participants.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research companies are generally reliant on other large companies for the data to create mapping software with. As research Google is the market leader especially in the technology sector. This brings up a potential avenue for research in looking further into data gathering techniques. With the monopolisation of such data it would be beneficial to many companies or individuals if another method being accurate and efficient were to be found and standardised.</a:t>
            </a:r>
          </a:p>
          <a:p>
            <a:endParaRPr lang="en-GB" dirty="0"/>
          </a:p>
        </p:txBody>
      </p:sp>
      <p:sp>
        <p:nvSpPr>
          <p:cNvPr id="4" name="Slide Number Placeholder 3"/>
          <p:cNvSpPr>
            <a:spLocks noGrp="1"/>
          </p:cNvSpPr>
          <p:nvPr>
            <p:ph type="sldNum" sz="quarter" idx="5"/>
          </p:nvPr>
        </p:nvSpPr>
        <p:spPr/>
        <p:txBody>
          <a:bodyPr/>
          <a:lstStyle/>
          <a:p>
            <a:fld id="{75628745-9792-4C4A-B576-4F696839D8DF}" type="slidenum">
              <a:rPr lang="en-GB" smtClean="0"/>
              <a:t>22</a:t>
            </a:fld>
            <a:endParaRPr lang="en-GB"/>
          </a:p>
        </p:txBody>
      </p:sp>
    </p:spTree>
    <p:extLst>
      <p:ext uri="{BB962C8B-B14F-4D97-AF65-F5344CB8AC3E}">
        <p14:creationId xmlns:p14="http://schemas.microsoft.com/office/powerpoint/2010/main" val="12717946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What happened.</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project in reflection was successful in many aspects. The process of initial research went smoothly with the majority of it researched at the academic institute. The project required participants in which to provide feedback to be used data within the software solution being created. Participants were helpful in providing such information and also with the details of age given allowed for further analysis. The data research strengthened the need for such a graphical location system and also showed the how different ages perceive locations differently.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Feelings.</a:t>
            </a:r>
            <a:br>
              <a:rPr lang="en-GB" sz="1200" b="1"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project uncovered many areas of personal interest which was pleasing. Before the project a sense of insecurity arouse in the practical application said and the data retrieving for such a qualitative type data. In completion I saw a clear view was available in the how the solution could be adapted and implemented. The participants were very responsive to the questionnaire furthering the theory of requiring such a solution. With the solution complete users can utilise the program efficiently and effectively. I look at the situation with appreciation on the participant interaction and also the tools made available from a variety of companies to produce the solution.</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Evaluation.</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 believe the project went well due to the high amount of resources and experience I possessed in the relevant subjects. It is highly common for software to interdepend on other systems to create an already familiar solution given confidence throughout the project. Aspects that did not prove as positive were areas in data collection. As researched the issue of collecting reliable data requires many resources and time which within the project became a problem that could not be overcome. This has all allowed an understanding in the collection of variables required to build such as system at high capacity and the fact of data collection will always be affected by accuracy when left to a user to input.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Conclusion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situation taught me that I myself perceive locations differently, and naturally choose these vernacular names over the official. The build of the project allowed me to learn many skills within graphical systems and web development. </a:t>
            </a:r>
          </a:p>
          <a:p>
            <a:r>
              <a:rPr lang="en-GB" sz="1200" kern="1200" dirty="0">
                <a:solidFill>
                  <a:schemeClr val="tx1"/>
                </a:solidFill>
                <a:effectLst/>
                <a:latin typeface="+mn-lt"/>
                <a:ea typeface="+mn-ea"/>
                <a:cs typeface="+mn-cs"/>
              </a:rPr>
              <a:t>To improve the situation more time and participants could be included. This would allow for a larger area to be named thus providing a more effective system for the user. To succeed in this, it would require a team collaboration in the collection of information, with the participant being reliable and understand data collection rules to secure accuracy. With the data collection I would have allowed a large number of names to be selected for the program but as discussed resources were not able to allow this. As the system provided its function its level of success was defined by the user testing, all in which went very well. </a:t>
            </a:r>
          </a:p>
          <a:p>
            <a:br>
              <a:rPr lang="en-GB" dirty="0"/>
            </a:br>
            <a:r>
              <a:rPr lang="en-GB" sz="1200" b="1" kern="1200" dirty="0">
                <a:solidFill>
                  <a:schemeClr val="tx1"/>
                </a:solidFill>
                <a:effectLst/>
                <a:latin typeface="+mn-lt"/>
                <a:ea typeface="+mn-ea"/>
                <a:cs typeface="+mn-cs"/>
              </a:rPr>
              <a:t>Action Plan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repentance on the project many variants would be changed. Initially the data collection would be more open, allowing for a larger number of areas to be suggested for the final questions. Additional to this the area researched would be made larger and to include a city thus providing a very high number of vernacular names but also a variety of vernacular names for one given community as suggested by the demographic data retrieved. There are skills that could eb improved to allow for progress in these areas, such as input systems that can validate and the use of algorithms that are based on frequency of answers, but these areas are still dependant on the high amount of participants and a larger team to progress.</a:t>
            </a:r>
          </a:p>
          <a:p>
            <a:r>
              <a:rPr lang="en-GB" sz="1200" kern="1200" dirty="0">
                <a:solidFill>
                  <a:schemeClr val="tx1"/>
                </a:solidFill>
                <a:effectLst/>
                <a:latin typeface="+mn-lt"/>
                <a:ea typeface="+mn-ea"/>
                <a:cs typeface="+mn-cs"/>
              </a:rPr>
              <a:t>To ensure a more positive result on the data I would propose a team collaboration in the repetition of the project. With the improved human resources a selective team could be used solely in the department of data collection. This would provide a higher amount of data to work with. The questionnaires would also include more information on the participant demographic allowing for deep analysis on the data.</a:t>
            </a:r>
          </a:p>
          <a:p>
            <a:r>
              <a:rPr lang="en-GB" sz="1200" kern="1200" dirty="0">
                <a:solidFill>
                  <a:schemeClr val="tx1"/>
                </a:solidFill>
                <a:effectLst/>
                <a:latin typeface="+mn-lt"/>
                <a:ea typeface="+mn-ea"/>
                <a:cs typeface="+mn-cs"/>
              </a:rPr>
              <a:t>IN addition, as previously discussed the method of location such as coordinates in this report could also be changed. Using other methods described in the literature report may suggest improved methods in with to apply metadata to the location. </a:t>
            </a:r>
            <a:endParaRPr lang="en-GB" dirty="0"/>
          </a:p>
        </p:txBody>
      </p:sp>
      <p:sp>
        <p:nvSpPr>
          <p:cNvPr id="4" name="Slide Number Placeholder 3"/>
          <p:cNvSpPr>
            <a:spLocks noGrp="1"/>
          </p:cNvSpPr>
          <p:nvPr>
            <p:ph type="sldNum" sz="quarter" idx="5"/>
          </p:nvPr>
        </p:nvSpPr>
        <p:spPr/>
        <p:txBody>
          <a:bodyPr/>
          <a:lstStyle/>
          <a:p>
            <a:fld id="{75628745-9792-4C4A-B576-4F696839D8DF}" type="slidenum">
              <a:rPr lang="en-GB" smtClean="0"/>
              <a:t>23</a:t>
            </a:fld>
            <a:endParaRPr lang="en-GB"/>
          </a:p>
        </p:txBody>
      </p:sp>
    </p:spTree>
    <p:extLst>
      <p:ext uri="{BB962C8B-B14F-4D97-AF65-F5344CB8AC3E}">
        <p14:creationId xmlns:p14="http://schemas.microsoft.com/office/powerpoint/2010/main" val="4781291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628745-9792-4C4A-B576-4F696839D8DF}" type="slidenum">
              <a:rPr lang="en-GB" smtClean="0"/>
              <a:t>24</a:t>
            </a:fld>
            <a:endParaRPr lang="en-GB"/>
          </a:p>
        </p:txBody>
      </p:sp>
    </p:spTree>
    <p:extLst>
      <p:ext uri="{BB962C8B-B14F-4D97-AF65-F5344CB8AC3E}">
        <p14:creationId xmlns:p14="http://schemas.microsoft.com/office/powerpoint/2010/main" val="38993077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4/20/2020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798422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4/20/2020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71752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4/20/2020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525997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4/20/2020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700668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4/20/2020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467860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4/20/2020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622684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4/20/2020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32560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4/20/2020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6347497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4/20/2020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20790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3ED0CC-082F-4160-86E5-0D6041F12778}" type="datetime1">
              <a:rPr lang="en-US" smtClean="0"/>
              <a:t>4/20/2020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088143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3ED0CC-082F-4160-86E5-0D6041F12778}" type="datetime1">
              <a:rPr lang="en-US" smtClean="0"/>
              <a:t>4/20/2020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76142386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3ED0CC-082F-4160-86E5-0D6041F12778}" type="datetime1">
              <a:rPr lang="en-US" smtClean="0"/>
              <a:t>4/20/2020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5972141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3ED0CC-082F-4160-86E5-0D6041F12778}" type="datetime1">
              <a:rPr lang="en-US" smtClean="0"/>
              <a:t>4/20/2020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1624441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3ED0CC-082F-4160-86E5-0D6041F12778}" type="datetime1">
              <a:rPr lang="en-US" smtClean="0"/>
              <a:t>4/20/2020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7372384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4/20/2020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37284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4/20/2020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06529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73ED0CC-082F-4160-86E5-0D6041F12778}" type="datetime1">
              <a:rPr lang="en-US" smtClean="0"/>
              <a:t>4/20/2020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501307240"/>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14.jpe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chart" Target="../charts/char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FuLxAJaNXX8&amp;lc=UgzLdc3Flve2SQTqGMN4AaABAg"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C65BBFD-656B-45A2-8152-6CD9A83E2DE4}"/>
              </a:ext>
            </a:extLst>
          </p:cNvPr>
          <p:cNvPicPr>
            <a:picLocks noChangeAspect="1"/>
          </p:cNvPicPr>
          <p:nvPr/>
        </p:nvPicPr>
        <p:blipFill rotWithShape="1">
          <a:blip r:embed="rId3"/>
          <a:srcRect l="9091" t="7482" b="15910"/>
          <a:stretch/>
        </p:blipFill>
        <p:spPr>
          <a:xfrm>
            <a:off x="1" y="10"/>
            <a:ext cx="12191999" cy="6857990"/>
          </a:xfrm>
          <a:prstGeom prst="rect">
            <a:avLst/>
          </a:prstGeom>
        </p:spPr>
      </p:pic>
      <p:sp>
        <p:nvSpPr>
          <p:cNvPr id="6" name="Isosceles Triangle 8">
            <a:extLst>
              <a:ext uri="{FF2B5EF4-FFF2-40B4-BE49-F238E27FC236}">
                <a16:creationId xmlns:a16="http://schemas.microsoft.com/office/drawing/2014/main" id="{3559A5F2-8BE0-4998-A1E4-1B145465A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 name="Parallelogram 10">
            <a:extLst>
              <a:ext uri="{FF2B5EF4-FFF2-40B4-BE49-F238E27FC236}">
                <a16:creationId xmlns:a16="http://schemas.microsoft.com/office/drawing/2014/main" id="{3A6596D4-D53C-424F-9F16-CC8686C07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4541" y="0"/>
            <a:ext cx="7315200" cy="6858000"/>
          </a:xfrm>
          <a:prstGeom prst="parallelogram">
            <a:avLst>
              <a:gd name="adj" fmla="val 14937"/>
            </a:avLst>
          </a:prstGeom>
          <a:solidFill>
            <a:schemeClr val="tx1">
              <a:alpha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81BB890B-70D4-42FE-A599-6AEF1A42D9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3842D646-B58C-43C8-8152-01BC782B72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9772CABD-4211-42AA-B349-D4002E52F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BBD91630-4DBA-4294-8016-FEB5C3B0C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E67D1587-504D-41BC-9D48-B61257BFB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55DAF7B-FC9F-4488-B8CE-6AC29E543E93}"/>
              </a:ext>
            </a:extLst>
          </p:cNvPr>
          <p:cNvSpPr>
            <a:spLocks noGrp="1"/>
          </p:cNvSpPr>
          <p:nvPr>
            <p:ph type="ctrTitle"/>
          </p:nvPr>
        </p:nvSpPr>
        <p:spPr>
          <a:xfrm>
            <a:off x="4704200" y="1678665"/>
            <a:ext cx="4569803" cy="2369131"/>
          </a:xfrm>
        </p:spPr>
        <p:txBody>
          <a:bodyPr>
            <a:normAutofit/>
          </a:bodyPr>
          <a:lstStyle/>
          <a:p>
            <a:pPr>
              <a:lnSpc>
                <a:spcPct val="90000"/>
              </a:lnSpc>
            </a:pPr>
            <a:r>
              <a:rPr lang="en-GB" sz="5000" dirty="0"/>
              <a:t>Andrew Young.</a:t>
            </a:r>
            <a:br>
              <a:rPr lang="en-GB" sz="5000" dirty="0"/>
            </a:br>
            <a:r>
              <a:rPr lang="en-GB" sz="5000" dirty="0"/>
              <a:t>Final Viva.</a:t>
            </a:r>
            <a:br>
              <a:rPr lang="en-GB" sz="5000" dirty="0"/>
            </a:br>
            <a:endParaRPr lang="en-GB" sz="5000" dirty="0"/>
          </a:p>
        </p:txBody>
      </p:sp>
      <p:sp>
        <p:nvSpPr>
          <p:cNvPr id="3" name="Subtitle 2">
            <a:extLst>
              <a:ext uri="{FF2B5EF4-FFF2-40B4-BE49-F238E27FC236}">
                <a16:creationId xmlns:a16="http://schemas.microsoft.com/office/drawing/2014/main" id="{2A63A778-FCF9-4BBB-848E-B7CF8F559401}"/>
              </a:ext>
            </a:extLst>
          </p:cNvPr>
          <p:cNvSpPr>
            <a:spLocks noGrp="1"/>
          </p:cNvSpPr>
          <p:nvPr>
            <p:ph type="subTitle" idx="1"/>
          </p:nvPr>
        </p:nvSpPr>
        <p:spPr>
          <a:xfrm>
            <a:off x="4700964" y="4206240"/>
            <a:ext cx="4573037" cy="941491"/>
          </a:xfrm>
        </p:spPr>
        <p:txBody>
          <a:bodyPr>
            <a:normAutofit/>
          </a:bodyPr>
          <a:lstStyle/>
          <a:p>
            <a:r>
              <a:rPr lang="en-GB" sz="2400" dirty="0">
                <a:solidFill>
                  <a:schemeClr val="bg1"/>
                </a:solidFill>
              </a:rPr>
              <a:t>Vernacular Mapping</a:t>
            </a:r>
          </a:p>
        </p:txBody>
      </p:sp>
      <p:sp>
        <p:nvSpPr>
          <p:cNvPr id="23" name="Rectangle 27">
            <a:extLst>
              <a:ext uri="{FF2B5EF4-FFF2-40B4-BE49-F238E27FC236}">
                <a16:creationId xmlns:a16="http://schemas.microsoft.com/office/drawing/2014/main" id="{8765DD1A-F044-4DE7-8A9B-7C30DC85A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a:extLst>
              <a:ext uri="{FF2B5EF4-FFF2-40B4-BE49-F238E27FC236}">
                <a16:creationId xmlns:a16="http://schemas.microsoft.com/office/drawing/2014/main" id="{2FE2170D-72D6-48A8-8E9A-BFF3BF03D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a:extLst>
              <a:ext uri="{FF2B5EF4-FFF2-40B4-BE49-F238E27FC236}">
                <a16:creationId xmlns:a16="http://schemas.microsoft.com/office/drawing/2014/main" id="{01D19436-094D-463D-AFEA-870FDBD03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9A2DE6E0-967C-4C58-8558-EC08F1138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352929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Shape 23">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5DAF7B-FC9F-4488-B8CE-6AC29E543E93}"/>
              </a:ext>
            </a:extLst>
          </p:cNvPr>
          <p:cNvSpPr>
            <a:spLocks noGrp="1"/>
          </p:cNvSpPr>
          <p:nvPr>
            <p:ph type="ctrTitle"/>
          </p:nvPr>
        </p:nvSpPr>
        <p:spPr>
          <a:xfrm>
            <a:off x="4419136" y="1020871"/>
            <a:ext cx="6960759" cy="2849671"/>
          </a:xfrm>
        </p:spPr>
        <p:txBody>
          <a:bodyPr>
            <a:normAutofit/>
          </a:bodyPr>
          <a:lstStyle/>
          <a:p>
            <a:pPr algn="l"/>
            <a:r>
              <a:rPr lang="en-GB" sz="6000">
                <a:solidFill>
                  <a:srgbClr val="FFFFFF"/>
                </a:solidFill>
              </a:rPr>
              <a:t>Introduction</a:t>
            </a:r>
          </a:p>
        </p:txBody>
      </p:sp>
      <p:sp>
        <p:nvSpPr>
          <p:cNvPr id="26" name="Isosceles Triangle 25">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3380201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Photo of Neath, Orchard Street And Gwyn Hall c.1950">
            <a:extLst>
              <a:ext uri="{FF2B5EF4-FFF2-40B4-BE49-F238E27FC236}">
                <a16:creationId xmlns:a16="http://schemas.microsoft.com/office/drawing/2014/main" id="{4CA4BDAA-C99E-4599-B952-7FEB7D88F39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135" t="4000" r="8555"/>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55DAF7B-FC9F-4488-B8CE-6AC29E543E93}"/>
              </a:ext>
            </a:extLst>
          </p:cNvPr>
          <p:cNvSpPr>
            <a:spLocks noGrp="1"/>
          </p:cNvSpPr>
          <p:nvPr>
            <p:ph type="ctrTitle"/>
          </p:nvPr>
        </p:nvSpPr>
        <p:spPr>
          <a:xfrm>
            <a:off x="668867" y="1678666"/>
            <a:ext cx="4088190" cy="2369093"/>
          </a:xfrm>
        </p:spPr>
        <p:txBody>
          <a:bodyPr>
            <a:normAutofit/>
          </a:bodyPr>
          <a:lstStyle/>
          <a:p>
            <a:r>
              <a:rPr lang="en-GB" sz="4800"/>
              <a:t>Time And Change</a:t>
            </a:r>
          </a:p>
        </p:txBody>
      </p:sp>
      <p:cxnSp>
        <p:nvCxnSpPr>
          <p:cNvPr id="81" name="Straight Connector 80">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3" name="Straight Connector 82">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5"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5"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7"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44837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577DEC-D9A5-404D-9789-702F4319B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EEA9366-CEA8-4F23-B065-4337F0D836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04A03D6-39B4-4278-9BE1-A07E024499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FBE459AF-3736-4886-82E0-9B5DA427B5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alpha val="8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4B6B88EF-180C-4E39-8A3F-A52E87110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52DFAACF-64D0-4621-8FF4-E2F03C3E8D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36611FF0-65B3-49DB-97C6-1B72AAD0F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0F7407FE-86B1-4890-9D80-9406FBF29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EBD42D5B-8F87-45B3-98B3-C66944F92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F5E04699-59E1-4468-9E7C-83070EEB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2AE8F13-9A52-4D7F-9637-321EA7CF3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A55DAF7B-FC9F-4488-B8CE-6AC29E543E93}"/>
              </a:ext>
            </a:extLst>
          </p:cNvPr>
          <p:cNvSpPr>
            <a:spLocks noGrp="1"/>
          </p:cNvSpPr>
          <p:nvPr>
            <p:ph type="ctrTitle"/>
          </p:nvPr>
        </p:nvSpPr>
        <p:spPr>
          <a:xfrm>
            <a:off x="-1458993" y="255796"/>
            <a:ext cx="10713790" cy="953218"/>
          </a:xfrm>
        </p:spPr>
        <p:txBody>
          <a:bodyPr>
            <a:normAutofit/>
          </a:bodyPr>
          <a:lstStyle/>
          <a:p>
            <a:r>
              <a:rPr lang="en-GB" dirty="0"/>
              <a:t>The Aims And Objectives</a:t>
            </a:r>
          </a:p>
        </p:txBody>
      </p:sp>
      <p:sp>
        <p:nvSpPr>
          <p:cNvPr id="4" name="Rectangle 3">
            <a:extLst>
              <a:ext uri="{FF2B5EF4-FFF2-40B4-BE49-F238E27FC236}">
                <a16:creationId xmlns:a16="http://schemas.microsoft.com/office/drawing/2014/main" id="{DD1CE2B7-A3C0-494C-B4B6-9276DAE4EE24}"/>
              </a:ext>
            </a:extLst>
          </p:cNvPr>
          <p:cNvSpPr/>
          <p:nvPr/>
        </p:nvSpPr>
        <p:spPr>
          <a:xfrm>
            <a:off x="1610821" y="3937337"/>
            <a:ext cx="6096000" cy="2031325"/>
          </a:xfrm>
          <a:prstGeom prst="rect">
            <a:avLst/>
          </a:prstGeom>
        </p:spPr>
        <p:txBody>
          <a:bodyPr>
            <a:spAutoFit/>
          </a:bodyPr>
          <a:lstStyle/>
          <a:p>
            <a:r>
              <a:rPr lang="en-GB" b="1" dirty="0"/>
              <a:t>Objectives.</a:t>
            </a:r>
            <a:endParaRPr lang="en-GB" dirty="0"/>
          </a:p>
          <a:p>
            <a:pPr marL="285750" lvl="0" indent="-285750">
              <a:buFont typeface="Arial" panose="020B0604020202020204" pitchFamily="34" charset="0"/>
              <a:buChar char="•"/>
            </a:pPr>
            <a:r>
              <a:rPr lang="en-GB" dirty="0"/>
              <a:t>Conduct Primary and Secondary Research</a:t>
            </a:r>
          </a:p>
          <a:p>
            <a:pPr marL="285750" lvl="0" indent="-285750">
              <a:buFont typeface="Arial" panose="020B0604020202020204" pitchFamily="34" charset="0"/>
              <a:buChar char="•"/>
            </a:pPr>
            <a:r>
              <a:rPr lang="en-GB" dirty="0"/>
              <a:t>Store Data in A Database</a:t>
            </a:r>
          </a:p>
          <a:p>
            <a:pPr marL="285750" lvl="0" indent="-285750">
              <a:buFont typeface="Arial" panose="020B0604020202020204" pitchFamily="34" charset="0"/>
              <a:buChar char="•"/>
            </a:pPr>
            <a:r>
              <a:rPr lang="en-GB" dirty="0"/>
              <a:t>Provide A Graphical Software Solution.</a:t>
            </a:r>
          </a:p>
          <a:p>
            <a:pPr marL="285750" lvl="0" indent="-285750">
              <a:buFont typeface="Arial" panose="020B0604020202020204" pitchFamily="34" charset="0"/>
              <a:buChar char="•"/>
            </a:pPr>
            <a:r>
              <a:rPr lang="en-GB" dirty="0"/>
              <a:t>Create A User Interface </a:t>
            </a:r>
          </a:p>
          <a:p>
            <a:pPr marL="285750" lvl="0" indent="-285750">
              <a:buFont typeface="Arial" panose="020B0604020202020204" pitchFamily="34" charset="0"/>
              <a:buChar char="•"/>
            </a:pPr>
            <a:r>
              <a:rPr lang="en-GB" dirty="0"/>
              <a:t>Retrieve and Map Primary data</a:t>
            </a:r>
          </a:p>
          <a:p>
            <a:pPr marL="285750" lvl="0" indent="-285750">
              <a:buFont typeface="Arial" panose="020B0604020202020204" pitchFamily="34" charset="0"/>
              <a:buChar char="•"/>
            </a:pPr>
            <a:r>
              <a:rPr lang="en-GB" dirty="0"/>
              <a:t>Create Search Capabilities</a:t>
            </a:r>
          </a:p>
        </p:txBody>
      </p:sp>
      <p:sp>
        <p:nvSpPr>
          <p:cNvPr id="5" name="Rectangle 4">
            <a:extLst>
              <a:ext uri="{FF2B5EF4-FFF2-40B4-BE49-F238E27FC236}">
                <a16:creationId xmlns:a16="http://schemas.microsoft.com/office/drawing/2014/main" id="{F57A615A-2244-436F-9596-AA96CCD5C9DA}"/>
              </a:ext>
            </a:extLst>
          </p:cNvPr>
          <p:cNvSpPr/>
          <p:nvPr/>
        </p:nvSpPr>
        <p:spPr>
          <a:xfrm>
            <a:off x="1731384" y="1891777"/>
            <a:ext cx="5068744" cy="1200329"/>
          </a:xfrm>
          <a:prstGeom prst="rect">
            <a:avLst/>
          </a:prstGeom>
        </p:spPr>
        <p:txBody>
          <a:bodyPr wrap="square">
            <a:spAutoFit/>
          </a:bodyPr>
          <a:lstStyle/>
          <a:p>
            <a:r>
              <a:rPr lang="en-GB" b="1" dirty="0"/>
              <a:t>Aims.</a:t>
            </a:r>
            <a:endParaRPr lang="en-GB" dirty="0"/>
          </a:p>
          <a:p>
            <a:r>
              <a:rPr lang="en-GB" dirty="0"/>
              <a:t>The aim of the project is to allow the ability of searching a database created on the basis of vernacular names. </a:t>
            </a:r>
          </a:p>
        </p:txBody>
      </p:sp>
    </p:spTree>
    <p:extLst>
      <p:ext uri="{BB962C8B-B14F-4D97-AF65-F5344CB8AC3E}">
        <p14:creationId xmlns:p14="http://schemas.microsoft.com/office/powerpoint/2010/main" val="176621062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DDE8DE2B-61C1-46D5-BEB8-521321C182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E012C92A-B902-4B69-BDCF-CCA3021FC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A2BDBC14-42A0-4182-BFBA-0751F6350C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1D6E2CEA-A5BB-4CF7-B907-AE4DBF67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9BA4F16A-21DC-462A-AD37-0A93C8B7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B75EBDD-038D-4572-A372-114938295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1" name="Rectangle 20">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23">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4" name="Rectangle 33">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2">
            <a:extLst>
              <a:ext uri="{FF2B5EF4-FFF2-40B4-BE49-F238E27FC236}">
                <a16:creationId xmlns:a16="http://schemas.microsoft.com/office/drawing/2014/main" id="{38E63081-9702-4A46-9C63-C97F049FD20B}"/>
              </a:ext>
            </a:extLst>
          </p:cNvPr>
          <p:cNvGraphicFramePr>
            <a:graphicFrameLocks/>
          </p:cNvGraphicFramePr>
          <p:nvPr>
            <p:extLst>
              <p:ext uri="{D42A27DB-BD31-4B8C-83A1-F6EECF244321}">
                <p14:modId xmlns:p14="http://schemas.microsoft.com/office/powerpoint/2010/main" val="2307452189"/>
              </p:ext>
            </p:extLst>
          </p:nvPr>
        </p:nvGraphicFramePr>
        <p:xfrm>
          <a:off x="4815123" y="709684"/>
          <a:ext cx="6743134" cy="38586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3" name="Title 1">
            <a:extLst>
              <a:ext uri="{FF2B5EF4-FFF2-40B4-BE49-F238E27FC236}">
                <a16:creationId xmlns:a16="http://schemas.microsoft.com/office/drawing/2014/main" id="{17819D8B-9FA5-4123-9BBC-8172B4C08A33}"/>
              </a:ext>
            </a:extLst>
          </p:cNvPr>
          <p:cNvSpPr txBox="1">
            <a:spLocks/>
          </p:cNvSpPr>
          <p:nvPr/>
        </p:nvSpPr>
        <p:spPr>
          <a:xfrm>
            <a:off x="633743" y="609599"/>
            <a:ext cx="3413156" cy="5273675"/>
          </a:xfrm>
          <a:prstGeom prst="rect">
            <a:avLst/>
          </a:prstGeom>
        </p:spPr>
        <p:txBody>
          <a:bodyPr vert="horz" lIns="91440" tIns="45720" rIns="91440" bIns="45720" rtlCol="0" anchor="b">
            <a:normAutofit fontScale="92500" lnSpcReduction="20000"/>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What is a Vernacular Name?</a:t>
            </a:r>
            <a:br>
              <a:rPr lang="en-GB"/>
            </a:br>
            <a:br>
              <a:rPr lang="en-GB"/>
            </a:br>
            <a:r>
              <a:rPr lang="en-GB"/>
              <a:t>What about more than one name?</a:t>
            </a:r>
            <a:endParaRPr lang="en-GB" dirty="0"/>
          </a:p>
        </p:txBody>
      </p:sp>
      <p:graphicFrame>
        <p:nvGraphicFramePr>
          <p:cNvPr id="35" name="Content Placeholder 2">
            <a:extLst>
              <a:ext uri="{FF2B5EF4-FFF2-40B4-BE49-F238E27FC236}">
                <a16:creationId xmlns:a16="http://schemas.microsoft.com/office/drawing/2014/main" id="{9445D3ED-C742-488C-AC0D-B6DE314DBEA4}"/>
              </a:ext>
            </a:extLst>
          </p:cNvPr>
          <p:cNvGraphicFramePr>
            <a:graphicFrameLocks/>
          </p:cNvGraphicFramePr>
          <p:nvPr>
            <p:extLst>
              <p:ext uri="{D42A27DB-BD31-4B8C-83A1-F6EECF244321}">
                <p14:modId xmlns:p14="http://schemas.microsoft.com/office/powerpoint/2010/main" val="1421570367"/>
              </p:ext>
            </p:extLst>
          </p:nvPr>
        </p:nvGraphicFramePr>
        <p:xfrm>
          <a:off x="6436202" y="4568348"/>
          <a:ext cx="5275244" cy="173450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3589211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5" name="Group 34">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6" name="Straight Connector 35">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8"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Isosceles Triangle 39">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Isosceles Triangle 43">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Isosceles Triangle 44">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47" name="Rectangle 46">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5DAF7B-FC9F-4488-B8CE-6AC29E543E93}"/>
              </a:ext>
            </a:extLst>
          </p:cNvPr>
          <p:cNvSpPr>
            <a:spLocks noGrp="1"/>
          </p:cNvSpPr>
          <p:nvPr>
            <p:ph type="ctrTitle"/>
          </p:nvPr>
        </p:nvSpPr>
        <p:spPr>
          <a:xfrm>
            <a:off x="1043950" y="1179151"/>
            <a:ext cx="3300646" cy="4463889"/>
          </a:xfrm>
        </p:spPr>
        <p:txBody>
          <a:bodyPr vert="horz" lIns="91440" tIns="45720" rIns="91440" bIns="45720" rtlCol="0" anchor="ctr">
            <a:normAutofit/>
          </a:bodyPr>
          <a:lstStyle/>
          <a:p>
            <a:pPr algn="l"/>
            <a:r>
              <a:rPr lang="en-US" sz="3600"/>
              <a:t>Maps.</a:t>
            </a:r>
          </a:p>
        </p:txBody>
      </p:sp>
      <p:sp>
        <p:nvSpPr>
          <p:cNvPr id="49" name="Isosceles Triangle 48">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51" name="Straight Connector 50">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2A63A778-FCF9-4BBB-848E-B7CF8F559401}"/>
              </a:ext>
            </a:extLst>
          </p:cNvPr>
          <p:cNvSpPr>
            <a:spLocks noGrp="1"/>
          </p:cNvSpPr>
          <p:nvPr>
            <p:ph type="subTitle" idx="1"/>
          </p:nvPr>
        </p:nvSpPr>
        <p:spPr>
          <a:xfrm>
            <a:off x="4978918" y="1109145"/>
            <a:ext cx="6341016" cy="4603900"/>
          </a:xfrm>
        </p:spPr>
        <p:txBody>
          <a:bodyPr vert="horz" lIns="91440" tIns="45720" rIns="91440" bIns="45720" rtlCol="0" anchor="ctr">
            <a:normAutofit/>
          </a:bodyPr>
          <a:lstStyle/>
          <a:p>
            <a:pPr algn="l">
              <a:buFont typeface="Wingdings 3" charset="2"/>
              <a:buChar char=""/>
            </a:pPr>
            <a:r>
              <a:rPr lang="en-US">
                <a:solidFill>
                  <a:schemeClr val="tx1">
                    <a:lumMod val="75000"/>
                    <a:lumOff val="25000"/>
                  </a:schemeClr>
                </a:solidFill>
              </a:rPr>
              <a:t>The first map is over 2500 years old.</a:t>
            </a:r>
          </a:p>
          <a:p>
            <a:pPr algn="l">
              <a:buFont typeface="Wingdings 3" charset="2"/>
              <a:buChar char=""/>
            </a:pPr>
            <a:endParaRPr lang="en-US">
              <a:solidFill>
                <a:schemeClr val="tx1">
                  <a:lumMod val="75000"/>
                  <a:lumOff val="25000"/>
                </a:schemeClr>
              </a:solidFill>
            </a:endParaRPr>
          </a:p>
          <a:p>
            <a:pPr algn="l">
              <a:buFont typeface="Wingdings 3" charset="2"/>
              <a:buChar char=""/>
            </a:pPr>
            <a:r>
              <a:rPr lang="en-US">
                <a:solidFill>
                  <a:schemeClr val="tx1">
                    <a:lumMod val="75000"/>
                    <a:lumOff val="25000"/>
                  </a:schemeClr>
                </a:solidFill>
              </a:rPr>
              <a:t>Digital Maps emerged in the 1960’s.</a:t>
            </a:r>
          </a:p>
          <a:p>
            <a:pPr algn="l">
              <a:buFont typeface="Wingdings 3" charset="2"/>
              <a:buChar char=""/>
            </a:pPr>
            <a:endParaRPr lang="en-US">
              <a:solidFill>
                <a:schemeClr val="tx1">
                  <a:lumMod val="75000"/>
                  <a:lumOff val="25000"/>
                </a:schemeClr>
              </a:solidFill>
            </a:endParaRPr>
          </a:p>
          <a:p>
            <a:pPr algn="l">
              <a:buFont typeface="Wingdings 3" charset="2"/>
              <a:buChar char=""/>
            </a:pPr>
            <a:r>
              <a:rPr lang="en-US">
                <a:solidFill>
                  <a:schemeClr val="tx1">
                    <a:lumMod val="75000"/>
                    <a:lumOff val="25000"/>
                  </a:schemeClr>
                </a:solidFill>
              </a:rPr>
              <a:t>Computer Development – Environmental Awareness – Academic Geography</a:t>
            </a:r>
          </a:p>
        </p:txBody>
      </p:sp>
      <p:sp>
        <p:nvSpPr>
          <p:cNvPr id="53" name="Isosceles Triangle 52">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5856899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577DEC-D9A5-404D-9789-702F4319B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EEA9366-CEA8-4F23-B065-4337F0D836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04A03D6-39B4-4278-9BE1-A07E024499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FBE459AF-3736-4886-82E0-9B5DA427B5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alpha val="8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4B6B88EF-180C-4E39-8A3F-A52E87110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52DFAACF-64D0-4621-8FF4-E2F03C3E8D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36611FF0-65B3-49DB-97C6-1B72AAD0F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0F7407FE-86B1-4890-9D80-9406FBF29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EBD42D5B-8F87-45B3-98B3-C66944F92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F5E04699-59E1-4468-9E7C-83070EEB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2AE8F13-9A52-4D7F-9637-321EA7CF3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A55DAF7B-FC9F-4488-B8CE-6AC29E543E93}"/>
              </a:ext>
            </a:extLst>
          </p:cNvPr>
          <p:cNvSpPr>
            <a:spLocks noGrp="1"/>
          </p:cNvSpPr>
          <p:nvPr>
            <p:ph type="ctrTitle"/>
          </p:nvPr>
        </p:nvSpPr>
        <p:spPr>
          <a:xfrm>
            <a:off x="1507067" y="2404534"/>
            <a:ext cx="7766936" cy="1646302"/>
          </a:xfrm>
        </p:spPr>
        <p:txBody>
          <a:bodyPr>
            <a:normAutofit/>
          </a:bodyPr>
          <a:lstStyle/>
          <a:p>
            <a:pPr>
              <a:lnSpc>
                <a:spcPct val="90000"/>
              </a:lnSpc>
            </a:pPr>
            <a:r>
              <a:rPr lang="en-GB" dirty="0"/>
              <a:t>What dose a map represent.</a:t>
            </a:r>
          </a:p>
        </p:txBody>
      </p:sp>
      <p:pic>
        <p:nvPicPr>
          <p:cNvPr id="20" name="Picture 19">
            <a:extLst>
              <a:ext uri="{FF2B5EF4-FFF2-40B4-BE49-F238E27FC236}">
                <a16:creationId xmlns:a16="http://schemas.microsoft.com/office/drawing/2014/main" id="{969893AD-917F-4C57-9AC3-7642FAB612CE}"/>
              </a:ext>
            </a:extLst>
          </p:cNvPr>
          <p:cNvPicPr/>
          <p:nvPr/>
        </p:nvPicPr>
        <p:blipFill>
          <a:blip r:embed="rId3"/>
          <a:stretch>
            <a:fillRect/>
          </a:stretch>
        </p:blipFill>
        <p:spPr>
          <a:xfrm>
            <a:off x="-3175" y="4698902"/>
            <a:ext cx="12192000" cy="2157188"/>
          </a:xfrm>
          <a:prstGeom prst="rect">
            <a:avLst/>
          </a:prstGeom>
        </p:spPr>
      </p:pic>
    </p:spTree>
    <p:extLst>
      <p:ext uri="{BB962C8B-B14F-4D97-AF65-F5344CB8AC3E}">
        <p14:creationId xmlns:p14="http://schemas.microsoft.com/office/powerpoint/2010/main" val="281391210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1">
            <a:extLst>
              <a:ext uri="{FF2B5EF4-FFF2-40B4-BE49-F238E27FC236}">
                <a16:creationId xmlns:a16="http://schemas.microsoft.com/office/drawing/2014/main" id="{D82A9BC7-EEAF-49AD-B91B-FB498202B8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6" descr="Image result for arcgis interface&quot;">
            <a:extLst>
              <a:ext uri="{FF2B5EF4-FFF2-40B4-BE49-F238E27FC236}">
                <a16:creationId xmlns:a16="http://schemas.microsoft.com/office/drawing/2014/main" id="{28791E3F-207B-4633-AFF0-37F7615FCD8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849" r="15546" b="2"/>
          <a:stretch/>
        </p:blipFill>
        <p:spPr bwMode="auto">
          <a:xfrm>
            <a:off x="20" y="10"/>
            <a:ext cx="7497313" cy="6857990"/>
          </a:xfrm>
          <a:prstGeom prst="rect">
            <a:avLst/>
          </a:prstGeom>
          <a:noFill/>
          <a:extLst>
            <a:ext uri="{909E8E84-426E-40DD-AFC4-6F175D3DCCD1}">
              <a14:hiddenFill xmlns:a14="http://schemas.microsoft.com/office/drawing/2010/main">
                <a:solidFill>
                  <a:srgbClr val="FFFFFF"/>
                </a:solidFill>
              </a14:hiddenFill>
            </a:ext>
          </a:extLst>
        </p:spPr>
      </p:pic>
      <p:sp>
        <p:nvSpPr>
          <p:cNvPr id="29" name="Freeform: Shape 13">
            <a:extLst>
              <a:ext uri="{FF2B5EF4-FFF2-40B4-BE49-F238E27FC236}">
                <a16:creationId xmlns:a16="http://schemas.microsoft.com/office/drawing/2014/main" id="{B4D7A11D-7A08-4A91-B386-CCE5F20E3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265037"/>
            <a:ext cx="5912339" cy="2882670"/>
          </a:xfrm>
          <a:custGeom>
            <a:avLst/>
            <a:gdLst>
              <a:gd name="connsiteX0" fmla="*/ 0 w 5912339"/>
              <a:gd name="connsiteY0" fmla="*/ 0 h 2882670"/>
              <a:gd name="connsiteX1" fmla="*/ 5912339 w 5912339"/>
              <a:gd name="connsiteY1" fmla="*/ 0 h 2882670"/>
              <a:gd name="connsiteX2" fmla="*/ 5055350 w 5912339"/>
              <a:gd name="connsiteY2" fmla="*/ 2882670 h 2882670"/>
              <a:gd name="connsiteX3" fmla="*/ 0 w 5912339"/>
              <a:gd name="connsiteY3" fmla="*/ 2882670 h 2882670"/>
            </a:gdLst>
            <a:ahLst/>
            <a:cxnLst>
              <a:cxn ang="0">
                <a:pos x="connsiteX0" y="connsiteY0"/>
              </a:cxn>
              <a:cxn ang="0">
                <a:pos x="connsiteX1" y="connsiteY1"/>
              </a:cxn>
              <a:cxn ang="0">
                <a:pos x="connsiteX2" y="connsiteY2"/>
              </a:cxn>
              <a:cxn ang="0">
                <a:pos x="connsiteX3" y="connsiteY3"/>
              </a:cxn>
            </a:cxnLst>
            <a:rect l="l" t="t" r="r" b="b"/>
            <a:pathLst>
              <a:path w="5912339" h="2882670">
                <a:moveTo>
                  <a:pt x="0" y="0"/>
                </a:moveTo>
                <a:lnTo>
                  <a:pt x="5912339" y="0"/>
                </a:lnTo>
                <a:lnTo>
                  <a:pt x="5055350" y="2882670"/>
                </a:lnTo>
                <a:lnTo>
                  <a:pt x="0" y="288267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55DAF7B-FC9F-4488-B8CE-6AC29E543E93}"/>
              </a:ext>
            </a:extLst>
          </p:cNvPr>
          <p:cNvSpPr>
            <a:spLocks noGrp="1"/>
          </p:cNvSpPr>
          <p:nvPr>
            <p:ph type="ctrTitle"/>
          </p:nvPr>
        </p:nvSpPr>
        <p:spPr>
          <a:xfrm>
            <a:off x="534955" y="2768082"/>
            <a:ext cx="4590661" cy="1256522"/>
          </a:xfrm>
        </p:spPr>
        <p:txBody>
          <a:bodyPr>
            <a:normAutofit/>
          </a:bodyPr>
          <a:lstStyle/>
          <a:p>
            <a:pPr algn="l"/>
            <a:r>
              <a:rPr lang="en-US" sz="3200"/>
              <a:t>Existing Systems.</a:t>
            </a:r>
          </a:p>
        </p:txBody>
      </p:sp>
      <p:pic>
        <p:nvPicPr>
          <p:cNvPr id="7" name="Picture 4" descr="Image result for QGIS interface&quot;">
            <a:extLst>
              <a:ext uri="{FF2B5EF4-FFF2-40B4-BE49-F238E27FC236}">
                <a16:creationId xmlns:a16="http://schemas.microsoft.com/office/drawing/2014/main" id="{50C69EE6-DC17-4B88-BD62-7ABC383F1FE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745" r="11981" b="1"/>
          <a:stretch/>
        </p:blipFill>
        <p:spPr bwMode="auto">
          <a:xfrm>
            <a:off x="7497333" y="10"/>
            <a:ext cx="4694666" cy="342899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Image result for google maps moon&quot;">
            <a:extLst>
              <a:ext uri="{FF2B5EF4-FFF2-40B4-BE49-F238E27FC236}">
                <a16:creationId xmlns:a16="http://schemas.microsoft.com/office/drawing/2014/main" id="{76CD670A-F4FD-4A32-A9A1-937319AB359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4579" b="-3"/>
          <a:stretch/>
        </p:blipFill>
        <p:spPr bwMode="auto">
          <a:xfrm>
            <a:off x="7497333" y="3429000"/>
            <a:ext cx="4690872"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815353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AAC28DAA-846C-42CF-828A-7B98670AD89F}"/>
              </a:ext>
            </a:extLst>
          </p:cNvPr>
          <p:cNvPicPr>
            <a:picLocks noChangeAspect="1"/>
          </p:cNvPicPr>
          <p:nvPr/>
        </p:nvPicPr>
        <p:blipFill rotWithShape="1">
          <a:blip r:embed="rId3"/>
          <a:srcRect l="32484" r="8516"/>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A55DAF7B-FC9F-4488-B8CE-6AC29E543E93}"/>
              </a:ext>
            </a:extLst>
          </p:cNvPr>
          <p:cNvSpPr>
            <a:spLocks noGrp="1"/>
          </p:cNvSpPr>
          <p:nvPr>
            <p:ph type="ctrTitle"/>
          </p:nvPr>
        </p:nvSpPr>
        <p:spPr>
          <a:xfrm>
            <a:off x="5380563" y="1678665"/>
            <a:ext cx="3887839" cy="2372168"/>
          </a:xfrm>
        </p:spPr>
        <p:txBody>
          <a:bodyPr>
            <a:normAutofit/>
          </a:bodyPr>
          <a:lstStyle/>
          <a:p>
            <a:pPr>
              <a:lnSpc>
                <a:spcPct val="90000"/>
              </a:lnSpc>
            </a:pPr>
            <a:r>
              <a:rPr lang="en-GB"/>
              <a:t>Literature Review Summary</a:t>
            </a:r>
          </a:p>
        </p:txBody>
      </p:sp>
    </p:spTree>
    <p:extLst>
      <p:ext uri="{BB962C8B-B14F-4D97-AF65-F5344CB8AC3E}">
        <p14:creationId xmlns:p14="http://schemas.microsoft.com/office/powerpoint/2010/main" val="5125554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DAF7B-FC9F-4488-B8CE-6AC29E543E93}"/>
              </a:ext>
            </a:extLst>
          </p:cNvPr>
          <p:cNvSpPr>
            <a:spLocks noGrp="1"/>
          </p:cNvSpPr>
          <p:nvPr>
            <p:ph type="ctrTitle"/>
          </p:nvPr>
        </p:nvSpPr>
        <p:spPr>
          <a:xfrm>
            <a:off x="985969" y="4473227"/>
            <a:ext cx="8288032" cy="1096648"/>
          </a:xfrm>
        </p:spPr>
        <p:txBody>
          <a:bodyPr>
            <a:normAutofit/>
          </a:bodyPr>
          <a:lstStyle/>
          <a:p>
            <a:pPr algn="l"/>
            <a:r>
              <a:rPr lang="en-GB" sz="4800" dirty="0"/>
              <a:t>Primary Research Results</a:t>
            </a:r>
          </a:p>
        </p:txBody>
      </p:sp>
      <p:pic>
        <p:nvPicPr>
          <p:cNvPr id="4" name="Picture 3">
            <a:extLst>
              <a:ext uri="{FF2B5EF4-FFF2-40B4-BE49-F238E27FC236}">
                <a16:creationId xmlns:a16="http://schemas.microsoft.com/office/drawing/2014/main" id="{A90780BE-E2C4-42D7-B300-B366C5519EE6}"/>
              </a:ext>
            </a:extLst>
          </p:cNvPr>
          <p:cNvPicPr/>
          <p:nvPr/>
        </p:nvPicPr>
        <p:blipFill rotWithShape="1">
          <a:blip r:embed="rId3"/>
          <a:srcRect r="22249" b="-2"/>
          <a:stretch/>
        </p:blipFill>
        <p:spPr>
          <a:xfrm>
            <a:off x="985968" y="609600"/>
            <a:ext cx="8288033" cy="3635025"/>
          </a:xfrm>
          <a:prstGeom prst="rect">
            <a:avLst/>
          </a:prstGeom>
        </p:spPr>
      </p:pic>
    </p:spTree>
    <p:extLst>
      <p:ext uri="{BB962C8B-B14F-4D97-AF65-F5344CB8AC3E}">
        <p14:creationId xmlns:p14="http://schemas.microsoft.com/office/powerpoint/2010/main" val="11301059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DAF7B-FC9F-4488-B8CE-6AC29E543E93}"/>
              </a:ext>
            </a:extLst>
          </p:cNvPr>
          <p:cNvSpPr>
            <a:spLocks noGrp="1"/>
          </p:cNvSpPr>
          <p:nvPr>
            <p:ph type="ctrTitle"/>
          </p:nvPr>
        </p:nvSpPr>
        <p:spPr>
          <a:xfrm>
            <a:off x="786515" y="266700"/>
            <a:ext cx="7766936" cy="1096900"/>
          </a:xfrm>
        </p:spPr>
        <p:txBody>
          <a:bodyPr/>
          <a:lstStyle/>
          <a:p>
            <a:r>
              <a:rPr lang="en-GB" dirty="0"/>
              <a:t>Results Evaluation</a:t>
            </a:r>
          </a:p>
        </p:txBody>
      </p:sp>
      <p:sp>
        <p:nvSpPr>
          <p:cNvPr id="3" name="Subtitle 2">
            <a:extLst>
              <a:ext uri="{FF2B5EF4-FFF2-40B4-BE49-F238E27FC236}">
                <a16:creationId xmlns:a16="http://schemas.microsoft.com/office/drawing/2014/main" id="{2A63A778-FCF9-4BBB-848E-B7CF8F559401}"/>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CA4E32A0-7E43-4B06-BEF3-B8FF043AAFA0}"/>
              </a:ext>
            </a:extLst>
          </p:cNvPr>
          <p:cNvPicPr/>
          <p:nvPr/>
        </p:nvPicPr>
        <p:blipFill>
          <a:blip r:embed="rId3"/>
          <a:stretch>
            <a:fillRect/>
          </a:stretch>
        </p:blipFill>
        <p:spPr>
          <a:xfrm>
            <a:off x="3802265" y="1820096"/>
            <a:ext cx="3176540" cy="1928377"/>
          </a:xfrm>
          <a:prstGeom prst="rect">
            <a:avLst/>
          </a:prstGeom>
        </p:spPr>
      </p:pic>
      <p:graphicFrame>
        <p:nvGraphicFramePr>
          <p:cNvPr id="5" name="Chart 4">
            <a:extLst>
              <a:ext uri="{FF2B5EF4-FFF2-40B4-BE49-F238E27FC236}">
                <a16:creationId xmlns:a16="http://schemas.microsoft.com/office/drawing/2014/main" id="{D238244F-5C5A-479D-8150-777F32492CD7}"/>
              </a:ext>
            </a:extLst>
          </p:cNvPr>
          <p:cNvGraphicFramePr/>
          <p:nvPr>
            <p:extLst>
              <p:ext uri="{D42A27DB-BD31-4B8C-83A1-F6EECF244321}">
                <p14:modId xmlns:p14="http://schemas.microsoft.com/office/powerpoint/2010/main" val="38387837"/>
              </p:ext>
            </p:extLst>
          </p:nvPr>
        </p:nvGraphicFramePr>
        <p:xfrm>
          <a:off x="495301" y="3799965"/>
          <a:ext cx="8058150" cy="2791335"/>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39608489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5245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1267"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5887"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271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2712"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5886"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5887"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Shape 23">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5DAF7B-FC9F-4488-B8CE-6AC29E543E93}"/>
              </a:ext>
            </a:extLst>
          </p:cNvPr>
          <p:cNvSpPr>
            <a:spLocks noGrp="1"/>
          </p:cNvSpPr>
          <p:nvPr>
            <p:ph type="ctrTitle"/>
          </p:nvPr>
        </p:nvSpPr>
        <p:spPr>
          <a:xfrm>
            <a:off x="1554120" y="923830"/>
            <a:ext cx="6960759" cy="2252757"/>
          </a:xfrm>
        </p:spPr>
        <p:txBody>
          <a:bodyPr>
            <a:normAutofit/>
          </a:bodyPr>
          <a:lstStyle/>
          <a:p>
            <a:pPr algn="l"/>
            <a:r>
              <a:rPr lang="en-GB" sz="6600" dirty="0">
                <a:solidFill>
                  <a:srgbClr val="FFFFFF"/>
                </a:solidFill>
              </a:rPr>
              <a:t>Chosen Methodology's</a:t>
            </a:r>
          </a:p>
        </p:txBody>
      </p:sp>
      <p:sp>
        <p:nvSpPr>
          <p:cNvPr id="3" name="Subtitle 2">
            <a:extLst>
              <a:ext uri="{FF2B5EF4-FFF2-40B4-BE49-F238E27FC236}">
                <a16:creationId xmlns:a16="http://schemas.microsoft.com/office/drawing/2014/main" id="{2A63A778-FCF9-4BBB-848E-B7CF8F559401}"/>
              </a:ext>
            </a:extLst>
          </p:cNvPr>
          <p:cNvSpPr>
            <a:spLocks noGrp="1"/>
          </p:cNvSpPr>
          <p:nvPr>
            <p:ph type="subTitle" idx="1"/>
          </p:nvPr>
        </p:nvSpPr>
        <p:spPr>
          <a:xfrm>
            <a:off x="1683088" y="3962088"/>
            <a:ext cx="7492625" cy="2568996"/>
          </a:xfrm>
        </p:spPr>
        <p:txBody>
          <a:bodyPr>
            <a:normAutofit/>
          </a:bodyPr>
          <a:lstStyle/>
          <a:p>
            <a:pPr algn="l">
              <a:lnSpc>
                <a:spcPct val="90000"/>
              </a:lnSpc>
            </a:pPr>
            <a:r>
              <a:rPr lang="en-GB" sz="3800" dirty="0">
                <a:solidFill>
                  <a:srgbClr val="FFFFFF">
                    <a:alpha val="70000"/>
                  </a:srgbClr>
                </a:solidFill>
              </a:rPr>
              <a:t>Positivism</a:t>
            </a:r>
            <a:br>
              <a:rPr lang="en-GB" sz="3800" dirty="0">
                <a:solidFill>
                  <a:srgbClr val="FFFFFF">
                    <a:alpha val="70000"/>
                  </a:srgbClr>
                </a:solidFill>
              </a:rPr>
            </a:br>
            <a:r>
              <a:rPr lang="en-GB" sz="3800" dirty="0">
                <a:solidFill>
                  <a:srgbClr val="FFFFFF">
                    <a:alpha val="70000"/>
                  </a:srgbClr>
                </a:solidFill>
              </a:rPr>
              <a:t>Inductive</a:t>
            </a:r>
            <a:br>
              <a:rPr lang="en-GB" sz="3800" dirty="0">
                <a:solidFill>
                  <a:srgbClr val="FFFFFF">
                    <a:alpha val="70000"/>
                  </a:srgbClr>
                </a:solidFill>
              </a:rPr>
            </a:br>
            <a:r>
              <a:rPr lang="en-GB" sz="3800" dirty="0">
                <a:solidFill>
                  <a:srgbClr val="FFFFFF">
                    <a:alpha val="70000"/>
                  </a:srgbClr>
                </a:solidFill>
              </a:rPr>
              <a:t>Longitudinal</a:t>
            </a:r>
            <a:br>
              <a:rPr lang="en-GB" sz="3800" dirty="0">
                <a:solidFill>
                  <a:srgbClr val="FFFFFF">
                    <a:alpha val="70000"/>
                  </a:srgbClr>
                </a:solidFill>
              </a:rPr>
            </a:br>
            <a:r>
              <a:rPr lang="en-GB" sz="3800" dirty="0">
                <a:solidFill>
                  <a:srgbClr val="FFFFFF">
                    <a:alpha val="70000"/>
                  </a:srgbClr>
                </a:solidFill>
              </a:rPr>
              <a:t>Waterfall </a:t>
            </a:r>
          </a:p>
        </p:txBody>
      </p:sp>
      <p:sp>
        <p:nvSpPr>
          <p:cNvPr id="26" name="Isosceles Triangle 25">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92146"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163983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DAF7B-FC9F-4488-B8CE-6AC29E543E93}"/>
              </a:ext>
            </a:extLst>
          </p:cNvPr>
          <p:cNvSpPr>
            <a:spLocks noGrp="1"/>
          </p:cNvSpPr>
          <p:nvPr>
            <p:ph type="ctrTitle"/>
          </p:nvPr>
        </p:nvSpPr>
        <p:spPr>
          <a:xfrm>
            <a:off x="892185" y="492426"/>
            <a:ext cx="8288032" cy="1096316"/>
          </a:xfrm>
        </p:spPr>
        <p:txBody>
          <a:bodyPr>
            <a:normAutofit fontScale="90000"/>
          </a:bodyPr>
          <a:lstStyle/>
          <a:p>
            <a:pPr algn="ctr"/>
            <a:r>
              <a:rPr lang="en-GB" sz="4800" b="1" dirty="0">
                <a:latin typeface="Calibri" panose="020F0502020204030204" pitchFamily="34" charset="0"/>
                <a:ea typeface="Yu Mincho" panose="02020400000000000000" pitchFamily="18" charset="-128"/>
              </a:rPr>
              <a:t>Resources Utilised</a:t>
            </a:r>
            <a:br>
              <a:rPr lang="en-GB" sz="4800" b="1" dirty="0">
                <a:latin typeface="Calibri" panose="020F0502020204030204" pitchFamily="34" charset="0"/>
                <a:ea typeface="Yu Mincho" panose="02020400000000000000" pitchFamily="18" charset="-128"/>
              </a:rPr>
            </a:br>
            <a:r>
              <a:rPr lang="en-GB" sz="4800" b="1" dirty="0">
                <a:latin typeface="Calibri" panose="020F0502020204030204" pitchFamily="34" charset="0"/>
                <a:ea typeface="Yu Mincho" panose="02020400000000000000" pitchFamily="18" charset="-128"/>
              </a:rPr>
              <a:t>And Development Methodology. </a:t>
            </a:r>
            <a:endParaRPr lang="en-GB" sz="4800" dirty="0"/>
          </a:p>
        </p:txBody>
      </p:sp>
      <p:graphicFrame>
        <p:nvGraphicFramePr>
          <p:cNvPr id="4" name="Table 3">
            <a:extLst>
              <a:ext uri="{FF2B5EF4-FFF2-40B4-BE49-F238E27FC236}">
                <a16:creationId xmlns:a16="http://schemas.microsoft.com/office/drawing/2014/main" id="{99AFB8B4-3D01-487C-BDE2-EEE8B88DD9D1}"/>
              </a:ext>
            </a:extLst>
          </p:cNvPr>
          <p:cNvGraphicFramePr>
            <a:graphicFrameLocks noGrp="1"/>
          </p:cNvGraphicFramePr>
          <p:nvPr>
            <p:extLst>
              <p:ext uri="{D42A27DB-BD31-4B8C-83A1-F6EECF244321}">
                <p14:modId xmlns:p14="http://schemas.microsoft.com/office/powerpoint/2010/main" val="2971741025"/>
              </p:ext>
            </p:extLst>
          </p:nvPr>
        </p:nvGraphicFramePr>
        <p:xfrm>
          <a:off x="0" y="3317744"/>
          <a:ext cx="6518030" cy="3540256"/>
        </p:xfrm>
        <a:graphic>
          <a:graphicData uri="http://schemas.openxmlformats.org/drawingml/2006/table">
            <a:tbl>
              <a:tblPr firstRow="1" firstCol="1" bandRow="1">
                <a:tableStyleId>{5C22544A-7EE6-4342-B048-85BDC9FD1C3A}</a:tableStyleId>
              </a:tblPr>
              <a:tblGrid>
                <a:gridCol w="1811344">
                  <a:extLst>
                    <a:ext uri="{9D8B030D-6E8A-4147-A177-3AD203B41FA5}">
                      <a16:colId xmlns:a16="http://schemas.microsoft.com/office/drawing/2014/main" val="3700750764"/>
                    </a:ext>
                  </a:extLst>
                </a:gridCol>
                <a:gridCol w="1288563">
                  <a:extLst>
                    <a:ext uri="{9D8B030D-6E8A-4147-A177-3AD203B41FA5}">
                      <a16:colId xmlns:a16="http://schemas.microsoft.com/office/drawing/2014/main" val="2861706841"/>
                    </a:ext>
                  </a:extLst>
                </a:gridCol>
                <a:gridCol w="1641907">
                  <a:extLst>
                    <a:ext uri="{9D8B030D-6E8A-4147-A177-3AD203B41FA5}">
                      <a16:colId xmlns:a16="http://schemas.microsoft.com/office/drawing/2014/main" val="2060208084"/>
                    </a:ext>
                  </a:extLst>
                </a:gridCol>
                <a:gridCol w="1776216">
                  <a:extLst>
                    <a:ext uri="{9D8B030D-6E8A-4147-A177-3AD203B41FA5}">
                      <a16:colId xmlns:a16="http://schemas.microsoft.com/office/drawing/2014/main" val="4210895046"/>
                    </a:ext>
                  </a:extLst>
                </a:gridCol>
              </a:tblGrid>
              <a:tr h="599273">
                <a:tc>
                  <a:txBody>
                    <a:bodyPr/>
                    <a:lstStyle/>
                    <a:p>
                      <a:pPr>
                        <a:lnSpc>
                          <a:spcPct val="107000"/>
                        </a:lnSpc>
                        <a:spcAft>
                          <a:spcPts val="0"/>
                        </a:spcAft>
                      </a:pPr>
                      <a:r>
                        <a:rPr lang="en-GB" sz="1700">
                          <a:effectLst/>
                        </a:rPr>
                        <a:t>Software</a:t>
                      </a:r>
                      <a:endParaRPr lang="en-GB" sz="1500">
                        <a:effectLst/>
                        <a:latin typeface="Calibri" panose="020F0502020204030204" pitchFamily="34" charset="0"/>
                        <a:ea typeface="Yu Mincho" panose="02020400000000000000" pitchFamily="18" charset="-128"/>
                        <a:cs typeface="Times New Roman" panose="02020603050405020304" pitchFamily="18" charset="0"/>
                      </a:endParaRPr>
                    </a:p>
                  </a:txBody>
                  <a:tcPr marL="95610" marR="95610" marT="0" marB="0"/>
                </a:tc>
                <a:tc>
                  <a:txBody>
                    <a:bodyPr/>
                    <a:lstStyle/>
                    <a:p>
                      <a:pPr>
                        <a:lnSpc>
                          <a:spcPct val="107000"/>
                        </a:lnSpc>
                        <a:spcAft>
                          <a:spcPts val="0"/>
                        </a:spcAft>
                      </a:pPr>
                      <a:r>
                        <a:rPr lang="en-GB" sz="1700">
                          <a:effectLst/>
                        </a:rPr>
                        <a:t>Software Languages</a:t>
                      </a:r>
                      <a:endParaRPr lang="en-GB" sz="1500">
                        <a:effectLst/>
                        <a:latin typeface="Calibri" panose="020F0502020204030204" pitchFamily="34" charset="0"/>
                        <a:ea typeface="Yu Mincho" panose="02020400000000000000" pitchFamily="18" charset="-128"/>
                        <a:cs typeface="Times New Roman" panose="02020603050405020304" pitchFamily="18" charset="0"/>
                      </a:endParaRPr>
                    </a:p>
                  </a:txBody>
                  <a:tcPr marL="95610" marR="95610" marT="0" marB="0"/>
                </a:tc>
                <a:tc>
                  <a:txBody>
                    <a:bodyPr/>
                    <a:lstStyle/>
                    <a:p>
                      <a:pPr>
                        <a:lnSpc>
                          <a:spcPct val="107000"/>
                        </a:lnSpc>
                        <a:spcAft>
                          <a:spcPts val="0"/>
                        </a:spcAft>
                      </a:pPr>
                      <a:r>
                        <a:rPr lang="en-GB" sz="1700">
                          <a:effectLst/>
                        </a:rPr>
                        <a:t>Hardware</a:t>
                      </a:r>
                      <a:endParaRPr lang="en-GB" sz="1500">
                        <a:effectLst/>
                        <a:latin typeface="Calibri" panose="020F0502020204030204" pitchFamily="34" charset="0"/>
                        <a:ea typeface="Yu Mincho" panose="02020400000000000000" pitchFamily="18" charset="-128"/>
                        <a:cs typeface="Times New Roman" panose="02020603050405020304" pitchFamily="18" charset="0"/>
                      </a:endParaRPr>
                    </a:p>
                  </a:txBody>
                  <a:tcPr marL="95610" marR="95610" marT="0" marB="0"/>
                </a:tc>
                <a:tc>
                  <a:txBody>
                    <a:bodyPr/>
                    <a:lstStyle/>
                    <a:p>
                      <a:pPr>
                        <a:lnSpc>
                          <a:spcPct val="107000"/>
                        </a:lnSpc>
                        <a:spcAft>
                          <a:spcPts val="0"/>
                        </a:spcAft>
                      </a:pPr>
                      <a:r>
                        <a:rPr lang="en-GB" sz="1700">
                          <a:effectLst/>
                        </a:rPr>
                        <a:t>Data\Information</a:t>
                      </a:r>
                      <a:endParaRPr lang="en-GB" sz="1500">
                        <a:effectLst/>
                        <a:latin typeface="Calibri" panose="020F0502020204030204" pitchFamily="34" charset="0"/>
                        <a:ea typeface="Yu Mincho" panose="02020400000000000000" pitchFamily="18" charset="-128"/>
                        <a:cs typeface="Times New Roman" panose="02020603050405020304" pitchFamily="18" charset="0"/>
                      </a:endParaRPr>
                    </a:p>
                  </a:txBody>
                  <a:tcPr marL="95610" marR="95610" marT="0" marB="0"/>
                </a:tc>
                <a:extLst>
                  <a:ext uri="{0D108BD9-81ED-4DB2-BD59-A6C34878D82A}">
                    <a16:rowId xmlns:a16="http://schemas.microsoft.com/office/drawing/2014/main" val="2181825208"/>
                  </a:ext>
                </a:extLst>
              </a:tr>
              <a:tr h="396135">
                <a:tc>
                  <a:txBody>
                    <a:bodyPr/>
                    <a:lstStyle/>
                    <a:p>
                      <a:pPr>
                        <a:lnSpc>
                          <a:spcPct val="107000"/>
                        </a:lnSpc>
                        <a:spcAft>
                          <a:spcPts val="0"/>
                        </a:spcAft>
                      </a:pPr>
                      <a:r>
                        <a:rPr lang="en-GB" sz="1700">
                          <a:effectLst/>
                        </a:rPr>
                        <a:t>Microsoft Excel</a:t>
                      </a:r>
                      <a:endParaRPr lang="en-GB" sz="1500">
                        <a:effectLst/>
                        <a:latin typeface="Calibri" panose="020F0502020204030204" pitchFamily="34" charset="0"/>
                        <a:ea typeface="Yu Mincho" panose="02020400000000000000" pitchFamily="18" charset="-128"/>
                        <a:cs typeface="Times New Roman" panose="02020603050405020304" pitchFamily="18" charset="0"/>
                      </a:endParaRPr>
                    </a:p>
                  </a:txBody>
                  <a:tcPr marL="95610" marR="95610" marT="0" marB="0"/>
                </a:tc>
                <a:tc>
                  <a:txBody>
                    <a:bodyPr/>
                    <a:lstStyle/>
                    <a:p>
                      <a:pPr>
                        <a:lnSpc>
                          <a:spcPct val="107000"/>
                        </a:lnSpc>
                        <a:spcAft>
                          <a:spcPts val="0"/>
                        </a:spcAft>
                      </a:pPr>
                      <a:r>
                        <a:rPr lang="en-GB" sz="1700">
                          <a:effectLst/>
                        </a:rPr>
                        <a:t>PHP</a:t>
                      </a:r>
                      <a:endParaRPr lang="en-GB" sz="1500">
                        <a:effectLst/>
                        <a:latin typeface="Calibri" panose="020F0502020204030204" pitchFamily="34" charset="0"/>
                        <a:ea typeface="Yu Mincho" panose="02020400000000000000" pitchFamily="18" charset="-128"/>
                        <a:cs typeface="Times New Roman" panose="02020603050405020304" pitchFamily="18" charset="0"/>
                      </a:endParaRPr>
                    </a:p>
                  </a:txBody>
                  <a:tcPr marL="95610" marR="95610" marT="0" marB="0"/>
                </a:tc>
                <a:tc>
                  <a:txBody>
                    <a:bodyPr/>
                    <a:lstStyle/>
                    <a:p>
                      <a:pPr>
                        <a:lnSpc>
                          <a:spcPct val="107000"/>
                        </a:lnSpc>
                        <a:spcAft>
                          <a:spcPts val="0"/>
                        </a:spcAft>
                      </a:pPr>
                      <a:r>
                        <a:rPr lang="en-GB" sz="1700">
                          <a:effectLst/>
                        </a:rPr>
                        <a:t>PC</a:t>
                      </a:r>
                      <a:endParaRPr lang="en-GB" sz="1500">
                        <a:effectLst/>
                        <a:latin typeface="Calibri" panose="020F0502020204030204" pitchFamily="34" charset="0"/>
                        <a:ea typeface="Yu Mincho" panose="02020400000000000000" pitchFamily="18" charset="-128"/>
                        <a:cs typeface="Times New Roman" panose="02020603050405020304" pitchFamily="18" charset="0"/>
                      </a:endParaRPr>
                    </a:p>
                  </a:txBody>
                  <a:tcPr marL="95610" marR="95610" marT="0" marB="0"/>
                </a:tc>
                <a:tc>
                  <a:txBody>
                    <a:bodyPr/>
                    <a:lstStyle/>
                    <a:p>
                      <a:pPr>
                        <a:lnSpc>
                          <a:spcPct val="107000"/>
                        </a:lnSpc>
                        <a:spcAft>
                          <a:spcPts val="0"/>
                        </a:spcAft>
                      </a:pPr>
                      <a:r>
                        <a:rPr lang="en-GB" sz="1700">
                          <a:effectLst/>
                        </a:rPr>
                        <a:t>Name</a:t>
                      </a:r>
                      <a:endParaRPr lang="en-GB" sz="1500">
                        <a:effectLst/>
                        <a:latin typeface="Calibri" panose="020F0502020204030204" pitchFamily="34" charset="0"/>
                        <a:ea typeface="Yu Mincho" panose="02020400000000000000" pitchFamily="18" charset="-128"/>
                        <a:cs typeface="Times New Roman" panose="02020603050405020304" pitchFamily="18" charset="0"/>
                      </a:endParaRPr>
                    </a:p>
                  </a:txBody>
                  <a:tcPr marL="95610" marR="95610" marT="0" marB="0"/>
                </a:tc>
                <a:extLst>
                  <a:ext uri="{0D108BD9-81ED-4DB2-BD59-A6C34878D82A}">
                    <a16:rowId xmlns:a16="http://schemas.microsoft.com/office/drawing/2014/main" val="2521218021"/>
                  </a:ext>
                </a:extLst>
              </a:tr>
              <a:tr h="396135">
                <a:tc>
                  <a:txBody>
                    <a:bodyPr/>
                    <a:lstStyle/>
                    <a:p>
                      <a:pPr>
                        <a:lnSpc>
                          <a:spcPct val="107000"/>
                        </a:lnSpc>
                        <a:spcAft>
                          <a:spcPts val="0"/>
                        </a:spcAft>
                      </a:pPr>
                      <a:r>
                        <a:rPr lang="en-GB" sz="1700">
                          <a:effectLst/>
                        </a:rPr>
                        <a:t>Microsoft Access</a:t>
                      </a:r>
                      <a:endParaRPr lang="en-GB" sz="1500">
                        <a:effectLst/>
                        <a:latin typeface="Calibri" panose="020F0502020204030204" pitchFamily="34" charset="0"/>
                        <a:ea typeface="Yu Mincho" panose="02020400000000000000" pitchFamily="18" charset="-128"/>
                        <a:cs typeface="Times New Roman" panose="02020603050405020304" pitchFamily="18" charset="0"/>
                      </a:endParaRPr>
                    </a:p>
                  </a:txBody>
                  <a:tcPr marL="95610" marR="95610" marT="0" marB="0"/>
                </a:tc>
                <a:tc>
                  <a:txBody>
                    <a:bodyPr/>
                    <a:lstStyle/>
                    <a:p>
                      <a:pPr>
                        <a:lnSpc>
                          <a:spcPct val="107000"/>
                        </a:lnSpc>
                        <a:spcAft>
                          <a:spcPts val="0"/>
                        </a:spcAft>
                      </a:pPr>
                      <a:r>
                        <a:rPr lang="en-GB" sz="1700">
                          <a:effectLst/>
                        </a:rPr>
                        <a:t>HTML</a:t>
                      </a:r>
                      <a:endParaRPr lang="en-GB" sz="1500">
                        <a:effectLst/>
                        <a:latin typeface="Calibri" panose="020F0502020204030204" pitchFamily="34" charset="0"/>
                        <a:ea typeface="Yu Mincho" panose="02020400000000000000" pitchFamily="18" charset="-128"/>
                        <a:cs typeface="Times New Roman" panose="02020603050405020304" pitchFamily="18" charset="0"/>
                      </a:endParaRPr>
                    </a:p>
                  </a:txBody>
                  <a:tcPr marL="95610" marR="95610" marT="0" marB="0"/>
                </a:tc>
                <a:tc>
                  <a:txBody>
                    <a:bodyPr/>
                    <a:lstStyle/>
                    <a:p>
                      <a:pPr>
                        <a:lnSpc>
                          <a:spcPct val="107000"/>
                        </a:lnSpc>
                        <a:spcAft>
                          <a:spcPts val="0"/>
                        </a:spcAft>
                      </a:pPr>
                      <a:r>
                        <a:rPr lang="en-GB" sz="1700">
                          <a:effectLst/>
                        </a:rPr>
                        <a:t>Windows 10</a:t>
                      </a:r>
                      <a:endParaRPr lang="en-GB" sz="1500">
                        <a:effectLst/>
                        <a:latin typeface="Calibri" panose="020F0502020204030204" pitchFamily="34" charset="0"/>
                        <a:ea typeface="Yu Mincho" panose="02020400000000000000" pitchFamily="18" charset="-128"/>
                        <a:cs typeface="Times New Roman" panose="02020603050405020304" pitchFamily="18" charset="0"/>
                      </a:endParaRPr>
                    </a:p>
                  </a:txBody>
                  <a:tcPr marL="95610" marR="95610" marT="0" marB="0"/>
                </a:tc>
                <a:tc>
                  <a:txBody>
                    <a:bodyPr/>
                    <a:lstStyle/>
                    <a:p>
                      <a:pPr>
                        <a:lnSpc>
                          <a:spcPct val="107000"/>
                        </a:lnSpc>
                        <a:spcAft>
                          <a:spcPts val="0"/>
                        </a:spcAft>
                      </a:pPr>
                      <a:r>
                        <a:rPr lang="en-GB" sz="1700">
                          <a:effectLst/>
                        </a:rPr>
                        <a:t>Age</a:t>
                      </a:r>
                      <a:endParaRPr lang="en-GB" sz="1500">
                        <a:effectLst/>
                        <a:latin typeface="Calibri" panose="020F0502020204030204" pitchFamily="34" charset="0"/>
                        <a:ea typeface="Yu Mincho" panose="02020400000000000000" pitchFamily="18" charset="-128"/>
                        <a:cs typeface="Times New Roman" panose="02020603050405020304" pitchFamily="18" charset="0"/>
                      </a:endParaRPr>
                    </a:p>
                  </a:txBody>
                  <a:tcPr marL="95610" marR="95610" marT="0" marB="0"/>
                </a:tc>
                <a:extLst>
                  <a:ext uri="{0D108BD9-81ED-4DB2-BD59-A6C34878D82A}">
                    <a16:rowId xmlns:a16="http://schemas.microsoft.com/office/drawing/2014/main" val="601406627"/>
                  </a:ext>
                </a:extLst>
              </a:tr>
              <a:tr h="396135">
                <a:tc>
                  <a:txBody>
                    <a:bodyPr/>
                    <a:lstStyle/>
                    <a:p>
                      <a:pPr>
                        <a:lnSpc>
                          <a:spcPct val="107000"/>
                        </a:lnSpc>
                        <a:spcAft>
                          <a:spcPts val="0"/>
                        </a:spcAft>
                      </a:pPr>
                      <a:r>
                        <a:rPr lang="en-GB" sz="1700">
                          <a:effectLst/>
                        </a:rPr>
                        <a:t>Windows</a:t>
                      </a:r>
                      <a:endParaRPr lang="en-GB" sz="1500">
                        <a:effectLst/>
                        <a:latin typeface="Calibri" panose="020F0502020204030204" pitchFamily="34" charset="0"/>
                        <a:ea typeface="Yu Mincho" panose="02020400000000000000" pitchFamily="18" charset="-128"/>
                        <a:cs typeface="Times New Roman" panose="02020603050405020304" pitchFamily="18" charset="0"/>
                      </a:endParaRPr>
                    </a:p>
                  </a:txBody>
                  <a:tcPr marL="95610" marR="95610" marT="0" marB="0"/>
                </a:tc>
                <a:tc>
                  <a:txBody>
                    <a:bodyPr/>
                    <a:lstStyle/>
                    <a:p>
                      <a:pPr>
                        <a:lnSpc>
                          <a:spcPct val="107000"/>
                        </a:lnSpc>
                        <a:spcAft>
                          <a:spcPts val="0"/>
                        </a:spcAft>
                      </a:pPr>
                      <a:r>
                        <a:rPr lang="en-GB" sz="1700">
                          <a:effectLst/>
                        </a:rPr>
                        <a:t>SQL</a:t>
                      </a:r>
                      <a:endParaRPr lang="en-GB" sz="1500">
                        <a:effectLst/>
                        <a:latin typeface="Calibri" panose="020F0502020204030204" pitchFamily="34" charset="0"/>
                        <a:ea typeface="Yu Mincho" panose="02020400000000000000" pitchFamily="18" charset="-128"/>
                        <a:cs typeface="Times New Roman" panose="02020603050405020304" pitchFamily="18" charset="0"/>
                      </a:endParaRPr>
                    </a:p>
                  </a:txBody>
                  <a:tcPr marL="95610" marR="95610" marT="0" marB="0"/>
                </a:tc>
                <a:tc>
                  <a:txBody>
                    <a:bodyPr/>
                    <a:lstStyle/>
                    <a:p>
                      <a:pPr>
                        <a:lnSpc>
                          <a:spcPct val="107000"/>
                        </a:lnSpc>
                        <a:spcAft>
                          <a:spcPts val="0"/>
                        </a:spcAft>
                      </a:pPr>
                      <a:r>
                        <a:rPr lang="en-GB" sz="1700">
                          <a:effectLst/>
                        </a:rPr>
                        <a:t>PC Peripherals</a:t>
                      </a:r>
                      <a:endParaRPr lang="en-GB" sz="1500">
                        <a:effectLst/>
                        <a:latin typeface="Calibri" panose="020F0502020204030204" pitchFamily="34" charset="0"/>
                        <a:ea typeface="Yu Mincho" panose="02020400000000000000" pitchFamily="18" charset="-128"/>
                        <a:cs typeface="Times New Roman" panose="02020603050405020304" pitchFamily="18" charset="0"/>
                      </a:endParaRPr>
                    </a:p>
                  </a:txBody>
                  <a:tcPr marL="95610" marR="95610" marT="0" marB="0"/>
                </a:tc>
                <a:tc>
                  <a:txBody>
                    <a:bodyPr/>
                    <a:lstStyle/>
                    <a:p>
                      <a:pPr>
                        <a:lnSpc>
                          <a:spcPct val="107000"/>
                        </a:lnSpc>
                        <a:spcAft>
                          <a:spcPts val="0"/>
                        </a:spcAft>
                      </a:pPr>
                      <a:r>
                        <a:rPr lang="en-GB" sz="1700">
                          <a:effectLst/>
                        </a:rPr>
                        <a:t>Location Names</a:t>
                      </a:r>
                      <a:endParaRPr lang="en-GB" sz="1500">
                        <a:effectLst/>
                        <a:latin typeface="Calibri" panose="020F0502020204030204" pitchFamily="34" charset="0"/>
                        <a:ea typeface="Yu Mincho" panose="02020400000000000000" pitchFamily="18" charset="-128"/>
                        <a:cs typeface="Times New Roman" panose="02020603050405020304" pitchFamily="18" charset="0"/>
                      </a:endParaRPr>
                    </a:p>
                  </a:txBody>
                  <a:tcPr marL="95610" marR="95610" marT="0" marB="0"/>
                </a:tc>
                <a:extLst>
                  <a:ext uri="{0D108BD9-81ED-4DB2-BD59-A6C34878D82A}">
                    <a16:rowId xmlns:a16="http://schemas.microsoft.com/office/drawing/2014/main" val="151954193"/>
                  </a:ext>
                </a:extLst>
              </a:tr>
              <a:tr h="396135">
                <a:tc>
                  <a:txBody>
                    <a:bodyPr/>
                    <a:lstStyle/>
                    <a:p>
                      <a:pPr>
                        <a:lnSpc>
                          <a:spcPct val="107000"/>
                        </a:lnSpc>
                        <a:spcAft>
                          <a:spcPts val="0"/>
                        </a:spcAft>
                      </a:pPr>
                      <a:r>
                        <a:rPr lang="en-GB" sz="1700">
                          <a:effectLst/>
                        </a:rPr>
                        <a:t>Google Services</a:t>
                      </a:r>
                      <a:endParaRPr lang="en-GB" sz="1500">
                        <a:effectLst/>
                        <a:latin typeface="Calibri" panose="020F0502020204030204" pitchFamily="34" charset="0"/>
                        <a:ea typeface="Yu Mincho" panose="02020400000000000000" pitchFamily="18" charset="-128"/>
                        <a:cs typeface="Times New Roman" panose="02020603050405020304" pitchFamily="18" charset="0"/>
                      </a:endParaRPr>
                    </a:p>
                  </a:txBody>
                  <a:tcPr marL="95610" marR="95610" marT="0" marB="0"/>
                </a:tc>
                <a:tc>
                  <a:txBody>
                    <a:bodyPr/>
                    <a:lstStyle/>
                    <a:p>
                      <a:pPr>
                        <a:lnSpc>
                          <a:spcPct val="107000"/>
                        </a:lnSpc>
                        <a:spcAft>
                          <a:spcPts val="0"/>
                        </a:spcAft>
                      </a:pPr>
                      <a:r>
                        <a:rPr lang="en-GB" sz="1700">
                          <a:effectLst/>
                        </a:rPr>
                        <a:t>CSS</a:t>
                      </a:r>
                      <a:endParaRPr lang="en-GB" sz="1500">
                        <a:effectLst/>
                        <a:latin typeface="Calibri" panose="020F0502020204030204" pitchFamily="34" charset="0"/>
                        <a:ea typeface="Yu Mincho" panose="02020400000000000000" pitchFamily="18" charset="-128"/>
                        <a:cs typeface="Times New Roman" panose="02020603050405020304" pitchFamily="18" charset="0"/>
                      </a:endParaRPr>
                    </a:p>
                  </a:txBody>
                  <a:tcPr marL="95610" marR="95610" marT="0" marB="0"/>
                </a:tc>
                <a:tc>
                  <a:txBody>
                    <a:bodyPr/>
                    <a:lstStyle/>
                    <a:p>
                      <a:pPr>
                        <a:lnSpc>
                          <a:spcPct val="107000"/>
                        </a:lnSpc>
                        <a:spcAft>
                          <a:spcPts val="0"/>
                        </a:spcAft>
                      </a:pPr>
                      <a:r>
                        <a:rPr lang="en-GB" sz="1700">
                          <a:effectLst/>
                        </a:rPr>
                        <a:t>A4 Paper</a:t>
                      </a:r>
                      <a:endParaRPr lang="en-GB" sz="1500">
                        <a:effectLst/>
                        <a:latin typeface="Calibri" panose="020F0502020204030204" pitchFamily="34" charset="0"/>
                        <a:ea typeface="Yu Mincho" panose="02020400000000000000" pitchFamily="18" charset="-128"/>
                        <a:cs typeface="Times New Roman" panose="02020603050405020304" pitchFamily="18" charset="0"/>
                      </a:endParaRPr>
                    </a:p>
                  </a:txBody>
                  <a:tcPr marL="95610" marR="95610" marT="0" marB="0"/>
                </a:tc>
                <a:tc>
                  <a:txBody>
                    <a:bodyPr/>
                    <a:lstStyle/>
                    <a:p>
                      <a:pPr>
                        <a:lnSpc>
                          <a:spcPct val="107000"/>
                        </a:lnSpc>
                        <a:spcAft>
                          <a:spcPts val="0"/>
                        </a:spcAft>
                      </a:pPr>
                      <a:r>
                        <a:rPr lang="en-GB" sz="1700">
                          <a:effectLst/>
                        </a:rPr>
                        <a:t>Alternative Names</a:t>
                      </a:r>
                      <a:endParaRPr lang="en-GB" sz="1500">
                        <a:effectLst/>
                        <a:latin typeface="Calibri" panose="020F0502020204030204" pitchFamily="34" charset="0"/>
                        <a:ea typeface="Yu Mincho" panose="02020400000000000000" pitchFamily="18" charset="-128"/>
                        <a:cs typeface="Times New Roman" panose="02020603050405020304" pitchFamily="18" charset="0"/>
                      </a:endParaRPr>
                    </a:p>
                  </a:txBody>
                  <a:tcPr marL="95610" marR="95610" marT="0" marB="0"/>
                </a:tc>
                <a:extLst>
                  <a:ext uri="{0D108BD9-81ED-4DB2-BD59-A6C34878D82A}">
                    <a16:rowId xmlns:a16="http://schemas.microsoft.com/office/drawing/2014/main" val="103251851"/>
                  </a:ext>
                </a:extLst>
              </a:tr>
              <a:tr h="396135">
                <a:tc>
                  <a:txBody>
                    <a:bodyPr/>
                    <a:lstStyle/>
                    <a:p>
                      <a:pPr>
                        <a:lnSpc>
                          <a:spcPct val="107000"/>
                        </a:lnSpc>
                        <a:spcAft>
                          <a:spcPts val="0"/>
                        </a:spcAft>
                      </a:pPr>
                      <a:r>
                        <a:rPr lang="en-GB" sz="1700">
                          <a:effectLst/>
                        </a:rPr>
                        <a:t>Firebase Hosting</a:t>
                      </a:r>
                      <a:endParaRPr lang="en-GB" sz="1500">
                        <a:effectLst/>
                        <a:latin typeface="Calibri" panose="020F0502020204030204" pitchFamily="34" charset="0"/>
                        <a:ea typeface="Yu Mincho" panose="02020400000000000000" pitchFamily="18" charset="-128"/>
                        <a:cs typeface="Times New Roman" panose="02020603050405020304" pitchFamily="18" charset="0"/>
                      </a:endParaRPr>
                    </a:p>
                  </a:txBody>
                  <a:tcPr marL="95610" marR="95610" marT="0" marB="0"/>
                </a:tc>
                <a:tc>
                  <a:txBody>
                    <a:bodyPr/>
                    <a:lstStyle/>
                    <a:p>
                      <a:pPr>
                        <a:lnSpc>
                          <a:spcPct val="107000"/>
                        </a:lnSpc>
                        <a:spcAft>
                          <a:spcPts val="0"/>
                        </a:spcAft>
                      </a:pPr>
                      <a:r>
                        <a:rPr lang="en-GB" sz="1700">
                          <a:effectLst/>
                        </a:rPr>
                        <a:t>JavaScript</a:t>
                      </a:r>
                      <a:endParaRPr lang="en-GB" sz="1500">
                        <a:effectLst/>
                        <a:latin typeface="Calibri" panose="020F0502020204030204" pitchFamily="34" charset="0"/>
                        <a:ea typeface="Yu Mincho" panose="02020400000000000000" pitchFamily="18" charset="-128"/>
                        <a:cs typeface="Times New Roman" panose="02020603050405020304" pitchFamily="18" charset="0"/>
                      </a:endParaRPr>
                    </a:p>
                  </a:txBody>
                  <a:tcPr marL="95610" marR="95610" marT="0" marB="0"/>
                </a:tc>
                <a:tc>
                  <a:txBody>
                    <a:bodyPr/>
                    <a:lstStyle/>
                    <a:p>
                      <a:pPr>
                        <a:lnSpc>
                          <a:spcPct val="107000"/>
                        </a:lnSpc>
                        <a:spcAft>
                          <a:spcPts val="0"/>
                        </a:spcAft>
                      </a:pPr>
                      <a:r>
                        <a:rPr lang="en-GB" sz="1700">
                          <a:effectLst/>
                        </a:rPr>
                        <a:t> </a:t>
                      </a:r>
                      <a:endParaRPr lang="en-GB" sz="1500">
                        <a:effectLst/>
                        <a:latin typeface="Calibri" panose="020F0502020204030204" pitchFamily="34" charset="0"/>
                        <a:ea typeface="Yu Mincho" panose="02020400000000000000" pitchFamily="18" charset="-128"/>
                        <a:cs typeface="Times New Roman" panose="02020603050405020304" pitchFamily="18" charset="0"/>
                      </a:endParaRPr>
                    </a:p>
                  </a:txBody>
                  <a:tcPr marL="95610" marR="95610" marT="0" marB="0"/>
                </a:tc>
                <a:tc>
                  <a:txBody>
                    <a:bodyPr/>
                    <a:lstStyle/>
                    <a:p>
                      <a:pPr>
                        <a:lnSpc>
                          <a:spcPct val="107000"/>
                        </a:lnSpc>
                        <a:spcAft>
                          <a:spcPts val="0"/>
                        </a:spcAft>
                      </a:pPr>
                      <a:r>
                        <a:rPr lang="en-GB" sz="1700">
                          <a:effectLst/>
                        </a:rPr>
                        <a:t>Open Opinions On Results</a:t>
                      </a:r>
                      <a:endParaRPr lang="en-GB" sz="1500">
                        <a:effectLst/>
                        <a:latin typeface="Calibri" panose="020F0502020204030204" pitchFamily="34" charset="0"/>
                        <a:ea typeface="Yu Mincho" panose="02020400000000000000" pitchFamily="18" charset="-128"/>
                        <a:cs typeface="Times New Roman" panose="02020603050405020304" pitchFamily="18" charset="0"/>
                      </a:endParaRPr>
                    </a:p>
                  </a:txBody>
                  <a:tcPr marL="95610" marR="95610" marT="0" marB="0"/>
                </a:tc>
                <a:extLst>
                  <a:ext uri="{0D108BD9-81ED-4DB2-BD59-A6C34878D82A}">
                    <a16:rowId xmlns:a16="http://schemas.microsoft.com/office/drawing/2014/main" val="2483853774"/>
                  </a:ext>
                </a:extLst>
              </a:tr>
              <a:tr h="192996">
                <a:tc>
                  <a:txBody>
                    <a:bodyPr/>
                    <a:lstStyle/>
                    <a:p>
                      <a:pPr>
                        <a:lnSpc>
                          <a:spcPct val="107000"/>
                        </a:lnSpc>
                        <a:spcAft>
                          <a:spcPts val="0"/>
                        </a:spcAft>
                      </a:pPr>
                      <a:r>
                        <a:rPr lang="en-GB" sz="1700">
                          <a:effectLst/>
                        </a:rPr>
                        <a:t>Brackets</a:t>
                      </a:r>
                      <a:endParaRPr lang="en-GB" sz="1500">
                        <a:effectLst/>
                        <a:latin typeface="Calibri" panose="020F0502020204030204" pitchFamily="34" charset="0"/>
                        <a:ea typeface="Yu Mincho" panose="02020400000000000000" pitchFamily="18" charset="-128"/>
                        <a:cs typeface="Times New Roman" panose="02020603050405020304" pitchFamily="18" charset="0"/>
                      </a:endParaRPr>
                    </a:p>
                  </a:txBody>
                  <a:tcPr marL="95610" marR="95610" marT="0" marB="0"/>
                </a:tc>
                <a:tc>
                  <a:txBody>
                    <a:bodyPr/>
                    <a:lstStyle/>
                    <a:p>
                      <a:pPr>
                        <a:lnSpc>
                          <a:spcPct val="107000"/>
                        </a:lnSpc>
                        <a:spcAft>
                          <a:spcPts val="0"/>
                        </a:spcAft>
                      </a:pPr>
                      <a:r>
                        <a:rPr lang="en-GB" sz="1700">
                          <a:effectLst/>
                        </a:rPr>
                        <a:t>Node.js</a:t>
                      </a:r>
                      <a:endParaRPr lang="en-GB" sz="1500">
                        <a:effectLst/>
                        <a:latin typeface="Calibri" panose="020F0502020204030204" pitchFamily="34" charset="0"/>
                        <a:ea typeface="Yu Mincho" panose="02020400000000000000" pitchFamily="18" charset="-128"/>
                        <a:cs typeface="Times New Roman" panose="02020603050405020304" pitchFamily="18" charset="0"/>
                      </a:endParaRPr>
                    </a:p>
                  </a:txBody>
                  <a:tcPr marL="95610" marR="95610" marT="0" marB="0"/>
                </a:tc>
                <a:tc>
                  <a:txBody>
                    <a:bodyPr/>
                    <a:lstStyle/>
                    <a:p>
                      <a:pPr>
                        <a:lnSpc>
                          <a:spcPct val="107000"/>
                        </a:lnSpc>
                        <a:spcAft>
                          <a:spcPts val="0"/>
                        </a:spcAft>
                      </a:pPr>
                      <a:r>
                        <a:rPr lang="en-GB" sz="1700">
                          <a:effectLst/>
                        </a:rPr>
                        <a:t> </a:t>
                      </a:r>
                      <a:endParaRPr lang="en-GB" sz="1500">
                        <a:effectLst/>
                        <a:latin typeface="Calibri" panose="020F0502020204030204" pitchFamily="34" charset="0"/>
                        <a:ea typeface="Yu Mincho" panose="02020400000000000000" pitchFamily="18" charset="-128"/>
                        <a:cs typeface="Times New Roman" panose="02020603050405020304" pitchFamily="18" charset="0"/>
                      </a:endParaRPr>
                    </a:p>
                  </a:txBody>
                  <a:tcPr marL="95610" marR="95610" marT="0" marB="0"/>
                </a:tc>
                <a:tc>
                  <a:txBody>
                    <a:bodyPr/>
                    <a:lstStyle/>
                    <a:p>
                      <a:pPr>
                        <a:lnSpc>
                          <a:spcPct val="107000"/>
                        </a:lnSpc>
                        <a:spcAft>
                          <a:spcPts val="0"/>
                        </a:spcAft>
                      </a:pPr>
                      <a:r>
                        <a:rPr lang="en-GB" sz="1700">
                          <a:effectLst/>
                        </a:rPr>
                        <a:t> </a:t>
                      </a:r>
                      <a:endParaRPr lang="en-GB" sz="1500">
                        <a:effectLst/>
                        <a:latin typeface="Calibri" panose="020F0502020204030204" pitchFamily="34" charset="0"/>
                        <a:ea typeface="Yu Mincho" panose="02020400000000000000" pitchFamily="18" charset="-128"/>
                        <a:cs typeface="Times New Roman" panose="02020603050405020304" pitchFamily="18" charset="0"/>
                      </a:endParaRPr>
                    </a:p>
                  </a:txBody>
                  <a:tcPr marL="95610" marR="95610" marT="0" marB="0"/>
                </a:tc>
                <a:extLst>
                  <a:ext uri="{0D108BD9-81ED-4DB2-BD59-A6C34878D82A}">
                    <a16:rowId xmlns:a16="http://schemas.microsoft.com/office/drawing/2014/main" val="338010301"/>
                  </a:ext>
                </a:extLst>
              </a:tr>
              <a:tr h="192996">
                <a:tc>
                  <a:txBody>
                    <a:bodyPr/>
                    <a:lstStyle/>
                    <a:p>
                      <a:pPr>
                        <a:lnSpc>
                          <a:spcPct val="107000"/>
                        </a:lnSpc>
                        <a:spcAft>
                          <a:spcPts val="0"/>
                        </a:spcAft>
                      </a:pPr>
                      <a:r>
                        <a:rPr lang="en-GB" sz="1700">
                          <a:effectLst/>
                        </a:rPr>
                        <a:t> </a:t>
                      </a:r>
                      <a:endParaRPr lang="en-GB" sz="1500">
                        <a:effectLst/>
                        <a:latin typeface="Calibri" panose="020F0502020204030204" pitchFamily="34" charset="0"/>
                        <a:ea typeface="Yu Mincho" panose="02020400000000000000" pitchFamily="18" charset="-128"/>
                        <a:cs typeface="Times New Roman" panose="02020603050405020304" pitchFamily="18" charset="0"/>
                      </a:endParaRPr>
                    </a:p>
                  </a:txBody>
                  <a:tcPr marL="95610" marR="95610" marT="0" marB="0"/>
                </a:tc>
                <a:tc>
                  <a:txBody>
                    <a:bodyPr/>
                    <a:lstStyle/>
                    <a:p>
                      <a:pPr>
                        <a:lnSpc>
                          <a:spcPct val="107000"/>
                        </a:lnSpc>
                        <a:spcAft>
                          <a:spcPts val="0"/>
                        </a:spcAft>
                      </a:pPr>
                      <a:r>
                        <a:rPr lang="en-GB" sz="1700">
                          <a:effectLst/>
                        </a:rPr>
                        <a:t> </a:t>
                      </a:r>
                      <a:endParaRPr lang="en-GB" sz="1500">
                        <a:effectLst/>
                        <a:latin typeface="Calibri" panose="020F0502020204030204" pitchFamily="34" charset="0"/>
                        <a:ea typeface="Yu Mincho" panose="02020400000000000000" pitchFamily="18" charset="-128"/>
                        <a:cs typeface="Times New Roman" panose="02020603050405020304" pitchFamily="18" charset="0"/>
                      </a:endParaRPr>
                    </a:p>
                  </a:txBody>
                  <a:tcPr marL="95610" marR="95610" marT="0" marB="0"/>
                </a:tc>
                <a:tc>
                  <a:txBody>
                    <a:bodyPr/>
                    <a:lstStyle/>
                    <a:p>
                      <a:pPr>
                        <a:lnSpc>
                          <a:spcPct val="107000"/>
                        </a:lnSpc>
                        <a:spcAft>
                          <a:spcPts val="0"/>
                        </a:spcAft>
                      </a:pPr>
                      <a:r>
                        <a:rPr lang="en-GB" sz="1700">
                          <a:effectLst/>
                        </a:rPr>
                        <a:t> </a:t>
                      </a:r>
                      <a:endParaRPr lang="en-GB" sz="1500">
                        <a:effectLst/>
                        <a:latin typeface="Calibri" panose="020F0502020204030204" pitchFamily="34" charset="0"/>
                        <a:ea typeface="Yu Mincho" panose="02020400000000000000" pitchFamily="18" charset="-128"/>
                        <a:cs typeface="Times New Roman" panose="02020603050405020304" pitchFamily="18" charset="0"/>
                      </a:endParaRPr>
                    </a:p>
                  </a:txBody>
                  <a:tcPr marL="95610" marR="95610" marT="0" marB="0"/>
                </a:tc>
                <a:tc>
                  <a:txBody>
                    <a:bodyPr/>
                    <a:lstStyle/>
                    <a:p>
                      <a:pPr>
                        <a:lnSpc>
                          <a:spcPct val="107000"/>
                        </a:lnSpc>
                        <a:spcAft>
                          <a:spcPts val="0"/>
                        </a:spcAft>
                      </a:pPr>
                      <a:r>
                        <a:rPr lang="en-GB" sz="1700" dirty="0">
                          <a:effectLst/>
                        </a:rPr>
                        <a:t> </a:t>
                      </a:r>
                      <a:endParaRPr lang="en-GB" sz="1500" dirty="0">
                        <a:effectLst/>
                        <a:latin typeface="Calibri" panose="020F0502020204030204" pitchFamily="34" charset="0"/>
                        <a:ea typeface="Yu Mincho" panose="02020400000000000000" pitchFamily="18" charset="-128"/>
                        <a:cs typeface="Times New Roman" panose="02020603050405020304" pitchFamily="18" charset="0"/>
                      </a:endParaRPr>
                    </a:p>
                  </a:txBody>
                  <a:tcPr marL="95610" marR="95610" marT="0" marB="0"/>
                </a:tc>
                <a:extLst>
                  <a:ext uri="{0D108BD9-81ED-4DB2-BD59-A6C34878D82A}">
                    <a16:rowId xmlns:a16="http://schemas.microsoft.com/office/drawing/2014/main" val="1206214749"/>
                  </a:ext>
                </a:extLst>
              </a:tr>
            </a:tbl>
          </a:graphicData>
        </a:graphic>
      </p:graphicFrame>
    </p:spTree>
    <p:extLst>
      <p:ext uri="{BB962C8B-B14F-4D97-AF65-F5344CB8AC3E}">
        <p14:creationId xmlns:p14="http://schemas.microsoft.com/office/powerpoint/2010/main" val="41819497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760A71AE-7B6A-4E06-8C6F-476C5A2CC5BE}"/>
              </a:ext>
            </a:extLst>
          </p:cNvPr>
          <p:cNvPicPr>
            <a:picLocks noChangeAspect="1"/>
          </p:cNvPicPr>
          <p:nvPr/>
        </p:nvPicPr>
        <p:blipFill rotWithShape="1">
          <a:blip r:embed="rId3"/>
          <a:srcRect l="28249" r="19240"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A55DAF7B-FC9F-4488-B8CE-6AC29E543E93}"/>
              </a:ext>
            </a:extLst>
          </p:cNvPr>
          <p:cNvSpPr>
            <a:spLocks noGrp="1"/>
          </p:cNvSpPr>
          <p:nvPr>
            <p:ph type="ctrTitle"/>
          </p:nvPr>
        </p:nvSpPr>
        <p:spPr>
          <a:xfrm>
            <a:off x="5380563" y="1678665"/>
            <a:ext cx="3887839" cy="2372168"/>
          </a:xfrm>
        </p:spPr>
        <p:txBody>
          <a:bodyPr>
            <a:normAutofit/>
          </a:bodyPr>
          <a:lstStyle/>
          <a:p>
            <a:r>
              <a:rPr lang="en-GB"/>
              <a:t>Design</a:t>
            </a:r>
          </a:p>
        </p:txBody>
      </p:sp>
      <p:sp>
        <p:nvSpPr>
          <p:cNvPr id="3" name="Subtitle 2">
            <a:extLst>
              <a:ext uri="{FF2B5EF4-FFF2-40B4-BE49-F238E27FC236}">
                <a16:creationId xmlns:a16="http://schemas.microsoft.com/office/drawing/2014/main" id="{2A63A778-FCF9-4BBB-848E-B7CF8F559401}"/>
              </a:ext>
            </a:extLst>
          </p:cNvPr>
          <p:cNvSpPr>
            <a:spLocks noGrp="1"/>
          </p:cNvSpPr>
          <p:nvPr>
            <p:ph type="subTitle" idx="1"/>
          </p:nvPr>
        </p:nvSpPr>
        <p:spPr>
          <a:xfrm>
            <a:off x="5380563" y="4050833"/>
            <a:ext cx="3893440" cy="1096899"/>
          </a:xfrm>
        </p:spPr>
        <p:txBody>
          <a:bodyPr>
            <a:normAutofit/>
          </a:bodyPr>
          <a:lstStyle/>
          <a:p>
            <a:r>
              <a:rPr lang="en-GB"/>
              <a:t>Project Requirements.</a:t>
            </a:r>
          </a:p>
        </p:txBody>
      </p:sp>
    </p:spTree>
    <p:extLst>
      <p:ext uri="{BB962C8B-B14F-4D97-AF65-F5344CB8AC3E}">
        <p14:creationId xmlns:p14="http://schemas.microsoft.com/office/powerpoint/2010/main" val="29893865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90A61547-2555-4DE2-A37F-A53E549174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6" name="Straight Connector 25">
              <a:extLst>
                <a:ext uri="{FF2B5EF4-FFF2-40B4-BE49-F238E27FC236}">
                  <a16:creationId xmlns:a16="http://schemas.microsoft.com/office/drawing/2014/main" id="{5C2447E0-8F0D-479C-94E4-82BC8EB68C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1F943397-DCDD-44CB-BBA9-9510B7698D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E2630ADC-31DB-4C48-AC4A-DAAE5A7B8E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5">
              <a:extLst>
                <a:ext uri="{FF2B5EF4-FFF2-40B4-BE49-F238E27FC236}">
                  <a16:creationId xmlns:a16="http://schemas.microsoft.com/office/drawing/2014/main" id="{2CA5C44E-F54E-47E0-8989-4D8686B33C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FF54E15E-830B-4375-A239-4C51954DEA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7">
              <a:extLst>
                <a:ext uri="{FF2B5EF4-FFF2-40B4-BE49-F238E27FC236}">
                  <a16:creationId xmlns:a16="http://schemas.microsoft.com/office/drawing/2014/main" id="{CB37E322-FF7E-4872-BD6B-50A48CBEA5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8">
              <a:extLst>
                <a:ext uri="{FF2B5EF4-FFF2-40B4-BE49-F238E27FC236}">
                  <a16:creationId xmlns:a16="http://schemas.microsoft.com/office/drawing/2014/main" id="{710D0C1E-D2F8-45B2-AE14-1AC8E976F7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9">
              <a:extLst>
                <a:ext uri="{FF2B5EF4-FFF2-40B4-BE49-F238E27FC236}">
                  <a16:creationId xmlns:a16="http://schemas.microsoft.com/office/drawing/2014/main" id="{3216331B-17D0-4167-ABD2-B2198058C2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A53A7A96-3806-4BB3-91DE-6EED48AC78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id="{F8C2B86C-EE71-466E-8991-503F9C9C1B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339A438C-74C7-497B-A707-23D682AB6A1F}"/>
              </a:ext>
            </a:extLst>
          </p:cNvPr>
          <p:cNvSpPr>
            <a:spLocks noGrp="1"/>
          </p:cNvSpPr>
          <p:nvPr>
            <p:ph type="title"/>
          </p:nvPr>
        </p:nvSpPr>
        <p:spPr>
          <a:xfrm>
            <a:off x="890423" y="835017"/>
            <a:ext cx="4410720" cy="3215820"/>
          </a:xfrm>
        </p:spPr>
        <p:txBody>
          <a:bodyPr vert="horz" lIns="91440" tIns="45720" rIns="91440" bIns="45720" rtlCol="0" anchor="b">
            <a:normAutofit/>
          </a:bodyPr>
          <a:lstStyle/>
          <a:p>
            <a:r>
              <a:rPr lang="en-US" sz="5400"/>
              <a:t>System Models And Interfaces.</a:t>
            </a:r>
          </a:p>
        </p:txBody>
      </p:sp>
      <p:pic>
        <p:nvPicPr>
          <p:cNvPr id="5" name="Picture 4">
            <a:extLst>
              <a:ext uri="{FF2B5EF4-FFF2-40B4-BE49-F238E27FC236}">
                <a16:creationId xmlns:a16="http://schemas.microsoft.com/office/drawing/2014/main" id="{242D4FDD-867E-4407-9F22-6EF39057F5B1}"/>
              </a:ext>
            </a:extLst>
          </p:cNvPr>
          <p:cNvPicPr/>
          <p:nvPr/>
        </p:nvPicPr>
        <p:blipFill>
          <a:blip r:embed="rId3"/>
          <a:stretch>
            <a:fillRect/>
          </a:stretch>
        </p:blipFill>
        <p:spPr>
          <a:xfrm>
            <a:off x="4662507" y="942109"/>
            <a:ext cx="4763558" cy="2234477"/>
          </a:xfrm>
          <a:prstGeom prst="rect">
            <a:avLst/>
          </a:prstGeom>
        </p:spPr>
      </p:pic>
      <p:pic>
        <p:nvPicPr>
          <p:cNvPr id="4" name="Picture 3">
            <a:extLst>
              <a:ext uri="{FF2B5EF4-FFF2-40B4-BE49-F238E27FC236}">
                <a16:creationId xmlns:a16="http://schemas.microsoft.com/office/drawing/2014/main" id="{20232B77-BD42-4BB2-A82C-5271D75DD0C7}"/>
              </a:ext>
            </a:extLst>
          </p:cNvPr>
          <p:cNvPicPr/>
          <p:nvPr/>
        </p:nvPicPr>
        <p:blipFill>
          <a:blip r:embed="rId4"/>
          <a:stretch>
            <a:fillRect/>
          </a:stretch>
        </p:blipFill>
        <p:spPr>
          <a:xfrm>
            <a:off x="4254347" y="4142383"/>
            <a:ext cx="4674812" cy="2603980"/>
          </a:xfrm>
          <a:prstGeom prst="rect">
            <a:avLst/>
          </a:prstGeom>
        </p:spPr>
      </p:pic>
    </p:spTree>
    <p:extLst>
      <p:ext uri="{BB962C8B-B14F-4D97-AF65-F5344CB8AC3E}">
        <p14:creationId xmlns:p14="http://schemas.microsoft.com/office/powerpoint/2010/main" val="37955670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1" name="Group 8">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9C7F49D8-522B-41D5-A7CF-BC59CF74EC53}"/>
              </a:ext>
            </a:extLst>
          </p:cNvPr>
          <p:cNvSpPr>
            <a:spLocks noGrp="1"/>
          </p:cNvSpPr>
          <p:nvPr>
            <p:ph type="title"/>
          </p:nvPr>
        </p:nvSpPr>
        <p:spPr>
          <a:xfrm>
            <a:off x="985969" y="4473227"/>
            <a:ext cx="8288032" cy="1096648"/>
          </a:xfrm>
        </p:spPr>
        <p:txBody>
          <a:bodyPr vert="horz" lIns="91440" tIns="45720" rIns="91440" bIns="45720" rtlCol="0" anchor="b">
            <a:normAutofit/>
          </a:bodyPr>
          <a:lstStyle/>
          <a:p>
            <a:r>
              <a:rPr lang="en-US" sz="4800"/>
              <a:t>Prototype</a:t>
            </a:r>
          </a:p>
        </p:txBody>
      </p:sp>
      <p:pic>
        <p:nvPicPr>
          <p:cNvPr id="4" name="Picture 3">
            <a:extLst>
              <a:ext uri="{FF2B5EF4-FFF2-40B4-BE49-F238E27FC236}">
                <a16:creationId xmlns:a16="http://schemas.microsoft.com/office/drawing/2014/main" id="{9F0C234E-C905-4AB1-81EB-EF519FACF10E}"/>
              </a:ext>
            </a:extLst>
          </p:cNvPr>
          <p:cNvPicPr/>
          <p:nvPr/>
        </p:nvPicPr>
        <p:blipFill rotWithShape="1">
          <a:blip r:embed="rId3"/>
          <a:srcRect t="303" b="29523"/>
          <a:stretch/>
        </p:blipFill>
        <p:spPr>
          <a:xfrm>
            <a:off x="985968" y="609600"/>
            <a:ext cx="8288033" cy="3635025"/>
          </a:xfrm>
          <a:prstGeom prst="rect">
            <a:avLst/>
          </a:prstGeom>
        </p:spPr>
      </p:pic>
    </p:spTree>
    <p:extLst>
      <p:ext uri="{BB962C8B-B14F-4D97-AF65-F5344CB8AC3E}">
        <p14:creationId xmlns:p14="http://schemas.microsoft.com/office/powerpoint/2010/main" val="22224612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0A94D77-94C0-4847-AF26-2722F6854E31}"/>
              </a:ext>
            </a:extLst>
          </p:cNvPr>
          <p:cNvSpPr>
            <a:spLocks noGrp="1"/>
          </p:cNvSpPr>
          <p:nvPr>
            <p:ph type="title"/>
          </p:nvPr>
        </p:nvSpPr>
        <p:spPr>
          <a:xfrm>
            <a:off x="677334" y="609600"/>
            <a:ext cx="3843375" cy="5175624"/>
          </a:xfrm>
        </p:spPr>
        <p:txBody>
          <a:bodyPr anchor="ctr">
            <a:normAutofit/>
          </a:bodyPr>
          <a:lstStyle/>
          <a:p>
            <a:r>
              <a:rPr lang="en-GB" b="1">
                <a:solidFill>
                  <a:schemeClr val="tx1">
                    <a:lumMod val="85000"/>
                    <a:lumOff val="15000"/>
                  </a:schemeClr>
                </a:solidFill>
              </a:rPr>
              <a:t>Implementation. </a:t>
            </a:r>
            <a:br>
              <a:rPr lang="en-GB">
                <a:solidFill>
                  <a:schemeClr val="tx1">
                    <a:lumMod val="85000"/>
                    <a:lumOff val="15000"/>
                  </a:schemeClr>
                </a:solidFill>
              </a:rPr>
            </a:br>
            <a:r>
              <a:rPr lang="en-GB" b="1">
                <a:solidFill>
                  <a:schemeClr val="tx1">
                    <a:lumMod val="85000"/>
                    <a:lumOff val="15000"/>
                  </a:schemeClr>
                </a:solidFill>
              </a:rPr>
              <a:t>Problems and Successes.    </a:t>
            </a:r>
            <a:br>
              <a:rPr lang="en-GB">
                <a:solidFill>
                  <a:schemeClr val="tx1">
                    <a:lumMod val="85000"/>
                    <a:lumOff val="15000"/>
                  </a:schemeClr>
                </a:solidFill>
              </a:rPr>
            </a:br>
            <a:endParaRPr lang="en-GB">
              <a:solidFill>
                <a:schemeClr val="tx1">
                  <a:lumMod val="85000"/>
                  <a:lumOff val="15000"/>
                </a:schemeClr>
              </a:solidFill>
            </a:endParaRP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342C54A-BC1E-41DB-80F4-859FEE147833}"/>
              </a:ext>
            </a:extLst>
          </p:cNvPr>
          <p:cNvSpPr>
            <a:spLocks noGrp="1"/>
          </p:cNvSpPr>
          <p:nvPr>
            <p:ph idx="1"/>
          </p:nvPr>
        </p:nvSpPr>
        <p:spPr>
          <a:xfrm>
            <a:off x="6116084" y="609601"/>
            <a:ext cx="5511296" cy="5175624"/>
          </a:xfrm>
        </p:spPr>
        <p:txBody>
          <a:bodyPr anchor="ctr">
            <a:normAutofit/>
          </a:bodyPr>
          <a:lstStyle/>
          <a:p>
            <a:endParaRPr lang="en-GB">
              <a:solidFill>
                <a:srgbClr val="FFFFFF"/>
              </a:solidFill>
            </a:endParaRPr>
          </a:p>
        </p:txBody>
      </p:sp>
    </p:spTree>
    <p:extLst>
      <p:ext uri="{BB962C8B-B14F-4D97-AF65-F5344CB8AC3E}">
        <p14:creationId xmlns:p14="http://schemas.microsoft.com/office/powerpoint/2010/main" val="2031359454"/>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1" name="Straight Connector 20">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3"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79992995-7CA4-47CB-9CCC-C024E4828501}"/>
              </a:ext>
            </a:extLst>
          </p:cNvPr>
          <p:cNvSpPr>
            <a:spLocks noGrp="1"/>
          </p:cNvSpPr>
          <p:nvPr>
            <p:ph type="title"/>
          </p:nvPr>
        </p:nvSpPr>
        <p:spPr>
          <a:xfrm>
            <a:off x="985969" y="4473227"/>
            <a:ext cx="8288032" cy="1096648"/>
          </a:xfrm>
        </p:spPr>
        <p:txBody>
          <a:bodyPr vert="horz" lIns="91440" tIns="45720" rIns="91440" bIns="45720" rtlCol="0" anchor="b">
            <a:normAutofit/>
          </a:bodyPr>
          <a:lstStyle/>
          <a:p>
            <a:r>
              <a:rPr lang="en-US" sz="4800"/>
              <a:t>Finished System And Testing.</a:t>
            </a:r>
          </a:p>
        </p:txBody>
      </p:sp>
      <p:pic>
        <p:nvPicPr>
          <p:cNvPr id="4" name="Content Placeholder 3">
            <a:extLst>
              <a:ext uri="{FF2B5EF4-FFF2-40B4-BE49-F238E27FC236}">
                <a16:creationId xmlns:a16="http://schemas.microsoft.com/office/drawing/2014/main" id="{B0D3005C-94CE-47DA-9C5F-387C24A427F4}"/>
              </a:ext>
            </a:extLst>
          </p:cNvPr>
          <p:cNvPicPr>
            <a:picLocks noGrp="1" noChangeAspect="1"/>
          </p:cNvPicPr>
          <p:nvPr>
            <p:ph idx="1"/>
          </p:nvPr>
        </p:nvPicPr>
        <p:blipFill rotWithShape="1">
          <a:blip r:embed="rId3"/>
          <a:srcRect t="3451" r="2" b="2"/>
          <a:stretch/>
        </p:blipFill>
        <p:spPr>
          <a:xfrm>
            <a:off x="677334" y="468621"/>
            <a:ext cx="8274669" cy="3635025"/>
          </a:xfrm>
          <a:custGeom>
            <a:avLst/>
            <a:gdLst/>
            <a:ahLst/>
            <a:cxnLst/>
            <a:rect l="l" t="t" r="r" b="b"/>
            <a:pathLst>
              <a:path w="8274669" h="3635025">
                <a:moveTo>
                  <a:pt x="540554" y="0"/>
                </a:moveTo>
                <a:lnTo>
                  <a:pt x="8274669" y="0"/>
                </a:lnTo>
                <a:lnTo>
                  <a:pt x="8274669" y="3635025"/>
                </a:lnTo>
                <a:lnTo>
                  <a:pt x="0" y="3635025"/>
                </a:lnTo>
                <a:close/>
              </a:path>
            </a:pathLst>
          </a:custGeom>
        </p:spPr>
      </p:pic>
    </p:spTree>
    <p:extLst>
      <p:ext uri="{BB962C8B-B14F-4D97-AF65-F5344CB8AC3E}">
        <p14:creationId xmlns:p14="http://schemas.microsoft.com/office/powerpoint/2010/main" val="36068700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4C234-59FF-48CA-B0CB-03A2F10F680E}"/>
              </a:ext>
            </a:extLst>
          </p:cNvPr>
          <p:cNvSpPr>
            <a:spLocks noGrp="1"/>
          </p:cNvSpPr>
          <p:nvPr>
            <p:ph type="title"/>
          </p:nvPr>
        </p:nvSpPr>
        <p:spPr/>
        <p:txBody>
          <a:bodyPr/>
          <a:lstStyle/>
          <a:p>
            <a:r>
              <a:rPr lang="en-GB" dirty="0"/>
              <a:t>Demo</a:t>
            </a:r>
            <a:br>
              <a:rPr lang="en-GB" dirty="0"/>
            </a:br>
            <a:endParaRPr lang="en-GB" dirty="0"/>
          </a:p>
        </p:txBody>
      </p:sp>
      <p:sp>
        <p:nvSpPr>
          <p:cNvPr id="3" name="Content Placeholder 2">
            <a:extLst>
              <a:ext uri="{FF2B5EF4-FFF2-40B4-BE49-F238E27FC236}">
                <a16:creationId xmlns:a16="http://schemas.microsoft.com/office/drawing/2014/main" id="{024041EE-BED6-4AD8-81B6-FC301ECCBA09}"/>
              </a:ext>
            </a:extLst>
          </p:cNvPr>
          <p:cNvSpPr>
            <a:spLocks noGrp="1"/>
          </p:cNvSpPr>
          <p:nvPr>
            <p:ph idx="1"/>
          </p:nvPr>
        </p:nvSpPr>
        <p:spPr/>
        <p:txBody>
          <a:bodyPr/>
          <a:lstStyle/>
          <a:p>
            <a:r>
              <a:rPr lang="en-GB" dirty="0">
                <a:hlinkClick r:id="rId3"/>
              </a:rPr>
              <a:t>Please follow the link provided and turn the volume up I needed.</a:t>
            </a:r>
            <a:br>
              <a:rPr lang="en-GB" dirty="0">
                <a:hlinkClick r:id="rId3"/>
              </a:rPr>
            </a:br>
            <a:br>
              <a:rPr lang="en-GB" dirty="0">
                <a:hlinkClick r:id="rId3"/>
              </a:rPr>
            </a:br>
            <a:r>
              <a:rPr lang="en-GB" dirty="0">
                <a:hlinkClick r:id="rId3"/>
              </a:rPr>
              <a:t>https://www.youtube.com/watch?v=FuLxAJaNXX8&amp;lc=UgzLdc3Flve2SQTqGMN4AaABAg</a:t>
            </a:r>
            <a:endParaRPr lang="en-GB" dirty="0"/>
          </a:p>
        </p:txBody>
      </p:sp>
    </p:spTree>
    <p:extLst>
      <p:ext uri="{BB962C8B-B14F-4D97-AF65-F5344CB8AC3E}">
        <p14:creationId xmlns:p14="http://schemas.microsoft.com/office/powerpoint/2010/main" val="26087582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16">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7C7290-27FE-4521-A2C8-B8B62AAF1964}"/>
              </a:ext>
            </a:extLst>
          </p:cNvPr>
          <p:cNvSpPr>
            <a:spLocks noGrp="1"/>
          </p:cNvSpPr>
          <p:nvPr>
            <p:ph type="title"/>
          </p:nvPr>
        </p:nvSpPr>
        <p:spPr>
          <a:xfrm>
            <a:off x="652481" y="1382486"/>
            <a:ext cx="3547581" cy="4093028"/>
          </a:xfrm>
        </p:spPr>
        <p:txBody>
          <a:bodyPr vert="horz" lIns="91440" tIns="45720" rIns="91440" bIns="45720" rtlCol="0" anchor="ctr">
            <a:normAutofit/>
          </a:bodyPr>
          <a:lstStyle/>
          <a:p>
            <a:r>
              <a:rPr lang="en-US" sz="4400"/>
              <a:t>Evaluation</a:t>
            </a:r>
          </a:p>
        </p:txBody>
      </p:sp>
      <p:grpSp>
        <p:nvGrpSpPr>
          <p:cNvPr id="31" name="Group 18">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20" name="Straight Connector 19">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32" name="Straight Connector 20">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22"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0" name="Rectangle 29">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3" name="Title 1">
            <a:extLst>
              <a:ext uri="{FF2B5EF4-FFF2-40B4-BE49-F238E27FC236}">
                <a16:creationId xmlns:a16="http://schemas.microsoft.com/office/drawing/2014/main" id="{90EF7E27-74D2-4090-8E9D-64612F545D1D}"/>
              </a:ext>
            </a:extLst>
          </p:cNvPr>
          <p:cNvGraphicFramePr/>
          <p:nvPr>
            <p:extLst>
              <p:ext uri="{D42A27DB-BD31-4B8C-83A1-F6EECF244321}">
                <p14:modId xmlns:p14="http://schemas.microsoft.com/office/powerpoint/2010/main" val="1526273891"/>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37937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8E2A3E0-5B5E-43EB-B2C2-B3DD72617797}"/>
              </a:ext>
            </a:extLst>
          </p:cNvPr>
          <p:cNvSpPr>
            <a:spLocks noGrp="1"/>
          </p:cNvSpPr>
          <p:nvPr>
            <p:ph type="title"/>
          </p:nvPr>
        </p:nvSpPr>
        <p:spPr>
          <a:xfrm>
            <a:off x="643467" y="816638"/>
            <a:ext cx="3367359" cy="5224724"/>
          </a:xfrm>
        </p:spPr>
        <p:txBody>
          <a:bodyPr anchor="ctr">
            <a:normAutofit/>
          </a:bodyPr>
          <a:lstStyle/>
          <a:p>
            <a:r>
              <a:rPr lang="en-GB" b="1" dirty="0"/>
              <a:t>Evaluation Criteria Met?</a:t>
            </a:r>
            <a:br>
              <a:rPr lang="en-GB" dirty="0"/>
            </a:br>
            <a:endParaRPr lang="en-GB" dirty="0"/>
          </a:p>
        </p:txBody>
      </p:sp>
      <p:sp>
        <p:nvSpPr>
          <p:cNvPr id="6" name="Title 1">
            <a:extLst>
              <a:ext uri="{FF2B5EF4-FFF2-40B4-BE49-F238E27FC236}">
                <a16:creationId xmlns:a16="http://schemas.microsoft.com/office/drawing/2014/main" id="{68D8CEFA-88C3-4DCA-BF08-84C28A81C1D5}"/>
              </a:ext>
            </a:extLst>
          </p:cNvPr>
          <p:cNvSpPr txBox="1">
            <a:spLocks/>
          </p:cNvSpPr>
          <p:nvPr/>
        </p:nvSpPr>
        <p:spPr>
          <a:xfrm>
            <a:off x="4654295" y="816638"/>
            <a:ext cx="4619706" cy="5224724"/>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spcAft>
                <a:spcPts val="600"/>
              </a:spcAft>
            </a:pPr>
            <a:r>
              <a:rPr lang="en-GB" b="1" dirty="0"/>
              <a:t>Accuracy </a:t>
            </a:r>
            <a:br>
              <a:rPr lang="en-GB" dirty="0"/>
            </a:br>
            <a:r>
              <a:rPr lang="en-GB" dirty="0"/>
              <a:t> Impact</a:t>
            </a:r>
            <a:br>
              <a:rPr lang="en-GB" dirty="0"/>
            </a:br>
            <a:r>
              <a:rPr lang="en-GB" dirty="0"/>
              <a:t>Outcome</a:t>
            </a:r>
            <a:endParaRPr lang="en-GB"/>
          </a:p>
        </p:txBody>
      </p:sp>
    </p:spTree>
    <p:extLst>
      <p:ext uri="{BB962C8B-B14F-4D97-AF65-F5344CB8AC3E}">
        <p14:creationId xmlns:p14="http://schemas.microsoft.com/office/powerpoint/2010/main" val="3357499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Title 1">
            <a:extLst>
              <a:ext uri="{FF2B5EF4-FFF2-40B4-BE49-F238E27FC236}">
                <a16:creationId xmlns:a16="http://schemas.microsoft.com/office/drawing/2014/main" id="{D680DD39-2A63-48F9-8C7D-211A9348195D}"/>
              </a:ext>
            </a:extLst>
          </p:cNvPr>
          <p:cNvSpPr>
            <a:spLocks noGrp="1"/>
          </p:cNvSpPr>
          <p:nvPr>
            <p:ph idx="1"/>
          </p:nvPr>
        </p:nvSpPr>
        <p:spPr>
          <a:xfrm>
            <a:off x="677334" y="1253067"/>
            <a:ext cx="6155266" cy="4351866"/>
          </a:xfrm>
        </p:spPr>
        <p:txBody>
          <a:bodyPr anchor="ctr">
            <a:normAutofit/>
          </a:bodyPr>
          <a:lstStyle/>
          <a:p>
            <a:r>
              <a:rPr lang="en-GB" dirty="0"/>
              <a:t>With the monopolisation of mapping data it would be beneficial to many companies or individuals if another method being accurate and efficient were to be found and standardised.</a:t>
            </a:r>
          </a:p>
          <a:p>
            <a:pPr marL="0" indent="0">
              <a:buNone/>
            </a:pPr>
            <a:r>
              <a:rPr lang="en-GB" dirty="0"/>
              <a:t>.</a:t>
            </a:r>
          </a:p>
        </p:txBody>
      </p:sp>
      <p:sp>
        <p:nvSpPr>
          <p:cNvPr id="11" name="Rectangle 10">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3" name="Straight Connector 12">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8E2A3E0-5B5E-43EB-B2C2-B3DD72617797}"/>
              </a:ext>
            </a:extLst>
          </p:cNvPr>
          <p:cNvSpPr>
            <a:spLocks noGrp="1"/>
          </p:cNvSpPr>
          <p:nvPr>
            <p:ph type="title"/>
          </p:nvPr>
        </p:nvSpPr>
        <p:spPr>
          <a:xfrm>
            <a:off x="7829658" y="1253067"/>
            <a:ext cx="3371742" cy="4351866"/>
          </a:xfrm>
        </p:spPr>
        <p:txBody>
          <a:bodyPr anchor="ctr">
            <a:normAutofit/>
          </a:bodyPr>
          <a:lstStyle/>
          <a:p>
            <a:r>
              <a:rPr lang="en-GB" sz="2800">
                <a:solidFill>
                  <a:schemeClr val="bg1"/>
                </a:solidFill>
              </a:rPr>
              <a:t>Conclusion And Recommendations.</a:t>
            </a:r>
          </a:p>
        </p:txBody>
      </p:sp>
    </p:spTree>
    <p:extLst>
      <p:ext uri="{BB962C8B-B14F-4D97-AF65-F5344CB8AC3E}">
        <p14:creationId xmlns:p14="http://schemas.microsoft.com/office/powerpoint/2010/main" val="29288879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4137D3-DBFC-476B-B970-FFD3B4B8F84A}"/>
              </a:ext>
            </a:extLst>
          </p:cNvPr>
          <p:cNvSpPr>
            <a:spLocks noGrp="1"/>
          </p:cNvSpPr>
          <p:nvPr>
            <p:ph type="title"/>
          </p:nvPr>
        </p:nvSpPr>
        <p:spPr>
          <a:xfrm>
            <a:off x="652481" y="1382486"/>
            <a:ext cx="3547581" cy="4093028"/>
          </a:xfrm>
        </p:spPr>
        <p:txBody>
          <a:bodyPr anchor="ctr">
            <a:normAutofit/>
          </a:bodyPr>
          <a:lstStyle/>
          <a:p>
            <a:r>
              <a:rPr lang="en-GB" sz="4400"/>
              <a:t>Reflection</a:t>
            </a:r>
          </a:p>
        </p:txBody>
      </p:sp>
      <p:grpSp>
        <p:nvGrpSpPr>
          <p:cNvPr id="12" name="Group 11">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3" name="Straight Connector 12">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3" name="Rectangle 22">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C90E204-9095-413E-8782-B1777B4375E0}"/>
              </a:ext>
            </a:extLst>
          </p:cNvPr>
          <p:cNvGraphicFramePr>
            <a:graphicFrameLocks noGrp="1"/>
          </p:cNvGraphicFramePr>
          <p:nvPr>
            <p:ph idx="1"/>
            <p:extLst>
              <p:ext uri="{D42A27DB-BD31-4B8C-83A1-F6EECF244321}">
                <p14:modId xmlns:p14="http://schemas.microsoft.com/office/powerpoint/2010/main" val="503249253"/>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166278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1338A-4610-443F-864A-A0A640090FDD}"/>
              </a:ext>
            </a:extLst>
          </p:cNvPr>
          <p:cNvSpPr>
            <a:spLocks noGrp="1"/>
          </p:cNvSpPr>
          <p:nvPr>
            <p:ph type="title"/>
          </p:nvPr>
        </p:nvSpPr>
        <p:spPr/>
        <p:txBody>
          <a:bodyPr/>
          <a:lstStyle/>
          <a:p>
            <a:r>
              <a:rPr lang="en-GB" dirty="0"/>
              <a:t>Thank You</a:t>
            </a:r>
          </a:p>
        </p:txBody>
      </p:sp>
    </p:spTree>
    <p:extLst>
      <p:ext uri="{BB962C8B-B14F-4D97-AF65-F5344CB8AC3E}">
        <p14:creationId xmlns:p14="http://schemas.microsoft.com/office/powerpoint/2010/main" val="341847676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4614</Words>
  <Application>Microsoft Office PowerPoint</Application>
  <PresentationFormat>Widescreen</PresentationFormat>
  <Paragraphs>244</Paragraphs>
  <Slides>24</Slides>
  <Notes>24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Trebuchet MS</vt:lpstr>
      <vt:lpstr>Wingdings 3</vt:lpstr>
      <vt:lpstr>Facet</vt:lpstr>
      <vt:lpstr>Andrew Young. Final Viva. </vt:lpstr>
      <vt:lpstr>Introduction</vt:lpstr>
      <vt:lpstr>Time And Change</vt:lpstr>
      <vt:lpstr>The Aims And Objectives</vt:lpstr>
      <vt:lpstr>PowerPoint Presentation</vt:lpstr>
      <vt:lpstr>Maps.</vt:lpstr>
      <vt:lpstr>What dose a map represent.</vt:lpstr>
      <vt:lpstr>Existing Systems.</vt:lpstr>
      <vt:lpstr>Literature Review Summary</vt:lpstr>
      <vt:lpstr>Primary Research Results</vt:lpstr>
      <vt:lpstr>Results Evaluation</vt:lpstr>
      <vt:lpstr>Chosen Methodology's</vt:lpstr>
      <vt:lpstr>Resources Utilised And Development Methodology. </vt:lpstr>
      <vt:lpstr>Design</vt:lpstr>
      <vt:lpstr>System Models And Interfaces.</vt:lpstr>
      <vt:lpstr>Prototype</vt:lpstr>
      <vt:lpstr>Implementation.  Problems and Successes.     </vt:lpstr>
      <vt:lpstr>Finished System And Testing.</vt:lpstr>
      <vt:lpstr>Demo </vt:lpstr>
      <vt:lpstr>Evaluation</vt:lpstr>
      <vt:lpstr>Evaluation Criteria Met? </vt:lpstr>
      <vt:lpstr>Conclusion And Recommendations.</vt:lpstr>
      <vt:lpstr>Reflection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Andrew Young. Final Viva. </dc:title>
  <dc:creator>Andrew Young</dc:creator>
  <cp:lastModifiedBy>Andrew Young</cp:lastModifiedBy>
  <cp:revision>2</cp:revision>
  <dcterms:created xsi:type="dcterms:W3CDTF">2020-04-22T23:47:18Z</dcterms:created>
  <dcterms:modified xsi:type="dcterms:W3CDTF">2020-04-22T23:53:14Z</dcterms:modified>
</cp:coreProperties>
</file>