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4200" r:id="rId4"/>
    <p:sldMasterId id="2147484212" r:id="rId5"/>
  </p:sldMasterIdLst>
  <p:notesMasterIdLst>
    <p:notesMasterId r:id="rId34"/>
  </p:notesMasterIdLst>
  <p:handoutMasterIdLst>
    <p:handoutMasterId r:id="rId35"/>
  </p:handoutMasterIdLst>
  <p:sldIdLst>
    <p:sldId id="313" r:id="rId6"/>
    <p:sldId id="314" r:id="rId7"/>
    <p:sldId id="373" r:id="rId8"/>
    <p:sldId id="315" r:id="rId9"/>
    <p:sldId id="316" r:id="rId10"/>
    <p:sldId id="317" r:id="rId11"/>
    <p:sldId id="328" r:id="rId12"/>
    <p:sldId id="357" r:id="rId13"/>
    <p:sldId id="368" r:id="rId14"/>
    <p:sldId id="364" r:id="rId15"/>
    <p:sldId id="369" r:id="rId16"/>
    <p:sldId id="366" r:id="rId17"/>
    <p:sldId id="362" r:id="rId18"/>
    <p:sldId id="363" r:id="rId19"/>
    <p:sldId id="370" r:id="rId20"/>
    <p:sldId id="371" r:id="rId21"/>
    <p:sldId id="359" r:id="rId22"/>
    <p:sldId id="355" r:id="rId23"/>
    <p:sldId id="329" r:id="rId24"/>
    <p:sldId id="372" r:id="rId25"/>
    <p:sldId id="332" r:id="rId26"/>
    <p:sldId id="333" r:id="rId27"/>
    <p:sldId id="334" r:id="rId28"/>
    <p:sldId id="361" r:id="rId29"/>
    <p:sldId id="360" r:id="rId30"/>
    <p:sldId id="358" r:id="rId31"/>
    <p:sldId id="374" r:id="rId32"/>
    <p:sldId id="367" r:id="rId33"/>
  </p:sldIdLst>
  <p:sldSz cx="9144000" cy="6858000" type="screen4x3"/>
  <p:notesSz cx="6797675" cy="99266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53F033-466E-561A-4051-ECFED39F1173}" v="64" dt="2024-01-29T13:25:00.300"/>
    <p1510:client id="{535E51B7-958D-D7D1-210D-F3E7B8877CC7}" v="151" dt="2024-01-29T14:30:57.187"/>
    <p1510:client id="{CC494904-412E-D9B0-A1CF-BCBF6BF3A456}" v="115" dt="2024-01-28T21:26:32.2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notesViewPr>
    <p:cSldViewPr snapToGrid="0">
      <p:cViewPr>
        <p:scale>
          <a:sx n="1" d="2"/>
          <a:sy n="1" d="2"/>
        </p:scale>
        <p:origin x="0" y="0"/>
      </p:cViewPr>
      <p:guideLst>
        <p:guide orient="horz" pos="3127"/>
        <p:guide pos="2141"/>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tableStyles" Target="tableStyles.xml"/><Relationship Id="rId21" Type="http://schemas.openxmlformats.org/officeDocument/2006/relationships/slide" Target="slides/slide16.xml"/><Relationship Id="rId34" Type="http://schemas.openxmlformats.org/officeDocument/2006/relationships/notesMaster" Target="notesMasters/notesMaster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presProps" Target="pres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handoutMaster" Target="handoutMasters/handoutMaster1.xml"/><Relationship Id="rId8" Type="http://schemas.openxmlformats.org/officeDocument/2006/relationships/slide" Target="slides/slide3.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37573C71-41CD-8A31-26F3-6EF07CC5B7EF}"/>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5363" name="Rectangle 3">
            <a:extLst>
              <a:ext uri="{FF2B5EF4-FFF2-40B4-BE49-F238E27FC236}">
                <a16:creationId xmlns:a16="http://schemas.microsoft.com/office/drawing/2014/main" id="{9D5324CF-01AA-23C3-88B0-92763E55B9BF}"/>
              </a:ext>
            </a:extLst>
          </p:cNvPr>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5364" name="Rectangle 4">
            <a:extLst>
              <a:ext uri="{FF2B5EF4-FFF2-40B4-BE49-F238E27FC236}">
                <a16:creationId xmlns:a16="http://schemas.microsoft.com/office/drawing/2014/main" id="{7950EA9D-6268-6AFC-06DC-6BD25A62A3A4}"/>
              </a:ext>
            </a:extLst>
          </p:cNvPr>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5365" name="Rectangle 5">
            <a:extLst>
              <a:ext uri="{FF2B5EF4-FFF2-40B4-BE49-F238E27FC236}">
                <a16:creationId xmlns:a16="http://schemas.microsoft.com/office/drawing/2014/main" id="{8A6A93FE-31FB-CF42-C746-4E1964E34554}"/>
              </a:ext>
            </a:extLst>
          </p:cNvPr>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fontAlgn="auto" hangingPunct="1">
              <a:spcBef>
                <a:spcPts val="0"/>
              </a:spcBef>
              <a:spcAft>
                <a:spcPts val="0"/>
              </a:spcAft>
              <a:defRPr sz="1200">
                <a:latin typeface="Arial" panose="020B0604020202020204" pitchFamily="34" charset="0"/>
              </a:defRPr>
            </a:lvl1pPr>
          </a:lstStyle>
          <a:p>
            <a:pPr>
              <a:defRPr/>
            </a:pPr>
            <a:fld id="{DE3F637F-9209-495F-A6AE-8AD2791CA33D}" type="slidenum">
              <a:rPr lang="cy-GB" altLang="en-US"/>
              <a:pPr>
                <a:defRPr/>
              </a:pPr>
              <a:t>‹#›</a:t>
            </a:fld>
            <a:endParaRPr lang="cy-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A5423BC1-7F18-3A05-8249-CCB32C86A6D1}"/>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7411" name="Rectangle 3">
            <a:extLst>
              <a:ext uri="{FF2B5EF4-FFF2-40B4-BE49-F238E27FC236}">
                <a16:creationId xmlns:a16="http://schemas.microsoft.com/office/drawing/2014/main" id="{752C1B14-253D-B192-26B4-1CB34B24C675}"/>
              </a:ext>
            </a:extLst>
          </p:cNvPr>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4340" name="Rectangle 4">
            <a:extLst>
              <a:ext uri="{FF2B5EF4-FFF2-40B4-BE49-F238E27FC236}">
                <a16:creationId xmlns:a16="http://schemas.microsoft.com/office/drawing/2014/main" id="{E22D76F0-B589-A2EF-580D-07983D8E6987}"/>
              </a:ext>
            </a:extLst>
          </p:cNvPr>
          <p:cNvSpPr>
            <a:spLocks noGrp="1" noRot="1" noChangeAspect="1" noChangeArrowheads="1" noTextEdit="1"/>
          </p:cNvSpPr>
          <p:nvPr>
            <p:ph type="sldImg" idx="2"/>
          </p:nvPr>
        </p:nvSpPr>
        <p:spPr bwMode="auto">
          <a:xfrm>
            <a:off x="915988" y="744538"/>
            <a:ext cx="4965700"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a:extLst>
              <a:ext uri="{FF2B5EF4-FFF2-40B4-BE49-F238E27FC236}">
                <a16:creationId xmlns:a16="http://schemas.microsoft.com/office/drawing/2014/main" id="{EF4537C0-B2DE-0A41-9AC7-E6A70D8DC328}"/>
              </a:ext>
            </a:extLst>
          </p:cNvPr>
          <p:cNvSpPr>
            <a:spLocks noGrp="1" noChangeArrowheads="1"/>
          </p:cNvSpPr>
          <p:nvPr>
            <p:ph type="body" sz="quarter" idx="3"/>
          </p:nvPr>
        </p:nvSpPr>
        <p:spPr bwMode="auto">
          <a:xfrm>
            <a:off x="679450" y="4714875"/>
            <a:ext cx="5438775" cy="44672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a:extLst>
              <a:ext uri="{FF2B5EF4-FFF2-40B4-BE49-F238E27FC236}">
                <a16:creationId xmlns:a16="http://schemas.microsoft.com/office/drawing/2014/main" id="{FBB77E3A-CC2A-75D2-FF95-FC60F5453634}"/>
              </a:ext>
            </a:extLst>
          </p:cNvPr>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7415" name="Rectangle 7">
            <a:extLst>
              <a:ext uri="{FF2B5EF4-FFF2-40B4-BE49-F238E27FC236}">
                <a16:creationId xmlns:a16="http://schemas.microsoft.com/office/drawing/2014/main" id="{119CCB00-6C04-3AF8-2734-7AA0810B2E63}"/>
              </a:ext>
            </a:extLst>
          </p:cNvPr>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fontAlgn="auto" hangingPunct="1">
              <a:spcBef>
                <a:spcPts val="0"/>
              </a:spcBef>
              <a:spcAft>
                <a:spcPts val="0"/>
              </a:spcAft>
              <a:defRPr sz="1200">
                <a:latin typeface="Arial" panose="020B0604020202020204" pitchFamily="34" charset="0"/>
              </a:defRPr>
            </a:lvl1pPr>
          </a:lstStyle>
          <a:p>
            <a:pPr>
              <a:defRPr/>
            </a:pPr>
            <a:fld id="{F3EB74BE-90F6-4681-8BF0-6C85FBA89704}" type="slidenum">
              <a:rPr lang="cy-GB" altLang="en-US"/>
              <a:pPr>
                <a:defRPr/>
              </a:pPr>
              <a:t>‹#›</a:t>
            </a:fld>
            <a:endParaRPr lang="cy-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MS PGothic"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MS PGothic"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MS PGothic"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MS PGothic"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390660AE-A2FB-E1E3-2991-70D6D42ABA82}"/>
              </a:ext>
            </a:extLst>
          </p:cNvPr>
          <p:cNvSpPr>
            <a:spLocks noGrp="1" noRot="1" noChangeAspect="1" noChangeArrowheads="1" noTextEdit="1"/>
          </p:cNvSpPr>
          <p:nvPr>
            <p:ph type="sldImg"/>
          </p:nvPr>
        </p:nvSpPr>
        <p:spPr>
          <a:xfrm>
            <a:off x="917575" y="744538"/>
            <a:ext cx="4962525" cy="3722687"/>
          </a:xfrm>
          <a:ln/>
        </p:spPr>
      </p:sp>
      <p:sp>
        <p:nvSpPr>
          <p:cNvPr id="17411" name="Notes Placeholder 2">
            <a:extLst>
              <a:ext uri="{FF2B5EF4-FFF2-40B4-BE49-F238E27FC236}">
                <a16:creationId xmlns:a16="http://schemas.microsoft.com/office/drawing/2014/main" id="{C3EEA8CF-D541-CBD6-7207-2CC98340D44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7412" name="Slide Number Placeholder 3">
            <a:extLst>
              <a:ext uri="{FF2B5EF4-FFF2-40B4-BE49-F238E27FC236}">
                <a16:creationId xmlns:a16="http://schemas.microsoft.com/office/drawing/2014/main" id="{890EB967-7E92-C3DA-4837-E34AA4BECBD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617E4C10-FF69-4529-8D24-33939E5AFCE5}" type="slidenum">
              <a:rPr lang="en-GB" altLang="en-US" smtClean="0">
                <a:solidFill>
                  <a:srgbClr val="000000"/>
                </a:solidFill>
                <a:ea typeface="MS PGothic" panose="020B0600070205080204" pitchFamily="34" charset="-128"/>
              </a:rPr>
              <a:pPr fontAlgn="base">
                <a:spcBef>
                  <a:spcPct val="0"/>
                </a:spcBef>
                <a:spcAft>
                  <a:spcPct val="0"/>
                </a:spcAft>
              </a:pPr>
              <a:t>1</a:t>
            </a:fld>
            <a:endParaRPr lang="en-GB" altLang="en-US">
              <a:solidFill>
                <a:srgbClr val="000000"/>
              </a:solidFill>
              <a:ea typeface="MS PGothic" panose="020B0600070205080204" pitchFamily="34" charset="-128"/>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93B05DA6-FCAF-10E5-535B-D65A54C35E8D}"/>
              </a:ext>
            </a:extLst>
          </p:cNvPr>
          <p:cNvSpPr>
            <a:spLocks noGrp="1" noRot="1" noChangeAspect="1" noChangeArrowheads="1" noTextEdit="1"/>
          </p:cNvSpPr>
          <p:nvPr>
            <p:ph type="sldImg"/>
          </p:nvPr>
        </p:nvSpPr>
        <p:spPr>
          <a:xfrm>
            <a:off x="917575" y="744538"/>
            <a:ext cx="4962525" cy="3722687"/>
          </a:xfrm>
          <a:ln/>
        </p:spPr>
      </p:sp>
      <p:sp>
        <p:nvSpPr>
          <p:cNvPr id="19459" name="Notes Placeholder 2">
            <a:extLst>
              <a:ext uri="{FF2B5EF4-FFF2-40B4-BE49-F238E27FC236}">
                <a16:creationId xmlns:a16="http://schemas.microsoft.com/office/drawing/2014/main" id="{39051303-5ECC-0BF3-2F7C-F61ADA4B2C5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a:latin typeface="Arial" panose="020B0604020202020204" pitchFamily="34" charset="0"/>
            </a:endParaRPr>
          </a:p>
        </p:txBody>
      </p:sp>
      <p:sp>
        <p:nvSpPr>
          <p:cNvPr id="19460" name="Slide Number Placeholder 3">
            <a:extLst>
              <a:ext uri="{FF2B5EF4-FFF2-40B4-BE49-F238E27FC236}">
                <a16:creationId xmlns:a16="http://schemas.microsoft.com/office/drawing/2014/main" id="{22D68E7B-5873-F436-04FC-9564C160F4D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CF023C2D-1201-44FE-AADA-51A94D428CE4}" type="slidenum">
              <a:rPr lang="cy-GB" altLang="en-US" smtClean="0">
                <a:ea typeface="MS PGothic" panose="020B0600070205080204" pitchFamily="34" charset="-128"/>
              </a:rPr>
              <a:pPr fontAlgn="base">
                <a:spcBef>
                  <a:spcPct val="0"/>
                </a:spcBef>
                <a:spcAft>
                  <a:spcPct val="0"/>
                </a:spcAft>
              </a:pPr>
              <a:t>2</a:t>
            </a:fld>
            <a:endParaRPr lang="cy-GB" altLang="en-US">
              <a:ea typeface="MS PGothic" panose="020B0600070205080204" pitchFamily="34" charset="-128"/>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4E8594D6-9DC0-2B66-9DDC-EDE54ACA4FBA}"/>
              </a:ext>
            </a:extLst>
          </p:cNvPr>
          <p:cNvSpPr>
            <a:spLocks noGrp="1" noRot="1" noChangeAspect="1" noChangeArrowheads="1" noTextEdit="1"/>
          </p:cNvSpPr>
          <p:nvPr>
            <p:ph type="sldImg"/>
          </p:nvPr>
        </p:nvSpPr>
        <p:spPr>
          <a:xfrm>
            <a:off x="917575" y="744538"/>
            <a:ext cx="4962525" cy="3722687"/>
          </a:xfrm>
          <a:ln/>
        </p:spPr>
      </p:sp>
      <p:sp>
        <p:nvSpPr>
          <p:cNvPr id="21507" name="Notes Placeholder 2">
            <a:extLst>
              <a:ext uri="{FF2B5EF4-FFF2-40B4-BE49-F238E27FC236}">
                <a16:creationId xmlns:a16="http://schemas.microsoft.com/office/drawing/2014/main" id="{6B863263-3B61-A94E-C0E6-698D0737561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Take students through online reading list and reading information on Moodle</a:t>
            </a:r>
          </a:p>
        </p:txBody>
      </p:sp>
      <p:sp>
        <p:nvSpPr>
          <p:cNvPr id="21508" name="Slide Number Placeholder 3">
            <a:extLst>
              <a:ext uri="{FF2B5EF4-FFF2-40B4-BE49-F238E27FC236}">
                <a16:creationId xmlns:a16="http://schemas.microsoft.com/office/drawing/2014/main" id="{967033D8-A854-1B9E-38D4-ED36FC26E4B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FC23EFA5-93F5-4FEE-8B8E-75FC58FD3F8A}" type="slidenum">
              <a:rPr lang="cy-GB" altLang="en-US" smtClean="0">
                <a:ea typeface="MS PGothic" panose="020B0600070205080204" pitchFamily="34" charset="-128"/>
              </a:rPr>
              <a:pPr fontAlgn="base">
                <a:spcBef>
                  <a:spcPct val="0"/>
                </a:spcBef>
                <a:spcAft>
                  <a:spcPct val="0"/>
                </a:spcAft>
              </a:pPr>
              <a:t>4</a:t>
            </a:fld>
            <a:endParaRPr lang="cy-GB" altLang="en-US">
              <a:ea typeface="MS PGothic" panose="020B0600070205080204" pitchFamily="34" charset="-128"/>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AFDBD786-4C6D-36B8-E7B6-B655B08629C2}"/>
              </a:ext>
            </a:extLst>
          </p:cNvPr>
          <p:cNvSpPr>
            <a:spLocks noGrp="1" noRot="1" noChangeAspect="1" noChangeArrowheads="1" noTextEdit="1"/>
          </p:cNvSpPr>
          <p:nvPr>
            <p:ph type="sldImg"/>
          </p:nvPr>
        </p:nvSpPr>
        <p:spPr>
          <a:xfrm>
            <a:off x="917575" y="744538"/>
            <a:ext cx="4962525" cy="3722687"/>
          </a:xfrm>
          <a:ln/>
        </p:spPr>
      </p:sp>
      <p:sp>
        <p:nvSpPr>
          <p:cNvPr id="23555" name="Notes Placeholder 2">
            <a:extLst>
              <a:ext uri="{FF2B5EF4-FFF2-40B4-BE49-F238E27FC236}">
                <a16:creationId xmlns:a16="http://schemas.microsoft.com/office/drawing/2014/main" id="{BB5DA0E7-8A6C-DE90-F0F0-FBCEFACD31A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3556" name="Slide Number Placeholder 3">
            <a:extLst>
              <a:ext uri="{FF2B5EF4-FFF2-40B4-BE49-F238E27FC236}">
                <a16:creationId xmlns:a16="http://schemas.microsoft.com/office/drawing/2014/main" id="{741E1929-5290-5F19-F5F7-4E8CD843700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CAD145E9-24E1-40D3-BD5B-EC106EC06EE6}" type="slidenum">
              <a:rPr lang="cy-GB" altLang="en-US" smtClean="0">
                <a:ea typeface="MS PGothic" panose="020B0600070205080204" pitchFamily="34" charset="-128"/>
              </a:rPr>
              <a:pPr fontAlgn="base">
                <a:spcBef>
                  <a:spcPct val="0"/>
                </a:spcBef>
                <a:spcAft>
                  <a:spcPct val="0"/>
                </a:spcAft>
              </a:pPr>
              <a:t>5</a:t>
            </a:fld>
            <a:endParaRPr lang="cy-GB" altLang="en-US">
              <a:ea typeface="MS PGothic" panose="020B0600070205080204" pitchFamily="34" charset="-128"/>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15BF4502-82B0-1F55-ABC0-CD7B67F6FB7B}"/>
              </a:ext>
            </a:extLst>
          </p:cNvPr>
          <p:cNvSpPr>
            <a:spLocks noGrp="1" noRot="1" noChangeAspect="1" noChangeArrowheads="1" noTextEdit="1"/>
          </p:cNvSpPr>
          <p:nvPr>
            <p:ph type="sldImg"/>
          </p:nvPr>
        </p:nvSpPr>
        <p:spPr>
          <a:xfrm>
            <a:off x="917575" y="744538"/>
            <a:ext cx="4962525" cy="3722687"/>
          </a:xfrm>
          <a:ln/>
        </p:spPr>
      </p:sp>
      <p:sp>
        <p:nvSpPr>
          <p:cNvPr id="25603" name="Notes Placeholder 2">
            <a:extLst>
              <a:ext uri="{FF2B5EF4-FFF2-40B4-BE49-F238E27FC236}">
                <a16:creationId xmlns:a16="http://schemas.microsoft.com/office/drawing/2014/main" id="{E0E196F3-CBF6-E3DA-22EA-51A787BF053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Discuss key learning outcomes</a:t>
            </a:r>
          </a:p>
          <a:p>
            <a:endParaRPr lang="en-GB" altLang="en-US">
              <a:latin typeface="Arial" panose="020B0604020202020204" pitchFamily="34" charset="0"/>
            </a:endParaRPr>
          </a:p>
          <a:p>
            <a:r>
              <a:rPr lang="en-GB" altLang="en-US">
                <a:latin typeface="Arial" panose="020B0604020202020204" pitchFamily="34" charset="0"/>
              </a:rPr>
              <a:t>Content will focus on</a:t>
            </a:r>
          </a:p>
          <a:p>
            <a:r>
              <a:rPr lang="en-GB" altLang="en-US">
                <a:latin typeface="Arial" panose="020B0604020202020204" pitchFamily="34" charset="0"/>
              </a:rPr>
              <a:t>Defining Play</a:t>
            </a:r>
          </a:p>
          <a:p>
            <a:r>
              <a:rPr lang="en-GB" altLang="en-US">
                <a:latin typeface="Arial" panose="020B0604020202020204" pitchFamily="34" charset="0"/>
              </a:rPr>
              <a:t>Self directed play</a:t>
            </a:r>
          </a:p>
          <a:p>
            <a:r>
              <a:rPr lang="en-GB" altLang="en-US">
                <a:latin typeface="Arial" panose="020B0604020202020204" pitchFamily="34" charset="0"/>
              </a:rPr>
              <a:t>Play in the curriculum</a:t>
            </a:r>
          </a:p>
          <a:p>
            <a:r>
              <a:rPr lang="en-GB" altLang="en-US">
                <a:latin typeface="Arial" panose="020B0604020202020204" pitchFamily="34" charset="0"/>
              </a:rPr>
              <a:t>Observation </a:t>
            </a:r>
          </a:p>
          <a:p>
            <a:r>
              <a:rPr lang="en-GB" altLang="en-US">
                <a:latin typeface="Arial" panose="020B0604020202020204" pitchFamily="34" charset="0"/>
              </a:rPr>
              <a:t>Assessment</a:t>
            </a:r>
          </a:p>
          <a:p>
            <a:r>
              <a:rPr lang="en-GB" altLang="en-US">
                <a:latin typeface="Arial" panose="020B0604020202020204" pitchFamily="34" charset="0"/>
              </a:rPr>
              <a:t>Play Therapy</a:t>
            </a:r>
          </a:p>
          <a:p>
            <a:endParaRPr lang="en-GB" altLang="en-US">
              <a:latin typeface="Arial" panose="020B0604020202020204" pitchFamily="34" charset="0"/>
            </a:endParaRPr>
          </a:p>
        </p:txBody>
      </p:sp>
      <p:sp>
        <p:nvSpPr>
          <p:cNvPr id="25604" name="Slide Number Placeholder 3">
            <a:extLst>
              <a:ext uri="{FF2B5EF4-FFF2-40B4-BE49-F238E27FC236}">
                <a16:creationId xmlns:a16="http://schemas.microsoft.com/office/drawing/2014/main" id="{5785F989-3F4C-3BD0-46DA-AE05C05232C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DEB54419-EDF0-43A2-9930-925B99BD98FD}" type="slidenum">
              <a:rPr lang="cy-GB" altLang="en-US" smtClean="0">
                <a:ea typeface="MS PGothic" panose="020B0600070205080204" pitchFamily="34" charset="-128"/>
              </a:rPr>
              <a:pPr fontAlgn="base">
                <a:spcBef>
                  <a:spcPct val="0"/>
                </a:spcBef>
                <a:spcAft>
                  <a:spcPct val="0"/>
                </a:spcAft>
              </a:pPr>
              <a:t>6</a:t>
            </a:fld>
            <a:endParaRPr lang="cy-GB" altLang="en-US">
              <a:ea typeface="MS PGothic" panose="020B0600070205080204" pitchFamily="34" charset="-128"/>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794F5DD6-D23C-F6B9-90DC-7829CB64288F}"/>
              </a:ext>
            </a:extLst>
          </p:cNvPr>
          <p:cNvSpPr>
            <a:spLocks noGrp="1" noRot="1" noChangeAspect="1" noChangeArrowheads="1" noTextEdit="1"/>
          </p:cNvSpPr>
          <p:nvPr>
            <p:ph type="sldImg"/>
          </p:nvPr>
        </p:nvSpPr>
        <p:spPr>
          <a:xfrm>
            <a:off x="917575" y="744538"/>
            <a:ext cx="4962525" cy="3722687"/>
          </a:xfrm>
          <a:ln/>
        </p:spPr>
      </p:sp>
      <p:sp>
        <p:nvSpPr>
          <p:cNvPr id="27651" name="Notes Placeholder 2">
            <a:extLst>
              <a:ext uri="{FF2B5EF4-FFF2-40B4-BE49-F238E27FC236}">
                <a16:creationId xmlns:a16="http://schemas.microsoft.com/office/drawing/2014/main" id="{7F6C6188-7EB4-ED09-5A1D-4B3AAAA5E57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7652" name="Slide Number Placeholder 3">
            <a:extLst>
              <a:ext uri="{FF2B5EF4-FFF2-40B4-BE49-F238E27FC236}">
                <a16:creationId xmlns:a16="http://schemas.microsoft.com/office/drawing/2014/main" id="{0CBBC8EB-5981-8AAB-BB6B-57094F48289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A4699560-DDF6-464C-B1D2-B004CEEF9506}" type="slidenum">
              <a:rPr lang="cy-GB" altLang="en-US" smtClean="0">
                <a:ea typeface="MS PGothic" panose="020B0600070205080204" pitchFamily="34" charset="-128"/>
              </a:rPr>
              <a:pPr fontAlgn="base">
                <a:spcBef>
                  <a:spcPct val="0"/>
                </a:spcBef>
                <a:spcAft>
                  <a:spcPct val="0"/>
                </a:spcAft>
              </a:pPr>
              <a:t>7</a:t>
            </a:fld>
            <a:endParaRPr lang="cy-GB" altLang="en-US">
              <a:ea typeface="MS PGothic" panose="020B0600070205080204" pitchFamily="34" charset="-128"/>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AD4FE7A5-8A58-E820-7AFB-38C278AEFFDE}"/>
              </a:ext>
            </a:extLst>
          </p:cNvPr>
          <p:cNvSpPr>
            <a:spLocks noGrp="1" noRot="1" noChangeAspect="1" noChangeArrowheads="1" noTextEdit="1"/>
          </p:cNvSpPr>
          <p:nvPr>
            <p:ph type="sldImg"/>
          </p:nvPr>
        </p:nvSpPr>
        <p:spPr>
          <a:xfrm>
            <a:off x="917575" y="744538"/>
            <a:ext cx="4962525" cy="3722687"/>
          </a:xfrm>
          <a:ln/>
        </p:spPr>
      </p:sp>
      <p:sp>
        <p:nvSpPr>
          <p:cNvPr id="29699" name="Notes Placeholder 2">
            <a:extLst>
              <a:ext uri="{FF2B5EF4-FFF2-40B4-BE49-F238E27FC236}">
                <a16:creationId xmlns:a16="http://schemas.microsoft.com/office/drawing/2014/main" id="{ED5FEDAD-E45F-F456-6C95-898ADDC75E4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Ask students to define it, how would they describe it? What are the feelings associated with play?</a:t>
            </a:r>
          </a:p>
          <a:p>
            <a:r>
              <a:rPr lang="en-GB" altLang="en-US">
                <a:latin typeface="Arial" panose="020B0604020202020204" pitchFamily="34" charset="0"/>
              </a:rPr>
              <a:t>One of the most difficult things to define.</a:t>
            </a:r>
          </a:p>
          <a:p>
            <a:r>
              <a:rPr lang="en-GB" altLang="en-US">
                <a:latin typeface="Arial" panose="020B0604020202020204" pitchFamily="34" charset="0"/>
              </a:rPr>
              <a:t>What should it be? What should it look like and feel like? Where does it happen?</a:t>
            </a:r>
          </a:p>
        </p:txBody>
      </p:sp>
      <p:sp>
        <p:nvSpPr>
          <p:cNvPr id="29700" name="Slide Number Placeholder 3">
            <a:extLst>
              <a:ext uri="{FF2B5EF4-FFF2-40B4-BE49-F238E27FC236}">
                <a16:creationId xmlns:a16="http://schemas.microsoft.com/office/drawing/2014/main" id="{A477C2BC-3CD9-264F-6BE9-A0423EF7AA0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5AC85FA3-E615-47EF-9499-7C6FE4B5DEC1}" type="slidenum">
              <a:rPr lang="cy-GB" altLang="en-US" smtClean="0">
                <a:ea typeface="MS PGothic" panose="020B0600070205080204" pitchFamily="34" charset="-128"/>
              </a:rPr>
              <a:pPr fontAlgn="base">
                <a:spcBef>
                  <a:spcPct val="0"/>
                </a:spcBef>
                <a:spcAft>
                  <a:spcPct val="0"/>
                </a:spcAft>
              </a:pPr>
              <a:t>8</a:t>
            </a:fld>
            <a:endParaRPr lang="cy-GB" altLang="en-US">
              <a:ea typeface="MS PGothic" panose="020B0600070205080204" pitchFamily="34" charset="-128"/>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72D9286C-1770-DD33-E5AD-C8FE1938D98C}"/>
              </a:ext>
            </a:extLst>
          </p:cNvPr>
          <p:cNvSpPr>
            <a:spLocks noGrp="1" noRot="1" noChangeAspect="1" noChangeArrowheads="1" noTextEdit="1"/>
          </p:cNvSpPr>
          <p:nvPr>
            <p:ph type="sldImg"/>
          </p:nvPr>
        </p:nvSpPr>
        <p:spPr>
          <a:xfrm>
            <a:off x="917575" y="744538"/>
            <a:ext cx="4962525" cy="3722687"/>
          </a:xfrm>
          <a:ln/>
        </p:spPr>
      </p:sp>
      <p:sp>
        <p:nvSpPr>
          <p:cNvPr id="31747" name="Notes Placeholder 2">
            <a:extLst>
              <a:ext uri="{FF2B5EF4-FFF2-40B4-BE49-F238E27FC236}">
                <a16:creationId xmlns:a16="http://schemas.microsoft.com/office/drawing/2014/main" id="{06A36D06-C1D3-9277-F80C-2E9A991FC74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Is play defined by the resources given?</a:t>
            </a:r>
          </a:p>
          <a:p>
            <a:endParaRPr lang="en-GB" altLang="en-US">
              <a:latin typeface="Arial" panose="020B0604020202020204" pitchFamily="34" charset="0"/>
            </a:endParaRPr>
          </a:p>
          <a:p>
            <a:r>
              <a:rPr lang="en-GB" altLang="en-US">
                <a:latin typeface="Arial" panose="020B0604020202020204" pitchFamily="34" charset="0"/>
              </a:rPr>
              <a:t>(pictures from play workshop)</a:t>
            </a:r>
            <a:endParaRPr lang="en-US" altLang="en-US">
              <a:latin typeface="Arial" panose="020B0604020202020204" pitchFamily="34" charset="0"/>
            </a:endParaRPr>
          </a:p>
        </p:txBody>
      </p:sp>
      <p:sp>
        <p:nvSpPr>
          <p:cNvPr id="31748" name="Slide Number Placeholder 3">
            <a:extLst>
              <a:ext uri="{FF2B5EF4-FFF2-40B4-BE49-F238E27FC236}">
                <a16:creationId xmlns:a16="http://schemas.microsoft.com/office/drawing/2014/main" id="{E05EC615-9D56-9346-C66B-D742BC47DA1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69894710-708E-42C4-9903-990566A483B4}" type="slidenum">
              <a:rPr lang="cy-GB" altLang="en-US" smtClean="0"/>
              <a:pPr fontAlgn="base">
                <a:spcBef>
                  <a:spcPct val="0"/>
                </a:spcBef>
                <a:spcAft>
                  <a:spcPct val="0"/>
                </a:spcAft>
              </a:pPr>
              <a:t>9</a:t>
            </a:fld>
            <a:endParaRPr lang="cy-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DB4A9BFD-C1C8-2A6D-B600-96888E016DA7}"/>
              </a:ext>
            </a:extLst>
          </p:cNvPr>
          <p:cNvSpPr>
            <a:spLocks noGrp="1" noRot="1" noChangeAspect="1" noChangeArrowheads="1" noTextEdit="1"/>
          </p:cNvSpPr>
          <p:nvPr>
            <p:ph type="sldImg"/>
          </p:nvPr>
        </p:nvSpPr>
        <p:spPr>
          <a:xfrm>
            <a:off x="917575" y="744538"/>
            <a:ext cx="4962525" cy="3722687"/>
          </a:xfrm>
          <a:ln/>
        </p:spPr>
      </p:sp>
      <p:sp>
        <p:nvSpPr>
          <p:cNvPr id="33795" name="Notes Placeholder 2">
            <a:extLst>
              <a:ext uri="{FF2B5EF4-FFF2-40B4-BE49-F238E27FC236}">
                <a16:creationId xmlns:a16="http://schemas.microsoft.com/office/drawing/2014/main" id="{AF4F0C97-86FD-1DC0-CFD1-0C441C982FA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Is it outside? Alone?</a:t>
            </a:r>
          </a:p>
          <a:p>
            <a:endParaRPr lang="en-GB" altLang="en-US">
              <a:latin typeface="Arial" panose="020B0604020202020204" pitchFamily="34" charset="0"/>
            </a:endParaRPr>
          </a:p>
          <a:p>
            <a:r>
              <a:rPr lang="en-GB" altLang="en-US">
                <a:latin typeface="Arial" panose="020B0604020202020204" pitchFamily="34" charset="0"/>
              </a:rPr>
              <a:t>(pictures from play workshop)</a:t>
            </a:r>
            <a:endParaRPr lang="en-US" altLang="en-US">
              <a:latin typeface="Arial" panose="020B0604020202020204" pitchFamily="34" charset="0"/>
            </a:endParaRPr>
          </a:p>
          <a:p>
            <a:endParaRPr lang="en-GB" altLang="en-US">
              <a:latin typeface="Arial" panose="020B0604020202020204" pitchFamily="34" charset="0"/>
            </a:endParaRPr>
          </a:p>
        </p:txBody>
      </p:sp>
      <p:sp>
        <p:nvSpPr>
          <p:cNvPr id="33796" name="Slide Number Placeholder 3">
            <a:extLst>
              <a:ext uri="{FF2B5EF4-FFF2-40B4-BE49-F238E27FC236}">
                <a16:creationId xmlns:a16="http://schemas.microsoft.com/office/drawing/2014/main" id="{ABC34AE9-6BCD-A249-3460-54C33310A03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94690C6E-7C17-40EB-BA43-8824AB6C0237}" type="slidenum">
              <a:rPr lang="cy-GB" altLang="en-US" smtClean="0">
                <a:ea typeface="MS PGothic" panose="020B0600070205080204" pitchFamily="34" charset="-128"/>
              </a:rPr>
              <a:pPr fontAlgn="base">
                <a:spcBef>
                  <a:spcPct val="0"/>
                </a:spcBef>
                <a:spcAft>
                  <a:spcPct val="0"/>
                </a:spcAft>
              </a:pPr>
              <a:t>10</a:t>
            </a:fld>
            <a:endParaRPr lang="cy-GB" altLang="en-US">
              <a:ea typeface="MS PGothic" panose="020B0600070205080204" pitchFamily="34" charset="-128"/>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D4D5E460-1B68-3122-D5E9-7A9325918424}"/>
              </a:ext>
            </a:extLst>
          </p:cNvPr>
          <p:cNvSpPr>
            <a:spLocks noGrp="1" noRot="1" noChangeAspect="1" noChangeArrowheads="1" noTextEdit="1"/>
          </p:cNvSpPr>
          <p:nvPr>
            <p:ph type="sldImg"/>
          </p:nvPr>
        </p:nvSpPr>
        <p:spPr>
          <a:xfrm>
            <a:off x="917575" y="744538"/>
            <a:ext cx="4962525" cy="3722687"/>
          </a:xfrm>
          <a:ln/>
        </p:spPr>
      </p:sp>
      <p:sp>
        <p:nvSpPr>
          <p:cNvPr id="35843" name="Notes Placeholder 2">
            <a:extLst>
              <a:ext uri="{FF2B5EF4-FFF2-40B4-BE49-F238E27FC236}">
                <a16:creationId xmlns:a16="http://schemas.microsoft.com/office/drawing/2014/main" id="{D82DB983-F349-938F-7FDC-F6F539E2E58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Is Play dependant on the environment?</a:t>
            </a:r>
          </a:p>
          <a:p>
            <a:endParaRPr lang="en-GB" altLang="en-US">
              <a:latin typeface="Arial" panose="020B0604020202020204" pitchFamily="34" charset="0"/>
            </a:endParaRPr>
          </a:p>
          <a:p>
            <a:r>
              <a:rPr lang="en-GB" altLang="en-US">
                <a:latin typeface="Arial" panose="020B0604020202020204" pitchFamily="34" charset="0"/>
              </a:rPr>
              <a:t>(pictures from play workshop)</a:t>
            </a:r>
            <a:endParaRPr lang="en-US" altLang="en-US">
              <a:latin typeface="Arial" panose="020B0604020202020204" pitchFamily="34" charset="0"/>
            </a:endParaRPr>
          </a:p>
          <a:p>
            <a:endParaRPr lang="en-US" altLang="en-US">
              <a:latin typeface="Arial" panose="020B0604020202020204" pitchFamily="34" charset="0"/>
            </a:endParaRPr>
          </a:p>
        </p:txBody>
      </p:sp>
      <p:sp>
        <p:nvSpPr>
          <p:cNvPr id="35844" name="Slide Number Placeholder 3">
            <a:extLst>
              <a:ext uri="{FF2B5EF4-FFF2-40B4-BE49-F238E27FC236}">
                <a16:creationId xmlns:a16="http://schemas.microsoft.com/office/drawing/2014/main" id="{D9AD9ECC-BE21-661B-23BA-C7BC2E22FC6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E569E951-B5EA-4119-94B2-915D083462A4}" type="slidenum">
              <a:rPr lang="cy-GB" altLang="en-US" smtClean="0"/>
              <a:pPr fontAlgn="base">
                <a:spcBef>
                  <a:spcPct val="0"/>
                </a:spcBef>
                <a:spcAft>
                  <a:spcPct val="0"/>
                </a:spcAft>
              </a:pPr>
              <a:t>11</a:t>
            </a:fld>
            <a:endParaRPr lang="cy-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879FCA3E-5A9D-9D56-4DF2-3D2C87141512}"/>
              </a:ext>
            </a:extLst>
          </p:cNvPr>
          <p:cNvSpPr>
            <a:spLocks noGrp="1" noRot="1" noChangeAspect="1" noChangeArrowheads="1" noTextEdit="1"/>
          </p:cNvSpPr>
          <p:nvPr>
            <p:ph type="sldImg"/>
          </p:nvPr>
        </p:nvSpPr>
        <p:spPr>
          <a:xfrm>
            <a:off x="917575" y="744538"/>
            <a:ext cx="4962525" cy="3722687"/>
          </a:xfrm>
          <a:ln/>
        </p:spPr>
      </p:sp>
      <p:sp>
        <p:nvSpPr>
          <p:cNvPr id="37891" name="Notes Placeholder 2">
            <a:extLst>
              <a:ext uri="{FF2B5EF4-FFF2-40B4-BE49-F238E27FC236}">
                <a16:creationId xmlns:a16="http://schemas.microsoft.com/office/drawing/2014/main" id="{CAB7BA18-49CE-B5ED-7184-EF30CC35CDA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Is play with someone?</a:t>
            </a:r>
          </a:p>
          <a:p>
            <a:r>
              <a:rPr lang="en-GB" altLang="en-US">
                <a:latin typeface="Arial" panose="020B0604020202020204" pitchFamily="34" charset="0"/>
              </a:rPr>
              <a:t>Play is individual!</a:t>
            </a:r>
          </a:p>
        </p:txBody>
      </p:sp>
      <p:sp>
        <p:nvSpPr>
          <p:cNvPr id="37892" name="Slide Number Placeholder 3">
            <a:extLst>
              <a:ext uri="{FF2B5EF4-FFF2-40B4-BE49-F238E27FC236}">
                <a16:creationId xmlns:a16="http://schemas.microsoft.com/office/drawing/2014/main" id="{50B9E798-0FBC-CF7F-3112-5AF58DBCFEB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3D889312-73C9-48C0-A869-41F65BD41388}" type="slidenum">
              <a:rPr lang="cy-GB" altLang="en-US" smtClean="0">
                <a:ea typeface="MS PGothic" panose="020B0600070205080204" pitchFamily="34" charset="-128"/>
              </a:rPr>
              <a:pPr fontAlgn="base">
                <a:spcBef>
                  <a:spcPct val="0"/>
                </a:spcBef>
                <a:spcAft>
                  <a:spcPct val="0"/>
                </a:spcAft>
              </a:pPr>
              <a:t>12</a:t>
            </a:fld>
            <a:endParaRPr lang="cy-GB" altLang="en-US">
              <a:ea typeface="MS PGothic" panose="020B0600070205080204" pitchFamily="34" charset="-128"/>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7967C363-A677-862E-042B-DE12D441D987}"/>
              </a:ext>
            </a:extLst>
          </p:cNvPr>
          <p:cNvSpPr>
            <a:spLocks noGrp="1" noRot="1" noChangeAspect="1" noChangeArrowheads="1" noTextEdit="1"/>
          </p:cNvSpPr>
          <p:nvPr>
            <p:ph type="sldImg"/>
          </p:nvPr>
        </p:nvSpPr>
        <p:spPr>
          <a:xfrm>
            <a:off x="917575" y="744538"/>
            <a:ext cx="4962525" cy="3722687"/>
          </a:xfrm>
          <a:ln/>
        </p:spPr>
      </p:sp>
      <p:sp>
        <p:nvSpPr>
          <p:cNvPr id="40963" name="Notes Placeholder 2">
            <a:extLst>
              <a:ext uri="{FF2B5EF4-FFF2-40B4-BE49-F238E27FC236}">
                <a16:creationId xmlns:a16="http://schemas.microsoft.com/office/drawing/2014/main" id="{2BDF6442-02AB-EE8F-CA50-EF50E67FE21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If we agree that this is play, how do we create play in the curriculum? </a:t>
            </a:r>
          </a:p>
          <a:p>
            <a:r>
              <a:rPr lang="en-GB" altLang="en-US">
                <a:latin typeface="Arial" panose="020B0604020202020204" pitchFamily="34" charset="0"/>
              </a:rPr>
              <a:t>How do we create play opportunities for children? And engage them with play? </a:t>
            </a:r>
          </a:p>
          <a:p>
            <a:r>
              <a:rPr lang="en-GB" altLang="en-US">
                <a:latin typeface="Arial" panose="020B0604020202020204" pitchFamily="34" charset="0"/>
              </a:rPr>
              <a:t>How do we support learning through play?</a:t>
            </a:r>
          </a:p>
        </p:txBody>
      </p:sp>
      <p:sp>
        <p:nvSpPr>
          <p:cNvPr id="40964" name="Slide Number Placeholder 3">
            <a:extLst>
              <a:ext uri="{FF2B5EF4-FFF2-40B4-BE49-F238E27FC236}">
                <a16:creationId xmlns:a16="http://schemas.microsoft.com/office/drawing/2014/main" id="{DAEE0110-131C-F1DC-EECD-177D46C5C31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BF40E28E-638F-4446-AA92-1CC0DE982F0C}" type="slidenum">
              <a:rPr lang="cy-GB" altLang="en-US" smtClean="0">
                <a:ea typeface="MS PGothic" panose="020B0600070205080204" pitchFamily="34" charset="-128"/>
              </a:rPr>
              <a:pPr fontAlgn="base">
                <a:spcBef>
                  <a:spcPct val="0"/>
                </a:spcBef>
                <a:spcAft>
                  <a:spcPct val="0"/>
                </a:spcAft>
              </a:pPr>
              <a:t>14</a:t>
            </a:fld>
            <a:endParaRPr lang="cy-GB" altLang="en-US">
              <a:ea typeface="MS PGothic" panose="020B0600070205080204" pitchFamily="34" charset="-128"/>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FE632A9C-7806-8A58-BB97-CC5CC8D1C3AC}"/>
              </a:ext>
            </a:extLst>
          </p:cNvPr>
          <p:cNvSpPr>
            <a:spLocks noGrp="1" noRot="1" noChangeAspect="1" noChangeArrowheads="1" noTextEdit="1"/>
          </p:cNvSpPr>
          <p:nvPr>
            <p:ph type="sldImg"/>
          </p:nvPr>
        </p:nvSpPr>
        <p:spPr>
          <a:xfrm>
            <a:off x="917575" y="744538"/>
            <a:ext cx="4962525" cy="3722687"/>
          </a:xfrm>
          <a:ln/>
        </p:spPr>
      </p:sp>
      <p:sp>
        <p:nvSpPr>
          <p:cNvPr id="43011" name="Notes Placeholder 2">
            <a:extLst>
              <a:ext uri="{FF2B5EF4-FFF2-40B4-BE49-F238E27FC236}">
                <a16:creationId xmlns:a16="http://schemas.microsoft.com/office/drawing/2014/main" id="{A366EE07-5538-F657-F187-5A9AF75E0E2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Activity</a:t>
            </a:r>
          </a:p>
          <a:p>
            <a:endParaRPr lang="en-GB" altLang="en-US">
              <a:latin typeface="Arial" panose="020B0604020202020204" pitchFamily="34" charset="0"/>
            </a:endParaRPr>
          </a:p>
          <a:p>
            <a:r>
              <a:rPr lang="en-GB" altLang="en-US">
                <a:latin typeface="Arial" panose="020B0604020202020204" pitchFamily="34" charset="0"/>
              </a:rPr>
              <a:t>Split the class into 4 groups/pairs and give them each a piece of paper</a:t>
            </a:r>
          </a:p>
          <a:p>
            <a:endParaRPr lang="en-GB" altLang="en-US">
              <a:latin typeface="Arial" panose="020B0604020202020204" pitchFamily="34" charset="0"/>
            </a:endParaRPr>
          </a:p>
          <a:p>
            <a:r>
              <a:rPr lang="en-GB" altLang="en-US">
                <a:latin typeface="Arial" panose="020B0604020202020204" pitchFamily="34" charset="0"/>
              </a:rPr>
              <a:t>Using the 4 pictures shown previously in the power point, ask each group to choose one picture each and using the 6 areas shown above, get them to note down how that of what is in the picture/s can be further developed and linked to all 6 areas of the curriculum. </a:t>
            </a:r>
          </a:p>
          <a:p>
            <a:endParaRPr lang="en-GB" altLang="en-US">
              <a:latin typeface="Arial" panose="020B0604020202020204" pitchFamily="34" charset="0"/>
            </a:endParaRPr>
          </a:p>
          <a:p>
            <a:r>
              <a:rPr lang="en-GB" altLang="en-US">
                <a:latin typeface="Arial" panose="020B0604020202020204" pitchFamily="34" charset="0"/>
              </a:rPr>
              <a:t>For example, </a:t>
            </a:r>
          </a:p>
          <a:p>
            <a:r>
              <a:rPr lang="en-GB" altLang="en-US">
                <a:latin typeface="Arial" panose="020B0604020202020204" pitchFamily="34" charset="0"/>
              </a:rPr>
              <a:t>Picture number 1- assault course</a:t>
            </a:r>
          </a:p>
          <a:p>
            <a:endParaRPr lang="en-GB" altLang="en-US">
              <a:latin typeface="Arial" panose="020B0604020202020204" pitchFamily="34" charset="0"/>
            </a:endParaRPr>
          </a:p>
          <a:p>
            <a:r>
              <a:rPr lang="en-GB" altLang="en-US">
                <a:latin typeface="Arial" panose="020B0604020202020204" pitchFamily="34" charset="0"/>
              </a:rPr>
              <a:t>Expressive Arts: The children may be asked to form a pattern using the resources given..</a:t>
            </a:r>
          </a:p>
          <a:p>
            <a:r>
              <a:rPr lang="en-GB" altLang="en-US">
                <a:latin typeface="Arial" panose="020B0604020202020204" pitchFamily="34" charset="0"/>
              </a:rPr>
              <a:t>Health and wellbeing: The children will be outside and having to move their bodies..</a:t>
            </a:r>
          </a:p>
          <a:p>
            <a:r>
              <a:rPr lang="en-GB" altLang="en-US">
                <a:latin typeface="Arial" panose="020B0604020202020204" pitchFamily="34" charset="0"/>
              </a:rPr>
              <a:t>Mathematics and numeracy: The hoops can be used to place a certain amount of bean bags in, thus encouraging numeracy skills..</a:t>
            </a:r>
          </a:p>
          <a:p>
            <a:r>
              <a:rPr lang="en-GB" altLang="en-US">
                <a:latin typeface="Arial" panose="020B0604020202020204" pitchFamily="34" charset="0"/>
              </a:rPr>
              <a:t>Etc..</a:t>
            </a:r>
          </a:p>
          <a:p>
            <a:endParaRPr lang="en-GB" altLang="en-US">
              <a:latin typeface="Arial" panose="020B0604020202020204" pitchFamily="34" charset="0"/>
            </a:endParaRPr>
          </a:p>
          <a:p>
            <a:r>
              <a:rPr lang="en-GB" altLang="en-US">
                <a:latin typeface="Arial" panose="020B0604020202020204" pitchFamily="34" charset="0"/>
              </a:rPr>
              <a:t>The idea being that the students see how sometimes even activities that appear to be meaningless are in fact enriching learning experiences that can be linked to the curriculum.</a:t>
            </a:r>
          </a:p>
          <a:p>
            <a:endParaRPr lang="en-GB" altLang="en-US">
              <a:latin typeface="Arial" panose="020B0604020202020204" pitchFamily="34" charset="0"/>
            </a:endParaRPr>
          </a:p>
        </p:txBody>
      </p:sp>
      <p:sp>
        <p:nvSpPr>
          <p:cNvPr id="43012" name="Slide Number Placeholder 3">
            <a:extLst>
              <a:ext uri="{FF2B5EF4-FFF2-40B4-BE49-F238E27FC236}">
                <a16:creationId xmlns:a16="http://schemas.microsoft.com/office/drawing/2014/main" id="{E0540D9D-1072-730C-23AC-83F5DE6361A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7D4EB0E7-BE5D-45B2-8663-252F6FB3396A}" type="slidenum">
              <a:rPr lang="cy-GB" altLang="en-US" smtClean="0"/>
              <a:pPr fontAlgn="base">
                <a:spcBef>
                  <a:spcPct val="0"/>
                </a:spcBef>
                <a:spcAft>
                  <a:spcPct val="0"/>
                </a:spcAft>
              </a:pPr>
              <a:t>15</a:t>
            </a:fld>
            <a:endParaRPr lang="cy-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US">
                <a:latin typeface="Calibri"/>
                <a:ea typeface="Calibri"/>
                <a:cs typeface="Calibri"/>
              </a:rPr>
              <a:t>Watch the first 2 minutes (estimate)</a:t>
            </a:r>
          </a:p>
        </p:txBody>
      </p:sp>
      <p:sp>
        <p:nvSpPr>
          <p:cNvPr id="4" name="Slide Number Placeholder 3"/>
          <p:cNvSpPr>
            <a:spLocks noGrp="1"/>
          </p:cNvSpPr>
          <p:nvPr>
            <p:ph type="sldNum" sz="quarter" idx="5"/>
          </p:nvPr>
        </p:nvSpPr>
        <p:spPr/>
        <p:txBody>
          <a:bodyPr/>
          <a:lstStyle/>
          <a:p>
            <a:pPr>
              <a:defRPr/>
            </a:pPr>
            <a:fld id="{F3EB74BE-90F6-4681-8BF0-6C85FBA89704}" type="slidenum">
              <a:rPr lang="cy-GB" altLang="en-US"/>
              <a:pPr>
                <a:defRPr/>
              </a:pPr>
              <a:t>16</a:t>
            </a:fld>
            <a:endParaRPr lang="cy-GB" altLang="en-US"/>
          </a:p>
        </p:txBody>
      </p:sp>
    </p:spTree>
    <p:extLst>
      <p:ext uri="{BB962C8B-B14F-4D97-AF65-F5344CB8AC3E}">
        <p14:creationId xmlns:p14="http://schemas.microsoft.com/office/powerpoint/2010/main" val="37823182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30FCD14C-1995-3885-931F-2E2F1C0ED4D3}"/>
              </a:ext>
            </a:extLst>
          </p:cNvPr>
          <p:cNvSpPr>
            <a:spLocks noGrp="1" noRot="1" noChangeAspect="1" noChangeArrowheads="1" noTextEdit="1"/>
          </p:cNvSpPr>
          <p:nvPr>
            <p:ph type="sldImg"/>
          </p:nvPr>
        </p:nvSpPr>
        <p:spPr>
          <a:xfrm>
            <a:off x="917575" y="744538"/>
            <a:ext cx="4962525" cy="3722687"/>
          </a:xfrm>
          <a:ln/>
        </p:spPr>
      </p:sp>
      <p:sp>
        <p:nvSpPr>
          <p:cNvPr id="46083" name="Notes Placeholder 2">
            <a:extLst>
              <a:ext uri="{FF2B5EF4-FFF2-40B4-BE49-F238E27FC236}">
                <a16:creationId xmlns:a16="http://schemas.microsoft.com/office/drawing/2014/main" id="{5F1FFC04-F53D-8C18-BC41-03B8D2C7E05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6084" name="Slide Number Placeholder 3">
            <a:extLst>
              <a:ext uri="{FF2B5EF4-FFF2-40B4-BE49-F238E27FC236}">
                <a16:creationId xmlns:a16="http://schemas.microsoft.com/office/drawing/2014/main" id="{8FBEFC76-8476-E694-C24F-CA9972AE4F5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0A30EDD2-13D6-4B0A-8373-201E04375274}" type="slidenum">
              <a:rPr lang="cy-GB" altLang="en-US" smtClean="0">
                <a:ea typeface="MS PGothic" panose="020B0600070205080204" pitchFamily="34" charset="-128"/>
              </a:rPr>
              <a:pPr fontAlgn="base">
                <a:spcBef>
                  <a:spcPct val="0"/>
                </a:spcBef>
                <a:spcAft>
                  <a:spcPct val="0"/>
                </a:spcAft>
              </a:pPr>
              <a:t>17</a:t>
            </a:fld>
            <a:endParaRPr lang="cy-GB" altLang="en-US">
              <a:ea typeface="MS PGothic" panose="020B0600070205080204" pitchFamily="34" charset="-128"/>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145300CF-86BD-6F04-1C5B-E281DCE2531C}"/>
              </a:ext>
            </a:extLst>
          </p:cNvPr>
          <p:cNvSpPr>
            <a:spLocks noGrp="1" noRot="1" noChangeAspect="1" noChangeArrowheads="1" noTextEdit="1"/>
          </p:cNvSpPr>
          <p:nvPr>
            <p:ph type="sldImg"/>
          </p:nvPr>
        </p:nvSpPr>
        <p:spPr>
          <a:xfrm>
            <a:off x="917575" y="744538"/>
            <a:ext cx="4962525" cy="3722687"/>
          </a:xfrm>
          <a:ln/>
        </p:spPr>
      </p:sp>
      <p:sp>
        <p:nvSpPr>
          <p:cNvPr id="48131" name="Notes Placeholder 2">
            <a:extLst>
              <a:ext uri="{FF2B5EF4-FFF2-40B4-BE49-F238E27FC236}">
                <a16:creationId xmlns:a16="http://schemas.microsoft.com/office/drawing/2014/main" id="{716D42B8-E4F9-620E-C94E-E89695EFF8F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Pick out key terms here, what do these mean to students? How would we see these in practice?</a:t>
            </a:r>
          </a:p>
        </p:txBody>
      </p:sp>
      <p:sp>
        <p:nvSpPr>
          <p:cNvPr id="48132" name="Slide Number Placeholder 3">
            <a:extLst>
              <a:ext uri="{FF2B5EF4-FFF2-40B4-BE49-F238E27FC236}">
                <a16:creationId xmlns:a16="http://schemas.microsoft.com/office/drawing/2014/main" id="{C2D0B8B6-AFE9-9FA7-5D37-57EBBBB8DED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DBD3B136-206D-4C81-BDCB-15C711052BF0}" type="slidenum">
              <a:rPr lang="cy-GB" altLang="en-US" smtClean="0">
                <a:ea typeface="MS PGothic" panose="020B0600070205080204" pitchFamily="34" charset="-128"/>
              </a:rPr>
              <a:pPr fontAlgn="base">
                <a:spcBef>
                  <a:spcPct val="0"/>
                </a:spcBef>
                <a:spcAft>
                  <a:spcPct val="0"/>
                </a:spcAft>
              </a:pPr>
              <a:t>18</a:t>
            </a:fld>
            <a:endParaRPr lang="cy-GB" altLang="en-US">
              <a:ea typeface="MS PGothic" panose="020B0600070205080204" pitchFamily="34" charset="-128"/>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C16B423F-70EE-399D-3291-29BF96052C7A}"/>
              </a:ext>
            </a:extLst>
          </p:cNvPr>
          <p:cNvSpPr>
            <a:spLocks noGrp="1" noRot="1" noChangeAspect="1" noChangeArrowheads="1" noTextEdit="1"/>
          </p:cNvSpPr>
          <p:nvPr>
            <p:ph type="sldImg"/>
          </p:nvPr>
        </p:nvSpPr>
        <p:spPr>
          <a:xfrm>
            <a:off x="917575" y="744538"/>
            <a:ext cx="4962525" cy="3722687"/>
          </a:xfrm>
          <a:ln/>
        </p:spPr>
      </p:sp>
      <p:sp>
        <p:nvSpPr>
          <p:cNvPr id="50179" name="Notes Placeholder 2">
            <a:extLst>
              <a:ext uri="{FF2B5EF4-FFF2-40B4-BE49-F238E27FC236}">
                <a16:creationId xmlns:a16="http://schemas.microsoft.com/office/drawing/2014/main" id="{BE87D50E-563B-3FE4-454D-9F8C57A6863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a:p>
            <a:endParaRPr lang="en-GB" altLang="en-US">
              <a:latin typeface="Arial" panose="020B0604020202020204" pitchFamily="34" charset="0"/>
            </a:endParaRPr>
          </a:p>
        </p:txBody>
      </p:sp>
      <p:sp>
        <p:nvSpPr>
          <p:cNvPr id="50180" name="Slide Number Placeholder 3">
            <a:extLst>
              <a:ext uri="{FF2B5EF4-FFF2-40B4-BE49-F238E27FC236}">
                <a16:creationId xmlns:a16="http://schemas.microsoft.com/office/drawing/2014/main" id="{5DBDFC98-802D-57B0-A23C-47F4E5C9A51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16A48D5E-792E-4E09-8C70-EDB4D2A97D39}" type="slidenum">
              <a:rPr lang="cy-GB" altLang="en-US" smtClean="0">
                <a:ea typeface="MS PGothic" panose="020B0600070205080204" pitchFamily="34" charset="-128"/>
              </a:rPr>
              <a:pPr fontAlgn="base">
                <a:spcBef>
                  <a:spcPct val="0"/>
                </a:spcBef>
                <a:spcAft>
                  <a:spcPct val="0"/>
                </a:spcAft>
              </a:pPr>
              <a:t>19</a:t>
            </a:fld>
            <a:endParaRPr lang="cy-GB" altLang="en-US">
              <a:ea typeface="MS PGothic" panose="020B0600070205080204" pitchFamily="34" charset="-128"/>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pPr>
              <a:spcBef>
                <a:spcPts val="0"/>
              </a:spcBef>
              <a:spcAft>
                <a:spcPts val="0"/>
              </a:spcAft>
            </a:pPr>
            <a:r>
              <a:rPr lang="en-US">
                <a:latin typeface="Arial"/>
                <a:ea typeface="MS PGothic"/>
                <a:cs typeface="Arial"/>
              </a:rPr>
              <a:t>Explain to the group that for this activity they need to make stereotypical judgements about the character profile they have (e.g. white male head teacher aged 55).</a:t>
            </a:r>
          </a:p>
          <a:p>
            <a:pPr>
              <a:spcBef>
                <a:spcPts val="0"/>
              </a:spcBef>
              <a:spcAft>
                <a:spcPts val="0"/>
              </a:spcAft>
            </a:pPr>
            <a:endParaRPr lang="en-US">
              <a:latin typeface="Arial"/>
              <a:ea typeface="MS PGothic"/>
              <a:cs typeface="Arial"/>
            </a:endParaRPr>
          </a:p>
          <a:p>
            <a:pPr>
              <a:spcBef>
                <a:spcPts val="0"/>
              </a:spcBef>
              <a:spcAft>
                <a:spcPts val="0"/>
              </a:spcAft>
            </a:pPr>
            <a:r>
              <a:rPr lang="en-US">
                <a:latin typeface="Arial"/>
                <a:ea typeface="MS PGothic"/>
                <a:cs typeface="Arial"/>
              </a:rPr>
              <a:t>Ask the group what the main difference is between the characters? The answer is age – the characters who have taken more steps/ holding up lots of fingers are usually adults. </a:t>
            </a:r>
          </a:p>
          <a:p>
            <a:pPr>
              <a:spcBef>
                <a:spcPts val="0"/>
              </a:spcBef>
              <a:spcAft>
                <a:spcPts val="0"/>
              </a:spcAft>
            </a:pPr>
            <a:endParaRPr lang="en-US">
              <a:cs typeface="Arial"/>
            </a:endParaRPr>
          </a:p>
          <a:p>
            <a:pPr>
              <a:spcBef>
                <a:spcPts val="0"/>
              </a:spcBef>
              <a:spcAft>
                <a:spcPts val="0"/>
              </a:spcAft>
            </a:pPr>
            <a:r>
              <a:rPr lang="en-US">
                <a:latin typeface="Arial"/>
                <a:ea typeface="MS PGothic"/>
                <a:cs typeface="Arial"/>
              </a:rPr>
              <a:t>Explain that adults often make decisions about young people’s lives and hold more power. This is why we have children’s rights and a Children’s Commissioner to help and support children and young people. </a:t>
            </a:r>
            <a:endParaRPr lang="en-US">
              <a:cs typeface="Arial"/>
            </a:endParaRPr>
          </a:p>
          <a:p>
            <a:pPr>
              <a:spcBef>
                <a:spcPts val="0"/>
              </a:spcBef>
              <a:spcAft>
                <a:spcPts val="0"/>
              </a:spcAft>
            </a:pPr>
            <a:r>
              <a:rPr lang="en-US">
                <a:latin typeface="Arial"/>
                <a:ea typeface="MS PGothic"/>
                <a:cs typeface="Arial"/>
              </a:rPr>
              <a:t>You could ask - what can those who have most power do to help those who have least power over their lives?</a:t>
            </a:r>
          </a:p>
          <a:p>
            <a:endParaRPr lang="en-US">
              <a:latin typeface="Calibri"/>
              <a:cs typeface="Calibri"/>
            </a:endParaRPr>
          </a:p>
        </p:txBody>
      </p:sp>
      <p:sp>
        <p:nvSpPr>
          <p:cNvPr id="4" name="Slide Number Placeholder 3"/>
          <p:cNvSpPr>
            <a:spLocks noGrp="1"/>
          </p:cNvSpPr>
          <p:nvPr>
            <p:ph type="sldNum" sz="quarter" idx="5"/>
          </p:nvPr>
        </p:nvSpPr>
        <p:spPr/>
        <p:txBody>
          <a:bodyPr/>
          <a:lstStyle/>
          <a:p>
            <a:pPr>
              <a:defRPr/>
            </a:pPr>
            <a:fld id="{F3EB74BE-90F6-4681-8BF0-6C85FBA89704}" type="slidenum">
              <a:rPr lang="cy-GB" altLang="en-US"/>
              <a:pPr>
                <a:defRPr/>
              </a:pPr>
              <a:t>20</a:t>
            </a:fld>
            <a:endParaRPr lang="cy-GB" altLang="en-US"/>
          </a:p>
        </p:txBody>
      </p:sp>
    </p:spTree>
    <p:extLst>
      <p:ext uri="{BB962C8B-B14F-4D97-AF65-F5344CB8AC3E}">
        <p14:creationId xmlns:p14="http://schemas.microsoft.com/office/powerpoint/2010/main" val="45643312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21ACF3E5-7C86-89BD-3E02-25BA545C2F14}"/>
              </a:ext>
            </a:extLst>
          </p:cNvPr>
          <p:cNvSpPr>
            <a:spLocks noGrp="1" noRot="1" noChangeAspect="1" noChangeArrowheads="1" noTextEdit="1"/>
          </p:cNvSpPr>
          <p:nvPr>
            <p:ph type="sldImg"/>
          </p:nvPr>
        </p:nvSpPr>
        <p:spPr>
          <a:xfrm>
            <a:off x="917575" y="744538"/>
            <a:ext cx="4962525" cy="3722687"/>
          </a:xfrm>
          <a:ln/>
        </p:spPr>
      </p:sp>
      <p:sp>
        <p:nvSpPr>
          <p:cNvPr id="52227" name="Rectangle 3">
            <a:extLst>
              <a:ext uri="{FF2B5EF4-FFF2-40B4-BE49-F238E27FC236}">
                <a16:creationId xmlns:a16="http://schemas.microsoft.com/office/drawing/2014/main" id="{0CE7E19E-E201-053D-8C10-D1BE9A0BC85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a:p>
            <a:r>
              <a:rPr lang="en-GB" altLang="en-US">
                <a:latin typeface="Arial"/>
                <a:ea typeface="MS PGothic"/>
                <a:cs typeface="Arial"/>
              </a:rPr>
              <a:t> Talk through the different legislations and policy backgrounds for play</a:t>
            </a:r>
          </a:p>
          <a:p>
            <a:endParaRPr lang="en-GB" altLang="en-US">
              <a:latin typeface="Arial" panose="020B0604020202020204" pitchFamily="34" charset="0"/>
              <a:cs typeface="Arial"/>
            </a:endParaRPr>
          </a:p>
          <a:p>
            <a:r>
              <a:rPr lang="en-GB" altLang="en-US">
                <a:latin typeface="Arial"/>
                <a:ea typeface="MS PGothic"/>
                <a:cs typeface="Arial"/>
              </a:rPr>
              <a:t>In 2004 Wales adopted the UNCRC.</a:t>
            </a:r>
            <a:endParaRPr lang="en-GB" altLang="en-US">
              <a:latin typeface="Arial" panose="020B0604020202020204" pitchFamily="34" charset="0"/>
              <a:cs typeface="Arial"/>
            </a:endParaRPr>
          </a:p>
          <a:p>
            <a:endParaRPr lang="en-GB" altLang="en-US">
              <a:latin typeface="Arial" panose="020B0604020202020204" pitchFamily="34" charset="0"/>
              <a:cs typeface="Arial"/>
            </a:endParaRPr>
          </a:p>
          <a:p>
            <a:r>
              <a:rPr lang="en-GB" altLang="en-US">
                <a:latin typeface="Arial"/>
                <a:ea typeface="MS PGothic"/>
                <a:cs typeface="Arial"/>
              </a:rPr>
              <a:t>To help support this the</a:t>
            </a:r>
            <a:endParaRPr lang="en-GB" altLang="en-US">
              <a:latin typeface="Arial" panose="020B0604020202020204" pitchFamily="34" charset="0"/>
              <a:cs typeface="Arial"/>
            </a:endParaRPr>
          </a:p>
          <a:p>
            <a:endParaRPr lang="en-GB" altLang="en-US">
              <a:latin typeface="Arial" panose="020B0604020202020204" pitchFamily="34" charset="0"/>
              <a:cs typeface="Arial"/>
            </a:endParaRPr>
          </a:p>
          <a:p>
            <a:r>
              <a:rPr lang="en-GB">
                <a:latin typeface="Arial"/>
                <a:ea typeface="MS PGothic"/>
                <a:cs typeface="Arial"/>
              </a:rPr>
              <a:t>'Children and Young People: Rights into Action' (2004) </a:t>
            </a:r>
          </a:p>
          <a:p>
            <a:endParaRPr lang="en-GB">
              <a:cs typeface="Arial"/>
            </a:endParaRPr>
          </a:p>
          <a:p>
            <a:r>
              <a:rPr lang="en-GB">
                <a:latin typeface="Arial"/>
                <a:ea typeface="MS PGothic"/>
                <a:cs typeface="Arial"/>
              </a:rPr>
              <a:t>which brings together children's rights under 7 core aims and shapes the planning and delivery of services and support for children and young people throughout Wales.</a:t>
            </a:r>
          </a:p>
          <a:p>
            <a:endParaRPr lang="en-GB">
              <a:cs typeface="Arial"/>
            </a:endParaRPr>
          </a:p>
          <a:p>
            <a:r>
              <a:rPr lang="en-GB">
                <a:latin typeface="Arial"/>
                <a:ea typeface="MS PGothic"/>
                <a:cs typeface="Arial"/>
              </a:rPr>
              <a:t>• have a flying start in life; </a:t>
            </a:r>
          </a:p>
          <a:p>
            <a:r>
              <a:rPr lang="en-GB">
                <a:latin typeface="Arial"/>
                <a:ea typeface="MS PGothic"/>
                <a:cs typeface="Arial"/>
              </a:rPr>
              <a:t>• have a comprehensive range of education and learning opportunities;</a:t>
            </a:r>
            <a:endParaRPr lang="en-GB">
              <a:cs typeface="Arial"/>
            </a:endParaRPr>
          </a:p>
          <a:p>
            <a:r>
              <a:rPr lang="en-GB">
                <a:latin typeface="Arial"/>
                <a:ea typeface="MS PGothic"/>
                <a:cs typeface="Arial"/>
              </a:rPr>
              <a:t>• enjoy the best possible health and are free from abuse, victimisation and exploitation; </a:t>
            </a:r>
            <a:endParaRPr lang="en-GB">
              <a:cs typeface="Arial"/>
            </a:endParaRPr>
          </a:p>
          <a:p>
            <a:r>
              <a:rPr lang="en-GB">
                <a:latin typeface="Arial"/>
                <a:ea typeface="MS PGothic"/>
                <a:cs typeface="Arial"/>
              </a:rPr>
              <a:t>• have access to play, leisure, sporting and cultural activities; </a:t>
            </a:r>
            <a:endParaRPr lang="en-GB">
              <a:cs typeface="Arial"/>
            </a:endParaRPr>
          </a:p>
          <a:p>
            <a:r>
              <a:rPr lang="en-GB">
                <a:latin typeface="Arial"/>
                <a:ea typeface="MS PGothic"/>
                <a:cs typeface="Arial"/>
              </a:rPr>
              <a:t>• are listened to, treated with respect, and have their race and cultural identity recognised; </a:t>
            </a:r>
            <a:endParaRPr lang="en-GB">
              <a:cs typeface="Arial"/>
            </a:endParaRPr>
          </a:p>
          <a:p>
            <a:r>
              <a:rPr lang="en-GB">
                <a:latin typeface="Arial"/>
                <a:ea typeface="MS PGothic"/>
                <a:cs typeface="Arial"/>
              </a:rPr>
              <a:t>• have a safe home and a community which supports physical and emotional wellbeing; </a:t>
            </a:r>
            <a:endParaRPr lang="en-GB">
              <a:cs typeface="Arial"/>
            </a:endParaRPr>
          </a:p>
          <a:p>
            <a:r>
              <a:rPr lang="en-GB">
                <a:latin typeface="Arial"/>
                <a:ea typeface="MS PGothic"/>
                <a:cs typeface="Arial"/>
              </a:rPr>
              <a:t>• are not disadvantaged by poverty. </a:t>
            </a:r>
          </a:p>
          <a:p>
            <a:endParaRPr lang="en-GB">
              <a:cs typeface="Arial"/>
            </a:endParaRPr>
          </a:p>
          <a:p>
            <a:r>
              <a:rPr lang="en-GB">
                <a:latin typeface="Arial"/>
                <a:ea typeface="MS PGothic"/>
                <a:cs typeface="Arial"/>
              </a:rPr>
              <a:t>Rights of Children and Young People Wales </a:t>
            </a:r>
            <a:r>
              <a:rPr lang="en-GB" err="1">
                <a:latin typeface="Arial"/>
                <a:ea typeface="MS PGothic"/>
                <a:cs typeface="Arial"/>
              </a:rPr>
              <a:t>Meaure</a:t>
            </a:r>
            <a:r>
              <a:rPr lang="en-GB">
                <a:latin typeface="Arial"/>
                <a:ea typeface="MS PGothic"/>
                <a:cs typeface="Arial"/>
              </a:rPr>
              <a:t> 2011</a:t>
            </a:r>
            <a:endParaRPr lang="en-GB">
              <a:cs typeface="Arial"/>
            </a:endParaRPr>
          </a:p>
          <a:p>
            <a:r>
              <a:rPr lang="en-GB"/>
              <a:t>The measure places a duty on Ministers to have due regard to the UNCRC when developing or reviewing legislation and policy. This means that Ministers must give the appropriate weight to the requirements of the UNCRC, balancing them against all the other factors that are relevant to the decision in question.</a:t>
            </a:r>
          </a:p>
          <a:p>
            <a:endParaRPr lang="en-GB">
              <a:cs typeface="Arial"/>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2C9F1692-6F69-928A-4FB7-9C1C2E803183}"/>
              </a:ext>
            </a:extLst>
          </p:cNvPr>
          <p:cNvSpPr>
            <a:spLocks noGrp="1" noRot="1" noChangeAspect="1" noChangeArrowheads="1" noTextEdit="1"/>
          </p:cNvSpPr>
          <p:nvPr>
            <p:ph type="sldImg"/>
          </p:nvPr>
        </p:nvSpPr>
        <p:spPr>
          <a:xfrm>
            <a:off x="917575" y="744538"/>
            <a:ext cx="4962525" cy="3722687"/>
          </a:xfrm>
          <a:ln/>
        </p:spPr>
      </p:sp>
      <p:sp>
        <p:nvSpPr>
          <p:cNvPr id="54275" name="Rectangle 3">
            <a:extLst>
              <a:ext uri="{FF2B5EF4-FFF2-40B4-BE49-F238E27FC236}">
                <a16:creationId xmlns:a16="http://schemas.microsoft.com/office/drawing/2014/main" id="{D7AA1F65-9679-9831-AE95-61F07FBE994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u="sng">
                <a:latin typeface="Arial"/>
                <a:ea typeface="MS PGothic"/>
                <a:cs typeface="Arial"/>
              </a:rPr>
              <a:t>Wales Play Policy</a:t>
            </a:r>
            <a:r>
              <a:rPr lang="en-GB" altLang="en-US">
                <a:latin typeface="Arial"/>
                <a:ea typeface="MS PGothic"/>
                <a:cs typeface="Arial"/>
              </a:rPr>
              <a:t> - </a:t>
            </a:r>
            <a:r>
              <a:rPr lang="en-GB">
                <a:latin typeface="Arial"/>
                <a:ea typeface="MS PGothic"/>
                <a:cs typeface="Arial"/>
              </a:rPr>
              <a:t>In 2002, the Welsh Government published its </a:t>
            </a:r>
            <a:r>
              <a:rPr lang="en-GB" i="1">
                <a:latin typeface="Arial"/>
                <a:ea typeface="MS PGothic"/>
                <a:cs typeface="Arial"/>
              </a:rPr>
              <a:t>Play Policy</a:t>
            </a:r>
            <a:r>
              <a:rPr lang="en-GB">
                <a:latin typeface="Arial"/>
                <a:ea typeface="MS PGothic"/>
                <a:cs typeface="Arial"/>
              </a:rPr>
              <a:t>, the first national play policy in the world. The policy was founded on the principle that all children have a right to play. It reflects the government’s commitment to ensuring that:</a:t>
            </a:r>
            <a:endParaRPr lang="en-GB" altLang="en-US">
              <a:latin typeface="Arial"/>
              <a:ea typeface="MS PGothic"/>
              <a:cs typeface="Arial"/>
            </a:endParaRPr>
          </a:p>
          <a:p>
            <a:pPr marL="171450" indent="-171450">
              <a:buFont typeface="Arial"/>
              <a:buChar char="•"/>
            </a:pPr>
            <a:r>
              <a:rPr lang="en-GB">
                <a:latin typeface="Arial"/>
                <a:ea typeface="MS PGothic"/>
                <a:cs typeface="Arial"/>
              </a:rPr>
              <a:t>children and their needs are central to policy making</a:t>
            </a:r>
          </a:p>
          <a:p>
            <a:pPr marL="171450" indent="-171450">
              <a:buFont typeface="Arial"/>
              <a:buChar char="•"/>
            </a:pPr>
            <a:r>
              <a:rPr lang="en-GB">
                <a:latin typeface="Arial"/>
                <a:ea typeface="MS PGothic"/>
                <a:cs typeface="Arial"/>
              </a:rPr>
              <a:t>provision is made to meet children’s needs</a:t>
            </a:r>
          </a:p>
          <a:p>
            <a:endParaRPr lang="en-GB" altLang="en-US">
              <a:latin typeface="Arial" panose="020B0604020202020204" pitchFamily="34" charset="0"/>
              <a:cs typeface="Arial"/>
            </a:endParaRPr>
          </a:p>
          <a:p>
            <a:r>
              <a:rPr lang="en-GB" u="sng">
                <a:latin typeface="Arial"/>
                <a:ea typeface="MS PGothic"/>
                <a:cs typeface="Arial"/>
              </a:rPr>
              <a:t>The Play Sufficiency Duty</a:t>
            </a:r>
            <a:r>
              <a:rPr lang="en-GB">
                <a:latin typeface="Arial"/>
                <a:ea typeface="MS PGothic"/>
                <a:cs typeface="Arial"/>
              </a:rPr>
              <a:t>, included in the Play Opportunities section of the Children and Families (Wales) Measure 2010, was introduced in two parts. The first part, which requires local authorities to assess whether they are providing enough opportunities for children to play in their areas, was commenced in November 2012. The second part, which was commenced in July 2014, says that local authorities must secure enough opportunities for children to play in their area, as far is reasonable and practical.</a:t>
            </a:r>
          </a:p>
          <a:p>
            <a:endParaRPr lang="en-GB">
              <a:latin typeface="Arial"/>
              <a:ea typeface="MS PGothic"/>
              <a:cs typeface="Arial"/>
            </a:endParaRPr>
          </a:p>
          <a:p>
            <a:endParaRPr lang="en-GB">
              <a:cs typeface="Arial"/>
            </a:endParaRPr>
          </a:p>
          <a:p>
            <a:endParaRPr lang="en-GB">
              <a:cs typeface="Arial"/>
            </a:endParaRPr>
          </a:p>
          <a:p>
            <a:endParaRPr lang="en-GB" altLang="en-US">
              <a:latin typeface="Arial" panose="020B0604020202020204" pitchFamily="34" charset="0"/>
              <a:cs typeface="Arial"/>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a:extLst>
              <a:ext uri="{FF2B5EF4-FFF2-40B4-BE49-F238E27FC236}">
                <a16:creationId xmlns:a16="http://schemas.microsoft.com/office/drawing/2014/main" id="{18CBC32B-A756-0CF6-8C24-F8B2CCF2CAE0}"/>
              </a:ext>
            </a:extLst>
          </p:cNvPr>
          <p:cNvSpPr>
            <a:spLocks noGrp="1" noRot="1" noChangeAspect="1" noChangeArrowheads="1" noTextEdit="1"/>
          </p:cNvSpPr>
          <p:nvPr>
            <p:ph type="sldImg"/>
          </p:nvPr>
        </p:nvSpPr>
        <p:spPr>
          <a:xfrm>
            <a:off x="917575" y="744538"/>
            <a:ext cx="4962525" cy="3722687"/>
          </a:xfrm>
          <a:ln/>
        </p:spPr>
      </p:sp>
      <p:sp>
        <p:nvSpPr>
          <p:cNvPr id="56323" name="Rectangle 3">
            <a:extLst>
              <a:ext uri="{FF2B5EF4-FFF2-40B4-BE49-F238E27FC236}">
                <a16:creationId xmlns:a16="http://schemas.microsoft.com/office/drawing/2014/main" id="{A9EA3875-B2E8-BA9A-7B5E-81F54AE57DC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t>The Play Sufficiency Duty is included in the ‘Play Opportunities’ section of the Children and Families (Wales) Measure 2010.</a:t>
            </a:r>
            <a:endParaRPr lang="en-US"/>
          </a:p>
          <a:p>
            <a:r>
              <a:rPr lang="en-GB"/>
              <a:t>The Play Sufficiency Duty was introduced in two parts. The first part, which states that local authorities must assess whether their local area offers children enough opportunities to play, commenced in November 2012. The second part, which commenced in July 2014, says that local authorities must secure enough opportunities for children to play in their area, as far is reasonable and practical.</a:t>
            </a:r>
          </a:p>
          <a:p>
            <a:endParaRPr lang="en-GB" altLang="en-US">
              <a:latin typeface="Arial" panose="020B0604020202020204" pitchFamily="34" charset="0"/>
              <a:cs typeface="Arial"/>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880C964E-7F5A-87B3-2D80-E14CC3F1C0D3}"/>
              </a:ext>
            </a:extLst>
          </p:cNvPr>
          <p:cNvSpPr>
            <a:spLocks noGrp="1" noRot="1" noChangeAspect="1" noChangeArrowheads="1" noTextEdit="1"/>
          </p:cNvSpPr>
          <p:nvPr>
            <p:ph type="sldImg"/>
          </p:nvPr>
        </p:nvSpPr>
        <p:spPr>
          <a:xfrm>
            <a:off x="917575" y="744538"/>
            <a:ext cx="4962525" cy="3722687"/>
          </a:xfrm>
          <a:ln/>
        </p:spPr>
      </p:sp>
      <p:sp>
        <p:nvSpPr>
          <p:cNvPr id="58371" name="Notes Placeholder 2">
            <a:extLst>
              <a:ext uri="{FF2B5EF4-FFF2-40B4-BE49-F238E27FC236}">
                <a16:creationId xmlns:a16="http://schemas.microsoft.com/office/drawing/2014/main" id="{9F8FA19A-7311-4385-74ED-2754D89B64B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What does play sufficiency do? Can you find your local one?</a:t>
            </a:r>
          </a:p>
        </p:txBody>
      </p:sp>
      <p:sp>
        <p:nvSpPr>
          <p:cNvPr id="58372" name="Slide Number Placeholder 3">
            <a:extLst>
              <a:ext uri="{FF2B5EF4-FFF2-40B4-BE49-F238E27FC236}">
                <a16:creationId xmlns:a16="http://schemas.microsoft.com/office/drawing/2014/main" id="{7B9F3CD6-D781-A108-EAE7-78325C3176B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0F35808D-2076-41D7-A766-D7E99AC40954}" type="slidenum">
              <a:rPr lang="cy-GB" altLang="en-US" smtClean="0">
                <a:ea typeface="MS PGothic" panose="020B0600070205080204" pitchFamily="34" charset="-128"/>
              </a:rPr>
              <a:pPr fontAlgn="base">
                <a:spcBef>
                  <a:spcPct val="0"/>
                </a:spcBef>
                <a:spcAft>
                  <a:spcPct val="0"/>
                </a:spcAft>
              </a:pPr>
              <a:t>24</a:t>
            </a:fld>
            <a:endParaRPr lang="cy-GB" altLang="en-US">
              <a:ea typeface="MS PGothic" panose="020B0600070205080204" pitchFamily="34" charset="-128"/>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506BA3D9-B734-F477-5BA7-C79FF0FDA7C0}"/>
              </a:ext>
            </a:extLst>
          </p:cNvPr>
          <p:cNvSpPr>
            <a:spLocks noGrp="1" noRot="1" noChangeAspect="1" noChangeArrowheads="1" noTextEdit="1"/>
          </p:cNvSpPr>
          <p:nvPr>
            <p:ph type="sldImg"/>
          </p:nvPr>
        </p:nvSpPr>
        <p:spPr>
          <a:xfrm>
            <a:off x="917575" y="744538"/>
            <a:ext cx="4962525" cy="3722687"/>
          </a:xfrm>
          <a:ln/>
        </p:spPr>
      </p:sp>
      <p:sp>
        <p:nvSpPr>
          <p:cNvPr id="60419" name="Notes Placeholder 2">
            <a:extLst>
              <a:ext uri="{FF2B5EF4-FFF2-40B4-BE49-F238E27FC236}">
                <a16:creationId xmlns:a16="http://schemas.microsoft.com/office/drawing/2014/main" id="{9E366019-3B28-7E65-6A71-AACE3A088FE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What does a play sufficiency do? Can you find your local one?</a:t>
            </a:r>
          </a:p>
        </p:txBody>
      </p:sp>
      <p:sp>
        <p:nvSpPr>
          <p:cNvPr id="60420" name="Slide Number Placeholder 3">
            <a:extLst>
              <a:ext uri="{FF2B5EF4-FFF2-40B4-BE49-F238E27FC236}">
                <a16:creationId xmlns:a16="http://schemas.microsoft.com/office/drawing/2014/main" id="{9C51C4F1-7F0F-D3B6-49F0-272EF3B46E5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4F3ED99B-B6C2-467C-A4A6-C629FFBB5958}" type="slidenum">
              <a:rPr lang="cy-GB" altLang="en-US" smtClean="0">
                <a:ea typeface="MS PGothic" panose="020B0600070205080204" pitchFamily="34" charset="-128"/>
              </a:rPr>
              <a:pPr fontAlgn="base">
                <a:spcBef>
                  <a:spcPct val="0"/>
                </a:spcBef>
                <a:spcAft>
                  <a:spcPct val="0"/>
                </a:spcAft>
              </a:pPr>
              <a:t>25</a:t>
            </a:fld>
            <a:endParaRPr lang="cy-GB" altLang="en-US">
              <a:ea typeface="MS PGothic" panose="020B0600070205080204" pitchFamily="34" charset="-128"/>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A3783C76-C307-C263-8A68-C3E0E7B4FAD7}"/>
              </a:ext>
            </a:extLst>
          </p:cNvPr>
          <p:cNvSpPr>
            <a:spLocks noGrp="1" noRot="1" noChangeAspect="1" noChangeArrowheads="1" noTextEdit="1"/>
          </p:cNvSpPr>
          <p:nvPr>
            <p:ph type="sldImg"/>
          </p:nvPr>
        </p:nvSpPr>
        <p:spPr>
          <a:xfrm>
            <a:off x="917575" y="744538"/>
            <a:ext cx="4962525" cy="3722687"/>
          </a:xfrm>
          <a:ln/>
        </p:spPr>
      </p:sp>
      <p:sp>
        <p:nvSpPr>
          <p:cNvPr id="62467" name="Notes Placeholder 2">
            <a:extLst>
              <a:ext uri="{FF2B5EF4-FFF2-40B4-BE49-F238E27FC236}">
                <a16:creationId xmlns:a16="http://schemas.microsoft.com/office/drawing/2014/main" id="{FDB401D5-B43E-3DE3-23B8-C4132D6B329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a:ea typeface="MS PGothic"/>
                <a:cs typeface="Arial"/>
              </a:rPr>
              <a:t>Directed study by next week – Research</a:t>
            </a:r>
            <a:endParaRPr lang="en-GB" altLang="en-US">
              <a:latin typeface="Arial" panose="020B0604020202020204" pitchFamily="34" charset="0"/>
              <a:cs typeface="Arial"/>
            </a:endParaRPr>
          </a:p>
          <a:p>
            <a:pPr eaLnBrk="1" hangingPunct="1"/>
            <a:r>
              <a:rPr lang="en-GB" altLang="en-US">
                <a:solidFill>
                  <a:srgbClr val="0070C0"/>
                </a:solidFill>
                <a:latin typeface="Arial"/>
                <a:ea typeface="MS PGothic"/>
                <a:cs typeface="Arial"/>
              </a:rPr>
              <a:t>Students will be expected to Present their feedback in the next lecture </a:t>
            </a:r>
            <a:endParaRPr lang="en-GB" altLang="en-US">
              <a:latin typeface="Arial" panose="020B0604020202020204" pitchFamily="34" charset="0"/>
            </a:endParaRPr>
          </a:p>
          <a:p>
            <a:r>
              <a:rPr lang="en-US" altLang="en-US" b="1">
                <a:solidFill>
                  <a:srgbClr val="000000"/>
                </a:solidFill>
                <a:latin typeface="GeorgiaPro-Bold"/>
                <a:ea typeface="MS PGothic"/>
              </a:rPr>
              <a:t>What do each of the theorists contribute to your understanding of the importance of play? Write a summary paragraph outlining why play is important and how these theorists support that view. Remember to reference your sources.</a:t>
            </a:r>
            <a:endParaRPr lang="en-GB" altLang="en-US">
              <a:latin typeface="Arial" panose="020B0604020202020204" pitchFamily="34" charset="0"/>
              <a:ea typeface="MS PGothic"/>
            </a:endParaRPr>
          </a:p>
        </p:txBody>
      </p:sp>
      <p:sp>
        <p:nvSpPr>
          <p:cNvPr id="62468" name="Slide Number Placeholder 3">
            <a:extLst>
              <a:ext uri="{FF2B5EF4-FFF2-40B4-BE49-F238E27FC236}">
                <a16:creationId xmlns:a16="http://schemas.microsoft.com/office/drawing/2014/main" id="{BA1E9586-232D-B2CF-40FA-70FD8900861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BA879F41-96FD-4C08-A276-FD3BF9DC3A4E}" type="slidenum">
              <a:rPr lang="cy-GB" altLang="en-US" smtClean="0">
                <a:ea typeface="MS PGothic" panose="020B0600070205080204" pitchFamily="34" charset="-128"/>
              </a:rPr>
              <a:pPr fontAlgn="base">
                <a:spcBef>
                  <a:spcPct val="0"/>
                </a:spcBef>
                <a:spcAft>
                  <a:spcPct val="0"/>
                </a:spcAft>
              </a:pPr>
              <a:t>26</a:t>
            </a:fld>
            <a:endParaRPr lang="cy-GB" altLang="en-US">
              <a:ea typeface="MS PGothic" panose="020B0600070205080204" pitchFamily="34" charset="-128"/>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GB"/>
              <a:t>Directed study by next week – Research</a:t>
            </a:r>
          </a:p>
          <a:p>
            <a:r>
              <a:rPr lang="en-GB"/>
              <a:t>Students will be expected to Present their feedback in the next lecture </a:t>
            </a:r>
          </a:p>
          <a:p>
            <a:r>
              <a:rPr lang="en-US" b="1"/>
              <a:t>What do each of the theorists contribute to your understanding of the importance of play? Write a summary paragraph outlining why play is important and how these theorists support that view. Remember to reference your sources.</a:t>
            </a:r>
            <a:endParaRPr lang="en-US"/>
          </a:p>
        </p:txBody>
      </p:sp>
      <p:sp>
        <p:nvSpPr>
          <p:cNvPr id="4" name="Slide Number Placeholder 3"/>
          <p:cNvSpPr>
            <a:spLocks noGrp="1"/>
          </p:cNvSpPr>
          <p:nvPr>
            <p:ph type="sldNum" sz="quarter" idx="5"/>
          </p:nvPr>
        </p:nvSpPr>
        <p:spPr/>
        <p:txBody>
          <a:bodyPr/>
          <a:lstStyle/>
          <a:p>
            <a:pPr>
              <a:defRPr/>
            </a:pPr>
            <a:fld id="{F3EB74BE-90F6-4681-8BF0-6C85FBA89704}" type="slidenum">
              <a:rPr lang="cy-GB" altLang="en-US"/>
              <a:pPr>
                <a:defRPr/>
              </a:pPr>
              <a:t>27</a:t>
            </a:fld>
            <a:endParaRPr lang="cy-GB" altLang="en-US"/>
          </a:p>
        </p:txBody>
      </p:sp>
    </p:spTree>
    <p:extLst>
      <p:ext uri="{BB962C8B-B14F-4D97-AF65-F5344CB8AC3E}">
        <p14:creationId xmlns:p14="http://schemas.microsoft.com/office/powerpoint/2010/main" val="308651718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30C8E58D-A3CE-850C-62C1-FE635422FC00}"/>
              </a:ext>
            </a:extLst>
          </p:cNvPr>
          <p:cNvSpPr>
            <a:spLocks noGrp="1" noRot="1" noChangeAspect="1" noChangeArrowheads="1" noTextEdit="1"/>
          </p:cNvSpPr>
          <p:nvPr>
            <p:ph type="sldImg"/>
          </p:nvPr>
        </p:nvSpPr>
        <p:spPr>
          <a:xfrm>
            <a:off x="917575" y="744538"/>
            <a:ext cx="4962525" cy="3722687"/>
          </a:xfrm>
          <a:ln/>
        </p:spPr>
      </p:sp>
      <p:sp>
        <p:nvSpPr>
          <p:cNvPr id="64515" name="Notes Placeholder 2">
            <a:extLst>
              <a:ext uri="{FF2B5EF4-FFF2-40B4-BE49-F238E27FC236}">
                <a16:creationId xmlns:a16="http://schemas.microsoft.com/office/drawing/2014/main" id="{E83F8A4A-8664-3CFD-F90C-3754D60B361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64516" name="Slide Number Placeholder 3">
            <a:extLst>
              <a:ext uri="{FF2B5EF4-FFF2-40B4-BE49-F238E27FC236}">
                <a16:creationId xmlns:a16="http://schemas.microsoft.com/office/drawing/2014/main" id="{60EA0A1E-FCAA-AC41-3B99-D4637F7F4A9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482F0E29-332F-44B2-8F07-ABF4145B890B}" type="slidenum">
              <a:rPr lang="cy-GB" altLang="en-US" smtClean="0">
                <a:ea typeface="MS PGothic" panose="020B0600070205080204" pitchFamily="34" charset="-128"/>
              </a:rPr>
              <a:pPr fontAlgn="base">
                <a:spcBef>
                  <a:spcPct val="0"/>
                </a:spcBef>
                <a:spcAft>
                  <a:spcPct val="0"/>
                </a:spcAft>
              </a:pPr>
              <a:t>28</a:t>
            </a:fld>
            <a:endParaRPr lang="cy-GB" altLang="en-US">
              <a:ea typeface="MS PGothic" panose="020B0600070205080204" pitchFamily="34" charset="-128"/>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786F177-7B1F-F659-B6C1-51DA3D4596A6}"/>
              </a:ext>
            </a:extLst>
          </p:cNvPr>
          <p:cNvSpPr>
            <a:spLocks noGrp="1"/>
          </p:cNvSpPr>
          <p:nvPr>
            <p:ph type="dt" sz="half" idx="10"/>
          </p:nvPr>
        </p:nvSpPr>
        <p:spPr/>
        <p:txBody>
          <a:bodyPr/>
          <a:lstStyle>
            <a:lvl1pPr>
              <a:defRPr/>
            </a:lvl1pPr>
          </a:lstStyle>
          <a:p>
            <a:pPr>
              <a:defRPr/>
            </a:pPr>
            <a:fld id="{B21F210B-8A7C-4D40-8557-CD3DD3F2BE78}" type="datetimeFigureOut">
              <a:rPr lang="en-GB"/>
              <a:pPr>
                <a:defRPr/>
              </a:pPr>
              <a:t>29/01/2024</a:t>
            </a:fld>
            <a:endParaRPr lang="en-GB"/>
          </a:p>
        </p:txBody>
      </p:sp>
      <p:sp>
        <p:nvSpPr>
          <p:cNvPr id="5" name="Footer Placeholder 4">
            <a:extLst>
              <a:ext uri="{FF2B5EF4-FFF2-40B4-BE49-F238E27FC236}">
                <a16:creationId xmlns:a16="http://schemas.microsoft.com/office/drawing/2014/main" id="{D9D31487-196B-0083-B6EA-FC5F33B10B35}"/>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522ACB56-60AB-6BE0-2C22-265A055C421D}"/>
              </a:ext>
            </a:extLst>
          </p:cNvPr>
          <p:cNvSpPr>
            <a:spLocks noGrp="1"/>
          </p:cNvSpPr>
          <p:nvPr>
            <p:ph type="sldNum" sz="quarter" idx="12"/>
          </p:nvPr>
        </p:nvSpPr>
        <p:spPr/>
        <p:txBody>
          <a:bodyPr/>
          <a:lstStyle>
            <a:lvl1pPr>
              <a:defRPr/>
            </a:lvl1pPr>
          </a:lstStyle>
          <a:p>
            <a:pPr>
              <a:defRPr/>
            </a:pPr>
            <a:fld id="{60359575-B3EC-46C1-88A5-8FF4082D6EE8}" type="slidenum">
              <a:rPr lang="en-GB" altLang="en-US"/>
              <a:pPr>
                <a:defRPr/>
              </a:pPr>
              <a:t>‹#›</a:t>
            </a:fld>
            <a:endParaRPr lang="en-GB" altLang="en-US"/>
          </a:p>
        </p:txBody>
      </p:sp>
    </p:spTree>
    <p:extLst>
      <p:ext uri="{BB962C8B-B14F-4D97-AF65-F5344CB8AC3E}">
        <p14:creationId xmlns:p14="http://schemas.microsoft.com/office/powerpoint/2010/main" val="17406165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941192-F415-9120-5BD4-B8319CCFCD0F}"/>
              </a:ext>
            </a:extLst>
          </p:cNvPr>
          <p:cNvSpPr>
            <a:spLocks noGrp="1"/>
          </p:cNvSpPr>
          <p:nvPr>
            <p:ph type="dt" sz="half" idx="10"/>
          </p:nvPr>
        </p:nvSpPr>
        <p:spPr/>
        <p:txBody>
          <a:bodyPr/>
          <a:lstStyle>
            <a:lvl1pPr>
              <a:defRPr/>
            </a:lvl1pPr>
          </a:lstStyle>
          <a:p>
            <a:pPr>
              <a:defRPr/>
            </a:pPr>
            <a:fld id="{C4A1BB94-BE8C-4EC8-8792-CF6D2070C6E7}" type="datetimeFigureOut">
              <a:rPr lang="en-GB"/>
              <a:pPr>
                <a:defRPr/>
              </a:pPr>
              <a:t>29/01/2024</a:t>
            </a:fld>
            <a:endParaRPr lang="en-GB"/>
          </a:p>
        </p:txBody>
      </p:sp>
      <p:sp>
        <p:nvSpPr>
          <p:cNvPr id="5" name="Footer Placeholder 4">
            <a:extLst>
              <a:ext uri="{FF2B5EF4-FFF2-40B4-BE49-F238E27FC236}">
                <a16:creationId xmlns:a16="http://schemas.microsoft.com/office/drawing/2014/main" id="{5E52D747-A53D-45FD-9415-D155C66FA32C}"/>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68C128BF-02C3-DB8D-35C5-60205A238682}"/>
              </a:ext>
            </a:extLst>
          </p:cNvPr>
          <p:cNvSpPr>
            <a:spLocks noGrp="1"/>
          </p:cNvSpPr>
          <p:nvPr>
            <p:ph type="sldNum" sz="quarter" idx="12"/>
          </p:nvPr>
        </p:nvSpPr>
        <p:spPr/>
        <p:txBody>
          <a:bodyPr/>
          <a:lstStyle>
            <a:lvl1pPr>
              <a:defRPr/>
            </a:lvl1pPr>
          </a:lstStyle>
          <a:p>
            <a:pPr>
              <a:defRPr/>
            </a:pPr>
            <a:fld id="{FF653B51-A347-4093-AD00-49F5E74FBDE3}" type="slidenum">
              <a:rPr lang="en-GB" altLang="en-US"/>
              <a:pPr>
                <a:defRPr/>
              </a:pPr>
              <a:t>‹#›</a:t>
            </a:fld>
            <a:endParaRPr lang="en-GB" altLang="en-US"/>
          </a:p>
        </p:txBody>
      </p:sp>
    </p:spTree>
    <p:extLst>
      <p:ext uri="{BB962C8B-B14F-4D97-AF65-F5344CB8AC3E}">
        <p14:creationId xmlns:p14="http://schemas.microsoft.com/office/powerpoint/2010/main" val="23621040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7D3C468-9A8A-07AF-BF7C-0C031F7B5B41}"/>
              </a:ext>
            </a:extLst>
          </p:cNvPr>
          <p:cNvSpPr>
            <a:spLocks noGrp="1"/>
          </p:cNvSpPr>
          <p:nvPr>
            <p:ph type="dt" sz="half" idx="10"/>
          </p:nvPr>
        </p:nvSpPr>
        <p:spPr/>
        <p:txBody>
          <a:bodyPr/>
          <a:lstStyle>
            <a:lvl1pPr>
              <a:defRPr/>
            </a:lvl1pPr>
          </a:lstStyle>
          <a:p>
            <a:pPr>
              <a:defRPr/>
            </a:pPr>
            <a:fld id="{FFBB8AB9-B396-484D-92A5-2686CDDA2C35}" type="datetimeFigureOut">
              <a:rPr lang="en-GB"/>
              <a:pPr>
                <a:defRPr/>
              </a:pPr>
              <a:t>29/01/2024</a:t>
            </a:fld>
            <a:endParaRPr lang="en-GB"/>
          </a:p>
        </p:txBody>
      </p:sp>
      <p:sp>
        <p:nvSpPr>
          <p:cNvPr id="5" name="Footer Placeholder 4">
            <a:extLst>
              <a:ext uri="{FF2B5EF4-FFF2-40B4-BE49-F238E27FC236}">
                <a16:creationId xmlns:a16="http://schemas.microsoft.com/office/drawing/2014/main" id="{F1A380DC-5911-CF4E-018E-E23577EA9C4D}"/>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8969EBE3-35F3-8F00-BD59-4415CDD4F71A}"/>
              </a:ext>
            </a:extLst>
          </p:cNvPr>
          <p:cNvSpPr>
            <a:spLocks noGrp="1"/>
          </p:cNvSpPr>
          <p:nvPr>
            <p:ph type="sldNum" sz="quarter" idx="12"/>
          </p:nvPr>
        </p:nvSpPr>
        <p:spPr/>
        <p:txBody>
          <a:bodyPr/>
          <a:lstStyle>
            <a:lvl1pPr>
              <a:defRPr/>
            </a:lvl1pPr>
          </a:lstStyle>
          <a:p>
            <a:pPr>
              <a:defRPr/>
            </a:pPr>
            <a:fld id="{BBE213F4-ED9F-4F41-B355-3AB3462B53B7}" type="slidenum">
              <a:rPr lang="en-GB" altLang="en-US"/>
              <a:pPr>
                <a:defRPr/>
              </a:pPr>
              <a:t>‹#›</a:t>
            </a:fld>
            <a:endParaRPr lang="en-GB" altLang="en-US"/>
          </a:p>
        </p:txBody>
      </p:sp>
    </p:spTree>
    <p:extLst>
      <p:ext uri="{BB962C8B-B14F-4D97-AF65-F5344CB8AC3E}">
        <p14:creationId xmlns:p14="http://schemas.microsoft.com/office/powerpoint/2010/main" val="18291359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FEFE846F-D355-C30E-C333-D25B498E90ED}"/>
              </a:ext>
            </a:extLst>
          </p:cNvPr>
          <p:cNvSpPr>
            <a:spLocks noGrp="1"/>
          </p:cNvSpPr>
          <p:nvPr>
            <p:ph type="dt" sz="half" idx="10"/>
          </p:nvPr>
        </p:nvSpPr>
        <p:spPr/>
        <p:txBody>
          <a:bodyPr/>
          <a:lstStyle>
            <a:lvl1pPr>
              <a:defRPr/>
            </a:lvl1pPr>
          </a:lstStyle>
          <a:p>
            <a:pPr>
              <a:defRPr/>
            </a:pPr>
            <a:fld id="{173D2509-7FA2-4C63-B17F-49C793AF7946}" type="datetimeFigureOut">
              <a:rPr lang="en-GB"/>
              <a:pPr>
                <a:defRPr/>
              </a:pPr>
              <a:t>29/01/2024</a:t>
            </a:fld>
            <a:endParaRPr lang="en-GB"/>
          </a:p>
        </p:txBody>
      </p:sp>
      <p:sp>
        <p:nvSpPr>
          <p:cNvPr id="6" name="Footer Placeholder 4">
            <a:extLst>
              <a:ext uri="{FF2B5EF4-FFF2-40B4-BE49-F238E27FC236}">
                <a16:creationId xmlns:a16="http://schemas.microsoft.com/office/drawing/2014/main" id="{6EF1E9D3-65F9-E514-BC3E-EB03D3DC6A89}"/>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6A9886F5-C5A6-D8DC-BF46-5D2BD524D33C}"/>
              </a:ext>
            </a:extLst>
          </p:cNvPr>
          <p:cNvSpPr>
            <a:spLocks noGrp="1"/>
          </p:cNvSpPr>
          <p:nvPr>
            <p:ph type="sldNum" sz="quarter" idx="12"/>
          </p:nvPr>
        </p:nvSpPr>
        <p:spPr/>
        <p:txBody>
          <a:bodyPr/>
          <a:lstStyle>
            <a:lvl1pPr>
              <a:defRPr/>
            </a:lvl1pPr>
          </a:lstStyle>
          <a:p>
            <a:pPr>
              <a:defRPr/>
            </a:pPr>
            <a:fld id="{AD941945-9A30-4B22-9CF7-987C25E94B4C}" type="slidenum">
              <a:rPr lang="en-GB" altLang="en-US"/>
              <a:pPr>
                <a:defRPr/>
              </a:pPr>
              <a:t>‹#›</a:t>
            </a:fld>
            <a:endParaRPr lang="en-GB" altLang="en-US"/>
          </a:p>
        </p:txBody>
      </p:sp>
    </p:spTree>
    <p:extLst>
      <p:ext uri="{BB962C8B-B14F-4D97-AF65-F5344CB8AC3E}">
        <p14:creationId xmlns:p14="http://schemas.microsoft.com/office/powerpoint/2010/main" val="42801072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3AD0D2E6-1F75-5EBD-57C8-0B795991A695}"/>
              </a:ext>
            </a:extLst>
          </p:cNvPr>
          <p:cNvSpPr>
            <a:spLocks noGrp="1"/>
          </p:cNvSpPr>
          <p:nvPr>
            <p:ph type="dt" sz="half" idx="10"/>
          </p:nvPr>
        </p:nvSpPr>
        <p:spPr/>
        <p:txBody>
          <a:bodyPr/>
          <a:lstStyle>
            <a:lvl1pPr>
              <a:defRPr/>
            </a:lvl1pPr>
          </a:lstStyle>
          <a:p>
            <a:pPr>
              <a:defRPr/>
            </a:pPr>
            <a:fld id="{526654B6-A729-496D-9915-9FA2D3A3692F}" type="datetimeFigureOut">
              <a:rPr lang="en-GB"/>
              <a:pPr>
                <a:defRPr/>
              </a:pPr>
              <a:t>29/01/2024</a:t>
            </a:fld>
            <a:endParaRPr lang="en-GB"/>
          </a:p>
        </p:txBody>
      </p:sp>
      <p:sp>
        <p:nvSpPr>
          <p:cNvPr id="8" name="Footer Placeholder 4">
            <a:extLst>
              <a:ext uri="{FF2B5EF4-FFF2-40B4-BE49-F238E27FC236}">
                <a16:creationId xmlns:a16="http://schemas.microsoft.com/office/drawing/2014/main" id="{2ABD0F80-BAB8-40BC-03F8-8C4829B95999}"/>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61D4246D-D8E3-0C05-762B-E8E53CC038E9}"/>
              </a:ext>
            </a:extLst>
          </p:cNvPr>
          <p:cNvSpPr>
            <a:spLocks noGrp="1"/>
          </p:cNvSpPr>
          <p:nvPr>
            <p:ph type="sldNum" sz="quarter" idx="12"/>
          </p:nvPr>
        </p:nvSpPr>
        <p:spPr/>
        <p:txBody>
          <a:bodyPr/>
          <a:lstStyle>
            <a:lvl1pPr>
              <a:defRPr/>
            </a:lvl1pPr>
          </a:lstStyle>
          <a:p>
            <a:pPr>
              <a:defRPr/>
            </a:pPr>
            <a:fld id="{BCDA5CCE-42AB-4DE5-A935-E46B14015F83}" type="slidenum">
              <a:rPr lang="en-GB" altLang="en-US"/>
              <a:pPr>
                <a:defRPr/>
              </a:pPr>
              <a:t>‹#›</a:t>
            </a:fld>
            <a:endParaRPr lang="en-GB" altLang="en-US"/>
          </a:p>
        </p:txBody>
      </p:sp>
    </p:spTree>
    <p:extLst>
      <p:ext uri="{BB962C8B-B14F-4D97-AF65-F5344CB8AC3E}">
        <p14:creationId xmlns:p14="http://schemas.microsoft.com/office/powerpoint/2010/main" val="22100708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81A1FF0A-4ED6-A100-40FC-CBD14EA001C8}"/>
              </a:ext>
            </a:extLst>
          </p:cNvPr>
          <p:cNvSpPr>
            <a:spLocks noGrp="1"/>
          </p:cNvSpPr>
          <p:nvPr>
            <p:ph type="dt" sz="half" idx="10"/>
          </p:nvPr>
        </p:nvSpPr>
        <p:spPr/>
        <p:txBody>
          <a:bodyPr/>
          <a:lstStyle>
            <a:lvl1pPr>
              <a:defRPr/>
            </a:lvl1pPr>
          </a:lstStyle>
          <a:p>
            <a:pPr>
              <a:defRPr/>
            </a:pPr>
            <a:fld id="{E9917D9F-C70D-48DB-87D8-FE2026C11F13}" type="datetimeFigureOut">
              <a:rPr lang="en-GB"/>
              <a:pPr>
                <a:defRPr/>
              </a:pPr>
              <a:t>29/01/2024</a:t>
            </a:fld>
            <a:endParaRPr lang="en-GB"/>
          </a:p>
        </p:txBody>
      </p:sp>
      <p:sp>
        <p:nvSpPr>
          <p:cNvPr id="4" name="Footer Placeholder 4">
            <a:extLst>
              <a:ext uri="{FF2B5EF4-FFF2-40B4-BE49-F238E27FC236}">
                <a16:creationId xmlns:a16="http://schemas.microsoft.com/office/drawing/2014/main" id="{4D9CE561-1AF3-8ADC-B99E-E6E4689FC864}"/>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3FFC419E-0A26-0F61-39EE-9AB18E85BC13}"/>
              </a:ext>
            </a:extLst>
          </p:cNvPr>
          <p:cNvSpPr>
            <a:spLocks noGrp="1"/>
          </p:cNvSpPr>
          <p:nvPr>
            <p:ph type="sldNum" sz="quarter" idx="12"/>
          </p:nvPr>
        </p:nvSpPr>
        <p:spPr/>
        <p:txBody>
          <a:bodyPr/>
          <a:lstStyle>
            <a:lvl1pPr>
              <a:defRPr/>
            </a:lvl1pPr>
          </a:lstStyle>
          <a:p>
            <a:pPr>
              <a:defRPr/>
            </a:pPr>
            <a:fld id="{D2EC2436-45ED-4772-B1F6-2F63B6A4BB17}" type="slidenum">
              <a:rPr lang="en-GB" altLang="en-US"/>
              <a:pPr>
                <a:defRPr/>
              </a:pPr>
              <a:t>‹#›</a:t>
            </a:fld>
            <a:endParaRPr lang="en-GB" altLang="en-US"/>
          </a:p>
        </p:txBody>
      </p:sp>
    </p:spTree>
    <p:extLst>
      <p:ext uri="{BB962C8B-B14F-4D97-AF65-F5344CB8AC3E}">
        <p14:creationId xmlns:p14="http://schemas.microsoft.com/office/powerpoint/2010/main" val="2258050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38C364C7-0EC5-914B-C420-B85B4CD60EC6}"/>
              </a:ext>
            </a:extLst>
          </p:cNvPr>
          <p:cNvSpPr>
            <a:spLocks noGrp="1"/>
          </p:cNvSpPr>
          <p:nvPr>
            <p:ph type="dt" sz="half" idx="10"/>
          </p:nvPr>
        </p:nvSpPr>
        <p:spPr/>
        <p:txBody>
          <a:bodyPr/>
          <a:lstStyle>
            <a:lvl1pPr>
              <a:defRPr/>
            </a:lvl1pPr>
          </a:lstStyle>
          <a:p>
            <a:pPr>
              <a:defRPr/>
            </a:pPr>
            <a:fld id="{181F0126-69D4-4589-99AB-1215803D1F9A}" type="datetimeFigureOut">
              <a:rPr lang="en-GB"/>
              <a:pPr>
                <a:defRPr/>
              </a:pPr>
              <a:t>29/01/2024</a:t>
            </a:fld>
            <a:endParaRPr lang="en-GB"/>
          </a:p>
        </p:txBody>
      </p:sp>
      <p:sp>
        <p:nvSpPr>
          <p:cNvPr id="3" name="Footer Placeholder 4">
            <a:extLst>
              <a:ext uri="{FF2B5EF4-FFF2-40B4-BE49-F238E27FC236}">
                <a16:creationId xmlns:a16="http://schemas.microsoft.com/office/drawing/2014/main" id="{1AF5C28C-8EF1-9B1E-E157-AB9FB12C3030}"/>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B41EC85A-F731-B015-2157-96FA3D720788}"/>
              </a:ext>
            </a:extLst>
          </p:cNvPr>
          <p:cNvSpPr>
            <a:spLocks noGrp="1"/>
          </p:cNvSpPr>
          <p:nvPr>
            <p:ph type="sldNum" sz="quarter" idx="12"/>
          </p:nvPr>
        </p:nvSpPr>
        <p:spPr/>
        <p:txBody>
          <a:bodyPr/>
          <a:lstStyle>
            <a:lvl1pPr>
              <a:defRPr/>
            </a:lvl1pPr>
          </a:lstStyle>
          <a:p>
            <a:pPr>
              <a:defRPr/>
            </a:pPr>
            <a:fld id="{F1CBA347-474C-4BFF-948E-4FE1CA514263}" type="slidenum">
              <a:rPr lang="en-GB" altLang="en-US"/>
              <a:pPr>
                <a:defRPr/>
              </a:pPr>
              <a:t>‹#›</a:t>
            </a:fld>
            <a:endParaRPr lang="en-GB" altLang="en-US"/>
          </a:p>
        </p:txBody>
      </p:sp>
    </p:spTree>
    <p:extLst>
      <p:ext uri="{BB962C8B-B14F-4D97-AF65-F5344CB8AC3E}">
        <p14:creationId xmlns:p14="http://schemas.microsoft.com/office/powerpoint/2010/main" val="37564832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3">
            <a:extLst>
              <a:ext uri="{FF2B5EF4-FFF2-40B4-BE49-F238E27FC236}">
                <a16:creationId xmlns:a16="http://schemas.microsoft.com/office/drawing/2014/main" id="{A401E51B-DA73-1A70-506E-C87C335E826E}"/>
              </a:ext>
            </a:extLst>
          </p:cNvPr>
          <p:cNvSpPr>
            <a:spLocks noGrp="1"/>
          </p:cNvSpPr>
          <p:nvPr>
            <p:ph type="dt" sz="half" idx="10"/>
          </p:nvPr>
        </p:nvSpPr>
        <p:spPr/>
        <p:txBody>
          <a:bodyPr/>
          <a:lstStyle>
            <a:lvl1pPr>
              <a:defRPr/>
            </a:lvl1pPr>
          </a:lstStyle>
          <a:p>
            <a:pPr>
              <a:defRPr/>
            </a:pPr>
            <a:fld id="{7E5839BC-2A23-4B35-8DF5-FEA9E51EF016}" type="datetimeFigureOut">
              <a:rPr lang="en-GB"/>
              <a:pPr>
                <a:defRPr/>
              </a:pPr>
              <a:t>29/01/2024</a:t>
            </a:fld>
            <a:endParaRPr lang="en-GB"/>
          </a:p>
        </p:txBody>
      </p:sp>
      <p:sp>
        <p:nvSpPr>
          <p:cNvPr id="6" name="Footer Placeholder 4">
            <a:extLst>
              <a:ext uri="{FF2B5EF4-FFF2-40B4-BE49-F238E27FC236}">
                <a16:creationId xmlns:a16="http://schemas.microsoft.com/office/drawing/2014/main" id="{FE884172-3771-689F-E4C4-E2E406B270E2}"/>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7EFE2E72-1A79-0908-9491-F5D3AF98A4A8}"/>
              </a:ext>
            </a:extLst>
          </p:cNvPr>
          <p:cNvSpPr>
            <a:spLocks noGrp="1"/>
          </p:cNvSpPr>
          <p:nvPr>
            <p:ph type="sldNum" sz="quarter" idx="12"/>
          </p:nvPr>
        </p:nvSpPr>
        <p:spPr/>
        <p:txBody>
          <a:bodyPr/>
          <a:lstStyle>
            <a:lvl1pPr>
              <a:defRPr/>
            </a:lvl1pPr>
          </a:lstStyle>
          <a:p>
            <a:pPr>
              <a:defRPr/>
            </a:pPr>
            <a:fld id="{1851B841-450C-45A9-B566-200996DBEF5F}" type="slidenum">
              <a:rPr lang="en-GB" altLang="en-US"/>
              <a:pPr>
                <a:defRPr/>
              </a:pPr>
              <a:t>‹#›</a:t>
            </a:fld>
            <a:endParaRPr lang="en-GB" altLang="en-US"/>
          </a:p>
        </p:txBody>
      </p:sp>
    </p:spTree>
    <p:extLst>
      <p:ext uri="{BB962C8B-B14F-4D97-AF65-F5344CB8AC3E}">
        <p14:creationId xmlns:p14="http://schemas.microsoft.com/office/powerpoint/2010/main" val="3166303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3">
            <a:extLst>
              <a:ext uri="{FF2B5EF4-FFF2-40B4-BE49-F238E27FC236}">
                <a16:creationId xmlns:a16="http://schemas.microsoft.com/office/drawing/2014/main" id="{549C103E-12A6-AC1A-B501-EB15066C590A}"/>
              </a:ext>
            </a:extLst>
          </p:cNvPr>
          <p:cNvSpPr>
            <a:spLocks noGrp="1"/>
          </p:cNvSpPr>
          <p:nvPr>
            <p:ph type="dt" sz="half" idx="10"/>
          </p:nvPr>
        </p:nvSpPr>
        <p:spPr/>
        <p:txBody>
          <a:bodyPr/>
          <a:lstStyle>
            <a:lvl1pPr>
              <a:defRPr/>
            </a:lvl1pPr>
          </a:lstStyle>
          <a:p>
            <a:pPr>
              <a:defRPr/>
            </a:pPr>
            <a:fld id="{98AB1713-BE16-4D2C-8AC0-1081A7C01237}" type="datetimeFigureOut">
              <a:rPr lang="en-GB"/>
              <a:pPr>
                <a:defRPr/>
              </a:pPr>
              <a:t>29/01/2024</a:t>
            </a:fld>
            <a:endParaRPr lang="en-GB"/>
          </a:p>
        </p:txBody>
      </p:sp>
      <p:sp>
        <p:nvSpPr>
          <p:cNvPr id="6" name="Footer Placeholder 4">
            <a:extLst>
              <a:ext uri="{FF2B5EF4-FFF2-40B4-BE49-F238E27FC236}">
                <a16:creationId xmlns:a16="http://schemas.microsoft.com/office/drawing/2014/main" id="{1EB51A4A-4A9A-95FF-298B-4A6E7E456654}"/>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C3F46819-8001-195C-4CEE-044FC295D820}"/>
              </a:ext>
            </a:extLst>
          </p:cNvPr>
          <p:cNvSpPr>
            <a:spLocks noGrp="1"/>
          </p:cNvSpPr>
          <p:nvPr>
            <p:ph type="sldNum" sz="quarter" idx="12"/>
          </p:nvPr>
        </p:nvSpPr>
        <p:spPr/>
        <p:txBody>
          <a:bodyPr/>
          <a:lstStyle>
            <a:lvl1pPr>
              <a:defRPr/>
            </a:lvl1pPr>
          </a:lstStyle>
          <a:p>
            <a:pPr>
              <a:defRPr/>
            </a:pPr>
            <a:fld id="{B0C40FD7-E33B-45E9-977F-205ADE95A1AF}" type="slidenum">
              <a:rPr lang="en-GB" altLang="en-US"/>
              <a:pPr>
                <a:defRPr/>
              </a:pPr>
              <a:t>‹#›</a:t>
            </a:fld>
            <a:endParaRPr lang="en-GB" altLang="en-US"/>
          </a:p>
        </p:txBody>
      </p:sp>
    </p:spTree>
    <p:extLst>
      <p:ext uri="{BB962C8B-B14F-4D97-AF65-F5344CB8AC3E}">
        <p14:creationId xmlns:p14="http://schemas.microsoft.com/office/powerpoint/2010/main" val="7061842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C3A6CB-8347-528B-38C5-BD7852397460}"/>
              </a:ext>
            </a:extLst>
          </p:cNvPr>
          <p:cNvSpPr>
            <a:spLocks noGrp="1"/>
          </p:cNvSpPr>
          <p:nvPr>
            <p:ph type="dt" sz="half" idx="10"/>
          </p:nvPr>
        </p:nvSpPr>
        <p:spPr/>
        <p:txBody>
          <a:bodyPr/>
          <a:lstStyle>
            <a:lvl1pPr>
              <a:defRPr/>
            </a:lvl1pPr>
          </a:lstStyle>
          <a:p>
            <a:pPr>
              <a:defRPr/>
            </a:pPr>
            <a:fld id="{34C2A3A9-7535-4B7C-90B9-25BD17336ADD}" type="datetimeFigureOut">
              <a:rPr lang="en-GB"/>
              <a:pPr>
                <a:defRPr/>
              </a:pPr>
              <a:t>29/01/2024</a:t>
            </a:fld>
            <a:endParaRPr lang="en-GB"/>
          </a:p>
        </p:txBody>
      </p:sp>
      <p:sp>
        <p:nvSpPr>
          <p:cNvPr id="5" name="Footer Placeholder 4">
            <a:extLst>
              <a:ext uri="{FF2B5EF4-FFF2-40B4-BE49-F238E27FC236}">
                <a16:creationId xmlns:a16="http://schemas.microsoft.com/office/drawing/2014/main" id="{90FD0EE1-7D23-345F-8621-8498E0F11EA8}"/>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B51368A8-5D1F-0957-E5E0-BD7D3FC1BD5D}"/>
              </a:ext>
            </a:extLst>
          </p:cNvPr>
          <p:cNvSpPr>
            <a:spLocks noGrp="1"/>
          </p:cNvSpPr>
          <p:nvPr>
            <p:ph type="sldNum" sz="quarter" idx="12"/>
          </p:nvPr>
        </p:nvSpPr>
        <p:spPr/>
        <p:txBody>
          <a:bodyPr/>
          <a:lstStyle>
            <a:lvl1pPr>
              <a:defRPr/>
            </a:lvl1pPr>
          </a:lstStyle>
          <a:p>
            <a:pPr>
              <a:defRPr/>
            </a:pPr>
            <a:fld id="{7420D382-92AC-4508-9F24-C1EB594C1163}" type="slidenum">
              <a:rPr lang="en-GB" altLang="en-US"/>
              <a:pPr>
                <a:defRPr/>
              </a:pPr>
              <a:t>‹#›</a:t>
            </a:fld>
            <a:endParaRPr lang="en-GB" altLang="en-US"/>
          </a:p>
        </p:txBody>
      </p:sp>
    </p:spTree>
    <p:extLst>
      <p:ext uri="{BB962C8B-B14F-4D97-AF65-F5344CB8AC3E}">
        <p14:creationId xmlns:p14="http://schemas.microsoft.com/office/powerpoint/2010/main" val="4002454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6C7A81-BFB4-0E3C-D422-4B3522D65918}"/>
              </a:ext>
            </a:extLst>
          </p:cNvPr>
          <p:cNvSpPr>
            <a:spLocks noGrp="1"/>
          </p:cNvSpPr>
          <p:nvPr>
            <p:ph type="dt" sz="half" idx="10"/>
          </p:nvPr>
        </p:nvSpPr>
        <p:spPr/>
        <p:txBody>
          <a:bodyPr/>
          <a:lstStyle>
            <a:lvl1pPr>
              <a:defRPr/>
            </a:lvl1pPr>
          </a:lstStyle>
          <a:p>
            <a:pPr>
              <a:defRPr/>
            </a:pPr>
            <a:fld id="{08AA7CA6-04AD-440C-A061-6B9D20EB27B3}" type="datetimeFigureOut">
              <a:rPr lang="en-GB"/>
              <a:pPr>
                <a:defRPr/>
              </a:pPr>
              <a:t>29/01/2024</a:t>
            </a:fld>
            <a:endParaRPr lang="en-GB"/>
          </a:p>
        </p:txBody>
      </p:sp>
      <p:sp>
        <p:nvSpPr>
          <p:cNvPr id="5" name="Footer Placeholder 4">
            <a:extLst>
              <a:ext uri="{FF2B5EF4-FFF2-40B4-BE49-F238E27FC236}">
                <a16:creationId xmlns:a16="http://schemas.microsoft.com/office/drawing/2014/main" id="{05F323E2-DC88-56B1-D485-06672B0A7902}"/>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944D8538-7E44-158D-A378-BBDEBD243BB8}"/>
              </a:ext>
            </a:extLst>
          </p:cNvPr>
          <p:cNvSpPr>
            <a:spLocks noGrp="1"/>
          </p:cNvSpPr>
          <p:nvPr>
            <p:ph type="sldNum" sz="quarter" idx="12"/>
          </p:nvPr>
        </p:nvSpPr>
        <p:spPr/>
        <p:txBody>
          <a:bodyPr/>
          <a:lstStyle>
            <a:lvl1pPr>
              <a:defRPr/>
            </a:lvl1pPr>
          </a:lstStyle>
          <a:p>
            <a:pPr>
              <a:defRPr/>
            </a:pPr>
            <a:fld id="{9374FC52-E881-43F2-9D71-AA82A12F247F}" type="slidenum">
              <a:rPr lang="en-GB" altLang="en-US"/>
              <a:pPr>
                <a:defRPr/>
              </a:pPr>
              <a:t>‹#›</a:t>
            </a:fld>
            <a:endParaRPr lang="en-GB" altLang="en-US"/>
          </a:p>
        </p:txBody>
      </p:sp>
    </p:spTree>
    <p:extLst>
      <p:ext uri="{BB962C8B-B14F-4D97-AF65-F5344CB8AC3E}">
        <p14:creationId xmlns:p14="http://schemas.microsoft.com/office/powerpoint/2010/main" val="2239883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01C901F-95D7-81AF-4B92-F99B0487F6E2}"/>
              </a:ext>
            </a:extLst>
          </p:cNvPr>
          <p:cNvSpPr>
            <a:spLocks noGrp="1"/>
          </p:cNvSpPr>
          <p:nvPr>
            <p:ph type="dt" sz="half" idx="10"/>
          </p:nvPr>
        </p:nvSpPr>
        <p:spPr>
          <a:xfrm>
            <a:off x="395288" y="6524625"/>
            <a:ext cx="971550" cy="219075"/>
          </a:xfrm>
        </p:spPr>
        <p:txBody>
          <a:bodyPr/>
          <a:lstStyle>
            <a:lvl1pPr eaLnBrk="0" fontAlgn="base" hangingPunct="0">
              <a:spcBef>
                <a:spcPct val="0"/>
              </a:spcBef>
              <a:spcAft>
                <a:spcPct val="0"/>
              </a:spcAft>
              <a:defRPr>
                <a:latin typeface="Times" charset="0"/>
              </a:defRPr>
            </a:lvl1pPr>
          </a:lstStyle>
          <a:p>
            <a:pPr>
              <a:defRPr/>
            </a:pPr>
            <a:fld id="{51A2EC1B-FF2F-4B28-A315-8DD90EC1B369}" type="datetimeFigureOut">
              <a:rPr lang="en-GB"/>
              <a:pPr>
                <a:defRPr/>
              </a:pPr>
              <a:t>29/01/2024</a:t>
            </a:fld>
            <a:endParaRPr lang="en-GB"/>
          </a:p>
        </p:txBody>
      </p:sp>
      <p:sp>
        <p:nvSpPr>
          <p:cNvPr id="5" name="Footer Placeholder 4">
            <a:extLst>
              <a:ext uri="{FF2B5EF4-FFF2-40B4-BE49-F238E27FC236}">
                <a16:creationId xmlns:a16="http://schemas.microsoft.com/office/drawing/2014/main" id="{385C8CA9-F383-5875-CA06-A7BB914CAEC0}"/>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sz="135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D6223187-114F-676D-77DB-CFDC7C2D5E76}"/>
              </a:ext>
            </a:extLst>
          </p:cNvPr>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80781003-D9C7-4AAF-A194-57A17A751535}" type="slidenum">
              <a:rPr lang="en-GB" altLang="en-US"/>
              <a:pPr>
                <a:defRPr/>
              </a:pPr>
              <a:t>‹#›</a:t>
            </a:fld>
            <a:endParaRPr lang="en-GB" altLang="en-US"/>
          </a:p>
        </p:txBody>
      </p:sp>
    </p:spTree>
    <p:extLst>
      <p:ext uri="{BB962C8B-B14F-4D97-AF65-F5344CB8AC3E}">
        <p14:creationId xmlns:p14="http://schemas.microsoft.com/office/powerpoint/2010/main" val="30638154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176282-149C-1404-E32C-008C2CF140AB}"/>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9ECEA2BB-2EAC-4781-9148-37E4B3053B03}" type="datetimeFigureOut">
              <a:rPr lang="en-GB"/>
              <a:pPr>
                <a:defRPr/>
              </a:pPr>
              <a:t>29/01/2024</a:t>
            </a:fld>
            <a:endParaRPr lang="en-GB"/>
          </a:p>
        </p:txBody>
      </p:sp>
      <p:sp>
        <p:nvSpPr>
          <p:cNvPr id="5" name="Footer Placeholder 4">
            <a:extLst>
              <a:ext uri="{FF2B5EF4-FFF2-40B4-BE49-F238E27FC236}">
                <a16:creationId xmlns:a16="http://schemas.microsoft.com/office/drawing/2014/main" id="{8D318F39-664B-5EBB-A6D3-DBA69E05630E}"/>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35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BEAC80BE-FB16-FBC4-A7AE-91F3157D6019}"/>
              </a:ext>
            </a:extLst>
          </p:cNvPr>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BB1D6DE4-1203-407D-92F7-6D2D43222E0E}" type="slidenum">
              <a:rPr lang="en-GB" altLang="en-US"/>
              <a:pPr>
                <a:defRPr/>
              </a:pPr>
              <a:t>‹#›</a:t>
            </a:fld>
            <a:endParaRPr lang="en-GB" altLang="en-US"/>
          </a:p>
        </p:txBody>
      </p:sp>
    </p:spTree>
    <p:extLst>
      <p:ext uri="{BB962C8B-B14F-4D97-AF65-F5344CB8AC3E}">
        <p14:creationId xmlns:p14="http://schemas.microsoft.com/office/powerpoint/2010/main" val="33465653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64EDF2A-8E8E-9E0F-DE0C-B8BC5B99EB9A}"/>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435ED3E1-523F-4725-BB8E-2248BEE027EB}" type="datetimeFigureOut">
              <a:rPr lang="en-GB"/>
              <a:pPr>
                <a:defRPr/>
              </a:pPr>
              <a:t>29/01/2024</a:t>
            </a:fld>
            <a:endParaRPr lang="en-GB"/>
          </a:p>
        </p:txBody>
      </p:sp>
      <p:sp>
        <p:nvSpPr>
          <p:cNvPr id="5" name="Slide Number Placeholder 5">
            <a:extLst>
              <a:ext uri="{FF2B5EF4-FFF2-40B4-BE49-F238E27FC236}">
                <a16:creationId xmlns:a16="http://schemas.microsoft.com/office/drawing/2014/main" id="{4D5C4A4F-83C8-BDF0-5BA3-A4EB3B9841DB}"/>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1447DABD-94CC-4E13-AEAC-C3E2F0204465}" type="slidenum">
              <a:rPr lang="en-GB" altLang="en-US"/>
              <a:pPr>
                <a:defRPr/>
              </a:pPr>
              <a:t>‹#›</a:t>
            </a:fld>
            <a:endParaRPr lang="en-GB" altLang="en-US"/>
          </a:p>
        </p:txBody>
      </p:sp>
    </p:spTree>
    <p:extLst>
      <p:ext uri="{BB962C8B-B14F-4D97-AF65-F5344CB8AC3E}">
        <p14:creationId xmlns:p14="http://schemas.microsoft.com/office/powerpoint/2010/main" val="29002719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93C3808-DAA4-E75B-6B2E-28C2BB090910}"/>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6BBE0FD-E706-4E72-84FB-F89F6C59ED6B}" type="datetimeFigureOut">
              <a:rPr lang="en-GB"/>
              <a:pPr>
                <a:defRPr/>
              </a:pPr>
              <a:t>29/01/2024</a:t>
            </a:fld>
            <a:endParaRPr lang="en-GB"/>
          </a:p>
        </p:txBody>
      </p:sp>
      <p:sp>
        <p:nvSpPr>
          <p:cNvPr id="6" name="Slide Number Placeholder 6">
            <a:extLst>
              <a:ext uri="{FF2B5EF4-FFF2-40B4-BE49-F238E27FC236}">
                <a16:creationId xmlns:a16="http://schemas.microsoft.com/office/drawing/2014/main" id="{9F9EE0FB-114A-96A1-2361-6B08CCC6913A}"/>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984326BC-F0FA-418F-B281-19F4D3535A63}" type="slidenum">
              <a:rPr lang="en-GB" altLang="en-US"/>
              <a:pPr>
                <a:defRPr/>
              </a:pPr>
              <a:t>‹#›</a:t>
            </a:fld>
            <a:endParaRPr lang="en-GB" altLang="en-US"/>
          </a:p>
        </p:txBody>
      </p:sp>
    </p:spTree>
    <p:extLst>
      <p:ext uri="{BB962C8B-B14F-4D97-AF65-F5344CB8AC3E}">
        <p14:creationId xmlns:p14="http://schemas.microsoft.com/office/powerpoint/2010/main" val="7835590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026B59A-10B0-7422-8658-7C9838AB4227}"/>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01D1684-1719-4529-B802-284DB9E154D3}" type="datetimeFigureOut">
              <a:rPr lang="en-GB"/>
              <a:pPr>
                <a:defRPr/>
              </a:pPr>
              <a:t>29/01/2024</a:t>
            </a:fld>
            <a:endParaRPr lang="en-GB"/>
          </a:p>
        </p:txBody>
      </p:sp>
      <p:sp>
        <p:nvSpPr>
          <p:cNvPr id="8" name="Slide Number Placeholder 8">
            <a:extLst>
              <a:ext uri="{FF2B5EF4-FFF2-40B4-BE49-F238E27FC236}">
                <a16:creationId xmlns:a16="http://schemas.microsoft.com/office/drawing/2014/main" id="{5CD9241A-1F3D-745A-769C-B964FB5A93B7}"/>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DC9CCB61-4C6F-44B3-BDB6-255FE74C2124}" type="slidenum">
              <a:rPr lang="en-GB" altLang="en-US"/>
              <a:pPr>
                <a:defRPr/>
              </a:pPr>
              <a:t>‹#›</a:t>
            </a:fld>
            <a:endParaRPr lang="en-GB" altLang="en-US"/>
          </a:p>
        </p:txBody>
      </p:sp>
    </p:spTree>
    <p:extLst>
      <p:ext uri="{BB962C8B-B14F-4D97-AF65-F5344CB8AC3E}">
        <p14:creationId xmlns:p14="http://schemas.microsoft.com/office/powerpoint/2010/main" val="4567677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6A316D8-FE42-5342-6B10-31AA39B7EB5B}"/>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A8E9AF89-E40E-4435-93B1-19C3DCD2FC9A}" type="datetimeFigureOut">
              <a:rPr lang="en-GB"/>
              <a:pPr>
                <a:defRPr/>
              </a:pPr>
              <a:t>29/01/2024</a:t>
            </a:fld>
            <a:endParaRPr lang="en-GB"/>
          </a:p>
        </p:txBody>
      </p:sp>
      <p:sp>
        <p:nvSpPr>
          <p:cNvPr id="4" name="Slide Number Placeholder 4">
            <a:extLst>
              <a:ext uri="{FF2B5EF4-FFF2-40B4-BE49-F238E27FC236}">
                <a16:creationId xmlns:a16="http://schemas.microsoft.com/office/drawing/2014/main" id="{0DC37091-9541-83A3-C199-13BD0A0E81BC}"/>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464B1335-947D-4A9C-8205-541C006475F3}" type="slidenum">
              <a:rPr lang="en-GB" altLang="en-US"/>
              <a:pPr>
                <a:defRPr/>
              </a:pPr>
              <a:t>‹#›</a:t>
            </a:fld>
            <a:endParaRPr lang="en-GB" altLang="en-US"/>
          </a:p>
        </p:txBody>
      </p:sp>
    </p:spTree>
    <p:extLst>
      <p:ext uri="{BB962C8B-B14F-4D97-AF65-F5344CB8AC3E}">
        <p14:creationId xmlns:p14="http://schemas.microsoft.com/office/powerpoint/2010/main" val="14932939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A64A332-AED3-5CC3-51B7-ED08B95D6158}"/>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BE6ECD6-CD83-4B3C-8EF3-AFB2C9ECF94D}" type="datetimeFigureOut">
              <a:rPr lang="en-GB"/>
              <a:pPr>
                <a:defRPr/>
              </a:pPr>
              <a:t>29/01/2024</a:t>
            </a:fld>
            <a:endParaRPr lang="en-GB"/>
          </a:p>
        </p:txBody>
      </p:sp>
      <p:sp>
        <p:nvSpPr>
          <p:cNvPr id="3" name="Slide Number Placeholder 3">
            <a:extLst>
              <a:ext uri="{FF2B5EF4-FFF2-40B4-BE49-F238E27FC236}">
                <a16:creationId xmlns:a16="http://schemas.microsoft.com/office/drawing/2014/main" id="{704CDCA2-7F1E-AFE4-65A0-A2B5A9DBAF90}"/>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81F9DDBB-08E9-4281-AF6E-2FA6A838A937}" type="slidenum">
              <a:rPr lang="en-GB" altLang="en-US"/>
              <a:pPr>
                <a:defRPr/>
              </a:pPr>
              <a:t>‹#›</a:t>
            </a:fld>
            <a:endParaRPr lang="en-GB" altLang="en-US"/>
          </a:p>
        </p:txBody>
      </p:sp>
    </p:spTree>
    <p:extLst>
      <p:ext uri="{BB962C8B-B14F-4D97-AF65-F5344CB8AC3E}">
        <p14:creationId xmlns:p14="http://schemas.microsoft.com/office/powerpoint/2010/main" val="378054256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a:extLst>
              <a:ext uri="{FF2B5EF4-FFF2-40B4-BE49-F238E27FC236}">
                <a16:creationId xmlns:a16="http://schemas.microsoft.com/office/drawing/2014/main" id="{DDA0E442-ACB7-7C11-C776-BAE1DEC16E4F}"/>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16F74640-148A-4E0B-BB82-1D8C3C3543BE}" type="datetimeFigureOut">
              <a:rPr lang="en-GB"/>
              <a:pPr>
                <a:defRPr/>
              </a:pPr>
              <a:t>29/01/2024</a:t>
            </a:fld>
            <a:endParaRPr lang="en-GB"/>
          </a:p>
        </p:txBody>
      </p:sp>
      <p:sp>
        <p:nvSpPr>
          <p:cNvPr id="6" name="Slide Number Placeholder 6">
            <a:extLst>
              <a:ext uri="{FF2B5EF4-FFF2-40B4-BE49-F238E27FC236}">
                <a16:creationId xmlns:a16="http://schemas.microsoft.com/office/drawing/2014/main" id="{8802BC98-5C8D-D0F1-8997-C9D296745D42}"/>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88C6806C-4D79-4B63-8A04-8912A13F01A6}" type="slidenum">
              <a:rPr lang="en-GB" altLang="en-US"/>
              <a:pPr>
                <a:defRPr/>
              </a:pPr>
              <a:t>‹#›</a:t>
            </a:fld>
            <a:endParaRPr lang="en-GB" altLang="en-US"/>
          </a:p>
        </p:txBody>
      </p:sp>
    </p:spTree>
    <p:extLst>
      <p:ext uri="{BB962C8B-B14F-4D97-AF65-F5344CB8AC3E}">
        <p14:creationId xmlns:p14="http://schemas.microsoft.com/office/powerpoint/2010/main" val="316207746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a:extLst>
              <a:ext uri="{FF2B5EF4-FFF2-40B4-BE49-F238E27FC236}">
                <a16:creationId xmlns:a16="http://schemas.microsoft.com/office/drawing/2014/main" id="{2F00AF2A-FE6C-B81F-84A0-833475BE0EDB}"/>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762BB768-B73A-4D8A-9AA6-5BAB656339F7}" type="datetimeFigureOut">
              <a:rPr lang="en-GB"/>
              <a:pPr>
                <a:defRPr/>
              </a:pPr>
              <a:t>29/01/2024</a:t>
            </a:fld>
            <a:endParaRPr lang="en-GB"/>
          </a:p>
        </p:txBody>
      </p:sp>
      <p:sp>
        <p:nvSpPr>
          <p:cNvPr id="6" name="Slide Number Placeholder 6">
            <a:extLst>
              <a:ext uri="{FF2B5EF4-FFF2-40B4-BE49-F238E27FC236}">
                <a16:creationId xmlns:a16="http://schemas.microsoft.com/office/drawing/2014/main" id="{F72F197B-2968-8F80-F0FA-B5817F6A54B2}"/>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B819B30C-ADF8-4157-A0F8-44FB03E92ED3}" type="slidenum">
              <a:rPr lang="en-GB" altLang="en-US"/>
              <a:pPr>
                <a:defRPr/>
              </a:pPr>
              <a:t>‹#›</a:t>
            </a:fld>
            <a:endParaRPr lang="en-GB" altLang="en-US"/>
          </a:p>
        </p:txBody>
      </p:sp>
    </p:spTree>
    <p:extLst>
      <p:ext uri="{BB962C8B-B14F-4D97-AF65-F5344CB8AC3E}">
        <p14:creationId xmlns:p14="http://schemas.microsoft.com/office/powerpoint/2010/main" val="413316830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1CEAFB-7A4C-9BBD-5612-E570CCABAAB7}"/>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01A9878C-E24B-436F-8C02-91A4EFEF62DC}" type="datetimeFigureOut">
              <a:rPr lang="en-GB"/>
              <a:pPr>
                <a:defRPr/>
              </a:pPr>
              <a:t>29/01/2024</a:t>
            </a:fld>
            <a:endParaRPr lang="en-GB"/>
          </a:p>
        </p:txBody>
      </p:sp>
      <p:sp>
        <p:nvSpPr>
          <p:cNvPr id="5" name="Slide Number Placeholder 5">
            <a:extLst>
              <a:ext uri="{FF2B5EF4-FFF2-40B4-BE49-F238E27FC236}">
                <a16:creationId xmlns:a16="http://schemas.microsoft.com/office/drawing/2014/main" id="{4C81951E-F62E-CD53-FD13-9B7D81CD9081}"/>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8BE5DC6C-A38B-4BEB-A38E-44B5F4779427}" type="slidenum">
              <a:rPr lang="en-GB" altLang="en-US"/>
              <a:pPr>
                <a:defRPr/>
              </a:pPr>
              <a:t>‹#›</a:t>
            </a:fld>
            <a:endParaRPr lang="en-GB" altLang="en-US"/>
          </a:p>
        </p:txBody>
      </p:sp>
    </p:spTree>
    <p:extLst>
      <p:ext uri="{BB962C8B-B14F-4D97-AF65-F5344CB8AC3E}">
        <p14:creationId xmlns:p14="http://schemas.microsoft.com/office/powerpoint/2010/main" val="369635105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0ABF55-E7F4-9291-D089-A628DA347CF0}"/>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7F1F67C8-FF75-41CE-9DE7-8C62A3351B6A}" type="datetimeFigureOut">
              <a:rPr lang="en-GB"/>
              <a:pPr>
                <a:defRPr/>
              </a:pPr>
              <a:t>29/01/2024</a:t>
            </a:fld>
            <a:endParaRPr lang="en-GB"/>
          </a:p>
        </p:txBody>
      </p:sp>
      <p:sp>
        <p:nvSpPr>
          <p:cNvPr id="5" name="Slide Number Placeholder 5">
            <a:extLst>
              <a:ext uri="{FF2B5EF4-FFF2-40B4-BE49-F238E27FC236}">
                <a16:creationId xmlns:a16="http://schemas.microsoft.com/office/drawing/2014/main" id="{A8D86353-5E19-7F38-CFCF-6254B1FFE33E}"/>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36467699-039D-47CE-B4CB-3F37D25DAEDF}" type="slidenum">
              <a:rPr lang="en-GB" altLang="en-US"/>
              <a:pPr>
                <a:defRPr/>
              </a:pPr>
              <a:t>‹#›</a:t>
            </a:fld>
            <a:endParaRPr lang="en-GB" altLang="en-US"/>
          </a:p>
        </p:txBody>
      </p:sp>
    </p:spTree>
    <p:extLst>
      <p:ext uri="{BB962C8B-B14F-4D97-AF65-F5344CB8AC3E}">
        <p14:creationId xmlns:p14="http://schemas.microsoft.com/office/powerpoint/2010/main" val="28597209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F7F6D9"/>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256BF7CC-71A0-07F9-4805-0CE05248E25E}"/>
              </a:ext>
            </a:extLst>
          </p:cNvPr>
          <p:cNvSpPr>
            <a:spLocks noGrp="1" noChangeArrowheads="1"/>
          </p:cNvSpPr>
          <p:nvPr>
            <p:ph type="title"/>
          </p:nvPr>
        </p:nvSpPr>
        <p:spPr bwMode="auto">
          <a:xfrm>
            <a:off x="628650" y="365125"/>
            <a:ext cx="78867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527F3538-87DF-4EC1-A07B-ED64955C3295}"/>
              </a:ext>
            </a:extLst>
          </p:cNvPr>
          <p:cNvSpPr>
            <a:spLocks noGrp="1" noChangeArrowheads="1"/>
          </p:cNvSpPr>
          <p:nvPr>
            <p:ph type="body" idx="1"/>
          </p:nvPr>
        </p:nvSpPr>
        <p:spPr bwMode="auto">
          <a:xfrm>
            <a:off x="628650" y="1825625"/>
            <a:ext cx="78867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C5A773BF-BD46-27BC-4C88-2589D8E5C46C}"/>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eaLnBrk="1" fontAlgn="auto" hangingPunct="1">
              <a:spcBef>
                <a:spcPts val="0"/>
              </a:spcBef>
              <a:spcAft>
                <a:spcPts val="0"/>
              </a:spcAft>
              <a:defRPr sz="900">
                <a:solidFill>
                  <a:schemeClr val="tx1">
                    <a:tint val="75000"/>
                  </a:schemeClr>
                </a:solidFill>
                <a:latin typeface="+mn-lt"/>
              </a:defRPr>
            </a:lvl1pPr>
          </a:lstStyle>
          <a:p>
            <a:pPr>
              <a:defRPr/>
            </a:pPr>
            <a:fld id="{411F1CAD-2E47-429A-8461-64D787565EAA}" type="datetimeFigureOut">
              <a:rPr lang="en-GB"/>
              <a:pPr>
                <a:defRPr/>
              </a:pPr>
              <a:t>29/01/2024</a:t>
            </a:fld>
            <a:endParaRPr lang="en-GB"/>
          </a:p>
        </p:txBody>
      </p:sp>
      <p:sp>
        <p:nvSpPr>
          <p:cNvPr id="5" name="Footer Placeholder 4">
            <a:extLst>
              <a:ext uri="{FF2B5EF4-FFF2-40B4-BE49-F238E27FC236}">
                <a16:creationId xmlns:a16="http://schemas.microsoft.com/office/drawing/2014/main" id="{0032595E-63F6-99E1-ADD9-C95A2F25DB38}"/>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eaLnBrk="1" fontAlgn="auto" hangingPunct="1">
              <a:spcBef>
                <a:spcPts val="0"/>
              </a:spcBef>
              <a:spcAft>
                <a:spcPts val="0"/>
              </a:spcAft>
              <a:defRPr sz="900">
                <a:solidFill>
                  <a:schemeClr val="tx1">
                    <a:tint val="75000"/>
                  </a:schemeClr>
                </a:solidFill>
                <a:latin typeface="+mn-lt"/>
              </a:defRPr>
            </a:lvl1pPr>
          </a:lstStyle>
          <a:p>
            <a:pPr>
              <a:defRPr/>
            </a:pPr>
            <a:endParaRPr lang="en-GB"/>
          </a:p>
        </p:txBody>
      </p:sp>
      <p:sp>
        <p:nvSpPr>
          <p:cNvPr id="6" name="Slide Number Placeholder 5">
            <a:extLst>
              <a:ext uri="{FF2B5EF4-FFF2-40B4-BE49-F238E27FC236}">
                <a16:creationId xmlns:a16="http://schemas.microsoft.com/office/drawing/2014/main" id="{77519F49-D1CE-420C-2E26-944066DADBCF}"/>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eaLnBrk="1" fontAlgn="auto" hangingPunct="1">
              <a:spcBef>
                <a:spcPts val="0"/>
              </a:spcBef>
              <a:spcAft>
                <a:spcPts val="0"/>
              </a:spcAft>
              <a:defRPr sz="900">
                <a:solidFill>
                  <a:schemeClr val="tx1">
                    <a:tint val="75000"/>
                  </a:schemeClr>
                </a:solidFill>
                <a:latin typeface="+mn-lt"/>
              </a:defRPr>
            </a:lvl1pPr>
          </a:lstStyle>
          <a:p>
            <a:pPr>
              <a:defRPr/>
            </a:pPr>
            <a:fld id="{80427D58-9982-4607-BF43-8567DABD47AA}" type="slidenum">
              <a:rPr lang="en-GB" altLang="en-US"/>
              <a:pPr>
                <a:defRPr/>
              </a:pPr>
              <a:t>‹#›</a:t>
            </a:fld>
            <a:endParaRPr lang="en-GB" altLang="en-US"/>
          </a:p>
        </p:txBody>
      </p:sp>
      <p:sp>
        <p:nvSpPr>
          <p:cNvPr id="8" name="TextBox 7">
            <a:extLst>
              <a:ext uri="{FF2B5EF4-FFF2-40B4-BE49-F238E27FC236}">
                <a16:creationId xmlns:a16="http://schemas.microsoft.com/office/drawing/2014/main" id="{AD496718-E025-42D7-1A7C-20CA9D9CEEEB}"/>
              </a:ext>
            </a:extLst>
          </p:cNvPr>
          <p:cNvSpPr txBox="1"/>
          <p:nvPr/>
        </p:nvSpPr>
        <p:spPr>
          <a:xfrm>
            <a:off x="8297863" y="0"/>
            <a:ext cx="866775" cy="115888"/>
          </a:xfrm>
          <a:prstGeom prst="rect">
            <a:avLst/>
          </a:prstGeom>
        </p:spPr>
        <p:txBody>
          <a:bodyPr lIns="0" tIns="0" rIns="0" bIns="0">
            <a:spAutoFit/>
          </a:bodyPr>
          <a:lstStyle/>
          <a:p>
            <a:pPr algn="r" eaLnBrk="1" fontAlgn="auto" hangingPunct="1">
              <a:spcBef>
                <a:spcPts val="0"/>
              </a:spcBef>
              <a:spcAft>
                <a:spcPts val="0"/>
              </a:spcAft>
              <a:defRPr/>
            </a:pPr>
            <a:r>
              <a:rPr lang="en-GB" sz="750">
                <a:solidFill>
                  <a:srgbClr val="000000"/>
                </a:solidFill>
                <a:latin typeface="Calibri" panose="020F0502020204030204" pitchFamily="34" charset="0"/>
                <a:cs typeface="Calibri" panose="020F0502020204030204" pitchFamily="34" charset="0"/>
              </a:rPr>
              <a:t>PUBLIC / CYHOEDDUS</a:t>
            </a:r>
          </a:p>
        </p:txBody>
      </p:sp>
      <p:pic>
        <p:nvPicPr>
          <p:cNvPr id="1032" name="Picture 8">
            <a:extLst>
              <a:ext uri="{FF2B5EF4-FFF2-40B4-BE49-F238E27FC236}">
                <a16:creationId xmlns:a16="http://schemas.microsoft.com/office/drawing/2014/main" id="{94FB243C-C5CC-E06C-FA5D-F3876321F194}"/>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20638" y="5713413"/>
            <a:ext cx="9144000" cy="119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369" r:id="rId1"/>
    <p:sldLayoutId id="2147484370" r:id="rId2"/>
    <p:sldLayoutId id="2147484371" r:id="rId3"/>
    <p:sldLayoutId id="2147484372" r:id="rId4"/>
    <p:sldLayoutId id="2147484373" r:id="rId5"/>
    <p:sldLayoutId id="2147484374" r:id="rId6"/>
    <p:sldLayoutId id="2147484375" r:id="rId7"/>
    <p:sldLayoutId id="2147484376" r:id="rId8"/>
    <p:sldLayoutId id="2147484377" r:id="rId9"/>
    <p:sldLayoutId id="2147484378" r:id="rId10"/>
    <p:sldLayoutId id="2147484379" r:id="rId11"/>
  </p:sldLayoutIdLst>
  <p:txStyles>
    <p:titleStyle>
      <a:lvl1pPr algn="l" defTabSz="685800" rtl="0" eaLnBrk="0" fontAlgn="base" hangingPunct="0">
        <a:lnSpc>
          <a:spcPct val="90000"/>
        </a:lnSpc>
        <a:spcBef>
          <a:spcPct val="0"/>
        </a:spcBef>
        <a:spcAft>
          <a:spcPct val="0"/>
        </a:spcAft>
        <a:defRPr sz="3300" kern="1200">
          <a:solidFill>
            <a:schemeClr val="tx1"/>
          </a:solidFill>
          <a:latin typeface="+mj-lt"/>
          <a:ea typeface="+mj-ea"/>
          <a:cs typeface="+mj-cs"/>
        </a:defRPr>
      </a:lvl1pPr>
      <a:lvl2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2pPr>
      <a:lvl3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3pPr>
      <a:lvl4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4pPr>
      <a:lvl5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5pPr>
      <a:lvl6pPr marL="457200" algn="l" defTabSz="685800" rtl="0" fontAlgn="base">
        <a:lnSpc>
          <a:spcPct val="90000"/>
        </a:lnSpc>
        <a:spcBef>
          <a:spcPct val="0"/>
        </a:spcBef>
        <a:spcAft>
          <a:spcPct val="0"/>
        </a:spcAft>
        <a:defRPr sz="3300">
          <a:solidFill>
            <a:schemeClr val="tx1"/>
          </a:solidFill>
          <a:latin typeface="Arial" panose="020B0604020202020204" pitchFamily="34" charset="0"/>
        </a:defRPr>
      </a:lvl6pPr>
      <a:lvl7pPr marL="914400" algn="l" defTabSz="685800" rtl="0" fontAlgn="base">
        <a:lnSpc>
          <a:spcPct val="90000"/>
        </a:lnSpc>
        <a:spcBef>
          <a:spcPct val="0"/>
        </a:spcBef>
        <a:spcAft>
          <a:spcPct val="0"/>
        </a:spcAft>
        <a:defRPr sz="3300">
          <a:solidFill>
            <a:schemeClr val="tx1"/>
          </a:solidFill>
          <a:latin typeface="Arial" panose="020B0604020202020204" pitchFamily="34" charset="0"/>
        </a:defRPr>
      </a:lvl7pPr>
      <a:lvl8pPr marL="1371600" algn="l" defTabSz="685800" rtl="0" fontAlgn="base">
        <a:lnSpc>
          <a:spcPct val="90000"/>
        </a:lnSpc>
        <a:spcBef>
          <a:spcPct val="0"/>
        </a:spcBef>
        <a:spcAft>
          <a:spcPct val="0"/>
        </a:spcAft>
        <a:defRPr sz="3300">
          <a:solidFill>
            <a:schemeClr val="tx1"/>
          </a:solidFill>
          <a:latin typeface="Arial" panose="020B0604020202020204" pitchFamily="34" charset="0"/>
        </a:defRPr>
      </a:lvl8pPr>
      <a:lvl9pPr marL="1828800" algn="l" defTabSz="685800" rtl="0" fontAlgn="base">
        <a:lnSpc>
          <a:spcPct val="90000"/>
        </a:lnSpc>
        <a:spcBef>
          <a:spcPct val="0"/>
        </a:spcBef>
        <a:spcAft>
          <a:spcPct val="0"/>
        </a:spcAft>
        <a:defRPr sz="3300">
          <a:solidFill>
            <a:schemeClr val="tx1"/>
          </a:solidFill>
          <a:latin typeface="Arial" panose="020B0604020202020204" pitchFamily="34" charset="0"/>
        </a:defRPr>
      </a:lvl9pPr>
    </p:titleStyle>
    <p:bodyStyle>
      <a:lvl1pPr marL="171450" indent="-171450" algn="l" defTabSz="685800" rtl="0" eaLnBrk="0" fontAlgn="base" hangingPunct="0">
        <a:lnSpc>
          <a:spcPct val="90000"/>
        </a:lnSpc>
        <a:spcBef>
          <a:spcPts val="750"/>
        </a:spcBef>
        <a:spcAft>
          <a:spcPct val="0"/>
        </a:spcAft>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0" fontAlgn="base" hangingPunct="0">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2pPr>
      <a:lvl3pPr marL="857250" indent="-171450" algn="l" defTabSz="685800" rtl="0" eaLnBrk="0" fontAlgn="base" hangingPunct="0">
        <a:lnSpc>
          <a:spcPct val="90000"/>
        </a:lnSpc>
        <a:spcBef>
          <a:spcPts val="375"/>
        </a:spcBef>
        <a:spcAft>
          <a:spcPct val="0"/>
        </a:spcAft>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4pPr>
      <a:lvl5pPr marL="15430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a:extLst>
              <a:ext uri="{FF2B5EF4-FFF2-40B4-BE49-F238E27FC236}">
                <a16:creationId xmlns:a16="http://schemas.microsoft.com/office/drawing/2014/main" id="{9D88FA09-3BE7-AF11-DC90-FDF3607EFAE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a:extLst>
              <a:ext uri="{FF2B5EF4-FFF2-40B4-BE49-F238E27FC236}">
                <a16:creationId xmlns:a16="http://schemas.microsoft.com/office/drawing/2014/main" id="{6516088C-F6E5-48FB-955E-81CB9DBF267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26D57161-D2FF-3CB2-1858-F664B06D292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788">
                <a:solidFill>
                  <a:prstClr val="black">
                    <a:tint val="75000"/>
                  </a:prstClr>
                </a:solidFill>
                <a:latin typeface="Myriad Pro"/>
                <a:ea typeface="ＭＳ Ｐゴシック" charset="-128"/>
              </a:defRPr>
            </a:lvl1pPr>
          </a:lstStyle>
          <a:p>
            <a:pPr>
              <a:defRPr/>
            </a:pPr>
            <a:fld id="{B235CC14-F810-465F-8584-9AB2DF7138BA}" type="datetimeFigureOut">
              <a:rPr lang="en-GB"/>
              <a:pPr>
                <a:defRPr/>
              </a:pPr>
              <a:t>29/01/2024</a:t>
            </a:fld>
            <a:endParaRPr lang="en-GB"/>
          </a:p>
        </p:txBody>
      </p:sp>
      <p:sp>
        <p:nvSpPr>
          <p:cNvPr id="6" name="Slide Number Placeholder 5">
            <a:extLst>
              <a:ext uri="{FF2B5EF4-FFF2-40B4-BE49-F238E27FC236}">
                <a16:creationId xmlns:a16="http://schemas.microsoft.com/office/drawing/2014/main" id="{B1CADA84-3C02-4A76-45C2-DD34326B7E3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fontAlgn="auto" hangingPunct="1">
              <a:spcBef>
                <a:spcPts val="0"/>
              </a:spcBef>
              <a:spcAft>
                <a:spcPts val="0"/>
              </a:spcAft>
              <a:defRPr sz="900">
                <a:solidFill>
                  <a:srgbClr val="898989"/>
                </a:solidFill>
                <a:latin typeface="Myriad Pro" pitchFamily="34" charset="0"/>
              </a:defRPr>
            </a:lvl1pPr>
          </a:lstStyle>
          <a:p>
            <a:pPr>
              <a:defRPr/>
            </a:pPr>
            <a:fld id="{523E5AB8-0421-4D5E-89CC-6928AEA5965E}"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380" r:id="rId1"/>
    <p:sldLayoutId id="2147484381" r:id="rId2"/>
    <p:sldLayoutId id="2147484382" r:id="rId3"/>
    <p:sldLayoutId id="2147484383" r:id="rId4"/>
    <p:sldLayoutId id="2147484384" r:id="rId5"/>
    <p:sldLayoutId id="2147484385" r:id="rId6"/>
    <p:sldLayoutId id="2147484386" r:id="rId7"/>
    <p:sldLayoutId id="2147484387" r:id="rId8"/>
    <p:sldLayoutId id="2147484388" r:id="rId9"/>
    <p:sldLayoutId id="2147484389" r:id="rId10"/>
    <p:sldLayoutId id="2147484390" r:id="rId11"/>
  </p:sldLayoutIdLst>
  <p:txStyles>
    <p:titleStyle>
      <a:lvl1pPr algn="ctr" rtl="0" eaLnBrk="0" fontAlgn="base" hangingPunct="0">
        <a:spcBef>
          <a:spcPct val="0"/>
        </a:spcBef>
        <a:spcAft>
          <a:spcPct val="0"/>
        </a:spcAft>
        <a:defRPr sz="3300" kern="1200">
          <a:solidFill>
            <a:schemeClr val="tx1"/>
          </a:solidFill>
          <a:latin typeface="+mj-lt"/>
          <a:ea typeface="+mj-ea"/>
          <a:cs typeface="+mj-cs"/>
        </a:defRPr>
      </a:lvl1pPr>
      <a:lvl2pPr algn="ctr" rtl="0" eaLnBrk="0" fontAlgn="base" hangingPunct="0">
        <a:spcBef>
          <a:spcPct val="0"/>
        </a:spcBef>
        <a:spcAft>
          <a:spcPct val="0"/>
        </a:spcAft>
        <a:defRPr sz="3300">
          <a:solidFill>
            <a:schemeClr val="tx1"/>
          </a:solidFill>
          <a:latin typeface="Myriad Pro"/>
        </a:defRPr>
      </a:lvl2pPr>
      <a:lvl3pPr algn="ctr" rtl="0" eaLnBrk="0" fontAlgn="base" hangingPunct="0">
        <a:spcBef>
          <a:spcPct val="0"/>
        </a:spcBef>
        <a:spcAft>
          <a:spcPct val="0"/>
        </a:spcAft>
        <a:defRPr sz="3300">
          <a:solidFill>
            <a:schemeClr val="tx1"/>
          </a:solidFill>
          <a:latin typeface="Myriad Pro"/>
        </a:defRPr>
      </a:lvl3pPr>
      <a:lvl4pPr algn="ctr" rtl="0" eaLnBrk="0" fontAlgn="base" hangingPunct="0">
        <a:spcBef>
          <a:spcPct val="0"/>
        </a:spcBef>
        <a:spcAft>
          <a:spcPct val="0"/>
        </a:spcAft>
        <a:defRPr sz="3300">
          <a:solidFill>
            <a:schemeClr val="tx1"/>
          </a:solidFill>
          <a:latin typeface="Myriad Pro"/>
        </a:defRPr>
      </a:lvl4pPr>
      <a:lvl5pPr algn="ctr" rtl="0" eaLnBrk="0" fontAlgn="base" hangingPunct="0">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p:titleStyle>
    <p:bodyStyle>
      <a:lvl1pPr marL="257175" indent="-257175"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0" fontAlgn="base" hangingPunct="0">
        <a:spcBef>
          <a:spcPct val="20000"/>
        </a:spcBef>
        <a:spcAft>
          <a:spcPct val="0"/>
        </a:spcAft>
        <a:buFont typeface="Arial" panose="020B0604020202020204" pitchFamily="34" charset="0"/>
        <a:buChar char="•"/>
        <a:defRPr kern="1200">
          <a:solidFill>
            <a:schemeClr val="tx1"/>
          </a:solidFill>
          <a:latin typeface="+mn-lt"/>
          <a:ea typeface="+mn-ea"/>
          <a:cs typeface="+mn-cs"/>
        </a:defRPr>
      </a:lvl3pPr>
      <a:lvl4pPr marL="12001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3" Type="http://schemas.openxmlformats.org/officeDocument/2006/relationships/hyperlink" Target="mailto:natasha.jones@uwtsd.ac.uk" TargetMode="External"/><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hyperlink" Target="mailto:mari.powell@uwtsd.ac.uk" TargetMode="External"/><Relationship Id="rId5" Type="http://schemas.openxmlformats.org/officeDocument/2006/relationships/hyperlink" Target="mailto:n.young@uwtsd.ac.uk" TargetMode="External"/><Relationship Id="rId4" Type="http://schemas.openxmlformats.org/officeDocument/2006/relationships/hyperlink" Target="mailto:paul.darby@uwtsd.ac.uk"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Qjs-uGwEAXo" TargetMode="External"/><Relationship Id="rId2" Type="http://schemas.openxmlformats.org/officeDocument/2006/relationships/notesSlide" Target="../notesSlides/notesSlide14.xml"/><Relationship Id="rId1" Type="http://schemas.openxmlformats.org/officeDocument/2006/relationships/slideLayout" Target="../slideLayouts/slideLayout4.xml"/><Relationship Id="rId5" Type="http://schemas.openxmlformats.org/officeDocument/2006/relationships/image" Target="../media/image9.jpeg"/><Relationship Id="rId4" Type="http://schemas.openxmlformats.org/officeDocument/2006/relationships/hyperlink" Target="https://www.youtube.com/watch?v=UnfdamgVFhY&amp;t=52s" TargetMode="Externa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hyperlink" Target="https://www.childcomwales.org.uk/wp-content/uploads/2022/05/Stepping-Out-Bilingual.pdf" TargetMode="External"/><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5">
            <a:extLst>
              <a:ext uri="{FF2B5EF4-FFF2-40B4-BE49-F238E27FC236}">
                <a16:creationId xmlns:a16="http://schemas.microsoft.com/office/drawing/2014/main" id="{0E0C647F-7D6F-68A8-DAF2-BF63C37656D8}"/>
              </a:ext>
            </a:extLst>
          </p:cNvPr>
          <p:cNvSpPr>
            <a:spLocks noGrp="1"/>
          </p:cNvSpPr>
          <p:nvPr>
            <p:ph type="ctrTitle"/>
          </p:nvPr>
        </p:nvSpPr>
        <p:spPr>
          <a:xfrm>
            <a:off x="594834" y="359713"/>
            <a:ext cx="7951424" cy="5605596"/>
          </a:xfrm>
        </p:spPr>
        <p:txBody>
          <a:bodyPr rtlCol="0">
            <a:normAutofit fontScale="90000"/>
          </a:bodyPr>
          <a:lstStyle/>
          <a:p>
            <a:pPr eaLnBrk="1" fontAlgn="auto" hangingPunct="1">
              <a:spcAft>
                <a:spcPts val="0"/>
              </a:spcAft>
              <a:defRPr/>
            </a:pPr>
            <a:br>
              <a:rPr lang="en-US" altLang="en-US" sz="3600" b="1">
                <a:solidFill>
                  <a:schemeClr val="bg1"/>
                </a:solidFill>
              </a:rPr>
            </a:br>
            <a:br>
              <a:rPr lang="en-US" altLang="en-US" sz="3600" b="1">
                <a:solidFill>
                  <a:schemeClr val="bg1"/>
                </a:solidFill>
              </a:rPr>
            </a:br>
            <a:br>
              <a:rPr lang="en-US" altLang="en-US" sz="3600" b="1"/>
            </a:br>
            <a:r>
              <a:rPr lang="en-US" altLang="en-US" sz="4400" b="1">
                <a:latin typeface="Calibri"/>
                <a:cs typeface="Calibri"/>
              </a:rPr>
              <a:t>ECEY4003C</a:t>
            </a:r>
            <a:br>
              <a:rPr lang="en-US" altLang="en-US" sz="4400" b="1">
                <a:latin typeface="Calibri"/>
              </a:rPr>
            </a:br>
            <a:r>
              <a:rPr lang="en-US" altLang="en-US" sz="4400" b="1" err="1">
                <a:latin typeface="Calibri"/>
                <a:cs typeface="Calibri"/>
              </a:rPr>
              <a:t>Chwarae</a:t>
            </a:r>
            <a:r>
              <a:rPr lang="en-US" altLang="en-US" sz="4400" b="1">
                <a:latin typeface="Calibri"/>
                <a:cs typeface="Calibri"/>
              </a:rPr>
              <a:t> plant: </a:t>
            </a:r>
            <a:r>
              <a:rPr lang="en-US" altLang="en-US" sz="4400" b="1" err="1">
                <a:latin typeface="Calibri"/>
                <a:cs typeface="Calibri"/>
              </a:rPr>
              <a:t>theori</a:t>
            </a:r>
            <a:r>
              <a:rPr lang="en-US" altLang="en-US" sz="4400" b="1">
                <a:latin typeface="Calibri"/>
                <a:cs typeface="Calibri"/>
              </a:rPr>
              <a:t> ac </a:t>
            </a:r>
            <a:r>
              <a:rPr lang="en-US" altLang="en-US" sz="4400" b="1" err="1">
                <a:latin typeface="Calibri"/>
                <a:cs typeface="Calibri"/>
              </a:rPr>
              <a:t>arfer</a:t>
            </a:r>
            <a:br>
              <a:rPr lang="en-US" altLang="en-US" sz="4400" b="1">
                <a:latin typeface="Calibri"/>
                <a:cs typeface="Calibri"/>
              </a:rPr>
            </a:br>
            <a:r>
              <a:rPr lang="en-US" sz="4000" b="1">
                <a:solidFill>
                  <a:srgbClr val="000000"/>
                </a:solidFill>
                <a:latin typeface="Calibri"/>
                <a:cs typeface="Calibri"/>
              </a:rPr>
              <a:t>D</a:t>
            </a:r>
            <a:r>
              <a:rPr lang="en-GB" sz="4000" b="1">
                <a:solidFill>
                  <a:srgbClr val="000000"/>
                </a:solidFill>
                <a:latin typeface="Calibri"/>
                <a:cs typeface="Calibri"/>
              </a:rPr>
              <a:t>arlith 1</a:t>
            </a:r>
            <a:br>
              <a:rPr lang="en-GB" sz="4000" b="1">
                <a:latin typeface="Calibri"/>
                <a:cs typeface="Calibri"/>
              </a:rPr>
            </a:br>
            <a:br>
              <a:rPr lang="en-GB" sz="4400" b="1">
                <a:latin typeface="Calibri"/>
                <a:cs typeface="Calibri"/>
              </a:rPr>
            </a:br>
            <a:r>
              <a:rPr lang="en-US" sz="4400" b="1">
                <a:solidFill>
                  <a:srgbClr val="0070C0"/>
                </a:solidFill>
                <a:latin typeface="Calibri"/>
                <a:cs typeface="Calibri"/>
              </a:rPr>
              <a:t>ECEY4003</a:t>
            </a:r>
            <a:br>
              <a:rPr lang="en-US" altLang="en-US" sz="4400" b="1">
                <a:latin typeface="Calibri"/>
              </a:rPr>
            </a:br>
            <a:r>
              <a:rPr lang="en-US" altLang="en-US" sz="4400" b="1">
                <a:solidFill>
                  <a:srgbClr val="0070C0"/>
                </a:solidFill>
                <a:latin typeface="Calibri"/>
                <a:cs typeface="Calibri"/>
              </a:rPr>
              <a:t>Children’s play: theory and practice</a:t>
            </a:r>
            <a:br>
              <a:rPr lang="en-US" altLang="en-US" sz="4400" b="1" i="1">
                <a:latin typeface="Calibri"/>
              </a:rPr>
            </a:br>
            <a:r>
              <a:rPr lang="en-GB" altLang="en-US" sz="4000" b="1">
                <a:solidFill>
                  <a:srgbClr val="0070C0"/>
                </a:solidFill>
                <a:latin typeface="Calibri"/>
                <a:cs typeface="Calibri"/>
              </a:rPr>
              <a:t>Lecture 1</a:t>
            </a:r>
            <a:br>
              <a:rPr lang="en-GB" altLang="en-US" sz="4000" b="1">
                <a:latin typeface="Calibri"/>
              </a:rPr>
            </a:br>
            <a:br>
              <a:rPr lang="en-GB" altLang="en-US" sz="4000" b="1">
                <a:latin typeface="Calibri"/>
              </a:rPr>
            </a:br>
            <a:endParaRPr lang="en-US" altLang="en-US" sz="4000">
              <a:solidFill>
                <a:schemeClr val="bg1"/>
              </a:solidFill>
            </a:endParaRPr>
          </a:p>
        </p:txBody>
      </p:sp>
    </p:spTree>
    <p:custDataLst>
      <p:tags r:id="rId1"/>
    </p:custData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C3987F95-5E48-3ACA-E0CA-CE72462C3594}"/>
              </a:ext>
            </a:extLst>
          </p:cNvPr>
          <p:cNvSpPr>
            <a:spLocks noGrp="1" noChangeArrowheads="1"/>
          </p:cNvSpPr>
          <p:nvPr>
            <p:ph type="title"/>
          </p:nvPr>
        </p:nvSpPr>
        <p:spPr>
          <a:xfrm>
            <a:off x="616978" y="291085"/>
            <a:ext cx="7903392" cy="1260778"/>
          </a:xfrm>
        </p:spPr>
        <p:txBody>
          <a:bodyPr/>
          <a:lstStyle/>
          <a:p>
            <a:pPr eaLnBrk="1" hangingPunct="1"/>
            <a:r>
              <a:rPr lang="en-GB" altLang="en-US" sz="4000">
                <a:latin typeface="Calibri"/>
                <a:ea typeface="Calibri"/>
                <a:cs typeface="Calibri"/>
              </a:rPr>
              <a:t>T</a:t>
            </a:r>
            <a:r>
              <a:rPr lang="en-US" altLang="en-US" sz="4000">
                <a:latin typeface="Calibri"/>
                <a:ea typeface="Calibri"/>
                <a:cs typeface="Arial"/>
              </a:rPr>
              <a:t>î</a:t>
            </a:r>
            <a:r>
              <a:rPr lang="en-GB" altLang="en-US" sz="4000">
                <a:latin typeface="Calibri"/>
                <a:ea typeface="Calibri"/>
                <a:cs typeface="Calibri"/>
              </a:rPr>
              <a:t>m y </a:t>
            </a:r>
            <a:r>
              <a:rPr lang="en-GB" altLang="en-US" sz="4000" err="1">
                <a:latin typeface="Calibri"/>
                <a:ea typeface="Calibri"/>
                <a:cs typeface="Calibri"/>
              </a:rPr>
              <a:t>modiwl</a:t>
            </a:r>
            <a:r>
              <a:rPr lang="en-GB" altLang="en-US" sz="4000">
                <a:latin typeface="Calibri"/>
                <a:ea typeface="Calibri"/>
                <a:cs typeface="Calibri"/>
              </a:rPr>
              <a:t>         </a:t>
            </a:r>
            <a:r>
              <a:rPr lang="en-GB" altLang="en-US" sz="4000">
                <a:solidFill>
                  <a:srgbClr val="0070C0"/>
                </a:solidFill>
                <a:latin typeface="Calibri"/>
                <a:ea typeface="Calibri"/>
                <a:cs typeface="Calibri"/>
              </a:rPr>
              <a:t>Module team</a:t>
            </a:r>
          </a:p>
        </p:txBody>
      </p:sp>
      <p:sp>
        <p:nvSpPr>
          <p:cNvPr id="3" name="Content Placeholder 2">
            <a:extLst>
              <a:ext uri="{FF2B5EF4-FFF2-40B4-BE49-F238E27FC236}">
                <a16:creationId xmlns:a16="http://schemas.microsoft.com/office/drawing/2014/main" id="{845A9C9A-CCD3-DEDE-4A2E-E734D20BE9EF}"/>
              </a:ext>
            </a:extLst>
          </p:cNvPr>
          <p:cNvSpPr>
            <a:spLocks noGrp="1"/>
          </p:cNvSpPr>
          <p:nvPr>
            <p:ph sz="half" idx="4294967295"/>
          </p:nvPr>
        </p:nvSpPr>
        <p:spPr>
          <a:xfrm>
            <a:off x="536794" y="1584659"/>
            <a:ext cx="8496300" cy="4032250"/>
          </a:xfrm>
        </p:spPr>
        <p:txBody>
          <a:bodyPr rtlCol="0">
            <a:normAutofit/>
          </a:bodyPr>
          <a:lstStyle/>
          <a:p>
            <a:pPr eaLnBrk="1" fontAlgn="auto" hangingPunct="1">
              <a:spcAft>
                <a:spcPts val="0"/>
              </a:spcAft>
              <a:defRPr/>
            </a:pPr>
            <a:r>
              <a:rPr lang="en-GB" sz="2400" err="1">
                <a:latin typeface="Calibri"/>
                <a:ea typeface="Calibri"/>
                <a:cs typeface="Calibri"/>
              </a:rPr>
              <a:t>Cydlynydd</a:t>
            </a:r>
            <a:r>
              <a:rPr lang="en-GB" sz="2400">
                <a:latin typeface="Calibri"/>
                <a:ea typeface="Calibri"/>
                <a:cs typeface="Calibri"/>
              </a:rPr>
              <a:t>/</a:t>
            </a:r>
            <a:r>
              <a:rPr lang="en-GB" sz="2400">
                <a:solidFill>
                  <a:srgbClr val="0070C0"/>
                </a:solidFill>
                <a:latin typeface="Calibri"/>
                <a:ea typeface="Calibri"/>
                <a:cs typeface="Calibri"/>
              </a:rPr>
              <a:t>Coordinator</a:t>
            </a:r>
            <a:r>
              <a:rPr lang="en-GB" sz="2400">
                <a:latin typeface="Calibri"/>
                <a:ea typeface="Calibri"/>
                <a:cs typeface="Calibri"/>
              </a:rPr>
              <a:t> – Natasha Jones </a:t>
            </a:r>
            <a:r>
              <a:rPr lang="en-GB" sz="2400">
                <a:latin typeface="Calibri"/>
                <a:ea typeface="Calibri"/>
                <a:cs typeface="Calibri"/>
                <a:hlinkClick r:id="rId3"/>
              </a:rPr>
              <a:t>natasha.jones@uwtsd.ac.uk</a:t>
            </a:r>
            <a:endParaRPr lang="en-GB" sz="2400">
              <a:latin typeface="Calibri"/>
              <a:ea typeface="Calibri"/>
              <a:cs typeface="Calibri"/>
            </a:endParaRPr>
          </a:p>
          <a:p>
            <a:pPr eaLnBrk="1" fontAlgn="auto" hangingPunct="1">
              <a:spcAft>
                <a:spcPts val="0"/>
              </a:spcAft>
              <a:defRPr/>
            </a:pPr>
            <a:endParaRPr lang="en-GB" sz="2400">
              <a:latin typeface="Calibri"/>
              <a:ea typeface="Calibri"/>
              <a:cs typeface="Calibri"/>
            </a:endParaRPr>
          </a:p>
          <a:p>
            <a:pPr eaLnBrk="1" fontAlgn="auto" hangingPunct="1">
              <a:spcAft>
                <a:spcPts val="0"/>
              </a:spcAft>
              <a:defRPr/>
            </a:pPr>
            <a:r>
              <a:rPr lang="en-GB" sz="2400">
                <a:latin typeface="Calibri"/>
                <a:ea typeface="Calibri"/>
                <a:cs typeface="Calibri"/>
              </a:rPr>
              <a:t>Paul Darby </a:t>
            </a:r>
            <a:r>
              <a:rPr lang="en-GB" sz="2400">
                <a:latin typeface="Calibri"/>
                <a:ea typeface="Calibri"/>
                <a:cs typeface="Calibri"/>
                <a:hlinkClick r:id="rId4"/>
              </a:rPr>
              <a:t>paul.darby@uwtsd.ac.uk</a:t>
            </a:r>
            <a:r>
              <a:rPr lang="en-GB" sz="2400">
                <a:latin typeface="Calibri"/>
                <a:ea typeface="Calibri"/>
                <a:cs typeface="Calibri"/>
              </a:rPr>
              <a:t> </a:t>
            </a:r>
          </a:p>
          <a:p>
            <a:pPr eaLnBrk="1" fontAlgn="auto" hangingPunct="1">
              <a:spcAft>
                <a:spcPts val="0"/>
              </a:spcAft>
              <a:defRPr/>
            </a:pPr>
            <a:r>
              <a:rPr lang="en-GB" sz="2400">
                <a:latin typeface="Calibri"/>
                <a:ea typeface="Calibri"/>
                <a:cs typeface="Calibri"/>
              </a:rPr>
              <a:t>Natasha Young </a:t>
            </a:r>
            <a:r>
              <a:rPr lang="en-GB" sz="2400">
                <a:latin typeface="Calibri"/>
                <a:ea typeface="Calibri"/>
                <a:cs typeface="Calibri"/>
                <a:hlinkClick r:id="rId5"/>
              </a:rPr>
              <a:t>n.young@uwtsd.ac.uk</a:t>
            </a:r>
            <a:r>
              <a:rPr lang="en-GB" sz="2400">
                <a:latin typeface="Calibri"/>
                <a:ea typeface="Calibri"/>
                <a:cs typeface="Calibri"/>
              </a:rPr>
              <a:t> </a:t>
            </a:r>
          </a:p>
          <a:p>
            <a:pPr eaLnBrk="1" fontAlgn="auto" hangingPunct="1">
              <a:spcAft>
                <a:spcPts val="0"/>
              </a:spcAft>
              <a:defRPr/>
            </a:pPr>
            <a:r>
              <a:rPr lang="en-GB" sz="2400">
                <a:latin typeface="Calibri"/>
                <a:ea typeface="Calibri"/>
                <a:cs typeface="Calibri"/>
              </a:rPr>
              <a:t>Mari Powell </a:t>
            </a:r>
            <a:r>
              <a:rPr lang="en-GB" sz="2400">
                <a:ea typeface="+mn-lt"/>
                <a:cs typeface="+mn-lt"/>
                <a:hlinkClick r:id="rId6"/>
              </a:rPr>
              <a:t>mari.powell@uwtsd.ac.uk</a:t>
            </a:r>
            <a:r>
              <a:rPr lang="en-GB" sz="2400">
                <a:ea typeface="+mn-lt"/>
                <a:cs typeface="+mn-lt"/>
              </a:rPr>
              <a:t> </a:t>
            </a:r>
          </a:p>
          <a:p>
            <a:pPr marL="0" indent="0" eaLnBrk="1" fontAlgn="auto" hangingPunct="1">
              <a:spcAft>
                <a:spcPts val="0"/>
              </a:spcAft>
              <a:buFont typeface="Arial" panose="020B0604020202020204" pitchFamily="34" charset="0"/>
              <a:buNone/>
              <a:defRPr/>
            </a:pPr>
            <a:endParaRPr lang="en-GB" sz="2800">
              <a:solidFill>
                <a:srgbClr val="FF0000"/>
              </a:solidFill>
            </a:endParaRPr>
          </a:p>
          <a:p>
            <a:pPr marL="0" indent="0" eaLnBrk="1" fontAlgn="auto" hangingPunct="1">
              <a:spcAft>
                <a:spcPts val="0"/>
              </a:spcAft>
              <a:buFontTx/>
              <a:buNone/>
              <a:defRPr/>
            </a:pPr>
            <a:endParaRPr lang="en-GB">
              <a:ea typeface="MS PGothic" pitchFamily="34" charset="-128"/>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A8DFF-D7EE-9BA3-B98A-24FA34C9F67B}"/>
              </a:ext>
            </a:extLst>
          </p:cNvPr>
          <p:cNvSpPr>
            <a:spLocks noGrp="1"/>
          </p:cNvSpPr>
          <p:nvPr>
            <p:ph type="title"/>
          </p:nvPr>
        </p:nvSpPr>
        <p:spPr/>
        <p:txBody>
          <a:bodyPr/>
          <a:lstStyle/>
          <a:p>
            <a:r>
              <a:rPr lang="en-US" sz="4000" b="1" err="1">
                <a:latin typeface="Calibri"/>
                <a:cs typeface="Arial"/>
              </a:rPr>
              <a:t>Sgiliau</a:t>
            </a:r>
            <a:r>
              <a:rPr lang="en-US" sz="4000" b="1">
                <a:latin typeface="Calibri"/>
                <a:cs typeface="Arial"/>
              </a:rPr>
              <a:t> </a:t>
            </a:r>
            <a:r>
              <a:rPr lang="en-US" sz="4000" b="1" err="1">
                <a:latin typeface="Calibri"/>
                <a:cs typeface="Arial"/>
              </a:rPr>
              <a:t>Cyflogadwyedd</a:t>
            </a:r>
            <a:br>
              <a:rPr lang="en-US" sz="4000" b="1">
                <a:latin typeface="Calibri"/>
                <a:cs typeface="Arial"/>
              </a:rPr>
            </a:br>
            <a:r>
              <a:rPr lang="en-US" sz="4000" b="1">
                <a:solidFill>
                  <a:srgbClr val="0070C0"/>
                </a:solidFill>
                <a:latin typeface="Calibri"/>
                <a:cs typeface="Arial"/>
              </a:rPr>
              <a:t>Employability skills</a:t>
            </a:r>
            <a:endParaRPr lang="en-US" sz="4000" b="1">
              <a:solidFill>
                <a:srgbClr val="0070C0"/>
              </a:solidFill>
              <a:latin typeface="Calibri"/>
            </a:endParaRPr>
          </a:p>
        </p:txBody>
      </p:sp>
      <p:sp>
        <p:nvSpPr>
          <p:cNvPr id="3" name="Content Placeholder 2">
            <a:extLst>
              <a:ext uri="{FF2B5EF4-FFF2-40B4-BE49-F238E27FC236}">
                <a16:creationId xmlns:a16="http://schemas.microsoft.com/office/drawing/2014/main" id="{3AFC4F9B-BA1F-E223-62EC-AB688ADB211C}"/>
              </a:ext>
            </a:extLst>
          </p:cNvPr>
          <p:cNvSpPr>
            <a:spLocks noGrp="1"/>
          </p:cNvSpPr>
          <p:nvPr>
            <p:ph sz="half" idx="1"/>
          </p:nvPr>
        </p:nvSpPr>
        <p:spPr/>
        <p:txBody>
          <a:bodyPr/>
          <a:lstStyle/>
          <a:p>
            <a:r>
              <a:rPr lang="en-US" sz="1600" err="1">
                <a:latin typeface="Calibri"/>
                <a:ea typeface="+mn-lt"/>
                <a:cs typeface="+mn-lt"/>
              </a:rPr>
              <a:t>Dangos</a:t>
            </a:r>
            <a:r>
              <a:rPr lang="en-US" sz="1600">
                <a:latin typeface="Calibri"/>
                <a:ea typeface="+mn-lt"/>
                <a:cs typeface="+mn-lt"/>
              </a:rPr>
              <a:t> </a:t>
            </a:r>
            <a:r>
              <a:rPr lang="en-US" sz="1600" err="1">
                <a:latin typeface="Calibri"/>
                <a:ea typeface="+mn-lt"/>
                <a:cs typeface="+mn-lt"/>
              </a:rPr>
              <a:t>eich</a:t>
            </a:r>
            <a:r>
              <a:rPr lang="en-US" sz="1600">
                <a:latin typeface="Calibri"/>
                <a:ea typeface="+mn-lt"/>
                <a:cs typeface="+mn-lt"/>
              </a:rPr>
              <a:t> bod </a:t>
            </a:r>
            <a:r>
              <a:rPr lang="en-US" sz="1600" err="1">
                <a:latin typeface="Calibri"/>
                <a:ea typeface="+mn-lt"/>
                <a:cs typeface="+mn-lt"/>
              </a:rPr>
              <a:t>yn</a:t>
            </a:r>
            <a:r>
              <a:rPr lang="en-US" sz="1600">
                <a:latin typeface="Calibri"/>
                <a:ea typeface="+mn-lt"/>
                <a:cs typeface="+mn-lt"/>
              </a:rPr>
              <a:t> </a:t>
            </a:r>
            <a:r>
              <a:rPr lang="en-US" sz="1600" err="1">
                <a:latin typeface="Calibri"/>
                <a:ea typeface="+mn-lt"/>
                <a:cs typeface="+mn-lt"/>
              </a:rPr>
              <a:t>gallu</a:t>
            </a:r>
            <a:r>
              <a:rPr lang="en-US" sz="1600">
                <a:latin typeface="Calibri"/>
                <a:ea typeface="+mn-lt"/>
                <a:cs typeface="+mn-lt"/>
              </a:rPr>
              <a:t> </a:t>
            </a:r>
            <a:r>
              <a:rPr lang="en-US" sz="1600" err="1">
                <a:latin typeface="Calibri"/>
                <a:ea typeface="+mn-lt"/>
                <a:cs typeface="+mn-lt"/>
              </a:rPr>
              <a:t>cyfathrebu</a:t>
            </a:r>
            <a:r>
              <a:rPr lang="en-US" sz="1600">
                <a:latin typeface="Calibri"/>
                <a:ea typeface="+mn-lt"/>
                <a:cs typeface="+mn-lt"/>
              </a:rPr>
              <a:t> </a:t>
            </a:r>
            <a:r>
              <a:rPr lang="en-US" sz="1600" err="1">
                <a:latin typeface="Calibri"/>
                <a:ea typeface="+mn-lt"/>
                <a:cs typeface="+mn-lt"/>
              </a:rPr>
              <a:t>canlyniadau</a:t>
            </a:r>
            <a:r>
              <a:rPr lang="en-US" sz="1600">
                <a:latin typeface="Calibri"/>
                <a:ea typeface="+mn-lt"/>
                <a:cs typeface="+mn-lt"/>
              </a:rPr>
              <a:t> </a:t>
            </a:r>
            <a:r>
              <a:rPr lang="en-US" sz="1600" err="1">
                <a:latin typeface="Calibri"/>
                <a:ea typeface="+mn-lt"/>
                <a:cs typeface="+mn-lt"/>
              </a:rPr>
              <a:t>eich</a:t>
            </a:r>
            <a:r>
              <a:rPr lang="en-US" sz="1600">
                <a:latin typeface="Calibri"/>
                <a:ea typeface="+mn-lt"/>
                <a:cs typeface="+mn-lt"/>
              </a:rPr>
              <a:t> </a:t>
            </a:r>
            <a:r>
              <a:rPr lang="en-US" sz="1600" err="1">
                <a:latin typeface="Calibri"/>
                <a:ea typeface="+mn-lt"/>
                <a:cs typeface="+mn-lt"/>
              </a:rPr>
              <a:t>astudiaeth</a:t>
            </a:r>
            <a:r>
              <a:rPr lang="en-US" sz="1600">
                <a:latin typeface="Calibri"/>
                <a:ea typeface="+mn-lt"/>
                <a:cs typeface="+mn-lt"/>
              </a:rPr>
              <a:t>/</a:t>
            </a:r>
            <a:r>
              <a:rPr lang="en-US" sz="1600" err="1">
                <a:latin typeface="Calibri"/>
                <a:ea typeface="+mn-lt"/>
                <a:cs typeface="+mn-lt"/>
              </a:rPr>
              <a:t>gwaith</a:t>
            </a:r>
            <a:r>
              <a:rPr lang="en-US" sz="1600">
                <a:latin typeface="Calibri"/>
                <a:ea typeface="+mn-lt"/>
                <a:cs typeface="+mn-lt"/>
              </a:rPr>
              <a:t> </a:t>
            </a:r>
            <a:r>
              <a:rPr lang="en-US" sz="1600" err="1">
                <a:latin typeface="Calibri"/>
                <a:ea typeface="+mn-lt"/>
                <a:cs typeface="+mn-lt"/>
              </a:rPr>
              <a:t>yn</a:t>
            </a:r>
            <a:r>
              <a:rPr lang="en-US" sz="1600">
                <a:latin typeface="Calibri"/>
                <a:ea typeface="+mn-lt"/>
                <a:cs typeface="+mn-lt"/>
              </a:rPr>
              <a:t> </a:t>
            </a:r>
            <a:r>
              <a:rPr lang="en-US" sz="1600" err="1">
                <a:latin typeface="Calibri"/>
                <a:ea typeface="+mn-lt"/>
                <a:cs typeface="+mn-lt"/>
              </a:rPr>
              <a:t>gywir</a:t>
            </a:r>
            <a:r>
              <a:rPr lang="en-US" sz="1600">
                <a:latin typeface="Calibri"/>
                <a:ea typeface="+mn-lt"/>
                <a:cs typeface="+mn-lt"/>
              </a:rPr>
              <a:t> ac </a:t>
            </a:r>
            <a:r>
              <a:rPr lang="en-US" sz="1600" err="1">
                <a:latin typeface="Calibri"/>
                <a:ea typeface="+mn-lt"/>
                <a:cs typeface="+mn-lt"/>
              </a:rPr>
              <a:t>yn</a:t>
            </a:r>
            <a:r>
              <a:rPr lang="en-US" sz="1600">
                <a:latin typeface="Calibri"/>
                <a:ea typeface="+mn-lt"/>
                <a:cs typeface="+mn-lt"/>
              </a:rPr>
              <a:t> </a:t>
            </a:r>
            <a:r>
              <a:rPr lang="en-US" sz="1600" err="1">
                <a:latin typeface="Calibri"/>
                <a:ea typeface="+mn-lt"/>
                <a:cs typeface="+mn-lt"/>
              </a:rPr>
              <a:t>ddibynadwy</a:t>
            </a:r>
            <a:r>
              <a:rPr lang="en-US" sz="1600">
                <a:latin typeface="Calibri"/>
                <a:ea typeface="+mn-lt"/>
                <a:cs typeface="+mn-lt"/>
              </a:rPr>
              <a:t>, </a:t>
            </a:r>
            <a:r>
              <a:rPr lang="en-US" sz="1600" err="1">
                <a:latin typeface="Calibri"/>
                <a:ea typeface="+mn-lt"/>
                <a:cs typeface="+mn-lt"/>
              </a:rPr>
              <a:t>gyda</a:t>
            </a:r>
            <a:r>
              <a:rPr lang="en-US" sz="1600">
                <a:latin typeface="Calibri"/>
                <a:ea typeface="+mn-lt"/>
                <a:cs typeface="+mn-lt"/>
              </a:rPr>
              <a:t> </a:t>
            </a:r>
            <a:r>
              <a:rPr lang="en-US" sz="1600" err="1">
                <a:latin typeface="Calibri"/>
                <a:ea typeface="+mn-lt"/>
                <a:cs typeface="+mn-lt"/>
              </a:rPr>
              <a:t>dadleuon</a:t>
            </a:r>
            <a:r>
              <a:rPr lang="en-US" sz="1600">
                <a:latin typeface="Calibri"/>
                <a:ea typeface="+mn-lt"/>
                <a:cs typeface="+mn-lt"/>
              </a:rPr>
              <a:t> </a:t>
            </a:r>
            <a:r>
              <a:rPr lang="en-US" sz="1600" err="1">
                <a:latin typeface="Calibri"/>
                <a:ea typeface="+mn-lt"/>
                <a:cs typeface="+mn-lt"/>
              </a:rPr>
              <a:t>strwythuredig</a:t>
            </a:r>
            <a:r>
              <a:rPr lang="en-US" sz="1600">
                <a:latin typeface="Calibri"/>
                <a:ea typeface="+mn-lt"/>
                <a:cs typeface="+mn-lt"/>
              </a:rPr>
              <a:t> a </a:t>
            </a:r>
            <a:r>
              <a:rPr lang="en-US" sz="1600" err="1">
                <a:latin typeface="Calibri"/>
                <a:ea typeface="+mn-lt"/>
                <a:cs typeface="+mn-lt"/>
              </a:rPr>
              <a:t>chydlynol</a:t>
            </a:r>
            <a:r>
              <a:rPr lang="en-US" sz="1600">
                <a:latin typeface="Calibri"/>
                <a:ea typeface="+mn-lt"/>
                <a:cs typeface="+mn-lt"/>
              </a:rPr>
              <a:t>.</a:t>
            </a:r>
            <a:endParaRPr lang="en-US" sz="1600">
              <a:latin typeface="Calibri"/>
              <a:cs typeface="Arial" panose="020B0604020202020204"/>
            </a:endParaRPr>
          </a:p>
          <a:p>
            <a:r>
              <a:rPr lang="en-US" sz="1600">
                <a:latin typeface="Calibri"/>
                <a:ea typeface="+mn-lt"/>
                <a:cs typeface="+mn-lt"/>
              </a:rPr>
              <a:t>Y </a:t>
            </a:r>
            <a:r>
              <a:rPr lang="en-US" sz="1600" err="1">
                <a:latin typeface="Calibri"/>
                <a:ea typeface="+mn-lt"/>
                <a:cs typeface="+mn-lt"/>
              </a:rPr>
              <a:t>gallwch</a:t>
            </a:r>
            <a:r>
              <a:rPr lang="en-US" sz="1600">
                <a:latin typeface="Calibri"/>
                <a:ea typeface="+mn-lt"/>
                <a:cs typeface="+mn-lt"/>
              </a:rPr>
              <a:t> </a:t>
            </a:r>
            <a:r>
              <a:rPr lang="en-US" sz="1600" err="1">
                <a:latin typeface="Calibri"/>
                <a:ea typeface="+mn-lt"/>
                <a:cs typeface="+mn-lt"/>
              </a:rPr>
              <a:t>cychwyn</a:t>
            </a:r>
            <a:r>
              <a:rPr lang="en-US" sz="1600">
                <a:latin typeface="Calibri"/>
                <a:ea typeface="+mn-lt"/>
                <a:cs typeface="+mn-lt"/>
              </a:rPr>
              <a:t> a </a:t>
            </a:r>
            <a:r>
              <a:rPr lang="en-US" sz="1600" err="1">
                <a:latin typeface="Calibri"/>
                <a:ea typeface="+mn-lt"/>
                <a:cs typeface="+mn-lt"/>
              </a:rPr>
              <a:t>chwblhau</a:t>
            </a:r>
            <a:r>
              <a:rPr lang="en-US" sz="1600">
                <a:latin typeface="Calibri"/>
                <a:ea typeface="+mn-lt"/>
                <a:cs typeface="+mn-lt"/>
              </a:rPr>
              <a:t> </a:t>
            </a:r>
            <a:r>
              <a:rPr lang="en-US" sz="1600" err="1">
                <a:latin typeface="Calibri"/>
                <a:ea typeface="+mn-lt"/>
                <a:cs typeface="+mn-lt"/>
              </a:rPr>
              <a:t>tasgau</a:t>
            </a:r>
            <a:r>
              <a:rPr lang="en-US" sz="1600">
                <a:latin typeface="Calibri"/>
                <a:ea typeface="+mn-lt"/>
                <a:cs typeface="+mn-lt"/>
              </a:rPr>
              <a:t> a </a:t>
            </a:r>
            <a:r>
              <a:rPr lang="en-US" sz="1600" err="1">
                <a:latin typeface="Calibri"/>
                <a:ea typeface="+mn-lt"/>
                <a:cs typeface="+mn-lt"/>
              </a:rPr>
              <a:t>gweithdrefnau</a:t>
            </a:r>
            <a:r>
              <a:rPr lang="en-US" sz="1600">
                <a:latin typeface="Calibri"/>
                <a:ea typeface="+mn-lt"/>
                <a:cs typeface="+mn-lt"/>
              </a:rPr>
              <a:t>, </a:t>
            </a:r>
            <a:r>
              <a:rPr lang="en-US" sz="1600" err="1">
                <a:latin typeface="Calibri"/>
                <a:ea typeface="+mn-lt"/>
                <a:cs typeface="+mn-lt"/>
              </a:rPr>
              <a:t>boed</a:t>
            </a:r>
            <a:r>
              <a:rPr lang="en-US" sz="1600">
                <a:latin typeface="Calibri"/>
                <a:ea typeface="+mn-lt"/>
                <a:cs typeface="+mn-lt"/>
              </a:rPr>
              <a:t> </a:t>
            </a:r>
            <a:r>
              <a:rPr lang="en-US" sz="1600" err="1">
                <a:latin typeface="Calibri"/>
                <a:ea typeface="+mn-lt"/>
                <a:cs typeface="+mn-lt"/>
              </a:rPr>
              <a:t>yn</a:t>
            </a:r>
            <a:r>
              <a:rPr lang="en-US" sz="1600">
                <a:latin typeface="Calibri"/>
                <a:ea typeface="+mn-lt"/>
                <a:cs typeface="+mn-lt"/>
              </a:rPr>
              <a:t> </a:t>
            </a:r>
            <a:r>
              <a:rPr lang="en-US" sz="1600" err="1">
                <a:latin typeface="Calibri"/>
                <a:ea typeface="+mn-lt"/>
                <a:cs typeface="+mn-lt"/>
              </a:rPr>
              <a:t>unigol</a:t>
            </a:r>
            <a:r>
              <a:rPr lang="en-US" sz="1600">
                <a:latin typeface="Calibri"/>
                <a:ea typeface="+mn-lt"/>
                <a:cs typeface="+mn-lt"/>
              </a:rPr>
              <a:t> a/neu </a:t>
            </a:r>
            <a:r>
              <a:rPr lang="en-US" sz="1600" err="1">
                <a:latin typeface="Calibri"/>
                <a:ea typeface="+mn-lt"/>
                <a:cs typeface="+mn-lt"/>
              </a:rPr>
              <a:t>ar</a:t>
            </a:r>
            <a:r>
              <a:rPr lang="en-US" sz="1600">
                <a:latin typeface="Calibri"/>
                <a:ea typeface="+mn-lt"/>
                <a:cs typeface="+mn-lt"/>
              </a:rPr>
              <a:t> y </a:t>
            </a:r>
            <a:r>
              <a:rPr lang="en-US" sz="1600" err="1">
                <a:latin typeface="Calibri"/>
                <a:ea typeface="+mn-lt"/>
                <a:cs typeface="+mn-lt"/>
              </a:rPr>
              <a:t>cyd</a:t>
            </a:r>
            <a:r>
              <a:rPr lang="en-US" sz="1600">
                <a:latin typeface="Calibri"/>
                <a:ea typeface="+mn-lt"/>
                <a:cs typeface="+mn-lt"/>
              </a:rPr>
              <a:t>. </a:t>
            </a:r>
            <a:endParaRPr lang="en-US" sz="1600">
              <a:latin typeface="Calibri"/>
              <a:cs typeface="Calibri"/>
            </a:endParaRPr>
          </a:p>
          <a:p>
            <a:r>
              <a:rPr lang="en-US" sz="1600" err="1">
                <a:latin typeface="Calibri"/>
                <a:ea typeface="+mn-lt"/>
                <a:cs typeface="+mn-lt"/>
              </a:rPr>
              <a:t>Rhuglder</a:t>
            </a:r>
            <a:r>
              <a:rPr lang="en-US" sz="1600">
                <a:latin typeface="Calibri"/>
                <a:ea typeface="+mn-lt"/>
                <a:cs typeface="+mn-lt"/>
              </a:rPr>
              <a:t> </a:t>
            </a:r>
            <a:r>
              <a:rPr lang="en-US" sz="1600" err="1">
                <a:latin typeface="Calibri"/>
                <a:ea typeface="+mn-lt"/>
                <a:cs typeface="+mn-lt"/>
              </a:rPr>
              <a:t>mynegiant</a:t>
            </a:r>
            <a:r>
              <a:rPr lang="en-US" sz="1600">
                <a:latin typeface="Calibri"/>
                <a:ea typeface="+mn-lt"/>
                <a:cs typeface="+mn-lt"/>
              </a:rPr>
              <a:t>; </a:t>
            </a:r>
            <a:r>
              <a:rPr lang="en-US" sz="1600" err="1">
                <a:latin typeface="Calibri"/>
                <a:ea typeface="+mn-lt"/>
                <a:cs typeface="+mn-lt"/>
              </a:rPr>
              <a:t>eglurder</a:t>
            </a:r>
            <a:r>
              <a:rPr lang="en-US" sz="1600">
                <a:latin typeface="Calibri"/>
                <a:ea typeface="+mn-lt"/>
                <a:cs typeface="+mn-lt"/>
              </a:rPr>
              <a:t> ac </a:t>
            </a:r>
            <a:r>
              <a:rPr lang="en-US" sz="1600" err="1">
                <a:latin typeface="Calibri"/>
                <a:ea typeface="+mn-lt"/>
                <a:cs typeface="+mn-lt"/>
              </a:rPr>
              <a:t>effeithiolrwydd</a:t>
            </a:r>
            <a:r>
              <a:rPr lang="en-US" sz="1600">
                <a:latin typeface="Calibri"/>
                <a:ea typeface="+mn-lt"/>
                <a:cs typeface="+mn-lt"/>
              </a:rPr>
              <a:t> o </a:t>
            </a:r>
            <a:r>
              <a:rPr lang="en-US" sz="1600" err="1">
                <a:latin typeface="Calibri"/>
                <a:ea typeface="+mn-lt"/>
                <a:cs typeface="+mn-lt"/>
              </a:rPr>
              <a:t>fewn</a:t>
            </a:r>
            <a:r>
              <a:rPr lang="en-US" sz="1600">
                <a:latin typeface="Calibri"/>
                <a:ea typeface="+mn-lt"/>
                <a:cs typeface="+mn-lt"/>
              </a:rPr>
              <a:t> </a:t>
            </a:r>
            <a:r>
              <a:rPr lang="en-US" sz="1600" err="1">
                <a:latin typeface="Calibri"/>
                <a:ea typeface="+mn-lt"/>
                <a:cs typeface="+mn-lt"/>
              </a:rPr>
              <a:t>eich</a:t>
            </a:r>
            <a:r>
              <a:rPr lang="en-US" sz="1600">
                <a:latin typeface="Calibri"/>
                <a:ea typeface="+mn-lt"/>
                <a:cs typeface="+mn-lt"/>
              </a:rPr>
              <a:t> </a:t>
            </a:r>
            <a:r>
              <a:rPr lang="en-US" sz="1600" err="1">
                <a:latin typeface="Calibri"/>
                <a:ea typeface="+mn-lt"/>
                <a:cs typeface="+mn-lt"/>
              </a:rPr>
              <a:t>cyflwyniad</a:t>
            </a:r>
            <a:r>
              <a:rPr lang="en-US" sz="1600">
                <a:latin typeface="Calibri"/>
                <a:ea typeface="+mn-lt"/>
                <a:cs typeface="+mn-lt"/>
              </a:rPr>
              <a:t> a </a:t>
            </a:r>
            <a:r>
              <a:rPr lang="en-US" sz="1600" err="1">
                <a:latin typeface="Calibri"/>
                <a:ea typeface="+mn-lt"/>
                <a:cs typeface="+mn-lt"/>
              </a:rPr>
              <a:t>threfniadaeth</a:t>
            </a:r>
            <a:r>
              <a:rPr lang="en-US" sz="1600">
                <a:latin typeface="Calibri"/>
                <a:ea typeface="+mn-lt"/>
                <a:cs typeface="+mn-lt"/>
              </a:rPr>
              <a:t>.</a:t>
            </a:r>
            <a:endParaRPr lang="en-US" sz="1600">
              <a:latin typeface="Calibri"/>
              <a:cs typeface="Arial"/>
            </a:endParaRPr>
          </a:p>
          <a:p>
            <a:r>
              <a:rPr lang="en-US" sz="1600" err="1">
                <a:latin typeface="Calibri"/>
                <a:ea typeface="+mn-lt"/>
                <a:cs typeface="+mn-lt"/>
              </a:rPr>
              <a:t>Dylai'r</a:t>
            </a:r>
            <a:r>
              <a:rPr lang="en-US" sz="1600">
                <a:latin typeface="Calibri"/>
                <a:ea typeface="+mn-lt"/>
                <a:cs typeface="+mn-lt"/>
              </a:rPr>
              <a:t> </a:t>
            </a:r>
            <a:r>
              <a:rPr lang="en-US" sz="1600" err="1">
                <a:latin typeface="Calibri"/>
                <a:ea typeface="+mn-lt"/>
                <a:cs typeface="+mn-lt"/>
              </a:rPr>
              <a:t>gwaith</a:t>
            </a:r>
            <a:r>
              <a:rPr lang="en-US" sz="1600">
                <a:latin typeface="Calibri"/>
                <a:ea typeface="+mn-lt"/>
                <a:cs typeface="+mn-lt"/>
              </a:rPr>
              <a:t> </a:t>
            </a:r>
            <a:r>
              <a:rPr lang="en-US" sz="1600" err="1">
                <a:latin typeface="Calibri"/>
                <a:ea typeface="+mn-lt"/>
                <a:cs typeface="+mn-lt"/>
              </a:rPr>
              <a:t>fod</a:t>
            </a:r>
            <a:r>
              <a:rPr lang="en-US" sz="1600">
                <a:latin typeface="Calibri"/>
                <a:ea typeface="+mn-lt"/>
                <a:cs typeface="+mn-lt"/>
              </a:rPr>
              <a:t> </a:t>
            </a:r>
            <a:r>
              <a:rPr lang="en-US" sz="1600" err="1">
                <a:latin typeface="Calibri"/>
                <a:ea typeface="+mn-lt"/>
                <a:cs typeface="+mn-lt"/>
              </a:rPr>
              <a:t>yn</a:t>
            </a:r>
            <a:r>
              <a:rPr lang="en-US" sz="1600">
                <a:latin typeface="Calibri"/>
                <a:ea typeface="+mn-lt"/>
                <a:cs typeface="+mn-lt"/>
              </a:rPr>
              <a:t> </a:t>
            </a:r>
            <a:r>
              <a:rPr lang="en-US" sz="1600" err="1">
                <a:latin typeface="Calibri"/>
                <a:ea typeface="+mn-lt"/>
                <a:cs typeface="+mn-lt"/>
              </a:rPr>
              <a:t>gydlynol</a:t>
            </a:r>
            <a:r>
              <a:rPr lang="en-US" sz="1600">
                <a:latin typeface="Calibri"/>
                <a:ea typeface="+mn-lt"/>
                <a:cs typeface="+mn-lt"/>
              </a:rPr>
              <a:t> ac </a:t>
            </a:r>
            <a:r>
              <a:rPr lang="en-US" sz="1600" err="1">
                <a:latin typeface="Calibri"/>
                <a:ea typeface="+mn-lt"/>
                <a:cs typeface="+mn-lt"/>
              </a:rPr>
              <a:t>wedi'i</a:t>
            </a:r>
            <a:r>
              <a:rPr lang="en-US" sz="1600">
                <a:latin typeface="Calibri"/>
                <a:ea typeface="+mn-lt"/>
                <a:cs typeface="+mn-lt"/>
              </a:rPr>
              <a:t> </a:t>
            </a:r>
            <a:r>
              <a:rPr lang="en-US" sz="1600" err="1">
                <a:latin typeface="Calibri"/>
                <a:ea typeface="+mn-lt"/>
                <a:cs typeface="+mn-lt"/>
              </a:rPr>
              <a:t>strwythuro'n</a:t>
            </a:r>
            <a:r>
              <a:rPr lang="en-US" sz="1600">
                <a:latin typeface="Calibri"/>
                <a:ea typeface="+mn-lt"/>
                <a:cs typeface="+mn-lt"/>
              </a:rPr>
              <a:t> </a:t>
            </a:r>
            <a:r>
              <a:rPr lang="en-US" sz="1600" err="1">
                <a:latin typeface="Calibri"/>
                <a:ea typeface="+mn-lt"/>
                <a:cs typeface="+mn-lt"/>
              </a:rPr>
              <a:t>dda</a:t>
            </a:r>
            <a:r>
              <a:rPr lang="en-US" sz="1600">
                <a:latin typeface="Calibri"/>
                <a:ea typeface="+mn-lt"/>
                <a:cs typeface="+mn-lt"/>
              </a:rPr>
              <a:t> o ran </a:t>
            </a:r>
            <a:r>
              <a:rPr lang="en-US" sz="1600" err="1">
                <a:latin typeface="Calibri"/>
                <a:ea typeface="+mn-lt"/>
                <a:cs typeface="+mn-lt"/>
              </a:rPr>
              <a:t>cyflwyniad</a:t>
            </a:r>
            <a:r>
              <a:rPr lang="en-US" sz="1600">
                <a:latin typeface="Calibri"/>
                <a:ea typeface="+mn-lt"/>
                <a:cs typeface="+mn-lt"/>
              </a:rPr>
              <a:t> a </a:t>
            </a:r>
            <a:r>
              <a:rPr lang="en-US" sz="1600" err="1">
                <a:latin typeface="Calibri"/>
                <a:ea typeface="+mn-lt"/>
                <a:cs typeface="+mn-lt"/>
              </a:rPr>
              <a:t>threfniadaeth</a:t>
            </a:r>
            <a:r>
              <a:rPr lang="en-US" sz="1600">
                <a:latin typeface="Calibri"/>
                <a:ea typeface="+mn-lt"/>
                <a:cs typeface="+mn-lt"/>
              </a:rPr>
              <a:t>.</a:t>
            </a:r>
            <a:endParaRPr lang="en-US" sz="1600">
              <a:latin typeface="Calibri"/>
            </a:endParaRPr>
          </a:p>
        </p:txBody>
      </p:sp>
      <p:sp>
        <p:nvSpPr>
          <p:cNvPr id="4" name="Content Placeholder 3">
            <a:extLst>
              <a:ext uri="{FF2B5EF4-FFF2-40B4-BE49-F238E27FC236}">
                <a16:creationId xmlns:a16="http://schemas.microsoft.com/office/drawing/2014/main" id="{58C434CC-A280-BC0C-FE14-F35A38EB551E}"/>
              </a:ext>
            </a:extLst>
          </p:cNvPr>
          <p:cNvSpPr>
            <a:spLocks noGrp="1"/>
          </p:cNvSpPr>
          <p:nvPr>
            <p:ph sz="half" idx="2"/>
          </p:nvPr>
        </p:nvSpPr>
        <p:spPr/>
        <p:txBody>
          <a:bodyPr/>
          <a:lstStyle/>
          <a:p>
            <a:r>
              <a:rPr lang="en-GB" sz="1600">
                <a:solidFill>
                  <a:srgbClr val="0070C0"/>
                </a:solidFill>
                <a:latin typeface="Calibri"/>
                <a:cs typeface="Arial"/>
              </a:rPr>
              <a:t>Demonstrating that you can communicate the results of your study/work accurately and reliably, and with structured and coherent arguments.</a:t>
            </a:r>
          </a:p>
          <a:p>
            <a:r>
              <a:rPr lang="en-GB" sz="1600">
                <a:solidFill>
                  <a:srgbClr val="0070C0"/>
                </a:solidFill>
                <a:latin typeface="Calibri"/>
                <a:cs typeface="Arial"/>
              </a:rPr>
              <a:t>That you can initiate and complete tasks and procedures, whether individually and/or collaboratively.</a:t>
            </a:r>
          </a:p>
          <a:p>
            <a:r>
              <a:rPr lang="en-GB" sz="1600">
                <a:solidFill>
                  <a:srgbClr val="0070C0"/>
                </a:solidFill>
                <a:latin typeface="Calibri"/>
                <a:cs typeface="Arial"/>
              </a:rPr>
              <a:t>Fluency of expression; clarity and effectiveness in presentation and organisation. </a:t>
            </a:r>
          </a:p>
          <a:p>
            <a:r>
              <a:rPr lang="en-GB" sz="1600">
                <a:solidFill>
                  <a:srgbClr val="0070C0"/>
                </a:solidFill>
                <a:latin typeface="Calibri"/>
                <a:cs typeface="Arial"/>
              </a:rPr>
              <a:t>Work should be coherent and well-structured in presentation and organisation.</a:t>
            </a:r>
            <a:endParaRPr lang="en-GB" sz="1600">
              <a:latin typeface="Calibri"/>
              <a:cs typeface="Arial"/>
            </a:endParaRPr>
          </a:p>
          <a:p>
            <a:endParaRPr lang="en-GB" sz="1100">
              <a:solidFill>
                <a:srgbClr val="0070C0"/>
              </a:solidFill>
              <a:cs typeface="Arial"/>
            </a:endParaRPr>
          </a:p>
        </p:txBody>
      </p:sp>
    </p:spTree>
    <p:extLst>
      <p:ext uri="{BB962C8B-B14F-4D97-AF65-F5344CB8AC3E}">
        <p14:creationId xmlns:p14="http://schemas.microsoft.com/office/powerpoint/2010/main" val="12961480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000056A9-6624-56E5-A8B3-8DDB32F8A14B}"/>
              </a:ext>
            </a:extLst>
          </p:cNvPr>
          <p:cNvSpPr>
            <a:spLocks noGrp="1" noChangeArrowheads="1"/>
          </p:cNvSpPr>
          <p:nvPr>
            <p:ph type="title"/>
          </p:nvPr>
        </p:nvSpPr>
        <p:spPr/>
        <p:txBody>
          <a:bodyPr/>
          <a:lstStyle/>
          <a:p>
            <a:pPr eaLnBrk="1" hangingPunct="1"/>
            <a:r>
              <a:rPr lang="en-GB" altLang="en-US" sz="4000" b="1" err="1">
                <a:latin typeface="Calibri"/>
                <a:cs typeface="Calibri"/>
              </a:rPr>
              <a:t>Llawlyfr</a:t>
            </a:r>
            <a:r>
              <a:rPr lang="en-GB" altLang="en-US" sz="4000" b="1">
                <a:latin typeface="Calibri"/>
                <a:cs typeface="Calibri"/>
              </a:rPr>
              <a:t> </a:t>
            </a:r>
            <a:r>
              <a:rPr lang="en-GB" altLang="en-US" sz="4000" b="1" err="1">
                <a:latin typeface="Calibri"/>
                <a:cs typeface="Calibri"/>
              </a:rPr>
              <a:t>modiwl</a:t>
            </a:r>
            <a:r>
              <a:rPr lang="en-GB" altLang="en-US" sz="4000" b="1">
                <a:latin typeface="Calibri"/>
                <a:cs typeface="Calibri"/>
              </a:rPr>
              <a:t>     </a:t>
            </a:r>
            <a:br>
              <a:rPr lang="en-GB" altLang="en-US" sz="4000" b="1">
                <a:latin typeface="Calibri"/>
              </a:rPr>
            </a:br>
            <a:r>
              <a:rPr lang="en-GB" altLang="en-US" sz="4000" b="1">
                <a:solidFill>
                  <a:srgbClr val="0070C0"/>
                </a:solidFill>
                <a:latin typeface="Calibri"/>
                <a:cs typeface="Calibri"/>
              </a:rPr>
              <a:t>Module handbook</a:t>
            </a:r>
          </a:p>
        </p:txBody>
      </p:sp>
      <p:sp>
        <p:nvSpPr>
          <p:cNvPr id="20483" name="Content Placeholder 2">
            <a:extLst>
              <a:ext uri="{FF2B5EF4-FFF2-40B4-BE49-F238E27FC236}">
                <a16:creationId xmlns:a16="http://schemas.microsoft.com/office/drawing/2014/main" id="{0A6A7852-3327-12F5-C3D2-2E14BBAA0D92}"/>
              </a:ext>
            </a:extLst>
          </p:cNvPr>
          <p:cNvSpPr>
            <a:spLocks noGrp="1" noChangeArrowheads="1"/>
          </p:cNvSpPr>
          <p:nvPr>
            <p:ph sz="half" idx="1"/>
          </p:nvPr>
        </p:nvSpPr>
        <p:spPr/>
        <p:txBody>
          <a:bodyPr/>
          <a:lstStyle/>
          <a:p>
            <a:pPr eaLnBrk="1" hangingPunct="1"/>
            <a:r>
              <a:rPr lang="en-GB" altLang="en-US" sz="2800">
                <a:latin typeface="Calibri"/>
                <a:cs typeface="Calibri"/>
              </a:rPr>
              <a:t>Moodle</a:t>
            </a:r>
          </a:p>
          <a:p>
            <a:pPr eaLnBrk="1" hangingPunct="1"/>
            <a:r>
              <a:rPr lang="en-GB" altLang="en-US" sz="2800" err="1">
                <a:latin typeface="Calibri"/>
                <a:cs typeface="Calibri"/>
              </a:rPr>
              <a:t>Amlinelliad</a:t>
            </a:r>
            <a:r>
              <a:rPr lang="en-GB" altLang="en-US" sz="2800">
                <a:latin typeface="Calibri"/>
                <a:cs typeface="Calibri"/>
              </a:rPr>
              <a:t> </a:t>
            </a:r>
            <a:r>
              <a:rPr lang="en-GB" altLang="en-US" sz="2800" err="1">
                <a:latin typeface="Calibri"/>
                <a:cs typeface="Calibri"/>
              </a:rPr>
              <a:t>modiwl</a:t>
            </a:r>
            <a:endParaRPr lang="en-GB" altLang="en-US" sz="2800">
              <a:latin typeface="Calibri"/>
              <a:cs typeface="Calibri"/>
            </a:endParaRPr>
          </a:p>
          <a:p>
            <a:pPr eaLnBrk="1" hangingPunct="1"/>
            <a:r>
              <a:rPr lang="en-GB" altLang="en-US" sz="2800" err="1">
                <a:latin typeface="Calibri"/>
                <a:cs typeface="Calibri"/>
              </a:rPr>
              <a:t>Cynllun</a:t>
            </a:r>
            <a:r>
              <a:rPr lang="en-GB" altLang="en-US" sz="2800">
                <a:latin typeface="Calibri"/>
                <a:cs typeface="Calibri"/>
              </a:rPr>
              <a:t> </a:t>
            </a:r>
            <a:r>
              <a:rPr lang="en-GB" altLang="en-US" sz="2800" err="1">
                <a:latin typeface="Calibri"/>
                <a:cs typeface="Calibri"/>
              </a:rPr>
              <a:t>gwaith</a:t>
            </a:r>
            <a:endParaRPr lang="en-GB" altLang="en-US" sz="2800">
              <a:latin typeface="Calibri"/>
              <a:cs typeface="Calibri"/>
            </a:endParaRPr>
          </a:p>
          <a:p>
            <a:pPr eaLnBrk="1" hangingPunct="1"/>
            <a:r>
              <a:rPr lang="en-GB" altLang="en-US" sz="2800" err="1">
                <a:latin typeface="Calibri"/>
                <a:cs typeface="Calibri"/>
              </a:rPr>
              <a:t>Amserlen</a:t>
            </a:r>
            <a:r>
              <a:rPr lang="en-GB" altLang="en-US" sz="2800">
                <a:latin typeface="Calibri"/>
                <a:cs typeface="Calibri"/>
              </a:rPr>
              <a:t> </a:t>
            </a:r>
            <a:r>
              <a:rPr lang="en-GB" altLang="en-US" sz="2800" err="1">
                <a:latin typeface="Calibri"/>
                <a:cs typeface="Calibri"/>
              </a:rPr>
              <a:t>asesu</a:t>
            </a:r>
            <a:endParaRPr lang="en-GB" altLang="en-US" sz="2800">
              <a:latin typeface="Calibri"/>
              <a:cs typeface="Calibri"/>
            </a:endParaRPr>
          </a:p>
          <a:p>
            <a:pPr eaLnBrk="1" hangingPunct="1"/>
            <a:r>
              <a:rPr lang="en-GB" altLang="en-US" sz="2800">
                <a:latin typeface="Calibri"/>
                <a:cs typeface="Calibri"/>
              </a:rPr>
              <a:t>Aseiniadau</a:t>
            </a:r>
          </a:p>
          <a:p>
            <a:pPr eaLnBrk="1" hangingPunct="1"/>
            <a:r>
              <a:rPr lang="en-GB" altLang="en-US" sz="2800" err="1">
                <a:latin typeface="Calibri"/>
                <a:cs typeface="Calibri"/>
              </a:rPr>
              <a:t>Ffurflen</a:t>
            </a:r>
            <a:r>
              <a:rPr lang="en-GB" altLang="en-US" sz="2800">
                <a:latin typeface="Calibri"/>
                <a:cs typeface="Calibri"/>
              </a:rPr>
              <a:t> </a:t>
            </a:r>
            <a:r>
              <a:rPr lang="en-GB" altLang="en-US" sz="2800" err="1">
                <a:latin typeface="Calibri"/>
                <a:cs typeface="Calibri"/>
              </a:rPr>
              <a:t>gwerthuso</a:t>
            </a:r>
            <a:endParaRPr lang="en-GB" altLang="en-US" sz="2800">
              <a:latin typeface="Calibri"/>
              <a:cs typeface="Calibri"/>
            </a:endParaRPr>
          </a:p>
          <a:p>
            <a:pPr eaLnBrk="1" hangingPunct="1"/>
            <a:endParaRPr lang="en-GB" altLang="en-US"/>
          </a:p>
        </p:txBody>
      </p:sp>
      <p:sp>
        <p:nvSpPr>
          <p:cNvPr id="20484" name="Content Placeholder 3">
            <a:extLst>
              <a:ext uri="{FF2B5EF4-FFF2-40B4-BE49-F238E27FC236}">
                <a16:creationId xmlns:a16="http://schemas.microsoft.com/office/drawing/2014/main" id="{99FDDF0F-03FE-BEB0-3A8A-F46606608DAA}"/>
              </a:ext>
            </a:extLst>
          </p:cNvPr>
          <p:cNvSpPr>
            <a:spLocks noGrp="1" noChangeArrowheads="1"/>
          </p:cNvSpPr>
          <p:nvPr>
            <p:ph sz="half" idx="2"/>
          </p:nvPr>
        </p:nvSpPr>
        <p:spPr/>
        <p:txBody>
          <a:bodyPr/>
          <a:lstStyle/>
          <a:p>
            <a:pPr eaLnBrk="1" hangingPunct="1"/>
            <a:r>
              <a:rPr lang="en-GB" altLang="en-US" sz="2800">
                <a:solidFill>
                  <a:srgbClr val="0070C0"/>
                </a:solidFill>
                <a:latin typeface="Calibri"/>
                <a:cs typeface="Calibri"/>
              </a:rPr>
              <a:t>Moodle</a:t>
            </a:r>
          </a:p>
          <a:p>
            <a:pPr eaLnBrk="1" hangingPunct="1"/>
            <a:r>
              <a:rPr lang="en-GB" altLang="en-US" sz="2800">
                <a:solidFill>
                  <a:srgbClr val="0070C0"/>
                </a:solidFill>
                <a:latin typeface="Calibri"/>
                <a:cs typeface="Calibri"/>
              </a:rPr>
              <a:t>Module outline</a:t>
            </a:r>
          </a:p>
          <a:p>
            <a:pPr eaLnBrk="1" hangingPunct="1"/>
            <a:r>
              <a:rPr lang="en-GB" altLang="en-US" sz="2800">
                <a:solidFill>
                  <a:srgbClr val="0070C0"/>
                </a:solidFill>
                <a:latin typeface="Calibri"/>
                <a:cs typeface="Calibri"/>
              </a:rPr>
              <a:t>Scheme of work</a:t>
            </a:r>
          </a:p>
          <a:p>
            <a:pPr eaLnBrk="1" hangingPunct="1"/>
            <a:r>
              <a:rPr lang="en-GB" altLang="en-US" sz="2800">
                <a:solidFill>
                  <a:srgbClr val="0070C0"/>
                </a:solidFill>
                <a:latin typeface="Calibri"/>
                <a:cs typeface="Calibri"/>
              </a:rPr>
              <a:t>Assessment timetable</a:t>
            </a:r>
          </a:p>
          <a:p>
            <a:pPr eaLnBrk="1" hangingPunct="1"/>
            <a:r>
              <a:rPr lang="en-GB" altLang="en-US" sz="2800">
                <a:solidFill>
                  <a:srgbClr val="0070C0"/>
                </a:solidFill>
                <a:latin typeface="Calibri"/>
                <a:cs typeface="Calibri"/>
              </a:rPr>
              <a:t>Assignments</a:t>
            </a:r>
          </a:p>
          <a:p>
            <a:pPr eaLnBrk="1" hangingPunct="1"/>
            <a:r>
              <a:rPr lang="en-GB" altLang="en-US" sz="2800">
                <a:solidFill>
                  <a:srgbClr val="0070C0"/>
                </a:solidFill>
                <a:latin typeface="Calibri"/>
                <a:cs typeface="Calibri"/>
              </a:rPr>
              <a:t>Evaluation form</a:t>
            </a:r>
            <a:endParaRPr lang="en-US" altLang="en-US" sz="2800">
              <a:solidFill>
                <a:srgbClr val="0070C0"/>
              </a:solidFill>
              <a:latin typeface="Calibri"/>
              <a:cs typeface="Calibri"/>
            </a:endParaRPr>
          </a:p>
          <a:p>
            <a:pPr eaLnBrk="1" hangingPunct="1"/>
            <a:endParaRPr lang="en-GB"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43FE16EE-40A3-ABAE-710C-8D26C152C673}"/>
              </a:ext>
            </a:extLst>
          </p:cNvPr>
          <p:cNvSpPr>
            <a:spLocks noGrp="1" noChangeArrowheads="1"/>
          </p:cNvSpPr>
          <p:nvPr>
            <p:ph type="title"/>
          </p:nvPr>
        </p:nvSpPr>
        <p:spPr/>
        <p:txBody>
          <a:bodyPr/>
          <a:lstStyle/>
          <a:p>
            <a:pPr eaLnBrk="1" hangingPunct="1"/>
            <a:r>
              <a:rPr lang="en-GB" altLang="en-US" sz="4000" err="1">
                <a:latin typeface="Calibri"/>
                <a:ea typeface="Calibri"/>
                <a:cs typeface="Calibri"/>
              </a:rPr>
              <a:t>Deilliannau</a:t>
            </a:r>
            <a:r>
              <a:rPr lang="en-GB" altLang="en-US" sz="4000">
                <a:latin typeface="Calibri"/>
                <a:ea typeface="Calibri"/>
                <a:cs typeface="Calibri"/>
              </a:rPr>
              <a:t> </a:t>
            </a:r>
            <a:r>
              <a:rPr lang="en-GB" altLang="en-US" sz="4000" err="1">
                <a:latin typeface="Calibri"/>
                <a:ea typeface="Calibri"/>
                <a:cs typeface="Calibri"/>
              </a:rPr>
              <a:t>Dysgu</a:t>
            </a:r>
            <a:endParaRPr lang="en-GB" altLang="en-US" sz="4400">
              <a:latin typeface="Calibri"/>
              <a:ea typeface="Calibri"/>
              <a:cs typeface="Calibri"/>
            </a:endParaRPr>
          </a:p>
        </p:txBody>
      </p:sp>
      <p:sp>
        <p:nvSpPr>
          <p:cNvPr id="22531" name="Content Placeholder 1">
            <a:extLst>
              <a:ext uri="{FF2B5EF4-FFF2-40B4-BE49-F238E27FC236}">
                <a16:creationId xmlns:a16="http://schemas.microsoft.com/office/drawing/2014/main" id="{69D36BA8-1C65-BB8C-785D-730A60EBABF2}"/>
              </a:ext>
            </a:extLst>
          </p:cNvPr>
          <p:cNvSpPr>
            <a:spLocks noGrp="1" noChangeArrowheads="1"/>
          </p:cNvSpPr>
          <p:nvPr>
            <p:ph idx="1"/>
          </p:nvPr>
        </p:nvSpPr>
        <p:spPr>
          <a:xfrm>
            <a:off x="414415" y="1700958"/>
            <a:ext cx="8315171" cy="3777524"/>
          </a:xfrm>
        </p:spPr>
        <p:txBody>
          <a:bodyPr/>
          <a:lstStyle/>
          <a:p>
            <a:pPr eaLnBrk="1" hangingPunct="1">
              <a:buFont typeface="Symbol" panose="05050102010706020507" pitchFamily="18" charset="2"/>
              <a:buChar char=""/>
              <a:tabLst>
                <a:tab pos="682625" algn="l"/>
              </a:tabLst>
            </a:pPr>
            <a:r>
              <a:rPr lang="cy-GB" altLang="en-US" sz="2000">
                <a:latin typeface="Calibri"/>
                <a:ea typeface="Calibri"/>
                <a:cs typeface="Times New Roman"/>
              </a:rPr>
              <a:t>adnabod materion allweddol yn ymwneud ag egwyddorion chwarae </a:t>
            </a:r>
            <a:r>
              <a:rPr lang="cy-GB" altLang="en-US" sz="2000" err="1">
                <a:latin typeface="Calibri"/>
                <a:ea typeface="Calibri"/>
                <a:cs typeface="Times New Roman"/>
              </a:rPr>
              <a:t>hunangyfeiriedig</a:t>
            </a:r>
            <a:r>
              <a:rPr lang="cy-GB" altLang="en-US" sz="2000">
                <a:latin typeface="Calibri"/>
                <a:ea typeface="Calibri"/>
                <a:cs typeface="Times New Roman"/>
              </a:rPr>
              <a:t>;</a:t>
            </a:r>
            <a:endParaRPr lang="en-GB" altLang="en-US" sz="2000">
              <a:latin typeface="Calibri"/>
              <a:ea typeface="Calibri"/>
              <a:cs typeface="Times New Roman"/>
            </a:endParaRPr>
          </a:p>
          <a:p>
            <a:pPr eaLnBrk="1" hangingPunct="1">
              <a:buFont typeface="Symbol" panose="05050102010706020507" pitchFamily="18" charset="2"/>
              <a:buChar char=""/>
              <a:tabLst>
                <a:tab pos="682625" algn="l"/>
              </a:tabLst>
            </a:pPr>
            <a:r>
              <a:rPr lang="cy-GB" altLang="en-US" sz="2000">
                <a:latin typeface="Calibri"/>
                <a:ea typeface="Calibri"/>
                <a:cs typeface="Times New Roman"/>
              </a:rPr>
              <a:t>adfyfyrio ar rôl oedolion wrth ddarparu cyfleoedd chwarae cynhwysol sy’n cefnogi datblygiad cyfannol plant;</a:t>
            </a:r>
            <a:endParaRPr lang="en-GB" altLang="en-US" sz="2000">
              <a:latin typeface="Calibri"/>
              <a:ea typeface="Calibri"/>
              <a:cs typeface="Times New Roman"/>
            </a:endParaRPr>
          </a:p>
          <a:p>
            <a:pPr eaLnBrk="1" hangingPunct="1">
              <a:buFont typeface="Symbol" panose="05050102010706020507" pitchFamily="18" charset="2"/>
              <a:buChar char=""/>
              <a:tabLst>
                <a:tab pos="682625" algn="l"/>
              </a:tabLst>
            </a:pPr>
            <a:r>
              <a:rPr lang="en-GB" altLang="en-US" sz="2000">
                <a:latin typeface="Calibri"/>
                <a:ea typeface="Calibri"/>
                <a:cs typeface="Times New Roman"/>
              </a:rPr>
              <a:t> </a:t>
            </a:r>
            <a:r>
              <a:rPr lang="cy-GB" altLang="en-US" sz="2000">
                <a:latin typeface="Calibri"/>
                <a:ea typeface="Calibri"/>
                <a:cs typeface="Times New Roman"/>
              </a:rPr>
              <a:t>adnabod materion allweddol yn ymwneud â hyrwyddo ymddygiad cadarnhaol plant;</a:t>
            </a:r>
            <a:endParaRPr lang="en-GB" altLang="en-US" sz="2000">
              <a:latin typeface="Calibri"/>
              <a:ea typeface="Calibri"/>
              <a:cs typeface="Times New Roman"/>
            </a:endParaRPr>
          </a:p>
          <a:p>
            <a:pPr eaLnBrk="1" hangingPunct="1">
              <a:buFont typeface="Symbol" panose="05050102010706020507" pitchFamily="18" charset="2"/>
              <a:buChar char=""/>
              <a:tabLst>
                <a:tab pos="682625" algn="l"/>
              </a:tabLst>
            </a:pPr>
            <a:r>
              <a:rPr lang="cy-GB" altLang="en-US" sz="2000">
                <a:latin typeface="Calibri"/>
                <a:ea typeface="Calibri"/>
                <a:cs typeface="Times New Roman"/>
              </a:rPr>
              <a:t>sylweddoli manteision rhoi cyfleoedd ar gyfer chwarae antur i blant ifanc gan ddatblygu dulliau i leihau risgiau; </a:t>
            </a:r>
            <a:endParaRPr lang="en-GB" altLang="en-US" sz="2000">
              <a:latin typeface="Calibri"/>
              <a:ea typeface="Calibri"/>
              <a:cs typeface="Times New Roman" panose="02020603050405020304" pitchFamily="18" charset="0"/>
            </a:endParaRPr>
          </a:p>
          <a:p>
            <a:pPr eaLnBrk="1" hangingPunct="1">
              <a:tabLst>
                <a:tab pos="682625" algn="l"/>
              </a:tabLst>
            </a:pPr>
            <a:r>
              <a:rPr lang="cy-GB" altLang="en-US" sz="2000">
                <a:latin typeface="Calibri"/>
                <a:ea typeface="Calibri"/>
                <a:cs typeface="Times New Roman"/>
              </a:rPr>
              <a:t>trefnu eu gwybodaeth a’r hyn y maent wedi’i ddysgu drwy ddefnyddio amrywiaeth o adnoddau gwybodaeth, a chyflwyno’u gwaith ar y lefel briodol. </a:t>
            </a:r>
            <a:endParaRPr lang="en-GB" altLang="en-US" sz="2000"/>
          </a:p>
        </p:txBody>
      </p:sp>
      <p:sp>
        <p:nvSpPr>
          <p:cNvPr id="3" name="Rectangle 2">
            <a:extLst>
              <a:ext uri="{FF2B5EF4-FFF2-40B4-BE49-F238E27FC236}">
                <a16:creationId xmlns:a16="http://schemas.microsoft.com/office/drawing/2014/main" id="{1AC58BCF-50AB-2F3A-17B8-4E9A881034B6}"/>
              </a:ext>
            </a:extLst>
          </p:cNvPr>
          <p:cNvSpPr/>
          <p:nvPr/>
        </p:nvSpPr>
        <p:spPr>
          <a:xfrm>
            <a:off x="395288" y="1052513"/>
            <a:ext cx="8424862" cy="584200"/>
          </a:xfrm>
          <a:prstGeom prst="rect">
            <a:avLst/>
          </a:prstGeom>
        </p:spPr>
        <p:txBody>
          <a:bodyPr>
            <a:spAutoFit/>
          </a:bodyPr>
          <a:lstStyle/>
          <a:p>
            <a:pPr marL="342900" indent="-342900" eaLnBrk="1" fontAlgn="auto" hangingPunct="1">
              <a:lnSpc>
                <a:spcPct val="80000"/>
              </a:lnSpc>
              <a:spcBef>
                <a:spcPts val="0"/>
              </a:spcBef>
              <a:spcAft>
                <a:spcPts val="0"/>
              </a:spcAft>
              <a:buFont typeface="Arial" panose="020B0604020202020204" pitchFamily="34" charset="0"/>
              <a:buChar char="•"/>
              <a:defRPr/>
            </a:pPr>
            <a:endParaRPr lang="en-GB" altLang="en-US" sz="2000">
              <a:latin typeface="+mj-lt"/>
            </a:endParaRPr>
          </a:p>
          <a:p>
            <a:pPr marL="342900" indent="-342900" eaLnBrk="1" fontAlgn="auto" hangingPunct="1">
              <a:lnSpc>
                <a:spcPct val="80000"/>
              </a:lnSpc>
              <a:spcBef>
                <a:spcPts val="0"/>
              </a:spcBef>
              <a:spcAft>
                <a:spcPts val="0"/>
              </a:spcAft>
              <a:buFont typeface="Arial" panose="020B0604020202020204" pitchFamily="34" charset="0"/>
              <a:buChar char="•"/>
              <a:defRPr/>
            </a:pPr>
            <a:endParaRPr lang="en-GB" altLang="en-US" sz="2000">
              <a:latin typeface="+mj-lt"/>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91C0711C-68F0-142C-84ED-6CCCCDFCA00D}"/>
              </a:ext>
            </a:extLst>
          </p:cNvPr>
          <p:cNvSpPr>
            <a:spLocks noGrp="1" noChangeArrowheads="1"/>
          </p:cNvSpPr>
          <p:nvPr>
            <p:ph type="title"/>
          </p:nvPr>
        </p:nvSpPr>
        <p:spPr>
          <a:xfrm>
            <a:off x="471314" y="383635"/>
            <a:ext cx="7886700" cy="1325563"/>
          </a:xfrm>
        </p:spPr>
        <p:txBody>
          <a:bodyPr/>
          <a:lstStyle/>
          <a:p>
            <a:pPr eaLnBrk="1" hangingPunct="1"/>
            <a:r>
              <a:rPr lang="en-GB" altLang="en-US" sz="4000">
                <a:solidFill>
                  <a:srgbClr val="0070C0"/>
                </a:solidFill>
                <a:latin typeface="Calibri"/>
                <a:ea typeface="Calibri"/>
                <a:cs typeface="Calibri"/>
              </a:rPr>
              <a:t>Learning Outcomes</a:t>
            </a:r>
          </a:p>
        </p:txBody>
      </p:sp>
      <p:sp>
        <p:nvSpPr>
          <p:cNvPr id="24579" name="Content Placeholder 1">
            <a:extLst>
              <a:ext uri="{FF2B5EF4-FFF2-40B4-BE49-F238E27FC236}">
                <a16:creationId xmlns:a16="http://schemas.microsoft.com/office/drawing/2014/main" id="{4D18D464-E7BA-22AD-9B97-04865C2A0A25}"/>
              </a:ext>
            </a:extLst>
          </p:cNvPr>
          <p:cNvSpPr>
            <a:spLocks noGrp="1" noChangeArrowheads="1"/>
          </p:cNvSpPr>
          <p:nvPr>
            <p:ph idx="1"/>
          </p:nvPr>
        </p:nvSpPr>
        <p:spPr>
          <a:xfrm>
            <a:off x="475550" y="1714564"/>
            <a:ext cx="7752894" cy="3462853"/>
          </a:xfrm>
        </p:spPr>
        <p:txBody>
          <a:bodyPr/>
          <a:lstStyle/>
          <a:p>
            <a:pPr algn="just" eaLnBrk="1" hangingPunct="1">
              <a:buFont typeface="Symbol" panose="05050102010706020507" pitchFamily="18" charset="2"/>
              <a:buChar char=""/>
            </a:pPr>
            <a:r>
              <a:rPr lang="en-GB" altLang="en-US" sz="2000">
                <a:solidFill>
                  <a:srgbClr val="0070C0"/>
                </a:solidFill>
                <a:latin typeface="Calibri"/>
                <a:ea typeface="Calibri"/>
                <a:cs typeface="Times New Roman"/>
              </a:rPr>
              <a:t>identify key issues relating to defining and understanding play including the principles of self-directed play;</a:t>
            </a:r>
          </a:p>
          <a:p>
            <a:pPr algn="just" eaLnBrk="1" hangingPunct="1">
              <a:buFont typeface="Symbol" panose="05050102010706020507" pitchFamily="18" charset="2"/>
              <a:buChar char=""/>
            </a:pPr>
            <a:r>
              <a:rPr lang="en-GB" altLang="en-US" sz="2000">
                <a:solidFill>
                  <a:srgbClr val="0070C0"/>
                </a:solidFill>
                <a:latin typeface="Calibri"/>
                <a:ea typeface="Calibri"/>
                <a:cs typeface="Times New Roman"/>
              </a:rPr>
              <a:t>understand the role of adults in providing inclusive play opportunities which support children’s holistic development;</a:t>
            </a:r>
          </a:p>
          <a:p>
            <a:pPr algn="just" eaLnBrk="1" hangingPunct="1">
              <a:buFont typeface="Symbol" panose="05050102010706020507" pitchFamily="18" charset="2"/>
              <a:buChar char=""/>
            </a:pPr>
            <a:r>
              <a:rPr lang="en-GB" altLang="en-US" sz="2000">
                <a:solidFill>
                  <a:srgbClr val="0070C0"/>
                </a:solidFill>
                <a:latin typeface="Calibri"/>
                <a:ea typeface="Calibri"/>
                <a:cs typeface="Times New Roman"/>
              </a:rPr>
              <a:t>identify and understand methods of and approaches to observation and the role of play in observation</a:t>
            </a:r>
          </a:p>
          <a:p>
            <a:pPr algn="just" eaLnBrk="1" hangingPunct="1">
              <a:buFont typeface="Symbol" panose="05050102010706020507" pitchFamily="18" charset="2"/>
              <a:buChar char=""/>
            </a:pPr>
            <a:r>
              <a:rPr lang="en-GB" altLang="en-US" sz="2000">
                <a:solidFill>
                  <a:srgbClr val="0070C0"/>
                </a:solidFill>
                <a:latin typeface="Calibri"/>
                <a:ea typeface="Calibri"/>
                <a:cs typeface="Times New Roman"/>
              </a:rPr>
              <a:t>organise their knowledge and learning through use of a range of information resources, and present their work at the appropriate level. </a:t>
            </a:r>
            <a:endParaRPr lang="en-GB" altLang="en-US" sz="2400">
              <a:solidFill>
                <a:srgbClr val="0070C0"/>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7AD897FB-CCEC-CFC3-46D1-6EB332C7DE0E}"/>
              </a:ext>
            </a:extLst>
          </p:cNvPr>
          <p:cNvSpPr>
            <a:spLocks noGrp="1" noChangeArrowheads="1"/>
          </p:cNvSpPr>
          <p:nvPr>
            <p:ph type="title"/>
          </p:nvPr>
        </p:nvSpPr>
        <p:spPr>
          <a:xfrm>
            <a:off x="628650" y="0"/>
            <a:ext cx="3768198" cy="1325563"/>
          </a:xfrm>
        </p:spPr>
        <p:txBody>
          <a:bodyPr/>
          <a:lstStyle/>
          <a:p>
            <a:pPr eaLnBrk="1" hangingPunct="1"/>
            <a:r>
              <a:rPr lang="en-GB" altLang="en-US" sz="4000" err="1">
                <a:latin typeface="Calibri"/>
                <a:ea typeface="Calibri"/>
                <a:cs typeface="Calibri"/>
              </a:rPr>
              <a:t>Chwarae</a:t>
            </a:r>
            <a:r>
              <a:rPr lang="en-GB" altLang="en-US" sz="4000">
                <a:latin typeface="Calibri"/>
                <a:ea typeface="Calibri"/>
                <a:cs typeface="Calibri"/>
              </a:rPr>
              <a:t>        </a:t>
            </a:r>
            <a:endParaRPr lang="en-GB" altLang="en-US" sz="4000">
              <a:solidFill>
                <a:srgbClr val="0070C0"/>
              </a:solidFill>
              <a:latin typeface="Calibri"/>
              <a:ea typeface="Calibri"/>
              <a:cs typeface="Calibri"/>
            </a:endParaRPr>
          </a:p>
        </p:txBody>
      </p:sp>
      <p:sp>
        <p:nvSpPr>
          <p:cNvPr id="28675" name="Content Placeholder 2">
            <a:extLst>
              <a:ext uri="{FF2B5EF4-FFF2-40B4-BE49-F238E27FC236}">
                <a16:creationId xmlns:a16="http://schemas.microsoft.com/office/drawing/2014/main" id="{85486DC0-39D6-4B88-15D5-827103A4987A}"/>
              </a:ext>
            </a:extLst>
          </p:cNvPr>
          <p:cNvSpPr>
            <a:spLocks noGrp="1" noChangeArrowheads="1"/>
          </p:cNvSpPr>
          <p:nvPr>
            <p:ph sz="half" idx="1"/>
          </p:nvPr>
        </p:nvSpPr>
        <p:spPr>
          <a:xfrm>
            <a:off x="475247" y="1356914"/>
            <a:ext cx="4072022" cy="3971880"/>
          </a:xfrm>
        </p:spPr>
        <p:txBody>
          <a:bodyPr rtlCol="0">
            <a:normAutofit lnSpcReduction="10000"/>
          </a:bodyPr>
          <a:lstStyle/>
          <a:p>
            <a:pPr eaLnBrk="1" hangingPunct="1">
              <a:buFont typeface="Arial" panose="020B0604020202020204" pitchFamily="34" charset="0"/>
              <a:buNone/>
              <a:defRPr/>
            </a:pPr>
            <a:r>
              <a:rPr lang="en-GB" altLang="en-US" sz="2000" err="1">
                <a:latin typeface="Calibri"/>
                <a:ea typeface="Calibri"/>
                <a:cs typeface="Calibri"/>
              </a:rPr>
              <a:t>Ond</a:t>
            </a:r>
            <a:r>
              <a:rPr lang="en-GB" altLang="en-US" sz="2000">
                <a:latin typeface="Calibri"/>
                <a:ea typeface="Calibri"/>
                <a:cs typeface="Calibri"/>
              </a:rPr>
              <a:t> </a:t>
            </a:r>
            <a:r>
              <a:rPr lang="en-GB" altLang="en-US" sz="2000" err="1">
                <a:latin typeface="Calibri"/>
                <a:ea typeface="Calibri"/>
                <a:cs typeface="Calibri"/>
              </a:rPr>
              <a:t>yn</a:t>
            </a:r>
            <a:r>
              <a:rPr lang="en-GB" altLang="en-US" sz="2000">
                <a:latin typeface="Calibri"/>
                <a:ea typeface="Calibri"/>
                <a:cs typeface="Calibri"/>
              </a:rPr>
              <a:t> </a:t>
            </a:r>
            <a:r>
              <a:rPr lang="en-GB" altLang="en-US" sz="2000" err="1">
                <a:latin typeface="Calibri"/>
                <a:ea typeface="Calibri"/>
                <a:cs typeface="Calibri"/>
              </a:rPr>
              <a:t>gyntaf</a:t>
            </a:r>
            <a:r>
              <a:rPr lang="en-GB" altLang="en-US" sz="2000">
                <a:latin typeface="Calibri"/>
                <a:ea typeface="Calibri"/>
                <a:cs typeface="Calibri"/>
              </a:rPr>
              <a:t>…</a:t>
            </a:r>
            <a:r>
              <a:rPr lang="en-GB" altLang="en-US" sz="2000" err="1">
                <a:latin typeface="Calibri"/>
                <a:ea typeface="Calibri"/>
                <a:cs typeface="Calibri"/>
              </a:rPr>
              <a:t>gadewch</a:t>
            </a:r>
            <a:r>
              <a:rPr lang="en-GB" altLang="en-US" sz="2000">
                <a:latin typeface="Calibri"/>
                <a:ea typeface="Calibri"/>
                <a:cs typeface="Calibri"/>
              </a:rPr>
              <a:t> </a:t>
            </a:r>
            <a:r>
              <a:rPr lang="en-GB" altLang="en-US" sz="2000" err="1">
                <a:latin typeface="Calibri"/>
                <a:ea typeface="Calibri"/>
                <a:cs typeface="Calibri"/>
              </a:rPr>
              <a:t>i</a:t>
            </a:r>
            <a:r>
              <a:rPr lang="en-GB" altLang="en-US" sz="2000">
                <a:latin typeface="Calibri"/>
                <a:ea typeface="Calibri"/>
                <a:cs typeface="Calibri"/>
              </a:rPr>
              <a:t> </a:t>
            </a:r>
            <a:r>
              <a:rPr lang="en-GB" altLang="en-US" sz="2000" err="1">
                <a:latin typeface="Calibri"/>
                <a:ea typeface="Calibri"/>
                <a:cs typeface="Calibri"/>
              </a:rPr>
              <a:t>ni</a:t>
            </a:r>
            <a:r>
              <a:rPr lang="en-GB" altLang="en-US" sz="2000">
                <a:latin typeface="Calibri"/>
                <a:ea typeface="Calibri"/>
                <a:cs typeface="Calibri"/>
              </a:rPr>
              <a:t> </a:t>
            </a:r>
            <a:r>
              <a:rPr lang="en-GB" altLang="en-US" sz="2000" err="1">
                <a:latin typeface="Calibri"/>
                <a:ea typeface="Calibri"/>
                <a:cs typeface="Calibri"/>
              </a:rPr>
              <a:t>adfyfyrio</a:t>
            </a:r>
            <a:r>
              <a:rPr lang="en-GB" altLang="en-US" sz="2000">
                <a:latin typeface="Calibri"/>
                <a:ea typeface="Calibri"/>
                <a:cs typeface="Calibri"/>
              </a:rPr>
              <a:t> </a:t>
            </a:r>
            <a:r>
              <a:rPr lang="en-GB" altLang="en-US" sz="2000" err="1">
                <a:latin typeface="Calibri"/>
                <a:ea typeface="Calibri"/>
                <a:cs typeface="Calibri"/>
              </a:rPr>
              <a:t>ar</a:t>
            </a:r>
            <a:r>
              <a:rPr lang="en-GB" altLang="en-US" sz="2000">
                <a:latin typeface="Calibri"/>
                <a:ea typeface="Calibri"/>
                <a:cs typeface="Calibri"/>
              </a:rPr>
              <a:t> </a:t>
            </a:r>
            <a:r>
              <a:rPr lang="en-GB" altLang="en-US" sz="2000" err="1">
                <a:latin typeface="Calibri"/>
                <a:ea typeface="Calibri"/>
                <a:cs typeface="Calibri"/>
              </a:rPr>
              <a:t>ein</a:t>
            </a:r>
            <a:r>
              <a:rPr lang="en-GB" altLang="en-US" sz="2000">
                <a:latin typeface="Calibri"/>
                <a:ea typeface="Calibri"/>
                <a:cs typeface="Calibri"/>
              </a:rPr>
              <a:t> </a:t>
            </a:r>
            <a:r>
              <a:rPr lang="en-GB" altLang="en-US" sz="2000" err="1">
                <a:latin typeface="Calibri"/>
                <a:ea typeface="Calibri"/>
                <a:cs typeface="Calibri"/>
              </a:rPr>
              <a:t>plentyndod</a:t>
            </a:r>
            <a:r>
              <a:rPr lang="en-GB" altLang="en-US" sz="2000">
                <a:latin typeface="Calibri"/>
                <a:ea typeface="Calibri"/>
                <a:cs typeface="Calibri"/>
              </a:rPr>
              <a:t> </a:t>
            </a:r>
            <a:r>
              <a:rPr lang="en-GB" altLang="en-US" sz="2000" err="1">
                <a:latin typeface="Calibri"/>
                <a:ea typeface="Calibri"/>
                <a:cs typeface="Calibri"/>
              </a:rPr>
              <a:t>ni</a:t>
            </a:r>
            <a:r>
              <a:rPr lang="en-GB" altLang="en-US" sz="2000">
                <a:latin typeface="Calibri"/>
                <a:ea typeface="Calibri"/>
                <a:cs typeface="Calibri"/>
              </a:rPr>
              <a:t> </a:t>
            </a:r>
            <a:r>
              <a:rPr lang="en-GB" altLang="en-US" sz="2000" err="1">
                <a:latin typeface="Calibri"/>
                <a:ea typeface="Calibri"/>
                <a:cs typeface="Calibri"/>
              </a:rPr>
              <a:t>ein</a:t>
            </a:r>
            <a:r>
              <a:rPr lang="en-GB" altLang="en-US" sz="2000">
                <a:latin typeface="Calibri"/>
                <a:ea typeface="Calibri"/>
                <a:cs typeface="Calibri"/>
              </a:rPr>
              <a:t> </a:t>
            </a:r>
            <a:r>
              <a:rPr lang="en-GB" altLang="en-US" sz="2000" err="1">
                <a:latin typeface="Calibri"/>
                <a:ea typeface="Calibri"/>
                <a:cs typeface="Calibri"/>
              </a:rPr>
              <a:t>hunain</a:t>
            </a:r>
            <a:r>
              <a:rPr lang="en-GB" altLang="en-US" sz="2000">
                <a:latin typeface="Calibri"/>
                <a:ea typeface="Calibri"/>
                <a:cs typeface="Calibri"/>
              </a:rPr>
              <a:t>…</a:t>
            </a:r>
          </a:p>
          <a:p>
            <a:pPr eaLnBrk="1" hangingPunct="1">
              <a:defRPr/>
            </a:pPr>
            <a:r>
              <a:rPr lang="en-GB" altLang="en-US" sz="2000">
                <a:latin typeface="Calibri"/>
                <a:ea typeface="Calibri"/>
                <a:cs typeface="Calibri"/>
              </a:rPr>
              <a:t>Beth </a:t>
            </a:r>
            <a:r>
              <a:rPr lang="en-GB" altLang="en-US" sz="2000" err="1">
                <a:latin typeface="Calibri"/>
                <a:ea typeface="Calibri"/>
                <a:cs typeface="Calibri"/>
              </a:rPr>
              <a:t>yw</a:t>
            </a:r>
            <a:r>
              <a:rPr lang="en-GB" altLang="en-US" sz="2000">
                <a:latin typeface="Calibri"/>
                <a:ea typeface="Calibri"/>
                <a:cs typeface="Calibri"/>
              </a:rPr>
              <a:t> </a:t>
            </a:r>
            <a:r>
              <a:rPr lang="en-GB" altLang="en-US" sz="2000" err="1">
                <a:latin typeface="Calibri"/>
                <a:ea typeface="Calibri"/>
                <a:cs typeface="Calibri"/>
              </a:rPr>
              <a:t>eich</a:t>
            </a:r>
            <a:r>
              <a:rPr lang="en-GB" altLang="en-US" sz="2000">
                <a:latin typeface="Calibri"/>
                <a:ea typeface="Calibri"/>
                <a:cs typeface="Calibri"/>
              </a:rPr>
              <a:t> </a:t>
            </a:r>
            <a:r>
              <a:rPr lang="en-GB" altLang="en-US" sz="2000" err="1">
                <a:latin typeface="Calibri"/>
                <a:ea typeface="Calibri"/>
                <a:cs typeface="Calibri"/>
              </a:rPr>
              <a:t>atgofion</a:t>
            </a:r>
            <a:r>
              <a:rPr lang="en-GB" altLang="en-US" sz="2000">
                <a:latin typeface="Calibri"/>
                <a:ea typeface="Calibri"/>
                <a:cs typeface="Calibri"/>
              </a:rPr>
              <a:t> </a:t>
            </a:r>
            <a:r>
              <a:rPr lang="en-GB" altLang="en-US" sz="2000" err="1">
                <a:latin typeface="Calibri"/>
                <a:ea typeface="Calibri"/>
                <a:cs typeface="Calibri"/>
              </a:rPr>
              <a:t>personol</a:t>
            </a:r>
            <a:r>
              <a:rPr lang="en-GB" altLang="en-US" sz="2000">
                <a:latin typeface="Calibri"/>
                <a:ea typeface="Calibri"/>
                <a:cs typeface="Calibri"/>
              </a:rPr>
              <a:t> o </a:t>
            </a:r>
            <a:r>
              <a:rPr lang="en-GB" altLang="en-US" sz="2000" err="1">
                <a:latin typeface="Calibri"/>
                <a:ea typeface="Calibri"/>
                <a:cs typeface="Calibri"/>
              </a:rPr>
              <a:t>chwarae</a:t>
            </a:r>
            <a:r>
              <a:rPr lang="en-GB" altLang="en-US" sz="2000">
                <a:latin typeface="Calibri"/>
                <a:ea typeface="Calibri"/>
                <a:cs typeface="Calibri"/>
              </a:rPr>
              <a:t>?</a:t>
            </a:r>
          </a:p>
          <a:p>
            <a:pPr eaLnBrk="1" hangingPunct="1">
              <a:defRPr/>
            </a:pPr>
            <a:r>
              <a:rPr lang="en-GB" altLang="en-US" sz="2000">
                <a:latin typeface="Calibri"/>
                <a:ea typeface="Calibri"/>
                <a:cs typeface="Calibri"/>
              </a:rPr>
              <a:t>Beth </a:t>
            </a:r>
            <a:r>
              <a:rPr lang="en-GB" altLang="en-US" sz="2000" err="1">
                <a:latin typeface="Calibri"/>
                <a:ea typeface="Calibri"/>
                <a:cs typeface="Calibri"/>
              </a:rPr>
              <a:t>yw</a:t>
            </a:r>
            <a:r>
              <a:rPr lang="en-GB" altLang="en-US" sz="2000">
                <a:latin typeface="Calibri"/>
                <a:ea typeface="Calibri"/>
                <a:cs typeface="Calibri"/>
              </a:rPr>
              <a:t> </a:t>
            </a:r>
            <a:r>
              <a:rPr lang="en-GB" altLang="en-US" sz="2000" err="1">
                <a:latin typeface="Calibri"/>
                <a:ea typeface="Calibri"/>
                <a:cs typeface="Calibri"/>
              </a:rPr>
              <a:t>eich</a:t>
            </a:r>
            <a:r>
              <a:rPr lang="en-GB" altLang="en-US" sz="2000">
                <a:latin typeface="Calibri"/>
                <a:ea typeface="Calibri"/>
                <a:cs typeface="Calibri"/>
              </a:rPr>
              <a:t> </a:t>
            </a:r>
            <a:r>
              <a:rPr lang="en-GB" altLang="en-US" sz="2000" err="1">
                <a:latin typeface="Calibri"/>
                <a:ea typeface="Calibri"/>
                <a:cs typeface="Calibri"/>
              </a:rPr>
              <a:t>profiadau</a:t>
            </a:r>
            <a:r>
              <a:rPr lang="en-GB" altLang="en-US" sz="2000">
                <a:latin typeface="Calibri"/>
                <a:ea typeface="Calibri"/>
                <a:cs typeface="Calibri"/>
              </a:rPr>
              <a:t> </a:t>
            </a:r>
            <a:r>
              <a:rPr lang="en-GB" altLang="en-US" sz="2000" err="1">
                <a:latin typeface="Calibri"/>
                <a:ea typeface="Calibri"/>
                <a:cs typeface="Calibri"/>
              </a:rPr>
              <a:t>personol</a:t>
            </a:r>
            <a:r>
              <a:rPr lang="en-GB" altLang="en-US" sz="2000">
                <a:latin typeface="Calibri"/>
                <a:ea typeface="Calibri"/>
                <a:cs typeface="Calibri"/>
              </a:rPr>
              <a:t> o </a:t>
            </a:r>
            <a:r>
              <a:rPr lang="en-GB" altLang="en-US" sz="2000" err="1">
                <a:latin typeface="Calibri"/>
                <a:ea typeface="Calibri"/>
                <a:cs typeface="Calibri"/>
              </a:rPr>
              <a:t>chwarae</a:t>
            </a:r>
            <a:r>
              <a:rPr lang="en-GB" altLang="en-US" sz="2000">
                <a:latin typeface="Calibri"/>
                <a:ea typeface="Calibri"/>
                <a:cs typeface="Calibri"/>
              </a:rPr>
              <a:t>?</a:t>
            </a:r>
          </a:p>
          <a:p>
            <a:pPr eaLnBrk="1" hangingPunct="1">
              <a:defRPr/>
            </a:pPr>
            <a:r>
              <a:rPr lang="en-GB" altLang="en-US" sz="2000" err="1">
                <a:latin typeface="Calibri"/>
                <a:ea typeface="Calibri"/>
                <a:cs typeface="Calibri"/>
              </a:rPr>
              <a:t>Meddyliwch</a:t>
            </a:r>
            <a:r>
              <a:rPr lang="en-GB" altLang="en-US" sz="2000">
                <a:latin typeface="Calibri"/>
                <a:ea typeface="Calibri"/>
                <a:cs typeface="Calibri"/>
              </a:rPr>
              <a:t> am </a:t>
            </a:r>
            <a:r>
              <a:rPr lang="en-GB" altLang="en-US" sz="2000" err="1">
                <a:latin typeface="Calibri"/>
                <a:ea typeface="Calibri"/>
                <a:cs typeface="Calibri"/>
              </a:rPr>
              <a:t>yr</a:t>
            </a:r>
            <a:r>
              <a:rPr lang="en-GB" altLang="en-US" sz="2000">
                <a:latin typeface="Calibri"/>
                <a:ea typeface="Calibri"/>
                <a:cs typeface="Calibri"/>
              </a:rPr>
              <a:t> </a:t>
            </a:r>
            <a:r>
              <a:rPr lang="en-GB" altLang="en-US" sz="2000" err="1">
                <a:latin typeface="Calibri"/>
                <a:ea typeface="Calibri"/>
                <a:cs typeface="Calibri"/>
              </a:rPr>
              <a:t>amgylchedd</a:t>
            </a:r>
            <a:endParaRPr lang="en-GB" altLang="en-US" sz="2000">
              <a:latin typeface="Calibri"/>
              <a:ea typeface="Calibri"/>
              <a:cs typeface="Calibri"/>
            </a:endParaRPr>
          </a:p>
          <a:p>
            <a:pPr eaLnBrk="1" hangingPunct="1">
              <a:defRPr/>
            </a:pPr>
            <a:r>
              <a:rPr lang="en-GB" altLang="en-US" sz="2000">
                <a:latin typeface="Calibri"/>
                <a:ea typeface="Calibri"/>
                <a:cs typeface="Calibri"/>
              </a:rPr>
              <a:t>Sut </a:t>
            </a:r>
            <a:r>
              <a:rPr lang="en-GB" altLang="en-US" sz="2000" err="1">
                <a:latin typeface="Calibri"/>
                <a:ea typeface="Calibri"/>
                <a:cs typeface="Calibri"/>
              </a:rPr>
              <a:t>wnaethoch</a:t>
            </a:r>
            <a:r>
              <a:rPr lang="en-GB" altLang="en-US" sz="2000">
                <a:latin typeface="Calibri"/>
                <a:ea typeface="Calibri"/>
                <a:cs typeface="Calibri"/>
              </a:rPr>
              <a:t> </a:t>
            </a:r>
            <a:r>
              <a:rPr lang="en-GB" altLang="en-US" sz="2000" err="1">
                <a:latin typeface="Calibri"/>
                <a:ea typeface="Calibri"/>
                <a:cs typeface="Calibri"/>
              </a:rPr>
              <a:t>chwarae</a:t>
            </a:r>
            <a:r>
              <a:rPr lang="en-GB" altLang="en-US" sz="2000">
                <a:latin typeface="Calibri"/>
                <a:ea typeface="Calibri"/>
                <a:cs typeface="Calibri"/>
              </a:rPr>
              <a:t>…</a:t>
            </a:r>
          </a:p>
          <a:p>
            <a:pPr eaLnBrk="1" hangingPunct="1">
              <a:defRPr/>
            </a:pPr>
            <a:r>
              <a:rPr lang="en-GB" altLang="en-US" sz="2000">
                <a:latin typeface="Calibri"/>
                <a:ea typeface="Calibri"/>
                <a:cs typeface="Calibri"/>
              </a:rPr>
              <a:t>Gyda </a:t>
            </a:r>
            <a:r>
              <a:rPr lang="en-GB" altLang="en-US" sz="2000" err="1">
                <a:latin typeface="Calibri"/>
                <a:ea typeface="Calibri"/>
                <a:cs typeface="Calibri"/>
              </a:rPr>
              <a:t>phwy</a:t>
            </a:r>
            <a:r>
              <a:rPr lang="en-GB" altLang="en-US" sz="2000">
                <a:latin typeface="Calibri"/>
                <a:ea typeface="Calibri"/>
                <a:cs typeface="Calibri"/>
              </a:rPr>
              <a:t>…</a:t>
            </a:r>
          </a:p>
          <a:p>
            <a:pPr eaLnBrk="1" hangingPunct="1">
              <a:defRPr/>
            </a:pPr>
            <a:r>
              <a:rPr lang="en-GB" altLang="en-US" sz="2000">
                <a:latin typeface="Calibri"/>
                <a:ea typeface="Calibri"/>
                <a:cs typeface="Calibri"/>
              </a:rPr>
              <a:t>Ble…</a:t>
            </a:r>
          </a:p>
          <a:p>
            <a:pPr eaLnBrk="1" hangingPunct="1">
              <a:defRPr/>
            </a:pPr>
            <a:r>
              <a:rPr lang="en-GB" altLang="en-US" sz="2000">
                <a:latin typeface="Calibri"/>
                <a:ea typeface="Calibri"/>
                <a:cs typeface="Calibri"/>
              </a:rPr>
              <a:t>Sut…</a:t>
            </a:r>
          </a:p>
        </p:txBody>
      </p:sp>
      <p:sp>
        <p:nvSpPr>
          <p:cNvPr id="28676" name="Content Placeholder 3">
            <a:extLst>
              <a:ext uri="{FF2B5EF4-FFF2-40B4-BE49-F238E27FC236}">
                <a16:creationId xmlns:a16="http://schemas.microsoft.com/office/drawing/2014/main" id="{122FA2B4-CBCD-EE56-3B0D-3935718175EF}"/>
              </a:ext>
            </a:extLst>
          </p:cNvPr>
          <p:cNvSpPr>
            <a:spLocks noGrp="1" noChangeArrowheads="1"/>
          </p:cNvSpPr>
          <p:nvPr>
            <p:ph sz="half" idx="2"/>
          </p:nvPr>
        </p:nvSpPr>
        <p:spPr>
          <a:xfrm>
            <a:off x="4787900" y="1324926"/>
            <a:ext cx="4144648" cy="3759015"/>
          </a:xfrm>
        </p:spPr>
        <p:txBody>
          <a:bodyPr rtlCol="0">
            <a:normAutofit lnSpcReduction="10000"/>
          </a:bodyPr>
          <a:lstStyle/>
          <a:p>
            <a:pPr eaLnBrk="1" hangingPunct="1">
              <a:buFont typeface="Arial" panose="020B0604020202020204" pitchFamily="34" charset="0"/>
              <a:buNone/>
              <a:defRPr/>
            </a:pPr>
            <a:r>
              <a:rPr lang="en-GB" altLang="en-US" sz="2000">
                <a:solidFill>
                  <a:srgbClr val="0070C0"/>
                </a:solidFill>
                <a:latin typeface="Calibri"/>
                <a:ea typeface="Calibri"/>
                <a:cs typeface="Calibri"/>
              </a:rPr>
              <a:t>But first…let’s take time to reflect on our own childhood…</a:t>
            </a:r>
          </a:p>
          <a:p>
            <a:pPr eaLnBrk="1" hangingPunct="1">
              <a:defRPr/>
            </a:pPr>
            <a:r>
              <a:rPr lang="en-GB" altLang="en-US" sz="2000">
                <a:solidFill>
                  <a:srgbClr val="0070C0"/>
                </a:solidFill>
                <a:latin typeface="Calibri"/>
                <a:ea typeface="Calibri"/>
                <a:cs typeface="Calibri"/>
              </a:rPr>
              <a:t>What are your personal memories of play?</a:t>
            </a:r>
          </a:p>
          <a:p>
            <a:pPr eaLnBrk="1" hangingPunct="1">
              <a:defRPr/>
            </a:pPr>
            <a:r>
              <a:rPr lang="en-GB" altLang="en-US" sz="2000">
                <a:solidFill>
                  <a:srgbClr val="0070C0"/>
                </a:solidFill>
                <a:latin typeface="Calibri"/>
                <a:ea typeface="Calibri"/>
                <a:cs typeface="Calibri"/>
              </a:rPr>
              <a:t>What are your personal experiences of play?</a:t>
            </a:r>
          </a:p>
          <a:p>
            <a:pPr eaLnBrk="1" hangingPunct="1">
              <a:defRPr/>
            </a:pPr>
            <a:r>
              <a:rPr lang="en-GB" altLang="en-US" sz="2000">
                <a:solidFill>
                  <a:srgbClr val="0070C0"/>
                </a:solidFill>
                <a:latin typeface="Calibri"/>
                <a:ea typeface="Calibri"/>
                <a:cs typeface="Calibri"/>
              </a:rPr>
              <a:t>Think about the  environment </a:t>
            </a:r>
          </a:p>
          <a:p>
            <a:pPr eaLnBrk="1" hangingPunct="1">
              <a:defRPr/>
            </a:pPr>
            <a:r>
              <a:rPr lang="en-GB" altLang="en-US" sz="2000">
                <a:solidFill>
                  <a:srgbClr val="0070C0"/>
                </a:solidFill>
                <a:latin typeface="Calibri"/>
                <a:ea typeface="Calibri"/>
                <a:cs typeface="Calibri"/>
              </a:rPr>
              <a:t>How you played…</a:t>
            </a:r>
          </a:p>
          <a:p>
            <a:pPr eaLnBrk="1" hangingPunct="1">
              <a:defRPr/>
            </a:pPr>
            <a:r>
              <a:rPr lang="en-GB" altLang="en-US" sz="2000">
                <a:solidFill>
                  <a:srgbClr val="0070C0"/>
                </a:solidFill>
                <a:latin typeface="Calibri"/>
                <a:ea typeface="Calibri"/>
                <a:cs typeface="Calibri"/>
              </a:rPr>
              <a:t>With who…</a:t>
            </a:r>
          </a:p>
          <a:p>
            <a:pPr eaLnBrk="1" hangingPunct="1">
              <a:defRPr/>
            </a:pPr>
            <a:r>
              <a:rPr lang="en-GB" altLang="en-US" sz="2000">
                <a:solidFill>
                  <a:srgbClr val="0070C0"/>
                </a:solidFill>
                <a:latin typeface="Calibri"/>
                <a:ea typeface="Calibri"/>
                <a:cs typeface="Calibri"/>
              </a:rPr>
              <a:t>Where…</a:t>
            </a:r>
          </a:p>
          <a:p>
            <a:pPr eaLnBrk="1" hangingPunct="1">
              <a:defRPr/>
            </a:pPr>
            <a:r>
              <a:rPr lang="en-GB" altLang="en-US" sz="2000">
                <a:solidFill>
                  <a:srgbClr val="0070C0"/>
                </a:solidFill>
                <a:latin typeface="Calibri"/>
                <a:ea typeface="Calibri"/>
                <a:cs typeface="Calibri"/>
              </a:rPr>
              <a:t>How…</a:t>
            </a:r>
          </a:p>
        </p:txBody>
      </p:sp>
      <p:sp>
        <p:nvSpPr>
          <p:cNvPr id="2" name="TextBox 1">
            <a:extLst>
              <a:ext uri="{FF2B5EF4-FFF2-40B4-BE49-F238E27FC236}">
                <a16:creationId xmlns:a16="http://schemas.microsoft.com/office/drawing/2014/main" id="{23D1C258-59EE-80EA-72BB-A755C8876B7A}"/>
              </a:ext>
            </a:extLst>
          </p:cNvPr>
          <p:cNvSpPr txBox="1"/>
          <p:nvPr/>
        </p:nvSpPr>
        <p:spPr>
          <a:xfrm>
            <a:off x="4784866" y="305417"/>
            <a:ext cx="27432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000">
                <a:solidFill>
                  <a:srgbClr val="0070C0"/>
                </a:solidFill>
                <a:latin typeface="Calibri"/>
                <a:ea typeface="Calibri"/>
                <a:cs typeface="Calibri"/>
              </a:rPr>
              <a:t>Play</a:t>
            </a:r>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4F080772-C4CB-F8C3-69C7-74953E4287AE}"/>
              </a:ext>
            </a:extLst>
          </p:cNvPr>
          <p:cNvSpPr>
            <a:spLocks noGrp="1" noChangeArrowheads="1"/>
          </p:cNvSpPr>
          <p:nvPr>
            <p:ph type="title"/>
          </p:nvPr>
        </p:nvSpPr>
        <p:spPr>
          <a:xfrm>
            <a:off x="628650" y="365125"/>
            <a:ext cx="4203186" cy="1344073"/>
          </a:xfrm>
        </p:spPr>
        <p:txBody>
          <a:bodyPr/>
          <a:lstStyle/>
          <a:p>
            <a:pPr eaLnBrk="1" hangingPunct="1"/>
            <a:r>
              <a:rPr lang="en-GB" altLang="en-US" sz="4000">
                <a:latin typeface="Calibri"/>
                <a:ea typeface="Calibri"/>
                <a:cs typeface="Calibri"/>
              </a:rPr>
              <a:t>Y </a:t>
            </a:r>
            <a:r>
              <a:rPr lang="en-GB" altLang="en-US" sz="4000" err="1">
                <a:latin typeface="Calibri"/>
                <a:ea typeface="Calibri"/>
                <a:cs typeface="Calibri"/>
              </a:rPr>
              <a:t>cwestiwn</a:t>
            </a:r>
            <a:r>
              <a:rPr lang="en-GB" altLang="en-US" sz="4000">
                <a:latin typeface="Calibri"/>
                <a:ea typeface="Calibri"/>
                <a:cs typeface="Calibri"/>
              </a:rPr>
              <a:t> </a:t>
            </a:r>
            <a:r>
              <a:rPr lang="en-GB" altLang="en-US" sz="4000" err="1">
                <a:latin typeface="Calibri"/>
                <a:ea typeface="Calibri"/>
                <a:cs typeface="Calibri"/>
              </a:rPr>
              <a:t>mawr</a:t>
            </a:r>
            <a:r>
              <a:rPr lang="en-GB" altLang="en-US" sz="4000">
                <a:latin typeface="Calibri"/>
                <a:ea typeface="Calibri"/>
                <a:cs typeface="Calibri"/>
              </a:rPr>
              <a:t>…</a:t>
            </a:r>
            <a:endParaRPr lang="en-GB" altLang="en-US" sz="4000">
              <a:latin typeface="+mj-ea"/>
            </a:endParaRPr>
          </a:p>
        </p:txBody>
      </p:sp>
      <p:sp>
        <p:nvSpPr>
          <p:cNvPr id="28675" name="Content Placeholder 2">
            <a:extLst>
              <a:ext uri="{FF2B5EF4-FFF2-40B4-BE49-F238E27FC236}">
                <a16:creationId xmlns:a16="http://schemas.microsoft.com/office/drawing/2014/main" id="{C13E6E01-D482-EF3C-DA46-C0BC4388D49C}"/>
              </a:ext>
            </a:extLst>
          </p:cNvPr>
          <p:cNvSpPr>
            <a:spLocks noGrp="1" noChangeArrowheads="1"/>
          </p:cNvSpPr>
          <p:nvPr>
            <p:ph sz="half" idx="1"/>
          </p:nvPr>
        </p:nvSpPr>
        <p:spPr>
          <a:xfrm>
            <a:off x="628650" y="1973706"/>
            <a:ext cx="3784395" cy="2555856"/>
          </a:xfrm>
        </p:spPr>
        <p:txBody>
          <a:bodyPr/>
          <a:lstStyle/>
          <a:p>
            <a:pPr marL="0" indent="0" eaLnBrk="1" hangingPunct="1">
              <a:buNone/>
            </a:pPr>
            <a:r>
              <a:rPr lang="en-GB" altLang="en-US" sz="4400" b="1">
                <a:latin typeface="Calibri"/>
                <a:ea typeface="Calibri"/>
                <a:cs typeface="Calibri"/>
              </a:rPr>
              <a:t>Beth </a:t>
            </a:r>
            <a:r>
              <a:rPr lang="en-GB" altLang="en-US" sz="4400" b="1" err="1">
                <a:latin typeface="Calibri"/>
                <a:ea typeface="Calibri"/>
                <a:cs typeface="Calibri"/>
              </a:rPr>
              <a:t>yw</a:t>
            </a:r>
            <a:r>
              <a:rPr lang="en-GB" altLang="en-US" sz="4400" b="1">
                <a:latin typeface="Calibri"/>
                <a:ea typeface="Calibri"/>
                <a:cs typeface="Calibri"/>
              </a:rPr>
              <a:t> </a:t>
            </a:r>
            <a:r>
              <a:rPr lang="en-GB" altLang="en-US" sz="4400" b="1" err="1">
                <a:latin typeface="Calibri"/>
                <a:ea typeface="Calibri"/>
                <a:cs typeface="Calibri"/>
              </a:rPr>
              <a:t>Chwarae</a:t>
            </a:r>
            <a:r>
              <a:rPr lang="en-GB" altLang="en-US" sz="4400" b="1">
                <a:latin typeface="Calibri"/>
                <a:ea typeface="Calibri"/>
                <a:cs typeface="Calibri"/>
              </a:rPr>
              <a:t>?</a:t>
            </a:r>
            <a:endParaRPr lang="en-US">
              <a:latin typeface="Arial" panose="020B0604020202020204"/>
              <a:ea typeface="Calibri"/>
              <a:cs typeface="Arial" panose="020B0604020202020204"/>
            </a:endParaRPr>
          </a:p>
          <a:p>
            <a:pPr marL="0" indent="0">
              <a:buFont typeface="Arial" panose="020B0604020202020204" pitchFamily="34" charset="0"/>
              <a:buNone/>
            </a:pPr>
            <a:r>
              <a:rPr lang="en-GB" altLang="en-US" sz="2400" b="1" err="1">
                <a:latin typeface="Calibri"/>
                <a:ea typeface="Calibri"/>
                <a:cs typeface="Calibri"/>
              </a:rPr>
              <a:t>Fel</a:t>
            </a:r>
            <a:r>
              <a:rPr lang="en-GB" altLang="en-US" sz="2400" b="1">
                <a:latin typeface="Calibri"/>
                <a:ea typeface="Calibri"/>
                <a:cs typeface="Calibri"/>
              </a:rPr>
              <a:t> </a:t>
            </a:r>
            <a:r>
              <a:rPr lang="en-GB" altLang="en-US" sz="2400" b="1" err="1">
                <a:latin typeface="Calibri"/>
                <a:ea typeface="Calibri"/>
                <a:cs typeface="Calibri"/>
              </a:rPr>
              <a:t>grwp</a:t>
            </a:r>
            <a:r>
              <a:rPr lang="en-GB" altLang="en-US" sz="2400" b="1">
                <a:latin typeface="Calibri"/>
                <a:ea typeface="Calibri"/>
                <a:cs typeface="Calibri"/>
              </a:rPr>
              <a:t> </a:t>
            </a:r>
            <a:r>
              <a:rPr lang="en-GB" altLang="en-US" sz="2400" b="1" err="1">
                <a:latin typeface="Calibri"/>
                <a:ea typeface="Calibri"/>
                <a:cs typeface="Calibri"/>
              </a:rPr>
              <a:t>nodwch</a:t>
            </a:r>
            <a:r>
              <a:rPr lang="en-GB" altLang="en-US" sz="2400" b="1">
                <a:latin typeface="Calibri"/>
                <a:ea typeface="Calibri"/>
                <a:cs typeface="Calibri"/>
              </a:rPr>
              <a:t> </a:t>
            </a:r>
            <a:r>
              <a:rPr lang="en-GB" altLang="en-US" sz="2400" b="1" err="1">
                <a:latin typeface="Calibri"/>
                <a:ea typeface="Calibri"/>
                <a:cs typeface="Calibri"/>
              </a:rPr>
              <a:t>lawr</a:t>
            </a:r>
            <a:r>
              <a:rPr lang="en-GB" altLang="en-US" sz="2400" b="1">
                <a:latin typeface="Calibri"/>
                <a:ea typeface="Calibri"/>
                <a:cs typeface="Calibri"/>
              </a:rPr>
              <a:t> </a:t>
            </a:r>
            <a:r>
              <a:rPr lang="en-GB" altLang="en-US" sz="2400" b="1" err="1">
                <a:latin typeface="Calibri"/>
                <a:ea typeface="Calibri"/>
                <a:cs typeface="Calibri"/>
              </a:rPr>
              <a:t>geirfa</a:t>
            </a:r>
            <a:r>
              <a:rPr lang="en-GB" altLang="en-US" sz="2400" b="1">
                <a:latin typeface="Calibri"/>
                <a:ea typeface="Calibri"/>
                <a:cs typeface="Calibri"/>
              </a:rPr>
              <a:t> </a:t>
            </a:r>
            <a:r>
              <a:rPr lang="en-GB" altLang="en-US" sz="2400" b="1" err="1">
                <a:latin typeface="Calibri"/>
                <a:ea typeface="Calibri"/>
                <a:cs typeface="Calibri"/>
              </a:rPr>
              <a:t>sy’n</a:t>
            </a:r>
            <a:r>
              <a:rPr lang="en-GB" altLang="en-US" sz="2400" b="1">
                <a:latin typeface="Calibri"/>
                <a:ea typeface="Calibri"/>
                <a:cs typeface="Calibri"/>
              </a:rPr>
              <a:t> </a:t>
            </a:r>
            <a:r>
              <a:rPr lang="en-GB" altLang="en-US" sz="2400" b="1" err="1">
                <a:latin typeface="Calibri"/>
                <a:ea typeface="Calibri"/>
                <a:cs typeface="Calibri"/>
              </a:rPr>
              <a:t>helpu</a:t>
            </a:r>
            <a:r>
              <a:rPr lang="en-GB" altLang="en-US" sz="2400" b="1">
                <a:latin typeface="Calibri"/>
                <a:ea typeface="Calibri"/>
                <a:cs typeface="Calibri"/>
              </a:rPr>
              <a:t> </a:t>
            </a:r>
            <a:r>
              <a:rPr lang="en-GB" altLang="en-US" sz="2400" b="1" err="1">
                <a:latin typeface="Calibri"/>
                <a:ea typeface="Calibri"/>
                <a:cs typeface="Calibri"/>
              </a:rPr>
              <a:t>diffinio’r</a:t>
            </a:r>
            <a:r>
              <a:rPr lang="en-GB" altLang="en-US" sz="2400" b="1">
                <a:latin typeface="Calibri"/>
                <a:ea typeface="Calibri"/>
                <a:cs typeface="Calibri"/>
              </a:rPr>
              <a:t> term ‘</a:t>
            </a:r>
            <a:r>
              <a:rPr lang="en-GB" altLang="en-US" sz="2400" b="1" err="1">
                <a:latin typeface="Calibri"/>
                <a:ea typeface="Calibri"/>
                <a:cs typeface="Calibri"/>
              </a:rPr>
              <a:t>chwarae</a:t>
            </a:r>
            <a:r>
              <a:rPr lang="en-GB" altLang="en-US" sz="2400" b="1">
                <a:latin typeface="Calibri"/>
                <a:ea typeface="Calibri"/>
                <a:cs typeface="Calibri"/>
              </a:rPr>
              <a:t>’</a:t>
            </a:r>
            <a:endParaRPr lang="en-US">
              <a:cs typeface="Arial"/>
            </a:endParaRPr>
          </a:p>
        </p:txBody>
      </p:sp>
      <p:sp>
        <p:nvSpPr>
          <p:cNvPr id="28676" name="Content Placeholder 3">
            <a:extLst>
              <a:ext uri="{FF2B5EF4-FFF2-40B4-BE49-F238E27FC236}">
                <a16:creationId xmlns:a16="http://schemas.microsoft.com/office/drawing/2014/main" id="{40E3120F-CEB8-9FBE-E4E9-FD0ACEE517C3}"/>
              </a:ext>
            </a:extLst>
          </p:cNvPr>
          <p:cNvSpPr>
            <a:spLocks noGrp="1" noChangeArrowheads="1"/>
          </p:cNvSpPr>
          <p:nvPr>
            <p:ph sz="half" idx="2"/>
          </p:nvPr>
        </p:nvSpPr>
        <p:spPr>
          <a:xfrm>
            <a:off x="4879037" y="1973706"/>
            <a:ext cx="3784395" cy="2648407"/>
          </a:xfrm>
        </p:spPr>
        <p:txBody>
          <a:bodyPr/>
          <a:lstStyle/>
          <a:p>
            <a:pPr marL="0" indent="0" eaLnBrk="1" hangingPunct="1">
              <a:buFont typeface="Arial" panose="020B0604020202020204" pitchFamily="34" charset="0"/>
              <a:buNone/>
            </a:pPr>
            <a:r>
              <a:rPr lang="en-GB" altLang="en-US" sz="4400" b="1">
                <a:solidFill>
                  <a:srgbClr val="0070C0"/>
                </a:solidFill>
                <a:latin typeface="Calibri"/>
                <a:ea typeface="Calibri"/>
                <a:cs typeface="Calibri"/>
              </a:rPr>
              <a:t>What is play?</a:t>
            </a:r>
          </a:p>
          <a:p>
            <a:pPr marL="0" indent="0" eaLnBrk="1" hangingPunct="1">
              <a:buFont typeface="Arial" panose="020B0604020202020204" pitchFamily="34" charset="0"/>
              <a:buNone/>
            </a:pPr>
            <a:r>
              <a:rPr lang="en-GB" altLang="en-US" sz="2400" b="1">
                <a:solidFill>
                  <a:srgbClr val="0070C0"/>
                </a:solidFill>
                <a:latin typeface="Calibri"/>
                <a:ea typeface="Calibri"/>
                <a:cs typeface="Calibri"/>
              </a:rPr>
              <a:t>As a group note down words that help define the term ‘play’</a:t>
            </a:r>
            <a:endParaRPr lang="en-GB" altLang="en-US" sz="4800" b="1">
              <a:solidFill>
                <a:srgbClr val="0070C0"/>
              </a:solidFill>
              <a:latin typeface="Arial" panose="020B0604020202020204"/>
              <a:ea typeface="Calibri"/>
              <a:cs typeface="Arial" panose="020B0604020202020204"/>
            </a:endParaRPr>
          </a:p>
        </p:txBody>
      </p:sp>
      <p:sp>
        <p:nvSpPr>
          <p:cNvPr id="2" name="TextBox 1">
            <a:extLst>
              <a:ext uri="{FF2B5EF4-FFF2-40B4-BE49-F238E27FC236}">
                <a16:creationId xmlns:a16="http://schemas.microsoft.com/office/drawing/2014/main" id="{CDFCD7AD-8387-4853-1E73-F8BC896FB289}"/>
              </a:ext>
            </a:extLst>
          </p:cNvPr>
          <p:cNvSpPr txBox="1"/>
          <p:nvPr/>
        </p:nvSpPr>
        <p:spPr>
          <a:xfrm>
            <a:off x="4831141" y="721894"/>
            <a:ext cx="3890826"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000" baseline="0">
                <a:solidFill>
                  <a:srgbClr val="0070C0"/>
                </a:solidFill>
                <a:latin typeface="Calibri"/>
              </a:rPr>
              <a:t>The big question.</a:t>
            </a:r>
            <a:r>
              <a:rPr lang="en-GB" sz="3300" baseline="0">
                <a:solidFill>
                  <a:srgbClr val="0070C0"/>
                </a:solidFill>
                <a:latin typeface="Calibri"/>
              </a:rPr>
              <a:t>.</a:t>
            </a:r>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descr="Image preview">
            <a:extLst>
              <a:ext uri="{FF2B5EF4-FFF2-40B4-BE49-F238E27FC236}">
                <a16:creationId xmlns:a16="http://schemas.microsoft.com/office/drawing/2014/main" id="{1F6653FE-3E8C-3314-5784-70D843620A4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55875" y="404813"/>
            <a:ext cx="3813175" cy="5084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7" descr="Image preview">
            <a:extLst>
              <a:ext uri="{FF2B5EF4-FFF2-40B4-BE49-F238E27FC236}">
                <a16:creationId xmlns:a16="http://schemas.microsoft.com/office/drawing/2014/main" id="{C2081F17-62BC-6011-7B76-9E41487AB36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38425" y="188913"/>
            <a:ext cx="3867150" cy="515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7" descr="Image preview">
            <a:extLst>
              <a:ext uri="{FF2B5EF4-FFF2-40B4-BE49-F238E27FC236}">
                <a16:creationId xmlns:a16="http://schemas.microsoft.com/office/drawing/2014/main" id="{981C1593-BBF6-9FC8-ECF5-EB4D07787C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46375" y="333375"/>
            <a:ext cx="3651250" cy="4868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2" descr="A group of people on a beach&#10;&#10;Description automatically generated">
            <a:extLst>
              <a:ext uri="{FF2B5EF4-FFF2-40B4-BE49-F238E27FC236}">
                <a16:creationId xmlns:a16="http://schemas.microsoft.com/office/drawing/2014/main" id="{C8440E90-7607-7277-F929-193998BD92F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84400" y="836613"/>
            <a:ext cx="4775200" cy="3986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4">
            <a:extLst>
              <a:ext uri="{FF2B5EF4-FFF2-40B4-BE49-F238E27FC236}">
                <a16:creationId xmlns:a16="http://schemas.microsoft.com/office/drawing/2014/main" id="{80A026E9-0C24-809B-F4A1-0409278332B7}"/>
              </a:ext>
            </a:extLst>
          </p:cNvPr>
          <p:cNvSpPr>
            <a:spLocks noGrp="1" noChangeArrowheads="1"/>
          </p:cNvSpPr>
          <p:nvPr>
            <p:ph type="title"/>
          </p:nvPr>
        </p:nvSpPr>
        <p:spPr/>
        <p:txBody>
          <a:bodyPr/>
          <a:lstStyle/>
          <a:p>
            <a:pPr eaLnBrk="1" hangingPunct="1"/>
            <a:r>
              <a:rPr lang="en-GB" altLang="en-US" sz="4000">
                <a:latin typeface="Calibri"/>
                <a:ea typeface="Calibri"/>
                <a:cs typeface="Calibri"/>
              </a:rPr>
              <a:t>Beth </a:t>
            </a:r>
            <a:r>
              <a:rPr lang="en-GB" altLang="en-US" sz="4000" err="1">
                <a:latin typeface="Calibri"/>
                <a:ea typeface="Calibri"/>
                <a:cs typeface="Calibri"/>
              </a:rPr>
              <a:t>yw</a:t>
            </a:r>
            <a:r>
              <a:rPr lang="en-GB" altLang="en-US" sz="4000">
                <a:latin typeface="Calibri"/>
                <a:ea typeface="Calibri"/>
                <a:cs typeface="Calibri"/>
              </a:rPr>
              <a:t> </a:t>
            </a:r>
            <a:r>
              <a:rPr lang="en-GB" altLang="en-US" sz="4000" err="1">
                <a:latin typeface="Calibri"/>
                <a:ea typeface="Calibri"/>
                <a:cs typeface="Calibri"/>
              </a:rPr>
              <a:t>chwarae</a:t>
            </a:r>
            <a:r>
              <a:rPr lang="en-GB" altLang="en-US" sz="4000">
                <a:latin typeface="Calibri"/>
                <a:ea typeface="Calibri"/>
                <a:cs typeface="Calibri"/>
              </a:rPr>
              <a:t>?</a:t>
            </a:r>
            <a:br>
              <a:rPr lang="en-GB" altLang="en-US" sz="4000">
                <a:latin typeface="Calibri"/>
              </a:rPr>
            </a:br>
            <a:r>
              <a:rPr lang="en-GB" altLang="en-US" sz="4000">
                <a:solidFill>
                  <a:srgbClr val="0070C0"/>
                </a:solidFill>
                <a:latin typeface="Calibri"/>
                <a:ea typeface="Calibri"/>
                <a:cs typeface="Calibri"/>
              </a:rPr>
              <a:t>What is play?</a:t>
            </a:r>
          </a:p>
        </p:txBody>
      </p:sp>
      <p:sp>
        <p:nvSpPr>
          <p:cNvPr id="38915" name="Content Placeholder 6">
            <a:extLst>
              <a:ext uri="{FF2B5EF4-FFF2-40B4-BE49-F238E27FC236}">
                <a16:creationId xmlns:a16="http://schemas.microsoft.com/office/drawing/2014/main" id="{34695E45-D2A7-06E4-63EF-8F7C5FE5EBDF}"/>
              </a:ext>
            </a:extLst>
          </p:cNvPr>
          <p:cNvSpPr>
            <a:spLocks noGrp="1" noChangeArrowheads="1"/>
          </p:cNvSpPr>
          <p:nvPr>
            <p:ph sz="half" idx="1"/>
          </p:nvPr>
        </p:nvSpPr>
        <p:spPr>
          <a:xfrm>
            <a:off x="395288" y="2349500"/>
            <a:ext cx="8291512" cy="3989388"/>
          </a:xfrm>
        </p:spPr>
        <p:txBody>
          <a:bodyPr/>
          <a:lstStyle/>
          <a:p>
            <a:pPr eaLnBrk="1" hangingPunct="1"/>
            <a:r>
              <a:rPr lang="en-GB" altLang="en-US" sz="2800">
                <a:solidFill>
                  <a:srgbClr val="0070C0"/>
                </a:solidFill>
              </a:rPr>
              <a:t>‘…should be open ended, give opportunities for self-chosen challenges, offer limitless possibilities and endless interpretations’ (Bottril, 2018 p.26)</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4">
            <a:extLst>
              <a:ext uri="{FF2B5EF4-FFF2-40B4-BE49-F238E27FC236}">
                <a16:creationId xmlns:a16="http://schemas.microsoft.com/office/drawing/2014/main" id="{45CEF320-CD05-D64B-F2A2-E69F7EEBF3A2}"/>
              </a:ext>
            </a:extLst>
          </p:cNvPr>
          <p:cNvSpPr>
            <a:spLocks noGrp="1" noChangeArrowheads="1"/>
          </p:cNvSpPr>
          <p:nvPr>
            <p:ph type="title"/>
          </p:nvPr>
        </p:nvSpPr>
        <p:spPr/>
        <p:txBody>
          <a:bodyPr/>
          <a:lstStyle/>
          <a:p>
            <a:pPr eaLnBrk="1" hangingPunct="1"/>
            <a:r>
              <a:rPr lang="en-GB" altLang="en-US" sz="4000">
                <a:latin typeface="Calibri"/>
                <a:ea typeface="Calibri"/>
                <a:cs typeface="Calibri"/>
              </a:rPr>
              <a:t>Beth </a:t>
            </a:r>
            <a:r>
              <a:rPr lang="en-GB" altLang="en-US" sz="4000" err="1">
                <a:latin typeface="Calibri"/>
                <a:ea typeface="Calibri"/>
                <a:cs typeface="Calibri"/>
              </a:rPr>
              <a:t>yw</a:t>
            </a:r>
            <a:r>
              <a:rPr lang="en-GB" altLang="en-US" sz="4000">
                <a:latin typeface="Calibri"/>
                <a:ea typeface="Calibri"/>
                <a:cs typeface="Calibri"/>
              </a:rPr>
              <a:t> </a:t>
            </a:r>
            <a:r>
              <a:rPr lang="en-GB" altLang="en-US" sz="4000" err="1">
                <a:latin typeface="Calibri"/>
                <a:ea typeface="Calibri"/>
                <a:cs typeface="Calibri"/>
              </a:rPr>
              <a:t>chwarae</a:t>
            </a:r>
            <a:r>
              <a:rPr lang="en-GB" altLang="en-US" sz="4000">
                <a:latin typeface="Calibri"/>
                <a:ea typeface="Calibri"/>
                <a:cs typeface="Calibri"/>
              </a:rPr>
              <a:t>?</a:t>
            </a:r>
            <a:br>
              <a:rPr lang="en-GB" altLang="en-US" sz="4000">
                <a:latin typeface="Calibri"/>
              </a:rPr>
            </a:br>
            <a:r>
              <a:rPr lang="en-GB" altLang="en-US" sz="4000">
                <a:solidFill>
                  <a:srgbClr val="0070C0"/>
                </a:solidFill>
                <a:latin typeface="Calibri"/>
                <a:ea typeface="Calibri"/>
                <a:cs typeface="Calibri"/>
              </a:rPr>
              <a:t>What is play?</a:t>
            </a:r>
          </a:p>
        </p:txBody>
      </p:sp>
      <p:sp>
        <p:nvSpPr>
          <p:cNvPr id="39939" name="Content Placeholder 6">
            <a:extLst>
              <a:ext uri="{FF2B5EF4-FFF2-40B4-BE49-F238E27FC236}">
                <a16:creationId xmlns:a16="http://schemas.microsoft.com/office/drawing/2014/main" id="{25A288A5-3E63-B910-B5B2-A881CEBAB398}"/>
              </a:ext>
            </a:extLst>
          </p:cNvPr>
          <p:cNvSpPr>
            <a:spLocks noGrp="1" noChangeArrowheads="1"/>
          </p:cNvSpPr>
          <p:nvPr>
            <p:ph sz="half" idx="1"/>
          </p:nvPr>
        </p:nvSpPr>
        <p:spPr>
          <a:xfrm>
            <a:off x="447675" y="2492375"/>
            <a:ext cx="8248650" cy="3989388"/>
          </a:xfrm>
        </p:spPr>
        <p:txBody>
          <a:bodyPr/>
          <a:lstStyle/>
          <a:p>
            <a:pPr eaLnBrk="1" hangingPunct="1"/>
            <a:r>
              <a:rPr lang="en-GB" altLang="en-US" sz="2800">
                <a:solidFill>
                  <a:srgbClr val="0070C0"/>
                </a:solidFill>
              </a:rPr>
              <a:t>‘Play is creativity, it is abandon. It is risk, collaboration, interpretation and reinterpretation. It’s meaning is infinite.’</a:t>
            </a:r>
          </a:p>
          <a:p>
            <a:pPr marL="0" indent="0" eaLnBrk="1" hangingPunct="1">
              <a:buNone/>
            </a:pPr>
            <a:r>
              <a:rPr lang="en-GB" altLang="en-US" sz="2800">
                <a:solidFill>
                  <a:srgbClr val="0070C0"/>
                </a:solidFill>
              </a:rPr>
              <a:t>(</a:t>
            </a:r>
            <a:r>
              <a:rPr lang="en-GB" altLang="en-US" sz="2800" err="1">
                <a:solidFill>
                  <a:srgbClr val="0070C0"/>
                </a:solidFill>
              </a:rPr>
              <a:t>Bottril</a:t>
            </a:r>
            <a:r>
              <a:rPr lang="en-GB" altLang="en-US" sz="2800">
                <a:solidFill>
                  <a:srgbClr val="0070C0"/>
                </a:solidFill>
              </a:rPr>
              <a:t>, 2018 p.26)</a:t>
            </a:r>
            <a:endParaRPr lang="en-GB" altLang="en-US" sz="2800">
              <a:solidFill>
                <a:srgbClr val="0070C0"/>
              </a:solidFill>
              <a:cs typeface="Arial" panose="020B0604020202020204"/>
            </a:endParaRPr>
          </a:p>
          <a:p>
            <a:pPr eaLnBrk="1" hangingPunct="1"/>
            <a:endParaRPr lang="en-GB" alt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6" name="Picture 2">
            <a:extLst>
              <a:ext uri="{FF2B5EF4-FFF2-40B4-BE49-F238E27FC236}">
                <a16:creationId xmlns:a16="http://schemas.microsoft.com/office/drawing/2014/main" id="{1521B7F5-6AC7-A82D-71AA-A21DA5B90EB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50" y="549275"/>
            <a:ext cx="9144000" cy="4408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11B4BF83-1FED-6175-93E3-F921C497D4B4}"/>
              </a:ext>
            </a:extLst>
          </p:cNvPr>
          <p:cNvSpPr>
            <a:spLocks noGrp="1" noChangeArrowheads="1"/>
          </p:cNvSpPr>
          <p:nvPr>
            <p:ph type="title"/>
          </p:nvPr>
        </p:nvSpPr>
        <p:spPr>
          <a:xfrm>
            <a:off x="628650" y="365125"/>
            <a:ext cx="3886200" cy="1408113"/>
          </a:xfrm>
        </p:spPr>
        <p:txBody>
          <a:bodyPr/>
          <a:lstStyle/>
          <a:p>
            <a:r>
              <a:rPr lang="en-GB" altLang="en-US" sz="4000">
                <a:latin typeface="Calibri"/>
                <a:ea typeface="Calibri"/>
                <a:cs typeface="Calibri"/>
              </a:rPr>
              <a:t>Beth </a:t>
            </a:r>
            <a:r>
              <a:rPr lang="en-GB" altLang="en-US" sz="4000" err="1">
                <a:latin typeface="Calibri"/>
                <a:ea typeface="Calibri"/>
                <a:cs typeface="Calibri"/>
              </a:rPr>
              <a:t>mae</a:t>
            </a:r>
            <a:r>
              <a:rPr lang="en-GB" altLang="en-US" sz="4000">
                <a:latin typeface="Calibri"/>
                <a:ea typeface="Calibri"/>
                <a:cs typeface="Calibri"/>
              </a:rPr>
              <a:t> plant </a:t>
            </a:r>
            <a:r>
              <a:rPr lang="en-GB" altLang="en-US" sz="4000" err="1">
                <a:latin typeface="Calibri"/>
                <a:ea typeface="Calibri"/>
                <a:cs typeface="Calibri"/>
              </a:rPr>
              <a:t>yn</a:t>
            </a:r>
            <a:r>
              <a:rPr lang="en-GB" altLang="en-US" sz="4000">
                <a:latin typeface="Calibri"/>
                <a:ea typeface="Calibri"/>
                <a:cs typeface="Calibri"/>
              </a:rPr>
              <a:t> </a:t>
            </a:r>
            <a:r>
              <a:rPr lang="en-GB" altLang="en-US" sz="4000" err="1">
                <a:latin typeface="Calibri"/>
                <a:ea typeface="Calibri"/>
                <a:cs typeface="Calibri"/>
              </a:rPr>
              <a:t>dweud</a:t>
            </a:r>
            <a:r>
              <a:rPr lang="en-GB" altLang="en-US" sz="4000">
                <a:latin typeface="Calibri"/>
                <a:ea typeface="Calibri"/>
                <a:cs typeface="Calibri"/>
              </a:rPr>
              <a:t>?</a:t>
            </a:r>
            <a:endParaRPr lang="en-US" altLang="en-US" sz="4000">
              <a:latin typeface="Calibri"/>
              <a:ea typeface="Calibri"/>
              <a:cs typeface="Calibri"/>
            </a:endParaRPr>
          </a:p>
        </p:txBody>
      </p:sp>
      <p:sp>
        <p:nvSpPr>
          <p:cNvPr id="44035" name="Content Placeholder 2">
            <a:extLst>
              <a:ext uri="{FF2B5EF4-FFF2-40B4-BE49-F238E27FC236}">
                <a16:creationId xmlns:a16="http://schemas.microsoft.com/office/drawing/2014/main" id="{F52189AC-9077-6617-79CA-E8C0B4D0149A}"/>
              </a:ext>
            </a:extLst>
          </p:cNvPr>
          <p:cNvSpPr>
            <a:spLocks noGrp="1" noChangeArrowheads="1"/>
          </p:cNvSpPr>
          <p:nvPr>
            <p:ph sz="half" idx="1"/>
          </p:nvPr>
        </p:nvSpPr>
        <p:spPr/>
        <p:txBody>
          <a:bodyPr/>
          <a:lstStyle/>
          <a:p>
            <a:r>
              <a:rPr lang="en-US" altLang="en-US">
                <a:hlinkClick r:id="rId3"/>
              </a:rPr>
              <a:t>Dyma pam mae chwarae mor bwysig (youtube.com)</a:t>
            </a:r>
            <a:endParaRPr lang="en-US" altLang="en-US"/>
          </a:p>
        </p:txBody>
      </p:sp>
      <p:sp>
        <p:nvSpPr>
          <p:cNvPr id="44036" name="Content Placeholder 3">
            <a:extLst>
              <a:ext uri="{FF2B5EF4-FFF2-40B4-BE49-F238E27FC236}">
                <a16:creationId xmlns:a16="http://schemas.microsoft.com/office/drawing/2014/main" id="{1BAB4DA2-036F-897E-7F45-CC0F3B96AF7D}"/>
              </a:ext>
            </a:extLst>
          </p:cNvPr>
          <p:cNvSpPr>
            <a:spLocks noGrp="1" noChangeArrowheads="1"/>
          </p:cNvSpPr>
          <p:nvPr>
            <p:ph sz="half" idx="2"/>
          </p:nvPr>
        </p:nvSpPr>
        <p:spPr/>
        <p:txBody>
          <a:bodyPr/>
          <a:lstStyle/>
          <a:p>
            <a:r>
              <a:rPr lang="en-US" altLang="en-US">
                <a:hlinkClick r:id="rId4"/>
              </a:rPr>
              <a:t>This is why play is so important (youtube.com)</a:t>
            </a:r>
            <a:endParaRPr lang="en-US" altLang="en-US"/>
          </a:p>
        </p:txBody>
      </p:sp>
      <p:sp>
        <p:nvSpPr>
          <p:cNvPr id="44037" name="TextBox 4">
            <a:extLst>
              <a:ext uri="{FF2B5EF4-FFF2-40B4-BE49-F238E27FC236}">
                <a16:creationId xmlns:a16="http://schemas.microsoft.com/office/drawing/2014/main" id="{001B3FC7-6267-4963-4171-AAE24A0132AB}"/>
              </a:ext>
            </a:extLst>
          </p:cNvPr>
          <p:cNvSpPr txBox="1">
            <a:spLocks noChangeArrowheads="1"/>
          </p:cNvSpPr>
          <p:nvPr/>
        </p:nvSpPr>
        <p:spPr bwMode="auto">
          <a:xfrm>
            <a:off x="4741625" y="528432"/>
            <a:ext cx="3168650"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4000">
                <a:solidFill>
                  <a:srgbClr val="0070C0"/>
                </a:solidFill>
                <a:latin typeface="Calibri"/>
                <a:ea typeface="Calibri"/>
                <a:cs typeface="Calibri"/>
              </a:rPr>
              <a:t>What do children say?</a:t>
            </a:r>
            <a:endParaRPr lang="en-US" altLang="en-US" sz="4000">
              <a:solidFill>
                <a:srgbClr val="0070C0"/>
              </a:solidFill>
              <a:latin typeface="Calibri"/>
              <a:ea typeface="Calibri"/>
              <a:cs typeface="Calibri"/>
            </a:endParaRPr>
          </a:p>
        </p:txBody>
      </p:sp>
      <p:pic>
        <p:nvPicPr>
          <p:cNvPr id="44038" name="Picture 2" descr="A picture containing table, indoor, person, cluttered&#10;&#10;Description automatically generated">
            <a:extLst>
              <a:ext uri="{FF2B5EF4-FFF2-40B4-BE49-F238E27FC236}">
                <a16:creationId xmlns:a16="http://schemas.microsoft.com/office/drawing/2014/main" id="{42C5C581-91DE-C4A8-CB83-529C9A4A693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711450" y="3068638"/>
            <a:ext cx="3713163" cy="2085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4717C655-B142-5E0A-8E2C-926A911919FC}"/>
              </a:ext>
            </a:extLst>
          </p:cNvPr>
          <p:cNvSpPr>
            <a:spLocks noGrp="1"/>
          </p:cNvSpPr>
          <p:nvPr>
            <p:ph type="title"/>
          </p:nvPr>
        </p:nvSpPr>
        <p:spPr>
          <a:xfrm>
            <a:off x="0" y="765175"/>
            <a:ext cx="9144000" cy="1143000"/>
          </a:xfrm>
        </p:spPr>
        <p:txBody>
          <a:bodyPr rtlCol="0">
            <a:normAutofit fontScale="90000"/>
          </a:bodyPr>
          <a:lstStyle/>
          <a:p>
            <a:pPr eaLnBrk="1" fontAlgn="auto" hangingPunct="1">
              <a:spcAft>
                <a:spcPts val="0"/>
              </a:spcAft>
              <a:defRPr/>
            </a:pPr>
            <a:r>
              <a:rPr lang="en-GB" altLang="en-US" sz="4000" err="1">
                <a:latin typeface="Calibri"/>
                <a:ea typeface="Calibri"/>
                <a:cs typeface="Calibri"/>
              </a:rPr>
              <a:t>Llywodraeth</a:t>
            </a:r>
            <a:r>
              <a:rPr lang="en-GB" altLang="en-US" sz="4000">
                <a:latin typeface="Calibri"/>
                <a:ea typeface="Calibri"/>
                <a:cs typeface="Calibri"/>
              </a:rPr>
              <a:t> Cymru</a:t>
            </a:r>
            <a:br>
              <a:rPr lang="en-GB" altLang="en-US" sz="4000">
                <a:latin typeface="Calibri"/>
              </a:rPr>
            </a:br>
            <a:r>
              <a:rPr lang="en-GB" altLang="en-US" sz="4000">
                <a:latin typeface="Calibri"/>
                <a:ea typeface="Calibri"/>
                <a:cs typeface="Calibri"/>
              </a:rPr>
              <a:t>Cymru – </a:t>
            </a:r>
            <a:r>
              <a:rPr lang="en-GB" altLang="en-US" sz="4000" err="1">
                <a:latin typeface="Calibri"/>
                <a:ea typeface="Calibri"/>
                <a:cs typeface="Calibri"/>
              </a:rPr>
              <a:t>gwlad</a:t>
            </a:r>
            <a:r>
              <a:rPr lang="en-GB" altLang="en-US" sz="4000">
                <a:latin typeface="Calibri"/>
                <a:ea typeface="Calibri"/>
                <a:cs typeface="Calibri"/>
              </a:rPr>
              <a:t> </a:t>
            </a:r>
            <a:r>
              <a:rPr lang="en-GB" altLang="en-US" sz="4000" err="1">
                <a:latin typeface="Calibri"/>
                <a:ea typeface="Calibri"/>
                <a:cs typeface="Calibri"/>
              </a:rPr>
              <a:t>lle</a:t>
            </a:r>
            <a:r>
              <a:rPr lang="en-GB" altLang="en-US" sz="4000">
                <a:latin typeface="Calibri"/>
                <a:ea typeface="Calibri"/>
                <a:cs typeface="Calibri"/>
              </a:rPr>
              <a:t> </a:t>
            </a:r>
            <a:r>
              <a:rPr lang="en-GB" altLang="en-US" sz="4000" err="1">
                <a:latin typeface="Calibri"/>
                <a:ea typeface="Calibri"/>
                <a:cs typeface="Calibri"/>
              </a:rPr>
              <a:t>mae</a:t>
            </a:r>
            <a:r>
              <a:rPr lang="en-GB" altLang="en-US" sz="4000">
                <a:latin typeface="Calibri"/>
                <a:ea typeface="Calibri"/>
                <a:cs typeface="Calibri"/>
              </a:rPr>
              <a:t> </a:t>
            </a:r>
            <a:r>
              <a:rPr lang="en-GB" altLang="en-US" sz="4000" err="1">
                <a:latin typeface="Calibri"/>
                <a:ea typeface="Calibri"/>
                <a:cs typeface="Calibri"/>
              </a:rPr>
              <a:t>cyfle</a:t>
            </a:r>
            <a:r>
              <a:rPr lang="en-GB" altLang="en-US" sz="4000">
                <a:latin typeface="Calibri"/>
                <a:ea typeface="Calibri"/>
                <a:cs typeface="Calibri"/>
              </a:rPr>
              <a:t> </a:t>
            </a:r>
            <a:r>
              <a:rPr lang="en-GB" altLang="en-US" sz="4000" err="1">
                <a:latin typeface="Calibri"/>
                <a:ea typeface="Calibri"/>
                <a:cs typeface="Calibri"/>
              </a:rPr>
              <a:t>i</a:t>
            </a:r>
            <a:r>
              <a:rPr lang="en-GB" altLang="en-US" sz="4000">
                <a:latin typeface="Calibri"/>
                <a:ea typeface="Calibri"/>
                <a:cs typeface="Calibri"/>
              </a:rPr>
              <a:t> </a:t>
            </a:r>
            <a:r>
              <a:rPr lang="en-GB" altLang="en-US" sz="4000" err="1">
                <a:latin typeface="Calibri"/>
                <a:ea typeface="Calibri"/>
                <a:cs typeface="Calibri"/>
              </a:rPr>
              <a:t>chwarae</a:t>
            </a:r>
            <a:br>
              <a:rPr lang="en-GB" altLang="en-US"/>
            </a:br>
            <a:endParaRPr lang="en-GB" altLang="en-US"/>
          </a:p>
        </p:txBody>
      </p:sp>
      <p:sp>
        <p:nvSpPr>
          <p:cNvPr id="45059" name="Content Placeholder 2">
            <a:extLst>
              <a:ext uri="{FF2B5EF4-FFF2-40B4-BE49-F238E27FC236}">
                <a16:creationId xmlns:a16="http://schemas.microsoft.com/office/drawing/2014/main" id="{1B3B97B2-8CFC-AE6B-6F4B-CADF26E7302E}"/>
              </a:ext>
            </a:extLst>
          </p:cNvPr>
          <p:cNvSpPr>
            <a:spLocks noGrp="1" noChangeArrowheads="1"/>
          </p:cNvSpPr>
          <p:nvPr>
            <p:ph sz="half" idx="1"/>
          </p:nvPr>
        </p:nvSpPr>
        <p:spPr>
          <a:xfrm>
            <a:off x="457200" y="2451100"/>
            <a:ext cx="8229600" cy="3989388"/>
          </a:xfrm>
        </p:spPr>
        <p:txBody>
          <a:bodyPr/>
          <a:lstStyle/>
          <a:p>
            <a:pPr eaLnBrk="1" hangingPunct="1"/>
            <a:r>
              <a:rPr lang="en-GB" altLang="en-US" sz="2800" i="1"/>
              <a:t>“Mae </a:t>
            </a:r>
            <a:r>
              <a:rPr lang="en-GB" altLang="en-US" sz="2800" i="1" err="1"/>
              <a:t>chwarae’n</a:t>
            </a:r>
            <a:r>
              <a:rPr lang="en-GB" altLang="en-US" sz="2800" i="1"/>
              <a:t> </a:t>
            </a:r>
            <a:r>
              <a:rPr lang="en-GB" altLang="en-US" sz="2800" i="1" err="1"/>
              <a:t>ymddygiad</a:t>
            </a:r>
            <a:r>
              <a:rPr lang="en-GB" altLang="en-US" sz="2800" i="1"/>
              <a:t> y </a:t>
            </a:r>
            <a:r>
              <a:rPr lang="en-GB" altLang="en-US" sz="2800" i="1" err="1"/>
              <a:t>mae’r</a:t>
            </a:r>
            <a:r>
              <a:rPr lang="en-GB" altLang="en-US" sz="2800" i="1"/>
              <a:t> </a:t>
            </a:r>
            <a:r>
              <a:rPr lang="en-GB" altLang="en-US" sz="2800" i="1" err="1"/>
              <a:t>plentyn</a:t>
            </a:r>
            <a:r>
              <a:rPr lang="en-GB" altLang="en-US" sz="2800" i="1"/>
              <a:t> </a:t>
            </a:r>
            <a:r>
              <a:rPr lang="en-GB" altLang="en-US" sz="2800" i="1" err="1"/>
              <a:t>wedi’i</a:t>
            </a:r>
            <a:r>
              <a:rPr lang="en-GB" altLang="en-US" sz="2800" i="1"/>
              <a:t> </a:t>
            </a:r>
            <a:r>
              <a:rPr lang="en-GB" altLang="en-US" sz="2800" i="1" err="1"/>
              <a:t>ddewis</a:t>
            </a:r>
            <a:r>
              <a:rPr lang="en-GB" altLang="en-US" sz="2800" i="1"/>
              <a:t> </a:t>
            </a:r>
            <a:r>
              <a:rPr lang="en-GB" altLang="en-US" sz="2800" i="1" err="1"/>
              <a:t>o’i</a:t>
            </a:r>
            <a:r>
              <a:rPr lang="en-GB" altLang="en-US" sz="2800" i="1"/>
              <a:t> </a:t>
            </a:r>
            <a:r>
              <a:rPr lang="en-GB" altLang="en-US" sz="2800" i="1" err="1"/>
              <a:t>wirfodd</a:t>
            </a:r>
            <a:r>
              <a:rPr lang="en-GB" altLang="en-US" sz="2800" i="1"/>
              <a:t>, </a:t>
            </a:r>
            <a:r>
              <a:rPr lang="en-GB" altLang="en-US" sz="2800" i="1" err="1"/>
              <a:t>yn</a:t>
            </a:r>
            <a:r>
              <a:rPr lang="en-GB" altLang="en-US" sz="2800" i="1"/>
              <a:t> </a:t>
            </a:r>
            <a:r>
              <a:rPr lang="en-GB" altLang="en-US" sz="2800" i="1" err="1"/>
              <a:t>ei</a:t>
            </a:r>
            <a:r>
              <a:rPr lang="en-GB" altLang="en-US" sz="2800" i="1"/>
              <a:t> </a:t>
            </a:r>
            <a:r>
              <a:rPr lang="en-GB" altLang="en-US" sz="2800" i="1" err="1"/>
              <a:t>lywio</a:t>
            </a:r>
            <a:r>
              <a:rPr lang="en-GB" altLang="en-US" sz="2800" i="1"/>
              <a:t> </a:t>
            </a:r>
            <a:r>
              <a:rPr lang="en-GB" altLang="en-US" sz="2800" i="1" err="1"/>
              <a:t>ei</a:t>
            </a:r>
            <a:r>
              <a:rPr lang="en-GB" altLang="en-US" sz="2800" i="1"/>
              <a:t> </a:t>
            </a:r>
            <a:r>
              <a:rPr lang="en-GB" altLang="en-US" sz="2800" i="1" err="1"/>
              <a:t>hun</a:t>
            </a:r>
            <a:r>
              <a:rPr lang="en-GB" altLang="en-US" sz="2800" i="1"/>
              <a:t> ac </a:t>
            </a:r>
            <a:r>
              <a:rPr lang="en-GB" altLang="en-US" sz="2800" i="1" err="1"/>
              <a:t>yn</a:t>
            </a:r>
            <a:r>
              <a:rPr lang="en-GB" altLang="en-US" sz="2800" i="1"/>
              <a:t> </a:t>
            </a:r>
            <a:r>
              <a:rPr lang="en-GB" altLang="en-US" sz="2800" i="1" err="1"/>
              <a:t>ei</a:t>
            </a:r>
            <a:r>
              <a:rPr lang="en-GB" altLang="en-US" sz="2800" i="1"/>
              <a:t> </a:t>
            </a:r>
            <a:r>
              <a:rPr lang="en-GB" altLang="en-US" sz="2800" i="1" err="1"/>
              <a:t>wneud</a:t>
            </a:r>
            <a:r>
              <a:rPr lang="en-GB" altLang="en-US" sz="2800" i="1"/>
              <a:t> er </a:t>
            </a:r>
            <a:r>
              <a:rPr lang="en-GB" altLang="en-US" sz="2800" i="1" err="1"/>
              <a:t>ei</a:t>
            </a:r>
            <a:r>
              <a:rPr lang="en-GB" altLang="en-US" sz="2800" i="1"/>
              <a:t> </a:t>
            </a:r>
            <a:r>
              <a:rPr lang="en-GB" altLang="en-US" sz="2800" i="1" err="1"/>
              <a:t>fwyn</a:t>
            </a:r>
            <a:r>
              <a:rPr lang="en-GB" altLang="en-US" sz="2800" i="1"/>
              <a:t> </a:t>
            </a:r>
            <a:r>
              <a:rPr lang="en-GB" altLang="en-US" sz="2800" i="1" err="1"/>
              <a:t>ei</a:t>
            </a:r>
            <a:r>
              <a:rPr lang="en-GB" altLang="en-US" sz="2800" i="1"/>
              <a:t> </a:t>
            </a:r>
            <a:r>
              <a:rPr lang="en-GB" altLang="en-US" sz="2800" i="1" err="1"/>
              <a:t>hun</a:t>
            </a:r>
            <a:r>
              <a:rPr lang="en-GB" altLang="en-US" sz="2800" i="1"/>
              <a:t>. </a:t>
            </a:r>
            <a:r>
              <a:rPr lang="en-GB" altLang="en-US" sz="2800" i="1" err="1"/>
              <a:t>Mae’n</a:t>
            </a:r>
            <a:r>
              <a:rPr lang="en-GB" altLang="en-US" sz="2800" i="1"/>
              <a:t> </a:t>
            </a:r>
            <a:r>
              <a:rPr lang="en-GB" altLang="en-US" sz="2800" i="1" err="1"/>
              <a:t>cael</a:t>
            </a:r>
            <a:r>
              <a:rPr lang="en-GB" altLang="en-US" sz="2800" i="1"/>
              <a:t> </a:t>
            </a:r>
            <a:r>
              <a:rPr lang="en-GB" altLang="en-US" sz="2800" i="1" err="1"/>
              <a:t>ei</a:t>
            </a:r>
            <a:r>
              <a:rPr lang="en-GB" altLang="en-US" sz="2800" i="1"/>
              <a:t> </a:t>
            </a:r>
            <a:r>
              <a:rPr lang="en-GB" altLang="en-US" sz="2800" i="1" err="1"/>
              <a:t>wneud</a:t>
            </a:r>
            <a:r>
              <a:rPr lang="en-GB" altLang="en-US" sz="2800" i="1"/>
              <a:t> </a:t>
            </a:r>
            <a:r>
              <a:rPr lang="en-GB" altLang="en-US" sz="2800" i="1" err="1"/>
              <a:t>heb</a:t>
            </a:r>
            <a:r>
              <a:rPr lang="en-GB" altLang="en-US" sz="2800" i="1"/>
              <a:t> </a:t>
            </a:r>
            <a:r>
              <a:rPr lang="en-GB" altLang="en-US" sz="2800" i="1" err="1"/>
              <a:t>olwg</a:t>
            </a:r>
            <a:r>
              <a:rPr lang="en-GB" altLang="en-US" sz="2800" i="1"/>
              <a:t> </a:t>
            </a:r>
            <a:r>
              <a:rPr lang="en-GB" altLang="en-US" sz="2800" i="1" err="1"/>
              <a:t>ar</a:t>
            </a:r>
            <a:r>
              <a:rPr lang="en-GB" altLang="en-US" sz="2800" i="1"/>
              <a:t> </a:t>
            </a:r>
            <a:r>
              <a:rPr lang="en-GB" altLang="en-US" sz="2800" i="1" err="1"/>
              <a:t>unrhyw</a:t>
            </a:r>
            <a:r>
              <a:rPr lang="en-GB" altLang="en-US" sz="2800" i="1"/>
              <a:t> nod </a:t>
            </a:r>
            <a:r>
              <a:rPr lang="en-GB" altLang="en-US" sz="2800" i="1" err="1"/>
              <a:t>na</a:t>
            </a:r>
            <a:r>
              <a:rPr lang="en-GB" altLang="en-US" sz="2800" i="1"/>
              <a:t> </a:t>
            </a:r>
            <a:r>
              <a:rPr lang="en-GB" altLang="en-US" sz="2800" i="1" err="1"/>
              <a:t>gwobr</a:t>
            </a:r>
            <a:r>
              <a:rPr lang="en-GB" altLang="en-US" sz="2800" i="1"/>
              <a:t> </a:t>
            </a:r>
            <a:r>
              <a:rPr lang="en-GB" altLang="en-US" sz="2800" i="1" err="1"/>
              <a:t>allanol</a:t>
            </a:r>
            <a:r>
              <a:rPr lang="en-GB" altLang="en-US" sz="2800" i="1"/>
              <a:t>, ac </a:t>
            </a:r>
            <a:r>
              <a:rPr lang="en-GB" altLang="en-US" sz="2800" i="1" err="1"/>
              <a:t>mae’n</a:t>
            </a:r>
            <a:r>
              <a:rPr lang="en-GB" altLang="en-US" sz="2800" i="1"/>
              <a:t> </a:t>
            </a:r>
            <a:r>
              <a:rPr lang="en-GB" altLang="en-US" sz="2800" i="1" err="1"/>
              <a:t>rhan</a:t>
            </a:r>
            <a:r>
              <a:rPr lang="en-GB" altLang="en-US" sz="2800" i="1"/>
              <a:t> </a:t>
            </a:r>
            <a:r>
              <a:rPr lang="en-GB" altLang="en-US" sz="2800" i="1" err="1"/>
              <a:t>sylfaenol</a:t>
            </a:r>
            <a:r>
              <a:rPr lang="en-GB" altLang="en-US" sz="2800" i="1"/>
              <a:t> ac </a:t>
            </a:r>
            <a:r>
              <a:rPr lang="en-GB" altLang="en-US" sz="2800" i="1" err="1"/>
              <a:t>annatod</a:t>
            </a:r>
            <a:r>
              <a:rPr lang="en-GB" altLang="en-US" sz="2800" i="1"/>
              <a:t> o </a:t>
            </a:r>
            <a:r>
              <a:rPr lang="en-GB" altLang="en-US" sz="2800" i="1" err="1"/>
              <a:t>ddatblygiad</a:t>
            </a:r>
            <a:r>
              <a:rPr lang="en-GB" altLang="en-US" sz="2800" i="1"/>
              <a:t> </a:t>
            </a:r>
            <a:r>
              <a:rPr lang="en-GB" altLang="en-US" sz="2800" i="1" err="1"/>
              <a:t>iach</a:t>
            </a:r>
            <a:r>
              <a:rPr lang="en-GB" altLang="en-US" sz="2800" i="1"/>
              <a:t> – </a:t>
            </a:r>
            <a:r>
              <a:rPr lang="en-GB" altLang="en-US" sz="2800" i="1" err="1"/>
              <a:t>nid</a:t>
            </a:r>
            <a:r>
              <a:rPr lang="en-GB" altLang="en-US" sz="2800" i="1"/>
              <a:t> </a:t>
            </a:r>
            <a:r>
              <a:rPr lang="en-GB" altLang="en-US" sz="2800" i="1" err="1"/>
              <a:t>yn</a:t>
            </a:r>
            <a:r>
              <a:rPr lang="en-GB" altLang="en-US" sz="2800" i="1"/>
              <a:t> </a:t>
            </a:r>
            <a:r>
              <a:rPr lang="en-GB" altLang="en-US" sz="2800" i="1" err="1"/>
              <a:t>unig</a:t>
            </a:r>
            <a:r>
              <a:rPr lang="en-GB" altLang="en-US" sz="2800" i="1"/>
              <a:t> o ran y plant </a:t>
            </a:r>
            <a:r>
              <a:rPr lang="en-GB" altLang="en-US" sz="2800" i="1" err="1"/>
              <a:t>unigol</a:t>
            </a:r>
            <a:r>
              <a:rPr lang="en-GB" altLang="en-US" sz="2800" i="1"/>
              <a:t>, </a:t>
            </a:r>
            <a:r>
              <a:rPr lang="en-GB" altLang="en-US" sz="2800" i="1" err="1"/>
              <a:t>ond</a:t>
            </a:r>
            <a:r>
              <a:rPr lang="en-GB" altLang="en-US" sz="2800" i="1"/>
              <a:t> </a:t>
            </a:r>
            <a:r>
              <a:rPr lang="en-GB" altLang="en-US" sz="2800" i="1" err="1"/>
              <a:t>hefyd</a:t>
            </a:r>
            <a:r>
              <a:rPr lang="en-GB" altLang="en-US" sz="2800" i="1"/>
              <a:t> o ran y </a:t>
            </a:r>
            <a:r>
              <a:rPr lang="en-GB" altLang="en-US" sz="2800" i="1" err="1"/>
              <a:t>gymdeithas</a:t>
            </a:r>
            <a:r>
              <a:rPr lang="en-GB" altLang="en-US" sz="2800" i="1"/>
              <a:t> y </a:t>
            </a:r>
            <a:r>
              <a:rPr lang="en-GB" altLang="en-US" sz="2800" i="1" err="1"/>
              <a:t>maent</a:t>
            </a:r>
            <a:r>
              <a:rPr lang="en-GB" altLang="en-US" sz="2800" i="1"/>
              <a:t> </a:t>
            </a:r>
            <a:r>
              <a:rPr lang="en-GB" altLang="en-US" sz="2800" i="1" err="1"/>
              <a:t>yn</a:t>
            </a:r>
            <a:r>
              <a:rPr lang="en-GB" altLang="en-US" sz="2800" i="1"/>
              <a:t> </a:t>
            </a:r>
            <a:r>
              <a:rPr lang="en-GB" altLang="en-US" sz="2800" i="1" err="1"/>
              <a:t>byw</a:t>
            </a:r>
            <a:r>
              <a:rPr lang="en-GB" altLang="en-US" sz="2800" i="1"/>
              <a:t> </a:t>
            </a:r>
            <a:r>
              <a:rPr lang="en-GB" altLang="en-US" sz="2800" i="1" err="1"/>
              <a:t>ynddi</a:t>
            </a:r>
            <a:r>
              <a:rPr lang="en-GB" altLang="en-US" sz="2800" i="1"/>
              <a:t>.” (LC, 2014:15)</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4">
            <a:extLst>
              <a:ext uri="{FF2B5EF4-FFF2-40B4-BE49-F238E27FC236}">
                <a16:creationId xmlns:a16="http://schemas.microsoft.com/office/drawing/2014/main" id="{5FA52EE7-B0EF-28B1-DDDD-8684E6D52FAA}"/>
              </a:ext>
            </a:extLst>
          </p:cNvPr>
          <p:cNvSpPr>
            <a:spLocks noGrp="1" noChangeArrowheads="1"/>
          </p:cNvSpPr>
          <p:nvPr>
            <p:ph type="title"/>
          </p:nvPr>
        </p:nvSpPr>
        <p:spPr>
          <a:xfrm>
            <a:off x="4763" y="404813"/>
            <a:ext cx="9144000" cy="1143000"/>
          </a:xfrm>
        </p:spPr>
        <p:txBody>
          <a:bodyPr/>
          <a:lstStyle/>
          <a:p>
            <a:pPr eaLnBrk="1" hangingPunct="1"/>
            <a:r>
              <a:rPr lang="en-GB" altLang="en-US" sz="4000">
                <a:solidFill>
                  <a:srgbClr val="0070C0"/>
                </a:solidFill>
                <a:latin typeface="Calibri"/>
                <a:ea typeface="Calibri"/>
                <a:cs typeface="Calibri"/>
              </a:rPr>
              <a:t>Welsh Government</a:t>
            </a:r>
            <a:br>
              <a:rPr lang="en-GB" altLang="en-US" sz="4000">
                <a:latin typeface="Calibri"/>
              </a:rPr>
            </a:br>
            <a:r>
              <a:rPr lang="en-GB" altLang="en-US" sz="4000">
                <a:solidFill>
                  <a:srgbClr val="0070C0"/>
                </a:solidFill>
                <a:latin typeface="Calibri"/>
                <a:ea typeface="Calibri"/>
                <a:cs typeface="Calibri"/>
              </a:rPr>
              <a:t>Wales – A Play Friendly Country</a:t>
            </a:r>
          </a:p>
        </p:txBody>
      </p:sp>
      <p:sp>
        <p:nvSpPr>
          <p:cNvPr id="47107" name="Content Placeholder 5">
            <a:extLst>
              <a:ext uri="{FF2B5EF4-FFF2-40B4-BE49-F238E27FC236}">
                <a16:creationId xmlns:a16="http://schemas.microsoft.com/office/drawing/2014/main" id="{6866EF1A-6397-D1C2-D39D-38C9F2CD8956}"/>
              </a:ext>
            </a:extLst>
          </p:cNvPr>
          <p:cNvSpPr>
            <a:spLocks noGrp="1" noChangeArrowheads="1"/>
          </p:cNvSpPr>
          <p:nvPr>
            <p:ph idx="1"/>
          </p:nvPr>
        </p:nvSpPr>
        <p:spPr>
          <a:xfrm>
            <a:off x="457200" y="1773238"/>
            <a:ext cx="8229600" cy="3916362"/>
          </a:xfrm>
        </p:spPr>
        <p:txBody>
          <a:bodyPr/>
          <a:lstStyle/>
          <a:p>
            <a:pPr eaLnBrk="1" hangingPunct="1"/>
            <a:r>
              <a:rPr lang="en-GB" altLang="en-US" sz="2800" i="1"/>
              <a:t>“Play encompasses children’s behaviour which is freely chosen, personally directed and intrinsically motivated. It is performed for no external goal or reward, and is a fundamental and integral part of healthy development - not only for individual children, but also for the society in which they live”. </a:t>
            </a:r>
            <a:r>
              <a:rPr lang="en-GB" altLang="en-US" sz="2800"/>
              <a:t>(WG, 2014:14)</a:t>
            </a:r>
          </a:p>
          <a:p>
            <a:pPr eaLnBrk="1" hangingPunct="1"/>
            <a:endParaRPr lang="en-GB" alt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a:extLst>
              <a:ext uri="{FF2B5EF4-FFF2-40B4-BE49-F238E27FC236}">
                <a16:creationId xmlns:a16="http://schemas.microsoft.com/office/drawing/2014/main" id="{6EFB80CD-83F8-1EEA-83CB-6B497DFE4C53}"/>
              </a:ext>
            </a:extLst>
          </p:cNvPr>
          <p:cNvSpPr>
            <a:spLocks noGrp="1" noChangeArrowheads="1"/>
          </p:cNvSpPr>
          <p:nvPr>
            <p:ph type="title"/>
          </p:nvPr>
        </p:nvSpPr>
        <p:spPr>
          <a:xfrm>
            <a:off x="681567" y="280459"/>
            <a:ext cx="2277533" cy="827616"/>
          </a:xfrm>
        </p:spPr>
        <p:txBody>
          <a:bodyPr/>
          <a:lstStyle/>
          <a:p>
            <a:pPr eaLnBrk="1" hangingPunct="1"/>
            <a:r>
              <a:rPr lang="en-GB" altLang="en-US" sz="4000">
                <a:latin typeface="Calibri"/>
                <a:ea typeface="Calibri"/>
                <a:cs typeface="Calibri"/>
              </a:rPr>
              <a:t>CCUHP     </a:t>
            </a:r>
            <a:endParaRPr lang="en-GB" altLang="en-US" sz="4000">
              <a:solidFill>
                <a:srgbClr val="0070C0"/>
              </a:solidFill>
              <a:latin typeface="Calibri"/>
              <a:ea typeface="Calibri"/>
              <a:cs typeface="Calibri"/>
            </a:endParaRPr>
          </a:p>
        </p:txBody>
      </p:sp>
      <p:sp>
        <p:nvSpPr>
          <p:cNvPr id="49155" name="Content Placeholder 2">
            <a:extLst>
              <a:ext uri="{FF2B5EF4-FFF2-40B4-BE49-F238E27FC236}">
                <a16:creationId xmlns:a16="http://schemas.microsoft.com/office/drawing/2014/main" id="{B62437E6-BBAC-E6BE-8715-3CBC58EF70F5}"/>
              </a:ext>
            </a:extLst>
          </p:cNvPr>
          <p:cNvSpPr>
            <a:spLocks noGrp="1" noChangeArrowheads="1"/>
          </p:cNvSpPr>
          <p:nvPr>
            <p:ph sz="half" idx="1"/>
          </p:nvPr>
        </p:nvSpPr>
        <p:spPr>
          <a:xfrm>
            <a:off x="296333" y="1342496"/>
            <a:ext cx="4277784" cy="4257675"/>
          </a:xfrm>
        </p:spPr>
        <p:txBody>
          <a:bodyPr/>
          <a:lstStyle/>
          <a:p>
            <a:pPr eaLnBrk="1" hangingPunct="1"/>
            <a:r>
              <a:rPr lang="en-GB" altLang="en-US" sz="2000">
                <a:latin typeface="Calibri"/>
                <a:ea typeface="Calibri"/>
                <a:cs typeface="Calibri"/>
              </a:rPr>
              <a:t>1991 – </a:t>
            </a:r>
            <a:r>
              <a:rPr lang="en-GB" altLang="en-US" sz="2000" err="1">
                <a:latin typeface="Calibri"/>
                <a:ea typeface="Calibri"/>
                <a:cs typeface="Calibri"/>
              </a:rPr>
              <a:t>Llywodraeth</a:t>
            </a:r>
            <a:r>
              <a:rPr lang="en-GB" altLang="en-US" sz="2000">
                <a:latin typeface="Calibri"/>
                <a:ea typeface="Calibri"/>
                <a:cs typeface="Calibri"/>
              </a:rPr>
              <a:t> DU </a:t>
            </a:r>
            <a:r>
              <a:rPr lang="en-GB" altLang="en-US" sz="2000" err="1">
                <a:latin typeface="Calibri"/>
                <a:ea typeface="Calibri"/>
                <a:cs typeface="Calibri"/>
              </a:rPr>
              <a:t>wedi</a:t>
            </a:r>
            <a:r>
              <a:rPr lang="en-GB" altLang="en-US" sz="2000">
                <a:latin typeface="Calibri"/>
                <a:ea typeface="Calibri"/>
                <a:cs typeface="Calibri"/>
              </a:rPr>
              <a:t> </a:t>
            </a:r>
            <a:r>
              <a:rPr lang="en-GB" altLang="en-US" sz="2000" err="1">
                <a:latin typeface="Calibri"/>
                <a:ea typeface="Calibri"/>
                <a:cs typeface="Calibri"/>
              </a:rPr>
              <a:t>cytuno</a:t>
            </a:r>
            <a:r>
              <a:rPr lang="en-GB" altLang="en-US" sz="2000">
                <a:latin typeface="Calibri"/>
                <a:ea typeface="Calibri"/>
                <a:cs typeface="Calibri"/>
              </a:rPr>
              <a:t> </a:t>
            </a:r>
            <a:r>
              <a:rPr lang="en-GB" altLang="en-US" sz="2000" err="1">
                <a:latin typeface="Calibri"/>
                <a:ea typeface="Calibri"/>
                <a:cs typeface="Calibri"/>
              </a:rPr>
              <a:t>i</a:t>
            </a:r>
            <a:r>
              <a:rPr lang="en-GB" altLang="en-US" sz="2000">
                <a:latin typeface="Calibri"/>
                <a:ea typeface="Calibri"/>
                <a:cs typeface="Calibri"/>
              </a:rPr>
              <a:t> </a:t>
            </a:r>
            <a:r>
              <a:rPr lang="en-GB" altLang="en-US" sz="2000" err="1">
                <a:latin typeface="Calibri"/>
                <a:ea typeface="Calibri"/>
                <a:cs typeface="Calibri"/>
              </a:rPr>
              <a:t>gwrdd</a:t>
            </a:r>
            <a:r>
              <a:rPr lang="en-GB" altLang="en-US" sz="2000">
                <a:latin typeface="Calibri"/>
                <a:ea typeface="Calibri"/>
                <a:cs typeface="Calibri"/>
              </a:rPr>
              <a:t> a </a:t>
            </a:r>
            <a:r>
              <a:rPr lang="en-GB" altLang="en-US" sz="2000" err="1">
                <a:latin typeface="Calibri"/>
                <a:ea typeface="Calibri"/>
                <a:cs typeface="Calibri"/>
              </a:rPr>
              <a:t>gofynion</a:t>
            </a:r>
            <a:r>
              <a:rPr lang="en-GB" altLang="en-US" sz="2000">
                <a:latin typeface="Calibri"/>
                <a:ea typeface="Calibri"/>
                <a:cs typeface="Calibri"/>
              </a:rPr>
              <a:t> y 54 </a:t>
            </a:r>
            <a:r>
              <a:rPr lang="en-GB" altLang="en-US" sz="2000" err="1">
                <a:latin typeface="Calibri"/>
                <a:ea typeface="Calibri"/>
                <a:cs typeface="Calibri"/>
              </a:rPr>
              <a:t>erthygl</a:t>
            </a:r>
            <a:r>
              <a:rPr lang="en-GB" altLang="en-US" sz="2000">
                <a:latin typeface="Calibri"/>
                <a:ea typeface="Calibri"/>
                <a:cs typeface="Calibri"/>
              </a:rPr>
              <a:t>. 42 o </a:t>
            </a:r>
            <a:r>
              <a:rPr lang="en-GB" altLang="en-US" sz="2000" err="1">
                <a:latin typeface="Calibri"/>
                <a:ea typeface="Calibri"/>
                <a:cs typeface="Calibri"/>
              </a:rPr>
              <a:t>hawliau</a:t>
            </a:r>
            <a:r>
              <a:rPr lang="en-GB" altLang="en-US" sz="2000">
                <a:latin typeface="Calibri"/>
                <a:ea typeface="Calibri"/>
                <a:cs typeface="Calibri"/>
              </a:rPr>
              <a:t>.</a:t>
            </a:r>
          </a:p>
          <a:p>
            <a:pPr eaLnBrk="1" hangingPunct="1"/>
            <a:r>
              <a:rPr lang="en-GB" altLang="en-US" sz="2000" err="1">
                <a:latin typeface="Calibri"/>
                <a:ea typeface="Calibri"/>
                <a:cs typeface="Calibri"/>
              </a:rPr>
              <a:t>Erthygl</a:t>
            </a:r>
            <a:r>
              <a:rPr lang="en-GB" altLang="en-US" sz="2000">
                <a:latin typeface="Calibri"/>
                <a:ea typeface="Calibri"/>
                <a:cs typeface="Calibri"/>
              </a:rPr>
              <a:t> 31</a:t>
            </a:r>
          </a:p>
          <a:p>
            <a:pPr eaLnBrk="1" hangingPunct="1">
              <a:buNone/>
            </a:pPr>
            <a:r>
              <a:rPr lang="en-GB" altLang="en-US" sz="2000" i="1">
                <a:latin typeface="Calibri"/>
                <a:ea typeface="Calibri"/>
                <a:cs typeface="Calibri"/>
              </a:rPr>
              <a:t>‘Mae </a:t>
            </a:r>
            <a:r>
              <a:rPr lang="en-GB" altLang="en-US" sz="2000" i="1" err="1">
                <a:latin typeface="Calibri"/>
                <a:ea typeface="Calibri"/>
                <a:cs typeface="Calibri"/>
              </a:rPr>
              <a:t>gan</a:t>
            </a:r>
            <a:r>
              <a:rPr lang="en-GB" altLang="en-US" sz="2000" i="1">
                <a:latin typeface="Calibri"/>
                <a:ea typeface="Calibri"/>
                <a:cs typeface="Calibri"/>
              </a:rPr>
              <a:t> bob </a:t>
            </a:r>
            <a:r>
              <a:rPr lang="en-GB" altLang="en-US" sz="2000" i="1" err="1">
                <a:latin typeface="Calibri"/>
                <a:ea typeface="Calibri"/>
                <a:cs typeface="Calibri"/>
              </a:rPr>
              <a:t>plentyn</a:t>
            </a:r>
            <a:r>
              <a:rPr lang="en-GB" altLang="en-US" sz="2000" i="1">
                <a:latin typeface="Calibri"/>
                <a:ea typeface="Calibri"/>
                <a:cs typeface="Calibri"/>
              </a:rPr>
              <a:t> </a:t>
            </a:r>
            <a:r>
              <a:rPr lang="en-GB" altLang="en-US" sz="2000" i="1" err="1">
                <a:latin typeface="Calibri"/>
                <a:ea typeface="Calibri"/>
                <a:cs typeface="Calibri"/>
              </a:rPr>
              <a:t>yr</a:t>
            </a:r>
            <a:r>
              <a:rPr lang="en-GB" altLang="en-US" sz="2000" i="1">
                <a:latin typeface="Calibri"/>
                <a:ea typeface="Calibri"/>
                <a:cs typeface="Calibri"/>
              </a:rPr>
              <a:t> </a:t>
            </a:r>
            <a:r>
              <a:rPr lang="en-GB" altLang="en-US" sz="2000" i="1" err="1">
                <a:latin typeface="Calibri"/>
                <a:ea typeface="Calibri"/>
                <a:cs typeface="Calibri"/>
              </a:rPr>
              <a:t>hawl</a:t>
            </a:r>
            <a:r>
              <a:rPr lang="en-GB" altLang="en-US" sz="2000" i="1">
                <a:latin typeface="Calibri"/>
                <a:ea typeface="Calibri"/>
                <a:cs typeface="Calibri"/>
              </a:rPr>
              <a:t> </a:t>
            </a:r>
            <a:r>
              <a:rPr lang="en-GB" altLang="en-US" sz="2000" i="1" err="1">
                <a:latin typeface="Calibri"/>
                <a:ea typeface="Calibri"/>
                <a:cs typeface="Calibri"/>
              </a:rPr>
              <a:t>i</a:t>
            </a:r>
            <a:r>
              <a:rPr lang="en-GB" altLang="en-US" sz="2000" i="1">
                <a:latin typeface="Calibri"/>
                <a:ea typeface="Calibri"/>
                <a:cs typeface="Calibri"/>
              </a:rPr>
              <a:t> </a:t>
            </a:r>
            <a:r>
              <a:rPr lang="en-GB" altLang="en-US" sz="2000" i="1" err="1">
                <a:latin typeface="Calibri"/>
                <a:ea typeface="Calibri"/>
                <a:cs typeface="Calibri"/>
              </a:rPr>
              <a:t>orffwys</a:t>
            </a:r>
            <a:r>
              <a:rPr lang="en-GB" altLang="en-US" sz="2000" i="1">
                <a:latin typeface="Calibri"/>
                <a:ea typeface="Calibri"/>
                <a:cs typeface="Calibri"/>
              </a:rPr>
              <a:t> ac </a:t>
            </a:r>
            <a:r>
              <a:rPr lang="en-GB" altLang="en-US" sz="2000" i="1" err="1">
                <a:latin typeface="Calibri"/>
                <a:ea typeface="Calibri"/>
                <a:cs typeface="Calibri"/>
              </a:rPr>
              <a:t>amser</a:t>
            </a:r>
            <a:r>
              <a:rPr lang="en-GB" altLang="en-US" sz="2000" i="1">
                <a:latin typeface="Calibri"/>
                <a:ea typeface="Calibri"/>
                <a:cs typeface="Calibri"/>
              </a:rPr>
              <a:t> am </a:t>
            </a:r>
            <a:r>
              <a:rPr lang="en-GB" altLang="en-US" sz="2000" i="1" err="1">
                <a:latin typeface="Calibri"/>
                <a:ea typeface="Calibri"/>
                <a:cs typeface="Calibri"/>
              </a:rPr>
              <a:t>adloniant</a:t>
            </a:r>
            <a:r>
              <a:rPr lang="en-GB" altLang="en-US" sz="2000" i="1">
                <a:latin typeface="Calibri"/>
                <a:ea typeface="Calibri"/>
                <a:cs typeface="Calibri"/>
              </a:rPr>
              <a:t>, </a:t>
            </a:r>
            <a:r>
              <a:rPr lang="en-GB" altLang="en-US" sz="2000" i="1" err="1">
                <a:latin typeface="Calibri"/>
                <a:ea typeface="Calibri"/>
                <a:cs typeface="Calibri"/>
              </a:rPr>
              <a:t>i</a:t>
            </a:r>
            <a:r>
              <a:rPr lang="en-GB" altLang="en-US" sz="2000" i="1">
                <a:latin typeface="Calibri"/>
                <a:ea typeface="Calibri"/>
                <a:cs typeface="Calibri"/>
              </a:rPr>
              <a:t> </a:t>
            </a:r>
            <a:r>
              <a:rPr lang="en-GB" altLang="en-US" sz="2000" i="1" err="1">
                <a:latin typeface="Calibri"/>
                <a:ea typeface="Calibri"/>
                <a:cs typeface="Calibri"/>
              </a:rPr>
              <a:t>gymryd</a:t>
            </a:r>
            <a:r>
              <a:rPr lang="en-GB" altLang="en-US" sz="2000" i="1">
                <a:latin typeface="Calibri"/>
                <a:ea typeface="Calibri"/>
                <a:cs typeface="Calibri"/>
              </a:rPr>
              <a:t> </a:t>
            </a:r>
            <a:r>
              <a:rPr lang="en-GB" altLang="en-US" sz="2000" i="1" err="1">
                <a:latin typeface="Calibri"/>
                <a:ea typeface="Calibri"/>
                <a:cs typeface="Calibri"/>
              </a:rPr>
              <a:t>rhan</a:t>
            </a:r>
            <a:r>
              <a:rPr lang="en-GB" altLang="en-US" sz="2000" i="1">
                <a:latin typeface="Calibri"/>
                <a:ea typeface="Calibri"/>
                <a:cs typeface="Calibri"/>
              </a:rPr>
              <a:t> </a:t>
            </a:r>
            <a:r>
              <a:rPr lang="en-GB" altLang="en-US" sz="2000" i="1" err="1">
                <a:latin typeface="Calibri"/>
                <a:ea typeface="Calibri"/>
                <a:cs typeface="Calibri"/>
              </a:rPr>
              <a:t>mewn</a:t>
            </a:r>
            <a:r>
              <a:rPr lang="en-GB" altLang="en-US" sz="2000" i="1">
                <a:latin typeface="Calibri"/>
                <a:ea typeface="Calibri"/>
                <a:cs typeface="Calibri"/>
              </a:rPr>
              <a:t>  </a:t>
            </a:r>
            <a:r>
              <a:rPr lang="en-GB" altLang="en-US" sz="2000" i="1" err="1">
                <a:latin typeface="Calibri"/>
                <a:ea typeface="Calibri"/>
                <a:cs typeface="Calibri"/>
              </a:rPr>
              <a:t>chwarae</a:t>
            </a:r>
            <a:r>
              <a:rPr lang="en-GB" altLang="en-US" sz="2000" i="1">
                <a:latin typeface="Calibri"/>
                <a:ea typeface="Calibri"/>
                <a:cs typeface="Calibri"/>
              </a:rPr>
              <a:t> a </a:t>
            </a:r>
            <a:r>
              <a:rPr lang="en-GB" altLang="en-US" sz="2000" i="1" err="1">
                <a:latin typeface="Calibri"/>
                <a:ea typeface="Calibri"/>
                <a:cs typeface="Calibri"/>
              </a:rPr>
              <a:t>gweithgareddau</a:t>
            </a:r>
            <a:r>
              <a:rPr lang="en-GB" altLang="en-US" sz="2000" i="1">
                <a:latin typeface="Calibri"/>
                <a:ea typeface="Calibri"/>
                <a:cs typeface="Calibri"/>
              </a:rPr>
              <a:t> </a:t>
            </a:r>
            <a:r>
              <a:rPr lang="en-GB" altLang="en-US" sz="2000" i="1" err="1">
                <a:latin typeface="Calibri"/>
                <a:ea typeface="Calibri"/>
                <a:cs typeface="Calibri"/>
              </a:rPr>
              <a:t>sydd</a:t>
            </a:r>
            <a:r>
              <a:rPr lang="en-GB" altLang="en-US" sz="2000" i="1">
                <a:latin typeface="Calibri"/>
                <a:ea typeface="Calibri"/>
                <a:cs typeface="Calibri"/>
              </a:rPr>
              <a:t> </a:t>
            </a:r>
            <a:r>
              <a:rPr lang="en-GB" altLang="en-US" sz="2000" i="1" err="1">
                <a:latin typeface="Calibri"/>
                <a:ea typeface="Calibri"/>
                <a:cs typeface="Calibri"/>
              </a:rPr>
              <a:t>yn</a:t>
            </a:r>
            <a:r>
              <a:rPr lang="en-GB" altLang="en-US" sz="2000" i="1">
                <a:latin typeface="Calibri"/>
                <a:ea typeface="Calibri"/>
                <a:cs typeface="Calibri"/>
              </a:rPr>
              <a:t> addas </a:t>
            </a:r>
            <a:r>
              <a:rPr lang="en-GB" altLang="en-US" sz="2000" i="1" err="1">
                <a:latin typeface="Calibri"/>
                <a:ea typeface="Calibri"/>
                <a:cs typeface="Calibri"/>
              </a:rPr>
              <a:t>ar</a:t>
            </a:r>
            <a:r>
              <a:rPr lang="en-GB" altLang="en-US" sz="2000" i="1">
                <a:latin typeface="Calibri"/>
                <a:ea typeface="Calibri"/>
                <a:cs typeface="Calibri"/>
              </a:rPr>
              <a:t> </a:t>
            </a:r>
            <a:r>
              <a:rPr lang="en-GB" altLang="en-US" sz="2000" i="1" err="1">
                <a:latin typeface="Calibri"/>
                <a:ea typeface="Calibri"/>
                <a:cs typeface="Calibri"/>
              </a:rPr>
              <a:t>gyfer</a:t>
            </a:r>
            <a:r>
              <a:rPr lang="en-GB" altLang="en-US" sz="2000" i="1">
                <a:latin typeface="Calibri"/>
                <a:ea typeface="Calibri"/>
                <a:cs typeface="Calibri"/>
              </a:rPr>
              <a:t> </a:t>
            </a:r>
            <a:r>
              <a:rPr lang="en-GB" altLang="en-US" sz="2000" i="1" err="1">
                <a:latin typeface="Calibri"/>
                <a:ea typeface="Calibri"/>
                <a:cs typeface="Calibri"/>
              </a:rPr>
              <a:t>oedran</a:t>
            </a:r>
            <a:r>
              <a:rPr lang="en-GB" altLang="en-US" sz="2000" i="1">
                <a:latin typeface="Calibri"/>
                <a:ea typeface="Calibri"/>
                <a:cs typeface="Calibri"/>
              </a:rPr>
              <a:t> ac </a:t>
            </a:r>
            <a:r>
              <a:rPr lang="en-GB" altLang="en-US" sz="2000" i="1" err="1">
                <a:latin typeface="Calibri"/>
                <a:ea typeface="Calibri"/>
                <a:cs typeface="Calibri"/>
              </a:rPr>
              <a:t>i</a:t>
            </a:r>
            <a:r>
              <a:rPr lang="en-GB" altLang="en-US" sz="2000" i="1">
                <a:latin typeface="Calibri"/>
                <a:ea typeface="Calibri"/>
                <a:cs typeface="Calibri"/>
              </a:rPr>
              <a:t> </a:t>
            </a:r>
            <a:r>
              <a:rPr lang="en-GB" altLang="en-US" sz="2000" i="1" err="1">
                <a:latin typeface="Calibri"/>
                <a:ea typeface="Calibri"/>
                <a:cs typeface="Calibri"/>
              </a:rPr>
              <a:t>gyfranogi</a:t>
            </a:r>
            <a:r>
              <a:rPr lang="en-GB" altLang="en-US" sz="2000" i="1">
                <a:latin typeface="Calibri"/>
                <a:ea typeface="Calibri"/>
                <a:cs typeface="Calibri"/>
              </a:rPr>
              <a:t> </a:t>
            </a:r>
            <a:r>
              <a:rPr lang="en-GB" altLang="en-US" sz="2000" i="1" err="1">
                <a:latin typeface="Calibri"/>
                <a:ea typeface="Calibri"/>
                <a:cs typeface="Calibri"/>
              </a:rPr>
              <a:t>yn</a:t>
            </a:r>
            <a:r>
              <a:rPr lang="en-GB" altLang="en-US" sz="2000" i="1">
                <a:latin typeface="Calibri"/>
                <a:ea typeface="Calibri"/>
                <a:cs typeface="Calibri"/>
              </a:rPr>
              <a:t> </a:t>
            </a:r>
            <a:r>
              <a:rPr lang="en-GB" altLang="en-US" sz="2000" i="1" err="1">
                <a:latin typeface="Calibri"/>
                <a:ea typeface="Calibri"/>
                <a:cs typeface="Calibri"/>
              </a:rPr>
              <a:t>rhydd</a:t>
            </a:r>
            <a:r>
              <a:rPr lang="en-GB" altLang="en-US" sz="2000" i="1">
                <a:latin typeface="Calibri"/>
                <a:ea typeface="Calibri"/>
                <a:cs typeface="Calibri"/>
              </a:rPr>
              <a:t> </a:t>
            </a:r>
            <a:r>
              <a:rPr lang="en-GB" altLang="en-US" sz="2000" i="1" err="1">
                <a:latin typeface="Calibri"/>
                <a:ea typeface="Calibri"/>
                <a:cs typeface="Calibri"/>
              </a:rPr>
              <a:t>yn</a:t>
            </a:r>
            <a:r>
              <a:rPr lang="en-GB" altLang="en-US" sz="2000" i="1">
                <a:latin typeface="Calibri"/>
                <a:ea typeface="Calibri"/>
                <a:cs typeface="Calibri"/>
              </a:rPr>
              <a:t> </a:t>
            </a:r>
            <a:r>
              <a:rPr lang="en-GB" altLang="en-US" sz="2000" i="1" err="1">
                <a:latin typeface="Calibri"/>
                <a:ea typeface="Calibri"/>
                <a:cs typeface="Calibri"/>
              </a:rPr>
              <a:t>ei</a:t>
            </a:r>
            <a:r>
              <a:rPr lang="en-GB" altLang="en-US" sz="2000" i="1">
                <a:latin typeface="Calibri"/>
                <a:ea typeface="Calibri"/>
                <a:cs typeface="Calibri"/>
              </a:rPr>
              <a:t> </a:t>
            </a:r>
            <a:r>
              <a:rPr lang="en-GB" altLang="en-US" sz="2000" i="1" err="1">
                <a:latin typeface="Calibri"/>
                <a:ea typeface="Calibri"/>
                <a:cs typeface="Calibri"/>
              </a:rPr>
              <a:t>bywydau</a:t>
            </a:r>
            <a:r>
              <a:rPr lang="en-GB" altLang="en-US" sz="2000" i="1">
                <a:latin typeface="Calibri"/>
                <a:ea typeface="Calibri"/>
                <a:cs typeface="Calibri"/>
              </a:rPr>
              <a:t>  </a:t>
            </a:r>
            <a:r>
              <a:rPr lang="en-GB" altLang="en-US" sz="2000" i="1" err="1">
                <a:latin typeface="Calibri"/>
                <a:ea typeface="Calibri"/>
                <a:cs typeface="Calibri"/>
              </a:rPr>
              <a:t>diwylliannol</a:t>
            </a:r>
            <a:r>
              <a:rPr lang="en-GB" altLang="en-US" sz="2000" i="1">
                <a:latin typeface="Calibri"/>
                <a:ea typeface="Calibri"/>
                <a:cs typeface="Calibri"/>
              </a:rPr>
              <a:t> </a:t>
            </a:r>
            <a:r>
              <a:rPr lang="en-GB" altLang="en-US" sz="2000" i="1" err="1">
                <a:latin typeface="Calibri"/>
                <a:ea typeface="Calibri"/>
                <a:cs typeface="Calibri"/>
              </a:rPr>
              <a:t>a’r</a:t>
            </a:r>
            <a:r>
              <a:rPr lang="en-GB" altLang="en-US" sz="2000" i="1">
                <a:latin typeface="Calibri"/>
                <a:ea typeface="Calibri"/>
                <a:cs typeface="Calibri"/>
              </a:rPr>
              <a:t> </a:t>
            </a:r>
            <a:r>
              <a:rPr lang="en-GB" altLang="en-US" sz="2000" i="1" err="1">
                <a:latin typeface="Calibri"/>
                <a:ea typeface="Calibri"/>
                <a:cs typeface="Calibri"/>
              </a:rPr>
              <a:t>celfyddydau</a:t>
            </a:r>
            <a:r>
              <a:rPr lang="en-GB" altLang="en-US" sz="2000" i="1">
                <a:latin typeface="Calibri"/>
                <a:ea typeface="Calibri"/>
                <a:cs typeface="Calibri"/>
              </a:rPr>
              <a:t>.’ </a:t>
            </a:r>
          </a:p>
          <a:p>
            <a:pPr eaLnBrk="1" hangingPunct="1">
              <a:buNone/>
            </a:pPr>
            <a:endParaRPr lang="en-GB" altLang="en-US" sz="2000" i="1">
              <a:latin typeface="Calibri"/>
              <a:ea typeface="Calibri"/>
              <a:cs typeface="Calibri"/>
            </a:endParaRPr>
          </a:p>
        </p:txBody>
      </p:sp>
      <p:sp>
        <p:nvSpPr>
          <p:cNvPr id="43012" name="Content Placeholder 3">
            <a:extLst>
              <a:ext uri="{FF2B5EF4-FFF2-40B4-BE49-F238E27FC236}">
                <a16:creationId xmlns:a16="http://schemas.microsoft.com/office/drawing/2014/main" id="{BBA7CD6D-5911-718D-368B-0939E9D1E431}"/>
              </a:ext>
            </a:extLst>
          </p:cNvPr>
          <p:cNvSpPr>
            <a:spLocks noGrp="1"/>
          </p:cNvSpPr>
          <p:nvPr>
            <p:ph sz="half" idx="2"/>
          </p:nvPr>
        </p:nvSpPr>
        <p:spPr>
          <a:xfrm>
            <a:off x="4722283" y="1346200"/>
            <a:ext cx="4273550" cy="4248150"/>
          </a:xfrm>
        </p:spPr>
        <p:txBody>
          <a:bodyPr rtlCol="0">
            <a:normAutofit/>
          </a:bodyPr>
          <a:lstStyle/>
          <a:p>
            <a:pPr eaLnBrk="1" fontAlgn="auto" hangingPunct="1">
              <a:spcAft>
                <a:spcPts val="0"/>
              </a:spcAft>
              <a:defRPr/>
            </a:pPr>
            <a:r>
              <a:rPr lang="en-GB" altLang="en-US" sz="2000">
                <a:solidFill>
                  <a:srgbClr val="0070C0"/>
                </a:solidFill>
                <a:latin typeface="Calibri"/>
                <a:ea typeface="Calibri"/>
                <a:cs typeface="Calibri"/>
              </a:rPr>
              <a:t>1991 – UK Government agreed to conform to the 54 articles. 42 rights</a:t>
            </a:r>
          </a:p>
          <a:p>
            <a:pPr eaLnBrk="1" fontAlgn="auto" hangingPunct="1">
              <a:spcAft>
                <a:spcPts val="0"/>
              </a:spcAft>
              <a:defRPr/>
            </a:pPr>
            <a:r>
              <a:rPr lang="en-US" altLang="en-US" sz="2000">
                <a:solidFill>
                  <a:srgbClr val="0070C0"/>
                </a:solidFill>
                <a:latin typeface="Calibri"/>
                <a:ea typeface="Calibri"/>
                <a:cs typeface="Calibri"/>
              </a:rPr>
              <a:t>Article 31</a:t>
            </a:r>
          </a:p>
          <a:p>
            <a:pPr eaLnBrk="1" fontAlgn="auto" hangingPunct="1">
              <a:spcAft>
                <a:spcPts val="0"/>
              </a:spcAft>
              <a:buNone/>
              <a:defRPr/>
            </a:pPr>
            <a:r>
              <a:rPr lang="en-US" altLang="en-US" sz="2000" i="1">
                <a:solidFill>
                  <a:srgbClr val="0070C0"/>
                </a:solidFill>
                <a:latin typeface="Calibri"/>
                <a:ea typeface="Calibri"/>
                <a:cs typeface="Calibri"/>
              </a:rPr>
              <a:t>‘Every child has the right to rest and leisure, to engage in play and recreational activities appropriate to the age of the child and to participate freely in cultural life and arts’ </a:t>
            </a:r>
          </a:p>
          <a:p>
            <a:pPr eaLnBrk="1" fontAlgn="auto" hangingPunct="1">
              <a:spcAft>
                <a:spcPts val="0"/>
              </a:spcAft>
              <a:buFont typeface="Arial" panose="020B0604020202020204" pitchFamily="34" charset="0"/>
              <a:buNone/>
              <a:defRPr/>
            </a:pPr>
            <a:endParaRPr lang="en-US" altLang="en-US" sz="2000" i="1">
              <a:solidFill>
                <a:srgbClr val="0070C0"/>
              </a:solidFill>
              <a:latin typeface="Calibri"/>
              <a:ea typeface="Calibri"/>
              <a:cs typeface="Calibri"/>
            </a:endParaRPr>
          </a:p>
          <a:p>
            <a:pPr eaLnBrk="1" fontAlgn="auto" hangingPunct="1">
              <a:spcAft>
                <a:spcPts val="0"/>
              </a:spcAft>
              <a:buFont typeface="Arial" panose="020B0604020202020204" pitchFamily="34" charset="0"/>
              <a:buNone/>
              <a:defRPr/>
            </a:pPr>
            <a:r>
              <a:rPr lang="en-GB" altLang="en-US"/>
              <a:t> </a:t>
            </a:r>
          </a:p>
        </p:txBody>
      </p:sp>
      <p:sp>
        <p:nvSpPr>
          <p:cNvPr id="2" name="TextBox 1">
            <a:extLst>
              <a:ext uri="{FF2B5EF4-FFF2-40B4-BE49-F238E27FC236}">
                <a16:creationId xmlns:a16="http://schemas.microsoft.com/office/drawing/2014/main" id="{C3CD20C7-52A5-622E-920E-2999CD33DBBB}"/>
              </a:ext>
            </a:extLst>
          </p:cNvPr>
          <p:cNvSpPr txBox="1"/>
          <p:nvPr/>
        </p:nvSpPr>
        <p:spPr>
          <a:xfrm>
            <a:off x="4724400" y="395817"/>
            <a:ext cx="27432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a:solidFill>
                  <a:srgbClr val="0070C0"/>
                </a:solidFill>
                <a:latin typeface="Calibri"/>
              </a:rPr>
              <a:t>UNCRC</a:t>
            </a:r>
            <a:endParaRPr 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CC5EE9-A3CD-CFD9-0FB9-0B1070755DC4}"/>
              </a:ext>
            </a:extLst>
          </p:cNvPr>
          <p:cNvSpPr>
            <a:spLocks noGrp="1"/>
          </p:cNvSpPr>
          <p:nvPr>
            <p:ph type="title"/>
          </p:nvPr>
        </p:nvSpPr>
        <p:spPr>
          <a:xfrm>
            <a:off x="628650" y="466931"/>
            <a:ext cx="3944045" cy="1316308"/>
          </a:xfrm>
        </p:spPr>
        <p:txBody>
          <a:bodyPr/>
          <a:lstStyle/>
          <a:p>
            <a:r>
              <a:rPr lang="en-US" sz="4000" b="1" err="1">
                <a:latin typeface="Calibri"/>
                <a:cs typeface="Arial"/>
              </a:rPr>
              <a:t>Hawliau</a:t>
            </a:r>
            <a:r>
              <a:rPr lang="en-US" sz="4000" b="1">
                <a:latin typeface="Calibri"/>
                <a:cs typeface="Arial"/>
              </a:rPr>
              <a:t> Plant Cymru</a:t>
            </a:r>
            <a:endParaRPr lang="en-US" b="1">
              <a:latin typeface="Calibri"/>
            </a:endParaRPr>
          </a:p>
          <a:p>
            <a:endParaRPr lang="en-US">
              <a:cs typeface="Arial"/>
            </a:endParaRPr>
          </a:p>
        </p:txBody>
      </p:sp>
      <p:sp>
        <p:nvSpPr>
          <p:cNvPr id="3" name="Content Placeholder 2">
            <a:extLst>
              <a:ext uri="{FF2B5EF4-FFF2-40B4-BE49-F238E27FC236}">
                <a16:creationId xmlns:a16="http://schemas.microsoft.com/office/drawing/2014/main" id="{1BAD6022-2CE7-FF6A-F4B1-2CF9D0829F88}"/>
              </a:ext>
            </a:extLst>
          </p:cNvPr>
          <p:cNvSpPr>
            <a:spLocks noGrp="1"/>
          </p:cNvSpPr>
          <p:nvPr>
            <p:ph sz="half" idx="1"/>
          </p:nvPr>
        </p:nvSpPr>
        <p:spPr/>
        <p:txBody>
          <a:bodyPr/>
          <a:lstStyle/>
          <a:p>
            <a:r>
              <a:rPr lang="en-US" sz="2400">
                <a:latin typeface="Calibri"/>
                <a:cs typeface="Arial"/>
              </a:rPr>
              <a:t>Deall </a:t>
            </a:r>
            <a:r>
              <a:rPr lang="en-US" sz="2400" err="1">
                <a:latin typeface="Calibri"/>
                <a:cs typeface="Arial"/>
              </a:rPr>
              <a:t>hawliau</a:t>
            </a:r>
            <a:r>
              <a:rPr lang="en-US" sz="2400">
                <a:latin typeface="Calibri"/>
                <a:cs typeface="Arial"/>
              </a:rPr>
              <a:t> plant</a:t>
            </a:r>
          </a:p>
          <a:p>
            <a:r>
              <a:rPr lang="en-US" sz="2400">
                <a:latin typeface="Calibri"/>
                <a:cs typeface="Calibri"/>
                <a:hlinkClick r:id="rId3"/>
              </a:rPr>
              <a:t>Stepping out (childcomwales.org.uk)</a:t>
            </a:r>
            <a:endParaRPr lang="en-US" sz="2400">
              <a:latin typeface="Calibri"/>
              <a:cs typeface="Calibri"/>
            </a:endParaRPr>
          </a:p>
          <a:p>
            <a:endParaRPr lang="en-US">
              <a:cs typeface="Arial"/>
            </a:endParaRPr>
          </a:p>
        </p:txBody>
      </p:sp>
      <p:sp>
        <p:nvSpPr>
          <p:cNvPr id="4" name="Content Placeholder 3">
            <a:extLst>
              <a:ext uri="{FF2B5EF4-FFF2-40B4-BE49-F238E27FC236}">
                <a16:creationId xmlns:a16="http://schemas.microsoft.com/office/drawing/2014/main" id="{D959D88C-F16F-54CF-3D97-76E7CE0AEEB3}"/>
              </a:ext>
            </a:extLst>
          </p:cNvPr>
          <p:cNvSpPr>
            <a:spLocks noGrp="1"/>
          </p:cNvSpPr>
          <p:nvPr>
            <p:ph sz="half" idx="2"/>
          </p:nvPr>
        </p:nvSpPr>
        <p:spPr/>
        <p:txBody>
          <a:bodyPr/>
          <a:lstStyle/>
          <a:p>
            <a:pPr marL="0" indent="0">
              <a:buNone/>
            </a:pPr>
            <a:r>
              <a:rPr lang="en-US" sz="2400">
                <a:solidFill>
                  <a:srgbClr val="0070C0"/>
                </a:solidFill>
                <a:latin typeface="Calibri"/>
                <a:cs typeface="Arial"/>
              </a:rPr>
              <a:t>Understanding </a:t>
            </a:r>
            <a:r>
              <a:rPr lang="en-US" sz="2400" err="1">
                <a:solidFill>
                  <a:srgbClr val="0070C0"/>
                </a:solidFill>
                <a:latin typeface="Calibri"/>
                <a:cs typeface="Arial"/>
              </a:rPr>
              <a:t>childrens</a:t>
            </a:r>
            <a:r>
              <a:rPr lang="en-US" sz="2400">
                <a:solidFill>
                  <a:srgbClr val="0070C0"/>
                </a:solidFill>
                <a:latin typeface="Calibri"/>
                <a:cs typeface="Arial"/>
              </a:rPr>
              <a:t> rights</a:t>
            </a:r>
          </a:p>
          <a:p>
            <a:r>
              <a:rPr lang="en-US" sz="2400">
                <a:latin typeface="Calibri"/>
                <a:cs typeface="Arial"/>
                <a:hlinkClick r:id="rId3"/>
              </a:rPr>
              <a:t>Stepping out (childcomwales.org.uk)</a:t>
            </a:r>
            <a:endParaRPr lang="en-US" sz="2400">
              <a:latin typeface="Calibri"/>
              <a:cs typeface="Arial" panose="020B0604020202020204"/>
            </a:endParaRPr>
          </a:p>
          <a:p>
            <a:endParaRPr lang="en-US">
              <a:cs typeface="Arial"/>
            </a:endParaRPr>
          </a:p>
        </p:txBody>
      </p:sp>
      <p:sp>
        <p:nvSpPr>
          <p:cNvPr id="5" name="TextBox 4">
            <a:extLst>
              <a:ext uri="{FF2B5EF4-FFF2-40B4-BE49-F238E27FC236}">
                <a16:creationId xmlns:a16="http://schemas.microsoft.com/office/drawing/2014/main" id="{CA749E2C-9352-FD54-373C-F3944FBD0076}"/>
              </a:ext>
            </a:extLst>
          </p:cNvPr>
          <p:cNvSpPr txBox="1"/>
          <p:nvPr/>
        </p:nvSpPr>
        <p:spPr>
          <a:xfrm>
            <a:off x="4627530" y="305417"/>
            <a:ext cx="3835297"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a:solidFill>
                  <a:srgbClr val="0070C0"/>
                </a:solidFill>
                <a:latin typeface="Calibri"/>
                <a:cs typeface="Arial"/>
              </a:rPr>
              <a:t>Childrens Rights Wales</a:t>
            </a:r>
            <a:endParaRPr lang="en-US" sz="4000" b="1">
              <a:solidFill>
                <a:srgbClr val="0070C0"/>
              </a:solidFill>
              <a:latin typeface="Calibri"/>
            </a:endParaRPr>
          </a:p>
        </p:txBody>
      </p:sp>
    </p:spTree>
    <p:extLst>
      <p:ext uri="{BB962C8B-B14F-4D97-AF65-F5344CB8AC3E}">
        <p14:creationId xmlns:p14="http://schemas.microsoft.com/office/powerpoint/2010/main" val="26393714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id="{E26EFD1F-F3F5-859D-5B52-5754B3349938}"/>
              </a:ext>
            </a:extLst>
          </p:cNvPr>
          <p:cNvSpPr>
            <a:spLocks noGrp="1" noChangeArrowheads="1"/>
          </p:cNvSpPr>
          <p:nvPr>
            <p:ph type="title"/>
          </p:nvPr>
        </p:nvSpPr>
        <p:spPr>
          <a:xfrm>
            <a:off x="417980" y="231589"/>
            <a:ext cx="4412877" cy="1023005"/>
          </a:xfrm>
        </p:spPr>
        <p:txBody>
          <a:bodyPr/>
          <a:lstStyle/>
          <a:p>
            <a:pPr eaLnBrk="1" hangingPunct="1"/>
            <a:r>
              <a:rPr lang="en-GB" altLang="en-US" sz="4000" b="1" err="1">
                <a:latin typeface="Calibri"/>
                <a:cs typeface="Calibri"/>
              </a:rPr>
              <a:t>Yr</a:t>
            </a:r>
            <a:r>
              <a:rPr lang="en-GB" altLang="en-US" sz="4000" b="1">
                <a:latin typeface="Calibri"/>
                <a:cs typeface="Calibri"/>
              </a:rPr>
              <a:t> </a:t>
            </a:r>
            <a:r>
              <a:rPr lang="en-GB" altLang="en-US" sz="4000" b="1" err="1">
                <a:latin typeface="Calibri"/>
                <a:cs typeface="Calibri"/>
              </a:rPr>
              <a:t>hawl</a:t>
            </a:r>
            <a:r>
              <a:rPr lang="en-GB" altLang="en-US" sz="4000" b="1">
                <a:latin typeface="Calibri"/>
                <a:cs typeface="Calibri"/>
              </a:rPr>
              <a:t> </a:t>
            </a:r>
            <a:r>
              <a:rPr lang="en-GB" altLang="en-US" sz="4000" b="1" err="1">
                <a:latin typeface="Calibri"/>
                <a:cs typeface="Calibri"/>
              </a:rPr>
              <a:t>i</a:t>
            </a:r>
            <a:r>
              <a:rPr lang="en-GB" altLang="en-US" sz="4000" b="1">
                <a:latin typeface="Calibri"/>
                <a:cs typeface="Calibri"/>
              </a:rPr>
              <a:t> </a:t>
            </a:r>
            <a:r>
              <a:rPr lang="en-GB" altLang="en-US" sz="4000" b="1" err="1">
                <a:latin typeface="Calibri"/>
                <a:cs typeface="Calibri"/>
              </a:rPr>
              <a:t>chwarae</a:t>
            </a:r>
            <a:endParaRPr lang="en-GB" altLang="en-US" sz="4000" b="1" err="1">
              <a:latin typeface="Calibri"/>
            </a:endParaRPr>
          </a:p>
        </p:txBody>
      </p:sp>
      <p:sp>
        <p:nvSpPr>
          <p:cNvPr id="48131" name="Rectangle 4">
            <a:extLst>
              <a:ext uri="{FF2B5EF4-FFF2-40B4-BE49-F238E27FC236}">
                <a16:creationId xmlns:a16="http://schemas.microsoft.com/office/drawing/2014/main" id="{CFA5C239-1747-5FDB-34DE-4269DE252BAA}"/>
              </a:ext>
            </a:extLst>
          </p:cNvPr>
          <p:cNvSpPr>
            <a:spLocks noGrp="1" noChangeArrowheads="1"/>
          </p:cNvSpPr>
          <p:nvPr>
            <p:ph sz="half" idx="1"/>
          </p:nvPr>
        </p:nvSpPr>
        <p:spPr>
          <a:xfrm>
            <a:off x="257735" y="1364876"/>
            <a:ext cx="4495800" cy="3916363"/>
          </a:xfrm>
        </p:spPr>
        <p:txBody>
          <a:bodyPr rtlCol="0">
            <a:normAutofit lnSpcReduction="10000"/>
          </a:bodyPr>
          <a:lstStyle/>
          <a:p>
            <a:pPr eaLnBrk="1" hangingPunct="1">
              <a:buFont typeface="Arial" panose="020B0604020202020204" pitchFamily="34" charset="0"/>
              <a:buNone/>
              <a:defRPr/>
            </a:pPr>
            <a:r>
              <a:rPr lang="en-GB" altLang="en-US" sz="2000" b="1">
                <a:latin typeface="Calibri"/>
                <a:cs typeface="Calibri"/>
              </a:rPr>
              <a:t>Cymru</a:t>
            </a:r>
            <a:endParaRPr lang="en-US" sz="2000">
              <a:latin typeface="Calibri"/>
              <a:cs typeface="Arial" panose="020B0604020202020204"/>
            </a:endParaRPr>
          </a:p>
          <a:p>
            <a:pPr marL="0" indent="0" eaLnBrk="1" hangingPunct="1">
              <a:buNone/>
              <a:defRPr/>
            </a:pPr>
            <a:r>
              <a:rPr lang="en-GB" altLang="en-US" sz="2000">
                <a:latin typeface="Calibri"/>
                <a:cs typeface="Calibri"/>
              </a:rPr>
              <a:t>2004 </a:t>
            </a:r>
          </a:p>
          <a:p>
            <a:pPr>
              <a:defRPr/>
            </a:pPr>
            <a:r>
              <a:rPr lang="en-GB" altLang="en-US" sz="2000">
                <a:latin typeface="Calibri"/>
                <a:cs typeface="Calibri"/>
              </a:rPr>
              <a:t>Rights to Action</a:t>
            </a:r>
            <a:endParaRPr lang="en-GB"/>
          </a:p>
          <a:p>
            <a:pPr eaLnBrk="1" hangingPunct="1">
              <a:buFont typeface="Arial" panose="020B0604020202020204" pitchFamily="34" charset="0"/>
              <a:buChar char="•"/>
              <a:defRPr/>
            </a:pPr>
            <a:r>
              <a:rPr lang="en-GB" altLang="en-US" sz="2000">
                <a:latin typeface="Calibri"/>
                <a:cs typeface="Calibri"/>
              </a:rPr>
              <a:t>7 nod </a:t>
            </a:r>
            <a:r>
              <a:rPr lang="en-GB" altLang="en-US" sz="2000" err="1">
                <a:latin typeface="Calibri"/>
                <a:cs typeface="Calibri"/>
              </a:rPr>
              <a:t>craidd</a:t>
            </a:r>
            <a:r>
              <a:rPr lang="en-GB" altLang="en-US" sz="2000">
                <a:latin typeface="Calibri"/>
                <a:cs typeface="Calibri"/>
              </a:rPr>
              <a:t> </a:t>
            </a:r>
            <a:r>
              <a:rPr lang="en-GB" altLang="en-US" sz="2000" err="1">
                <a:latin typeface="Calibri"/>
                <a:cs typeface="Calibri"/>
              </a:rPr>
              <a:t>i</a:t>
            </a:r>
            <a:r>
              <a:rPr lang="en-GB" altLang="en-US" sz="2000">
                <a:latin typeface="Calibri"/>
                <a:cs typeface="Calibri"/>
              </a:rPr>
              <a:t> </a:t>
            </a:r>
            <a:r>
              <a:rPr lang="en-GB" altLang="en-US" sz="2000" err="1">
                <a:latin typeface="Calibri"/>
                <a:cs typeface="Calibri"/>
              </a:rPr>
              <a:t>blant</a:t>
            </a:r>
            <a:endParaRPr lang="en-GB" altLang="en-US" sz="2000">
              <a:latin typeface="Calibri"/>
              <a:cs typeface="Calibri"/>
            </a:endParaRPr>
          </a:p>
          <a:p>
            <a:pPr eaLnBrk="1" hangingPunct="1">
              <a:defRPr/>
            </a:pPr>
            <a:endParaRPr lang="en-GB" altLang="en-US" sz="2000">
              <a:latin typeface="Calibri"/>
              <a:cs typeface="Calibri"/>
            </a:endParaRPr>
          </a:p>
          <a:p>
            <a:pPr marL="0" indent="0">
              <a:buNone/>
              <a:defRPr/>
            </a:pPr>
            <a:r>
              <a:rPr lang="en-GB" altLang="en-US" sz="2000">
                <a:latin typeface="Calibri"/>
                <a:cs typeface="Calibri"/>
              </a:rPr>
              <a:t>2010</a:t>
            </a:r>
            <a:endParaRPr lang="en-GB">
              <a:cs typeface="Arial" panose="020B0604020202020204"/>
            </a:endParaRPr>
          </a:p>
          <a:p>
            <a:pPr eaLnBrk="1" hangingPunct="1">
              <a:buFont typeface="Arial" panose="020B0604020202020204" pitchFamily="34" charset="0"/>
              <a:buChar char="•"/>
              <a:defRPr/>
            </a:pPr>
            <a:r>
              <a:rPr lang="en-GB" altLang="en-US" sz="2000" err="1">
                <a:latin typeface="Calibri"/>
                <a:cs typeface="Calibri"/>
              </a:rPr>
              <a:t>Cynllun</a:t>
            </a:r>
            <a:r>
              <a:rPr lang="en-GB" altLang="en-US" sz="2000">
                <a:latin typeface="Calibri"/>
                <a:cs typeface="Calibri"/>
              </a:rPr>
              <a:t> </a:t>
            </a:r>
            <a:r>
              <a:rPr lang="en-GB" altLang="en-US" sz="2000" err="1">
                <a:latin typeface="Calibri"/>
                <a:cs typeface="Calibri"/>
              </a:rPr>
              <a:t>Gweithredu</a:t>
            </a:r>
            <a:r>
              <a:rPr lang="en-GB" altLang="en-US" sz="2000">
                <a:latin typeface="Calibri"/>
                <a:cs typeface="Calibri"/>
              </a:rPr>
              <a:t> </a:t>
            </a:r>
            <a:r>
              <a:rPr lang="en-GB" altLang="en-US" sz="2000" err="1">
                <a:latin typeface="Calibri"/>
                <a:cs typeface="Calibri"/>
              </a:rPr>
              <a:t>Cenedlaethol</a:t>
            </a:r>
            <a:r>
              <a:rPr lang="en-GB" altLang="en-US" sz="2000">
                <a:latin typeface="Calibri"/>
                <a:cs typeface="Calibri"/>
              </a:rPr>
              <a:t> </a:t>
            </a:r>
            <a:r>
              <a:rPr lang="en-GB" altLang="en-US" sz="2000" err="1">
                <a:latin typeface="Calibri"/>
                <a:cs typeface="Calibri"/>
              </a:rPr>
              <a:t>ar</a:t>
            </a:r>
            <a:r>
              <a:rPr lang="en-GB" altLang="en-US" sz="2000">
                <a:latin typeface="Calibri"/>
                <a:cs typeface="Calibri"/>
              </a:rPr>
              <a:t> </a:t>
            </a:r>
            <a:r>
              <a:rPr lang="en-GB" altLang="en-US" sz="2000" err="1">
                <a:latin typeface="Calibri"/>
                <a:cs typeface="Calibri"/>
              </a:rPr>
              <a:t>hawliau</a:t>
            </a:r>
            <a:r>
              <a:rPr lang="en-GB" altLang="en-US" sz="2000">
                <a:latin typeface="Calibri"/>
                <a:cs typeface="Calibri"/>
              </a:rPr>
              <a:t> plant</a:t>
            </a:r>
          </a:p>
          <a:p>
            <a:pPr eaLnBrk="1" hangingPunct="1">
              <a:buFont typeface="Arial" panose="020B0604020202020204" pitchFamily="34" charset="0"/>
              <a:buNone/>
              <a:defRPr/>
            </a:pPr>
            <a:r>
              <a:rPr lang="en-GB" altLang="en-US" sz="2000">
                <a:latin typeface="Calibri"/>
                <a:cs typeface="Calibri"/>
              </a:rPr>
              <a:t>LLC </a:t>
            </a:r>
            <a:r>
              <a:rPr lang="en-GB" altLang="en-US" sz="2000" err="1">
                <a:latin typeface="Calibri"/>
                <a:cs typeface="Calibri"/>
              </a:rPr>
              <a:t>wedi</a:t>
            </a:r>
            <a:r>
              <a:rPr lang="en-GB" altLang="en-US" sz="2000">
                <a:latin typeface="Calibri"/>
                <a:cs typeface="Calibri"/>
              </a:rPr>
              <a:t> </a:t>
            </a:r>
            <a:r>
              <a:rPr lang="en-GB" altLang="en-US" sz="2000" err="1">
                <a:latin typeface="Calibri"/>
                <a:cs typeface="Calibri"/>
              </a:rPr>
              <a:t>mabwsiadu’r</a:t>
            </a:r>
            <a:r>
              <a:rPr lang="en-GB" altLang="en-US" sz="2000">
                <a:latin typeface="Calibri"/>
                <a:cs typeface="Calibri"/>
              </a:rPr>
              <a:t> CCUHP</a:t>
            </a:r>
          </a:p>
          <a:p>
            <a:pPr eaLnBrk="1" hangingPunct="1">
              <a:buFont typeface="Arial" panose="020B0604020202020204" pitchFamily="34" charset="0"/>
              <a:buNone/>
              <a:defRPr/>
            </a:pPr>
            <a:r>
              <a:rPr lang="en-GB" altLang="en-US" sz="2000" b="1" err="1">
                <a:latin typeface="Calibri"/>
                <a:cs typeface="Calibri"/>
              </a:rPr>
              <a:t>Mesur</a:t>
            </a:r>
            <a:r>
              <a:rPr lang="en-GB" altLang="en-US" sz="2000" b="1">
                <a:latin typeface="Calibri"/>
                <a:cs typeface="Calibri"/>
              </a:rPr>
              <a:t> </a:t>
            </a:r>
            <a:r>
              <a:rPr lang="en-GB" altLang="en-US" sz="2000" b="1" err="1">
                <a:latin typeface="Calibri"/>
                <a:cs typeface="Calibri"/>
              </a:rPr>
              <a:t>Hawliau</a:t>
            </a:r>
            <a:r>
              <a:rPr lang="en-GB" altLang="en-US" sz="2000" b="1">
                <a:latin typeface="Calibri"/>
                <a:cs typeface="Calibri"/>
              </a:rPr>
              <a:t> Plant a </a:t>
            </a:r>
            <a:r>
              <a:rPr lang="en-GB" altLang="en-US" sz="2000" b="1" err="1">
                <a:latin typeface="Calibri"/>
                <a:cs typeface="Calibri"/>
              </a:rPr>
              <a:t>Phobl</a:t>
            </a:r>
            <a:r>
              <a:rPr lang="en-GB" altLang="en-US" sz="2000" b="1">
                <a:latin typeface="Calibri"/>
                <a:cs typeface="Calibri"/>
              </a:rPr>
              <a:t> </a:t>
            </a:r>
            <a:r>
              <a:rPr lang="en-GB" altLang="en-US" sz="2000" b="1" err="1">
                <a:latin typeface="Calibri"/>
                <a:cs typeface="Calibri"/>
              </a:rPr>
              <a:t>Ifanc</a:t>
            </a:r>
            <a:r>
              <a:rPr lang="en-GB" altLang="en-US" sz="2000" b="1">
                <a:latin typeface="Calibri"/>
                <a:cs typeface="Calibri"/>
              </a:rPr>
              <a:t> (Cymru)</a:t>
            </a:r>
          </a:p>
        </p:txBody>
      </p:sp>
      <p:sp>
        <p:nvSpPr>
          <p:cNvPr id="45060" name="Rectangle 5">
            <a:extLst>
              <a:ext uri="{FF2B5EF4-FFF2-40B4-BE49-F238E27FC236}">
                <a16:creationId xmlns:a16="http://schemas.microsoft.com/office/drawing/2014/main" id="{F8BD50B1-A2BC-3FBC-A687-982A2E8BF362}"/>
              </a:ext>
            </a:extLst>
          </p:cNvPr>
          <p:cNvSpPr>
            <a:spLocks noGrp="1"/>
          </p:cNvSpPr>
          <p:nvPr>
            <p:ph sz="half" idx="2"/>
          </p:nvPr>
        </p:nvSpPr>
        <p:spPr>
          <a:xfrm>
            <a:off x="4782671" y="1364876"/>
            <a:ext cx="4038600" cy="3916363"/>
          </a:xfrm>
        </p:spPr>
        <p:txBody>
          <a:bodyPr rtlCol="0">
            <a:normAutofit lnSpcReduction="10000"/>
          </a:bodyPr>
          <a:lstStyle/>
          <a:p>
            <a:pPr eaLnBrk="1" fontAlgn="auto" hangingPunct="1">
              <a:spcAft>
                <a:spcPts val="0"/>
              </a:spcAft>
              <a:buFont typeface="Arial" panose="020B0604020202020204" pitchFamily="34" charset="0"/>
              <a:buNone/>
              <a:defRPr/>
            </a:pPr>
            <a:r>
              <a:rPr lang="en-GB" altLang="en-US" sz="2000" b="1">
                <a:solidFill>
                  <a:srgbClr val="0070C0"/>
                </a:solidFill>
                <a:latin typeface="Calibri"/>
                <a:cs typeface="Calibri"/>
              </a:rPr>
              <a:t>Wales</a:t>
            </a:r>
          </a:p>
          <a:p>
            <a:pPr marL="0" indent="0" eaLnBrk="1" fontAlgn="auto" hangingPunct="1">
              <a:spcAft>
                <a:spcPts val="0"/>
              </a:spcAft>
              <a:buNone/>
              <a:defRPr/>
            </a:pPr>
            <a:r>
              <a:rPr lang="en-GB" altLang="en-US" sz="2000">
                <a:solidFill>
                  <a:srgbClr val="0070C0"/>
                </a:solidFill>
                <a:latin typeface="Calibri"/>
                <a:cs typeface="Calibri"/>
              </a:rPr>
              <a:t>2004 </a:t>
            </a:r>
          </a:p>
          <a:p>
            <a:pPr>
              <a:spcAft>
                <a:spcPts val="0"/>
              </a:spcAft>
              <a:defRPr/>
            </a:pPr>
            <a:r>
              <a:rPr lang="en-GB" altLang="en-US" sz="2000">
                <a:solidFill>
                  <a:srgbClr val="0070C0"/>
                </a:solidFill>
                <a:latin typeface="Calibri"/>
                <a:cs typeface="Calibri"/>
              </a:rPr>
              <a:t>Rights to Action                   </a:t>
            </a:r>
            <a:endParaRPr lang="en-GB"/>
          </a:p>
          <a:p>
            <a:pPr>
              <a:spcAft>
                <a:spcPts val="0"/>
              </a:spcAft>
              <a:defRPr/>
            </a:pPr>
            <a:r>
              <a:rPr lang="en-GB" altLang="en-US" sz="2000">
                <a:solidFill>
                  <a:srgbClr val="0070C0"/>
                </a:solidFill>
                <a:latin typeface="Calibri"/>
                <a:cs typeface="Calibri"/>
              </a:rPr>
              <a:t>7 core aims for children</a:t>
            </a:r>
            <a:endParaRPr lang="en-GB"/>
          </a:p>
          <a:p>
            <a:pPr>
              <a:spcAft>
                <a:spcPts val="0"/>
              </a:spcAft>
              <a:defRPr/>
            </a:pPr>
            <a:endParaRPr lang="en-GB" altLang="en-US" sz="2000">
              <a:solidFill>
                <a:srgbClr val="0070C0"/>
              </a:solidFill>
              <a:latin typeface="Calibri"/>
              <a:cs typeface="Calibri"/>
            </a:endParaRPr>
          </a:p>
          <a:p>
            <a:pPr marL="0" indent="0" eaLnBrk="1" fontAlgn="auto" hangingPunct="1">
              <a:spcAft>
                <a:spcPts val="0"/>
              </a:spcAft>
              <a:buNone/>
              <a:defRPr/>
            </a:pPr>
            <a:r>
              <a:rPr lang="en-GB" altLang="en-US" sz="2000">
                <a:solidFill>
                  <a:srgbClr val="0070C0"/>
                </a:solidFill>
                <a:latin typeface="Calibri"/>
                <a:cs typeface="Calibri"/>
              </a:rPr>
              <a:t>2010 </a:t>
            </a:r>
          </a:p>
          <a:p>
            <a:pPr>
              <a:spcAft>
                <a:spcPts val="0"/>
              </a:spcAft>
              <a:defRPr/>
            </a:pPr>
            <a:r>
              <a:rPr lang="en-GB" altLang="en-US" sz="2000">
                <a:solidFill>
                  <a:srgbClr val="0070C0"/>
                </a:solidFill>
                <a:latin typeface="Calibri"/>
                <a:cs typeface="Calibri"/>
              </a:rPr>
              <a:t>National Action Plan on children’s rights</a:t>
            </a:r>
            <a:endParaRPr lang="en-GB"/>
          </a:p>
          <a:p>
            <a:pPr eaLnBrk="1" fontAlgn="auto" hangingPunct="1">
              <a:spcAft>
                <a:spcPts val="0"/>
              </a:spcAft>
              <a:buNone/>
              <a:defRPr/>
            </a:pPr>
            <a:r>
              <a:rPr lang="en-GB" altLang="en-US" sz="2000">
                <a:solidFill>
                  <a:srgbClr val="0070C0"/>
                </a:solidFill>
                <a:latin typeface="Calibri"/>
                <a:cs typeface="Calibri"/>
              </a:rPr>
              <a:t>WG adopted the UNCRC </a:t>
            </a:r>
          </a:p>
          <a:p>
            <a:pPr eaLnBrk="1" fontAlgn="auto" hangingPunct="1">
              <a:spcAft>
                <a:spcPts val="0"/>
              </a:spcAft>
              <a:buFont typeface="Arial" panose="020B0604020202020204" pitchFamily="34" charset="0"/>
              <a:buNone/>
              <a:defRPr/>
            </a:pPr>
            <a:r>
              <a:rPr lang="en-GB" altLang="en-US" sz="2000" b="1">
                <a:solidFill>
                  <a:srgbClr val="0070C0"/>
                </a:solidFill>
                <a:latin typeface="Calibri"/>
                <a:cs typeface="Calibri"/>
              </a:rPr>
              <a:t>Rights of Children and Young People (Wales) Measure</a:t>
            </a:r>
          </a:p>
          <a:p>
            <a:pPr eaLnBrk="1" fontAlgn="auto" hangingPunct="1">
              <a:spcAft>
                <a:spcPts val="0"/>
              </a:spcAft>
              <a:buFont typeface="Arial" panose="020B0604020202020204" pitchFamily="34" charset="0"/>
              <a:buNone/>
              <a:defRPr/>
            </a:pPr>
            <a:endParaRPr lang="en-GB" altLang="en-US" sz="2400" b="1"/>
          </a:p>
          <a:p>
            <a:pPr eaLnBrk="1" fontAlgn="auto" hangingPunct="1">
              <a:spcAft>
                <a:spcPts val="0"/>
              </a:spcAft>
              <a:buFont typeface="Arial" panose="020B0604020202020204" pitchFamily="34" charset="0"/>
              <a:buNone/>
              <a:defRPr/>
            </a:pPr>
            <a:endParaRPr lang="en-GB" altLang="en-US" sz="2400"/>
          </a:p>
          <a:p>
            <a:pPr eaLnBrk="1" fontAlgn="auto" hangingPunct="1">
              <a:spcAft>
                <a:spcPts val="0"/>
              </a:spcAft>
              <a:buFont typeface="Arial" panose="020B0604020202020204" pitchFamily="34" charset="0"/>
              <a:buNone/>
              <a:defRPr/>
            </a:pPr>
            <a:endParaRPr lang="en-GB" altLang="en-US" sz="2400"/>
          </a:p>
        </p:txBody>
      </p:sp>
      <p:sp>
        <p:nvSpPr>
          <p:cNvPr id="2" name="TextBox 1">
            <a:extLst>
              <a:ext uri="{FF2B5EF4-FFF2-40B4-BE49-F238E27FC236}">
                <a16:creationId xmlns:a16="http://schemas.microsoft.com/office/drawing/2014/main" id="{ABCE2198-EF05-1111-91BD-4D04B7EC03D8}"/>
              </a:ext>
            </a:extLst>
          </p:cNvPr>
          <p:cNvSpPr txBox="1"/>
          <p:nvPr/>
        </p:nvSpPr>
        <p:spPr>
          <a:xfrm>
            <a:off x="4717676" y="392206"/>
            <a:ext cx="4099111"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a:solidFill>
                  <a:srgbClr val="0070C0"/>
                </a:solidFill>
                <a:latin typeface="Calibri"/>
                <a:cs typeface="Calibri"/>
              </a:rPr>
              <a:t>The right to play</a:t>
            </a:r>
            <a:endParaRPr 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9" name="Rectangle 3">
            <a:extLst>
              <a:ext uri="{FF2B5EF4-FFF2-40B4-BE49-F238E27FC236}">
                <a16:creationId xmlns:a16="http://schemas.microsoft.com/office/drawing/2014/main" id="{F38488B3-F966-4D64-92FF-4F0F5E95EBAE}"/>
              </a:ext>
            </a:extLst>
          </p:cNvPr>
          <p:cNvSpPr>
            <a:spLocks noGrp="1" noChangeArrowheads="1"/>
          </p:cNvSpPr>
          <p:nvPr>
            <p:ph sz="half" idx="1"/>
          </p:nvPr>
        </p:nvSpPr>
        <p:spPr>
          <a:xfrm>
            <a:off x="244566" y="1095936"/>
            <a:ext cx="4470503" cy="4180775"/>
          </a:xfrm>
        </p:spPr>
        <p:txBody>
          <a:bodyPr vert="horz" wrap="square" lIns="91440" tIns="45720" rIns="91440" bIns="45720" numCol="1" rtlCol="0" anchor="t" anchorCtr="0" compatLnSpc="1">
            <a:prstTxWarp prst="textNoShape">
              <a:avLst/>
            </a:prstTxWarp>
            <a:noAutofit/>
          </a:bodyPr>
          <a:lstStyle/>
          <a:p>
            <a:pPr eaLnBrk="1" hangingPunct="1">
              <a:buFont typeface="Arial" panose="020B0604020202020204" pitchFamily="34" charset="0"/>
              <a:buNone/>
              <a:defRPr/>
            </a:pPr>
            <a:r>
              <a:rPr lang="en-GB" altLang="en-US" sz="1400" b="1">
                <a:latin typeface="Calibri"/>
                <a:cs typeface="Calibri"/>
              </a:rPr>
              <a:t>Cymru</a:t>
            </a:r>
          </a:p>
          <a:p>
            <a:pPr eaLnBrk="1" hangingPunct="1">
              <a:defRPr/>
            </a:pPr>
            <a:r>
              <a:rPr lang="en-GB" altLang="en-US" sz="1400" err="1">
                <a:latin typeface="Calibri"/>
                <a:cs typeface="Calibri"/>
              </a:rPr>
              <a:t>Goblygiadau</a:t>
            </a:r>
            <a:r>
              <a:rPr lang="en-GB" altLang="en-US" sz="1400">
                <a:latin typeface="Calibri"/>
                <a:cs typeface="Calibri"/>
              </a:rPr>
              <a:t> </a:t>
            </a:r>
            <a:r>
              <a:rPr lang="en-GB" altLang="en-US" sz="1400" err="1">
                <a:latin typeface="Calibri"/>
                <a:cs typeface="Calibri"/>
              </a:rPr>
              <a:t>newydd</a:t>
            </a:r>
            <a:r>
              <a:rPr lang="en-GB" altLang="en-US" sz="1400">
                <a:latin typeface="Calibri"/>
                <a:cs typeface="Calibri"/>
              </a:rPr>
              <a:t> </a:t>
            </a:r>
            <a:r>
              <a:rPr lang="en-GB" altLang="en-US" sz="1400" err="1">
                <a:latin typeface="Calibri"/>
                <a:cs typeface="Calibri"/>
              </a:rPr>
              <a:t>ar</a:t>
            </a:r>
            <a:r>
              <a:rPr lang="en-GB" altLang="en-US" sz="1400">
                <a:latin typeface="Calibri"/>
                <a:cs typeface="Calibri"/>
              </a:rPr>
              <a:t> </a:t>
            </a:r>
            <a:r>
              <a:rPr lang="en-GB" altLang="en-US" sz="1400" err="1">
                <a:latin typeface="Calibri"/>
                <a:cs typeface="Calibri"/>
              </a:rPr>
              <a:t>gyfer</a:t>
            </a:r>
            <a:r>
              <a:rPr lang="en-GB" altLang="en-US" sz="1400">
                <a:latin typeface="Calibri"/>
                <a:cs typeface="Calibri"/>
              </a:rPr>
              <a:t> </a:t>
            </a:r>
            <a:r>
              <a:rPr lang="en-GB" altLang="en-US" sz="1400" err="1">
                <a:latin typeface="Calibri"/>
                <a:cs typeface="Calibri"/>
              </a:rPr>
              <a:t>Comisiynedd</a:t>
            </a:r>
            <a:r>
              <a:rPr lang="en-GB" altLang="en-US" sz="1400">
                <a:latin typeface="Calibri"/>
                <a:cs typeface="Calibri"/>
              </a:rPr>
              <a:t> Plant Cymru – Sally Holland</a:t>
            </a:r>
          </a:p>
          <a:p>
            <a:pPr eaLnBrk="1" hangingPunct="1">
              <a:defRPr/>
            </a:pPr>
            <a:r>
              <a:rPr lang="en-GB" altLang="en-US" sz="1400">
                <a:latin typeface="Calibri"/>
                <a:cs typeface="Calibri"/>
              </a:rPr>
              <a:t>3 P’s</a:t>
            </a:r>
          </a:p>
          <a:p>
            <a:pPr eaLnBrk="1" hangingPunct="1">
              <a:buFont typeface="Arial" panose="020B0604020202020204" pitchFamily="34" charset="0"/>
              <a:buNone/>
              <a:defRPr/>
            </a:pPr>
            <a:r>
              <a:rPr lang="en-GB" altLang="en-US" sz="1400">
                <a:latin typeface="Calibri"/>
                <a:cs typeface="Calibri"/>
              </a:rPr>
              <a:t>Provision-</a:t>
            </a:r>
            <a:r>
              <a:rPr lang="en-GB" altLang="en-US" sz="1400" err="1">
                <a:latin typeface="Calibri"/>
                <a:cs typeface="Calibri"/>
              </a:rPr>
              <a:t>darpariaeth</a:t>
            </a:r>
            <a:endParaRPr lang="en-GB" altLang="en-US" sz="1400">
              <a:latin typeface="Calibri"/>
              <a:cs typeface="Calibri"/>
            </a:endParaRPr>
          </a:p>
          <a:p>
            <a:pPr eaLnBrk="1" hangingPunct="1">
              <a:buFont typeface="Arial" panose="020B0604020202020204" pitchFamily="34" charset="0"/>
              <a:buNone/>
              <a:defRPr/>
            </a:pPr>
            <a:r>
              <a:rPr lang="en-GB" altLang="en-US" sz="1400">
                <a:latin typeface="Calibri"/>
                <a:cs typeface="Calibri"/>
              </a:rPr>
              <a:t>Protection – </a:t>
            </a:r>
            <a:r>
              <a:rPr lang="en-GB" altLang="en-US" sz="1400" err="1">
                <a:latin typeface="Calibri"/>
                <a:cs typeface="Calibri"/>
              </a:rPr>
              <a:t>amddiffyn</a:t>
            </a:r>
            <a:r>
              <a:rPr lang="en-GB" altLang="en-US" sz="1400">
                <a:latin typeface="Calibri"/>
                <a:cs typeface="Calibri"/>
              </a:rPr>
              <a:t> plant</a:t>
            </a:r>
          </a:p>
          <a:p>
            <a:pPr eaLnBrk="1" hangingPunct="1">
              <a:buFont typeface="Arial" panose="020B0604020202020204" pitchFamily="34" charset="0"/>
              <a:buNone/>
              <a:defRPr/>
            </a:pPr>
            <a:r>
              <a:rPr lang="en-GB" altLang="en-US" sz="1400">
                <a:latin typeface="Calibri"/>
                <a:cs typeface="Calibri"/>
              </a:rPr>
              <a:t>Participation – </a:t>
            </a:r>
            <a:r>
              <a:rPr lang="en-GB" altLang="en-US" sz="1400" err="1">
                <a:latin typeface="Calibri"/>
                <a:cs typeface="Calibri"/>
              </a:rPr>
              <a:t>cyfranogiad</a:t>
            </a:r>
            <a:endParaRPr lang="en-GB" altLang="en-US" sz="1400" b="1">
              <a:latin typeface="Calibri"/>
              <a:cs typeface="Calibri"/>
            </a:endParaRPr>
          </a:p>
          <a:p>
            <a:pPr>
              <a:buNone/>
              <a:defRPr/>
            </a:pPr>
            <a:endParaRPr lang="en-GB" altLang="en-US" sz="1400">
              <a:latin typeface="Calibri"/>
              <a:cs typeface="Calibri"/>
            </a:endParaRPr>
          </a:p>
          <a:p>
            <a:pPr eaLnBrk="1" hangingPunct="1">
              <a:buFont typeface="Arial" panose="020B0604020202020204" pitchFamily="34" charset="0"/>
              <a:buNone/>
              <a:defRPr/>
            </a:pPr>
            <a:r>
              <a:rPr lang="en-GB" altLang="en-US" sz="1400" b="1">
                <a:latin typeface="Calibri"/>
                <a:cs typeface="Calibri"/>
              </a:rPr>
              <a:t>2002</a:t>
            </a:r>
          </a:p>
          <a:p>
            <a:pPr>
              <a:buNone/>
              <a:defRPr/>
            </a:pPr>
            <a:r>
              <a:rPr lang="en-GB" altLang="en-US" sz="1400" err="1">
                <a:latin typeface="Calibri"/>
                <a:cs typeface="Calibri"/>
              </a:rPr>
              <a:t>Theori</a:t>
            </a:r>
            <a:r>
              <a:rPr lang="en-GB" altLang="en-US" sz="1400">
                <a:latin typeface="Calibri"/>
                <a:cs typeface="Calibri"/>
              </a:rPr>
              <a:t> </a:t>
            </a:r>
            <a:r>
              <a:rPr lang="en-GB" altLang="en-US" sz="1400" err="1">
                <a:latin typeface="Calibri"/>
                <a:cs typeface="Calibri"/>
              </a:rPr>
              <a:t>Chwarae</a:t>
            </a:r>
            <a:endParaRPr lang="en-GB" sz="1400">
              <a:latin typeface="Calibri"/>
              <a:cs typeface="Calibri"/>
            </a:endParaRPr>
          </a:p>
          <a:p>
            <a:pPr>
              <a:buNone/>
              <a:defRPr/>
            </a:pPr>
            <a:endParaRPr lang="en-GB" altLang="en-US" sz="1400">
              <a:latin typeface="Calibri"/>
              <a:cs typeface="Calibri"/>
            </a:endParaRPr>
          </a:p>
          <a:p>
            <a:pPr>
              <a:buNone/>
              <a:defRPr/>
            </a:pPr>
            <a:r>
              <a:rPr lang="en-GB" altLang="en-US" sz="1400" b="1">
                <a:latin typeface="Calibri"/>
                <a:cs typeface="Calibri"/>
              </a:rPr>
              <a:t>2010</a:t>
            </a:r>
          </a:p>
          <a:p>
            <a:pPr>
              <a:buNone/>
              <a:defRPr/>
            </a:pPr>
            <a:r>
              <a:rPr lang="en-GB" sz="1400">
                <a:solidFill>
                  <a:srgbClr val="142E4B"/>
                </a:solidFill>
                <a:latin typeface="Calibri"/>
                <a:cs typeface="Calibri"/>
              </a:rPr>
              <a:t>Y </a:t>
            </a:r>
            <a:r>
              <a:rPr lang="en-GB" sz="1400" err="1">
                <a:solidFill>
                  <a:srgbClr val="142E4B"/>
                </a:solidFill>
                <a:latin typeface="Calibri"/>
                <a:cs typeface="Calibri"/>
              </a:rPr>
              <a:t>Ddyletswydd</a:t>
            </a:r>
            <a:r>
              <a:rPr lang="en-GB" sz="1400">
                <a:solidFill>
                  <a:srgbClr val="142E4B"/>
                </a:solidFill>
                <a:latin typeface="Calibri"/>
                <a:cs typeface="Calibri"/>
              </a:rPr>
              <a:t> </a:t>
            </a:r>
            <a:r>
              <a:rPr lang="en-GB" sz="1400" err="1">
                <a:solidFill>
                  <a:srgbClr val="142E4B"/>
                </a:solidFill>
                <a:latin typeface="Calibri"/>
                <a:cs typeface="Calibri"/>
              </a:rPr>
              <a:t>Digonolrwydd</a:t>
            </a:r>
            <a:r>
              <a:rPr lang="en-GB" sz="1400">
                <a:solidFill>
                  <a:srgbClr val="142E4B"/>
                </a:solidFill>
                <a:latin typeface="Calibri"/>
                <a:cs typeface="Calibri"/>
              </a:rPr>
              <a:t> </a:t>
            </a:r>
            <a:r>
              <a:rPr lang="en-GB" sz="1400" err="1">
                <a:solidFill>
                  <a:srgbClr val="142E4B"/>
                </a:solidFill>
                <a:latin typeface="Calibri"/>
                <a:cs typeface="Calibri"/>
              </a:rPr>
              <a:t>Cyfleoedd</a:t>
            </a:r>
            <a:r>
              <a:rPr lang="en-GB" sz="1400">
                <a:solidFill>
                  <a:srgbClr val="142E4B"/>
                </a:solidFill>
                <a:latin typeface="Calibri"/>
                <a:cs typeface="Calibri"/>
              </a:rPr>
              <a:t> </a:t>
            </a:r>
            <a:r>
              <a:rPr lang="en-GB" sz="1400" err="1">
                <a:solidFill>
                  <a:srgbClr val="142E4B"/>
                </a:solidFill>
                <a:latin typeface="Calibri"/>
                <a:cs typeface="Calibri"/>
              </a:rPr>
              <a:t>Chwarae</a:t>
            </a:r>
            <a:r>
              <a:rPr lang="en-GB" sz="1400">
                <a:solidFill>
                  <a:srgbClr val="142E4B"/>
                </a:solidFill>
                <a:latin typeface="Calibri"/>
                <a:cs typeface="Calibri"/>
              </a:rPr>
              <a:t> - </a:t>
            </a:r>
            <a:r>
              <a:rPr lang="en-GB" altLang="en-US" sz="1400" err="1">
                <a:solidFill>
                  <a:srgbClr val="000000"/>
                </a:solidFill>
                <a:latin typeface="Calibri"/>
                <a:cs typeface="Calibri"/>
              </a:rPr>
              <a:t>Deddfwriaeth</a:t>
            </a:r>
            <a:endParaRPr lang="en-GB" sz="1400">
              <a:latin typeface="Calibri"/>
              <a:cs typeface="Arial" panose="020B0604020202020204"/>
            </a:endParaRPr>
          </a:p>
          <a:p>
            <a:pPr>
              <a:buNone/>
              <a:defRPr/>
            </a:pPr>
            <a:r>
              <a:rPr lang="en-GB" sz="1400" err="1">
                <a:solidFill>
                  <a:srgbClr val="142E4B"/>
                </a:solidFill>
                <a:latin typeface="Calibri"/>
                <a:ea typeface="+mn-lt"/>
                <a:cs typeface="+mn-lt"/>
              </a:rPr>
              <a:t>Mae'r</a:t>
            </a:r>
            <a:r>
              <a:rPr lang="en-GB" sz="1400">
                <a:solidFill>
                  <a:srgbClr val="142E4B"/>
                </a:solidFill>
                <a:latin typeface="Calibri"/>
                <a:ea typeface="+mn-lt"/>
                <a:cs typeface="+mn-lt"/>
              </a:rPr>
              <a:t> </a:t>
            </a:r>
            <a:r>
              <a:rPr lang="en-GB" sz="1400" err="1">
                <a:solidFill>
                  <a:srgbClr val="142E4B"/>
                </a:solidFill>
                <a:latin typeface="Calibri"/>
                <a:ea typeface="+mn-lt"/>
                <a:cs typeface="+mn-lt"/>
              </a:rPr>
              <a:t>dyletswydd</a:t>
            </a:r>
            <a:r>
              <a:rPr lang="en-GB" sz="1400">
                <a:solidFill>
                  <a:srgbClr val="142E4B"/>
                </a:solidFill>
                <a:latin typeface="Calibri"/>
                <a:ea typeface="+mn-lt"/>
                <a:cs typeface="+mn-lt"/>
              </a:rPr>
              <a:t> </a:t>
            </a:r>
            <a:r>
              <a:rPr lang="en-GB" sz="1400" err="1">
                <a:solidFill>
                  <a:srgbClr val="142E4B"/>
                </a:solidFill>
                <a:latin typeface="Calibri"/>
                <a:ea typeface="+mn-lt"/>
                <a:cs typeface="+mn-lt"/>
              </a:rPr>
              <a:t>digonolrwydd</a:t>
            </a:r>
            <a:r>
              <a:rPr lang="en-GB" sz="1400">
                <a:solidFill>
                  <a:srgbClr val="142E4B"/>
                </a:solidFill>
                <a:latin typeface="Calibri"/>
                <a:ea typeface="+mn-lt"/>
                <a:cs typeface="+mn-lt"/>
              </a:rPr>
              <a:t> </a:t>
            </a:r>
            <a:r>
              <a:rPr lang="en-GB" sz="1400" err="1">
                <a:solidFill>
                  <a:srgbClr val="142E4B"/>
                </a:solidFill>
                <a:latin typeface="Calibri"/>
                <a:ea typeface="+mn-lt"/>
                <a:cs typeface="+mn-lt"/>
              </a:rPr>
              <a:t>cyfleoedd</a:t>
            </a:r>
            <a:r>
              <a:rPr lang="en-GB" sz="1400">
                <a:solidFill>
                  <a:srgbClr val="142E4B"/>
                </a:solidFill>
                <a:latin typeface="Calibri"/>
                <a:ea typeface="+mn-lt"/>
                <a:cs typeface="+mn-lt"/>
              </a:rPr>
              <a:t> </a:t>
            </a:r>
            <a:r>
              <a:rPr lang="en-GB" sz="1400" err="1">
                <a:solidFill>
                  <a:srgbClr val="142E4B"/>
                </a:solidFill>
                <a:latin typeface="Calibri"/>
                <a:ea typeface="+mn-lt"/>
                <a:cs typeface="+mn-lt"/>
              </a:rPr>
              <a:t>chwarae</a:t>
            </a:r>
            <a:r>
              <a:rPr lang="en-GB" sz="1400">
                <a:solidFill>
                  <a:srgbClr val="142E4B"/>
                </a:solidFill>
                <a:latin typeface="Calibri"/>
                <a:ea typeface="+mn-lt"/>
                <a:cs typeface="+mn-lt"/>
              </a:rPr>
              <a:t> </a:t>
            </a:r>
            <a:r>
              <a:rPr lang="en-GB" sz="1400" err="1">
                <a:solidFill>
                  <a:srgbClr val="142E4B"/>
                </a:solidFill>
                <a:latin typeface="Calibri"/>
                <a:ea typeface="+mn-lt"/>
                <a:cs typeface="+mn-lt"/>
              </a:rPr>
              <a:t>wedi</a:t>
            </a:r>
            <a:r>
              <a:rPr lang="en-GB" sz="1400">
                <a:solidFill>
                  <a:srgbClr val="142E4B"/>
                </a:solidFill>
                <a:latin typeface="Calibri"/>
                <a:ea typeface="+mn-lt"/>
                <a:cs typeface="+mn-lt"/>
              </a:rPr>
              <a:t> </a:t>
            </a:r>
            <a:r>
              <a:rPr lang="en-GB" sz="1400" err="1">
                <a:solidFill>
                  <a:srgbClr val="142E4B"/>
                </a:solidFill>
                <a:latin typeface="Calibri"/>
                <a:ea typeface="+mn-lt"/>
                <a:cs typeface="+mn-lt"/>
              </a:rPr>
              <a:t>ei</a:t>
            </a:r>
            <a:r>
              <a:rPr lang="en-GB" sz="1400">
                <a:solidFill>
                  <a:srgbClr val="142E4B"/>
                </a:solidFill>
                <a:latin typeface="Calibri"/>
                <a:ea typeface="+mn-lt"/>
                <a:cs typeface="+mn-lt"/>
              </a:rPr>
              <a:t> </a:t>
            </a:r>
            <a:r>
              <a:rPr lang="en-GB" sz="1400" err="1">
                <a:solidFill>
                  <a:srgbClr val="142E4B"/>
                </a:solidFill>
                <a:latin typeface="Calibri"/>
                <a:ea typeface="+mn-lt"/>
                <a:cs typeface="+mn-lt"/>
              </a:rPr>
              <a:t>chynnwys</a:t>
            </a:r>
            <a:r>
              <a:rPr lang="en-GB" sz="1400">
                <a:solidFill>
                  <a:srgbClr val="142E4B"/>
                </a:solidFill>
                <a:latin typeface="Calibri"/>
                <a:ea typeface="+mn-lt"/>
                <a:cs typeface="+mn-lt"/>
              </a:rPr>
              <a:t> </a:t>
            </a:r>
            <a:r>
              <a:rPr lang="en-GB" sz="1400" err="1">
                <a:solidFill>
                  <a:srgbClr val="142E4B"/>
                </a:solidFill>
                <a:latin typeface="Calibri"/>
                <a:ea typeface="+mn-lt"/>
                <a:cs typeface="+mn-lt"/>
              </a:rPr>
              <a:t>yn</a:t>
            </a:r>
            <a:r>
              <a:rPr lang="en-GB" sz="1400">
                <a:solidFill>
                  <a:srgbClr val="142E4B"/>
                </a:solidFill>
                <a:latin typeface="Calibri"/>
                <a:ea typeface="+mn-lt"/>
                <a:cs typeface="+mn-lt"/>
              </a:rPr>
              <a:t> </a:t>
            </a:r>
            <a:r>
              <a:rPr lang="en-GB" sz="1400" err="1">
                <a:solidFill>
                  <a:srgbClr val="142E4B"/>
                </a:solidFill>
                <a:latin typeface="Calibri"/>
                <a:ea typeface="+mn-lt"/>
                <a:cs typeface="+mn-lt"/>
              </a:rPr>
              <a:t>adran</a:t>
            </a:r>
            <a:r>
              <a:rPr lang="en-GB" sz="1400">
                <a:solidFill>
                  <a:srgbClr val="142E4B"/>
                </a:solidFill>
                <a:latin typeface="Calibri"/>
                <a:ea typeface="+mn-lt"/>
                <a:cs typeface="+mn-lt"/>
              </a:rPr>
              <a:t> </a:t>
            </a:r>
            <a:r>
              <a:rPr lang="en-GB" sz="1400" err="1">
                <a:solidFill>
                  <a:srgbClr val="142E4B"/>
                </a:solidFill>
                <a:latin typeface="Calibri"/>
                <a:ea typeface="+mn-lt"/>
                <a:cs typeface="+mn-lt"/>
              </a:rPr>
              <a:t>Cyfleoedd</a:t>
            </a:r>
            <a:r>
              <a:rPr lang="en-GB" sz="1400">
                <a:solidFill>
                  <a:srgbClr val="142E4B"/>
                </a:solidFill>
                <a:latin typeface="Calibri"/>
                <a:ea typeface="+mn-lt"/>
                <a:cs typeface="+mn-lt"/>
              </a:rPr>
              <a:t> </a:t>
            </a:r>
            <a:r>
              <a:rPr lang="en-GB" sz="1400" err="1">
                <a:solidFill>
                  <a:srgbClr val="142E4B"/>
                </a:solidFill>
                <a:latin typeface="Calibri"/>
                <a:ea typeface="+mn-lt"/>
                <a:cs typeface="+mn-lt"/>
              </a:rPr>
              <a:t>Chwarae</a:t>
            </a:r>
            <a:r>
              <a:rPr lang="en-GB" sz="1400">
                <a:solidFill>
                  <a:srgbClr val="142E4B"/>
                </a:solidFill>
                <a:latin typeface="Calibri"/>
                <a:ea typeface="+mn-lt"/>
                <a:cs typeface="+mn-lt"/>
              </a:rPr>
              <a:t> </a:t>
            </a:r>
            <a:r>
              <a:rPr lang="en-GB" sz="1400" err="1">
                <a:solidFill>
                  <a:srgbClr val="142E4B"/>
                </a:solidFill>
                <a:latin typeface="Calibri"/>
                <a:ea typeface="+mn-lt"/>
                <a:cs typeface="+mn-lt"/>
              </a:rPr>
              <a:t>Mesur</a:t>
            </a:r>
            <a:r>
              <a:rPr lang="en-GB" sz="1400">
                <a:solidFill>
                  <a:srgbClr val="142E4B"/>
                </a:solidFill>
                <a:latin typeface="Calibri"/>
                <a:ea typeface="+mn-lt"/>
                <a:cs typeface="+mn-lt"/>
              </a:rPr>
              <a:t> Plant a </a:t>
            </a:r>
            <a:r>
              <a:rPr lang="en-GB" sz="1400" err="1">
                <a:solidFill>
                  <a:srgbClr val="142E4B"/>
                </a:solidFill>
                <a:latin typeface="Calibri"/>
                <a:ea typeface="+mn-lt"/>
                <a:cs typeface="+mn-lt"/>
              </a:rPr>
              <a:t>Theuluoedd</a:t>
            </a:r>
            <a:r>
              <a:rPr lang="en-GB" sz="1400">
                <a:solidFill>
                  <a:srgbClr val="142E4B"/>
                </a:solidFill>
                <a:latin typeface="Calibri"/>
                <a:ea typeface="+mn-lt"/>
                <a:cs typeface="+mn-lt"/>
              </a:rPr>
              <a:t> (Cymru) 2010</a:t>
            </a:r>
            <a:endParaRPr lang="en-GB" sz="1400">
              <a:latin typeface="Calibri"/>
              <a:cs typeface="Calibri"/>
            </a:endParaRPr>
          </a:p>
          <a:p>
            <a:pPr>
              <a:buNone/>
              <a:defRPr/>
            </a:pPr>
            <a:endParaRPr lang="en-GB" altLang="en-US">
              <a:latin typeface="Calibri"/>
              <a:cs typeface="Calibri"/>
            </a:endParaRPr>
          </a:p>
          <a:p>
            <a:pPr>
              <a:buNone/>
              <a:defRPr/>
            </a:pPr>
            <a:endParaRPr lang="en-GB" altLang="en-US" sz="2200" b="1">
              <a:latin typeface="Calibri"/>
              <a:cs typeface="Calibri"/>
            </a:endParaRPr>
          </a:p>
        </p:txBody>
      </p:sp>
      <p:sp>
        <p:nvSpPr>
          <p:cNvPr id="47108" name="Rectangle 4">
            <a:extLst>
              <a:ext uri="{FF2B5EF4-FFF2-40B4-BE49-F238E27FC236}">
                <a16:creationId xmlns:a16="http://schemas.microsoft.com/office/drawing/2014/main" id="{B647CDAB-08D3-9AA1-AC4F-AC258A051ED4}"/>
              </a:ext>
            </a:extLst>
          </p:cNvPr>
          <p:cNvSpPr>
            <a:spLocks noGrp="1"/>
          </p:cNvSpPr>
          <p:nvPr>
            <p:ph sz="half" idx="2"/>
          </p:nvPr>
        </p:nvSpPr>
        <p:spPr>
          <a:xfrm>
            <a:off x="4939537" y="1251149"/>
            <a:ext cx="3795807" cy="4119843"/>
          </a:xfrm>
        </p:spPr>
        <p:txBody>
          <a:bodyPr rtlCol="0">
            <a:normAutofit/>
          </a:bodyPr>
          <a:lstStyle/>
          <a:p>
            <a:pPr eaLnBrk="1" fontAlgn="auto" hangingPunct="1">
              <a:spcAft>
                <a:spcPts val="0"/>
              </a:spcAft>
              <a:buFont typeface="Arial" panose="020B0604020202020204" pitchFamily="34" charset="0"/>
              <a:buNone/>
              <a:defRPr/>
            </a:pPr>
            <a:r>
              <a:rPr lang="en-GB" altLang="en-US" sz="1400" b="1">
                <a:solidFill>
                  <a:srgbClr val="0070C0"/>
                </a:solidFill>
                <a:latin typeface="Calibri"/>
                <a:cs typeface="Calibri"/>
              </a:rPr>
              <a:t>Wales</a:t>
            </a:r>
          </a:p>
          <a:p>
            <a:pPr eaLnBrk="1" fontAlgn="auto" hangingPunct="1">
              <a:spcAft>
                <a:spcPts val="0"/>
              </a:spcAft>
              <a:defRPr/>
            </a:pPr>
            <a:r>
              <a:rPr lang="en-GB" altLang="en-US" sz="1400">
                <a:solidFill>
                  <a:srgbClr val="0070C0"/>
                </a:solidFill>
                <a:latin typeface="Calibri"/>
                <a:cs typeface="Calibri"/>
              </a:rPr>
              <a:t>New obligations for the Children’s Commissioner for Wales - Sally Holland</a:t>
            </a:r>
          </a:p>
          <a:p>
            <a:pPr eaLnBrk="1" fontAlgn="auto" hangingPunct="1">
              <a:spcAft>
                <a:spcPts val="0"/>
              </a:spcAft>
              <a:defRPr/>
            </a:pPr>
            <a:r>
              <a:rPr lang="en-GB" altLang="en-US" sz="1400">
                <a:solidFill>
                  <a:srgbClr val="0070C0"/>
                </a:solidFill>
                <a:latin typeface="Calibri"/>
                <a:cs typeface="Calibri"/>
              </a:rPr>
              <a:t>3 P’s</a:t>
            </a:r>
          </a:p>
          <a:p>
            <a:pPr eaLnBrk="1" fontAlgn="auto" hangingPunct="1">
              <a:spcAft>
                <a:spcPts val="0"/>
              </a:spcAft>
              <a:buFont typeface="Arial" panose="020B0604020202020204" pitchFamily="34" charset="0"/>
              <a:buNone/>
              <a:defRPr/>
            </a:pPr>
            <a:r>
              <a:rPr lang="en-GB" altLang="en-US" sz="1400">
                <a:solidFill>
                  <a:srgbClr val="0070C0"/>
                </a:solidFill>
                <a:latin typeface="Calibri"/>
                <a:cs typeface="Calibri"/>
              </a:rPr>
              <a:t>Provision, Protection and Participation</a:t>
            </a:r>
            <a:endParaRPr lang="en-GB" altLang="en-US" sz="1400" b="1">
              <a:solidFill>
                <a:srgbClr val="0070C0"/>
              </a:solidFill>
              <a:latin typeface="Calibri"/>
              <a:cs typeface="Calibri"/>
            </a:endParaRPr>
          </a:p>
          <a:p>
            <a:pPr>
              <a:spcAft>
                <a:spcPts val="0"/>
              </a:spcAft>
              <a:buNone/>
              <a:defRPr/>
            </a:pPr>
            <a:endParaRPr lang="en-GB" altLang="en-US" sz="1400">
              <a:solidFill>
                <a:srgbClr val="0070C0"/>
              </a:solidFill>
              <a:latin typeface="Calibri"/>
              <a:cs typeface="Calibri"/>
            </a:endParaRPr>
          </a:p>
          <a:p>
            <a:pPr eaLnBrk="1" fontAlgn="auto" hangingPunct="1">
              <a:spcAft>
                <a:spcPts val="0"/>
              </a:spcAft>
              <a:buFont typeface="Arial" panose="020B0604020202020204" pitchFamily="34" charset="0"/>
              <a:buNone/>
              <a:defRPr/>
            </a:pPr>
            <a:r>
              <a:rPr lang="en-GB" altLang="en-US" sz="1400" b="1">
                <a:solidFill>
                  <a:srgbClr val="0070C0"/>
                </a:solidFill>
                <a:latin typeface="Calibri"/>
                <a:cs typeface="Calibri"/>
              </a:rPr>
              <a:t>2002</a:t>
            </a:r>
          </a:p>
          <a:p>
            <a:pPr eaLnBrk="1" fontAlgn="auto" hangingPunct="1">
              <a:spcAft>
                <a:spcPts val="0"/>
              </a:spcAft>
              <a:buNone/>
              <a:defRPr/>
            </a:pPr>
            <a:r>
              <a:rPr lang="en-GB" altLang="en-US" sz="1400">
                <a:solidFill>
                  <a:srgbClr val="0070C0"/>
                </a:solidFill>
                <a:latin typeface="Calibri"/>
                <a:cs typeface="Calibri"/>
              </a:rPr>
              <a:t>Play policy</a:t>
            </a:r>
          </a:p>
          <a:p>
            <a:pPr>
              <a:spcAft>
                <a:spcPts val="0"/>
              </a:spcAft>
              <a:buNone/>
              <a:defRPr/>
            </a:pPr>
            <a:endParaRPr lang="en-GB" altLang="en-US" sz="1400">
              <a:solidFill>
                <a:srgbClr val="0070C0"/>
              </a:solidFill>
              <a:latin typeface="Calibri"/>
              <a:cs typeface="Calibri"/>
            </a:endParaRPr>
          </a:p>
          <a:p>
            <a:pPr>
              <a:spcAft>
                <a:spcPts val="0"/>
              </a:spcAft>
              <a:buNone/>
              <a:defRPr/>
            </a:pPr>
            <a:r>
              <a:rPr lang="en-GB" altLang="en-US" sz="1400" b="1">
                <a:solidFill>
                  <a:srgbClr val="0070C0"/>
                </a:solidFill>
                <a:latin typeface="Calibri"/>
                <a:cs typeface="Calibri"/>
              </a:rPr>
              <a:t>2010</a:t>
            </a:r>
          </a:p>
          <a:p>
            <a:pPr>
              <a:spcAft>
                <a:spcPts val="0"/>
              </a:spcAft>
              <a:buNone/>
              <a:defRPr/>
            </a:pPr>
            <a:r>
              <a:rPr lang="en-GB" altLang="en-US" sz="1400">
                <a:solidFill>
                  <a:srgbClr val="0070C0"/>
                </a:solidFill>
                <a:latin typeface="Calibri"/>
                <a:cs typeface="Calibri"/>
              </a:rPr>
              <a:t>Play sufficiency Wales- Law</a:t>
            </a:r>
          </a:p>
          <a:p>
            <a:pPr>
              <a:spcAft>
                <a:spcPts val="0"/>
              </a:spcAft>
              <a:buNone/>
              <a:defRPr/>
            </a:pPr>
            <a:r>
              <a:rPr lang="en-US" sz="1400">
                <a:solidFill>
                  <a:srgbClr val="0070C0"/>
                </a:solidFill>
                <a:latin typeface="Calibri"/>
                <a:ea typeface="+mn-lt"/>
                <a:cs typeface="+mn-lt"/>
              </a:rPr>
              <a:t>The Play Sufficiency Duty, included in the Play Opportunities section of the Children and Families (Wales) Measure 2010</a:t>
            </a:r>
            <a:endParaRPr lang="en-GB" sz="1400">
              <a:solidFill>
                <a:srgbClr val="0070C0"/>
              </a:solidFill>
              <a:latin typeface="Calibri"/>
              <a:ea typeface="+mn-lt"/>
              <a:cs typeface="+mn-lt"/>
            </a:endParaRPr>
          </a:p>
          <a:p>
            <a:pPr eaLnBrk="1" fontAlgn="auto" hangingPunct="1">
              <a:spcAft>
                <a:spcPts val="0"/>
              </a:spcAft>
              <a:buFont typeface="Arial" panose="020B0604020202020204" pitchFamily="34" charset="0"/>
              <a:buChar char="•"/>
              <a:defRPr/>
            </a:pPr>
            <a:endParaRPr lang="en-GB" altLang="en-US" sz="2000" b="1">
              <a:cs typeface="Arial" panose="020B0604020202020204"/>
            </a:endParaRPr>
          </a:p>
          <a:p>
            <a:pPr eaLnBrk="1" fontAlgn="auto" hangingPunct="1">
              <a:spcAft>
                <a:spcPts val="0"/>
              </a:spcAft>
              <a:buNone/>
              <a:defRPr/>
            </a:pPr>
            <a:endParaRPr lang="en-GB" altLang="en-US" sz="2000" b="1">
              <a:cs typeface="Arial" panose="020B0604020202020204"/>
            </a:endParaRPr>
          </a:p>
          <a:p>
            <a:pPr eaLnBrk="1" fontAlgn="auto" hangingPunct="1">
              <a:spcAft>
                <a:spcPts val="0"/>
              </a:spcAft>
              <a:buNone/>
              <a:defRPr/>
            </a:pPr>
            <a:endParaRPr lang="en-GB" altLang="en-US" sz="2000">
              <a:cs typeface="Arial" panose="020B0604020202020204"/>
            </a:endParaRPr>
          </a:p>
          <a:p>
            <a:pPr eaLnBrk="1" fontAlgn="auto" hangingPunct="1">
              <a:spcAft>
                <a:spcPts val="0"/>
              </a:spcAft>
              <a:buNone/>
              <a:defRPr/>
            </a:pPr>
            <a:endParaRPr lang="en-GB" altLang="en-US" sz="2000">
              <a:cs typeface="Arial" panose="020B0604020202020204"/>
            </a:endParaRPr>
          </a:p>
        </p:txBody>
      </p:sp>
      <p:sp>
        <p:nvSpPr>
          <p:cNvPr id="5" name="Rectangle 2">
            <a:extLst>
              <a:ext uri="{FF2B5EF4-FFF2-40B4-BE49-F238E27FC236}">
                <a16:creationId xmlns:a16="http://schemas.microsoft.com/office/drawing/2014/main" id="{54F342F0-DB28-85AA-F809-42C52FC3AC07}"/>
              </a:ext>
            </a:extLst>
          </p:cNvPr>
          <p:cNvSpPr>
            <a:spLocks noGrp="1" noChangeArrowheads="1"/>
          </p:cNvSpPr>
          <p:nvPr>
            <p:ph type="title"/>
          </p:nvPr>
        </p:nvSpPr>
        <p:spPr>
          <a:xfrm>
            <a:off x="417980" y="231589"/>
            <a:ext cx="4412877" cy="1023005"/>
          </a:xfrm>
        </p:spPr>
        <p:txBody>
          <a:bodyPr/>
          <a:lstStyle/>
          <a:p>
            <a:pPr eaLnBrk="1" hangingPunct="1"/>
            <a:r>
              <a:rPr lang="en-GB" altLang="en-US" sz="4000" b="1" err="1">
                <a:latin typeface="Calibri"/>
                <a:cs typeface="Calibri"/>
              </a:rPr>
              <a:t>Yr</a:t>
            </a:r>
            <a:r>
              <a:rPr lang="en-GB" altLang="en-US" sz="4000" b="1">
                <a:latin typeface="Calibri"/>
                <a:cs typeface="Calibri"/>
              </a:rPr>
              <a:t> </a:t>
            </a:r>
            <a:r>
              <a:rPr lang="en-GB" altLang="en-US" sz="4000" b="1" err="1">
                <a:latin typeface="Calibri"/>
                <a:cs typeface="Calibri"/>
              </a:rPr>
              <a:t>hawl</a:t>
            </a:r>
            <a:r>
              <a:rPr lang="en-GB" altLang="en-US" sz="4000" b="1">
                <a:latin typeface="Calibri"/>
                <a:cs typeface="Calibri"/>
              </a:rPr>
              <a:t> </a:t>
            </a:r>
            <a:r>
              <a:rPr lang="en-GB" altLang="en-US" sz="4000" b="1" err="1">
                <a:latin typeface="Calibri"/>
                <a:cs typeface="Calibri"/>
              </a:rPr>
              <a:t>i</a:t>
            </a:r>
            <a:r>
              <a:rPr lang="en-GB" altLang="en-US" sz="4000" b="1">
                <a:latin typeface="Calibri"/>
                <a:cs typeface="Calibri"/>
              </a:rPr>
              <a:t> </a:t>
            </a:r>
            <a:r>
              <a:rPr lang="en-GB" altLang="en-US" sz="4000" b="1" err="1">
                <a:latin typeface="Calibri"/>
                <a:cs typeface="Calibri"/>
              </a:rPr>
              <a:t>chwarae</a:t>
            </a:r>
            <a:endParaRPr lang="en-GB" altLang="en-US" sz="4000" b="1" err="1">
              <a:latin typeface="Calibri"/>
            </a:endParaRPr>
          </a:p>
        </p:txBody>
      </p:sp>
      <p:sp>
        <p:nvSpPr>
          <p:cNvPr id="9" name="TextBox 8">
            <a:extLst>
              <a:ext uri="{FF2B5EF4-FFF2-40B4-BE49-F238E27FC236}">
                <a16:creationId xmlns:a16="http://schemas.microsoft.com/office/drawing/2014/main" id="{950A044E-333A-495A-2FBA-903032C48C6D}"/>
              </a:ext>
            </a:extLst>
          </p:cNvPr>
          <p:cNvSpPr txBox="1"/>
          <p:nvPr/>
        </p:nvSpPr>
        <p:spPr>
          <a:xfrm>
            <a:off x="4717676" y="392206"/>
            <a:ext cx="4099111"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a:solidFill>
                  <a:srgbClr val="0070C0"/>
                </a:solidFill>
                <a:latin typeface="Calibri"/>
                <a:cs typeface="Calibri"/>
              </a:rPr>
              <a:t>The right to play</a:t>
            </a:r>
            <a:endParaRPr 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a:extLst>
              <a:ext uri="{FF2B5EF4-FFF2-40B4-BE49-F238E27FC236}">
                <a16:creationId xmlns:a16="http://schemas.microsoft.com/office/drawing/2014/main" id="{DD87847D-87EE-C2A3-1EB3-077A2D6362C6}"/>
              </a:ext>
            </a:extLst>
          </p:cNvPr>
          <p:cNvSpPr>
            <a:spLocks noGrp="1" noChangeArrowheads="1"/>
          </p:cNvSpPr>
          <p:nvPr>
            <p:ph type="title"/>
          </p:nvPr>
        </p:nvSpPr>
        <p:spPr>
          <a:xfrm>
            <a:off x="494179" y="365125"/>
            <a:ext cx="3785348" cy="1101446"/>
          </a:xfrm>
        </p:spPr>
        <p:txBody>
          <a:bodyPr/>
          <a:lstStyle/>
          <a:p>
            <a:pPr eaLnBrk="1" hangingPunct="1"/>
            <a:r>
              <a:rPr lang="en-GB" altLang="en-US" sz="4000" b="1" err="1">
                <a:latin typeface="Calibri"/>
                <a:cs typeface="Calibri"/>
              </a:rPr>
              <a:t>Chwarae</a:t>
            </a:r>
            <a:r>
              <a:rPr lang="en-GB" altLang="en-US" sz="4000" b="1">
                <a:latin typeface="Calibri"/>
                <a:cs typeface="Calibri"/>
              </a:rPr>
              <a:t> Cymru</a:t>
            </a:r>
          </a:p>
        </p:txBody>
      </p:sp>
      <p:sp>
        <p:nvSpPr>
          <p:cNvPr id="55299" name="Rectangle 3">
            <a:extLst>
              <a:ext uri="{FF2B5EF4-FFF2-40B4-BE49-F238E27FC236}">
                <a16:creationId xmlns:a16="http://schemas.microsoft.com/office/drawing/2014/main" id="{8B894A49-3B85-44C6-8EC5-CECFFB255E39}"/>
              </a:ext>
            </a:extLst>
          </p:cNvPr>
          <p:cNvSpPr>
            <a:spLocks noGrp="1" noChangeArrowheads="1"/>
          </p:cNvSpPr>
          <p:nvPr>
            <p:ph sz="half" idx="1"/>
          </p:nvPr>
        </p:nvSpPr>
        <p:spPr>
          <a:xfrm>
            <a:off x="457200" y="1557338"/>
            <a:ext cx="4038600" cy="3959225"/>
          </a:xfrm>
        </p:spPr>
        <p:txBody>
          <a:bodyPr/>
          <a:lstStyle/>
          <a:p>
            <a:pPr eaLnBrk="1" hangingPunct="1">
              <a:buFont typeface="Arial" panose="020B0604020202020204" pitchFamily="34" charset="0"/>
              <a:buNone/>
            </a:pPr>
            <a:r>
              <a:rPr lang="en-GB" altLang="en-US" sz="2400" b="1"/>
              <a:t>Cymru</a:t>
            </a:r>
          </a:p>
          <a:p>
            <a:pPr eaLnBrk="1" hangingPunct="1">
              <a:buFont typeface="Arial" panose="020B0604020202020204" pitchFamily="34" charset="0"/>
              <a:buNone/>
            </a:pPr>
            <a:r>
              <a:rPr lang="en-GB" altLang="en-US" sz="2400"/>
              <a:t>Cyfraith sydd wedi torri tir newydd</a:t>
            </a:r>
          </a:p>
          <a:p>
            <a:pPr eaLnBrk="1" hangingPunct="1">
              <a:buFont typeface="Arial" panose="020B0604020202020204" pitchFamily="34" charset="0"/>
              <a:buNone/>
            </a:pPr>
            <a:r>
              <a:rPr lang="en-GB" altLang="en-US" sz="2400" b="1"/>
              <a:t>Dyletswydd Ddigonol Cymru</a:t>
            </a:r>
          </a:p>
          <a:p>
            <a:pPr eaLnBrk="1" hangingPunct="1">
              <a:buFont typeface="Arial" panose="020B0604020202020204" pitchFamily="34" charset="0"/>
              <a:buNone/>
            </a:pPr>
            <a:r>
              <a:rPr lang="en-GB" altLang="en-US" sz="2400"/>
              <a:t>Asesiadau ar gyfer</a:t>
            </a:r>
          </a:p>
          <a:p>
            <a:pPr eaLnBrk="1" hangingPunct="1"/>
            <a:r>
              <a:rPr lang="en-GB" altLang="en-US" sz="2000"/>
              <a:t>Chwarae sydd yn ddiogel</a:t>
            </a:r>
          </a:p>
          <a:p>
            <a:pPr eaLnBrk="1" hangingPunct="1"/>
            <a:r>
              <a:rPr lang="en-GB" altLang="en-US" sz="2000"/>
              <a:t>Chwarae sydd yn ddigonol</a:t>
            </a:r>
          </a:p>
          <a:p>
            <a:pPr eaLnBrk="1" hangingPunct="1"/>
            <a:r>
              <a:rPr lang="en-GB" altLang="en-US" sz="2000"/>
              <a:t>Cyfleoedd i chwarae ym mhob ardal ar draws Cymru</a:t>
            </a:r>
          </a:p>
        </p:txBody>
      </p:sp>
      <p:sp>
        <p:nvSpPr>
          <p:cNvPr id="55300" name="Rectangle 4">
            <a:extLst>
              <a:ext uri="{FF2B5EF4-FFF2-40B4-BE49-F238E27FC236}">
                <a16:creationId xmlns:a16="http://schemas.microsoft.com/office/drawing/2014/main" id="{0749A93C-A313-F345-16C5-5E2A8EFCC929}"/>
              </a:ext>
            </a:extLst>
          </p:cNvPr>
          <p:cNvSpPr>
            <a:spLocks noGrp="1" noChangeArrowheads="1"/>
          </p:cNvSpPr>
          <p:nvPr>
            <p:ph sz="half" idx="2"/>
          </p:nvPr>
        </p:nvSpPr>
        <p:spPr>
          <a:xfrm>
            <a:off x="4648200" y="1600200"/>
            <a:ext cx="4038600" cy="3916363"/>
          </a:xfrm>
        </p:spPr>
        <p:txBody>
          <a:bodyPr/>
          <a:lstStyle/>
          <a:p>
            <a:pPr eaLnBrk="1" hangingPunct="1">
              <a:buFont typeface="Arial" panose="020B0604020202020204" pitchFamily="34" charset="0"/>
              <a:buNone/>
            </a:pPr>
            <a:r>
              <a:rPr lang="en-GB" altLang="en-US" sz="2400" b="1">
                <a:solidFill>
                  <a:srgbClr val="0070C0"/>
                </a:solidFill>
              </a:rPr>
              <a:t>Wales</a:t>
            </a:r>
          </a:p>
          <a:p>
            <a:pPr eaLnBrk="1" hangingPunct="1">
              <a:buFont typeface="Arial" panose="020B0604020202020204" pitchFamily="34" charset="0"/>
              <a:buNone/>
            </a:pPr>
            <a:r>
              <a:rPr lang="en-GB" altLang="en-US" sz="2400">
                <a:solidFill>
                  <a:srgbClr val="0070C0"/>
                </a:solidFill>
              </a:rPr>
              <a:t>Ground breaking law…</a:t>
            </a:r>
          </a:p>
          <a:p>
            <a:pPr eaLnBrk="1" hangingPunct="1">
              <a:buFont typeface="Arial" panose="020B0604020202020204" pitchFamily="34" charset="0"/>
              <a:buNone/>
            </a:pPr>
            <a:r>
              <a:rPr lang="en-GB" altLang="en-US" sz="2400" b="1">
                <a:solidFill>
                  <a:srgbClr val="0070C0"/>
                </a:solidFill>
              </a:rPr>
              <a:t>Play Sufficiency Duty</a:t>
            </a:r>
          </a:p>
          <a:p>
            <a:pPr eaLnBrk="1" hangingPunct="1">
              <a:buFont typeface="Arial" panose="020B0604020202020204" pitchFamily="34" charset="0"/>
              <a:buNone/>
            </a:pPr>
            <a:endParaRPr lang="en-GB" altLang="en-US" sz="2400" b="1">
              <a:solidFill>
                <a:srgbClr val="0070C0"/>
              </a:solidFill>
            </a:endParaRPr>
          </a:p>
          <a:p>
            <a:pPr eaLnBrk="1" hangingPunct="1">
              <a:buFont typeface="Arial" panose="020B0604020202020204" pitchFamily="34" charset="0"/>
              <a:buNone/>
            </a:pPr>
            <a:r>
              <a:rPr lang="en-GB" altLang="en-US" sz="2400">
                <a:solidFill>
                  <a:srgbClr val="0070C0"/>
                </a:solidFill>
              </a:rPr>
              <a:t>Assessments for:</a:t>
            </a:r>
          </a:p>
          <a:p>
            <a:pPr eaLnBrk="1" hangingPunct="1"/>
            <a:r>
              <a:rPr lang="en-GB" altLang="en-US" sz="2000">
                <a:solidFill>
                  <a:srgbClr val="0070C0"/>
                </a:solidFill>
              </a:rPr>
              <a:t>Secure play</a:t>
            </a:r>
          </a:p>
          <a:p>
            <a:pPr eaLnBrk="1" hangingPunct="1"/>
            <a:r>
              <a:rPr lang="en-GB" altLang="en-US" sz="2000">
                <a:solidFill>
                  <a:srgbClr val="0070C0"/>
                </a:solidFill>
              </a:rPr>
              <a:t>Sufficient play</a:t>
            </a:r>
          </a:p>
          <a:p>
            <a:pPr eaLnBrk="1" hangingPunct="1"/>
            <a:r>
              <a:rPr lang="en-GB" altLang="en-US" sz="2000">
                <a:solidFill>
                  <a:srgbClr val="0070C0"/>
                </a:solidFill>
              </a:rPr>
              <a:t>Play opportunities in every area across Wales</a:t>
            </a:r>
          </a:p>
        </p:txBody>
      </p:sp>
      <p:sp>
        <p:nvSpPr>
          <p:cNvPr id="2" name="TextBox 1">
            <a:extLst>
              <a:ext uri="{FF2B5EF4-FFF2-40B4-BE49-F238E27FC236}">
                <a16:creationId xmlns:a16="http://schemas.microsoft.com/office/drawing/2014/main" id="{FB0C9801-5E11-85BA-D7DE-D45C18AE287E}"/>
              </a:ext>
            </a:extLst>
          </p:cNvPr>
          <p:cNvSpPr txBox="1"/>
          <p:nvPr/>
        </p:nvSpPr>
        <p:spPr>
          <a:xfrm>
            <a:off x="4650441" y="560294"/>
            <a:ext cx="27432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a:solidFill>
                  <a:srgbClr val="0070C0"/>
                </a:solidFill>
                <a:latin typeface="Calibri"/>
                <a:cs typeface="Arial"/>
              </a:rPr>
              <a:t>Play Wales</a:t>
            </a:r>
            <a:endParaRPr lang="en-US">
              <a:latin typeface="Calibri"/>
              <a:cs typeface="Calibri"/>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Content Placeholder 2">
            <a:extLst>
              <a:ext uri="{FF2B5EF4-FFF2-40B4-BE49-F238E27FC236}">
                <a16:creationId xmlns:a16="http://schemas.microsoft.com/office/drawing/2014/main" id="{4AC566DD-2FFB-6F35-1945-EE2D3D6E85E9}"/>
              </a:ext>
            </a:extLst>
          </p:cNvPr>
          <p:cNvSpPr>
            <a:spLocks noGrp="1" noChangeArrowheads="1"/>
          </p:cNvSpPr>
          <p:nvPr>
            <p:ph sz="half" idx="1"/>
          </p:nvPr>
        </p:nvSpPr>
        <p:spPr>
          <a:xfrm>
            <a:off x="384082" y="1302497"/>
            <a:ext cx="8229600" cy="3989388"/>
          </a:xfrm>
        </p:spPr>
        <p:txBody>
          <a:bodyPr/>
          <a:lstStyle/>
          <a:p>
            <a:pPr eaLnBrk="1" hangingPunct="1"/>
            <a:endParaRPr lang="en-GB" altLang="en-US"/>
          </a:p>
          <a:p>
            <a:r>
              <a:rPr lang="en-GB" altLang="en-US"/>
              <a:t>Nodi </a:t>
            </a:r>
            <a:r>
              <a:rPr lang="en-GB" altLang="en-US" err="1"/>
              <a:t>bylchau</a:t>
            </a:r>
            <a:r>
              <a:rPr lang="en-GB" altLang="en-US"/>
              <a:t> o ran </a:t>
            </a:r>
            <a:r>
              <a:rPr lang="en-GB" altLang="en-US" err="1"/>
              <a:t>gwybodaeth</a:t>
            </a:r>
            <a:r>
              <a:rPr lang="en-GB" altLang="en-US"/>
              <a:t>, </a:t>
            </a:r>
            <a:r>
              <a:rPr lang="en-GB" altLang="en-US" err="1"/>
              <a:t>darpariaeth</a:t>
            </a:r>
            <a:r>
              <a:rPr lang="en-GB" altLang="en-US"/>
              <a:t>, </a:t>
            </a:r>
            <a:r>
              <a:rPr lang="en-GB" altLang="en-US" err="1"/>
              <a:t>darparu</a:t>
            </a:r>
            <a:r>
              <a:rPr lang="en-GB" altLang="en-US"/>
              <a:t> </a:t>
            </a:r>
            <a:r>
              <a:rPr lang="en-GB" altLang="en-US" err="1"/>
              <a:t>gwasanaethau</a:t>
            </a:r>
            <a:r>
              <a:rPr lang="en-GB" altLang="en-US"/>
              <a:t> a </a:t>
            </a:r>
            <a:r>
              <a:rPr lang="en-GB" altLang="en-US" err="1"/>
              <a:t>gweithredu</a:t>
            </a:r>
            <a:r>
              <a:rPr lang="en-GB" altLang="en-US"/>
              <a:t> </a:t>
            </a:r>
            <a:r>
              <a:rPr lang="en-GB" altLang="en-US" err="1"/>
              <a:t>polisïau</a:t>
            </a:r>
            <a:endParaRPr lang="en-GB" altLang="en-US" err="1">
              <a:cs typeface="Arial"/>
            </a:endParaRPr>
          </a:p>
          <a:p>
            <a:pPr eaLnBrk="1" hangingPunct="1"/>
            <a:r>
              <a:rPr lang="en-GB" altLang="en-US"/>
              <a:t>System </a:t>
            </a:r>
            <a:r>
              <a:rPr lang="en-GB" altLang="en-US" err="1"/>
              <a:t>fonitro</a:t>
            </a:r>
            <a:r>
              <a:rPr lang="en-GB" altLang="en-US"/>
              <a:t> a </a:t>
            </a:r>
            <a:r>
              <a:rPr lang="en-GB" altLang="en-US" err="1"/>
              <a:t>fydd</a:t>
            </a:r>
            <a:r>
              <a:rPr lang="en-GB" altLang="en-US"/>
              <a:t> </a:t>
            </a:r>
            <a:r>
              <a:rPr lang="en-GB" altLang="en-US" err="1"/>
              <a:t>yn</a:t>
            </a:r>
            <a:r>
              <a:rPr lang="en-GB" altLang="en-US"/>
              <a:t> </a:t>
            </a:r>
            <a:r>
              <a:rPr lang="en-GB" altLang="en-US" err="1"/>
              <a:t>cynnwys</a:t>
            </a:r>
            <a:r>
              <a:rPr lang="en-GB" altLang="en-US"/>
              <a:t> ac </a:t>
            </a:r>
            <a:r>
              <a:rPr lang="en-GB" altLang="en-US" err="1"/>
              <a:t>yn</a:t>
            </a:r>
            <a:r>
              <a:rPr lang="en-GB" altLang="en-US"/>
              <a:t> </a:t>
            </a:r>
            <a:r>
              <a:rPr lang="en-GB" altLang="en-US" err="1"/>
              <a:t>gwella</a:t>
            </a:r>
            <a:r>
              <a:rPr lang="en-GB" altLang="en-US"/>
              <a:t> </a:t>
            </a:r>
            <a:r>
              <a:rPr lang="en-GB" altLang="en-US" err="1"/>
              <a:t>cyfathrebu</a:t>
            </a:r>
            <a:r>
              <a:rPr lang="en-GB" altLang="en-US"/>
              <a:t> </a:t>
            </a:r>
            <a:r>
              <a:rPr lang="en-GB" altLang="en-US" err="1"/>
              <a:t>rhwng</a:t>
            </a:r>
            <a:r>
              <a:rPr lang="en-GB" altLang="en-US"/>
              <a:t> </a:t>
            </a:r>
            <a:r>
              <a:rPr lang="en-GB" altLang="en-US" err="1"/>
              <a:t>gweithwyr</a:t>
            </a:r>
            <a:r>
              <a:rPr lang="en-GB" altLang="en-US"/>
              <a:t> </a:t>
            </a:r>
            <a:r>
              <a:rPr lang="en-GB" altLang="en-US" err="1"/>
              <a:t>proffesiynol</a:t>
            </a:r>
            <a:r>
              <a:rPr lang="en-GB" altLang="en-US"/>
              <a:t> </a:t>
            </a:r>
          </a:p>
          <a:p>
            <a:pPr eaLnBrk="1" hangingPunct="1"/>
            <a:r>
              <a:rPr lang="en-GB" altLang="en-US"/>
              <a:t>Nodi </a:t>
            </a:r>
            <a:r>
              <a:rPr lang="en-GB" altLang="en-US" err="1"/>
              <a:t>enghreifftiau</a:t>
            </a:r>
            <a:r>
              <a:rPr lang="en-GB" altLang="en-US"/>
              <a:t> o </a:t>
            </a:r>
            <a:r>
              <a:rPr lang="en-GB" altLang="en-US" err="1"/>
              <a:t>arfer</a:t>
            </a:r>
            <a:r>
              <a:rPr lang="en-GB" altLang="en-US"/>
              <a:t> da </a:t>
            </a:r>
            <a:endParaRPr lang="en-GB" altLang="en-US">
              <a:cs typeface="Arial"/>
            </a:endParaRPr>
          </a:p>
          <a:p>
            <a:pPr eaLnBrk="1" hangingPunct="1"/>
            <a:r>
              <a:rPr lang="en-GB" altLang="en-US" err="1"/>
              <a:t>Mwy</a:t>
            </a:r>
            <a:r>
              <a:rPr lang="en-GB" altLang="en-US"/>
              <a:t> o </a:t>
            </a:r>
            <a:r>
              <a:rPr lang="en-GB" altLang="en-US" err="1"/>
              <a:t>waith</a:t>
            </a:r>
            <a:r>
              <a:rPr lang="en-GB" altLang="en-US"/>
              <a:t> </a:t>
            </a:r>
            <a:r>
              <a:rPr lang="en-GB" altLang="en-US" err="1"/>
              <a:t>partneriaeth</a:t>
            </a:r>
            <a:r>
              <a:rPr lang="en-GB" altLang="en-US"/>
              <a:t> </a:t>
            </a:r>
            <a:r>
              <a:rPr lang="en-GB" altLang="en-US" err="1"/>
              <a:t>wrth</a:t>
            </a:r>
            <a:r>
              <a:rPr lang="en-GB" altLang="en-US"/>
              <a:t> </a:t>
            </a:r>
            <a:r>
              <a:rPr lang="en-GB" altLang="en-US" err="1"/>
              <a:t>asesu</a:t>
            </a:r>
            <a:r>
              <a:rPr lang="en-GB" altLang="en-US"/>
              <a:t> </a:t>
            </a:r>
            <a:r>
              <a:rPr lang="en-GB" altLang="en-US" err="1"/>
              <a:t>digonolrwydd</a:t>
            </a:r>
            <a:r>
              <a:rPr lang="en-GB" altLang="en-US"/>
              <a:t> </a:t>
            </a:r>
            <a:r>
              <a:rPr lang="en-GB" altLang="en-US" err="1"/>
              <a:t>cyfleoedd</a:t>
            </a:r>
            <a:r>
              <a:rPr lang="en-GB" altLang="en-US"/>
              <a:t> </a:t>
            </a:r>
            <a:r>
              <a:rPr lang="en-GB" altLang="en-US" err="1"/>
              <a:t>chwarae</a:t>
            </a:r>
            <a:r>
              <a:rPr lang="en-GB" altLang="en-US"/>
              <a:t> </a:t>
            </a:r>
            <a:endParaRPr lang="en-GB" altLang="en-US">
              <a:cs typeface="Arial"/>
            </a:endParaRPr>
          </a:p>
          <a:p>
            <a:pPr eaLnBrk="1" hangingPunct="1"/>
            <a:r>
              <a:rPr lang="en-GB" altLang="en-US"/>
              <a:t>Nodi </a:t>
            </a:r>
            <a:r>
              <a:rPr lang="en-GB" altLang="en-US" err="1"/>
              <a:t>camau</a:t>
            </a:r>
            <a:r>
              <a:rPr lang="en-GB" altLang="en-US"/>
              <a:t> </a:t>
            </a:r>
            <a:r>
              <a:rPr lang="en-GB" altLang="en-US" err="1"/>
              <a:t>gweithredu</a:t>
            </a:r>
            <a:r>
              <a:rPr lang="en-GB" altLang="en-US"/>
              <a:t> </a:t>
            </a:r>
            <a:r>
              <a:rPr lang="en-GB" altLang="en-US" err="1"/>
              <a:t>ar</a:t>
            </a:r>
            <a:r>
              <a:rPr lang="en-GB" altLang="en-US"/>
              <a:t> </a:t>
            </a:r>
            <a:r>
              <a:rPr lang="en-GB" altLang="en-US" err="1"/>
              <a:t>gyfer</a:t>
            </a:r>
            <a:r>
              <a:rPr lang="en-GB" altLang="en-US"/>
              <a:t> y </a:t>
            </a:r>
            <a:r>
              <a:rPr lang="en-GB" altLang="en-US" err="1"/>
              <a:t>Cynllun</a:t>
            </a:r>
            <a:r>
              <a:rPr lang="en-GB" altLang="en-US"/>
              <a:t> </a:t>
            </a:r>
            <a:r>
              <a:rPr lang="en-GB" altLang="en-US" err="1"/>
              <a:t>Gweithredu</a:t>
            </a:r>
            <a:r>
              <a:rPr lang="en-GB" altLang="en-US"/>
              <a:t> </a:t>
            </a:r>
            <a:r>
              <a:rPr lang="en-GB" altLang="en-US" err="1"/>
              <a:t>ar</a:t>
            </a:r>
            <a:r>
              <a:rPr lang="en-GB" altLang="en-US"/>
              <a:t> </a:t>
            </a:r>
            <a:r>
              <a:rPr lang="en-GB" altLang="en-US" err="1"/>
              <a:t>Sicrhau</a:t>
            </a:r>
            <a:r>
              <a:rPr lang="en-GB" altLang="en-US"/>
              <a:t> bod </a:t>
            </a:r>
            <a:r>
              <a:rPr lang="en-GB" altLang="en-US" err="1"/>
              <a:t>Digon</a:t>
            </a:r>
            <a:r>
              <a:rPr lang="en-GB" altLang="en-US"/>
              <a:t> o </a:t>
            </a:r>
            <a:r>
              <a:rPr lang="en-GB" altLang="en-US" err="1"/>
              <a:t>Gyfleoedd</a:t>
            </a:r>
            <a:r>
              <a:rPr lang="en-GB" altLang="en-US"/>
              <a:t> </a:t>
            </a:r>
            <a:r>
              <a:rPr lang="en-GB" altLang="en-US" err="1"/>
              <a:t>Chwarae</a:t>
            </a:r>
            <a:r>
              <a:rPr lang="en-GB" altLang="en-US"/>
              <a:t> </a:t>
            </a:r>
            <a:r>
              <a:rPr lang="en-GB" altLang="en-US" err="1"/>
              <a:t>ar</a:t>
            </a:r>
            <a:r>
              <a:rPr lang="en-GB" altLang="en-US"/>
              <a:t> </a:t>
            </a:r>
            <a:r>
              <a:rPr lang="en-GB" altLang="en-US" err="1"/>
              <a:t>gael</a:t>
            </a:r>
            <a:r>
              <a:rPr lang="en-GB" altLang="en-US"/>
              <a:t> </a:t>
            </a:r>
            <a:r>
              <a:rPr lang="en-GB" altLang="en-US" err="1"/>
              <a:t>sy'n</a:t>
            </a:r>
            <a:r>
              <a:rPr lang="en-GB" altLang="en-US"/>
              <a:t> </a:t>
            </a:r>
            <a:r>
              <a:rPr lang="en-GB" altLang="en-US" err="1"/>
              <a:t>cyd-fynd</a:t>
            </a:r>
            <a:r>
              <a:rPr lang="en-GB" altLang="en-US"/>
              <a:t> </a:t>
            </a:r>
            <a:r>
              <a:rPr lang="en-GB" altLang="en-US" err="1"/>
              <a:t>â'r</a:t>
            </a:r>
            <a:r>
              <a:rPr lang="en-GB" altLang="en-US"/>
              <a:t> </a:t>
            </a:r>
            <a:r>
              <a:rPr lang="en-GB" altLang="en-US" err="1"/>
              <a:t>Asesiad</a:t>
            </a:r>
            <a:r>
              <a:rPr lang="en-GB" altLang="en-US"/>
              <a:t> o </a:t>
            </a:r>
            <a:r>
              <a:rPr lang="en-GB" altLang="en-US" err="1"/>
              <a:t>Ddigonolrwydd</a:t>
            </a:r>
            <a:r>
              <a:rPr lang="en-GB" altLang="en-US"/>
              <a:t> </a:t>
            </a:r>
            <a:r>
              <a:rPr lang="en-GB" altLang="en-US" err="1"/>
              <a:t>Cyfleoedd</a:t>
            </a:r>
            <a:r>
              <a:rPr lang="en-GB" altLang="en-US"/>
              <a:t> </a:t>
            </a:r>
            <a:r>
              <a:rPr lang="en-GB" altLang="en-US" err="1"/>
              <a:t>Chwarae</a:t>
            </a:r>
            <a:r>
              <a:rPr lang="en-GB" altLang="en-US"/>
              <a:t> </a:t>
            </a:r>
            <a:endParaRPr lang="en-GB" altLang="en-US">
              <a:cs typeface="Arial"/>
            </a:endParaRPr>
          </a:p>
          <a:p>
            <a:pPr eaLnBrk="1" hangingPunct="1"/>
            <a:endParaRPr lang="en-GB" altLang="en-US"/>
          </a:p>
        </p:txBody>
      </p:sp>
      <p:sp>
        <p:nvSpPr>
          <p:cNvPr id="2" name="TextBox 1">
            <a:extLst>
              <a:ext uri="{FF2B5EF4-FFF2-40B4-BE49-F238E27FC236}">
                <a16:creationId xmlns:a16="http://schemas.microsoft.com/office/drawing/2014/main" id="{D698C776-B32E-0398-A9FE-64703CAFD532}"/>
              </a:ext>
            </a:extLst>
          </p:cNvPr>
          <p:cNvSpPr txBox="1"/>
          <p:nvPr/>
        </p:nvSpPr>
        <p:spPr>
          <a:xfrm>
            <a:off x="526676" y="212911"/>
            <a:ext cx="7572934"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a:latin typeface="Calibri"/>
                <a:cs typeface="Arial"/>
              </a:rPr>
              <a:t>Beth </a:t>
            </a:r>
            <a:r>
              <a:rPr lang="en-US" sz="4000" b="1" err="1">
                <a:latin typeface="Calibri"/>
                <a:cs typeface="Arial"/>
              </a:rPr>
              <a:t>mae</a:t>
            </a:r>
            <a:r>
              <a:rPr lang="en-US" sz="4000" b="1">
                <a:latin typeface="Calibri"/>
                <a:cs typeface="Arial"/>
              </a:rPr>
              <a:t> </a:t>
            </a:r>
            <a:r>
              <a:rPr lang="en-US" sz="4000" b="1" err="1">
                <a:latin typeface="Calibri"/>
                <a:cs typeface="Arial"/>
              </a:rPr>
              <a:t>Diletwysdd</a:t>
            </a:r>
            <a:r>
              <a:rPr lang="en-US" sz="4000" b="1">
                <a:latin typeface="Calibri"/>
                <a:cs typeface="Arial"/>
              </a:rPr>
              <a:t> </a:t>
            </a:r>
            <a:r>
              <a:rPr lang="en-US" sz="4000" b="1" err="1">
                <a:latin typeface="Calibri"/>
                <a:cs typeface="Arial"/>
              </a:rPr>
              <a:t>digonol</a:t>
            </a:r>
            <a:r>
              <a:rPr lang="en-US" sz="4000" b="1">
                <a:latin typeface="Calibri"/>
                <a:cs typeface="Arial"/>
              </a:rPr>
              <a:t> Cymru </a:t>
            </a:r>
            <a:r>
              <a:rPr lang="en-US" sz="4000" b="1" err="1">
                <a:latin typeface="Calibri"/>
                <a:cs typeface="Arial"/>
              </a:rPr>
              <a:t>yn</a:t>
            </a:r>
            <a:r>
              <a:rPr lang="en-US" sz="4000" b="1">
                <a:latin typeface="Calibri"/>
                <a:cs typeface="Arial"/>
              </a:rPr>
              <a:t> </a:t>
            </a:r>
            <a:r>
              <a:rPr lang="en-US" sz="4000" b="1" err="1">
                <a:latin typeface="Calibri"/>
                <a:cs typeface="Arial"/>
              </a:rPr>
              <a:t>wneud</a:t>
            </a:r>
            <a:r>
              <a:rPr lang="en-US" sz="4000" b="1">
                <a:latin typeface="Calibri"/>
                <a:cs typeface="Arial"/>
              </a:rPr>
              <a:t>? </a:t>
            </a:r>
            <a:endParaRPr lang="en-US" sz="4000" b="1">
              <a:latin typeface="Calibri"/>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Content Placeholder 2">
            <a:extLst>
              <a:ext uri="{FF2B5EF4-FFF2-40B4-BE49-F238E27FC236}">
                <a16:creationId xmlns:a16="http://schemas.microsoft.com/office/drawing/2014/main" id="{C1FEDEBB-C5C6-D6BF-046E-BBDDA8000C3C}"/>
              </a:ext>
            </a:extLst>
          </p:cNvPr>
          <p:cNvSpPr>
            <a:spLocks noGrp="1" noChangeArrowheads="1"/>
          </p:cNvSpPr>
          <p:nvPr>
            <p:ph sz="half" idx="1"/>
          </p:nvPr>
        </p:nvSpPr>
        <p:spPr>
          <a:xfrm>
            <a:off x="692524" y="1255432"/>
            <a:ext cx="7758953" cy="3919539"/>
          </a:xfrm>
        </p:spPr>
        <p:txBody>
          <a:bodyPr/>
          <a:lstStyle/>
          <a:p>
            <a:pPr eaLnBrk="1" hangingPunct="1"/>
            <a:r>
              <a:rPr lang="en-GB" altLang="en-US">
                <a:solidFill>
                  <a:srgbClr val="0070C0"/>
                </a:solidFill>
              </a:rPr>
              <a:t>Identification of gaps in information, provision, service delivery and policy implementation</a:t>
            </a:r>
          </a:p>
          <a:p>
            <a:pPr eaLnBrk="1" hangingPunct="1"/>
            <a:r>
              <a:rPr lang="en-GB" altLang="en-US">
                <a:solidFill>
                  <a:srgbClr val="0070C0"/>
                </a:solidFill>
              </a:rPr>
              <a:t>A monitoring system which will involve and improve communication between professionals </a:t>
            </a:r>
          </a:p>
          <a:p>
            <a:pPr eaLnBrk="1" hangingPunct="1"/>
            <a:r>
              <a:rPr lang="en-GB" altLang="en-US">
                <a:solidFill>
                  <a:srgbClr val="0070C0"/>
                </a:solidFill>
              </a:rPr>
              <a:t>The identification of good practice examples </a:t>
            </a:r>
          </a:p>
          <a:p>
            <a:pPr eaLnBrk="1" hangingPunct="1"/>
            <a:r>
              <a:rPr lang="en-GB" altLang="en-US">
                <a:solidFill>
                  <a:srgbClr val="0070C0"/>
                </a:solidFill>
              </a:rPr>
              <a:t>Increased levels of partnerships in assessing sufficient play opportunities </a:t>
            </a:r>
          </a:p>
          <a:p>
            <a:pPr eaLnBrk="1" hangingPunct="1"/>
            <a:r>
              <a:rPr lang="en-GB" altLang="en-US">
                <a:solidFill>
                  <a:srgbClr val="0070C0"/>
                </a:solidFill>
              </a:rPr>
              <a:t>The identification of actions for the Securing Play Sufficiency Action Plan which accompanies the Play Sufficiency Assessment </a:t>
            </a:r>
          </a:p>
          <a:p>
            <a:pPr eaLnBrk="1" hangingPunct="1"/>
            <a:endParaRPr lang="en-GB" altLang="en-US"/>
          </a:p>
        </p:txBody>
      </p:sp>
      <p:sp>
        <p:nvSpPr>
          <p:cNvPr id="2" name="TextBox 1">
            <a:extLst>
              <a:ext uri="{FF2B5EF4-FFF2-40B4-BE49-F238E27FC236}">
                <a16:creationId xmlns:a16="http://schemas.microsoft.com/office/drawing/2014/main" id="{B9366567-6F0D-EA6B-100E-560ECD208C38}"/>
              </a:ext>
            </a:extLst>
          </p:cNvPr>
          <p:cNvSpPr txBox="1"/>
          <p:nvPr/>
        </p:nvSpPr>
        <p:spPr>
          <a:xfrm>
            <a:off x="918882" y="235323"/>
            <a:ext cx="7292788"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a:solidFill>
                  <a:srgbClr val="0070C0"/>
                </a:solidFill>
                <a:latin typeface="Calibri"/>
                <a:cs typeface="Arial"/>
              </a:rPr>
              <a:t>What does play sufficiency do?</a:t>
            </a:r>
            <a:endParaRPr lang="en-US" sz="4000" b="1">
              <a:solidFill>
                <a:srgbClr val="0070C0"/>
              </a:solidFill>
              <a:latin typeface="Calibri"/>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4">
            <a:extLst>
              <a:ext uri="{FF2B5EF4-FFF2-40B4-BE49-F238E27FC236}">
                <a16:creationId xmlns:a16="http://schemas.microsoft.com/office/drawing/2014/main" id="{4C6AE102-144E-69D8-11B6-92D2A65AE6A0}"/>
              </a:ext>
            </a:extLst>
          </p:cNvPr>
          <p:cNvSpPr>
            <a:spLocks noGrp="1" noChangeArrowheads="1"/>
          </p:cNvSpPr>
          <p:nvPr>
            <p:ph type="title"/>
          </p:nvPr>
        </p:nvSpPr>
        <p:spPr>
          <a:xfrm>
            <a:off x="628650" y="365125"/>
            <a:ext cx="3325235" cy="1083269"/>
          </a:xfrm>
        </p:spPr>
        <p:txBody>
          <a:bodyPr/>
          <a:lstStyle/>
          <a:p>
            <a:pPr eaLnBrk="1" hangingPunct="1"/>
            <a:r>
              <a:rPr lang="en-GB" altLang="en-US" sz="4000" b="1" err="1"/>
              <a:t>Ymchwil</a:t>
            </a:r>
          </a:p>
        </p:txBody>
      </p:sp>
      <p:sp>
        <p:nvSpPr>
          <p:cNvPr id="63491" name="Rectangle 5">
            <a:extLst>
              <a:ext uri="{FF2B5EF4-FFF2-40B4-BE49-F238E27FC236}">
                <a16:creationId xmlns:a16="http://schemas.microsoft.com/office/drawing/2014/main" id="{E66036C3-A95E-5BF1-2F95-ED0208A0FF71}"/>
              </a:ext>
            </a:extLst>
          </p:cNvPr>
          <p:cNvSpPr>
            <a:spLocks noGrp="1"/>
          </p:cNvSpPr>
          <p:nvPr>
            <p:ph sz="half" idx="1"/>
          </p:nvPr>
        </p:nvSpPr>
        <p:spPr>
          <a:xfrm>
            <a:off x="488804" y="1663407"/>
            <a:ext cx="3954324" cy="3537119"/>
          </a:xfrm>
        </p:spPr>
        <p:txBody>
          <a:bodyPr rtlCol="0">
            <a:normAutofit/>
          </a:bodyPr>
          <a:lstStyle/>
          <a:p>
            <a:pPr eaLnBrk="1" fontAlgn="auto" hangingPunct="1">
              <a:spcAft>
                <a:spcPts val="0"/>
              </a:spcAft>
              <a:defRPr/>
            </a:pPr>
            <a:r>
              <a:rPr lang="en-GB" altLang="en-US" sz="1600">
                <a:latin typeface="Calibri"/>
                <a:cs typeface="Calibri"/>
              </a:rPr>
              <a:t>Beth </a:t>
            </a:r>
            <a:r>
              <a:rPr lang="en-GB" altLang="en-US" sz="1600" err="1">
                <a:latin typeface="Calibri"/>
                <a:cs typeface="Calibri"/>
              </a:rPr>
              <a:t>mae</a:t>
            </a:r>
            <a:r>
              <a:rPr lang="en-GB" altLang="en-US" sz="1600">
                <a:latin typeface="Calibri"/>
                <a:cs typeface="Calibri"/>
              </a:rPr>
              <a:t> </a:t>
            </a:r>
            <a:r>
              <a:rPr lang="en-GB" altLang="en-US" sz="1600" err="1">
                <a:latin typeface="Calibri"/>
                <a:cs typeface="Calibri"/>
              </a:rPr>
              <a:t>chwarae</a:t>
            </a:r>
            <a:r>
              <a:rPr lang="en-GB" altLang="en-US" sz="1600">
                <a:latin typeface="Calibri"/>
                <a:cs typeface="Calibri"/>
              </a:rPr>
              <a:t> </a:t>
            </a:r>
            <a:r>
              <a:rPr lang="en-GB" altLang="en-US" sz="1600" err="1">
                <a:latin typeface="Calibri"/>
                <a:cs typeface="Calibri"/>
              </a:rPr>
              <a:t>yn</a:t>
            </a:r>
            <a:r>
              <a:rPr lang="en-GB" altLang="en-US" sz="1600">
                <a:latin typeface="Calibri"/>
                <a:cs typeface="Calibri"/>
              </a:rPr>
              <a:t> </a:t>
            </a:r>
            <a:r>
              <a:rPr lang="en-GB" altLang="en-US" sz="1600" err="1">
                <a:latin typeface="Calibri"/>
                <a:cs typeface="Calibri"/>
              </a:rPr>
              <a:t>ei</a:t>
            </a:r>
            <a:r>
              <a:rPr lang="en-GB" altLang="en-US" sz="1600">
                <a:latin typeface="Calibri"/>
                <a:cs typeface="Calibri"/>
              </a:rPr>
              <a:t> </a:t>
            </a:r>
            <a:r>
              <a:rPr lang="en-GB" altLang="en-US" sz="1600" err="1">
                <a:latin typeface="Calibri"/>
                <a:cs typeface="Calibri"/>
              </a:rPr>
              <a:t>olygu</a:t>
            </a:r>
            <a:r>
              <a:rPr lang="en-GB" altLang="en-US" sz="1600">
                <a:latin typeface="Calibri"/>
                <a:cs typeface="Calibri"/>
              </a:rPr>
              <a:t> </a:t>
            </a:r>
            <a:r>
              <a:rPr lang="en-GB" altLang="en-US" sz="1600" err="1">
                <a:latin typeface="Calibri"/>
                <a:cs typeface="Calibri"/>
              </a:rPr>
              <a:t>i</a:t>
            </a:r>
            <a:r>
              <a:rPr lang="en-GB" altLang="en-US" sz="1600">
                <a:latin typeface="Calibri"/>
                <a:cs typeface="Calibri"/>
              </a:rPr>
              <a:t> chi?</a:t>
            </a:r>
          </a:p>
          <a:p>
            <a:pPr eaLnBrk="1" fontAlgn="auto" hangingPunct="1">
              <a:spcAft>
                <a:spcPts val="0"/>
              </a:spcAft>
              <a:defRPr/>
            </a:pPr>
            <a:r>
              <a:rPr lang="en-GB" altLang="en-US" sz="1600">
                <a:latin typeface="Calibri"/>
                <a:cs typeface="Calibri"/>
              </a:rPr>
              <a:t>Beth </a:t>
            </a:r>
            <a:r>
              <a:rPr lang="en-GB" altLang="en-US" sz="1600" err="1">
                <a:latin typeface="Calibri"/>
                <a:cs typeface="Calibri"/>
              </a:rPr>
              <a:t>allwch</a:t>
            </a:r>
            <a:r>
              <a:rPr lang="en-GB" altLang="en-US" sz="1600">
                <a:latin typeface="Calibri"/>
                <a:cs typeface="Calibri"/>
              </a:rPr>
              <a:t> chi </a:t>
            </a:r>
            <a:r>
              <a:rPr lang="en-GB" altLang="en-US" sz="1600" err="1">
                <a:latin typeface="Calibri"/>
                <a:cs typeface="Calibri"/>
              </a:rPr>
              <a:t>ei</a:t>
            </a:r>
            <a:r>
              <a:rPr lang="en-GB" altLang="en-US" sz="1600">
                <a:latin typeface="Calibri"/>
                <a:cs typeface="Calibri"/>
              </a:rPr>
              <a:t> </a:t>
            </a:r>
            <a:r>
              <a:rPr lang="en-GB" altLang="en-US" sz="1600" err="1">
                <a:latin typeface="Calibri"/>
                <a:cs typeface="Calibri"/>
              </a:rPr>
              <a:t>ddysgu</a:t>
            </a:r>
            <a:r>
              <a:rPr lang="en-GB" altLang="en-US" sz="1600">
                <a:latin typeface="Calibri"/>
                <a:cs typeface="Calibri"/>
              </a:rPr>
              <a:t> am </a:t>
            </a:r>
            <a:r>
              <a:rPr lang="en-GB" altLang="en-US" sz="1600" err="1">
                <a:latin typeface="Calibri"/>
                <a:cs typeface="Calibri"/>
              </a:rPr>
              <a:t>ddiffinio</a:t>
            </a:r>
            <a:r>
              <a:rPr lang="en-GB" altLang="en-US" sz="1600">
                <a:latin typeface="Calibri"/>
                <a:cs typeface="Calibri"/>
              </a:rPr>
              <a:t> </a:t>
            </a:r>
            <a:r>
              <a:rPr lang="en-GB" altLang="en-US" sz="1600" err="1">
                <a:latin typeface="Calibri"/>
                <a:cs typeface="Calibri"/>
              </a:rPr>
              <a:t>chwarae</a:t>
            </a:r>
            <a:r>
              <a:rPr lang="en-GB" altLang="en-US" sz="1600">
                <a:latin typeface="Calibri"/>
                <a:cs typeface="Calibri"/>
              </a:rPr>
              <a:t>?</a:t>
            </a:r>
          </a:p>
          <a:p>
            <a:pPr eaLnBrk="1" fontAlgn="auto" hangingPunct="1">
              <a:spcAft>
                <a:spcPts val="0"/>
              </a:spcAft>
              <a:defRPr/>
            </a:pPr>
            <a:r>
              <a:rPr lang="en-GB" altLang="en-US" sz="1600" err="1">
                <a:latin typeface="Calibri"/>
                <a:ea typeface="Calibri"/>
                <a:cs typeface="Calibri"/>
              </a:rPr>
              <a:t>Ymchwiliwch</a:t>
            </a:r>
            <a:r>
              <a:rPr lang="en-GB" altLang="en-US" sz="1600">
                <a:latin typeface="Calibri"/>
                <a:ea typeface="Calibri"/>
                <a:cs typeface="Calibri"/>
              </a:rPr>
              <a:t> I </a:t>
            </a:r>
            <a:r>
              <a:rPr lang="en-GB" altLang="en-US" sz="1600" err="1">
                <a:latin typeface="Calibri"/>
                <a:ea typeface="Calibri"/>
                <a:cs typeface="Calibri"/>
              </a:rPr>
              <a:t>fewn</a:t>
            </a:r>
            <a:r>
              <a:rPr lang="en-GB" altLang="en-US" sz="1600">
                <a:latin typeface="Calibri"/>
                <a:ea typeface="Calibri"/>
                <a:cs typeface="Calibri"/>
              </a:rPr>
              <a:t> </a:t>
            </a:r>
            <a:r>
              <a:rPr lang="en-GB" altLang="en-US" sz="1600" err="1">
                <a:latin typeface="Calibri"/>
                <a:ea typeface="Calibri"/>
                <a:cs typeface="Calibri"/>
              </a:rPr>
              <a:t>I'r</a:t>
            </a:r>
            <a:r>
              <a:rPr lang="en-GB" altLang="en-US" sz="1600">
                <a:latin typeface="Calibri"/>
                <a:ea typeface="Calibri"/>
                <a:cs typeface="Calibri"/>
              </a:rPr>
              <a:t> </a:t>
            </a:r>
            <a:r>
              <a:rPr lang="en-GB" altLang="en-US" sz="1600" err="1">
                <a:latin typeface="Calibri"/>
                <a:ea typeface="Calibri"/>
                <a:cs typeface="Calibri"/>
              </a:rPr>
              <a:t>isod</a:t>
            </a:r>
            <a:endParaRPr lang="en-GB" altLang="en-US" sz="1600">
              <a:latin typeface="Calibri"/>
              <a:ea typeface="Calibri"/>
              <a:cs typeface="Calibri"/>
            </a:endParaRPr>
          </a:p>
          <a:p>
            <a:pPr>
              <a:spcAft>
                <a:spcPts val="0"/>
              </a:spcAft>
              <a:defRPr/>
            </a:pPr>
            <a:endParaRPr lang="en-GB" altLang="en-US" sz="1600">
              <a:latin typeface="Calibri"/>
              <a:ea typeface="+mn-lt"/>
              <a:cs typeface="Calibri"/>
            </a:endParaRPr>
          </a:p>
          <a:p>
            <a:pPr marL="0" indent="0">
              <a:spcAft>
                <a:spcPts val="0"/>
              </a:spcAft>
              <a:buNone/>
              <a:defRPr/>
            </a:pPr>
            <a:r>
              <a:rPr lang="en-GB" sz="1600" b="1">
                <a:latin typeface="Calibri"/>
                <a:ea typeface="+mn-lt"/>
                <a:cs typeface="+mn-lt"/>
              </a:rPr>
              <a:t>Beth </a:t>
            </a:r>
            <a:r>
              <a:rPr lang="en-GB" sz="1600" b="1" err="1">
                <a:latin typeface="Calibri"/>
                <a:ea typeface="+mn-lt"/>
                <a:cs typeface="+mn-lt"/>
              </a:rPr>
              <a:t>mae</a:t>
            </a:r>
            <a:r>
              <a:rPr lang="en-GB" sz="1600" b="1">
                <a:latin typeface="Calibri"/>
                <a:ea typeface="+mn-lt"/>
                <a:cs typeface="+mn-lt"/>
              </a:rPr>
              <a:t> </a:t>
            </a:r>
            <a:r>
              <a:rPr lang="en-GB" sz="1600" b="1" err="1">
                <a:latin typeface="Calibri"/>
                <a:ea typeface="+mn-lt"/>
                <a:cs typeface="+mn-lt"/>
              </a:rPr>
              <a:t>pob</a:t>
            </a:r>
            <a:r>
              <a:rPr lang="en-GB" sz="1600" b="1">
                <a:latin typeface="Calibri"/>
                <a:ea typeface="+mn-lt"/>
                <a:cs typeface="+mn-lt"/>
              </a:rPr>
              <a:t> un </a:t>
            </a:r>
            <a:r>
              <a:rPr lang="en-GB" sz="1600" b="1" err="1">
                <a:latin typeface="Calibri"/>
                <a:ea typeface="+mn-lt"/>
                <a:cs typeface="+mn-lt"/>
              </a:rPr>
              <a:t>o’r</a:t>
            </a:r>
            <a:r>
              <a:rPr lang="en-GB" sz="1600" b="1">
                <a:latin typeface="Calibri"/>
                <a:ea typeface="+mn-lt"/>
                <a:cs typeface="+mn-lt"/>
              </a:rPr>
              <a:t> </a:t>
            </a:r>
            <a:r>
              <a:rPr lang="en-GB" sz="1600" b="1" err="1">
                <a:latin typeface="Calibri"/>
                <a:ea typeface="+mn-lt"/>
                <a:cs typeface="+mn-lt"/>
              </a:rPr>
              <a:t>damcaniaethwyr</a:t>
            </a:r>
            <a:r>
              <a:rPr lang="en-GB" sz="1600" b="1">
                <a:latin typeface="Calibri"/>
                <a:ea typeface="+mn-lt"/>
                <a:cs typeface="+mn-lt"/>
              </a:rPr>
              <a:t> </a:t>
            </a:r>
            <a:r>
              <a:rPr lang="en-GB" sz="1600" b="1" err="1">
                <a:latin typeface="Calibri"/>
                <a:ea typeface="+mn-lt"/>
                <a:cs typeface="+mn-lt"/>
              </a:rPr>
              <a:t>yma</a:t>
            </a:r>
            <a:r>
              <a:rPr lang="en-GB" sz="1600" b="1">
                <a:latin typeface="Calibri"/>
                <a:ea typeface="+mn-lt"/>
                <a:cs typeface="+mn-lt"/>
              </a:rPr>
              <a:t> </a:t>
            </a:r>
            <a:r>
              <a:rPr lang="en-GB" sz="1600" b="1" err="1">
                <a:latin typeface="Calibri"/>
                <a:ea typeface="+mn-lt"/>
                <a:cs typeface="+mn-lt"/>
              </a:rPr>
              <a:t>yn</a:t>
            </a:r>
            <a:r>
              <a:rPr lang="en-GB" sz="1600" b="1">
                <a:latin typeface="Calibri"/>
                <a:ea typeface="+mn-lt"/>
                <a:cs typeface="+mn-lt"/>
              </a:rPr>
              <a:t> </a:t>
            </a:r>
            <a:r>
              <a:rPr lang="en-GB" sz="1600" b="1" err="1">
                <a:latin typeface="Calibri"/>
                <a:ea typeface="+mn-lt"/>
                <a:cs typeface="+mn-lt"/>
              </a:rPr>
              <a:t>ei</a:t>
            </a:r>
            <a:r>
              <a:rPr lang="en-GB" sz="1600" b="1">
                <a:latin typeface="Calibri"/>
                <a:ea typeface="+mn-lt"/>
                <a:cs typeface="+mn-lt"/>
              </a:rPr>
              <a:t> </a:t>
            </a:r>
            <a:r>
              <a:rPr lang="en-GB" sz="1600" b="1" err="1">
                <a:latin typeface="Calibri"/>
                <a:ea typeface="+mn-lt"/>
                <a:cs typeface="+mn-lt"/>
              </a:rPr>
              <a:t>gyfrannu</a:t>
            </a:r>
            <a:r>
              <a:rPr lang="en-GB" sz="1600" b="1">
                <a:latin typeface="Calibri"/>
                <a:ea typeface="+mn-lt"/>
                <a:cs typeface="+mn-lt"/>
              </a:rPr>
              <a:t> at </a:t>
            </a:r>
            <a:r>
              <a:rPr lang="en-GB" sz="1600" b="1" err="1">
                <a:latin typeface="Calibri"/>
                <a:ea typeface="+mn-lt"/>
                <a:cs typeface="+mn-lt"/>
              </a:rPr>
              <a:t>eich</a:t>
            </a:r>
            <a:r>
              <a:rPr lang="en-GB" sz="1600" b="1">
                <a:latin typeface="Calibri"/>
                <a:ea typeface="+mn-lt"/>
                <a:cs typeface="+mn-lt"/>
              </a:rPr>
              <a:t> </a:t>
            </a:r>
            <a:r>
              <a:rPr lang="en-GB" sz="1600" b="1" err="1">
                <a:latin typeface="Calibri"/>
                <a:ea typeface="+mn-lt"/>
                <a:cs typeface="+mn-lt"/>
              </a:rPr>
              <a:t>dealltwriaeth</a:t>
            </a:r>
            <a:r>
              <a:rPr lang="en-GB" sz="1600" b="1">
                <a:latin typeface="Calibri"/>
                <a:ea typeface="+mn-lt"/>
                <a:cs typeface="+mn-lt"/>
              </a:rPr>
              <a:t> o </a:t>
            </a:r>
            <a:r>
              <a:rPr lang="en-GB" sz="1600" b="1" err="1">
                <a:latin typeface="Calibri"/>
                <a:ea typeface="+mn-lt"/>
                <a:cs typeface="+mn-lt"/>
              </a:rPr>
              <a:t>bwysigrwydd</a:t>
            </a:r>
            <a:r>
              <a:rPr lang="en-GB" sz="1600" b="1">
                <a:latin typeface="Calibri"/>
                <a:ea typeface="+mn-lt"/>
                <a:cs typeface="+mn-lt"/>
              </a:rPr>
              <a:t> </a:t>
            </a:r>
            <a:r>
              <a:rPr lang="en-GB" sz="1600" b="1" err="1">
                <a:latin typeface="Calibri"/>
                <a:ea typeface="+mn-lt"/>
                <a:cs typeface="+mn-lt"/>
              </a:rPr>
              <a:t>chwarae</a:t>
            </a:r>
            <a:r>
              <a:rPr lang="en-GB" sz="1600" b="1">
                <a:latin typeface="Calibri"/>
                <a:ea typeface="+mn-lt"/>
                <a:cs typeface="+mn-lt"/>
              </a:rPr>
              <a:t>? </a:t>
            </a:r>
            <a:r>
              <a:rPr lang="en-GB" sz="1600" b="1" err="1">
                <a:latin typeface="Calibri"/>
                <a:ea typeface="+mn-lt"/>
                <a:cs typeface="+mn-lt"/>
              </a:rPr>
              <a:t>Ysgrifennwch</a:t>
            </a:r>
            <a:r>
              <a:rPr lang="en-GB" sz="1600" b="1">
                <a:latin typeface="Calibri"/>
                <a:ea typeface="+mn-lt"/>
                <a:cs typeface="+mn-lt"/>
              </a:rPr>
              <a:t> </a:t>
            </a:r>
            <a:r>
              <a:rPr lang="en-GB" sz="1600" b="1" err="1">
                <a:latin typeface="Calibri"/>
                <a:ea typeface="+mn-lt"/>
                <a:cs typeface="+mn-lt"/>
              </a:rPr>
              <a:t>baragraff</a:t>
            </a:r>
            <a:r>
              <a:rPr lang="en-GB" sz="1600" b="1">
                <a:latin typeface="Calibri"/>
                <a:ea typeface="+mn-lt"/>
                <a:cs typeface="+mn-lt"/>
              </a:rPr>
              <a:t> </a:t>
            </a:r>
            <a:r>
              <a:rPr lang="en-GB" sz="1600" b="1" err="1">
                <a:latin typeface="Calibri"/>
                <a:ea typeface="+mn-lt"/>
                <a:cs typeface="+mn-lt"/>
              </a:rPr>
              <a:t>cryno</a:t>
            </a:r>
            <a:r>
              <a:rPr lang="en-GB" sz="1600" b="1">
                <a:latin typeface="Calibri"/>
                <a:ea typeface="+mn-lt"/>
                <a:cs typeface="+mn-lt"/>
              </a:rPr>
              <a:t> </a:t>
            </a:r>
            <a:r>
              <a:rPr lang="en-GB" sz="1600" b="1" err="1">
                <a:latin typeface="Calibri"/>
                <a:ea typeface="+mn-lt"/>
                <a:cs typeface="+mn-lt"/>
              </a:rPr>
              <a:t>yn</a:t>
            </a:r>
            <a:r>
              <a:rPr lang="en-GB" sz="1600" b="1">
                <a:latin typeface="Calibri"/>
                <a:ea typeface="+mn-lt"/>
                <a:cs typeface="+mn-lt"/>
              </a:rPr>
              <a:t> </a:t>
            </a:r>
            <a:r>
              <a:rPr lang="en-GB" sz="1600" b="1" err="1">
                <a:latin typeface="Calibri"/>
                <a:ea typeface="+mn-lt"/>
                <a:cs typeface="+mn-lt"/>
              </a:rPr>
              <a:t>amlinellu</a:t>
            </a:r>
            <a:r>
              <a:rPr lang="en-GB" sz="1600" b="1">
                <a:latin typeface="Calibri"/>
                <a:ea typeface="+mn-lt"/>
                <a:cs typeface="+mn-lt"/>
              </a:rPr>
              <a:t> pam </a:t>
            </a:r>
            <a:r>
              <a:rPr lang="en-GB" sz="1600" b="1" err="1">
                <a:latin typeface="Calibri"/>
                <a:ea typeface="+mn-lt"/>
                <a:cs typeface="+mn-lt"/>
              </a:rPr>
              <a:t>mae</a:t>
            </a:r>
            <a:r>
              <a:rPr lang="en-GB" sz="1600" b="1">
                <a:latin typeface="Calibri"/>
                <a:ea typeface="+mn-lt"/>
                <a:cs typeface="+mn-lt"/>
              </a:rPr>
              <a:t> </a:t>
            </a:r>
            <a:r>
              <a:rPr lang="en-GB" sz="1600" b="1" err="1">
                <a:latin typeface="Calibri"/>
                <a:ea typeface="+mn-lt"/>
                <a:cs typeface="+mn-lt"/>
              </a:rPr>
              <a:t>chwarae’n</a:t>
            </a:r>
            <a:r>
              <a:rPr lang="en-GB" sz="1600" b="1">
                <a:latin typeface="Calibri"/>
                <a:ea typeface="+mn-lt"/>
                <a:cs typeface="+mn-lt"/>
              </a:rPr>
              <a:t> </a:t>
            </a:r>
            <a:r>
              <a:rPr lang="en-GB" sz="1600" b="1" err="1">
                <a:latin typeface="Calibri"/>
                <a:ea typeface="+mn-lt"/>
                <a:cs typeface="+mn-lt"/>
              </a:rPr>
              <a:t>bwysig</a:t>
            </a:r>
            <a:r>
              <a:rPr lang="en-GB" sz="1600" b="1">
                <a:latin typeface="Calibri"/>
                <a:ea typeface="+mn-lt"/>
                <a:cs typeface="+mn-lt"/>
              </a:rPr>
              <a:t> a </a:t>
            </a:r>
            <a:r>
              <a:rPr lang="en-GB" sz="1600" b="1" err="1">
                <a:latin typeface="Calibri"/>
                <a:ea typeface="+mn-lt"/>
                <a:cs typeface="+mn-lt"/>
              </a:rPr>
              <a:t>sut</a:t>
            </a:r>
            <a:r>
              <a:rPr lang="en-GB" sz="1600" b="1">
                <a:latin typeface="Calibri"/>
                <a:ea typeface="+mn-lt"/>
                <a:cs typeface="+mn-lt"/>
              </a:rPr>
              <a:t> </a:t>
            </a:r>
            <a:r>
              <a:rPr lang="en-GB" sz="1600" b="1" err="1">
                <a:latin typeface="Calibri"/>
                <a:ea typeface="+mn-lt"/>
                <a:cs typeface="+mn-lt"/>
              </a:rPr>
              <a:t>mae’r</a:t>
            </a:r>
            <a:r>
              <a:rPr lang="en-GB" sz="1600" b="1">
                <a:latin typeface="Calibri"/>
                <a:ea typeface="+mn-lt"/>
                <a:cs typeface="+mn-lt"/>
              </a:rPr>
              <a:t> </a:t>
            </a:r>
            <a:r>
              <a:rPr lang="en-GB" sz="1600" b="1" err="1">
                <a:latin typeface="Calibri"/>
                <a:ea typeface="+mn-lt"/>
                <a:cs typeface="+mn-lt"/>
              </a:rPr>
              <a:t>damcaniaethwyr</a:t>
            </a:r>
            <a:r>
              <a:rPr lang="en-GB" sz="1600" b="1">
                <a:latin typeface="Calibri"/>
                <a:ea typeface="+mn-lt"/>
                <a:cs typeface="+mn-lt"/>
              </a:rPr>
              <a:t> </a:t>
            </a:r>
            <a:r>
              <a:rPr lang="en-GB" sz="1600" b="1" err="1">
                <a:latin typeface="Calibri"/>
                <a:ea typeface="+mn-lt"/>
                <a:cs typeface="+mn-lt"/>
              </a:rPr>
              <a:t>hyn</a:t>
            </a:r>
            <a:r>
              <a:rPr lang="en-GB" sz="1600" b="1">
                <a:latin typeface="Calibri"/>
                <a:ea typeface="+mn-lt"/>
                <a:cs typeface="+mn-lt"/>
              </a:rPr>
              <a:t> </a:t>
            </a:r>
            <a:r>
              <a:rPr lang="en-GB" sz="1600" b="1" err="1">
                <a:latin typeface="Calibri"/>
                <a:ea typeface="+mn-lt"/>
                <a:cs typeface="+mn-lt"/>
              </a:rPr>
              <a:t>yn</a:t>
            </a:r>
            <a:r>
              <a:rPr lang="en-GB" sz="1600" b="1">
                <a:latin typeface="Calibri"/>
                <a:ea typeface="+mn-lt"/>
                <a:cs typeface="+mn-lt"/>
              </a:rPr>
              <a:t> </a:t>
            </a:r>
            <a:r>
              <a:rPr lang="en-GB" sz="1600" b="1" err="1">
                <a:latin typeface="Calibri"/>
                <a:ea typeface="+mn-lt"/>
                <a:cs typeface="+mn-lt"/>
              </a:rPr>
              <a:t>cefnogi’r</a:t>
            </a:r>
            <a:r>
              <a:rPr lang="en-GB" sz="1600" b="1">
                <a:latin typeface="Calibri"/>
                <a:ea typeface="+mn-lt"/>
                <a:cs typeface="+mn-lt"/>
              </a:rPr>
              <a:t> </a:t>
            </a:r>
            <a:r>
              <a:rPr lang="en-GB" sz="1600" b="1" err="1">
                <a:latin typeface="Calibri"/>
                <a:ea typeface="+mn-lt"/>
                <a:cs typeface="+mn-lt"/>
              </a:rPr>
              <a:t>farn</a:t>
            </a:r>
            <a:r>
              <a:rPr lang="en-GB" sz="1600" b="1">
                <a:latin typeface="Calibri"/>
                <a:ea typeface="+mn-lt"/>
                <a:cs typeface="+mn-lt"/>
              </a:rPr>
              <a:t> </a:t>
            </a:r>
            <a:r>
              <a:rPr lang="en-GB" sz="1600" b="1" err="1">
                <a:latin typeface="Calibri"/>
                <a:ea typeface="+mn-lt"/>
                <a:cs typeface="+mn-lt"/>
              </a:rPr>
              <a:t>honno</a:t>
            </a:r>
            <a:r>
              <a:rPr lang="en-GB" sz="1600" b="1">
                <a:latin typeface="Calibri"/>
                <a:ea typeface="+mn-lt"/>
                <a:cs typeface="+mn-lt"/>
              </a:rPr>
              <a:t>. </a:t>
            </a:r>
            <a:r>
              <a:rPr lang="en-GB" sz="1600" b="1" err="1">
                <a:latin typeface="Calibri"/>
                <a:ea typeface="+mn-lt"/>
                <a:cs typeface="+mn-lt"/>
              </a:rPr>
              <a:t>Cofiwch</a:t>
            </a:r>
            <a:r>
              <a:rPr lang="en-GB" sz="1600" b="1">
                <a:latin typeface="Calibri"/>
                <a:ea typeface="+mn-lt"/>
                <a:cs typeface="+mn-lt"/>
              </a:rPr>
              <a:t> </a:t>
            </a:r>
            <a:r>
              <a:rPr lang="en-GB" sz="1600" b="1" err="1">
                <a:latin typeface="Calibri"/>
                <a:ea typeface="+mn-lt"/>
                <a:cs typeface="+mn-lt"/>
              </a:rPr>
              <a:t>gyfeirio</a:t>
            </a:r>
            <a:r>
              <a:rPr lang="en-GB" sz="1600" b="1">
                <a:latin typeface="Calibri"/>
                <a:ea typeface="+mn-lt"/>
                <a:cs typeface="+mn-lt"/>
              </a:rPr>
              <a:t> at </a:t>
            </a:r>
            <a:r>
              <a:rPr lang="en-GB" sz="1600" b="1" err="1">
                <a:latin typeface="Calibri"/>
                <a:ea typeface="+mn-lt"/>
                <a:cs typeface="+mn-lt"/>
              </a:rPr>
              <a:t>eich</a:t>
            </a:r>
            <a:r>
              <a:rPr lang="en-GB" sz="1600" b="1">
                <a:latin typeface="Calibri"/>
                <a:ea typeface="+mn-lt"/>
                <a:cs typeface="+mn-lt"/>
              </a:rPr>
              <a:t> </a:t>
            </a:r>
            <a:r>
              <a:rPr lang="en-GB" sz="1600" b="1" err="1">
                <a:latin typeface="Calibri"/>
                <a:ea typeface="+mn-lt"/>
                <a:cs typeface="+mn-lt"/>
              </a:rPr>
              <a:t>ffynonellau</a:t>
            </a:r>
            <a:r>
              <a:rPr lang="en-GB" sz="1600" b="1">
                <a:latin typeface="Calibri"/>
                <a:ea typeface="+mn-lt"/>
                <a:cs typeface="+mn-lt"/>
              </a:rPr>
              <a:t>.</a:t>
            </a:r>
            <a:endParaRPr lang="en-GB" altLang="en-US" sz="1600" b="1">
              <a:latin typeface="Calibri"/>
              <a:ea typeface="+mn-lt"/>
              <a:cs typeface="+mn-lt"/>
            </a:endParaRPr>
          </a:p>
          <a:p>
            <a:pPr marL="0" indent="0" eaLnBrk="1" fontAlgn="auto" hangingPunct="1">
              <a:spcAft>
                <a:spcPts val="0"/>
              </a:spcAft>
              <a:buFont typeface="Arial" panose="020B0604020202020204" pitchFamily="34" charset="0"/>
              <a:buNone/>
              <a:defRPr/>
            </a:pPr>
            <a:endParaRPr lang="en-GB" altLang="en-US" sz="2800"/>
          </a:p>
        </p:txBody>
      </p:sp>
      <p:sp>
        <p:nvSpPr>
          <p:cNvPr id="61444" name="Rectangle 6">
            <a:extLst>
              <a:ext uri="{FF2B5EF4-FFF2-40B4-BE49-F238E27FC236}">
                <a16:creationId xmlns:a16="http://schemas.microsoft.com/office/drawing/2014/main" id="{0349E969-31C6-8885-FA62-EC2274CE255E}"/>
              </a:ext>
            </a:extLst>
          </p:cNvPr>
          <p:cNvSpPr>
            <a:spLocks noGrp="1" noChangeArrowheads="1"/>
          </p:cNvSpPr>
          <p:nvPr>
            <p:ph sz="half" idx="2"/>
          </p:nvPr>
        </p:nvSpPr>
        <p:spPr>
          <a:xfrm>
            <a:off x="4648200" y="1600200"/>
            <a:ext cx="4038600" cy="3916363"/>
          </a:xfrm>
        </p:spPr>
        <p:txBody>
          <a:bodyPr/>
          <a:lstStyle/>
          <a:p>
            <a:pPr eaLnBrk="1" hangingPunct="1"/>
            <a:r>
              <a:rPr lang="en-GB" altLang="en-US" sz="1600">
                <a:solidFill>
                  <a:srgbClr val="0070C0"/>
                </a:solidFill>
                <a:latin typeface="Calibri"/>
                <a:cs typeface="Calibri"/>
              </a:rPr>
              <a:t>What does play mean to you?</a:t>
            </a:r>
          </a:p>
          <a:p>
            <a:pPr eaLnBrk="1" hangingPunct="1"/>
            <a:r>
              <a:rPr lang="en-GB" altLang="en-US" sz="1600">
                <a:solidFill>
                  <a:srgbClr val="0070C0"/>
                </a:solidFill>
                <a:latin typeface="Calibri"/>
                <a:cs typeface="Calibri"/>
              </a:rPr>
              <a:t>What can you find out about defining play?</a:t>
            </a:r>
          </a:p>
          <a:p>
            <a:pPr eaLnBrk="1" hangingPunct="1"/>
            <a:r>
              <a:rPr lang="en-GB" altLang="en-US" sz="1600">
                <a:solidFill>
                  <a:srgbClr val="0070C0"/>
                </a:solidFill>
                <a:latin typeface="Calibri"/>
                <a:ea typeface="Calibri"/>
                <a:cs typeface="Calibri"/>
              </a:rPr>
              <a:t>Research the following</a:t>
            </a:r>
          </a:p>
          <a:p>
            <a:endParaRPr lang="en-GB" altLang="en-US" sz="1600">
              <a:solidFill>
                <a:srgbClr val="0070C0"/>
              </a:solidFill>
              <a:latin typeface="Calibri"/>
              <a:ea typeface="+mn-lt"/>
              <a:cs typeface="Calibri"/>
            </a:endParaRPr>
          </a:p>
          <a:p>
            <a:pPr marL="0" indent="0">
              <a:buNone/>
            </a:pPr>
            <a:r>
              <a:rPr lang="en-US" sz="1600" b="1">
                <a:solidFill>
                  <a:srgbClr val="0070C0"/>
                </a:solidFill>
                <a:latin typeface="Calibri"/>
                <a:ea typeface="+mn-lt"/>
                <a:cs typeface="+mn-lt"/>
              </a:rPr>
              <a:t>What do each of the following theorists contribute to your understanding of the importance of play? Write a summary paragraph outlining why play is important and how these theorists support that view. Remember to reference your sources.</a:t>
            </a:r>
            <a:endParaRPr lang="en-GB" altLang="en-US" sz="1600">
              <a:solidFill>
                <a:srgbClr val="0070C0"/>
              </a:solidFill>
              <a:latin typeface="Calibri"/>
              <a:cs typeface="Arial"/>
            </a:endParaRPr>
          </a:p>
        </p:txBody>
      </p:sp>
      <p:sp>
        <p:nvSpPr>
          <p:cNvPr id="2" name="TextBox 1">
            <a:extLst>
              <a:ext uri="{FF2B5EF4-FFF2-40B4-BE49-F238E27FC236}">
                <a16:creationId xmlns:a16="http://schemas.microsoft.com/office/drawing/2014/main" id="{286D40F3-194F-DF14-4038-7C82690DF4FD}"/>
              </a:ext>
            </a:extLst>
          </p:cNvPr>
          <p:cNvSpPr txBox="1"/>
          <p:nvPr/>
        </p:nvSpPr>
        <p:spPr>
          <a:xfrm>
            <a:off x="4645742" y="547796"/>
            <a:ext cx="27432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000" b="1">
                <a:solidFill>
                  <a:srgbClr val="0070C0"/>
                </a:solidFill>
                <a:cs typeface="Arial"/>
              </a:rPr>
              <a:t>Research</a:t>
            </a:r>
            <a:endParaRPr 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800BB14-238B-719C-FE8F-30E0C2C14DD5}"/>
              </a:ext>
            </a:extLst>
          </p:cNvPr>
          <p:cNvSpPr>
            <a:spLocks noGrp="1"/>
          </p:cNvSpPr>
          <p:nvPr>
            <p:ph sz="half" idx="1"/>
          </p:nvPr>
        </p:nvSpPr>
        <p:spPr>
          <a:xfrm>
            <a:off x="1098047" y="1825987"/>
            <a:ext cx="3546042" cy="3203992"/>
          </a:xfrm>
        </p:spPr>
        <p:txBody>
          <a:bodyPr/>
          <a:lstStyle/>
          <a:p>
            <a:r>
              <a:rPr lang="en-US" sz="3200">
                <a:solidFill>
                  <a:srgbClr val="0070C0"/>
                </a:solidFill>
                <a:latin typeface="Calibri"/>
                <a:ea typeface="Calibri"/>
                <a:cs typeface="Arial"/>
              </a:rPr>
              <a:t>Sigmund Freud     </a:t>
            </a:r>
          </a:p>
          <a:p>
            <a:r>
              <a:rPr lang="en-US" sz="3200">
                <a:solidFill>
                  <a:srgbClr val="0070C0"/>
                </a:solidFill>
                <a:latin typeface="Calibri"/>
                <a:ea typeface="Calibri"/>
                <a:cs typeface="Arial"/>
              </a:rPr>
              <a:t>Vygotsky                </a:t>
            </a:r>
          </a:p>
          <a:p>
            <a:r>
              <a:rPr lang="en-US" sz="3200">
                <a:solidFill>
                  <a:srgbClr val="0070C0"/>
                </a:solidFill>
                <a:latin typeface="Calibri"/>
                <a:ea typeface="Calibri"/>
                <a:cs typeface="Arial"/>
              </a:rPr>
              <a:t>Bruner                   </a:t>
            </a:r>
          </a:p>
          <a:p>
            <a:r>
              <a:rPr lang="en-US" sz="3200">
                <a:solidFill>
                  <a:srgbClr val="0070C0"/>
                </a:solidFill>
                <a:latin typeface="Calibri"/>
                <a:ea typeface="Calibri"/>
                <a:cs typeface="Arial"/>
              </a:rPr>
              <a:t>Piaget</a:t>
            </a:r>
          </a:p>
          <a:p>
            <a:r>
              <a:rPr lang="en-US" sz="3200">
                <a:solidFill>
                  <a:srgbClr val="0070C0"/>
                </a:solidFill>
                <a:latin typeface="Calibri"/>
                <a:ea typeface="Calibri"/>
                <a:cs typeface="Arial"/>
              </a:rPr>
              <a:t>Erikson</a:t>
            </a:r>
          </a:p>
          <a:p>
            <a:r>
              <a:rPr lang="en-US" sz="3200">
                <a:solidFill>
                  <a:srgbClr val="0070C0"/>
                </a:solidFill>
                <a:latin typeface="Calibri"/>
                <a:ea typeface="Calibri"/>
                <a:cs typeface="Arial"/>
              </a:rPr>
              <a:t>Parten</a:t>
            </a:r>
          </a:p>
        </p:txBody>
      </p:sp>
      <p:sp>
        <p:nvSpPr>
          <p:cNvPr id="6" name="Rectangle 4">
            <a:extLst>
              <a:ext uri="{FF2B5EF4-FFF2-40B4-BE49-F238E27FC236}">
                <a16:creationId xmlns:a16="http://schemas.microsoft.com/office/drawing/2014/main" id="{757050A8-B96A-F6D5-735E-393DC56178CC}"/>
              </a:ext>
            </a:extLst>
          </p:cNvPr>
          <p:cNvSpPr>
            <a:spLocks noGrp="1" noChangeArrowheads="1"/>
          </p:cNvSpPr>
          <p:nvPr>
            <p:ph type="title"/>
          </p:nvPr>
        </p:nvSpPr>
        <p:spPr>
          <a:xfrm>
            <a:off x="628650" y="365125"/>
            <a:ext cx="3325235" cy="1083269"/>
          </a:xfrm>
        </p:spPr>
        <p:txBody>
          <a:bodyPr/>
          <a:lstStyle/>
          <a:p>
            <a:pPr eaLnBrk="1" hangingPunct="1"/>
            <a:r>
              <a:rPr lang="en-GB" altLang="en-US" sz="4000" b="1" err="1"/>
              <a:t>Ymchwil</a:t>
            </a:r>
          </a:p>
        </p:txBody>
      </p:sp>
      <p:sp>
        <p:nvSpPr>
          <p:cNvPr id="8" name="TextBox 7">
            <a:extLst>
              <a:ext uri="{FF2B5EF4-FFF2-40B4-BE49-F238E27FC236}">
                <a16:creationId xmlns:a16="http://schemas.microsoft.com/office/drawing/2014/main" id="{7E4437DB-19FF-D8BF-1007-95446182801E}"/>
              </a:ext>
            </a:extLst>
          </p:cNvPr>
          <p:cNvSpPr txBox="1"/>
          <p:nvPr/>
        </p:nvSpPr>
        <p:spPr>
          <a:xfrm>
            <a:off x="4645742" y="547796"/>
            <a:ext cx="27432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000" b="1">
                <a:solidFill>
                  <a:srgbClr val="0070C0"/>
                </a:solidFill>
                <a:cs typeface="Arial"/>
              </a:rPr>
              <a:t>Research</a:t>
            </a:r>
            <a:endParaRPr lang="en-US"/>
          </a:p>
        </p:txBody>
      </p:sp>
      <p:sp>
        <p:nvSpPr>
          <p:cNvPr id="4" name="Content Placeholder 2">
            <a:extLst>
              <a:ext uri="{FF2B5EF4-FFF2-40B4-BE49-F238E27FC236}">
                <a16:creationId xmlns:a16="http://schemas.microsoft.com/office/drawing/2014/main" id="{F87F7843-0CFD-FE33-DFA8-289DA161B432}"/>
              </a:ext>
            </a:extLst>
          </p:cNvPr>
          <p:cNvSpPr txBox="1">
            <a:spLocks/>
          </p:cNvSpPr>
          <p:nvPr/>
        </p:nvSpPr>
        <p:spPr bwMode="auto">
          <a:xfrm>
            <a:off x="4569543" y="1824522"/>
            <a:ext cx="3546042" cy="3203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171450" indent="-171450" algn="l" defTabSz="685800" rtl="0" eaLnBrk="0" fontAlgn="base" hangingPunct="0">
              <a:lnSpc>
                <a:spcPct val="90000"/>
              </a:lnSpc>
              <a:spcBef>
                <a:spcPts val="750"/>
              </a:spcBef>
              <a:spcAft>
                <a:spcPct val="0"/>
              </a:spcAft>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0" fontAlgn="base" hangingPunct="0">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2pPr>
            <a:lvl3pPr marL="857250" indent="-171450" algn="l" defTabSz="685800" rtl="0" eaLnBrk="0" fontAlgn="base" hangingPunct="0">
              <a:lnSpc>
                <a:spcPct val="90000"/>
              </a:lnSpc>
              <a:spcBef>
                <a:spcPts val="375"/>
              </a:spcBef>
              <a:spcAft>
                <a:spcPct val="0"/>
              </a:spcAft>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rgbClr val="0B148B"/>
                </a:solidFill>
                <a:latin typeface="+mn-lt"/>
                <a:ea typeface="+mn-ea"/>
                <a:cs typeface="+mn-cs"/>
              </a:defRPr>
            </a:lvl4pPr>
            <a:lvl5pPr marL="15430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rgbClr val="0B148B"/>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US" sz="3200">
                <a:solidFill>
                  <a:srgbClr val="0070C0"/>
                </a:solidFill>
                <a:latin typeface="Calibri"/>
                <a:cs typeface="Arial"/>
              </a:rPr>
              <a:t>Froebel</a:t>
            </a:r>
          </a:p>
          <a:p>
            <a:r>
              <a:rPr lang="en-US" sz="3200">
                <a:solidFill>
                  <a:srgbClr val="0070C0"/>
                </a:solidFill>
                <a:latin typeface="Calibri"/>
                <a:cs typeface="Arial"/>
              </a:rPr>
              <a:t>Isaacs</a:t>
            </a:r>
          </a:p>
          <a:p>
            <a:r>
              <a:rPr lang="en-US" sz="3200">
                <a:solidFill>
                  <a:srgbClr val="0070C0"/>
                </a:solidFill>
                <a:latin typeface="Calibri"/>
                <a:cs typeface="Arial"/>
              </a:rPr>
              <a:t>Montessori</a:t>
            </a:r>
          </a:p>
          <a:p>
            <a:r>
              <a:rPr lang="en-US" sz="3200">
                <a:solidFill>
                  <a:srgbClr val="0070C0"/>
                </a:solidFill>
                <a:latin typeface="Calibri"/>
                <a:cs typeface="Arial"/>
              </a:rPr>
              <a:t>Bruce</a:t>
            </a:r>
          </a:p>
          <a:p>
            <a:r>
              <a:rPr lang="en-US" sz="3200">
                <a:solidFill>
                  <a:srgbClr val="0070C0"/>
                </a:solidFill>
                <a:latin typeface="Calibri"/>
                <a:cs typeface="Arial"/>
              </a:rPr>
              <a:t>Reggio Emillia</a:t>
            </a:r>
          </a:p>
          <a:p>
            <a:r>
              <a:rPr lang="en-US" sz="3200">
                <a:solidFill>
                  <a:srgbClr val="0070C0"/>
                </a:solidFill>
                <a:latin typeface="Calibri"/>
                <a:cs typeface="Arial"/>
              </a:rPr>
              <a:t>Any others?</a:t>
            </a:r>
          </a:p>
          <a:p>
            <a:endParaRPr lang="en-US" sz="3200">
              <a:solidFill>
                <a:srgbClr val="0070C0"/>
              </a:solidFill>
              <a:latin typeface="Calibri"/>
              <a:cs typeface="Arial"/>
            </a:endParaRPr>
          </a:p>
        </p:txBody>
      </p:sp>
    </p:spTree>
    <p:extLst>
      <p:ext uri="{BB962C8B-B14F-4D97-AF65-F5344CB8AC3E}">
        <p14:creationId xmlns:p14="http://schemas.microsoft.com/office/powerpoint/2010/main" val="11632725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Content Placeholder 2">
            <a:extLst>
              <a:ext uri="{FF2B5EF4-FFF2-40B4-BE49-F238E27FC236}">
                <a16:creationId xmlns:a16="http://schemas.microsoft.com/office/drawing/2014/main" id="{57798EEF-D3A5-8014-1ECB-873BD544659F}"/>
              </a:ext>
            </a:extLst>
          </p:cNvPr>
          <p:cNvSpPr>
            <a:spLocks noGrp="1" noChangeArrowheads="1"/>
          </p:cNvSpPr>
          <p:nvPr>
            <p:ph sz="half" idx="1"/>
          </p:nvPr>
        </p:nvSpPr>
        <p:spPr>
          <a:xfrm>
            <a:off x="-11113" y="115888"/>
            <a:ext cx="9144001" cy="5689600"/>
          </a:xfrm>
        </p:spPr>
        <p:txBody>
          <a:bodyPr/>
          <a:lstStyle/>
          <a:p>
            <a:pPr eaLnBrk="1" hangingPunct="1"/>
            <a:r>
              <a:rPr lang="en-GB" altLang="en-US" sz="1600"/>
              <a:t>Bottril, G. (2018) </a:t>
            </a:r>
            <a:r>
              <a:rPr lang="en-GB" altLang="en-US" sz="1600" i="1"/>
              <a:t>Can I go and Play now? Rethinking the Early Years. </a:t>
            </a:r>
            <a:r>
              <a:rPr lang="en-GB" altLang="en-US" sz="1600"/>
              <a:t>London: Sage</a:t>
            </a:r>
          </a:p>
          <a:p>
            <a:pPr eaLnBrk="1" hangingPunct="1"/>
            <a:r>
              <a:rPr lang="en-GB" altLang="en-US" sz="1600"/>
              <a:t>Gray, C., &amp; MacBlain, S. (2015). </a:t>
            </a:r>
            <a:r>
              <a:rPr lang="en-GB" altLang="en-US" sz="1600" i="1"/>
              <a:t>Learning theories in childhood</a:t>
            </a:r>
            <a:r>
              <a:rPr lang="en-GB" altLang="en-US" sz="1600"/>
              <a:t> (Second ed.) London: Sage.</a:t>
            </a:r>
          </a:p>
          <a:p>
            <a:pPr eaLnBrk="1" hangingPunct="1"/>
            <a:r>
              <a:rPr lang="en-GB" altLang="en-US" sz="1600"/>
              <a:t>Malone, J., Liu, S., Vaillant, G., Rentz, D., &amp; Waldinger, R. (2016). Midlife Eriksonian psychosocial development: Setting the stage for late-life cognitive and emotional health. </a:t>
            </a:r>
            <a:r>
              <a:rPr lang="en-GB" altLang="en-US" sz="1600" i="1"/>
              <a:t>Developmental Psychology</a:t>
            </a:r>
            <a:r>
              <a:rPr lang="en-GB" altLang="en-US" sz="1600"/>
              <a:t>, 52(3), 496-508.</a:t>
            </a:r>
          </a:p>
          <a:p>
            <a:pPr eaLnBrk="1" hangingPunct="1"/>
            <a:r>
              <a:rPr lang="en-GB" altLang="en-US" sz="1600"/>
              <a:t>Mcinnes, K., Howard, J., Miles, G., &amp; Crowley, K. (2011). Differences in Practitioners' Understanding of Play and How This Influences Pedagogy and Children's Perceptions of Play. </a:t>
            </a:r>
            <a:r>
              <a:rPr lang="en-GB" altLang="en-US" sz="1600" i="1"/>
              <a:t>Early Years </a:t>
            </a:r>
            <a:r>
              <a:rPr lang="en-GB" altLang="en-US" sz="1600"/>
              <a:t>(London, England), 31(2), 121-133.</a:t>
            </a:r>
          </a:p>
          <a:p>
            <a:pPr eaLnBrk="1" hangingPunct="1"/>
            <a:r>
              <a:rPr lang="en-GB" altLang="en-US" sz="1600"/>
              <a:t>McInnes, K., Howard, J., Crowley, K., &amp; Miles, G. (2013). The nature of adult-child interaction in the early years classroom: Implications for children's perceptions of play and subsequent learning behaviour. </a:t>
            </a:r>
            <a:r>
              <a:rPr lang="en-GB" altLang="en-US" sz="1600" i="1"/>
              <a:t>European Early Childhood Education Research Journal, </a:t>
            </a:r>
            <a:r>
              <a:rPr lang="en-GB" altLang="en-US" sz="1600"/>
              <a:t>21(2), 268-282.</a:t>
            </a:r>
          </a:p>
          <a:p>
            <a:pPr eaLnBrk="1" hangingPunct="1"/>
            <a:r>
              <a:rPr lang="en-GB" altLang="en-US" sz="1600"/>
              <a:t>Nilsson, M, &amp; Ferholt, B. (2014). Vygotsky's theories of play, imagination and creativity in current practice: Gunilla Lindqvist's "creative pedagogy of play" in U. S. kindergartens and Swedish Reggio-Emilia inspired preschools. </a:t>
            </a:r>
            <a:r>
              <a:rPr lang="en-GB" altLang="en-US" sz="1600" i="1"/>
              <a:t>Perspectiva, </a:t>
            </a:r>
            <a:r>
              <a:rPr lang="en-GB" altLang="en-US" sz="1600"/>
              <a:t>32(3), 919-950.</a:t>
            </a:r>
          </a:p>
          <a:p>
            <a:pPr eaLnBrk="1" hangingPunct="1"/>
            <a:r>
              <a:rPr lang="en-GB" altLang="en-US" sz="1600"/>
              <a:t>Parten, M. B. (1933). Social play among preschool children. </a:t>
            </a:r>
            <a:r>
              <a:rPr lang="en-GB" altLang="en-US" sz="1600" i="1"/>
              <a:t>The Journal of Abnormal and Social Psychology</a:t>
            </a:r>
            <a:r>
              <a:rPr lang="en-GB" altLang="en-US" sz="1600"/>
              <a:t>, 28(2), 136-147.</a:t>
            </a:r>
          </a:p>
          <a:p>
            <a:pPr eaLnBrk="1" hangingPunct="1"/>
            <a:r>
              <a:rPr lang="en-GB" altLang="en-US" sz="1600"/>
              <a:t>Shree, A., &amp; Shukla, P. (2016). Play: World of Children. </a:t>
            </a:r>
            <a:r>
              <a:rPr lang="en-GB" altLang="en-US" sz="1600" i="1"/>
              <a:t>Educational Quest</a:t>
            </a:r>
            <a:r>
              <a:rPr lang="en-GB" altLang="en-US" sz="1600"/>
              <a:t>, 7(2), 71-77.</a:t>
            </a:r>
          </a:p>
          <a:p>
            <a:pPr eaLnBrk="1" hangingPunct="1"/>
            <a:r>
              <a:rPr lang="en-GB" altLang="en-US" sz="1600"/>
              <a:t>Vygotskiĭ,L. &amp; Cole, M. (1978). </a:t>
            </a:r>
            <a:r>
              <a:rPr lang="en-GB" altLang="en-US" sz="1600" i="1"/>
              <a:t>Mind in society : The development of higher psychological processes</a:t>
            </a:r>
            <a:r>
              <a:rPr lang="en-GB" altLang="en-US" sz="1600"/>
              <a:t>. Cambridge, Mass: Harvard University Press.</a:t>
            </a: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PodHandler">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dHandler" id="{13650762-B47E-4831-B6E2-90D0068FB010}" vid="{7EAE80CA-C815-451C-9B0B-943525A673D6}"/>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PodHandler" id="{13650762-B47E-4831-B6E2-90D0068FB010}" vid="{F3944D7E-7013-4E67-A11B-0FC9CD71B0FC}"/>
    </a:ext>
  </a:ext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SharedWithUsers xmlns="16bfc89a-06a0-41d6-ae50-6ff65b36cb8b">
      <UserInfo>
        <DisplayName/>
        <AccountId xsi:nil="true"/>
        <AccountType/>
      </UserInfo>
    </SharedWithUsers>
    <MediaLengthInSeconds xmlns="e4a72011-89be-41d7-bd49-565121a9e247"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2a80b03815e2e5e3281b97f7713277a5">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4ff4b8fc08fe7a41382c493e40dd0b1f"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96F1ACB-98F2-468A-9968-DDA3E9F50104}">
  <ds:schemaRefs>
    <ds:schemaRef ds:uri="http://schemas.microsoft.com/sharepoint/v3/contenttype/forms"/>
  </ds:schemaRefs>
</ds:datastoreItem>
</file>

<file path=customXml/itemProps2.xml><?xml version="1.0" encoding="utf-8"?>
<ds:datastoreItem xmlns:ds="http://schemas.openxmlformats.org/officeDocument/2006/customXml" ds:itemID="{90147E3F-4C75-4E20-9213-9215F95BF101}">
  <ds:schemaRefs>
    <ds:schemaRef ds:uri="16bfc89a-06a0-41d6-ae50-6ff65b36cb8b"/>
    <ds:schemaRef ds:uri="e4a72011-89be-41d7-bd49-565121a9e247"/>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B4675A28-FD0A-4AA1-AAD8-FE640A911F16}">
  <ds:schemaRefs>
    <ds:schemaRef ds:uri="16bfc89a-06a0-41d6-ae50-6ff65b36cb8b"/>
    <ds:schemaRef ds:uri="e4a72011-89be-41d7-bd49-565121a9e247"/>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PodHandler</Template>
  <Application>Microsoft Office PowerPoint</Application>
  <PresentationFormat>On-screen Show (4:3)</PresentationFormat>
  <Slides>28</Slides>
  <Notes>26</Notes>
  <HiddenSlides>0</HiddenSlides>
  <ScaleCrop>false</ScaleCrop>
  <HeadingPairs>
    <vt:vector size="4" baseType="variant">
      <vt:variant>
        <vt:lpstr>Theme</vt:lpstr>
      </vt:variant>
      <vt:variant>
        <vt:i4>2</vt:i4>
      </vt:variant>
      <vt:variant>
        <vt:lpstr>Slide Titles</vt:lpstr>
      </vt:variant>
      <vt:variant>
        <vt:i4>28</vt:i4>
      </vt:variant>
    </vt:vector>
  </HeadingPairs>
  <TitlesOfParts>
    <vt:vector size="30" baseType="lpstr">
      <vt:lpstr>PodHandler</vt:lpstr>
      <vt:lpstr>20140311PresentationUWTSDTemplate</vt:lpstr>
      <vt:lpstr>   ECEY4003C Chwarae plant: theori ac arfer Darlith 1  ECEY4003 Children’s play: theory and practice Lecture 1  </vt:lpstr>
      <vt:lpstr>Tîm y modiwl         Module team</vt:lpstr>
      <vt:lpstr>Sgiliau Cyflogadwyedd Employability skills</vt:lpstr>
      <vt:lpstr>Llawlyfr modiwl      Module handbook</vt:lpstr>
      <vt:lpstr>Deilliannau Dysgu</vt:lpstr>
      <vt:lpstr>Learning Outcomes</vt:lpstr>
      <vt:lpstr>Chwarae        </vt:lpstr>
      <vt:lpstr>Y cwestiwn mawr…</vt:lpstr>
      <vt:lpstr>PowerPoint Presentation</vt:lpstr>
      <vt:lpstr>PowerPoint Presentation</vt:lpstr>
      <vt:lpstr>PowerPoint Presentation</vt:lpstr>
      <vt:lpstr>PowerPoint Presentation</vt:lpstr>
      <vt:lpstr>Beth yw chwarae? What is play?</vt:lpstr>
      <vt:lpstr>Beth yw chwarae? What is play?</vt:lpstr>
      <vt:lpstr>PowerPoint Presentation</vt:lpstr>
      <vt:lpstr>Beth mae plant yn dweud?</vt:lpstr>
      <vt:lpstr>Llywodraeth Cymru Cymru – gwlad lle mae cyfle i chwarae </vt:lpstr>
      <vt:lpstr>Welsh Government Wales – A Play Friendly Country</vt:lpstr>
      <vt:lpstr>CCUHP     </vt:lpstr>
      <vt:lpstr>Hawliau Plant Cymru </vt:lpstr>
      <vt:lpstr>Yr hawl i chwarae</vt:lpstr>
      <vt:lpstr>Yr hawl i chwarae</vt:lpstr>
      <vt:lpstr>Chwarae Cymru</vt:lpstr>
      <vt:lpstr>PowerPoint Presentation</vt:lpstr>
      <vt:lpstr>PowerPoint Presentation</vt:lpstr>
      <vt:lpstr>Ymchwil</vt:lpstr>
      <vt:lpstr>Ymchwil</vt:lpstr>
      <vt:lpstr>PowerPoint Presentation</vt:lpstr>
    </vt:vector>
  </TitlesOfParts>
  <Company>Stills Design &amp; Advertising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ECEY4003C Chwarae plant: theori ac arfer Darlith 1  ECEY4003 Children’s play: theory and practice Lecture 1  </dc:title>
  <dc:creator>chris carpenter</dc:creator>
  <cp:keywords>templed, dempled, thempled, powerpoint, bwrdd, fwrdd, iaith, cymraeg, gymraeg, chymraeg, cyflwyniadau, gyflwyniadau, chyflwyniadau, delwedd, ddelwedd,</cp:keywords>
  <cp:revision>2</cp:revision>
  <dcterms:created xsi:type="dcterms:W3CDTF">2004-04-06T15:50:52Z</dcterms:created>
  <dcterms:modified xsi:type="dcterms:W3CDTF">2024-01-29T16:24:25Z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r8>100200</vt:r8>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Keywords0">
    <vt:lpwstr>templed, dempled, thempled, powerpoint, bwrdd, fwrdd, iaith, cymraeg, gymraeg, chymraeg, cyflwyniadau, gyflwyniadau, chyflwyniadau, delwedd, ddelwedd, </vt:lpwstr>
  </property>
  <property fmtid="{D5CDD505-2E9C-101B-9397-08002B2CF9AE}" pid="17" name="Language">
    <vt:lpwstr>Welsh</vt:lpwstr>
  </property>
  <property fmtid="{D5CDD505-2E9C-101B-9397-08002B2CF9AE}" pid="18" name="display_urn:schemas-microsoft-com:office:office#Editor">
    <vt:lpwstr>NTDD2413\Operator</vt:lpwstr>
  </property>
  <property fmtid="{D5CDD505-2E9C-101B-9397-08002B2CF9AE}" pid="19" name="display_urn:schemas-microsoft-com:office:office#Author">
    <vt:lpwstr>Jeremy Evas</vt:lpwstr>
  </property>
  <property fmtid="{D5CDD505-2E9C-101B-9397-08002B2CF9AE}" pid="20" name="ContentTypeId">
    <vt:lpwstr>0x010100B144F219396AFE458016C97602F34B7A</vt:lpwstr>
  </property>
  <property fmtid="{D5CDD505-2E9C-101B-9397-08002B2CF9AE}" pid="21" name="MediaServiceImageTags">
    <vt:lpwstr/>
  </property>
  <property fmtid="{D5CDD505-2E9C-101B-9397-08002B2CF9AE}" pid="22" name="_SourceUrl">
    <vt:lpwstr/>
  </property>
  <property fmtid="{D5CDD505-2E9C-101B-9397-08002B2CF9AE}" pid="23" name="_SharedFileIndex">
    <vt:lpwstr/>
  </property>
  <property fmtid="{D5CDD505-2E9C-101B-9397-08002B2CF9AE}" pid="24" name="ComplianceAssetId">
    <vt:lpwstr/>
  </property>
  <property fmtid="{D5CDD505-2E9C-101B-9397-08002B2CF9AE}" pid="25" name="_ExtendedDescription">
    <vt:lpwstr/>
  </property>
  <property fmtid="{D5CDD505-2E9C-101B-9397-08002B2CF9AE}" pid="26" name="TriggerFlowInfo">
    <vt:lpwstr/>
  </property>
</Properties>
</file>