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9"/>
  </p:notesMasterIdLst>
  <p:handoutMasterIdLst>
    <p:handoutMasterId r:id="rId40"/>
  </p:handoutMasterIdLst>
  <p:sldIdLst>
    <p:sldId id="326" r:id="rId2"/>
    <p:sldId id="263" r:id="rId3"/>
    <p:sldId id="265" r:id="rId4"/>
    <p:sldId id="349" r:id="rId5"/>
    <p:sldId id="267" r:id="rId6"/>
    <p:sldId id="268" r:id="rId7"/>
    <p:sldId id="269" r:id="rId8"/>
    <p:sldId id="362" r:id="rId9"/>
    <p:sldId id="347" r:id="rId10"/>
    <p:sldId id="275" r:id="rId11"/>
    <p:sldId id="351" r:id="rId12"/>
    <p:sldId id="344" r:id="rId13"/>
    <p:sldId id="352" r:id="rId14"/>
    <p:sldId id="353" r:id="rId15"/>
    <p:sldId id="354" r:id="rId16"/>
    <p:sldId id="355" r:id="rId17"/>
    <p:sldId id="356" r:id="rId18"/>
    <p:sldId id="357" r:id="rId19"/>
    <p:sldId id="358" r:id="rId20"/>
    <p:sldId id="359" r:id="rId21"/>
    <p:sldId id="360" r:id="rId22"/>
    <p:sldId id="361" r:id="rId23"/>
    <p:sldId id="363" r:id="rId24"/>
    <p:sldId id="364" r:id="rId25"/>
    <p:sldId id="365" r:id="rId26"/>
    <p:sldId id="366" r:id="rId27"/>
    <p:sldId id="368" r:id="rId28"/>
    <p:sldId id="369" r:id="rId29"/>
    <p:sldId id="367" r:id="rId30"/>
    <p:sldId id="370" r:id="rId31"/>
    <p:sldId id="371" r:id="rId32"/>
    <p:sldId id="372" r:id="rId33"/>
    <p:sldId id="373" r:id="rId34"/>
    <p:sldId id="374" r:id="rId35"/>
    <p:sldId id="375" r:id="rId36"/>
    <p:sldId id="376" r:id="rId37"/>
    <p:sldId id="377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88" d="100"/>
          <a:sy n="88" d="100"/>
        </p:scale>
        <p:origin x="69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6362"/>
    </p:cViewPr>
  </p:sorterViewPr>
  <p:notesViewPr>
    <p:cSldViewPr snapToGrid="0">
      <p:cViewPr varScale="1">
        <p:scale>
          <a:sx n="53" d="100"/>
          <a:sy n="53" d="100"/>
        </p:scale>
        <p:origin x="1986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3F0B92-D16D-4A87-8FA2-27B0762F1329}" type="doc">
      <dgm:prSet loTypeId="urn:microsoft.com/office/officeart/2005/8/layout/hList2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FCBECF8-AE5A-443C-9D2A-734BA36A0A48}">
      <dgm:prSet phldrT="[Text]"/>
      <dgm:spPr/>
      <dgm:t>
        <a:bodyPr/>
        <a:lstStyle/>
        <a:p>
          <a:r>
            <a:rPr lang="en-US" dirty="0" smtClean="0"/>
            <a:t>1.</a:t>
          </a:r>
          <a:endParaRPr lang="en-US" dirty="0"/>
        </a:p>
      </dgm:t>
    </dgm:pt>
    <dgm:pt modelId="{F27876A5-8B43-4348-9DED-292B1A99F513}" type="parTrans" cxnId="{B3DC406B-1315-4E68-BC8A-E3F4589236FF}">
      <dgm:prSet/>
      <dgm:spPr/>
      <dgm:t>
        <a:bodyPr/>
        <a:lstStyle/>
        <a:p>
          <a:endParaRPr lang="en-US"/>
        </a:p>
      </dgm:t>
    </dgm:pt>
    <dgm:pt modelId="{309C522B-7578-4E0C-96E2-0CA320314BE7}" type="sibTrans" cxnId="{B3DC406B-1315-4E68-BC8A-E3F4589236FF}">
      <dgm:prSet/>
      <dgm:spPr/>
      <dgm:t>
        <a:bodyPr/>
        <a:lstStyle/>
        <a:p>
          <a:endParaRPr lang="en-US"/>
        </a:p>
      </dgm:t>
    </dgm:pt>
    <dgm:pt modelId="{7C7FB572-0067-42E3-BF14-9F21BF41320A}">
      <dgm:prSet phldrT="[Text]"/>
      <dgm:spPr/>
      <dgm:t>
        <a:bodyPr/>
        <a:lstStyle/>
        <a:p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Males rated significantly more competent and hirable..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A1C625-729E-426C-939A-784E6116C4A4}" type="parTrans" cxnId="{7E805690-AB06-4B0E-A774-CF4B630F6080}">
      <dgm:prSet/>
      <dgm:spPr/>
      <dgm:t>
        <a:bodyPr/>
        <a:lstStyle/>
        <a:p>
          <a:endParaRPr lang="en-US"/>
        </a:p>
      </dgm:t>
    </dgm:pt>
    <dgm:pt modelId="{FA2CC566-1D1E-4E06-9FCC-A9EE1D028F43}" type="sibTrans" cxnId="{7E805690-AB06-4B0E-A774-CF4B630F6080}">
      <dgm:prSet/>
      <dgm:spPr/>
      <dgm:t>
        <a:bodyPr/>
        <a:lstStyle/>
        <a:p>
          <a:endParaRPr lang="en-US"/>
        </a:p>
      </dgm:t>
    </dgm:pt>
    <dgm:pt modelId="{75BA128A-9371-4488-A6E9-303E300A72DE}">
      <dgm:prSet phldrT="[Text]" phldr="1"/>
      <dgm:spPr/>
      <dgm:t>
        <a:bodyPr/>
        <a:lstStyle/>
        <a:p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32A92A-0860-4B5E-B876-52B6DDE3B8CA}" type="parTrans" cxnId="{25FFD698-8FFE-498F-A8A7-45909A6E4647}">
      <dgm:prSet/>
      <dgm:spPr/>
      <dgm:t>
        <a:bodyPr/>
        <a:lstStyle/>
        <a:p>
          <a:endParaRPr lang="en-US"/>
        </a:p>
      </dgm:t>
    </dgm:pt>
    <dgm:pt modelId="{0AC1CEC6-C927-45C4-8C16-732B19856424}" type="sibTrans" cxnId="{25FFD698-8FFE-498F-A8A7-45909A6E4647}">
      <dgm:prSet/>
      <dgm:spPr/>
      <dgm:t>
        <a:bodyPr/>
        <a:lstStyle/>
        <a:p>
          <a:endParaRPr lang="en-US"/>
        </a:p>
      </dgm:t>
    </dgm:pt>
    <dgm:pt modelId="{30C8C303-6E9D-4C38-8D3D-7BD4CC19D7BE}">
      <dgm:prSet phldrT="[Text]"/>
      <dgm:spPr/>
      <dgm:t>
        <a:bodyPr/>
        <a:lstStyle/>
        <a:p>
          <a:r>
            <a:rPr lang="en-US" dirty="0" smtClean="0"/>
            <a:t>2.</a:t>
          </a:r>
          <a:endParaRPr lang="en-US" dirty="0"/>
        </a:p>
      </dgm:t>
    </dgm:pt>
    <dgm:pt modelId="{3E20F18E-F8DC-4082-91F5-0492DDF80F13}" type="parTrans" cxnId="{F7435A30-66C5-494D-B49A-6EA78802D821}">
      <dgm:prSet/>
      <dgm:spPr/>
      <dgm:t>
        <a:bodyPr/>
        <a:lstStyle/>
        <a:p>
          <a:endParaRPr lang="en-US"/>
        </a:p>
      </dgm:t>
    </dgm:pt>
    <dgm:pt modelId="{3A2ED20C-6092-4E2D-BC65-528756D2E99F}" type="sibTrans" cxnId="{F7435A30-66C5-494D-B49A-6EA78802D821}">
      <dgm:prSet/>
      <dgm:spPr/>
      <dgm:t>
        <a:bodyPr/>
        <a:lstStyle/>
        <a:p>
          <a:endParaRPr lang="en-US"/>
        </a:p>
      </dgm:t>
    </dgm:pt>
    <dgm:pt modelId="{41929908-9386-42E4-9292-2A40F3007334}">
      <dgm:prSet phldrT="[Text]"/>
      <dgm:spPr/>
      <dgm:t>
        <a:bodyPr/>
        <a:lstStyle/>
        <a:p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More career mentoring offered to male applicants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701611-743E-453B-BF8B-A02A646635D7}" type="parTrans" cxnId="{F3B35753-5589-41F9-9C9C-934B43326B10}">
      <dgm:prSet/>
      <dgm:spPr/>
      <dgm:t>
        <a:bodyPr/>
        <a:lstStyle/>
        <a:p>
          <a:endParaRPr lang="en-US"/>
        </a:p>
      </dgm:t>
    </dgm:pt>
    <dgm:pt modelId="{16C1CA7B-CD83-437A-A965-ECD1D55F84BF}" type="sibTrans" cxnId="{F3B35753-5589-41F9-9C9C-934B43326B10}">
      <dgm:prSet/>
      <dgm:spPr/>
      <dgm:t>
        <a:bodyPr/>
        <a:lstStyle/>
        <a:p>
          <a:endParaRPr lang="en-US"/>
        </a:p>
      </dgm:t>
    </dgm:pt>
    <dgm:pt modelId="{72B11DC2-72CB-4497-872E-3FFF36B57A66}">
      <dgm:prSet phldrT="[Text]"/>
      <dgm:spPr/>
      <dgm:t>
        <a:bodyPr/>
        <a:lstStyle/>
        <a:p>
          <a:r>
            <a:rPr lang="en-US" dirty="0" smtClean="0"/>
            <a:t>3.</a:t>
          </a:r>
          <a:endParaRPr lang="en-US" dirty="0"/>
        </a:p>
      </dgm:t>
    </dgm:pt>
    <dgm:pt modelId="{278C4B76-8E92-47D2-80CF-7F69D992C7CA}" type="parTrans" cxnId="{848F8C46-7B9A-443A-BBCD-887C7F6FB2D3}">
      <dgm:prSet/>
      <dgm:spPr/>
      <dgm:t>
        <a:bodyPr/>
        <a:lstStyle/>
        <a:p>
          <a:endParaRPr lang="en-US"/>
        </a:p>
      </dgm:t>
    </dgm:pt>
    <dgm:pt modelId="{7D40AED9-E296-441B-9D82-B01FB25C6134}" type="sibTrans" cxnId="{848F8C46-7B9A-443A-BBCD-887C7F6FB2D3}">
      <dgm:prSet/>
      <dgm:spPr/>
      <dgm:t>
        <a:bodyPr/>
        <a:lstStyle/>
        <a:p>
          <a:endParaRPr lang="en-US"/>
        </a:p>
      </dgm:t>
    </dgm:pt>
    <dgm:pt modelId="{925744BE-6AEF-4852-AB07-6899F7DE8492}">
      <dgm:prSet phldrT="[Text]"/>
      <dgm:spPr/>
      <dgm:t>
        <a:bodyPr/>
        <a:lstStyle/>
        <a:p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Gender of faculty member had no impact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313D1A-3BDB-4536-9B72-30F53B75FD19}" type="parTrans" cxnId="{0D9E7B46-94A3-47E0-8A74-0A263D5AB59F}">
      <dgm:prSet/>
      <dgm:spPr/>
      <dgm:t>
        <a:bodyPr/>
        <a:lstStyle/>
        <a:p>
          <a:endParaRPr lang="en-US"/>
        </a:p>
      </dgm:t>
    </dgm:pt>
    <dgm:pt modelId="{B58FEA6E-77A7-4E07-86C6-8832D5E8E714}" type="sibTrans" cxnId="{0D9E7B46-94A3-47E0-8A74-0A263D5AB59F}">
      <dgm:prSet/>
      <dgm:spPr/>
      <dgm:t>
        <a:bodyPr/>
        <a:lstStyle/>
        <a:p>
          <a:endParaRPr lang="en-US"/>
        </a:p>
      </dgm:t>
    </dgm:pt>
    <dgm:pt modelId="{2D11EC25-6622-43FD-AF31-6FFF51C4C4AE}">
      <dgm:prSet phldrT="[Text]"/>
      <dgm:spPr/>
      <dgm:t>
        <a:bodyPr/>
        <a:lstStyle/>
        <a:p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Both males and females were equally as likely to exhibit bias against female applicants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036216-FD99-43EC-9A4B-F62575BA8550}" type="parTrans" cxnId="{87E08A82-21C5-4667-9511-29E97DEA4CC1}">
      <dgm:prSet/>
      <dgm:spPr/>
      <dgm:t>
        <a:bodyPr/>
        <a:lstStyle/>
        <a:p>
          <a:endParaRPr lang="en-US"/>
        </a:p>
      </dgm:t>
    </dgm:pt>
    <dgm:pt modelId="{0D98EAFC-E982-4F0F-BF6E-757B0BC4C79E}" type="sibTrans" cxnId="{87E08A82-21C5-4667-9511-29E97DEA4CC1}">
      <dgm:prSet/>
      <dgm:spPr/>
      <dgm:t>
        <a:bodyPr/>
        <a:lstStyle/>
        <a:p>
          <a:endParaRPr lang="en-US"/>
        </a:p>
      </dgm:t>
    </dgm:pt>
    <dgm:pt modelId="{9F997A51-D181-47BD-98FF-47E364B7D12E}">
      <dgm:prSet phldrT="[Text]"/>
      <dgm:spPr/>
      <dgm:t>
        <a:bodyPr/>
        <a:lstStyle/>
        <a:p>
          <a:r>
            <a:rPr lang="en-US" dirty="0" smtClean="0">
              <a:latin typeface="Arial" panose="020B0604020202020204" pitchFamily="34" charset="0"/>
              <a:cs typeface="Arial" panose="020B0604020202020204" pitchFamily="34" charset="0"/>
            </a:rPr>
            <a:t>Than the (identical) female applicant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AC7E6D-821E-4A5F-89E3-0EE93E7DB79C}" type="parTrans" cxnId="{613BFF12-E1D4-46CB-BB0A-4ECBABA05DB3}">
      <dgm:prSet/>
      <dgm:spPr/>
      <dgm:t>
        <a:bodyPr/>
        <a:lstStyle/>
        <a:p>
          <a:endParaRPr lang="en-US"/>
        </a:p>
      </dgm:t>
    </dgm:pt>
    <dgm:pt modelId="{7BD6F935-12F8-4307-B7B6-3EB1DCFDE54E}" type="sibTrans" cxnId="{613BFF12-E1D4-46CB-BB0A-4ECBABA05DB3}">
      <dgm:prSet/>
      <dgm:spPr/>
      <dgm:t>
        <a:bodyPr/>
        <a:lstStyle/>
        <a:p>
          <a:endParaRPr lang="en-US"/>
        </a:p>
      </dgm:t>
    </dgm:pt>
    <dgm:pt modelId="{98DB0B6B-7133-4227-9606-E1A502DEF5B2}">
      <dgm:prSet phldrT="[Text]"/>
      <dgm:spPr/>
      <dgm:t>
        <a:bodyPr/>
        <a:lstStyle/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5380BC-DA1E-448E-B66E-254AD11371F1}" type="parTrans" cxnId="{B2A8E2F4-730F-4D31-B57A-C829C3EF6C1F}">
      <dgm:prSet/>
      <dgm:spPr/>
      <dgm:t>
        <a:bodyPr/>
        <a:lstStyle/>
        <a:p>
          <a:endParaRPr lang="en-US"/>
        </a:p>
      </dgm:t>
    </dgm:pt>
    <dgm:pt modelId="{5FFB3EF0-680E-4E1F-A5A0-E2CAECA46153}" type="sibTrans" cxnId="{B2A8E2F4-730F-4D31-B57A-C829C3EF6C1F}">
      <dgm:prSet/>
      <dgm:spPr/>
      <dgm:t>
        <a:bodyPr/>
        <a:lstStyle/>
        <a:p>
          <a:endParaRPr lang="en-US"/>
        </a:p>
      </dgm:t>
    </dgm:pt>
    <dgm:pt modelId="{176ED5F4-7D0E-441E-8426-5A3C1C2AAAEF}">
      <dgm:prSet phldrT="[Text]"/>
      <dgm:spPr/>
      <dgm:t>
        <a:bodyPr/>
        <a:lstStyle/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733845-947D-4619-8A5A-1734346D3483}" type="parTrans" cxnId="{6E9E4CB6-92E0-4030-A5EC-A018BF0936CE}">
      <dgm:prSet/>
      <dgm:spPr/>
      <dgm:t>
        <a:bodyPr/>
        <a:lstStyle/>
        <a:p>
          <a:endParaRPr lang="en-US"/>
        </a:p>
      </dgm:t>
    </dgm:pt>
    <dgm:pt modelId="{55066118-547B-4458-AD0E-4D677BD31805}" type="sibTrans" cxnId="{6E9E4CB6-92E0-4030-A5EC-A018BF0936CE}">
      <dgm:prSet/>
      <dgm:spPr/>
      <dgm:t>
        <a:bodyPr/>
        <a:lstStyle/>
        <a:p>
          <a:endParaRPr lang="en-US"/>
        </a:p>
      </dgm:t>
    </dgm:pt>
    <dgm:pt modelId="{67648057-2979-42DE-9F3F-4034471F45AE}" type="pres">
      <dgm:prSet presAssocID="{A33F0B92-D16D-4A87-8FA2-27B0762F1329}" presName="linearFlow" presStyleCnt="0">
        <dgm:presLayoutVars>
          <dgm:dir/>
          <dgm:animLvl val="lvl"/>
          <dgm:resizeHandles/>
        </dgm:presLayoutVars>
      </dgm:prSet>
      <dgm:spPr/>
    </dgm:pt>
    <dgm:pt modelId="{67CDA4F0-BE7D-49EA-BB5B-14FC0E099E34}" type="pres">
      <dgm:prSet presAssocID="{8FCBECF8-AE5A-443C-9D2A-734BA36A0A48}" presName="compositeNode" presStyleCnt="0">
        <dgm:presLayoutVars>
          <dgm:bulletEnabled val="1"/>
        </dgm:presLayoutVars>
      </dgm:prSet>
      <dgm:spPr/>
    </dgm:pt>
    <dgm:pt modelId="{A8664E43-3A04-4875-B146-63222E4A8CD7}" type="pres">
      <dgm:prSet presAssocID="{8FCBECF8-AE5A-443C-9D2A-734BA36A0A48}" presName="image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</dgm:spPr>
    </dgm:pt>
    <dgm:pt modelId="{B18A0A7C-256E-4AFD-9864-26AB24C1239B}" type="pres">
      <dgm:prSet presAssocID="{8FCBECF8-AE5A-443C-9D2A-734BA36A0A48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12BE9A3-2179-414C-ABEA-2C88CA5F4F2A}" type="pres">
      <dgm:prSet presAssocID="{8FCBECF8-AE5A-443C-9D2A-734BA36A0A48}" presName="parentNode" presStyleLbl="revTx" presStyleIdx="0" presStyleCnt="3">
        <dgm:presLayoutVars>
          <dgm:chMax val="0"/>
          <dgm:bulletEnabled val="1"/>
        </dgm:presLayoutVars>
      </dgm:prSet>
      <dgm:spPr/>
    </dgm:pt>
    <dgm:pt modelId="{BC4A44F0-D35D-414F-B025-DC766F463373}" type="pres">
      <dgm:prSet presAssocID="{309C522B-7578-4E0C-96E2-0CA320314BE7}" presName="sibTrans" presStyleCnt="0"/>
      <dgm:spPr/>
    </dgm:pt>
    <dgm:pt modelId="{58E3E554-2A16-43E3-A967-4514C906639B}" type="pres">
      <dgm:prSet presAssocID="{30C8C303-6E9D-4C38-8D3D-7BD4CC19D7BE}" presName="compositeNode" presStyleCnt="0">
        <dgm:presLayoutVars>
          <dgm:bulletEnabled val="1"/>
        </dgm:presLayoutVars>
      </dgm:prSet>
      <dgm:spPr/>
    </dgm:pt>
    <dgm:pt modelId="{A50254D9-78DD-45F3-BE3C-322C6748B5D5}" type="pres">
      <dgm:prSet presAssocID="{30C8C303-6E9D-4C38-8D3D-7BD4CC19D7BE}" presName="image" presStyleLbl="fgImgPlace1" presStyleIdx="1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</dgm:spPr>
    </dgm:pt>
    <dgm:pt modelId="{017F6A2E-B5F0-47D1-8E82-ED3E346E1D28}" type="pres">
      <dgm:prSet presAssocID="{30C8C303-6E9D-4C38-8D3D-7BD4CC19D7BE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B40CD3E-FF42-41C3-A542-7464BF56BF9F}" type="pres">
      <dgm:prSet presAssocID="{30C8C303-6E9D-4C38-8D3D-7BD4CC19D7BE}" presName="parentNode" presStyleLbl="revTx" presStyleIdx="1" presStyleCnt="3">
        <dgm:presLayoutVars>
          <dgm:chMax val="0"/>
          <dgm:bulletEnabled val="1"/>
        </dgm:presLayoutVars>
      </dgm:prSet>
      <dgm:spPr/>
    </dgm:pt>
    <dgm:pt modelId="{27DACF71-AF2C-48C8-9FA5-E294D5575BCC}" type="pres">
      <dgm:prSet presAssocID="{3A2ED20C-6092-4E2D-BC65-528756D2E99F}" presName="sibTrans" presStyleCnt="0"/>
      <dgm:spPr/>
    </dgm:pt>
    <dgm:pt modelId="{CC79E305-530F-44EE-85C0-6FC2C21852D6}" type="pres">
      <dgm:prSet presAssocID="{72B11DC2-72CB-4497-872E-3FFF36B57A66}" presName="compositeNode" presStyleCnt="0">
        <dgm:presLayoutVars>
          <dgm:bulletEnabled val="1"/>
        </dgm:presLayoutVars>
      </dgm:prSet>
      <dgm:spPr/>
    </dgm:pt>
    <dgm:pt modelId="{B0F77224-8857-475A-82A4-F91E0CDE863B}" type="pres">
      <dgm:prSet presAssocID="{72B11DC2-72CB-4497-872E-3FFF36B57A66}" presName="image" presStyleLbl="fgImgPlace1" presStyleIdx="2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</dgm:spPr>
    </dgm:pt>
    <dgm:pt modelId="{8E79B64E-0924-442C-901B-F7E908322935}" type="pres">
      <dgm:prSet presAssocID="{72B11DC2-72CB-4497-872E-3FFF36B57A66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53D816-EB02-41CC-8035-693BE231E88F}" type="pres">
      <dgm:prSet presAssocID="{72B11DC2-72CB-4497-872E-3FFF36B57A66}" presName="parentNode" presStyleLbl="revTx" presStyleIdx="2" presStyleCnt="3">
        <dgm:presLayoutVars>
          <dgm:chMax val="0"/>
          <dgm:bulletEnabled val="1"/>
        </dgm:presLayoutVars>
      </dgm:prSet>
      <dgm:spPr/>
    </dgm:pt>
  </dgm:ptLst>
  <dgm:cxnLst>
    <dgm:cxn modelId="{613BFF12-E1D4-46CB-BB0A-4ECBABA05DB3}" srcId="{8FCBECF8-AE5A-443C-9D2A-734BA36A0A48}" destId="{9F997A51-D181-47BD-98FF-47E364B7D12E}" srcOrd="2" destOrd="0" parTransId="{E9AC7E6D-821E-4A5F-89E3-0EE93E7DB79C}" sibTransId="{7BD6F935-12F8-4307-B7B6-3EB1DCFDE54E}"/>
    <dgm:cxn modelId="{0D9E7B46-94A3-47E0-8A74-0A263D5AB59F}" srcId="{72B11DC2-72CB-4497-872E-3FFF36B57A66}" destId="{925744BE-6AEF-4852-AB07-6899F7DE8492}" srcOrd="0" destOrd="0" parTransId="{F4313D1A-3BDB-4536-9B72-30F53B75FD19}" sibTransId="{B58FEA6E-77A7-4E07-86C6-8832D5E8E714}"/>
    <dgm:cxn modelId="{F7435A30-66C5-494D-B49A-6EA78802D821}" srcId="{A33F0B92-D16D-4A87-8FA2-27B0762F1329}" destId="{30C8C303-6E9D-4C38-8D3D-7BD4CC19D7BE}" srcOrd="1" destOrd="0" parTransId="{3E20F18E-F8DC-4082-91F5-0492DDF80F13}" sibTransId="{3A2ED20C-6092-4E2D-BC65-528756D2E99F}"/>
    <dgm:cxn modelId="{87E08A82-21C5-4667-9511-29E97DEA4CC1}" srcId="{72B11DC2-72CB-4497-872E-3FFF36B57A66}" destId="{2D11EC25-6622-43FD-AF31-6FFF51C4C4AE}" srcOrd="2" destOrd="0" parTransId="{AB036216-FD99-43EC-9A4B-F62575BA8550}" sibTransId="{0D98EAFC-E982-4F0F-BF6E-757B0BC4C79E}"/>
    <dgm:cxn modelId="{F3B35753-5589-41F9-9C9C-934B43326B10}" srcId="{30C8C303-6E9D-4C38-8D3D-7BD4CC19D7BE}" destId="{41929908-9386-42E4-9292-2A40F3007334}" srcOrd="0" destOrd="0" parTransId="{F2701611-743E-453B-BF8B-A02A646635D7}" sibTransId="{16C1CA7B-CD83-437A-A965-ECD1D55F84BF}"/>
    <dgm:cxn modelId="{B410F1C4-7FDB-41FD-8F2E-100610C3AFBB}" type="presOf" srcId="{7C7FB572-0067-42E3-BF14-9F21BF41320A}" destId="{B18A0A7C-256E-4AFD-9864-26AB24C1239B}" srcOrd="0" destOrd="0" presId="urn:microsoft.com/office/officeart/2005/8/layout/hList2"/>
    <dgm:cxn modelId="{83189E7A-6A2A-4AFF-8DF9-7F5B38C3BE5A}" type="presOf" srcId="{98DB0B6B-7133-4227-9606-E1A502DEF5B2}" destId="{B18A0A7C-256E-4AFD-9864-26AB24C1239B}" srcOrd="0" destOrd="1" presId="urn:microsoft.com/office/officeart/2005/8/layout/hList2"/>
    <dgm:cxn modelId="{DCC0EBE6-D9D9-4756-8DC3-51FEC665E892}" type="presOf" srcId="{9F997A51-D181-47BD-98FF-47E364B7D12E}" destId="{B18A0A7C-256E-4AFD-9864-26AB24C1239B}" srcOrd="0" destOrd="2" presId="urn:microsoft.com/office/officeart/2005/8/layout/hList2"/>
    <dgm:cxn modelId="{527F33E0-0043-4036-A42D-06D70E5706A7}" type="presOf" srcId="{925744BE-6AEF-4852-AB07-6899F7DE8492}" destId="{8E79B64E-0924-442C-901B-F7E908322935}" srcOrd="0" destOrd="0" presId="urn:microsoft.com/office/officeart/2005/8/layout/hList2"/>
    <dgm:cxn modelId="{4EBA4F0C-581B-49CD-B1A1-DDEBEDE10AED}" type="presOf" srcId="{2D11EC25-6622-43FD-AF31-6FFF51C4C4AE}" destId="{8E79B64E-0924-442C-901B-F7E908322935}" srcOrd="0" destOrd="2" presId="urn:microsoft.com/office/officeart/2005/8/layout/hList2"/>
    <dgm:cxn modelId="{25FFD698-8FFE-498F-A8A7-45909A6E4647}" srcId="{8FCBECF8-AE5A-443C-9D2A-734BA36A0A48}" destId="{75BA128A-9371-4488-A6E9-303E300A72DE}" srcOrd="3" destOrd="0" parTransId="{B332A92A-0860-4B5E-B876-52B6DDE3B8CA}" sibTransId="{0AC1CEC6-C927-45C4-8C16-732B19856424}"/>
    <dgm:cxn modelId="{F148ADA0-CAA6-433E-B1B3-14E1AA02CEB9}" type="presOf" srcId="{A33F0B92-D16D-4A87-8FA2-27B0762F1329}" destId="{67648057-2979-42DE-9F3F-4034471F45AE}" srcOrd="0" destOrd="0" presId="urn:microsoft.com/office/officeart/2005/8/layout/hList2"/>
    <dgm:cxn modelId="{B3DC406B-1315-4E68-BC8A-E3F4589236FF}" srcId="{A33F0B92-D16D-4A87-8FA2-27B0762F1329}" destId="{8FCBECF8-AE5A-443C-9D2A-734BA36A0A48}" srcOrd="0" destOrd="0" parTransId="{F27876A5-8B43-4348-9DED-292B1A99F513}" sibTransId="{309C522B-7578-4E0C-96E2-0CA320314BE7}"/>
    <dgm:cxn modelId="{B2A8E2F4-730F-4D31-B57A-C829C3EF6C1F}" srcId="{8FCBECF8-AE5A-443C-9D2A-734BA36A0A48}" destId="{98DB0B6B-7133-4227-9606-E1A502DEF5B2}" srcOrd="1" destOrd="0" parTransId="{F65380BC-DA1E-448E-B66E-254AD11371F1}" sibTransId="{5FFB3EF0-680E-4E1F-A5A0-E2CAECA46153}"/>
    <dgm:cxn modelId="{7029FEC3-101B-4610-8E5C-4D6055CC73FD}" type="presOf" srcId="{41929908-9386-42E4-9292-2A40F3007334}" destId="{017F6A2E-B5F0-47D1-8E82-ED3E346E1D28}" srcOrd="0" destOrd="0" presId="urn:microsoft.com/office/officeart/2005/8/layout/hList2"/>
    <dgm:cxn modelId="{880DAC23-F588-4226-B5F1-0AC01A136352}" type="presOf" srcId="{30C8C303-6E9D-4C38-8D3D-7BD4CC19D7BE}" destId="{2B40CD3E-FF42-41C3-A542-7464BF56BF9F}" srcOrd="0" destOrd="0" presId="urn:microsoft.com/office/officeart/2005/8/layout/hList2"/>
    <dgm:cxn modelId="{7E805690-AB06-4B0E-A774-CF4B630F6080}" srcId="{8FCBECF8-AE5A-443C-9D2A-734BA36A0A48}" destId="{7C7FB572-0067-42E3-BF14-9F21BF41320A}" srcOrd="0" destOrd="0" parTransId="{94A1C625-729E-426C-939A-784E6116C4A4}" sibTransId="{FA2CC566-1D1E-4E06-9FCC-A9EE1D028F43}"/>
    <dgm:cxn modelId="{486AEBE4-1BFE-4507-A2AF-93820C97443B}" type="presOf" srcId="{8FCBECF8-AE5A-443C-9D2A-734BA36A0A48}" destId="{F12BE9A3-2179-414C-ABEA-2C88CA5F4F2A}" srcOrd="0" destOrd="0" presId="urn:microsoft.com/office/officeart/2005/8/layout/hList2"/>
    <dgm:cxn modelId="{86EDF4DB-73EE-44EB-9E29-2902F768CB51}" type="presOf" srcId="{75BA128A-9371-4488-A6E9-303E300A72DE}" destId="{B18A0A7C-256E-4AFD-9864-26AB24C1239B}" srcOrd="0" destOrd="3" presId="urn:microsoft.com/office/officeart/2005/8/layout/hList2"/>
    <dgm:cxn modelId="{848F8C46-7B9A-443A-BBCD-887C7F6FB2D3}" srcId="{A33F0B92-D16D-4A87-8FA2-27B0762F1329}" destId="{72B11DC2-72CB-4497-872E-3FFF36B57A66}" srcOrd="2" destOrd="0" parTransId="{278C4B76-8E92-47D2-80CF-7F69D992C7CA}" sibTransId="{7D40AED9-E296-441B-9D82-B01FB25C6134}"/>
    <dgm:cxn modelId="{E8126F42-5D3B-412A-A862-7BD9BE714391}" type="presOf" srcId="{176ED5F4-7D0E-441E-8426-5A3C1C2AAAEF}" destId="{8E79B64E-0924-442C-901B-F7E908322935}" srcOrd="0" destOrd="1" presId="urn:microsoft.com/office/officeart/2005/8/layout/hList2"/>
    <dgm:cxn modelId="{6E9E4CB6-92E0-4030-A5EC-A018BF0936CE}" srcId="{72B11DC2-72CB-4497-872E-3FFF36B57A66}" destId="{176ED5F4-7D0E-441E-8426-5A3C1C2AAAEF}" srcOrd="1" destOrd="0" parTransId="{F5733845-947D-4619-8A5A-1734346D3483}" sibTransId="{55066118-547B-4458-AD0E-4D677BD31805}"/>
    <dgm:cxn modelId="{5F807F46-8E57-443B-B1EE-85470B468297}" type="presOf" srcId="{72B11DC2-72CB-4497-872E-3FFF36B57A66}" destId="{C253D816-EB02-41CC-8035-693BE231E88F}" srcOrd="0" destOrd="0" presId="urn:microsoft.com/office/officeart/2005/8/layout/hList2"/>
    <dgm:cxn modelId="{719E84CE-9ABF-4C6F-93CC-D22ED2650E07}" type="presParOf" srcId="{67648057-2979-42DE-9F3F-4034471F45AE}" destId="{67CDA4F0-BE7D-49EA-BB5B-14FC0E099E34}" srcOrd="0" destOrd="0" presId="urn:microsoft.com/office/officeart/2005/8/layout/hList2"/>
    <dgm:cxn modelId="{FE04B2E6-4BCF-45FF-9961-3C235C158D34}" type="presParOf" srcId="{67CDA4F0-BE7D-49EA-BB5B-14FC0E099E34}" destId="{A8664E43-3A04-4875-B146-63222E4A8CD7}" srcOrd="0" destOrd="0" presId="urn:microsoft.com/office/officeart/2005/8/layout/hList2"/>
    <dgm:cxn modelId="{5B2AA344-2DC2-4278-83A1-B5138347F9B3}" type="presParOf" srcId="{67CDA4F0-BE7D-49EA-BB5B-14FC0E099E34}" destId="{B18A0A7C-256E-4AFD-9864-26AB24C1239B}" srcOrd="1" destOrd="0" presId="urn:microsoft.com/office/officeart/2005/8/layout/hList2"/>
    <dgm:cxn modelId="{EF037000-DDA3-4490-A445-745A8BC91030}" type="presParOf" srcId="{67CDA4F0-BE7D-49EA-BB5B-14FC0E099E34}" destId="{F12BE9A3-2179-414C-ABEA-2C88CA5F4F2A}" srcOrd="2" destOrd="0" presId="urn:microsoft.com/office/officeart/2005/8/layout/hList2"/>
    <dgm:cxn modelId="{E5F47321-1E3B-434C-930E-4C495A3E0779}" type="presParOf" srcId="{67648057-2979-42DE-9F3F-4034471F45AE}" destId="{BC4A44F0-D35D-414F-B025-DC766F463373}" srcOrd="1" destOrd="0" presId="urn:microsoft.com/office/officeart/2005/8/layout/hList2"/>
    <dgm:cxn modelId="{4A041EF0-0C64-44E8-BE3D-2B81636DC942}" type="presParOf" srcId="{67648057-2979-42DE-9F3F-4034471F45AE}" destId="{58E3E554-2A16-43E3-A967-4514C906639B}" srcOrd="2" destOrd="0" presId="urn:microsoft.com/office/officeart/2005/8/layout/hList2"/>
    <dgm:cxn modelId="{35E0E270-28FA-4780-A01A-F655503B5B10}" type="presParOf" srcId="{58E3E554-2A16-43E3-A967-4514C906639B}" destId="{A50254D9-78DD-45F3-BE3C-322C6748B5D5}" srcOrd="0" destOrd="0" presId="urn:microsoft.com/office/officeart/2005/8/layout/hList2"/>
    <dgm:cxn modelId="{72BB0FC9-1959-4C26-9370-A153E4CC393C}" type="presParOf" srcId="{58E3E554-2A16-43E3-A967-4514C906639B}" destId="{017F6A2E-B5F0-47D1-8E82-ED3E346E1D28}" srcOrd="1" destOrd="0" presId="urn:microsoft.com/office/officeart/2005/8/layout/hList2"/>
    <dgm:cxn modelId="{3125CCBD-A9A2-4663-890B-AFDD62950084}" type="presParOf" srcId="{58E3E554-2A16-43E3-A967-4514C906639B}" destId="{2B40CD3E-FF42-41C3-A542-7464BF56BF9F}" srcOrd="2" destOrd="0" presId="urn:microsoft.com/office/officeart/2005/8/layout/hList2"/>
    <dgm:cxn modelId="{29473684-186F-4203-A273-BCC5F82F573B}" type="presParOf" srcId="{67648057-2979-42DE-9F3F-4034471F45AE}" destId="{27DACF71-AF2C-48C8-9FA5-E294D5575BCC}" srcOrd="3" destOrd="0" presId="urn:microsoft.com/office/officeart/2005/8/layout/hList2"/>
    <dgm:cxn modelId="{A85A52C4-89FF-466B-87B2-34E23717FB61}" type="presParOf" srcId="{67648057-2979-42DE-9F3F-4034471F45AE}" destId="{CC79E305-530F-44EE-85C0-6FC2C21852D6}" srcOrd="4" destOrd="0" presId="urn:microsoft.com/office/officeart/2005/8/layout/hList2"/>
    <dgm:cxn modelId="{214625F9-2785-4EF9-A59C-680D421C782B}" type="presParOf" srcId="{CC79E305-530F-44EE-85C0-6FC2C21852D6}" destId="{B0F77224-8857-475A-82A4-F91E0CDE863B}" srcOrd="0" destOrd="0" presId="urn:microsoft.com/office/officeart/2005/8/layout/hList2"/>
    <dgm:cxn modelId="{8B087E16-FFC6-44D4-BC35-8685F5A46A7C}" type="presParOf" srcId="{CC79E305-530F-44EE-85C0-6FC2C21852D6}" destId="{8E79B64E-0924-442C-901B-F7E908322935}" srcOrd="1" destOrd="0" presId="urn:microsoft.com/office/officeart/2005/8/layout/hList2"/>
    <dgm:cxn modelId="{E4EE8DD7-E26E-4C2E-BF8E-BD60B520182F}" type="presParOf" srcId="{CC79E305-530F-44EE-85C0-6FC2C21852D6}" destId="{C253D816-EB02-41CC-8035-693BE231E88F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2BE9A3-2179-414C-ABEA-2C88CA5F4F2A}">
      <dsp:nvSpPr>
        <dsp:cNvPr id="0" name=""/>
        <dsp:cNvSpPr/>
      </dsp:nvSpPr>
      <dsp:spPr>
        <a:xfrm rot="16200000">
          <a:off x="-1024940" y="1759473"/>
          <a:ext cx="2629830" cy="460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06162" bIns="0" numCol="1" spcCol="1270" anchor="t" anchorCtr="0">
          <a:noAutofit/>
        </a:bodyPr>
        <a:lstStyle/>
        <a:p>
          <a:pPr lvl="0" algn="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1.</a:t>
          </a:r>
          <a:endParaRPr lang="en-US" sz="3400" kern="1200" dirty="0"/>
        </a:p>
      </dsp:txBody>
      <dsp:txXfrm>
        <a:off x="-1024940" y="1759473"/>
        <a:ext cx="2629830" cy="460529"/>
      </dsp:txXfrm>
    </dsp:sp>
    <dsp:sp modelId="{B18A0A7C-256E-4AFD-9864-26AB24C1239B}">
      <dsp:nvSpPr>
        <dsp:cNvPr id="0" name=""/>
        <dsp:cNvSpPr/>
      </dsp:nvSpPr>
      <dsp:spPr>
        <a:xfrm>
          <a:off x="520239" y="674823"/>
          <a:ext cx="2293926" cy="26298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406162" rIns="149352" bIns="14935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 dirty="0" smtClean="0">
              <a:latin typeface="Arial" panose="020B0604020202020204" pitchFamily="34" charset="0"/>
              <a:cs typeface="Arial" panose="020B0604020202020204" pitchFamily="34" charset="0"/>
            </a:rPr>
            <a:t>Males rated significantly more competent and hirable.. 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 dirty="0" smtClean="0">
              <a:latin typeface="Arial" panose="020B0604020202020204" pitchFamily="34" charset="0"/>
              <a:cs typeface="Arial" panose="020B0604020202020204" pitchFamily="34" charset="0"/>
            </a:rPr>
            <a:t>Than the (identical) female applicant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0239" y="674823"/>
        <a:ext cx="2293926" cy="2629830"/>
      </dsp:txXfrm>
    </dsp:sp>
    <dsp:sp modelId="{A8664E43-3A04-4875-B146-63222E4A8CD7}">
      <dsp:nvSpPr>
        <dsp:cNvPr id="0" name=""/>
        <dsp:cNvSpPr/>
      </dsp:nvSpPr>
      <dsp:spPr>
        <a:xfrm>
          <a:off x="59710" y="66923"/>
          <a:ext cx="921059" cy="92105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40CD3E-FF42-41C3-A542-7464BF56BF9F}">
      <dsp:nvSpPr>
        <dsp:cNvPr id="0" name=""/>
        <dsp:cNvSpPr/>
      </dsp:nvSpPr>
      <dsp:spPr>
        <a:xfrm rot="16200000">
          <a:off x="2344379" y="1759473"/>
          <a:ext cx="2629830" cy="460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06162" bIns="0" numCol="1" spcCol="1270" anchor="t" anchorCtr="0">
          <a:noAutofit/>
        </a:bodyPr>
        <a:lstStyle/>
        <a:p>
          <a:pPr lvl="0" algn="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2.</a:t>
          </a:r>
          <a:endParaRPr lang="en-US" sz="3400" kern="1200" dirty="0"/>
        </a:p>
      </dsp:txBody>
      <dsp:txXfrm>
        <a:off x="2344379" y="1759473"/>
        <a:ext cx="2629830" cy="460529"/>
      </dsp:txXfrm>
    </dsp:sp>
    <dsp:sp modelId="{017F6A2E-B5F0-47D1-8E82-ED3E346E1D28}">
      <dsp:nvSpPr>
        <dsp:cNvPr id="0" name=""/>
        <dsp:cNvSpPr/>
      </dsp:nvSpPr>
      <dsp:spPr>
        <a:xfrm>
          <a:off x="3889559" y="674823"/>
          <a:ext cx="2293926" cy="26298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406162" rIns="149352" bIns="14935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 dirty="0" smtClean="0">
              <a:latin typeface="Arial" panose="020B0604020202020204" pitchFamily="34" charset="0"/>
              <a:cs typeface="Arial" panose="020B0604020202020204" pitchFamily="34" charset="0"/>
            </a:rPr>
            <a:t>More career mentoring offered to male applicants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89559" y="674823"/>
        <a:ext cx="2293926" cy="2629830"/>
      </dsp:txXfrm>
    </dsp:sp>
    <dsp:sp modelId="{A50254D9-78DD-45F3-BE3C-322C6748B5D5}">
      <dsp:nvSpPr>
        <dsp:cNvPr id="0" name=""/>
        <dsp:cNvSpPr/>
      </dsp:nvSpPr>
      <dsp:spPr>
        <a:xfrm>
          <a:off x="3429029" y="66923"/>
          <a:ext cx="921059" cy="92105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3D816-EB02-41CC-8035-693BE231E88F}">
      <dsp:nvSpPr>
        <dsp:cNvPr id="0" name=""/>
        <dsp:cNvSpPr/>
      </dsp:nvSpPr>
      <dsp:spPr>
        <a:xfrm rot="16200000">
          <a:off x="5713698" y="1759473"/>
          <a:ext cx="2629830" cy="4605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06162" bIns="0" numCol="1" spcCol="1270" anchor="t" anchorCtr="0">
          <a:noAutofit/>
        </a:bodyPr>
        <a:lstStyle/>
        <a:p>
          <a:pPr lvl="0" algn="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400" kern="1200" dirty="0" smtClean="0"/>
            <a:t>3.</a:t>
          </a:r>
          <a:endParaRPr lang="en-US" sz="3400" kern="1200" dirty="0"/>
        </a:p>
      </dsp:txBody>
      <dsp:txXfrm>
        <a:off x="5713698" y="1759473"/>
        <a:ext cx="2629830" cy="460529"/>
      </dsp:txXfrm>
    </dsp:sp>
    <dsp:sp modelId="{8E79B64E-0924-442C-901B-F7E908322935}">
      <dsp:nvSpPr>
        <dsp:cNvPr id="0" name=""/>
        <dsp:cNvSpPr/>
      </dsp:nvSpPr>
      <dsp:spPr>
        <a:xfrm>
          <a:off x="7258879" y="674823"/>
          <a:ext cx="2293926" cy="262983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406162" rIns="149352" bIns="14935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 dirty="0" smtClean="0">
              <a:latin typeface="Arial" panose="020B0604020202020204" pitchFamily="34" charset="0"/>
              <a:cs typeface="Arial" panose="020B0604020202020204" pitchFamily="34" charset="0"/>
            </a:rPr>
            <a:t>Gender of faculty member had no impact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600" kern="1200" dirty="0" smtClean="0">
              <a:latin typeface="Arial" panose="020B0604020202020204" pitchFamily="34" charset="0"/>
              <a:cs typeface="Arial" panose="020B0604020202020204" pitchFamily="34" charset="0"/>
            </a:rPr>
            <a:t>Both males and females were equally as likely to exhibit bias against female applicants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58879" y="674823"/>
        <a:ext cx="2293926" cy="2629830"/>
      </dsp:txXfrm>
    </dsp:sp>
    <dsp:sp modelId="{B0F77224-8857-475A-82A4-F91E0CDE863B}">
      <dsp:nvSpPr>
        <dsp:cNvPr id="0" name=""/>
        <dsp:cNvSpPr/>
      </dsp:nvSpPr>
      <dsp:spPr>
        <a:xfrm>
          <a:off x="6798349" y="66923"/>
          <a:ext cx="921059" cy="92105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103E17-9E06-46BC-8180-9412B420F670}" type="datetimeFigureOut">
              <a:rPr lang="en-US" smtClean="0"/>
              <a:t>2/6/2020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24EACA-38FD-4279-ABFE-B276D2ADA4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8218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817E00-FCD2-4039-A67B-A6AC0185B541}" type="datetimeFigureOut">
              <a:rPr lang="en-US" smtClean="0"/>
              <a:t>2/6/2020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F4E96-B1D0-40F9-B430-205BFCCBD9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2614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99025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Blank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320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ening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4"/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2192000" cy="3715657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5090160" y="2709817"/>
            <a:ext cx="2011680" cy="2011680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>
            <a:normAutofit/>
          </a:bodyPr>
          <a:lstStyle>
            <a:lvl1pPr>
              <a:defRPr sz="1100"/>
            </a:lvl1pPr>
          </a:lstStyle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633808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pening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1349374" y="1621945"/>
            <a:ext cx="2880000" cy="2880000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989658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reative Ope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5"/>
          <p:cNvSpPr>
            <a:spLocks noGrp="1"/>
          </p:cNvSpPr>
          <p:nvPr>
            <p:ph type="pic" sz="quarter" idx="10"/>
          </p:nvPr>
        </p:nvSpPr>
        <p:spPr>
          <a:xfrm>
            <a:off x="1331922" y="1203794"/>
            <a:ext cx="4311730" cy="4301385"/>
          </a:xfrm>
          <a:custGeom>
            <a:avLst/>
            <a:gdLst>
              <a:gd name="connsiteX0" fmla="*/ 1103914 w 4311730"/>
              <a:gd name="connsiteY0" fmla="*/ 3347949 h 4301385"/>
              <a:gd name="connsiteX1" fmla="*/ 1158579 w 4311730"/>
              <a:gd name="connsiteY1" fmla="*/ 3360416 h 4301385"/>
              <a:gd name="connsiteX2" fmla="*/ 2647422 w 4311730"/>
              <a:gd name="connsiteY2" fmla="*/ 4031432 h 4301385"/>
              <a:gd name="connsiteX3" fmla="*/ 2718131 w 4311730"/>
              <a:gd name="connsiteY3" fmla="*/ 4218172 h 4301385"/>
              <a:gd name="connsiteX4" fmla="*/ 2531391 w 4311730"/>
              <a:gd name="connsiteY4" fmla="*/ 4288881 h 4301385"/>
              <a:gd name="connsiteX5" fmla="*/ 1042548 w 4311730"/>
              <a:gd name="connsiteY5" fmla="*/ 3617864 h 4301385"/>
              <a:gd name="connsiteX6" fmla="*/ 971839 w 4311730"/>
              <a:gd name="connsiteY6" fmla="*/ 3431125 h 4301385"/>
              <a:gd name="connsiteX7" fmla="*/ 1103914 w 4311730"/>
              <a:gd name="connsiteY7" fmla="*/ 3347949 h 4301385"/>
              <a:gd name="connsiteX8" fmla="*/ 851821 w 4311730"/>
              <a:gd name="connsiteY8" fmla="*/ 2848575 h 4301385"/>
              <a:gd name="connsiteX9" fmla="*/ 900509 w 4311730"/>
              <a:gd name="connsiteY9" fmla="*/ 2859678 h 4301385"/>
              <a:gd name="connsiteX10" fmla="*/ 3275747 w 4311730"/>
              <a:gd name="connsiteY10" fmla="*/ 3930189 h 4301385"/>
              <a:gd name="connsiteX11" fmla="*/ 3338725 w 4311730"/>
              <a:gd name="connsiteY11" fmla="*/ 4096514 h 4301385"/>
              <a:gd name="connsiteX12" fmla="*/ 3172401 w 4311730"/>
              <a:gd name="connsiteY12" fmla="*/ 4159492 h 4301385"/>
              <a:gd name="connsiteX13" fmla="*/ 797163 w 4311730"/>
              <a:gd name="connsiteY13" fmla="*/ 3088981 h 4301385"/>
              <a:gd name="connsiteX14" fmla="*/ 734185 w 4311730"/>
              <a:gd name="connsiteY14" fmla="*/ 2922657 h 4301385"/>
              <a:gd name="connsiteX15" fmla="*/ 851821 w 4311730"/>
              <a:gd name="connsiteY15" fmla="*/ 2848575 h 4301385"/>
              <a:gd name="connsiteX16" fmla="*/ 339746 w 4311730"/>
              <a:gd name="connsiteY16" fmla="*/ 2354122 h 4301385"/>
              <a:gd name="connsiteX17" fmla="*/ 339746 w 4311730"/>
              <a:gd name="connsiteY17" fmla="*/ 2354123 h 4301385"/>
              <a:gd name="connsiteX18" fmla="*/ 339746 w 4311730"/>
              <a:gd name="connsiteY18" fmla="*/ 2354123 h 4301385"/>
              <a:gd name="connsiteX19" fmla="*/ 458269 w 4311730"/>
              <a:gd name="connsiteY19" fmla="*/ 2279482 h 4301385"/>
              <a:gd name="connsiteX20" fmla="*/ 507324 w 4311730"/>
              <a:gd name="connsiteY20" fmla="*/ 2290670 h 4301385"/>
              <a:gd name="connsiteX21" fmla="*/ 3635217 w 4311730"/>
              <a:gd name="connsiteY21" fmla="*/ 3700399 h 4301385"/>
              <a:gd name="connsiteX22" fmla="*/ 3698670 w 4311730"/>
              <a:gd name="connsiteY22" fmla="*/ 3867978 h 4301385"/>
              <a:gd name="connsiteX23" fmla="*/ 3698669 w 4311730"/>
              <a:gd name="connsiteY23" fmla="*/ 3867977 h 4301385"/>
              <a:gd name="connsiteX24" fmla="*/ 3531091 w 4311730"/>
              <a:gd name="connsiteY24" fmla="*/ 3931431 h 4301385"/>
              <a:gd name="connsiteX25" fmla="*/ 403200 w 4311730"/>
              <a:gd name="connsiteY25" fmla="*/ 2521700 h 4301385"/>
              <a:gd name="connsiteX26" fmla="*/ 328559 w 4311730"/>
              <a:gd name="connsiteY26" fmla="*/ 2403177 h 4301385"/>
              <a:gd name="connsiteX27" fmla="*/ 339746 w 4311730"/>
              <a:gd name="connsiteY27" fmla="*/ 2354123 h 4301385"/>
              <a:gd name="connsiteX28" fmla="*/ 369089 w 4311730"/>
              <a:gd name="connsiteY28" fmla="*/ 2313250 h 4301385"/>
              <a:gd name="connsiteX29" fmla="*/ 458269 w 4311730"/>
              <a:gd name="connsiteY29" fmla="*/ 2279482 h 4301385"/>
              <a:gd name="connsiteX30" fmla="*/ 647889 w 4311730"/>
              <a:gd name="connsiteY30" fmla="*/ 2107223 h 4301385"/>
              <a:gd name="connsiteX31" fmla="*/ 647889 w 4311730"/>
              <a:gd name="connsiteY31" fmla="*/ 2107224 h 4301385"/>
              <a:gd name="connsiteX32" fmla="*/ 647889 w 4311730"/>
              <a:gd name="connsiteY32" fmla="*/ 2107224 h 4301385"/>
              <a:gd name="connsiteX33" fmla="*/ 766412 w 4311730"/>
              <a:gd name="connsiteY33" fmla="*/ 2032583 h 4301385"/>
              <a:gd name="connsiteX34" fmla="*/ 815467 w 4311730"/>
              <a:gd name="connsiteY34" fmla="*/ 2043771 h 4301385"/>
              <a:gd name="connsiteX35" fmla="*/ 3943360 w 4311730"/>
              <a:gd name="connsiteY35" fmla="*/ 3453500 h 4301385"/>
              <a:gd name="connsiteX36" fmla="*/ 4006813 w 4311730"/>
              <a:gd name="connsiteY36" fmla="*/ 3621079 h 4301385"/>
              <a:gd name="connsiteX37" fmla="*/ 4006812 w 4311730"/>
              <a:gd name="connsiteY37" fmla="*/ 3621078 h 4301385"/>
              <a:gd name="connsiteX38" fmla="*/ 3839234 w 4311730"/>
              <a:gd name="connsiteY38" fmla="*/ 3684532 h 4301385"/>
              <a:gd name="connsiteX39" fmla="*/ 711343 w 4311730"/>
              <a:gd name="connsiteY39" fmla="*/ 2274801 h 4301385"/>
              <a:gd name="connsiteX40" fmla="*/ 636702 w 4311730"/>
              <a:gd name="connsiteY40" fmla="*/ 2156278 h 4301385"/>
              <a:gd name="connsiteX41" fmla="*/ 647889 w 4311730"/>
              <a:gd name="connsiteY41" fmla="*/ 2107224 h 4301385"/>
              <a:gd name="connsiteX42" fmla="*/ 647889 w 4311730"/>
              <a:gd name="connsiteY42" fmla="*/ 2107224 h 4301385"/>
              <a:gd name="connsiteX43" fmla="*/ 677232 w 4311730"/>
              <a:gd name="connsiteY43" fmla="*/ 2066351 h 4301385"/>
              <a:gd name="connsiteX44" fmla="*/ 766412 w 4311730"/>
              <a:gd name="connsiteY44" fmla="*/ 2032583 h 4301385"/>
              <a:gd name="connsiteX45" fmla="*/ 11648 w 4311730"/>
              <a:gd name="connsiteY45" fmla="*/ 1431683 h 4301385"/>
              <a:gd name="connsiteX46" fmla="*/ 11648 w 4311730"/>
              <a:gd name="connsiteY46" fmla="*/ 1431684 h 4301385"/>
              <a:gd name="connsiteX47" fmla="*/ 11648 w 4311730"/>
              <a:gd name="connsiteY47" fmla="*/ 1431684 h 4301385"/>
              <a:gd name="connsiteX48" fmla="*/ 134688 w 4311730"/>
              <a:gd name="connsiteY48" fmla="*/ 1354198 h 4301385"/>
              <a:gd name="connsiteX49" fmla="*/ 185613 w 4311730"/>
              <a:gd name="connsiteY49" fmla="*/ 1365812 h 4301385"/>
              <a:gd name="connsiteX50" fmla="*/ 3797804 w 4311730"/>
              <a:gd name="connsiteY50" fmla="*/ 2993814 h 4301385"/>
              <a:gd name="connsiteX51" fmla="*/ 3863676 w 4311730"/>
              <a:gd name="connsiteY51" fmla="*/ 3167779 h 4301385"/>
              <a:gd name="connsiteX52" fmla="*/ 3863675 w 4311730"/>
              <a:gd name="connsiteY52" fmla="*/ 3167779 h 4301385"/>
              <a:gd name="connsiteX53" fmla="*/ 3689710 w 4311730"/>
              <a:gd name="connsiteY53" fmla="*/ 3233650 h 4301385"/>
              <a:gd name="connsiteX54" fmla="*/ 77520 w 4311730"/>
              <a:gd name="connsiteY54" fmla="*/ 1605648 h 4301385"/>
              <a:gd name="connsiteX55" fmla="*/ 35 w 4311730"/>
              <a:gd name="connsiteY55" fmla="*/ 1482608 h 4301385"/>
              <a:gd name="connsiteX56" fmla="*/ 11648 w 4311730"/>
              <a:gd name="connsiteY56" fmla="*/ 1431684 h 4301385"/>
              <a:gd name="connsiteX57" fmla="*/ 11648 w 4311730"/>
              <a:gd name="connsiteY57" fmla="*/ 1431684 h 4301385"/>
              <a:gd name="connsiteX58" fmla="*/ 42109 w 4311730"/>
              <a:gd name="connsiteY58" fmla="*/ 1389253 h 4301385"/>
              <a:gd name="connsiteX59" fmla="*/ 134688 w 4311730"/>
              <a:gd name="connsiteY59" fmla="*/ 1354198 h 4301385"/>
              <a:gd name="connsiteX60" fmla="*/ 448054 w 4311730"/>
              <a:gd name="connsiteY60" fmla="*/ 1234283 h 4301385"/>
              <a:gd name="connsiteX61" fmla="*/ 448054 w 4311730"/>
              <a:gd name="connsiteY61" fmla="*/ 1234284 h 4301385"/>
              <a:gd name="connsiteX62" fmla="*/ 448053 w 4311730"/>
              <a:gd name="connsiteY62" fmla="*/ 1234284 h 4301385"/>
              <a:gd name="connsiteX63" fmla="*/ 571093 w 4311730"/>
              <a:gd name="connsiteY63" fmla="*/ 1156798 h 4301385"/>
              <a:gd name="connsiteX64" fmla="*/ 622018 w 4311730"/>
              <a:gd name="connsiteY64" fmla="*/ 1168412 h 4301385"/>
              <a:gd name="connsiteX65" fmla="*/ 4234209 w 4311730"/>
              <a:gd name="connsiteY65" fmla="*/ 2796414 h 4301385"/>
              <a:gd name="connsiteX66" fmla="*/ 4300081 w 4311730"/>
              <a:gd name="connsiteY66" fmla="*/ 2970379 h 4301385"/>
              <a:gd name="connsiteX67" fmla="*/ 4300080 w 4311730"/>
              <a:gd name="connsiteY67" fmla="*/ 2970378 h 4301385"/>
              <a:gd name="connsiteX68" fmla="*/ 4126115 w 4311730"/>
              <a:gd name="connsiteY68" fmla="*/ 3036250 h 4301385"/>
              <a:gd name="connsiteX69" fmla="*/ 513925 w 4311730"/>
              <a:gd name="connsiteY69" fmla="*/ 1408248 h 4301385"/>
              <a:gd name="connsiteX70" fmla="*/ 436440 w 4311730"/>
              <a:gd name="connsiteY70" fmla="*/ 1285208 h 4301385"/>
              <a:gd name="connsiteX71" fmla="*/ 448054 w 4311730"/>
              <a:gd name="connsiteY71" fmla="*/ 1234284 h 4301385"/>
              <a:gd name="connsiteX72" fmla="*/ 478514 w 4311730"/>
              <a:gd name="connsiteY72" fmla="*/ 1191853 h 4301385"/>
              <a:gd name="connsiteX73" fmla="*/ 571093 w 4311730"/>
              <a:gd name="connsiteY73" fmla="*/ 1156798 h 4301385"/>
              <a:gd name="connsiteX74" fmla="*/ 742332 w 4311730"/>
              <a:gd name="connsiteY74" fmla="*/ 801205 h 4301385"/>
              <a:gd name="connsiteX75" fmla="*/ 799599 w 4311730"/>
              <a:gd name="connsiteY75" fmla="*/ 814265 h 4301385"/>
              <a:gd name="connsiteX76" fmla="*/ 3534484 w 4311730"/>
              <a:gd name="connsiteY76" fmla="*/ 2046868 h 4301385"/>
              <a:gd name="connsiteX77" fmla="*/ 3608560 w 4311730"/>
              <a:gd name="connsiteY77" fmla="*/ 2242499 h 4301385"/>
              <a:gd name="connsiteX78" fmla="*/ 3412928 w 4311730"/>
              <a:gd name="connsiteY78" fmla="*/ 2316575 h 4301385"/>
              <a:gd name="connsiteX79" fmla="*/ 678044 w 4311730"/>
              <a:gd name="connsiteY79" fmla="*/ 1083972 h 4301385"/>
              <a:gd name="connsiteX80" fmla="*/ 603968 w 4311730"/>
              <a:gd name="connsiteY80" fmla="*/ 888341 h 4301385"/>
              <a:gd name="connsiteX81" fmla="*/ 742332 w 4311730"/>
              <a:gd name="connsiteY81" fmla="*/ 801205 h 4301385"/>
              <a:gd name="connsiteX82" fmla="*/ 670421 w 4311730"/>
              <a:gd name="connsiteY82" fmla="*/ 483176 h 4301385"/>
              <a:gd name="connsiteX83" fmla="*/ 670421 w 4311730"/>
              <a:gd name="connsiteY83" fmla="*/ 483176 h 4301385"/>
              <a:gd name="connsiteX84" fmla="*/ 670421 w 4311730"/>
              <a:gd name="connsiteY84" fmla="*/ 483176 h 4301385"/>
              <a:gd name="connsiteX85" fmla="*/ 815074 w 4311730"/>
              <a:gd name="connsiteY85" fmla="*/ 392081 h 4301385"/>
              <a:gd name="connsiteX86" fmla="*/ 874944 w 4311730"/>
              <a:gd name="connsiteY86" fmla="*/ 405734 h 4301385"/>
              <a:gd name="connsiteX87" fmla="*/ 3790657 w 4311730"/>
              <a:gd name="connsiteY87" fmla="*/ 1719835 h 4301385"/>
              <a:gd name="connsiteX88" fmla="*/ 3868099 w 4311730"/>
              <a:gd name="connsiteY88" fmla="*/ 1924358 h 4301385"/>
              <a:gd name="connsiteX89" fmla="*/ 3868098 w 4311730"/>
              <a:gd name="connsiteY89" fmla="*/ 1924358 h 4301385"/>
              <a:gd name="connsiteX90" fmla="*/ 3663575 w 4311730"/>
              <a:gd name="connsiteY90" fmla="*/ 2001800 h 4301385"/>
              <a:gd name="connsiteX91" fmla="*/ 747864 w 4311730"/>
              <a:gd name="connsiteY91" fmla="*/ 687699 h 4301385"/>
              <a:gd name="connsiteX92" fmla="*/ 656768 w 4311730"/>
              <a:gd name="connsiteY92" fmla="*/ 543046 h 4301385"/>
              <a:gd name="connsiteX93" fmla="*/ 670421 w 4311730"/>
              <a:gd name="connsiteY93" fmla="*/ 483176 h 4301385"/>
              <a:gd name="connsiteX94" fmla="*/ 706233 w 4311730"/>
              <a:gd name="connsiteY94" fmla="*/ 433293 h 4301385"/>
              <a:gd name="connsiteX95" fmla="*/ 815074 w 4311730"/>
              <a:gd name="connsiteY95" fmla="*/ 392081 h 4301385"/>
              <a:gd name="connsiteX96" fmla="*/ 1388748 w 4311730"/>
              <a:gd name="connsiteY96" fmla="*/ 236482 h 4301385"/>
              <a:gd name="connsiteX97" fmla="*/ 1443412 w 4311730"/>
              <a:gd name="connsiteY97" fmla="*/ 248948 h 4301385"/>
              <a:gd name="connsiteX98" fmla="*/ 3406288 w 4311730"/>
              <a:gd name="connsiteY98" fmla="*/ 1133609 h 4301385"/>
              <a:gd name="connsiteX99" fmla="*/ 3476997 w 4311730"/>
              <a:gd name="connsiteY99" fmla="*/ 1320349 h 4301385"/>
              <a:gd name="connsiteX100" fmla="*/ 3290257 w 4311730"/>
              <a:gd name="connsiteY100" fmla="*/ 1391058 h 4301385"/>
              <a:gd name="connsiteX101" fmla="*/ 1327381 w 4311730"/>
              <a:gd name="connsiteY101" fmla="*/ 506397 h 4301385"/>
              <a:gd name="connsiteX102" fmla="*/ 1256672 w 4311730"/>
              <a:gd name="connsiteY102" fmla="*/ 319657 h 4301385"/>
              <a:gd name="connsiteX103" fmla="*/ 1388748 w 4311730"/>
              <a:gd name="connsiteY103" fmla="*/ 236482 h 4301385"/>
              <a:gd name="connsiteX104" fmla="*/ 1780474 w 4311730"/>
              <a:gd name="connsiteY104" fmla="*/ 38 h 4301385"/>
              <a:gd name="connsiteX105" fmla="*/ 1835138 w 4311730"/>
              <a:gd name="connsiteY105" fmla="*/ 12505 h 4301385"/>
              <a:gd name="connsiteX106" fmla="*/ 3323982 w 4311730"/>
              <a:gd name="connsiteY106" fmla="*/ 683521 h 4301385"/>
              <a:gd name="connsiteX107" fmla="*/ 3394690 w 4311730"/>
              <a:gd name="connsiteY107" fmla="*/ 870261 h 4301385"/>
              <a:gd name="connsiteX108" fmla="*/ 3207950 w 4311730"/>
              <a:gd name="connsiteY108" fmla="*/ 940970 h 4301385"/>
              <a:gd name="connsiteX109" fmla="*/ 1719107 w 4311730"/>
              <a:gd name="connsiteY109" fmla="*/ 269953 h 4301385"/>
              <a:gd name="connsiteX110" fmla="*/ 1648398 w 4311730"/>
              <a:gd name="connsiteY110" fmla="*/ 83214 h 4301385"/>
              <a:gd name="connsiteX111" fmla="*/ 1780474 w 4311730"/>
              <a:gd name="connsiteY111" fmla="*/ 38 h 4301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4311730" h="4301385">
                <a:moveTo>
                  <a:pt x="1103914" y="3347949"/>
                </a:moveTo>
                <a:cubicBezTo>
                  <a:pt x="1122251" y="3348376"/>
                  <a:pt x="1140806" y="3352405"/>
                  <a:pt x="1158579" y="3360416"/>
                </a:cubicBezTo>
                <a:lnTo>
                  <a:pt x="2647422" y="4031432"/>
                </a:lnTo>
                <a:cubicBezTo>
                  <a:pt x="2718515" y="4063473"/>
                  <a:pt x="2750172" y="4147080"/>
                  <a:pt x="2718131" y="4218172"/>
                </a:cubicBezTo>
                <a:cubicBezTo>
                  <a:pt x="2686090" y="4289264"/>
                  <a:pt x="2602483" y="4320922"/>
                  <a:pt x="2531391" y="4288881"/>
                </a:cubicBezTo>
                <a:lnTo>
                  <a:pt x="1042548" y="3617864"/>
                </a:lnTo>
                <a:cubicBezTo>
                  <a:pt x="971455" y="3585823"/>
                  <a:pt x="939798" y="3502217"/>
                  <a:pt x="971839" y="3431125"/>
                </a:cubicBezTo>
                <a:cubicBezTo>
                  <a:pt x="995870" y="3377805"/>
                  <a:pt x="1048906" y="3346668"/>
                  <a:pt x="1103914" y="3347949"/>
                </a:cubicBezTo>
                <a:close/>
                <a:moveTo>
                  <a:pt x="851821" y="2848575"/>
                </a:moveTo>
                <a:cubicBezTo>
                  <a:pt x="868153" y="2848955"/>
                  <a:pt x="884679" y="2852544"/>
                  <a:pt x="900509" y="2859678"/>
                </a:cubicBezTo>
                <a:lnTo>
                  <a:pt x="3275747" y="3930189"/>
                </a:lnTo>
                <a:cubicBezTo>
                  <a:pt x="3339067" y="3958727"/>
                  <a:pt x="3367263" y="4033194"/>
                  <a:pt x="3338725" y="4096514"/>
                </a:cubicBezTo>
                <a:cubicBezTo>
                  <a:pt x="3310187" y="4159834"/>
                  <a:pt x="3235721" y="4188030"/>
                  <a:pt x="3172401" y="4159492"/>
                </a:cubicBezTo>
                <a:lnTo>
                  <a:pt x="797163" y="3088981"/>
                </a:lnTo>
                <a:cubicBezTo>
                  <a:pt x="733843" y="3060443"/>
                  <a:pt x="705647" y="2985977"/>
                  <a:pt x="734185" y="2922657"/>
                </a:cubicBezTo>
                <a:cubicBezTo>
                  <a:pt x="755589" y="2875167"/>
                  <a:pt x="802827" y="2847434"/>
                  <a:pt x="851821" y="2848575"/>
                </a:cubicBezTo>
                <a:close/>
                <a:moveTo>
                  <a:pt x="339746" y="2354122"/>
                </a:moveTo>
                <a:lnTo>
                  <a:pt x="339746" y="2354123"/>
                </a:lnTo>
                <a:lnTo>
                  <a:pt x="339746" y="2354123"/>
                </a:lnTo>
                <a:close/>
                <a:moveTo>
                  <a:pt x="458269" y="2279482"/>
                </a:moveTo>
                <a:cubicBezTo>
                  <a:pt x="474723" y="2279866"/>
                  <a:pt x="491375" y="2283481"/>
                  <a:pt x="507324" y="2290670"/>
                </a:cubicBezTo>
                <a:lnTo>
                  <a:pt x="3635217" y="3700399"/>
                </a:lnTo>
                <a:cubicBezTo>
                  <a:pt x="3699014" y="3729153"/>
                  <a:pt x="3727423" y="3804180"/>
                  <a:pt x="3698670" y="3867978"/>
                </a:cubicBezTo>
                <a:lnTo>
                  <a:pt x="3698669" y="3867977"/>
                </a:lnTo>
                <a:cubicBezTo>
                  <a:pt x="3669916" y="3931775"/>
                  <a:pt x="3594888" y="3960184"/>
                  <a:pt x="3531091" y="3931431"/>
                </a:cubicBezTo>
                <a:lnTo>
                  <a:pt x="403200" y="2521700"/>
                </a:lnTo>
                <a:cubicBezTo>
                  <a:pt x="355351" y="2500135"/>
                  <a:pt x="327409" y="2452541"/>
                  <a:pt x="328559" y="2403177"/>
                </a:cubicBezTo>
                <a:lnTo>
                  <a:pt x="339746" y="2354123"/>
                </a:lnTo>
                <a:lnTo>
                  <a:pt x="369089" y="2313250"/>
                </a:lnTo>
                <a:cubicBezTo>
                  <a:pt x="393237" y="2290879"/>
                  <a:pt x="425360" y="2278716"/>
                  <a:pt x="458269" y="2279482"/>
                </a:cubicBezTo>
                <a:close/>
                <a:moveTo>
                  <a:pt x="647889" y="2107223"/>
                </a:moveTo>
                <a:lnTo>
                  <a:pt x="647889" y="2107224"/>
                </a:lnTo>
                <a:lnTo>
                  <a:pt x="647889" y="2107224"/>
                </a:lnTo>
                <a:close/>
                <a:moveTo>
                  <a:pt x="766412" y="2032583"/>
                </a:moveTo>
                <a:cubicBezTo>
                  <a:pt x="782866" y="2032967"/>
                  <a:pt x="799518" y="2036582"/>
                  <a:pt x="815467" y="2043771"/>
                </a:cubicBezTo>
                <a:lnTo>
                  <a:pt x="3943360" y="3453500"/>
                </a:lnTo>
                <a:cubicBezTo>
                  <a:pt x="4007157" y="3482254"/>
                  <a:pt x="4035566" y="3557281"/>
                  <a:pt x="4006813" y="3621079"/>
                </a:cubicBezTo>
                <a:lnTo>
                  <a:pt x="4006812" y="3621078"/>
                </a:lnTo>
                <a:cubicBezTo>
                  <a:pt x="3978059" y="3684876"/>
                  <a:pt x="3903031" y="3713285"/>
                  <a:pt x="3839234" y="3684532"/>
                </a:cubicBezTo>
                <a:lnTo>
                  <a:pt x="711343" y="2274801"/>
                </a:lnTo>
                <a:cubicBezTo>
                  <a:pt x="663495" y="2253236"/>
                  <a:pt x="635552" y="2205642"/>
                  <a:pt x="636702" y="2156278"/>
                </a:cubicBezTo>
                <a:lnTo>
                  <a:pt x="647889" y="2107224"/>
                </a:lnTo>
                <a:lnTo>
                  <a:pt x="647889" y="2107224"/>
                </a:lnTo>
                <a:lnTo>
                  <a:pt x="677232" y="2066351"/>
                </a:lnTo>
                <a:cubicBezTo>
                  <a:pt x="701380" y="2043980"/>
                  <a:pt x="733503" y="2031817"/>
                  <a:pt x="766412" y="2032583"/>
                </a:cubicBezTo>
                <a:close/>
                <a:moveTo>
                  <a:pt x="11648" y="1431683"/>
                </a:moveTo>
                <a:lnTo>
                  <a:pt x="11648" y="1431684"/>
                </a:lnTo>
                <a:lnTo>
                  <a:pt x="11648" y="1431684"/>
                </a:lnTo>
                <a:close/>
                <a:moveTo>
                  <a:pt x="134688" y="1354198"/>
                </a:moveTo>
                <a:cubicBezTo>
                  <a:pt x="151770" y="1354596"/>
                  <a:pt x="169056" y="1358350"/>
                  <a:pt x="185613" y="1365812"/>
                </a:cubicBezTo>
                <a:lnTo>
                  <a:pt x="3797804" y="2993814"/>
                </a:lnTo>
                <a:cubicBezTo>
                  <a:pt x="3864034" y="3023663"/>
                  <a:pt x="3893525" y="3101550"/>
                  <a:pt x="3863676" y="3167779"/>
                </a:cubicBezTo>
                <a:lnTo>
                  <a:pt x="3863675" y="3167779"/>
                </a:lnTo>
                <a:cubicBezTo>
                  <a:pt x="3833826" y="3234008"/>
                  <a:pt x="3755939" y="3263499"/>
                  <a:pt x="3689710" y="3233650"/>
                </a:cubicBezTo>
                <a:lnTo>
                  <a:pt x="77520" y="1605648"/>
                </a:lnTo>
                <a:cubicBezTo>
                  <a:pt x="27848" y="1583261"/>
                  <a:pt x="-1159" y="1533853"/>
                  <a:pt x="35" y="1482608"/>
                </a:cubicBezTo>
                <a:lnTo>
                  <a:pt x="11648" y="1431684"/>
                </a:lnTo>
                <a:lnTo>
                  <a:pt x="11648" y="1431684"/>
                </a:lnTo>
                <a:lnTo>
                  <a:pt x="42109" y="1389253"/>
                </a:lnTo>
                <a:cubicBezTo>
                  <a:pt x="67178" y="1366029"/>
                  <a:pt x="100525" y="1353403"/>
                  <a:pt x="134688" y="1354198"/>
                </a:cubicBezTo>
                <a:close/>
                <a:moveTo>
                  <a:pt x="448054" y="1234283"/>
                </a:moveTo>
                <a:lnTo>
                  <a:pt x="448054" y="1234284"/>
                </a:lnTo>
                <a:lnTo>
                  <a:pt x="448053" y="1234284"/>
                </a:lnTo>
                <a:close/>
                <a:moveTo>
                  <a:pt x="571093" y="1156798"/>
                </a:moveTo>
                <a:cubicBezTo>
                  <a:pt x="588175" y="1157196"/>
                  <a:pt x="605461" y="1160950"/>
                  <a:pt x="622018" y="1168412"/>
                </a:cubicBezTo>
                <a:lnTo>
                  <a:pt x="4234209" y="2796414"/>
                </a:lnTo>
                <a:cubicBezTo>
                  <a:pt x="4300439" y="2826263"/>
                  <a:pt x="4329930" y="2904150"/>
                  <a:pt x="4300081" y="2970379"/>
                </a:cubicBezTo>
                <a:lnTo>
                  <a:pt x="4300080" y="2970378"/>
                </a:lnTo>
                <a:cubicBezTo>
                  <a:pt x="4270231" y="3036608"/>
                  <a:pt x="4192344" y="3066099"/>
                  <a:pt x="4126115" y="3036250"/>
                </a:cubicBezTo>
                <a:lnTo>
                  <a:pt x="513925" y="1408248"/>
                </a:lnTo>
                <a:cubicBezTo>
                  <a:pt x="464253" y="1385861"/>
                  <a:pt x="435246" y="1336453"/>
                  <a:pt x="436440" y="1285208"/>
                </a:cubicBezTo>
                <a:lnTo>
                  <a:pt x="448054" y="1234284"/>
                </a:lnTo>
                <a:lnTo>
                  <a:pt x="478514" y="1191853"/>
                </a:lnTo>
                <a:cubicBezTo>
                  <a:pt x="503583" y="1168629"/>
                  <a:pt x="536930" y="1156003"/>
                  <a:pt x="571093" y="1156798"/>
                </a:cubicBezTo>
                <a:close/>
                <a:moveTo>
                  <a:pt x="742332" y="801205"/>
                </a:moveTo>
                <a:cubicBezTo>
                  <a:pt x="761542" y="801653"/>
                  <a:pt x="780980" y="805874"/>
                  <a:pt x="799599" y="814265"/>
                </a:cubicBezTo>
                <a:lnTo>
                  <a:pt x="3534484" y="2046868"/>
                </a:lnTo>
                <a:cubicBezTo>
                  <a:pt x="3608961" y="2080434"/>
                  <a:pt x="3642126" y="2168022"/>
                  <a:pt x="3608560" y="2242499"/>
                </a:cubicBezTo>
                <a:cubicBezTo>
                  <a:pt x="3574993" y="2316977"/>
                  <a:pt x="3487405" y="2350142"/>
                  <a:pt x="3412928" y="2316575"/>
                </a:cubicBezTo>
                <a:lnTo>
                  <a:pt x="678044" y="1083972"/>
                </a:lnTo>
                <a:cubicBezTo>
                  <a:pt x="603566" y="1050406"/>
                  <a:pt x="570402" y="962818"/>
                  <a:pt x="603968" y="888341"/>
                </a:cubicBezTo>
                <a:cubicBezTo>
                  <a:pt x="629143" y="832483"/>
                  <a:pt x="684705" y="799864"/>
                  <a:pt x="742332" y="801205"/>
                </a:cubicBezTo>
                <a:close/>
                <a:moveTo>
                  <a:pt x="670421" y="483176"/>
                </a:moveTo>
                <a:lnTo>
                  <a:pt x="670421" y="483176"/>
                </a:lnTo>
                <a:lnTo>
                  <a:pt x="670421" y="483176"/>
                </a:lnTo>
                <a:close/>
                <a:moveTo>
                  <a:pt x="815074" y="392081"/>
                </a:moveTo>
                <a:cubicBezTo>
                  <a:pt x="835156" y="392548"/>
                  <a:pt x="855478" y="396961"/>
                  <a:pt x="874944" y="405734"/>
                </a:cubicBezTo>
                <a:lnTo>
                  <a:pt x="3790657" y="1719835"/>
                </a:lnTo>
                <a:cubicBezTo>
                  <a:pt x="3868519" y="1754927"/>
                  <a:pt x="3903191" y="1846496"/>
                  <a:pt x="3868099" y="1924358"/>
                </a:cubicBezTo>
                <a:lnTo>
                  <a:pt x="3868098" y="1924358"/>
                </a:lnTo>
                <a:cubicBezTo>
                  <a:pt x="3833006" y="2002220"/>
                  <a:pt x="3741437" y="2036892"/>
                  <a:pt x="3663575" y="2001800"/>
                </a:cubicBezTo>
                <a:lnTo>
                  <a:pt x="747864" y="687699"/>
                </a:lnTo>
                <a:cubicBezTo>
                  <a:pt x="689467" y="661380"/>
                  <a:pt x="655365" y="603292"/>
                  <a:pt x="656768" y="543046"/>
                </a:cubicBezTo>
                <a:lnTo>
                  <a:pt x="670421" y="483176"/>
                </a:lnTo>
                <a:lnTo>
                  <a:pt x="706233" y="433293"/>
                </a:lnTo>
                <a:cubicBezTo>
                  <a:pt x="735705" y="405990"/>
                  <a:pt x="774909" y="391145"/>
                  <a:pt x="815074" y="392081"/>
                </a:cubicBezTo>
                <a:close/>
                <a:moveTo>
                  <a:pt x="1388748" y="236482"/>
                </a:moveTo>
                <a:cubicBezTo>
                  <a:pt x="1407084" y="236909"/>
                  <a:pt x="1425639" y="240938"/>
                  <a:pt x="1443412" y="248948"/>
                </a:cubicBezTo>
                <a:lnTo>
                  <a:pt x="3406288" y="1133609"/>
                </a:lnTo>
                <a:cubicBezTo>
                  <a:pt x="3477381" y="1165650"/>
                  <a:pt x="3509038" y="1249257"/>
                  <a:pt x="3476997" y="1320349"/>
                </a:cubicBezTo>
                <a:cubicBezTo>
                  <a:pt x="3444956" y="1391441"/>
                  <a:pt x="3361349" y="1423099"/>
                  <a:pt x="3290257" y="1391058"/>
                </a:cubicBezTo>
                <a:lnTo>
                  <a:pt x="1327381" y="506397"/>
                </a:lnTo>
                <a:cubicBezTo>
                  <a:pt x="1256289" y="474356"/>
                  <a:pt x="1224631" y="390749"/>
                  <a:pt x="1256672" y="319657"/>
                </a:cubicBezTo>
                <a:cubicBezTo>
                  <a:pt x="1280703" y="266338"/>
                  <a:pt x="1333740" y="235201"/>
                  <a:pt x="1388748" y="236482"/>
                </a:cubicBezTo>
                <a:close/>
                <a:moveTo>
                  <a:pt x="1780474" y="38"/>
                </a:moveTo>
                <a:cubicBezTo>
                  <a:pt x="1798810" y="465"/>
                  <a:pt x="1817365" y="4495"/>
                  <a:pt x="1835138" y="12505"/>
                </a:cubicBezTo>
                <a:lnTo>
                  <a:pt x="3323982" y="683521"/>
                </a:lnTo>
                <a:cubicBezTo>
                  <a:pt x="3395074" y="715562"/>
                  <a:pt x="3426731" y="799169"/>
                  <a:pt x="3394690" y="870261"/>
                </a:cubicBezTo>
                <a:cubicBezTo>
                  <a:pt x="3362649" y="941353"/>
                  <a:pt x="3279043" y="973011"/>
                  <a:pt x="3207950" y="940970"/>
                </a:cubicBezTo>
                <a:lnTo>
                  <a:pt x="1719107" y="269953"/>
                </a:lnTo>
                <a:cubicBezTo>
                  <a:pt x="1648015" y="237912"/>
                  <a:pt x="1616357" y="154306"/>
                  <a:pt x="1648398" y="83214"/>
                </a:cubicBezTo>
                <a:cubicBezTo>
                  <a:pt x="1672429" y="29894"/>
                  <a:pt x="1725465" y="-1243"/>
                  <a:pt x="1780474" y="38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/>
            </a:bgClr>
          </a:patt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noAutofit/>
          </a:bodyPr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387634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reative Mess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3895446" y="2075542"/>
            <a:ext cx="4450270" cy="2766143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853745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rvic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3251200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053855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three opening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9170125" y="1084217"/>
            <a:ext cx="1657531" cy="289995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7512594" y="1889760"/>
            <a:ext cx="1657531" cy="289995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5855063" y="1084217"/>
            <a:ext cx="1657531" cy="289995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150693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Half Center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"/>
          <p:cNvSpPr>
            <a:spLocks noGrp="1"/>
          </p:cNvSpPr>
          <p:nvPr>
            <p:ph type="pic" sz="quarter" idx="10"/>
          </p:nvPr>
        </p:nvSpPr>
        <p:spPr>
          <a:xfrm>
            <a:off x="1432560" y="1577094"/>
            <a:ext cx="9433559" cy="2217666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1293732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tem tw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3817256" y="2656114"/>
            <a:ext cx="5254173" cy="270808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852726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te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4631506" y="2432923"/>
            <a:ext cx="2880000" cy="2160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1214796" y="2432923"/>
            <a:ext cx="2880000" cy="2160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8048216" y="2432923"/>
            <a:ext cx="2880000" cy="2160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567486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Creativ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16"/>
          <p:cNvSpPr>
            <a:spLocks noGrp="1"/>
          </p:cNvSpPr>
          <p:nvPr>
            <p:ph type="pic" sz="quarter" idx="10"/>
          </p:nvPr>
        </p:nvSpPr>
        <p:spPr>
          <a:xfrm>
            <a:off x="6801076" y="1072175"/>
            <a:ext cx="4167940" cy="4932782"/>
          </a:xfrm>
          <a:custGeom>
            <a:avLst/>
            <a:gdLst>
              <a:gd name="connsiteX0" fmla="*/ 3596540 w 4167940"/>
              <a:gd name="connsiteY0" fmla="*/ 4507069 h 4932782"/>
              <a:gd name="connsiteX1" fmla="*/ 3596540 w 4167940"/>
              <a:gd name="connsiteY1" fmla="*/ 4507069 h 4932782"/>
              <a:gd name="connsiteX2" fmla="*/ 3596539 w 4167940"/>
              <a:gd name="connsiteY2" fmla="*/ 4507069 h 4932782"/>
              <a:gd name="connsiteX3" fmla="*/ 3594359 w 4167940"/>
              <a:gd name="connsiteY3" fmla="*/ 1089014 h 4932782"/>
              <a:gd name="connsiteX4" fmla="*/ 3594359 w 4167940"/>
              <a:gd name="connsiteY4" fmla="*/ 1089015 h 4932782"/>
              <a:gd name="connsiteX5" fmla="*/ 3731949 w 4167940"/>
              <a:gd name="connsiteY5" fmla="*/ 1261523 h 4932782"/>
              <a:gd name="connsiteX6" fmla="*/ 3334049 w 4167940"/>
              <a:gd name="connsiteY6" fmla="*/ 4795192 h 4932782"/>
              <a:gd name="connsiteX7" fmla="*/ 3223265 w 4167940"/>
              <a:gd name="connsiteY7" fmla="*/ 4927393 h 4932782"/>
              <a:gd name="connsiteX8" fmla="*/ 3161542 w 4167940"/>
              <a:gd name="connsiteY8" fmla="*/ 4932782 h 4932782"/>
              <a:gd name="connsiteX9" fmla="*/ 3102562 w 4167940"/>
              <a:gd name="connsiteY9" fmla="*/ 4913802 h 4932782"/>
              <a:gd name="connsiteX10" fmla="*/ 3023952 w 4167940"/>
              <a:gd name="connsiteY10" fmla="*/ 4760274 h 4932782"/>
              <a:gd name="connsiteX11" fmla="*/ 3421851 w 4167940"/>
              <a:gd name="connsiteY11" fmla="*/ 1226604 h 4932782"/>
              <a:gd name="connsiteX12" fmla="*/ 3594359 w 4167940"/>
              <a:gd name="connsiteY12" fmla="*/ 1089014 h 4932782"/>
              <a:gd name="connsiteX13" fmla="*/ 2829929 w 4167940"/>
              <a:gd name="connsiteY13" fmla="*/ 1002939 h 4932782"/>
              <a:gd name="connsiteX14" fmla="*/ 2829929 w 4167940"/>
              <a:gd name="connsiteY14" fmla="*/ 1002939 h 4932782"/>
              <a:gd name="connsiteX15" fmla="*/ 2967519 w 4167940"/>
              <a:gd name="connsiteY15" fmla="*/ 1175447 h 4932782"/>
              <a:gd name="connsiteX16" fmla="*/ 2569619 w 4167940"/>
              <a:gd name="connsiteY16" fmla="*/ 4709116 h 4932782"/>
              <a:gd name="connsiteX17" fmla="*/ 2458835 w 4167940"/>
              <a:gd name="connsiteY17" fmla="*/ 4841317 h 4932782"/>
              <a:gd name="connsiteX18" fmla="*/ 2397112 w 4167940"/>
              <a:gd name="connsiteY18" fmla="*/ 4846706 h 4932782"/>
              <a:gd name="connsiteX19" fmla="*/ 2338132 w 4167940"/>
              <a:gd name="connsiteY19" fmla="*/ 4827726 h 4932782"/>
              <a:gd name="connsiteX20" fmla="*/ 2259522 w 4167940"/>
              <a:gd name="connsiteY20" fmla="*/ 4674198 h 4932782"/>
              <a:gd name="connsiteX21" fmla="*/ 2657421 w 4167940"/>
              <a:gd name="connsiteY21" fmla="*/ 1140528 h 4932782"/>
              <a:gd name="connsiteX22" fmla="*/ 2829929 w 4167940"/>
              <a:gd name="connsiteY22" fmla="*/ 1002939 h 4932782"/>
              <a:gd name="connsiteX23" fmla="*/ 900831 w 4167940"/>
              <a:gd name="connsiteY23" fmla="*/ 785718 h 4932782"/>
              <a:gd name="connsiteX24" fmla="*/ 900831 w 4167940"/>
              <a:gd name="connsiteY24" fmla="*/ 785719 h 4932782"/>
              <a:gd name="connsiteX25" fmla="*/ 1038421 w 4167940"/>
              <a:gd name="connsiteY25" fmla="*/ 958227 h 4932782"/>
              <a:gd name="connsiteX26" fmla="*/ 640522 w 4167940"/>
              <a:gd name="connsiteY26" fmla="*/ 4491895 h 4932782"/>
              <a:gd name="connsiteX27" fmla="*/ 529738 w 4167940"/>
              <a:gd name="connsiteY27" fmla="*/ 4624096 h 4932782"/>
              <a:gd name="connsiteX28" fmla="*/ 468015 w 4167940"/>
              <a:gd name="connsiteY28" fmla="*/ 4629485 h 4932782"/>
              <a:gd name="connsiteX29" fmla="*/ 409035 w 4167940"/>
              <a:gd name="connsiteY29" fmla="*/ 4610505 h 4932782"/>
              <a:gd name="connsiteX30" fmla="*/ 330424 w 4167940"/>
              <a:gd name="connsiteY30" fmla="*/ 4456977 h 4932782"/>
              <a:gd name="connsiteX31" fmla="*/ 728323 w 4167940"/>
              <a:gd name="connsiteY31" fmla="*/ 923308 h 4932782"/>
              <a:gd name="connsiteX32" fmla="*/ 900831 w 4167940"/>
              <a:gd name="connsiteY32" fmla="*/ 785718 h 4932782"/>
              <a:gd name="connsiteX33" fmla="*/ 4029357 w 4167940"/>
              <a:gd name="connsiteY33" fmla="*/ 663301 h 4932782"/>
              <a:gd name="connsiteX34" fmla="*/ 4029357 w 4167940"/>
              <a:gd name="connsiteY34" fmla="*/ 663302 h 4932782"/>
              <a:gd name="connsiteX35" fmla="*/ 4166947 w 4167940"/>
              <a:gd name="connsiteY35" fmla="*/ 835810 h 4932782"/>
              <a:gd name="connsiteX36" fmla="*/ 3769047 w 4167940"/>
              <a:gd name="connsiteY36" fmla="*/ 4369479 h 4932782"/>
              <a:gd name="connsiteX37" fmla="*/ 3658263 w 4167940"/>
              <a:gd name="connsiteY37" fmla="*/ 4501680 h 4932782"/>
              <a:gd name="connsiteX38" fmla="*/ 3596540 w 4167940"/>
              <a:gd name="connsiteY38" fmla="*/ 4507069 h 4932782"/>
              <a:gd name="connsiteX39" fmla="*/ 3537560 w 4167940"/>
              <a:gd name="connsiteY39" fmla="*/ 4488089 h 4932782"/>
              <a:gd name="connsiteX40" fmla="*/ 3458950 w 4167940"/>
              <a:gd name="connsiteY40" fmla="*/ 4334561 h 4932782"/>
              <a:gd name="connsiteX41" fmla="*/ 3856849 w 4167940"/>
              <a:gd name="connsiteY41" fmla="*/ 800892 h 4932782"/>
              <a:gd name="connsiteX42" fmla="*/ 4029357 w 4167940"/>
              <a:gd name="connsiteY42" fmla="*/ 663301 h 4932782"/>
              <a:gd name="connsiteX43" fmla="*/ 3264927 w 4167940"/>
              <a:gd name="connsiteY43" fmla="*/ 577225 h 4932782"/>
              <a:gd name="connsiteX44" fmla="*/ 3264927 w 4167940"/>
              <a:gd name="connsiteY44" fmla="*/ 577226 h 4932782"/>
              <a:gd name="connsiteX45" fmla="*/ 3402517 w 4167940"/>
              <a:gd name="connsiteY45" fmla="*/ 749734 h 4932782"/>
              <a:gd name="connsiteX46" fmla="*/ 3004617 w 4167940"/>
              <a:gd name="connsiteY46" fmla="*/ 4283403 h 4932782"/>
              <a:gd name="connsiteX47" fmla="*/ 2893833 w 4167940"/>
              <a:gd name="connsiteY47" fmla="*/ 4415604 h 4932782"/>
              <a:gd name="connsiteX48" fmla="*/ 2832110 w 4167940"/>
              <a:gd name="connsiteY48" fmla="*/ 4420993 h 4932782"/>
              <a:gd name="connsiteX49" fmla="*/ 2773130 w 4167940"/>
              <a:gd name="connsiteY49" fmla="*/ 4402013 h 4932782"/>
              <a:gd name="connsiteX50" fmla="*/ 2694520 w 4167940"/>
              <a:gd name="connsiteY50" fmla="*/ 4248485 h 4932782"/>
              <a:gd name="connsiteX51" fmla="*/ 3092419 w 4167940"/>
              <a:gd name="connsiteY51" fmla="*/ 714816 h 4932782"/>
              <a:gd name="connsiteX52" fmla="*/ 3264927 w 4167940"/>
              <a:gd name="connsiteY52" fmla="*/ 577225 h 4932782"/>
              <a:gd name="connsiteX53" fmla="*/ 2500497 w 4167940"/>
              <a:gd name="connsiteY53" fmla="*/ 491149 h 4932782"/>
              <a:gd name="connsiteX54" fmla="*/ 2500497 w 4167940"/>
              <a:gd name="connsiteY54" fmla="*/ 491149 h 4932782"/>
              <a:gd name="connsiteX55" fmla="*/ 2638087 w 4167940"/>
              <a:gd name="connsiteY55" fmla="*/ 663657 h 4932782"/>
              <a:gd name="connsiteX56" fmla="*/ 2240187 w 4167940"/>
              <a:gd name="connsiteY56" fmla="*/ 4197326 h 4932782"/>
              <a:gd name="connsiteX57" fmla="*/ 2129403 w 4167940"/>
              <a:gd name="connsiteY57" fmla="*/ 4329527 h 4932782"/>
              <a:gd name="connsiteX58" fmla="*/ 2067680 w 4167940"/>
              <a:gd name="connsiteY58" fmla="*/ 4334916 h 4932782"/>
              <a:gd name="connsiteX59" fmla="*/ 2008700 w 4167940"/>
              <a:gd name="connsiteY59" fmla="*/ 4315936 h 4932782"/>
              <a:gd name="connsiteX60" fmla="*/ 1930090 w 4167940"/>
              <a:gd name="connsiteY60" fmla="*/ 4162408 h 4932782"/>
              <a:gd name="connsiteX61" fmla="*/ 2327989 w 4167940"/>
              <a:gd name="connsiteY61" fmla="*/ 628739 h 4932782"/>
              <a:gd name="connsiteX62" fmla="*/ 2500497 w 4167940"/>
              <a:gd name="connsiteY62" fmla="*/ 491149 h 4932782"/>
              <a:gd name="connsiteX63" fmla="*/ 1736069 w 4167940"/>
              <a:gd name="connsiteY63" fmla="*/ 405073 h 4932782"/>
              <a:gd name="connsiteX64" fmla="*/ 1736069 w 4167940"/>
              <a:gd name="connsiteY64" fmla="*/ 405074 h 4932782"/>
              <a:gd name="connsiteX65" fmla="*/ 1873659 w 4167940"/>
              <a:gd name="connsiteY65" fmla="*/ 577581 h 4932782"/>
              <a:gd name="connsiteX66" fmla="*/ 1475760 w 4167940"/>
              <a:gd name="connsiteY66" fmla="*/ 4111250 h 4932782"/>
              <a:gd name="connsiteX67" fmla="*/ 1364976 w 4167940"/>
              <a:gd name="connsiteY67" fmla="*/ 4243451 h 4932782"/>
              <a:gd name="connsiteX68" fmla="*/ 1303253 w 4167940"/>
              <a:gd name="connsiteY68" fmla="*/ 4248840 h 4932782"/>
              <a:gd name="connsiteX69" fmla="*/ 1244273 w 4167940"/>
              <a:gd name="connsiteY69" fmla="*/ 4229860 h 4932782"/>
              <a:gd name="connsiteX70" fmla="*/ 1165662 w 4167940"/>
              <a:gd name="connsiteY70" fmla="*/ 4076332 h 4932782"/>
              <a:gd name="connsiteX71" fmla="*/ 1563561 w 4167940"/>
              <a:gd name="connsiteY71" fmla="*/ 542663 h 4932782"/>
              <a:gd name="connsiteX72" fmla="*/ 1736069 w 4167940"/>
              <a:gd name="connsiteY72" fmla="*/ 405073 h 4932782"/>
              <a:gd name="connsiteX73" fmla="*/ 1335829 w 4167940"/>
              <a:gd name="connsiteY73" fmla="*/ 360004 h 4932782"/>
              <a:gd name="connsiteX74" fmla="*/ 1335829 w 4167940"/>
              <a:gd name="connsiteY74" fmla="*/ 360006 h 4932782"/>
              <a:gd name="connsiteX75" fmla="*/ 1473419 w 4167940"/>
              <a:gd name="connsiteY75" fmla="*/ 532514 h 4932782"/>
              <a:gd name="connsiteX76" fmla="*/ 1075520 w 4167940"/>
              <a:gd name="connsiteY76" fmla="*/ 4066182 h 4932782"/>
              <a:gd name="connsiteX77" fmla="*/ 964736 w 4167940"/>
              <a:gd name="connsiteY77" fmla="*/ 4198383 h 4932782"/>
              <a:gd name="connsiteX78" fmla="*/ 903013 w 4167940"/>
              <a:gd name="connsiteY78" fmla="*/ 4203772 h 4932782"/>
              <a:gd name="connsiteX79" fmla="*/ 844033 w 4167940"/>
              <a:gd name="connsiteY79" fmla="*/ 4184792 h 4932782"/>
              <a:gd name="connsiteX80" fmla="*/ 765422 w 4167940"/>
              <a:gd name="connsiteY80" fmla="*/ 4031264 h 4932782"/>
              <a:gd name="connsiteX81" fmla="*/ 1163321 w 4167940"/>
              <a:gd name="connsiteY81" fmla="*/ 497595 h 4932782"/>
              <a:gd name="connsiteX82" fmla="*/ 1335829 w 4167940"/>
              <a:gd name="connsiteY82" fmla="*/ 360004 h 4932782"/>
              <a:gd name="connsiteX83" fmla="*/ 571400 w 4167940"/>
              <a:gd name="connsiteY83" fmla="*/ 273929 h 4932782"/>
              <a:gd name="connsiteX84" fmla="*/ 571400 w 4167940"/>
              <a:gd name="connsiteY84" fmla="*/ 273930 h 4932782"/>
              <a:gd name="connsiteX85" fmla="*/ 708990 w 4167940"/>
              <a:gd name="connsiteY85" fmla="*/ 446438 h 4932782"/>
              <a:gd name="connsiteX86" fmla="*/ 311090 w 4167940"/>
              <a:gd name="connsiteY86" fmla="*/ 3980106 h 4932782"/>
              <a:gd name="connsiteX87" fmla="*/ 200306 w 4167940"/>
              <a:gd name="connsiteY87" fmla="*/ 4112307 h 4932782"/>
              <a:gd name="connsiteX88" fmla="*/ 138583 w 4167940"/>
              <a:gd name="connsiteY88" fmla="*/ 4117696 h 4932782"/>
              <a:gd name="connsiteX89" fmla="*/ 79603 w 4167940"/>
              <a:gd name="connsiteY89" fmla="*/ 4098716 h 4932782"/>
              <a:gd name="connsiteX90" fmla="*/ 993 w 4167940"/>
              <a:gd name="connsiteY90" fmla="*/ 3945188 h 4932782"/>
              <a:gd name="connsiteX91" fmla="*/ 398892 w 4167940"/>
              <a:gd name="connsiteY91" fmla="*/ 411519 h 4932782"/>
              <a:gd name="connsiteX92" fmla="*/ 571400 w 4167940"/>
              <a:gd name="connsiteY92" fmla="*/ 273929 h 4932782"/>
              <a:gd name="connsiteX93" fmla="*/ 2168629 w 4167940"/>
              <a:gd name="connsiteY93" fmla="*/ 993 h 4932782"/>
              <a:gd name="connsiteX94" fmla="*/ 2168629 w 4167940"/>
              <a:gd name="connsiteY94" fmla="*/ 995 h 4932782"/>
              <a:gd name="connsiteX95" fmla="*/ 2306219 w 4167940"/>
              <a:gd name="connsiteY95" fmla="*/ 173503 h 4932782"/>
              <a:gd name="connsiteX96" fmla="*/ 1908320 w 4167940"/>
              <a:gd name="connsiteY96" fmla="*/ 3707171 h 4932782"/>
              <a:gd name="connsiteX97" fmla="*/ 1797536 w 4167940"/>
              <a:gd name="connsiteY97" fmla="*/ 3839372 h 4932782"/>
              <a:gd name="connsiteX98" fmla="*/ 1735813 w 4167940"/>
              <a:gd name="connsiteY98" fmla="*/ 3844761 h 4932782"/>
              <a:gd name="connsiteX99" fmla="*/ 1676833 w 4167940"/>
              <a:gd name="connsiteY99" fmla="*/ 3825781 h 4932782"/>
              <a:gd name="connsiteX100" fmla="*/ 1598222 w 4167940"/>
              <a:gd name="connsiteY100" fmla="*/ 3672253 h 4932782"/>
              <a:gd name="connsiteX101" fmla="*/ 1996121 w 4167940"/>
              <a:gd name="connsiteY101" fmla="*/ 138584 h 4932782"/>
              <a:gd name="connsiteX102" fmla="*/ 2168629 w 4167940"/>
              <a:gd name="connsiteY102" fmla="*/ 993 h 4932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4167940" h="4932782">
                <a:moveTo>
                  <a:pt x="3596540" y="4507069"/>
                </a:moveTo>
                <a:lnTo>
                  <a:pt x="3596540" y="4507069"/>
                </a:lnTo>
                <a:lnTo>
                  <a:pt x="3596539" y="4507069"/>
                </a:lnTo>
                <a:close/>
                <a:moveTo>
                  <a:pt x="3594359" y="1089014"/>
                </a:moveTo>
                <a:lnTo>
                  <a:pt x="3594359" y="1089015"/>
                </a:lnTo>
                <a:cubicBezTo>
                  <a:pt x="3679990" y="1098657"/>
                  <a:pt x="3741591" y="1175892"/>
                  <a:pt x="3731949" y="1261523"/>
                </a:cubicBezTo>
                <a:lnTo>
                  <a:pt x="3334049" y="4795192"/>
                </a:lnTo>
                <a:cubicBezTo>
                  <a:pt x="3326818" y="4859415"/>
                  <a:pt x="3281565" y="4910122"/>
                  <a:pt x="3223265" y="4927393"/>
                </a:cubicBezTo>
                <a:lnTo>
                  <a:pt x="3161542" y="4932782"/>
                </a:lnTo>
                <a:lnTo>
                  <a:pt x="3102562" y="4913802"/>
                </a:lnTo>
                <a:cubicBezTo>
                  <a:pt x="3049563" y="4883998"/>
                  <a:pt x="3016721" y="4824498"/>
                  <a:pt x="3023952" y="4760274"/>
                </a:cubicBezTo>
                <a:lnTo>
                  <a:pt x="3421851" y="1226604"/>
                </a:lnTo>
                <a:cubicBezTo>
                  <a:pt x="3431493" y="1140974"/>
                  <a:pt x="3508728" y="1079372"/>
                  <a:pt x="3594359" y="1089014"/>
                </a:cubicBezTo>
                <a:close/>
                <a:moveTo>
                  <a:pt x="2829929" y="1002939"/>
                </a:moveTo>
                <a:lnTo>
                  <a:pt x="2829929" y="1002939"/>
                </a:lnTo>
                <a:cubicBezTo>
                  <a:pt x="2915560" y="1012582"/>
                  <a:pt x="2977161" y="1089816"/>
                  <a:pt x="2967519" y="1175447"/>
                </a:cubicBezTo>
                <a:lnTo>
                  <a:pt x="2569619" y="4709116"/>
                </a:lnTo>
                <a:cubicBezTo>
                  <a:pt x="2562387" y="4773339"/>
                  <a:pt x="2517135" y="4824046"/>
                  <a:pt x="2458835" y="4841317"/>
                </a:cubicBezTo>
                <a:lnTo>
                  <a:pt x="2397112" y="4846706"/>
                </a:lnTo>
                <a:lnTo>
                  <a:pt x="2338132" y="4827726"/>
                </a:lnTo>
                <a:cubicBezTo>
                  <a:pt x="2285133" y="4797922"/>
                  <a:pt x="2252290" y="4738422"/>
                  <a:pt x="2259522" y="4674198"/>
                </a:cubicBezTo>
                <a:lnTo>
                  <a:pt x="2657421" y="1140528"/>
                </a:lnTo>
                <a:cubicBezTo>
                  <a:pt x="2667063" y="1054898"/>
                  <a:pt x="2744298" y="993296"/>
                  <a:pt x="2829929" y="1002939"/>
                </a:cubicBezTo>
                <a:close/>
                <a:moveTo>
                  <a:pt x="900831" y="785718"/>
                </a:moveTo>
                <a:lnTo>
                  <a:pt x="900831" y="785719"/>
                </a:lnTo>
                <a:cubicBezTo>
                  <a:pt x="986462" y="795361"/>
                  <a:pt x="1048063" y="872596"/>
                  <a:pt x="1038421" y="958227"/>
                </a:cubicBezTo>
                <a:lnTo>
                  <a:pt x="640522" y="4491895"/>
                </a:lnTo>
                <a:cubicBezTo>
                  <a:pt x="633290" y="4556118"/>
                  <a:pt x="588037" y="4606825"/>
                  <a:pt x="529738" y="4624096"/>
                </a:cubicBezTo>
                <a:lnTo>
                  <a:pt x="468015" y="4629485"/>
                </a:lnTo>
                <a:lnTo>
                  <a:pt x="409035" y="4610505"/>
                </a:lnTo>
                <a:cubicBezTo>
                  <a:pt x="356036" y="4580701"/>
                  <a:pt x="323193" y="4521201"/>
                  <a:pt x="330424" y="4456977"/>
                </a:cubicBezTo>
                <a:lnTo>
                  <a:pt x="728323" y="923308"/>
                </a:lnTo>
                <a:cubicBezTo>
                  <a:pt x="737965" y="837677"/>
                  <a:pt x="815200" y="776076"/>
                  <a:pt x="900831" y="785718"/>
                </a:cubicBezTo>
                <a:close/>
                <a:moveTo>
                  <a:pt x="4029357" y="663301"/>
                </a:moveTo>
                <a:lnTo>
                  <a:pt x="4029357" y="663302"/>
                </a:lnTo>
                <a:cubicBezTo>
                  <a:pt x="4114988" y="672944"/>
                  <a:pt x="4176589" y="750179"/>
                  <a:pt x="4166947" y="835810"/>
                </a:cubicBezTo>
                <a:lnTo>
                  <a:pt x="3769047" y="4369479"/>
                </a:lnTo>
                <a:cubicBezTo>
                  <a:pt x="3761815" y="4433702"/>
                  <a:pt x="3716563" y="4484409"/>
                  <a:pt x="3658263" y="4501680"/>
                </a:cubicBezTo>
                <a:lnTo>
                  <a:pt x="3596540" y="4507069"/>
                </a:lnTo>
                <a:lnTo>
                  <a:pt x="3537560" y="4488089"/>
                </a:lnTo>
                <a:cubicBezTo>
                  <a:pt x="3484561" y="4458285"/>
                  <a:pt x="3451719" y="4398784"/>
                  <a:pt x="3458950" y="4334561"/>
                </a:cubicBezTo>
                <a:lnTo>
                  <a:pt x="3856849" y="800892"/>
                </a:lnTo>
                <a:cubicBezTo>
                  <a:pt x="3866491" y="715261"/>
                  <a:pt x="3943726" y="653659"/>
                  <a:pt x="4029357" y="663301"/>
                </a:cubicBezTo>
                <a:close/>
                <a:moveTo>
                  <a:pt x="3264927" y="577225"/>
                </a:moveTo>
                <a:lnTo>
                  <a:pt x="3264927" y="577226"/>
                </a:lnTo>
                <a:cubicBezTo>
                  <a:pt x="3350558" y="586869"/>
                  <a:pt x="3412159" y="664104"/>
                  <a:pt x="3402517" y="749734"/>
                </a:cubicBezTo>
                <a:lnTo>
                  <a:pt x="3004617" y="4283403"/>
                </a:lnTo>
                <a:cubicBezTo>
                  <a:pt x="2997385" y="4347626"/>
                  <a:pt x="2952133" y="4398333"/>
                  <a:pt x="2893833" y="4415604"/>
                </a:cubicBezTo>
                <a:lnTo>
                  <a:pt x="2832110" y="4420993"/>
                </a:lnTo>
                <a:lnTo>
                  <a:pt x="2773130" y="4402013"/>
                </a:lnTo>
                <a:cubicBezTo>
                  <a:pt x="2720131" y="4372209"/>
                  <a:pt x="2687288" y="4312708"/>
                  <a:pt x="2694520" y="4248485"/>
                </a:cubicBezTo>
                <a:lnTo>
                  <a:pt x="3092419" y="714816"/>
                </a:lnTo>
                <a:cubicBezTo>
                  <a:pt x="3102061" y="629185"/>
                  <a:pt x="3179296" y="567583"/>
                  <a:pt x="3264927" y="577225"/>
                </a:cubicBezTo>
                <a:close/>
                <a:moveTo>
                  <a:pt x="2500497" y="491149"/>
                </a:moveTo>
                <a:lnTo>
                  <a:pt x="2500497" y="491149"/>
                </a:lnTo>
                <a:cubicBezTo>
                  <a:pt x="2586128" y="500792"/>
                  <a:pt x="2647729" y="578027"/>
                  <a:pt x="2638087" y="663657"/>
                </a:cubicBezTo>
                <a:lnTo>
                  <a:pt x="2240187" y="4197326"/>
                </a:lnTo>
                <a:cubicBezTo>
                  <a:pt x="2232955" y="4261549"/>
                  <a:pt x="2187703" y="4312256"/>
                  <a:pt x="2129403" y="4329527"/>
                </a:cubicBezTo>
                <a:lnTo>
                  <a:pt x="2067680" y="4334916"/>
                </a:lnTo>
                <a:lnTo>
                  <a:pt x="2008700" y="4315936"/>
                </a:lnTo>
                <a:cubicBezTo>
                  <a:pt x="1955701" y="4286132"/>
                  <a:pt x="1922859" y="4226631"/>
                  <a:pt x="1930090" y="4162408"/>
                </a:cubicBezTo>
                <a:lnTo>
                  <a:pt x="2327989" y="628739"/>
                </a:lnTo>
                <a:cubicBezTo>
                  <a:pt x="2337631" y="543108"/>
                  <a:pt x="2414866" y="481506"/>
                  <a:pt x="2500497" y="491149"/>
                </a:cubicBezTo>
                <a:close/>
                <a:moveTo>
                  <a:pt x="1736069" y="405073"/>
                </a:moveTo>
                <a:lnTo>
                  <a:pt x="1736069" y="405074"/>
                </a:lnTo>
                <a:cubicBezTo>
                  <a:pt x="1821700" y="414716"/>
                  <a:pt x="1883301" y="491951"/>
                  <a:pt x="1873659" y="577581"/>
                </a:cubicBezTo>
                <a:lnTo>
                  <a:pt x="1475760" y="4111250"/>
                </a:lnTo>
                <a:cubicBezTo>
                  <a:pt x="1468528" y="4175473"/>
                  <a:pt x="1423275" y="4226180"/>
                  <a:pt x="1364976" y="4243451"/>
                </a:cubicBezTo>
                <a:lnTo>
                  <a:pt x="1303253" y="4248840"/>
                </a:lnTo>
                <a:lnTo>
                  <a:pt x="1244273" y="4229860"/>
                </a:lnTo>
                <a:cubicBezTo>
                  <a:pt x="1191274" y="4200056"/>
                  <a:pt x="1158431" y="4140555"/>
                  <a:pt x="1165662" y="4076332"/>
                </a:cubicBezTo>
                <a:lnTo>
                  <a:pt x="1563561" y="542663"/>
                </a:lnTo>
                <a:cubicBezTo>
                  <a:pt x="1573203" y="457032"/>
                  <a:pt x="1650438" y="395431"/>
                  <a:pt x="1736069" y="405073"/>
                </a:cubicBezTo>
                <a:close/>
                <a:moveTo>
                  <a:pt x="1335829" y="360004"/>
                </a:moveTo>
                <a:lnTo>
                  <a:pt x="1335829" y="360006"/>
                </a:lnTo>
                <a:cubicBezTo>
                  <a:pt x="1421460" y="369648"/>
                  <a:pt x="1483061" y="446883"/>
                  <a:pt x="1473419" y="532514"/>
                </a:cubicBezTo>
                <a:lnTo>
                  <a:pt x="1075520" y="4066182"/>
                </a:lnTo>
                <a:cubicBezTo>
                  <a:pt x="1068288" y="4130405"/>
                  <a:pt x="1023035" y="4181112"/>
                  <a:pt x="964736" y="4198383"/>
                </a:cubicBezTo>
                <a:lnTo>
                  <a:pt x="903013" y="4203772"/>
                </a:lnTo>
                <a:lnTo>
                  <a:pt x="844033" y="4184792"/>
                </a:lnTo>
                <a:cubicBezTo>
                  <a:pt x="791034" y="4154988"/>
                  <a:pt x="758191" y="4095488"/>
                  <a:pt x="765422" y="4031264"/>
                </a:cubicBezTo>
                <a:lnTo>
                  <a:pt x="1163321" y="497595"/>
                </a:lnTo>
                <a:cubicBezTo>
                  <a:pt x="1172963" y="411964"/>
                  <a:pt x="1250198" y="350363"/>
                  <a:pt x="1335829" y="360004"/>
                </a:cubicBezTo>
                <a:close/>
                <a:moveTo>
                  <a:pt x="571400" y="273929"/>
                </a:moveTo>
                <a:lnTo>
                  <a:pt x="571400" y="273930"/>
                </a:lnTo>
                <a:cubicBezTo>
                  <a:pt x="657031" y="283572"/>
                  <a:pt x="718632" y="360807"/>
                  <a:pt x="708990" y="446438"/>
                </a:cubicBezTo>
                <a:lnTo>
                  <a:pt x="311090" y="3980106"/>
                </a:lnTo>
                <a:cubicBezTo>
                  <a:pt x="303858" y="4044329"/>
                  <a:pt x="258606" y="4095036"/>
                  <a:pt x="200306" y="4112307"/>
                </a:cubicBezTo>
                <a:lnTo>
                  <a:pt x="138583" y="4117696"/>
                </a:lnTo>
                <a:lnTo>
                  <a:pt x="79603" y="4098716"/>
                </a:lnTo>
                <a:cubicBezTo>
                  <a:pt x="26604" y="4068912"/>
                  <a:pt x="-6239" y="4009411"/>
                  <a:pt x="993" y="3945188"/>
                </a:cubicBezTo>
                <a:lnTo>
                  <a:pt x="398892" y="411519"/>
                </a:lnTo>
                <a:cubicBezTo>
                  <a:pt x="408534" y="325888"/>
                  <a:pt x="485769" y="264287"/>
                  <a:pt x="571400" y="273929"/>
                </a:cubicBezTo>
                <a:close/>
                <a:moveTo>
                  <a:pt x="2168629" y="993"/>
                </a:moveTo>
                <a:lnTo>
                  <a:pt x="2168629" y="995"/>
                </a:lnTo>
                <a:cubicBezTo>
                  <a:pt x="2254260" y="10637"/>
                  <a:pt x="2315861" y="87872"/>
                  <a:pt x="2306219" y="173503"/>
                </a:cubicBezTo>
                <a:lnTo>
                  <a:pt x="1908320" y="3707171"/>
                </a:lnTo>
                <a:cubicBezTo>
                  <a:pt x="1901088" y="3771394"/>
                  <a:pt x="1855835" y="3822101"/>
                  <a:pt x="1797536" y="3839372"/>
                </a:cubicBezTo>
                <a:lnTo>
                  <a:pt x="1735813" y="3844761"/>
                </a:lnTo>
                <a:lnTo>
                  <a:pt x="1676833" y="3825781"/>
                </a:lnTo>
                <a:cubicBezTo>
                  <a:pt x="1623834" y="3795977"/>
                  <a:pt x="1590991" y="3736477"/>
                  <a:pt x="1598222" y="3672253"/>
                </a:cubicBezTo>
                <a:lnTo>
                  <a:pt x="1996121" y="138584"/>
                </a:lnTo>
                <a:cubicBezTo>
                  <a:pt x="2005763" y="52953"/>
                  <a:pt x="2082998" y="-8648"/>
                  <a:pt x="2168629" y="993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/>
            </a:bgClr>
          </a:patt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noAutofit/>
          </a:bodyPr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9390615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iece of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"/>
          <p:cNvSpPr>
            <a:spLocks noGrp="1"/>
          </p:cNvSpPr>
          <p:nvPr>
            <p:ph type="pic" sz="quarter" idx="10"/>
          </p:nvPr>
        </p:nvSpPr>
        <p:spPr>
          <a:xfrm>
            <a:off x="1303242" y="1117278"/>
            <a:ext cx="4778243" cy="2438723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4" name="Picture Placeholder 2"/>
          <p:cNvSpPr>
            <a:spLocks noGrp="1"/>
          </p:cNvSpPr>
          <p:nvPr>
            <p:ph type="pic" sz="quarter" idx="11"/>
          </p:nvPr>
        </p:nvSpPr>
        <p:spPr>
          <a:xfrm>
            <a:off x="6516913" y="3733537"/>
            <a:ext cx="4020458" cy="183994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36384885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Creativ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"/>
          <p:cNvSpPr>
            <a:spLocks noGrp="1"/>
          </p:cNvSpPr>
          <p:nvPr>
            <p:ph type="pic" sz="quarter" idx="10"/>
          </p:nvPr>
        </p:nvSpPr>
        <p:spPr>
          <a:xfrm>
            <a:off x="6194558" y="1059220"/>
            <a:ext cx="2252757" cy="251129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4" name="Picture Placeholder 1"/>
          <p:cNvSpPr>
            <a:spLocks noGrp="1"/>
          </p:cNvSpPr>
          <p:nvPr>
            <p:ph type="pic" sz="quarter" idx="11"/>
          </p:nvPr>
        </p:nvSpPr>
        <p:spPr>
          <a:xfrm>
            <a:off x="8447315" y="3570514"/>
            <a:ext cx="2252757" cy="192314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5" name="Picture Placeholder 1"/>
          <p:cNvSpPr>
            <a:spLocks noGrp="1"/>
          </p:cNvSpPr>
          <p:nvPr>
            <p:ph type="pic" sz="quarter" idx="12"/>
          </p:nvPr>
        </p:nvSpPr>
        <p:spPr>
          <a:xfrm>
            <a:off x="6821715" y="3570514"/>
            <a:ext cx="1625600" cy="1494971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6" name="Picture Placeholder 1"/>
          <p:cNvSpPr>
            <a:spLocks noGrp="1"/>
          </p:cNvSpPr>
          <p:nvPr>
            <p:ph type="pic" sz="quarter" idx="13"/>
          </p:nvPr>
        </p:nvSpPr>
        <p:spPr>
          <a:xfrm>
            <a:off x="8447315" y="1480456"/>
            <a:ext cx="1872343" cy="209005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34452202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Big Lef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1238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2445020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Top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3"/>
          <p:cNvSpPr>
            <a:spLocks noGrp="1"/>
          </p:cNvSpPr>
          <p:nvPr>
            <p:ph type="pic" sz="quarter" idx="22"/>
          </p:nvPr>
        </p:nvSpPr>
        <p:spPr>
          <a:xfrm>
            <a:off x="4472296" y="1096615"/>
            <a:ext cx="3240000" cy="2520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 dirty="0"/>
          </a:p>
        </p:txBody>
      </p:sp>
      <p:sp>
        <p:nvSpPr>
          <p:cNvPr id="4" name="Picture Placeholder 13"/>
          <p:cNvSpPr>
            <a:spLocks noGrp="1"/>
          </p:cNvSpPr>
          <p:nvPr>
            <p:ph type="pic" sz="quarter" idx="23"/>
          </p:nvPr>
        </p:nvSpPr>
        <p:spPr>
          <a:xfrm>
            <a:off x="8085651" y="1096615"/>
            <a:ext cx="3240000" cy="2520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 dirty="0"/>
          </a:p>
        </p:txBody>
      </p:sp>
      <p:sp>
        <p:nvSpPr>
          <p:cNvPr id="5" name="Picture Placeholder 13"/>
          <p:cNvSpPr>
            <a:spLocks noGrp="1"/>
          </p:cNvSpPr>
          <p:nvPr>
            <p:ph type="pic" sz="quarter" idx="24"/>
          </p:nvPr>
        </p:nvSpPr>
        <p:spPr>
          <a:xfrm>
            <a:off x="858941" y="1102359"/>
            <a:ext cx="3240000" cy="2520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0753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Righ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"/>
          <p:cNvSpPr>
            <a:spLocks noGrp="1"/>
          </p:cNvSpPr>
          <p:nvPr>
            <p:ph type="pic" sz="quarter" idx="13"/>
          </p:nvPr>
        </p:nvSpPr>
        <p:spPr>
          <a:xfrm>
            <a:off x="6127137" y="1079440"/>
            <a:ext cx="4439264" cy="4566616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11653850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Member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4470401" y="2917371"/>
            <a:ext cx="3267118" cy="394062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523920" y="2917371"/>
            <a:ext cx="3267118" cy="394062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8416883" y="2917371"/>
            <a:ext cx="3267118" cy="394062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5105488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crle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5979883" y="1320800"/>
            <a:ext cx="3657600" cy="3657600"/>
          </a:xfrm>
          <a:custGeom>
            <a:avLst/>
            <a:gdLst>
              <a:gd name="connsiteX0" fmla="*/ 1828800 w 3657600"/>
              <a:gd name="connsiteY0" fmla="*/ 0 h 3657600"/>
              <a:gd name="connsiteX1" fmla="*/ 3657600 w 3657600"/>
              <a:gd name="connsiteY1" fmla="*/ 1828800 h 3657600"/>
              <a:gd name="connsiteX2" fmla="*/ 1828800 w 3657600"/>
              <a:gd name="connsiteY2" fmla="*/ 3657600 h 3657600"/>
              <a:gd name="connsiteX3" fmla="*/ 0 w 3657600"/>
              <a:gd name="connsiteY3" fmla="*/ 1828800 h 3657600"/>
              <a:gd name="connsiteX4" fmla="*/ 1828800 w 3657600"/>
              <a:gd name="connsiteY4" fmla="*/ 0 h 3657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57600" h="3657600">
                <a:moveTo>
                  <a:pt x="1828800" y="0"/>
                </a:moveTo>
                <a:cubicBezTo>
                  <a:pt x="2838818" y="0"/>
                  <a:pt x="3657600" y="818782"/>
                  <a:pt x="3657600" y="1828800"/>
                </a:cubicBezTo>
                <a:cubicBezTo>
                  <a:pt x="3657600" y="2838818"/>
                  <a:pt x="2838818" y="3657600"/>
                  <a:pt x="1828800" y="3657600"/>
                </a:cubicBezTo>
                <a:cubicBezTo>
                  <a:pt x="818782" y="3657600"/>
                  <a:pt x="0" y="2838818"/>
                  <a:pt x="0" y="1828800"/>
                </a:cubicBezTo>
                <a:cubicBezTo>
                  <a:pt x="0" y="818782"/>
                  <a:pt x="818782" y="0"/>
                  <a:pt x="1828800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6999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Uptown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4470401" y="551543"/>
            <a:ext cx="3267118" cy="274319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523920" y="551543"/>
            <a:ext cx="3267118" cy="274319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8416883" y="551543"/>
            <a:ext cx="3267118" cy="274319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1574910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1989862" y="2656118"/>
            <a:ext cx="2538594" cy="245291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5195221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Team Me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1017406" y="943432"/>
            <a:ext cx="2320881" cy="226422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3651750" y="943432"/>
            <a:ext cx="2320881" cy="226422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6286094" y="943432"/>
            <a:ext cx="2320881" cy="226422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 dirty="0"/>
          </a:p>
        </p:txBody>
      </p:sp>
      <p:sp>
        <p:nvSpPr>
          <p:cNvPr id="6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8920438" y="943432"/>
            <a:ext cx="2320881" cy="226422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400562547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Special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1670549" y="978312"/>
            <a:ext cx="2148875" cy="2209201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9686322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Layout Sidebar 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6431236" y="1294723"/>
            <a:ext cx="1188720" cy="1188720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>
            <a:lvl1pPr>
              <a:defRPr sz="1000"/>
            </a:lvl1pPr>
          </a:lstStyle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6431236" y="2885489"/>
            <a:ext cx="1188720" cy="1188720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>
            <a:lvl1pPr>
              <a:defRPr sz="1000"/>
            </a:lvl1pPr>
          </a:lstStyle>
          <a:p>
            <a:endParaRPr lang="id-ID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6431236" y="4476255"/>
            <a:ext cx="1188720" cy="1188720"/>
          </a:xfrm>
          <a:prstGeom prst="ellipse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>
            <a:lvl1pPr>
              <a:defRPr sz="10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1813263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Tea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07314"/>
            <a:ext cx="12192000" cy="9506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69259" y="1219207"/>
            <a:ext cx="2133600" cy="384628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2902859" y="1218754"/>
            <a:ext cx="2133600" cy="384628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6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5036459" y="1218300"/>
            <a:ext cx="2133600" cy="384628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7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7170059" y="1218300"/>
            <a:ext cx="2133600" cy="384628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8" name="Picture Placeholder 3"/>
          <p:cNvSpPr>
            <a:spLocks noGrp="1"/>
          </p:cNvSpPr>
          <p:nvPr>
            <p:ph type="pic" sz="quarter" idx="15"/>
          </p:nvPr>
        </p:nvSpPr>
        <p:spPr>
          <a:xfrm>
            <a:off x="9303659" y="1218300"/>
            <a:ext cx="2133600" cy="384628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65572991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enter Tea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4470401" y="2148113"/>
            <a:ext cx="3267118" cy="274319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523920" y="2148113"/>
            <a:ext cx="3267118" cy="274319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8416883" y="2148113"/>
            <a:ext cx="3267118" cy="274319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0824379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4296228" y="1719840"/>
            <a:ext cx="3657600" cy="3657600"/>
          </a:xfrm>
          <a:custGeom>
            <a:avLst/>
            <a:gdLst>
              <a:gd name="connsiteX0" fmla="*/ 1828800 w 3657600"/>
              <a:gd name="connsiteY0" fmla="*/ 0 h 3657600"/>
              <a:gd name="connsiteX1" fmla="*/ 3657600 w 3657600"/>
              <a:gd name="connsiteY1" fmla="*/ 1828800 h 3657600"/>
              <a:gd name="connsiteX2" fmla="*/ 1828800 w 3657600"/>
              <a:gd name="connsiteY2" fmla="*/ 3657600 h 3657600"/>
              <a:gd name="connsiteX3" fmla="*/ 0 w 3657600"/>
              <a:gd name="connsiteY3" fmla="*/ 1828800 h 3657600"/>
              <a:gd name="connsiteX4" fmla="*/ 1828800 w 3657600"/>
              <a:gd name="connsiteY4" fmla="*/ 0 h 3657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57600" h="3657600">
                <a:moveTo>
                  <a:pt x="1828800" y="0"/>
                </a:moveTo>
                <a:cubicBezTo>
                  <a:pt x="2838818" y="0"/>
                  <a:pt x="3657600" y="818782"/>
                  <a:pt x="3657600" y="1828800"/>
                </a:cubicBezTo>
                <a:cubicBezTo>
                  <a:pt x="3657600" y="2838818"/>
                  <a:pt x="2838818" y="3657600"/>
                  <a:pt x="1828800" y="3657600"/>
                </a:cubicBezTo>
                <a:cubicBezTo>
                  <a:pt x="818782" y="3657600"/>
                  <a:pt x="0" y="2838818"/>
                  <a:pt x="0" y="1828800"/>
                </a:cubicBezTo>
                <a:cubicBezTo>
                  <a:pt x="0" y="818782"/>
                  <a:pt x="818782" y="0"/>
                  <a:pt x="1828800" y="0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45913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reak Slide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07314"/>
            <a:ext cx="12192000" cy="9506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808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per Blank La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07314"/>
            <a:ext cx="12192000" cy="9506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84516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allery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5907314"/>
            <a:ext cx="12192000" cy="9506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1169347" y="614150"/>
            <a:ext cx="9853306" cy="503385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9114225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Galler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69259" y="1219207"/>
            <a:ext cx="2133600" cy="384628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2902859" y="1218754"/>
            <a:ext cx="2133600" cy="384628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6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7170059" y="1218300"/>
            <a:ext cx="2133600" cy="384628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7" name="Picture Placeholder 3"/>
          <p:cNvSpPr>
            <a:spLocks noGrp="1"/>
          </p:cNvSpPr>
          <p:nvPr>
            <p:ph type="pic" sz="quarter" idx="15"/>
          </p:nvPr>
        </p:nvSpPr>
        <p:spPr>
          <a:xfrm>
            <a:off x="9303659" y="1218300"/>
            <a:ext cx="2133600" cy="384628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6625737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allery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1291773" y="1030521"/>
            <a:ext cx="2133600" cy="226422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3425373" y="1030068"/>
            <a:ext cx="2133600" cy="226422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1291773" y="3294743"/>
            <a:ext cx="2133600" cy="226422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6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3425373" y="3294290"/>
            <a:ext cx="2133600" cy="226422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091900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5717539" y="1473958"/>
            <a:ext cx="1833786" cy="356333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7551325" y="1473958"/>
            <a:ext cx="1833786" cy="356333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 dirty="0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5"/>
          </p:nvPr>
        </p:nvSpPr>
        <p:spPr>
          <a:xfrm>
            <a:off x="9385111" y="1473958"/>
            <a:ext cx="1833786" cy="356333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56916270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Right Side Galle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3"/>
          </p:nvPr>
        </p:nvSpPr>
        <p:spPr>
          <a:xfrm>
            <a:off x="6237027" y="204714"/>
            <a:ext cx="4285397" cy="2333767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6237027" y="2690882"/>
            <a:ext cx="1965277" cy="1649104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 dirty="0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5"/>
          </p:nvPr>
        </p:nvSpPr>
        <p:spPr>
          <a:xfrm>
            <a:off x="8379725" y="2690882"/>
            <a:ext cx="2142699" cy="315035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13107087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Center Galle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1169347" y="614150"/>
            <a:ext cx="9853306" cy="503385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111739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enter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5"/>
          </p:nvPr>
        </p:nvSpPr>
        <p:spPr>
          <a:xfrm>
            <a:off x="1514467" y="2052254"/>
            <a:ext cx="4146103" cy="256329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5" name="Picture Placeholder 3"/>
          <p:cNvSpPr>
            <a:spLocks noGrp="1"/>
          </p:cNvSpPr>
          <p:nvPr>
            <p:ph type="pic" sz="quarter" idx="16"/>
          </p:nvPr>
        </p:nvSpPr>
        <p:spPr>
          <a:xfrm>
            <a:off x="6543666" y="2052254"/>
            <a:ext cx="4146103" cy="256329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25850498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5"/>
          </p:nvPr>
        </p:nvSpPr>
        <p:spPr>
          <a:xfrm>
            <a:off x="1610003" y="1670117"/>
            <a:ext cx="4146103" cy="256329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371487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Abstract Imag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"/>
          <p:cNvSpPr>
            <a:spLocks noGrp="1"/>
          </p:cNvSpPr>
          <p:nvPr>
            <p:ph type="pic" sz="quarter" idx="10"/>
          </p:nvPr>
        </p:nvSpPr>
        <p:spPr>
          <a:xfrm>
            <a:off x="2089249" y="988722"/>
            <a:ext cx="4882075" cy="2828313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321588263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 Galler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"/>
          <p:cNvSpPr>
            <a:spLocks noGrp="1"/>
          </p:cNvSpPr>
          <p:nvPr>
            <p:ph type="pic" sz="quarter" idx="10"/>
          </p:nvPr>
        </p:nvSpPr>
        <p:spPr>
          <a:xfrm>
            <a:off x="8373935" y="712951"/>
            <a:ext cx="3818065" cy="4686363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4" name="Picture Placeholder 1"/>
          <p:cNvSpPr>
            <a:spLocks noGrp="1"/>
          </p:cNvSpPr>
          <p:nvPr>
            <p:ph type="pic" sz="quarter" idx="11"/>
          </p:nvPr>
        </p:nvSpPr>
        <p:spPr>
          <a:xfrm>
            <a:off x="5602513" y="712952"/>
            <a:ext cx="2540001" cy="351070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6" name="Picture Placeholder 1"/>
          <p:cNvSpPr>
            <a:spLocks noGrp="1"/>
          </p:cNvSpPr>
          <p:nvPr>
            <p:ph type="pic" sz="quarter" idx="12"/>
          </p:nvPr>
        </p:nvSpPr>
        <p:spPr>
          <a:xfrm>
            <a:off x="2831091" y="712952"/>
            <a:ext cx="2540001" cy="169642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7" name="Picture Placeholder 1"/>
          <p:cNvSpPr>
            <a:spLocks noGrp="1"/>
          </p:cNvSpPr>
          <p:nvPr>
            <p:ph type="pic" sz="quarter" idx="13"/>
          </p:nvPr>
        </p:nvSpPr>
        <p:spPr>
          <a:xfrm>
            <a:off x="1" y="712950"/>
            <a:ext cx="2599670" cy="351070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8" name="Picture Placeholder 1"/>
          <p:cNvSpPr>
            <a:spLocks noGrp="1"/>
          </p:cNvSpPr>
          <p:nvPr>
            <p:ph type="pic" sz="quarter" idx="14"/>
          </p:nvPr>
        </p:nvSpPr>
        <p:spPr>
          <a:xfrm>
            <a:off x="2831090" y="2627086"/>
            <a:ext cx="2540001" cy="1596569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183474838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Big Imag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8232000" y="0"/>
            <a:ext cx="3960000" cy="34308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4263003" y="3427200"/>
            <a:ext cx="3960000" cy="34308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21363187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Abstrac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6"/>
          <p:cNvSpPr>
            <a:spLocks noGrp="1"/>
          </p:cNvSpPr>
          <p:nvPr>
            <p:ph type="pic" sz="quarter" idx="10"/>
          </p:nvPr>
        </p:nvSpPr>
        <p:spPr>
          <a:xfrm>
            <a:off x="7141029" y="578688"/>
            <a:ext cx="3585029" cy="4951254"/>
          </a:xfrm>
          <a:custGeom>
            <a:avLst/>
            <a:gdLst>
              <a:gd name="connsiteX0" fmla="*/ 3596540 w 4167940"/>
              <a:gd name="connsiteY0" fmla="*/ 4507069 h 4932782"/>
              <a:gd name="connsiteX1" fmla="*/ 3596540 w 4167940"/>
              <a:gd name="connsiteY1" fmla="*/ 4507069 h 4932782"/>
              <a:gd name="connsiteX2" fmla="*/ 3596539 w 4167940"/>
              <a:gd name="connsiteY2" fmla="*/ 4507069 h 4932782"/>
              <a:gd name="connsiteX3" fmla="*/ 3594359 w 4167940"/>
              <a:gd name="connsiteY3" fmla="*/ 1089014 h 4932782"/>
              <a:gd name="connsiteX4" fmla="*/ 3594359 w 4167940"/>
              <a:gd name="connsiteY4" fmla="*/ 1089015 h 4932782"/>
              <a:gd name="connsiteX5" fmla="*/ 3731949 w 4167940"/>
              <a:gd name="connsiteY5" fmla="*/ 1261523 h 4932782"/>
              <a:gd name="connsiteX6" fmla="*/ 3334049 w 4167940"/>
              <a:gd name="connsiteY6" fmla="*/ 4795192 h 4932782"/>
              <a:gd name="connsiteX7" fmla="*/ 3223265 w 4167940"/>
              <a:gd name="connsiteY7" fmla="*/ 4927393 h 4932782"/>
              <a:gd name="connsiteX8" fmla="*/ 3161542 w 4167940"/>
              <a:gd name="connsiteY8" fmla="*/ 4932782 h 4932782"/>
              <a:gd name="connsiteX9" fmla="*/ 3102562 w 4167940"/>
              <a:gd name="connsiteY9" fmla="*/ 4913802 h 4932782"/>
              <a:gd name="connsiteX10" fmla="*/ 3023952 w 4167940"/>
              <a:gd name="connsiteY10" fmla="*/ 4760274 h 4932782"/>
              <a:gd name="connsiteX11" fmla="*/ 3421851 w 4167940"/>
              <a:gd name="connsiteY11" fmla="*/ 1226604 h 4932782"/>
              <a:gd name="connsiteX12" fmla="*/ 3594359 w 4167940"/>
              <a:gd name="connsiteY12" fmla="*/ 1089014 h 4932782"/>
              <a:gd name="connsiteX13" fmla="*/ 2829929 w 4167940"/>
              <a:gd name="connsiteY13" fmla="*/ 1002939 h 4932782"/>
              <a:gd name="connsiteX14" fmla="*/ 2829929 w 4167940"/>
              <a:gd name="connsiteY14" fmla="*/ 1002939 h 4932782"/>
              <a:gd name="connsiteX15" fmla="*/ 2967519 w 4167940"/>
              <a:gd name="connsiteY15" fmla="*/ 1175447 h 4932782"/>
              <a:gd name="connsiteX16" fmla="*/ 2569619 w 4167940"/>
              <a:gd name="connsiteY16" fmla="*/ 4709116 h 4932782"/>
              <a:gd name="connsiteX17" fmla="*/ 2458835 w 4167940"/>
              <a:gd name="connsiteY17" fmla="*/ 4841317 h 4932782"/>
              <a:gd name="connsiteX18" fmla="*/ 2397112 w 4167940"/>
              <a:gd name="connsiteY18" fmla="*/ 4846706 h 4932782"/>
              <a:gd name="connsiteX19" fmla="*/ 2338132 w 4167940"/>
              <a:gd name="connsiteY19" fmla="*/ 4827726 h 4932782"/>
              <a:gd name="connsiteX20" fmla="*/ 2259522 w 4167940"/>
              <a:gd name="connsiteY20" fmla="*/ 4674198 h 4932782"/>
              <a:gd name="connsiteX21" fmla="*/ 2657421 w 4167940"/>
              <a:gd name="connsiteY21" fmla="*/ 1140528 h 4932782"/>
              <a:gd name="connsiteX22" fmla="*/ 2829929 w 4167940"/>
              <a:gd name="connsiteY22" fmla="*/ 1002939 h 4932782"/>
              <a:gd name="connsiteX23" fmla="*/ 900831 w 4167940"/>
              <a:gd name="connsiteY23" fmla="*/ 785718 h 4932782"/>
              <a:gd name="connsiteX24" fmla="*/ 900831 w 4167940"/>
              <a:gd name="connsiteY24" fmla="*/ 785719 h 4932782"/>
              <a:gd name="connsiteX25" fmla="*/ 1038421 w 4167940"/>
              <a:gd name="connsiteY25" fmla="*/ 958227 h 4932782"/>
              <a:gd name="connsiteX26" fmla="*/ 640522 w 4167940"/>
              <a:gd name="connsiteY26" fmla="*/ 4491895 h 4932782"/>
              <a:gd name="connsiteX27" fmla="*/ 529738 w 4167940"/>
              <a:gd name="connsiteY27" fmla="*/ 4624096 h 4932782"/>
              <a:gd name="connsiteX28" fmla="*/ 468015 w 4167940"/>
              <a:gd name="connsiteY28" fmla="*/ 4629485 h 4932782"/>
              <a:gd name="connsiteX29" fmla="*/ 409035 w 4167940"/>
              <a:gd name="connsiteY29" fmla="*/ 4610505 h 4932782"/>
              <a:gd name="connsiteX30" fmla="*/ 330424 w 4167940"/>
              <a:gd name="connsiteY30" fmla="*/ 4456977 h 4932782"/>
              <a:gd name="connsiteX31" fmla="*/ 728323 w 4167940"/>
              <a:gd name="connsiteY31" fmla="*/ 923308 h 4932782"/>
              <a:gd name="connsiteX32" fmla="*/ 900831 w 4167940"/>
              <a:gd name="connsiteY32" fmla="*/ 785718 h 4932782"/>
              <a:gd name="connsiteX33" fmla="*/ 4029357 w 4167940"/>
              <a:gd name="connsiteY33" fmla="*/ 663301 h 4932782"/>
              <a:gd name="connsiteX34" fmla="*/ 4029357 w 4167940"/>
              <a:gd name="connsiteY34" fmla="*/ 663302 h 4932782"/>
              <a:gd name="connsiteX35" fmla="*/ 4166947 w 4167940"/>
              <a:gd name="connsiteY35" fmla="*/ 835810 h 4932782"/>
              <a:gd name="connsiteX36" fmla="*/ 3769047 w 4167940"/>
              <a:gd name="connsiteY36" fmla="*/ 4369479 h 4932782"/>
              <a:gd name="connsiteX37" fmla="*/ 3658263 w 4167940"/>
              <a:gd name="connsiteY37" fmla="*/ 4501680 h 4932782"/>
              <a:gd name="connsiteX38" fmla="*/ 3596540 w 4167940"/>
              <a:gd name="connsiteY38" fmla="*/ 4507069 h 4932782"/>
              <a:gd name="connsiteX39" fmla="*/ 3537560 w 4167940"/>
              <a:gd name="connsiteY39" fmla="*/ 4488089 h 4932782"/>
              <a:gd name="connsiteX40" fmla="*/ 3458950 w 4167940"/>
              <a:gd name="connsiteY40" fmla="*/ 4334561 h 4932782"/>
              <a:gd name="connsiteX41" fmla="*/ 3856849 w 4167940"/>
              <a:gd name="connsiteY41" fmla="*/ 800892 h 4932782"/>
              <a:gd name="connsiteX42" fmla="*/ 4029357 w 4167940"/>
              <a:gd name="connsiteY42" fmla="*/ 663301 h 4932782"/>
              <a:gd name="connsiteX43" fmla="*/ 3264927 w 4167940"/>
              <a:gd name="connsiteY43" fmla="*/ 577225 h 4932782"/>
              <a:gd name="connsiteX44" fmla="*/ 3264927 w 4167940"/>
              <a:gd name="connsiteY44" fmla="*/ 577226 h 4932782"/>
              <a:gd name="connsiteX45" fmla="*/ 3402517 w 4167940"/>
              <a:gd name="connsiteY45" fmla="*/ 749734 h 4932782"/>
              <a:gd name="connsiteX46" fmla="*/ 3004617 w 4167940"/>
              <a:gd name="connsiteY46" fmla="*/ 4283403 h 4932782"/>
              <a:gd name="connsiteX47" fmla="*/ 2893833 w 4167940"/>
              <a:gd name="connsiteY47" fmla="*/ 4415604 h 4932782"/>
              <a:gd name="connsiteX48" fmla="*/ 2832110 w 4167940"/>
              <a:gd name="connsiteY48" fmla="*/ 4420993 h 4932782"/>
              <a:gd name="connsiteX49" fmla="*/ 2773130 w 4167940"/>
              <a:gd name="connsiteY49" fmla="*/ 4402013 h 4932782"/>
              <a:gd name="connsiteX50" fmla="*/ 2694520 w 4167940"/>
              <a:gd name="connsiteY50" fmla="*/ 4248485 h 4932782"/>
              <a:gd name="connsiteX51" fmla="*/ 3092419 w 4167940"/>
              <a:gd name="connsiteY51" fmla="*/ 714816 h 4932782"/>
              <a:gd name="connsiteX52" fmla="*/ 3264927 w 4167940"/>
              <a:gd name="connsiteY52" fmla="*/ 577225 h 4932782"/>
              <a:gd name="connsiteX53" fmla="*/ 2500497 w 4167940"/>
              <a:gd name="connsiteY53" fmla="*/ 491149 h 4932782"/>
              <a:gd name="connsiteX54" fmla="*/ 2500497 w 4167940"/>
              <a:gd name="connsiteY54" fmla="*/ 491149 h 4932782"/>
              <a:gd name="connsiteX55" fmla="*/ 2638087 w 4167940"/>
              <a:gd name="connsiteY55" fmla="*/ 663657 h 4932782"/>
              <a:gd name="connsiteX56" fmla="*/ 2240187 w 4167940"/>
              <a:gd name="connsiteY56" fmla="*/ 4197326 h 4932782"/>
              <a:gd name="connsiteX57" fmla="*/ 2129403 w 4167940"/>
              <a:gd name="connsiteY57" fmla="*/ 4329527 h 4932782"/>
              <a:gd name="connsiteX58" fmla="*/ 2067680 w 4167940"/>
              <a:gd name="connsiteY58" fmla="*/ 4334916 h 4932782"/>
              <a:gd name="connsiteX59" fmla="*/ 2008700 w 4167940"/>
              <a:gd name="connsiteY59" fmla="*/ 4315936 h 4932782"/>
              <a:gd name="connsiteX60" fmla="*/ 1930090 w 4167940"/>
              <a:gd name="connsiteY60" fmla="*/ 4162408 h 4932782"/>
              <a:gd name="connsiteX61" fmla="*/ 2327989 w 4167940"/>
              <a:gd name="connsiteY61" fmla="*/ 628739 h 4932782"/>
              <a:gd name="connsiteX62" fmla="*/ 2500497 w 4167940"/>
              <a:gd name="connsiteY62" fmla="*/ 491149 h 4932782"/>
              <a:gd name="connsiteX63" fmla="*/ 1736069 w 4167940"/>
              <a:gd name="connsiteY63" fmla="*/ 405073 h 4932782"/>
              <a:gd name="connsiteX64" fmla="*/ 1736069 w 4167940"/>
              <a:gd name="connsiteY64" fmla="*/ 405074 h 4932782"/>
              <a:gd name="connsiteX65" fmla="*/ 1873659 w 4167940"/>
              <a:gd name="connsiteY65" fmla="*/ 577581 h 4932782"/>
              <a:gd name="connsiteX66" fmla="*/ 1475760 w 4167940"/>
              <a:gd name="connsiteY66" fmla="*/ 4111250 h 4932782"/>
              <a:gd name="connsiteX67" fmla="*/ 1364976 w 4167940"/>
              <a:gd name="connsiteY67" fmla="*/ 4243451 h 4932782"/>
              <a:gd name="connsiteX68" fmla="*/ 1303253 w 4167940"/>
              <a:gd name="connsiteY68" fmla="*/ 4248840 h 4932782"/>
              <a:gd name="connsiteX69" fmla="*/ 1244273 w 4167940"/>
              <a:gd name="connsiteY69" fmla="*/ 4229860 h 4932782"/>
              <a:gd name="connsiteX70" fmla="*/ 1165662 w 4167940"/>
              <a:gd name="connsiteY70" fmla="*/ 4076332 h 4932782"/>
              <a:gd name="connsiteX71" fmla="*/ 1563561 w 4167940"/>
              <a:gd name="connsiteY71" fmla="*/ 542663 h 4932782"/>
              <a:gd name="connsiteX72" fmla="*/ 1736069 w 4167940"/>
              <a:gd name="connsiteY72" fmla="*/ 405073 h 4932782"/>
              <a:gd name="connsiteX73" fmla="*/ 1335829 w 4167940"/>
              <a:gd name="connsiteY73" fmla="*/ 360004 h 4932782"/>
              <a:gd name="connsiteX74" fmla="*/ 1335829 w 4167940"/>
              <a:gd name="connsiteY74" fmla="*/ 360006 h 4932782"/>
              <a:gd name="connsiteX75" fmla="*/ 1473419 w 4167940"/>
              <a:gd name="connsiteY75" fmla="*/ 532514 h 4932782"/>
              <a:gd name="connsiteX76" fmla="*/ 1075520 w 4167940"/>
              <a:gd name="connsiteY76" fmla="*/ 4066182 h 4932782"/>
              <a:gd name="connsiteX77" fmla="*/ 964736 w 4167940"/>
              <a:gd name="connsiteY77" fmla="*/ 4198383 h 4932782"/>
              <a:gd name="connsiteX78" fmla="*/ 903013 w 4167940"/>
              <a:gd name="connsiteY78" fmla="*/ 4203772 h 4932782"/>
              <a:gd name="connsiteX79" fmla="*/ 844033 w 4167940"/>
              <a:gd name="connsiteY79" fmla="*/ 4184792 h 4932782"/>
              <a:gd name="connsiteX80" fmla="*/ 765422 w 4167940"/>
              <a:gd name="connsiteY80" fmla="*/ 4031264 h 4932782"/>
              <a:gd name="connsiteX81" fmla="*/ 1163321 w 4167940"/>
              <a:gd name="connsiteY81" fmla="*/ 497595 h 4932782"/>
              <a:gd name="connsiteX82" fmla="*/ 1335829 w 4167940"/>
              <a:gd name="connsiteY82" fmla="*/ 360004 h 4932782"/>
              <a:gd name="connsiteX83" fmla="*/ 571400 w 4167940"/>
              <a:gd name="connsiteY83" fmla="*/ 273929 h 4932782"/>
              <a:gd name="connsiteX84" fmla="*/ 571400 w 4167940"/>
              <a:gd name="connsiteY84" fmla="*/ 273930 h 4932782"/>
              <a:gd name="connsiteX85" fmla="*/ 708990 w 4167940"/>
              <a:gd name="connsiteY85" fmla="*/ 446438 h 4932782"/>
              <a:gd name="connsiteX86" fmla="*/ 311090 w 4167940"/>
              <a:gd name="connsiteY86" fmla="*/ 3980106 h 4932782"/>
              <a:gd name="connsiteX87" fmla="*/ 200306 w 4167940"/>
              <a:gd name="connsiteY87" fmla="*/ 4112307 h 4932782"/>
              <a:gd name="connsiteX88" fmla="*/ 138583 w 4167940"/>
              <a:gd name="connsiteY88" fmla="*/ 4117696 h 4932782"/>
              <a:gd name="connsiteX89" fmla="*/ 79603 w 4167940"/>
              <a:gd name="connsiteY89" fmla="*/ 4098716 h 4932782"/>
              <a:gd name="connsiteX90" fmla="*/ 993 w 4167940"/>
              <a:gd name="connsiteY90" fmla="*/ 3945188 h 4932782"/>
              <a:gd name="connsiteX91" fmla="*/ 398892 w 4167940"/>
              <a:gd name="connsiteY91" fmla="*/ 411519 h 4932782"/>
              <a:gd name="connsiteX92" fmla="*/ 571400 w 4167940"/>
              <a:gd name="connsiteY92" fmla="*/ 273929 h 4932782"/>
              <a:gd name="connsiteX93" fmla="*/ 2168629 w 4167940"/>
              <a:gd name="connsiteY93" fmla="*/ 993 h 4932782"/>
              <a:gd name="connsiteX94" fmla="*/ 2168629 w 4167940"/>
              <a:gd name="connsiteY94" fmla="*/ 995 h 4932782"/>
              <a:gd name="connsiteX95" fmla="*/ 2306219 w 4167940"/>
              <a:gd name="connsiteY95" fmla="*/ 173503 h 4932782"/>
              <a:gd name="connsiteX96" fmla="*/ 1908320 w 4167940"/>
              <a:gd name="connsiteY96" fmla="*/ 3707171 h 4932782"/>
              <a:gd name="connsiteX97" fmla="*/ 1797536 w 4167940"/>
              <a:gd name="connsiteY97" fmla="*/ 3839372 h 4932782"/>
              <a:gd name="connsiteX98" fmla="*/ 1735813 w 4167940"/>
              <a:gd name="connsiteY98" fmla="*/ 3844761 h 4932782"/>
              <a:gd name="connsiteX99" fmla="*/ 1676833 w 4167940"/>
              <a:gd name="connsiteY99" fmla="*/ 3825781 h 4932782"/>
              <a:gd name="connsiteX100" fmla="*/ 1598222 w 4167940"/>
              <a:gd name="connsiteY100" fmla="*/ 3672253 h 4932782"/>
              <a:gd name="connsiteX101" fmla="*/ 1996121 w 4167940"/>
              <a:gd name="connsiteY101" fmla="*/ 138584 h 4932782"/>
              <a:gd name="connsiteX102" fmla="*/ 2168629 w 4167940"/>
              <a:gd name="connsiteY102" fmla="*/ 993 h 4932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4167940" h="4932782">
                <a:moveTo>
                  <a:pt x="3596540" y="4507069"/>
                </a:moveTo>
                <a:lnTo>
                  <a:pt x="3596540" y="4507069"/>
                </a:lnTo>
                <a:lnTo>
                  <a:pt x="3596539" y="4507069"/>
                </a:lnTo>
                <a:close/>
                <a:moveTo>
                  <a:pt x="3594359" y="1089014"/>
                </a:moveTo>
                <a:lnTo>
                  <a:pt x="3594359" y="1089015"/>
                </a:lnTo>
                <a:cubicBezTo>
                  <a:pt x="3679990" y="1098657"/>
                  <a:pt x="3741591" y="1175892"/>
                  <a:pt x="3731949" y="1261523"/>
                </a:cubicBezTo>
                <a:lnTo>
                  <a:pt x="3334049" y="4795192"/>
                </a:lnTo>
                <a:cubicBezTo>
                  <a:pt x="3326818" y="4859415"/>
                  <a:pt x="3281565" y="4910122"/>
                  <a:pt x="3223265" y="4927393"/>
                </a:cubicBezTo>
                <a:lnTo>
                  <a:pt x="3161542" y="4932782"/>
                </a:lnTo>
                <a:lnTo>
                  <a:pt x="3102562" y="4913802"/>
                </a:lnTo>
                <a:cubicBezTo>
                  <a:pt x="3049563" y="4883998"/>
                  <a:pt x="3016721" y="4824498"/>
                  <a:pt x="3023952" y="4760274"/>
                </a:cubicBezTo>
                <a:lnTo>
                  <a:pt x="3421851" y="1226604"/>
                </a:lnTo>
                <a:cubicBezTo>
                  <a:pt x="3431493" y="1140974"/>
                  <a:pt x="3508728" y="1079372"/>
                  <a:pt x="3594359" y="1089014"/>
                </a:cubicBezTo>
                <a:close/>
                <a:moveTo>
                  <a:pt x="2829929" y="1002939"/>
                </a:moveTo>
                <a:lnTo>
                  <a:pt x="2829929" y="1002939"/>
                </a:lnTo>
                <a:cubicBezTo>
                  <a:pt x="2915560" y="1012582"/>
                  <a:pt x="2977161" y="1089816"/>
                  <a:pt x="2967519" y="1175447"/>
                </a:cubicBezTo>
                <a:lnTo>
                  <a:pt x="2569619" y="4709116"/>
                </a:lnTo>
                <a:cubicBezTo>
                  <a:pt x="2562387" y="4773339"/>
                  <a:pt x="2517135" y="4824046"/>
                  <a:pt x="2458835" y="4841317"/>
                </a:cubicBezTo>
                <a:lnTo>
                  <a:pt x="2397112" y="4846706"/>
                </a:lnTo>
                <a:lnTo>
                  <a:pt x="2338132" y="4827726"/>
                </a:lnTo>
                <a:cubicBezTo>
                  <a:pt x="2285133" y="4797922"/>
                  <a:pt x="2252290" y="4738422"/>
                  <a:pt x="2259522" y="4674198"/>
                </a:cubicBezTo>
                <a:lnTo>
                  <a:pt x="2657421" y="1140528"/>
                </a:lnTo>
                <a:cubicBezTo>
                  <a:pt x="2667063" y="1054898"/>
                  <a:pt x="2744298" y="993296"/>
                  <a:pt x="2829929" y="1002939"/>
                </a:cubicBezTo>
                <a:close/>
                <a:moveTo>
                  <a:pt x="900831" y="785718"/>
                </a:moveTo>
                <a:lnTo>
                  <a:pt x="900831" y="785719"/>
                </a:lnTo>
                <a:cubicBezTo>
                  <a:pt x="986462" y="795361"/>
                  <a:pt x="1048063" y="872596"/>
                  <a:pt x="1038421" y="958227"/>
                </a:cubicBezTo>
                <a:lnTo>
                  <a:pt x="640522" y="4491895"/>
                </a:lnTo>
                <a:cubicBezTo>
                  <a:pt x="633290" y="4556118"/>
                  <a:pt x="588037" y="4606825"/>
                  <a:pt x="529738" y="4624096"/>
                </a:cubicBezTo>
                <a:lnTo>
                  <a:pt x="468015" y="4629485"/>
                </a:lnTo>
                <a:lnTo>
                  <a:pt x="409035" y="4610505"/>
                </a:lnTo>
                <a:cubicBezTo>
                  <a:pt x="356036" y="4580701"/>
                  <a:pt x="323193" y="4521201"/>
                  <a:pt x="330424" y="4456977"/>
                </a:cubicBezTo>
                <a:lnTo>
                  <a:pt x="728323" y="923308"/>
                </a:lnTo>
                <a:cubicBezTo>
                  <a:pt x="737965" y="837677"/>
                  <a:pt x="815200" y="776076"/>
                  <a:pt x="900831" y="785718"/>
                </a:cubicBezTo>
                <a:close/>
                <a:moveTo>
                  <a:pt x="4029357" y="663301"/>
                </a:moveTo>
                <a:lnTo>
                  <a:pt x="4029357" y="663302"/>
                </a:lnTo>
                <a:cubicBezTo>
                  <a:pt x="4114988" y="672944"/>
                  <a:pt x="4176589" y="750179"/>
                  <a:pt x="4166947" y="835810"/>
                </a:cubicBezTo>
                <a:lnTo>
                  <a:pt x="3769047" y="4369479"/>
                </a:lnTo>
                <a:cubicBezTo>
                  <a:pt x="3761815" y="4433702"/>
                  <a:pt x="3716563" y="4484409"/>
                  <a:pt x="3658263" y="4501680"/>
                </a:cubicBezTo>
                <a:lnTo>
                  <a:pt x="3596540" y="4507069"/>
                </a:lnTo>
                <a:lnTo>
                  <a:pt x="3537560" y="4488089"/>
                </a:lnTo>
                <a:cubicBezTo>
                  <a:pt x="3484561" y="4458285"/>
                  <a:pt x="3451719" y="4398784"/>
                  <a:pt x="3458950" y="4334561"/>
                </a:cubicBezTo>
                <a:lnTo>
                  <a:pt x="3856849" y="800892"/>
                </a:lnTo>
                <a:cubicBezTo>
                  <a:pt x="3866491" y="715261"/>
                  <a:pt x="3943726" y="653659"/>
                  <a:pt x="4029357" y="663301"/>
                </a:cubicBezTo>
                <a:close/>
                <a:moveTo>
                  <a:pt x="3264927" y="577225"/>
                </a:moveTo>
                <a:lnTo>
                  <a:pt x="3264927" y="577226"/>
                </a:lnTo>
                <a:cubicBezTo>
                  <a:pt x="3350558" y="586869"/>
                  <a:pt x="3412159" y="664104"/>
                  <a:pt x="3402517" y="749734"/>
                </a:cubicBezTo>
                <a:lnTo>
                  <a:pt x="3004617" y="4283403"/>
                </a:lnTo>
                <a:cubicBezTo>
                  <a:pt x="2997385" y="4347626"/>
                  <a:pt x="2952133" y="4398333"/>
                  <a:pt x="2893833" y="4415604"/>
                </a:cubicBezTo>
                <a:lnTo>
                  <a:pt x="2832110" y="4420993"/>
                </a:lnTo>
                <a:lnTo>
                  <a:pt x="2773130" y="4402013"/>
                </a:lnTo>
                <a:cubicBezTo>
                  <a:pt x="2720131" y="4372209"/>
                  <a:pt x="2687288" y="4312708"/>
                  <a:pt x="2694520" y="4248485"/>
                </a:cubicBezTo>
                <a:lnTo>
                  <a:pt x="3092419" y="714816"/>
                </a:lnTo>
                <a:cubicBezTo>
                  <a:pt x="3102061" y="629185"/>
                  <a:pt x="3179296" y="567583"/>
                  <a:pt x="3264927" y="577225"/>
                </a:cubicBezTo>
                <a:close/>
                <a:moveTo>
                  <a:pt x="2500497" y="491149"/>
                </a:moveTo>
                <a:lnTo>
                  <a:pt x="2500497" y="491149"/>
                </a:lnTo>
                <a:cubicBezTo>
                  <a:pt x="2586128" y="500792"/>
                  <a:pt x="2647729" y="578027"/>
                  <a:pt x="2638087" y="663657"/>
                </a:cubicBezTo>
                <a:lnTo>
                  <a:pt x="2240187" y="4197326"/>
                </a:lnTo>
                <a:cubicBezTo>
                  <a:pt x="2232955" y="4261549"/>
                  <a:pt x="2187703" y="4312256"/>
                  <a:pt x="2129403" y="4329527"/>
                </a:cubicBezTo>
                <a:lnTo>
                  <a:pt x="2067680" y="4334916"/>
                </a:lnTo>
                <a:lnTo>
                  <a:pt x="2008700" y="4315936"/>
                </a:lnTo>
                <a:cubicBezTo>
                  <a:pt x="1955701" y="4286132"/>
                  <a:pt x="1922859" y="4226631"/>
                  <a:pt x="1930090" y="4162408"/>
                </a:cubicBezTo>
                <a:lnTo>
                  <a:pt x="2327989" y="628739"/>
                </a:lnTo>
                <a:cubicBezTo>
                  <a:pt x="2337631" y="543108"/>
                  <a:pt x="2414866" y="481506"/>
                  <a:pt x="2500497" y="491149"/>
                </a:cubicBezTo>
                <a:close/>
                <a:moveTo>
                  <a:pt x="1736069" y="405073"/>
                </a:moveTo>
                <a:lnTo>
                  <a:pt x="1736069" y="405074"/>
                </a:lnTo>
                <a:cubicBezTo>
                  <a:pt x="1821700" y="414716"/>
                  <a:pt x="1883301" y="491951"/>
                  <a:pt x="1873659" y="577581"/>
                </a:cubicBezTo>
                <a:lnTo>
                  <a:pt x="1475760" y="4111250"/>
                </a:lnTo>
                <a:cubicBezTo>
                  <a:pt x="1468528" y="4175473"/>
                  <a:pt x="1423275" y="4226180"/>
                  <a:pt x="1364976" y="4243451"/>
                </a:cubicBezTo>
                <a:lnTo>
                  <a:pt x="1303253" y="4248840"/>
                </a:lnTo>
                <a:lnTo>
                  <a:pt x="1244273" y="4229860"/>
                </a:lnTo>
                <a:cubicBezTo>
                  <a:pt x="1191274" y="4200056"/>
                  <a:pt x="1158431" y="4140555"/>
                  <a:pt x="1165662" y="4076332"/>
                </a:cubicBezTo>
                <a:lnTo>
                  <a:pt x="1563561" y="542663"/>
                </a:lnTo>
                <a:cubicBezTo>
                  <a:pt x="1573203" y="457032"/>
                  <a:pt x="1650438" y="395431"/>
                  <a:pt x="1736069" y="405073"/>
                </a:cubicBezTo>
                <a:close/>
                <a:moveTo>
                  <a:pt x="1335829" y="360004"/>
                </a:moveTo>
                <a:lnTo>
                  <a:pt x="1335829" y="360006"/>
                </a:lnTo>
                <a:cubicBezTo>
                  <a:pt x="1421460" y="369648"/>
                  <a:pt x="1483061" y="446883"/>
                  <a:pt x="1473419" y="532514"/>
                </a:cubicBezTo>
                <a:lnTo>
                  <a:pt x="1075520" y="4066182"/>
                </a:lnTo>
                <a:cubicBezTo>
                  <a:pt x="1068288" y="4130405"/>
                  <a:pt x="1023035" y="4181112"/>
                  <a:pt x="964736" y="4198383"/>
                </a:cubicBezTo>
                <a:lnTo>
                  <a:pt x="903013" y="4203772"/>
                </a:lnTo>
                <a:lnTo>
                  <a:pt x="844033" y="4184792"/>
                </a:lnTo>
                <a:cubicBezTo>
                  <a:pt x="791034" y="4154988"/>
                  <a:pt x="758191" y="4095488"/>
                  <a:pt x="765422" y="4031264"/>
                </a:cubicBezTo>
                <a:lnTo>
                  <a:pt x="1163321" y="497595"/>
                </a:lnTo>
                <a:cubicBezTo>
                  <a:pt x="1172963" y="411964"/>
                  <a:pt x="1250198" y="350363"/>
                  <a:pt x="1335829" y="360004"/>
                </a:cubicBezTo>
                <a:close/>
                <a:moveTo>
                  <a:pt x="571400" y="273929"/>
                </a:moveTo>
                <a:lnTo>
                  <a:pt x="571400" y="273930"/>
                </a:lnTo>
                <a:cubicBezTo>
                  <a:pt x="657031" y="283572"/>
                  <a:pt x="718632" y="360807"/>
                  <a:pt x="708990" y="446438"/>
                </a:cubicBezTo>
                <a:lnTo>
                  <a:pt x="311090" y="3980106"/>
                </a:lnTo>
                <a:cubicBezTo>
                  <a:pt x="303858" y="4044329"/>
                  <a:pt x="258606" y="4095036"/>
                  <a:pt x="200306" y="4112307"/>
                </a:cubicBezTo>
                <a:lnTo>
                  <a:pt x="138583" y="4117696"/>
                </a:lnTo>
                <a:lnTo>
                  <a:pt x="79603" y="4098716"/>
                </a:lnTo>
                <a:cubicBezTo>
                  <a:pt x="26604" y="4068912"/>
                  <a:pt x="-6239" y="4009411"/>
                  <a:pt x="993" y="3945188"/>
                </a:cubicBezTo>
                <a:lnTo>
                  <a:pt x="398892" y="411519"/>
                </a:lnTo>
                <a:cubicBezTo>
                  <a:pt x="408534" y="325888"/>
                  <a:pt x="485769" y="264287"/>
                  <a:pt x="571400" y="273929"/>
                </a:cubicBezTo>
                <a:close/>
                <a:moveTo>
                  <a:pt x="2168629" y="993"/>
                </a:moveTo>
                <a:lnTo>
                  <a:pt x="2168629" y="995"/>
                </a:lnTo>
                <a:cubicBezTo>
                  <a:pt x="2254260" y="10637"/>
                  <a:pt x="2315861" y="87872"/>
                  <a:pt x="2306219" y="173503"/>
                </a:cubicBezTo>
                <a:lnTo>
                  <a:pt x="1908320" y="3707171"/>
                </a:lnTo>
                <a:cubicBezTo>
                  <a:pt x="1901088" y="3771394"/>
                  <a:pt x="1855835" y="3822101"/>
                  <a:pt x="1797536" y="3839372"/>
                </a:cubicBezTo>
                <a:lnTo>
                  <a:pt x="1735813" y="3844761"/>
                </a:lnTo>
                <a:lnTo>
                  <a:pt x="1676833" y="3825781"/>
                </a:lnTo>
                <a:cubicBezTo>
                  <a:pt x="1623834" y="3795977"/>
                  <a:pt x="1590991" y="3736477"/>
                  <a:pt x="1598222" y="3672253"/>
                </a:cubicBezTo>
                <a:lnTo>
                  <a:pt x="1996121" y="138584"/>
                </a:lnTo>
                <a:cubicBezTo>
                  <a:pt x="2005763" y="52953"/>
                  <a:pt x="2082998" y="-8648"/>
                  <a:pt x="2168629" y="993"/>
                </a:cubicBezTo>
                <a:close/>
              </a:path>
            </a:pathLst>
          </a:custGeom>
          <a:pattFill prst="pct5">
            <a:fgClr>
              <a:schemeClr val="tx1"/>
            </a:fgClr>
            <a:bgClr>
              <a:schemeClr val="bg1"/>
            </a:bgClr>
          </a:patt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noAutofit/>
          </a:bodyPr>
          <a:lstStyle/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88209107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ckup 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3"/>
          <p:cNvSpPr>
            <a:spLocks noGrp="1"/>
          </p:cNvSpPr>
          <p:nvPr>
            <p:ph type="pic" sz="quarter" idx="21"/>
          </p:nvPr>
        </p:nvSpPr>
        <p:spPr>
          <a:xfrm>
            <a:off x="4613294" y="3521499"/>
            <a:ext cx="2919622" cy="510335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  <a:effectLst/>
        </p:spPr>
        <p:txBody>
          <a:bodyPr>
            <a:normAutofit/>
          </a:bodyPr>
          <a:lstStyle>
            <a:lvl1pPr marL="0" indent="0">
              <a:buNone/>
              <a:defRPr sz="1300" b="0" i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latin typeface="Lato Light" charset="0"/>
                <a:ea typeface="Lato Light" charset="0"/>
                <a:cs typeface="Lato Light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44022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ckup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4"/>
          </p:nvPr>
        </p:nvSpPr>
        <p:spPr>
          <a:xfrm>
            <a:off x="5117796" y="1670709"/>
            <a:ext cx="1991302" cy="349735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455828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ckup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22"/>
          </p:nvPr>
        </p:nvSpPr>
        <p:spPr>
          <a:xfrm>
            <a:off x="7341086" y="3187793"/>
            <a:ext cx="2908549" cy="184708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4" name="Picture Placeholder 1"/>
          <p:cNvSpPr>
            <a:spLocks noGrp="1"/>
          </p:cNvSpPr>
          <p:nvPr>
            <p:ph type="pic" sz="quarter" idx="24"/>
          </p:nvPr>
        </p:nvSpPr>
        <p:spPr>
          <a:xfrm>
            <a:off x="1930377" y="3187793"/>
            <a:ext cx="2908549" cy="1847088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5" name="Picture Placeholder 2"/>
          <p:cNvSpPr>
            <a:spLocks noGrp="1"/>
          </p:cNvSpPr>
          <p:nvPr>
            <p:ph type="pic" sz="quarter" idx="23"/>
          </p:nvPr>
        </p:nvSpPr>
        <p:spPr>
          <a:xfrm>
            <a:off x="4452513" y="3544622"/>
            <a:ext cx="3281748" cy="2071116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154962244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ckup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3"/>
          <p:cNvSpPr>
            <a:spLocks noGrp="1"/>
          </p:cNvSpPr>
          <p:nvPr>
            <p:ph type="pic" sz="quarter" idx="15"/>
          </p:nvPr>
        </p:nvSpPr>
        <p:spPr>
          <a:xfrm>
            <a:off x="-1" y="0"/>
            <a:ext cx="5921829" cy="685800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 dirty="0"/>
          </a:p>
        </p:txBody>
      </p:sp>
      <p:sp>
        <p:nvSpPr>
          <p:cNvPr id="3" name="Picture Placeholder 14"/>
          <p:cNvSpPr>
            <a:spLocks noGrp="1"/>
          </p:cNvSpPr>
          <p:nvPr>
            <p:ph type="pic" sz="quarter" idx="11" hasCustomPrompt="1"/>
          </p:nvPr>
        </p:nvSpPr>
        <p:spPr>
          <a:xfrm>
            <a:off x="2232845" y="1935358"/>
            <a:ext cx="1464905" cy="2562502"/>
          </a:xfrm>
          <a:prstGeom prst="rect">
            <a:avLst/>
          </a:prstGeom>
          <a:pattFill prst="dashVert">
            <a:fgClr>
              <a:schemeClr val="tx1"/>
            </a:fgClr>
            <a:bgClr>
              <a:schemeClr val="bg1"/>
            </a:bgClr>
          </a:pattFill>
        </p:spPr>
        <p:txBody>
          <a:bodyPr anchor="ctr"/>
          <a:lstStyle>
            <a:lvl1pPr marL="0" indent="0" algn="ctr">
              <a:buNone/>
              <a:defRPr sz="1600" baseline="0">
                <a:latin typeface="Source Sans Pro" charset="0"/>
              </a:defRPr>
            </a:lvl1pPr>
          </a:lstStyle>
          <a:p>
            <a:r>
              <a:rPr lang="en-US" dirty="0"/>
              <a:t>Insert Image</a:t>
            </a:r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4"/>
          </p:nvPr>
        </p:nvSpPr>
        <p:spPr>
          <a:xfrm>
            <a:off x="7260609" y="2753345"/>
            <a:ext cx="3525238" cy="2426686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  <p:txBody>
          <a:bodyPr/>
          <a:lstStyle/>
          <a:p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381408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ckup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2"/>
          </p:nvPr>
        </p:nvSpPr>
        <p:spPr>
          <a:xfrm>
            <a:off x="1664846" y="1519761"/>
            <a:ext cx="1899862" cy="331447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29" name="Picture Placeholder 4"/>
          <p:cNvSpPr>
            <a:spLocks noGrp="1"/>
          </p:cNvSpPr>
          <p:nvPr>
            <p:ph type="pic" sz="quarter" idx="14"/>
          </p:nvPr>
        </p:nvSpPr>
        <p:spPr>
          <a:xfrm>
            <a:off x="3463166" y="1438481"/>
            <a:ext cx="1991302" cy="3497350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55" name="Picture Placeholder 4"/>
          <p:cNvSpPr>
            <a:spLocks noGrp="1"/>
          </p:cNvSpPr>
          <p:nvPr>
            <p:ph type="pic" sz="quarter" idx="15"/>
          </p:nvPr>
        </p:nvSpPr>
        <p:spPr>
          <a:xfrm>
            <a:off x="5588712" y="1491715"/>
            <a:ext cx="2722520" cy="2028911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56" name="Picture Placeholder 4"/>
          <p:cNvSpPr>
            <a:spLocks noGrp="1"/>
          </p:cNvSpPr>
          <p:nvPr>
            <p:ph type="pic" sz="quarter" idx="16"/>
          </p:nvPr>
        </p:nvSpPr>
        <p:spPr>
          <a:xfrm>
            <a:off x="5581898" y="3520626"/>
            <a:ext cx="1921988" cy="138429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138589947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ockup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"/>
          <p:cNvSpPr>
            <a:spLocks noGrp="1"/>
          </p:cNvSpPr>
          <p:nvPr>
            <p:ph type="pic" sz="quarter" idx="22"/>
          </p:nvPr>
        </p:nvSpPr>
        <p:spPr>
          <a:xfrm>
            <a:off x="7346032" y="1573578"/>
            <a:ext cx="5958777" cy="376320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149344325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5907314"/>
            <a:ext cx="12192000" cy="9506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1"/>
          <p:cNvSpPr>
            <a:spLocks noGrp="1"/>
          </p:cNvSpPr>
          <p:nvPr>
            <p:ph type="pic" sz="quarter" idx="19"/>
          </p:nvPr>
        </p:nvSpPr>
        <p:spPr>
          <a:xfrm>
            <a:off x="1348958" y="5355771"/>
            <a:ext cx="1939959" cy="353220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4" name="Picture Placeholder 2"/>
          <p:cNvSpPr>
            <a:spLocks noGrp="1"/>
          </p:cNvSpPr>
          <p:nvPr>
            <p:ph type="pic" sz="quarter" idx="21"/>
          </p:nvPr>
        </p:nvSpPr>
        <p:spPr>
          <a:xfrm>
            <a:off x="3993366" y="3933371"/>
            <a:ext cx="1939959" cy="354414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5" name="Picture Placeholder 3"/>
          <p:cNvSpPr>
            <a:spLocks noGrp="1"/>
          </p:cNvSpPr>
          <p:nvPr>
            <p:ph type="pic" sz="quarter" idx="22"/>
          </p:nvPr>
        </p:nvSpPr>
        <p:spPr>
          <a:xfrm>
            <a:off x="6665070" y="5355771"/>
            <a:ext cx="1939959" cy="3532202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  <p:sp>
        <p:nvSpPr>
          <p:cNvPr id="6" name="Picture Placeholder 4"/>
          <p:cNvSpPr>
            <a:spLocks noGrp="1"/>
          </p:cNvSpPr>
          <p:nvPr>
            <p:ph type="pic" sz="quarter" idx="23"/>
          </p:nvPr>
        </p:nvSpPr>
        <p:spPr>
          <a:xfrm>
            <a:off x="9323126" y="3933371"/>
            <a:ext cx="1939959" cy="3544145"/>
          </a:xfrm>
          <a:prstGeom prst="rect">
            <a:avLst/>
          </a:prstGeom>
          <a:pattFill prst="pct5">
            <a:fgClr>
              <a:schemeClr val="tx1"/>
            </a:fgClr>
            <a:bgClr>
              <a:schemeClr val="bg1"/>
            </a:bgClr>
          </a:pattFill>
        </p:spPr>
      </p:sp>
    </p:spTree>
    <p:extLst>
      <p:ext uri="{BB962C8B-B14F-4D97-AF65-F5344CB8AC3E}">
        <p14:creationId xmlns:p14="http://schemas.microsoft.com/office/powerpoint/2010/main" val="1383346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 userDrawn="1"/>
        </p:nvGrpSpPr>
        <p:grpSpPr>
          <a:xfrm>
            <a:off x="9279654" y="6348357"/>
            <a:ext cx="1577804" cy="344213"/>
            <a:chOff x="5270589" y="6012181"/>
            <a:chExt cx="1577804" cy="344213"/>
          </a:xfrm>
        </p:grpSpPr>
        <p:sp>
          <p:nvSpPr>
            <p:cNvPr id="13" name="TextBox 12"/>
            <p:cNvSpPr txBox="1"/>
            <p:nvPr userDrawn="1"/>
          </p:nvSpPr>
          <p:spPr>
            <a:xfrm>
              <a:off x="5270589" y="6017840"/>
              <a:ext cx="184730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r"/>
              <a:endParaRPr lang="en-US" sz="1600" spc="400" dirty="0">
                <a:solidFill>
                  <a:schemeClr val="tx1"/>
                </a:solidFill>
                <a:latin typeface="+mj-lt"/>
              </a:endParaRPr>
            </a:p>
          </p:txBody>
        </p:sp>
        <p:sp>
          <p:nvSpPr>
            <p:cNvPr id="14" name="TextBox 13"/>
            <p:cNvSpPr txBox="1"/>
            <p:nvPr userDrawn="1"/>
          </p:nvSpPr>
          <p:spPr>
            <a:xfrm>
              <a:off x="6663662" y="6012181"/>
              <a:ext cx="184731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endParaRPr lang="en-US" sz="1600" spc="400" dirty="0">
                <a:solidFill>
                  <a:schemeClr val="tx1"/>
                </a:solidFill>
                <a:latin typeface="+mj-lt"/>
              </a:endParaRPr>
            </a:p>
          </p:txBody>
        </p:sp>
      </p:grpSp>
      <p:sp>
        <p:nvSpPr>
          <p:cNvPr id="11" name="Slide Number Placeholder 5"/>
          <p:cNvSpPr txBox="1">
            <a:spLocks/>
          </p:cNvSpPr>
          <p:nvPr userDrawn="1"/>
        </p:nvSpPr>
        <p:spPr>
          <a:xfrm>
            <a:off x="10984678" y="6276302"/>
            <a:ext cx="431790" cy="4106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E97ECB15-F748-C140-A5C3-CF0090C943BA}" type="slidenum">
              <a:rPr lang="en-US" sz="1100" b="1" i="0" smtClean="0">
                <a:solidFill>
                  <a:schemeClr val="tx1"/>
                </a:solidFill>
                <a:latin typeface="+mj-lt"/>
                <a:ea typeface="Montserrat" charset="0"/>
                <a:cs typeface="Montserrat" charset="0"/>
              </a:rPr>
              <a:pPr algn="ctr"/>
              <a:t>‹#›</a:t>
            </a:fld>
            <a:endParaRPr lang="en-US" sz="1100" b="1" i="0" dirty="0">
              <a:solidFill>
                <a:schemeClr val="tx1"/>
              </a:solidFill>
              <a:latin typeface="+mj-lt"/>
              <a:ea typeface="Montserrat" charset="0"/>
              <a:cs typeface="Montserrat" charset="0"/>
            </a:endParaRPr>
          </a:p>
        </p:txBody>
      </p:sp>
      <p:sp>
        <p:nvSpPr>
          <p:cNvPr id="15" name="TextBox 14"/>
          <p:cNvSpPr txBox="1"/>
          <p:nvPr userDrawn="1"/>
        </p:nvSpPr>
        <p:spPr>
          <a:xfrm>
            <a:off x="10298447" y="6353246"/>
            <a:ext cx="79380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100" spc="400" dirty="0">
                <a:solidFill>
                  <a:schemeClr val="tx1"/>
                </a:solidFill>
                <a:latin typeface="+mj-lt"/>
              </a:rPr>
              <a:t>SLIDE</a:t>
            </a:r>
          </a:p>
        </p:txBody>
      </p:sp>
      <p:sp>
        <p:nvSpPr>
          <p:cNvPr id="17" name="TextBox 16"/>
          <p:cNvSpPr txBox="1"/>
          <p:nvPr userDrawn="1"/>
        </p:nvSpPr>
        <p:spPr>
          <a:xfrm>
            <a:off x="641052" y="6353246"/>
            <a:ext cx="142699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100" spc="400" dirty="0">
                <a:solidFill>
                  <a:schemeClr val="tx1"/>
                </a:solidFill>
                <a:latin typeface="+mj-lt"/>
              </a:rPr>
              <a:t>BY</a:t>
            </a:r>
            <a:r>
              <a:rPr lang="en-US" sz="1100" spc="400" baseline="0" dirty="0">
                <a:solidFill>
                  <a:schemeClr val="tx1"/>
                </a:solidFill>
                <a:latin typeface="+mj-lt"/>
              </a:rPr>
              <a:t> MIKOKIT</a:t>
            </a:r>
            <a:endParaRPr lang="en-US" sz="1100" spc="400" dirty="0">
              <a:solidFill>
                <a:schemeClr val="tx1"/>
              </a:solidFill>
              <a:latin typeface="+mj-lt"/>
            </a:endParaRPr>
          </a:p>
        </p:txBody>
      </p:sp>
      <p:grpSp>
        <p:nvGrpSpPr>
          <p:cNvPr id="21" name="Group 20"/>
          <p:cNvGrpSpPr/>
          <p:nvPr userDrawn="1"/>
        </p:nvGrpSpPr>
        <p:grpSpPr>
          <a:xfrm>
            <a:off x="4840768" y="6245523"/>
            <a:ext cx="2684956" cy="369333"/>
            <a:chOff x="4768792" y="6219521"/>
            <a:chExt cx="2684956" cy="369333"/>
          </a:xfrm>
        </p:grpSpPr>
        <p:grpSp>
          <p:nvGrpSpPr>
            <p:cNvPr id="10" name="Group 9"/>
            <p:cNvGrpSpPr/>
            <p:nvPr userDrawn="1"/>
          </p:nvGrpSpPr>
          <p:grpSpPr>
            <a:xfrm>
              <a:off x="5418565" y="6219521"/>
              <a:ext cx="1339322" cy="369333"/>
              <a:chOff x="5567150" y="6153190"/>
              <a:chExt cx="1339322" cy="369333"/>
            </a:xfrm>
          </p:grpSpPr>
          <p:sp>
            <p:nvSpPr>
              <p:cNvPr id="7" name="TextBox 6"/>
              <p:cNvSpPr txBox="1"/>
              <p:nvPr userDrawn="1"/>
            </p:nvSpPr>
            <p:spPr>
              <a:xfrm>
                <a:off x="5567150" y="6153191"/>
                <a:ext cx="28597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Socialico" pitchFamily="2" charset="0"/>
                  </a:rPr>
                  <a:t>F</a:t>
                </a:r>
              </a:p>
            </p:txBody>
          </p:sp>
          <p:sp>
            <p:nvSpPr>
              <p:cNvPr id="8" name="TextBox 7"/>
              <p:cNvSpPr txBox="1"/>
              <p:nvPr userDrawn="1"/>
            </p:nvSpPr>
            <p:spPr>
              <a:xfrm>
                <a:off x="6063317" y="6153191"/>
                <a:ext cx="32816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Socialico" pitchFamily="2" charset="0"/>
                  </a:rPr>
                  <a:t>I</a:t>
                </a:r>
              </a:p>
            </p:txBody>
          </p:sp>
          <p:sp>
            <p:nvSpPr>
              <p:cNvPr id="9" name="TextBox 8"/>
              <p:cNvSpPr txBox="1"/>
              <p:nvPr userDrawn="1"/>
            </p:nvSpPr>
            <p:spPr>
              <a:xfrm>
                <a:off x="6539352" y="6153190"/>
                <a:ext cx="3671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Socialico" pitchFamily="2" charset="0"/>
                  </a:rPr>
                  <a:t>L</a:t>
                </a:r>
              </a:p>
            </p:txBody>
          </p:sp>
        </p:grpSp>
        <p:sp>
          <p:nvSpPr>
            <p:cNvPr id="18" name="TextBox 17"/>
            <p:cNvSpPr txBox="1"/>
            <p:nvPr userDrawn="1"/>
          </p:nvSpPr>
          <p:spPr>
            <a:xfrm>
              <a:off x="4768792" y="6281077"/>
              <a:ext cx="42511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b="1" spc="400" dirty="0">
                  <a:solidFill>
                    <a:schemeClr val="tx1"/>
                  </a:solidFill>
                  <a:latin typeface="+mj-lt"/>
                </a:rPr>
                <a:t>-[</a:t>
              </a:r>
            </a:p>
          </p:txBody>
        </p:sp>
        <p:sp>
          <p:nvSpPr>
            <p:cNvPr id="19" name="TextBox 18"/>
            <p:cNvSpPr txBox="1"/>
            <p:nvPr userDrawn="1"/>
          </p:nvSpPr>
          <p:spPr>
            <a:xfrm>
              <a:off x="7028631" y="6281077"/>
              <a:ext cx="42511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b="1" spc="400" dirty="0">
                  <a:solidFill>
                    <a:schemeClr val="tx1"/>
                  </a:solidFill>
                  <a:latin typeface="+mj-lt"/>
                </a:rPr>
                <a:t>]-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46610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7" r:id="rId7"/>
    <p:sldLayoutId id="2147483699" r:id="rId8"/>
    <p:sldLayoutId id="2147483700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7" r:id="rId18"/>
    <p:sldLayoutId id="2147483668" r:id="rId19"/>
    <p:sldLayoutId id="2147483669" r:id="rId20"/>
    <p:sldLayoutId id="2147483670" r:id="rId21"/>
    <p:sldLayoutId id="2147483671" r:id="rId22"/>
    <p:sldLayoutId id="2147483672" r:id="rId23"/>
    <p:sldLayoutId id="2147483675" r:id="rId24"/>
    <p:sldLayoutId id="2147483676" r:id="rId25"/>
    <p:sldLayoutId id="2147483677" r:id="rId26"/>
    <p:sldLayoutId id="2147483673" r:id="rId27"/>
    <p:sldLayoutId id="2147483674" r:id="rId28"/>
    <p:sldLayoutId id="2147483678" r:id="rId29"/>
    <p:sldLayoutId id="2147483679" r:id="rId30"/>
    <p:sldLayoutId id="2147483680" r:id="rId31"/>
    <p:sldLayoutId id="2147483681" r:id="rId32"/>
    <p:sldLayoutId id="2147483682" r:id="rId33"/>
    <p:sldLayoutId id="2147483683" r:id="rId34"/>
    <p:sldLayoutId id="2147483684" r:id="rId35"/>
    <p:sldLayoutId id="2147483685" r:id="rId36"/>
    <p:sldLayoutId id="2147483686" r:id="rId37"/>
    <p:sldLayoutId id="2147483687" r:id="rId38"/>
    <p:sldLayoutId id="2147483688" r:id="rId39"/>
    <p:sldLayoutId id="2147483689" r:id="rId40"/>
    <p:sldLayoutId id="2147483690" r:id="rId41"/>
    <p:sldLayoutId id="2147483692" r:id="rId42"/>
    <p:sldLayoutId id="2147483693" r:id="rId43"/>
    <p:sldLayoutId id="2147483694" r:id="rId44"/>
    <p:sldLayoutId id="2147483695" r:id="rId45"/>
    <p:sldLayoutId id="2147483696" r:id="rId46"/>
    <p:sldLayoutId id="2147483697" r:id="rId47"/>
    <p:sldLayoutId id="2147483698" r:id="rId4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Placeholder 19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3" r="3333"/>
          <a:stretch>
            <a:fillRect/>
          </a:stretch>
        </p:blipFill>
        <p:spPr/>
      </p:pic>
      <p:sp>
        <p:nvSpPr>
          <p:cNvPr id="4" name="Rectangle 3"/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3172691" y="1366987"/>
            <a:ext cx="5666510" cy="321013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/>
          <p:nvPr/>
        </p:nvGrpSpPr>
        <p:grpSpPr>
          <a:xfrm>
            <a:off x="5021460" y="4270481"/>
            <a:ext cx="2153641" cy="582598"/>
            <a:chOff x="5088709" y="4315118"/>
            <a:chExt cx="2153641" cy="582598"/>
          </a:xfrm>
        </p:grpSpPr>
        <p:sp>
          <p:nvSpPr>
            <p:cNvPr id="7" name="Rectangle 6"/>
            <p:cNvSpPr/>
            <p:nvPr/>
          </p:nvSpPr>
          <p:spPr>
            <a:xfrm>
              <a:off x="5234404" y="4315118"/>
              <a:ext cx="1862253" cy="582598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ffectLst>
              <a:glow rad="127000">
                <a:schemeClr val="tx1">
                  <a:alpha val="10000"/>
                </a:schemeClr>
              </a:glo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id-ID" sz="2000"/>
            </a:p>
          </p:txBody>
        </p:sp>
        <p:sp>
          <p:nvSpPr>
            <p:cNvPr id="8" name="Title 1"/>
            <p:cNvSpPr txBox="1">
              <a:spLocks/>
            </p:cNvSpPr>
            <p:nvPr/>
          </p:nvSpPr>
          <p:spPr>
            <a:xfrm>
              <a:off x="5088709" y="4424074"/>
              <a:ext cx="2153641" cy="376053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</a:lstStyle>
            <a:p>
              <a:endParaRPr lang="en-US" sz="1600" b="0" spc="600" dirty="0">
                <a:solidFill>
                  <a:schemeClr val="bg1"/>
                </a:solidFill>
                <a:latin typeface="+mn-lt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4248315" y="1691664"/>
            <a:ext cx="3744815" cy="1015664"/>
            <a:chOff x="4103172" y="2241334"/>
            <a:chExt cx="3744815" cy="1015664"/>
          </a:xfrm>
        </p:grpSpPr>
        <p:sp>
          <p:nvSpPr>
            <p:cNvPr id="13" name="TextBox 12"/>
            <p:cNvSpPr txBox="1"/>
            <p:nvPr/>
          </p:nvSpPr>
          <p:spPr>
            <a:xfrm>
              <a:off x="4103172" y="2241335"/>
              <a:ext cx="18473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endParaRPr lang="en-US" sz="6000" dirty="0"/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7663256" y="2241334"/>
              <a:ext cx="18473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endParaRPr lang="en-US" sz="6000" dirty="0"/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248315" y="2972055"/>
            <a:ext cx="3744815" cy="1015664"/>
            <a:chOff x="4103172" y="2241334"/>
            <a:chExt cx="3744815" cy="1015664"/>
          </a:xfrm>
        </p:grpSpPr>
        <p:sp>
          <p:nvSpPr>
            <p:cNvPr id="16" name="TextBox 15"/>
            <p:cNvSpPr txBox="1"/>
            <p:nvPr/>
          </p:nvSpPr>
          <p:spPr>
            <a:xfrm>
              <a:off x="4103172" y="2241335"/>
              <a:ext cx="184731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endParaRPr lang="en-US" sz="6000" dirty="0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7663257" y="2241334"/>
              <a:ext cx="184730" cy="10156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endParaRPr lang="en-US" sz="6000" dirty="0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3571775" y="2567778"/>
            <a:ext cx="48683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Psychology for Work</a:t>
            </a:r>
          </a:p>
          <a:p>
            <a:pPr algn="ctr"/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23993" y="4357105"/>
            <a:ext cx="15440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Bias at work</a:t>
            </a:r>
            <a:endParaRPr lang="en-GB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996922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1"/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50" r="23750"/>
          <a:stretch>
            <a:fillRect/>
          </a:stretch>
        </p:blipFill>
        <p:spPr/>
      </p:pic>
      <p:grpSp>
        <p:nvGrpSpPr>
          <p:cNvPr id="9" name="Group 8"/>
          <p:cNvGrpSpPr/>
          <p:nvPr/>
        </p:nvGrpSpPr>
        <p:grpSpPr>
          <a:xfrm>
            <a:off x="4825437" y="1690577"/>
            <a:ext cx="3899463" cy="400110"/>
            <a:chOff x="4472113" y="286625"/>
            <a:chExt cx="3232227" cy="400110"/>
          </a:xfrm>
        </p:grpSpPr>
        <p:sp>
          <p:nvSpPr>
            <p:cNvPr id="10" name="TextBox 9"/>
            <p:cNvSpPr txBox="1"/>
            <p:nvPr userDrawn="1"/>
          </p:nvSpPr>
          <p:spPr>
            <a:xfrm>
              <a:off x="4703998" y="286625"/>
              <a:ext cx="277672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000" spc="400" dirty="0" smtClean="0">
                  <a:solidFill>
                    <a:schemeClr val="tx1"/>
                  </a:solidFill>
                  <a:latin typeface="+mj-lt"/>
                </a:rPr>
                <a:t>Lecture Content</a:t>
              </a:r>
              <a:endParaRPr lang="en-US" sz="2000" spc="400" dirty="0">
                <a:solidFill>
                  <a:schemeClr val="tx1"/>
                </a:solidFill>
                <a:latin typeface="+mj-lt"/>
              </a:endParaRPr>
            </a:p>
          </p:txBody>
        </p:sp>
        <p:sp>
          <p:nvSpPr>
            <p:cNvPr id="11" name="TextBox 10"/>
            <p:cNvSpPr txBox="1"/>
            <p:nvPr userDrawn="1"/>
          </p:nvSpPr>
          <p:spPr>
            <a:xfrm>
              <a:off x="4472113" y="319593"/>
              <a:ext cx="4251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spc="400" dirty="0">
                  <a:solidFill>
                    <a:schemeClr val="tx1"/>
                  </a:solidFill>
                  <a:latin typeface="+mj-lt"/>
                </a:rPr>
                <a:t>-[</a:t>
              </a:r>
            </a:p>
          </p:txBody>
        </p:sp>
        <p:sp>
          <p:nvSpPr>
            <p:cNvPr id="12" name="TextBox 11"/>
            <p:cNvSpPr txBox="1"/>
            <p:nvPr userDrawn="1"/>
          </p:nvSpPr>
          <p:spPr>
            <a:xfrm>
              <a:off x="7279224" y="319593"/>
              <a:ext cx="425116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spc="400" dirty="0">
                  <a:solidFill>
                    <a:schemeClr val="tx1"/>
                  </a:solidFill>
                  <a:latin typeface="+mj-lt"/>
                </a:rPr>
                <a:t>]-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 rot="2700000">
            <a:off x="2604445" y="1399793"/>
            <a:ext cx="1828800" cy="1828800"/>
            <a:chOff x="2358572" y="1016001"/>
            <a:chExt cx="856342" cy="856342"/>
          </a:xfrm>
          <a:effectLst/>
        </p:grpSpPr>
        <p:cxnSp>
          <p:nvCxnSpPr>
            <p:cNvPr id="24" name="Straight Connector 23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3175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3175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Group 16"/>
          <p:cNvGrpSpPr/>
          <p:nvPr/>
        </p:nvGrpSpPr>
        <p:grpSpPr>
          <a:xfrm rot="2700000">
            <a:off x="3309914" y="1366613"/>
            <a:ext cx="914400" cy="914400"/>
            <a:chOff x="2358572" y="1016001"/>
            <a:chExt cx="856342" cy="856342"/>
          </a:xfrm>
          <a:effectLst/>
        </p:grpSpPr>
        <p:cxnSp>
          <p:nvCxnSpPr>
            <p:cNvPr id="18" name="Straight Connector 17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/>
          <p:cNvGrpSpPr/>
          <p:nvPr/>
        </p:nvGrpSpPr>
        <p:grpSpPr>
          <a:xfrm rot="2700000">
            <a:off x="3516194" y="1860798"/>
            <a:ext cx="457200" cy="457200"/>
            <a:chOff x="2358572" y="1016001"/>
            <a:chExt cx="856342" cy="85634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cxnSp>
          <p:nvCxnSpPr>
            <p:cNvPr id="21" name="Straight Connector 20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111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111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/>
          <p:cNvSpPr txBox="1"/>
          <p:nvPr/>
        </p:nvSpPr>
        <p:spPr>
          <a:xfrm>
            <a:off x="5007429" y="2314193"/>
            <a:ext cx="652054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to bias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Bias in the workplace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to the Equality Act (2010)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338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hasBounce="1"/>
      </p:transition>
    </mc:Choice>
    <mc:Fallback xmlns=""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9" presetClass="entr" presetSubtype="0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" dur="500"/>
                                            <p:tgtEl>
                                              <p:spTgt spid="2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1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2" presetID="2" presetClass="entr" presetSubtype="8" fill="hold" nodeType="afterEffect" p14:presetBounceEnd="66667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4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5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6" presetID="2" presetClass="entr" presetSubtype="8" fill="hold" nodeType="withEffect" p14:presetBounceEnd="66667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6667">
                                          <p:cBhvr additive="base">
                                            <p:cTn id="18" dur="75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6667">
                                          <p:cBhvr additive="base">
                                            <p:cTn id="19" dur="75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0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21" presetID="2" presetClass="entr" presetSubtype="2" fill="hold" nodeType="after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23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24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49" presetClass="entr" presetSubtype="0" decel="100000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>
                                            <p:cTn id="7" dur="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ppt_w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w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8" dur="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ppt_h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h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9" dur="5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style.rotation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fltVal val="360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fltVal val="0"/>
                                              </p:val>
                                            </p:tav>
                                          </p:tavLst>
                                        </p:anim>
                                        <p:animEffect transition="in" filter="fade">
                                          <p:cBhvr>
                                            <p:cTn id="10" dur="500"/>
                                            <p:tgtEl>
                                              <p:spTgt spid="23"/>
                                            </p:tgtEl>
                                          </p:cBhvr>
                                        </p:animEffect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11" fill="hold">
                                <p:stCondLst>
                                  <p:cond delay="500"/>
                                </p:stCondLst>
                                <p:childTnLst>
                                  <p:par>
                                    <p:cTn id="12" presetID="2" presetClass="entr" presetSubtype="8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3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4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5" dur="75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6" presetID="2" presetClass="entr" presetSubtype="8" fill="hold" nodeType="withEffect">
                                      <p:stCondLst>
                                        <p:cond delay="250"/>
                                      </p:stCondLst>
                                      <p:childTnLst>
                                        <p:set>
                                          <p:cBhvr>
                                            <p:cTn id="17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8" dur="75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0-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9" dur="75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0" fill="hold">
                                <p:stCondLst>
                                  <p:cond delay="1500"/>
                                </p:stCondLst>
                                <p:childTnLst>
                                  <p:par>
                                    <p:cTn id="21" presetID="2" presetClass="entr" presetSubtype="2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000" fill="hold"/>
                                            <p:tgtEl>
                                              <p:spTgt spid="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6487886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4140000" algn="tl" rotWithShape="0">
              <a:prstClr val="black">
                <a:alpha val="6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4" name="TextBox 3"/>
          <p:cNvSpPr txBox="1"/>
          <p:nvPr/>
        </p:nvSpPr>
        <p:spPr>
          <a:xfrm>
            <a:off x="854769" y="2056503"/>
            <a:ext cx="404279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US" sz="5400" b="1" dirty="0" smtClean="0">
                <a:solidFill>
                  <a:schemeClr val="bg1"/>
                </a:solidFill>
                <a:latin typeface="+mj-lt"/>
              </a:rPr>
              <a:t>Broad types of bias</a:t>
            </a:r>
            <a:endParaRPr lang="en-US" sz="5400" b="1" dirty="0">
              <a:solidFill>
                <a:schemeClr val="accent2"/>
              </a:solidFill>
              <a:latin typeface="+mj-lt"/>
            </a:endParaRPr>
          </a:p>
        </p:txBody>
      </p:sp>
      <p:grpSp>
        <p:nvGrpSpPr>
          <p:cNvPr id="5" name="Group 4"/>
          <p:cNvGrpSpPr/>
          <p:nvPr/>
        </p:nvGrpSpPr>
        <p:grpSpPr>
          <a:xfrm rot="2700000">
            <a:off x="4962614" y="2056656"/>
            <a:ext cx="2743200" cy="2743200"/>
            <a:chOff x="2358572" y="1016001"/>
            <a:chExt cx="856342" cy="856342"/>
          </a:xfrm>
          <a:effectLst>
            <a:glow rad="152400">
              <a:schemeClr val="tx1">
                <a:alpha val="10000"/>
              </a:schemeClr>
            </a:glow>
          </a:effectLst>
        </p:grpSpPr>
        <p:cxnSp>
          <p:nvCxnSpPr>
            <p:cNvPr id="6" name="Straight Connector 5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/>
          <p:cNvGrpSpPr/>
          <p:nvPr/>
        </p:nvGrpSpPr>
        <p:grpSpPr>
          <a:xfrm>
            <a:off x="4840768" y="6245523"/>
            <a:ext cx="2684956" cy="369333"/>
            <a:chOff x="4768792" y="6219521"/>
            <a:chExt cx="2684956" cy="369333"/>
          </a:xfrm>
        </p:grpSpPr>
        <p:grpSp>
          <p:nvGrpSpPr>
            <p:cNvPr id="9" name="Group 8"/>
            <p:cNvGrpSpPr/>
            <p:nvPr userDrawn="1"/>
          </p:nvGrpSpPr>
          <p:grpSpPr>
            <a:xfrm>
              <a:off x="5418565" y="6219521"/>
              <a:ext cx="1339322" cy="369333"/>
              <a:chOff x="5567150" y="6153190"/>
              <a:chExt cx="1339322" cy="369333"/>
            </a:xfrm>
          </p:grpSpPr>
          <p:sp>
            <p:nvSpPr>
              <p:cNvPr id="12" name="TextBox 11"/>
              <p:cNvSpPr txBox="1"/>
              <p:nvPr userDrawn="1"/>
            </p:nvSpPr>
            <p:spPr>
              <a:xfrm>
                <a:off x="5567150" y="6153191"/>
                <a:ext cx="28597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solidFill>
                      <a:schemeClr val="bg1"/>
                    </a:solidFill>
                    <a:latin typeface="Socialico" pitchFamily="2" charset="0"/>
                  </a:rPr>
                  <a:t>F</a:t>
                </a:r>
              </a:p>
            </p:txBody>
          </p:sp>
          <p:sp>
            <p:nvSpPr>
              <p:cNvPr id="13" name="TextBox 12"/>
              <p:cNvSpPr txBox="1"/>
              <p:nvPr userDrawn="1"/>
            </p:nvSpPr>
            <p:spPr>
              <a:xfrm>
                <a:off x="6063317" y="6153191"/>
                <a:ext cx="32816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solidFill>
                      <a:schemeClr val="bg1"/>
                    </a:solidFill>
                    <a:latin typeface="Socialico" pitchFamily="2" charset="0"/>
                  </a:rPr>
                  <a:t>I</a:t>
                </a:r>
              </a:p>
            </p:txBody>
          </p:sp>
          <p:sp>
            <p:nvSpPr>
              <p:cNvPr id="14" name="TextBox 13"/>
              <p:cNvSpPr txBox="1"/>
              <p:nvPr userDrawn="1"/>
            </p:nvSpPr>
            <p:spPr>
              <a:xfrm>
                <a:off x="6539352" y="6153190"/>
                <a:ext cx="3671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Socialico" pitchFamily="2" charset="0"/>
                  </a:rPr>
                  <a:t>L</a:t>
                </a:r>
              </a:p>
            </p:txBody>
          </p:sp>
        </p:grpSp>
        <p:sp>
          <p:nvSpPr>
            <p:cNvPr id="10" name="TextBox 9"/>
            <p:cNvSpPr txBox="1"/>
            <p:nvPr userDrawn="1"/>
          </p:nvSpPr>
          <p:spPr>
            <a:xfrm>
              <a:off x="4768792" y="6281077"/>
              <a:ext cx="42511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b="1" spc="400" dirty="0">
                  <a:solidFill>
                    <a:schemeClr val="bg1"/>
                  </a:solidFill>
                  <a:latin typeface="+mj-lt"/>
                </a:rPr>
                <a:t>-[</a:t>
              </a:r>
            </a:p>
          </p:txBody>
        </p:sp>
        <p:sp>
          <p:nvSpPr>
            <p:cNvPr id="11" name="TextBox 10"/>
            <p:cNvSpPr txBox="1"/>
            <p:nvPr userDrawn="1"/>
          </p:nvSpPr>
          <p:spPr>
            <a:xfrm>
              <a:off x="7028631" y="6281077"/>
              <a:ext cx="42511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b="1" spc="400" dirty="0">
                  <a:solidFill>
                    <a:schemeClr val="tx1"/>
                  </a:solidFill>
                  <a:latin typeface="+mj-lt"/>
                </a:rPr>
                <a:t>]-</a:t>
              </a:r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641052" y="6353246"/>
            <a:ext cx="142699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100" spc="400" dirty="0">
                <a:solidFill>
                  <a:schemeClr val="bg1"/>
                </a:solidFill>
                <a:latin typeface="+mj-lt"/>
              </a:rPr>
              <a:t>BY</a:t>
            </a:r>
            <a:r>
              <a:rPr lang="en-US" sz="1100" spc="400" baseline="0" dirty="0">
                <a:solidFill>
                  <a:schemeClr val="bg1"/>
                </a:solidFill>
                <a:latin typeface="+mj-lt"/>
              </a:rPr>
              <a:t> MIKOKIT</a:t>
            </a:r>
            <a:endParaRPr lang="en-US" sz="1100" spc="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TextBox 16"/>
          <p:cNvSpPr txBox="1"/>
          <p:nvPr userDrawn="1"/>
        </p:nvSpPr>
        <p:spPr>
          <a:xfrm>
            <a:off x="8009006" y="538186"/>
            <a:ext cx="3259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spc="400" dirty="0" smtClean="0">
                <a:latin typeface="+mj-lt"/>
              </a:rPr>
              <a:t>Conscious</a:t>
            </a:r>
            <a:endParaRPr lang="en-US" sz="2800" b="1" spc="400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18" name="TextBox 17"/>
          <p:cNvSpPr txBox="1"/>
          <p:nvPr userDrawn="1"/>
        </p:nvSpPr>
        <p:spPr>
          <a:xfrm>
            <a:off x="8022373" y="1234420"/>
            <a:ext cx="3956053" cy="47736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Bias that we are aware of, have control over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Bias that is intentional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Bias that is responsive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Significant improvements have been made in identifying and addressing conscious bias in the workplace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Laws and policies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E.g., Equality act; Dignity at work</a:t>
            </a: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  <p:grpSp>
        <p:nvGrpSpPr>
          <p:cNvPr id="22" name="Group 21"/>
          <p:cNvGrpSpPr/>
          <p:nvPr/>
        </p:nvGrpSpPr>
        <p:grpSpPr>
          <a:xfrm rot="2700000">
            <a:off x="6169502" y="3131524"/>
            <a:ext cx="457200" cy="457200"/>
            <a:chOff x="2358572" y="1016001"/>
            <a:chExt cx="856342" cy="85634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cxnSp>
          <p:nvCxnSpPr>
            <p:cNvPr id="23" name="Straight Connector 22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111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111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 rot="2700000">
            <a:off x="5947550" y="1544024"/>
            <a:ext cx="1280160" cy="1280160"/>
            <a:chOff x="2358572" y="1016001"/>
            <a:chExt cx="856342" cy="856342"/>
          </a:xfrm>
          <a:effectLst>
            <a:glow rad="152400">
              <a:schemeClr val="tx1">
                <a:alpha val="10000"/>
              </a:schemeClr>
            </a:glow>
          </a:effectLst>
        </p:grpSpPr>
        <p:cxnSp>
          <p:nvCxnSpPr>
            <p:cNvPr id="26" name="Straight Connector 25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/>
          <p:cNvGrpSpPr/>
          <p:nvPr/>
        </p:nvGrpSpPr>
        <p:grpSpPr>
          <a:xfrm rot="2700000">
            <a:off x="6757218" y="2056631"/>
            <a:ext cx="914400" cy="914400"/>
            <a:chOff x="2358572" y="1016001"/>
            <a:chExt cx="856342" cy="856342"/>
          </a:xfrm>
          <a:effectLst/>
        </p:grpSpPr>
        <p:cxnSp>
          <p:nvCxnSpPr>
            <p:cNvPr id="20" name="Straight Connector 19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8003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7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2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7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6487886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50800" dist="38100" dir="4140000" algn="tl" rotWithShape="0">
              <a:prstClr val="black">
                <a:alpha val="69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4" name="TextBox 3"/>
          <p:cNvSpPr txBox="1"/>
          <p:nvPr/>
        </p:nvSpPr>
        <p:spPr>
          <a:xfrm>
            <a:off x="854769" y="2056503"/>
            <a:ext cx="404279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en-US" sz="5400" b="1" dirty="0" smtClean="0">
                <a:solidFill>
                  <a:schemeClr val="bg1"/>
                </a:solidFill>
                <a:latin typeface="+mj-lt"/>
              </a:rPr>
              <a:t>Broad types of bias</a:t>
            </a:r>
            <a:endParaRPr lang="en-US" sz="5400" b="1" dirty="0">
              <a:solidFill>
                <a:schemeClr val="accent2"/>
              </a:solidFill>
              <a:latin typeface="+mj-lt"/>
            </a:endParaRPr>
          </a:p>
        </p:txBody>
      </p:sp>
      <p:grpSp>
        <p:nvGrpSpPr>
          <p:cNvPr id="5" name="Group 4"/>
          <p:cNvGrpSpPr/>
          <p:nvPr/>
        </p:nvGrpSpPr>
        <p:grpSpPr>
          <a:xfrm rot="2700000">
            <a:off x="4962614" y="2056656"/>
            <a:ext cx="2743200" cy="2743200"/>
            <a:chOff x="2358572" y="1016001"/>
            <a:chExt cx="856342" cy="856342"/>
          </a:xfrm>
          <a:effectLst>
            <a:glow rad="152400">
              <a:schemeClr val="tx1">
                <a:alpha val="10000"/>
              </a:schemeClr>
            </a:glow>
          </a:effectLst>
        </p:grpSpPr>
        <p:cxnSp>
          <p:nvCxnSpPr>
            <p:cNvPr id="6" name="Straight Connector 5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Group 7"/>
          <p:cNvGrpSpPr/>
          <p:nvPr/>
        </p:nvGrpSpPr>
        <p:grpSpPr>
          <a:xfrm>
            <a:off x="4840768" y="6245523"/>
            <a:ext cx="2684956" cy="369333"/>
            <a:chOff x="4768792" y="6219521"/>
            <a:chExt cx="2684956" cy="369333"/>
          </a:xfrm>
        </p:grpSpPr>
        <p:grpSp>
          <p:nvGrpSpPr>
            <p:cNvPr id="9" name="Group 8"/>
            <p:cNvGrpSpPr/>
            <p:nvPr userDrawn="1"/>
          </p:nvGrpSpPr>
          <p:grpSpPr>
            <a:xfrm>
              <a:off x="5418565" y="6219521"/>
              <a:ext cx="1339322" cy="369333"/>
              <a:chOff x="5567150" y="6153190"/>
              <a:chExt cx="1339322" cy="369333"/>
            </a:xfrm>
          </p:grpSpPr>
          <p:sp>
            <p:nvSpPr>
              <p:cNvPr id="12" name="TextBox 11"/>
              <p:cNvSpPr txBox="1"/>
              <p:nvPr userDrawn="1"/>
            </p:nvSpPr>
            <p:spPr>
              <a:xfrm>
                <a:off x="5567150" y="6153191"/>
                <a:ext cx="28597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solidFill>
                      <a:schemeClr val="bg1"/>
                    </a:solidFill>
                    <a:latin typeface="Socialico" pitchFamily="2" charset="0"/>
                  </a:rPr>
                  <a:t>F</a:t>
                </a:r>
              </a:p>
            </p:txBody>
          </p:sp>
          <p:sp>
            <p:nvSpPr>
              <p:cNvPr id="13" name="TextBox 12"/>
              <p:cNvSpPr txBox="1"/>
              <p:nvPr userDrawn="1"/>
            </p:nvSpPr>
            <p:spPr>
              <a:xfrm>
                <a:off x="6063317" y="6153191"/>
                <a:ext cx="32816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solidFill>
                      <a:schemeClr val="bg1"/>
                    </a:solidFill>
                    <a:latin typeface="Socialico" pitchFamily="2" charset="0"/>
                  </a:rPr>
                  <a:t>I</a:t>
                </a:r>
              </a:p>
            </p:txBody>
          </p:sp>
          <p:sp>
            <p:nvSpPr>
              <p:cNvPr id="14" name="TextBox 13"/>
              <p:cNvSpPr txBox="1"/>
              <p:nvPr userDrawn="1"/>
            </p:nvSpPr>
            <p:spPr>
              <a:xfrm>
                <a:off x="6539352" y="6153190"/>
                <a:ext cx="3671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800" dirty="0">
                    <a:latin typeface="Socialico" pitchFamily="2" charset="0"/>
                  </a:rPr>
                  <a:t>L</a:t>
                </a:r>
              </a:p>
            </p:txBody>
          </p:sp>
        </p:grpSp>
        <p:sp>
          <p:nvSpPr>
            <p:cNvPr id="10" name="TextBox 9"/>
            <p:cNvSpPr txBox="1"/>
            <p:nvPr userDrawn="1"/>
          </p:nvSpPr>
          <p:spPr>
            <a:xfrm>
              <a:off x="4768792" y="6281077"/>
              <a:ext cx="42511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b="1" spc="400" dirty="0">
                  <a:solidFill>
                    <a:schemeClr val="bg1"/>
                  </a:solidFill>
                  <a:latin typeface="+mj-lt"/>
                </a:rPr>
                <a:t>-[</a:t>
              </a:r>
            </a:p>
          </p:txBody>
        </p:sp>
        <p:sp>
          <p:nvSpPr>
            <p:cNvPr id="11" name="TextBox 10"/>
            <p:cNvSpPr txBox="1"/>
            <p:nvPr userDrawn="1"/>
          </p:nvSpPr>
          <p:spPr>
            <a:xfrm>
              <a:off x="7028631" y="6281077"/>
              <a:ext cx="425117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1400" b="1" spc="400" dirty="0">
                  <a:solidFill>
                    <a:schemeClr val="tx1"/>
                  </a:solidFill>
                  <a:latin typeface="+mj-lt"/>
                </a:rPr>
                <a:t>]-</a:t>
              </a:r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641052" y="6353246"/>
            <a:ext cx="142699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100" spc="400" dirty="0">
                <a:solidFill>
                  <a:schemeClr val="bg1"/>
                </a:solidFill>
                <a:latin typeface="+mj-lt"/>
              </a:rPr>
              <a:t>BY</a:t>
            </a:r>
            <a:r>
              <a:rPr lang="en-US" sz="1100" spc="400" baseline="0" dirty="0">
                <a:solidFill>
                  <a:schemeClr val="bg1"/>
                </a:solidFill>
                <a:latin typeface="+mj-lt"/>
              </a:rPr>
              <a:t> MIKOKIT</a:t>
            </a:r>
            <a:endParaRPr lang="en-US" sz="1100" spc="40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7" name="TextBox 16"/>
          <p:cNvSpPr txBox="1"/>
          <p:nvPr userDrawn="1"/>
        </p:nvSpPr>
        <p:spPr>
          <a:xfrm>
            <a:off x="8009006" y="538186"/>
            <a:ext cx="3259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spc="400" dirty="0" smtClean="0">
                <a:latin typeface="+mj-lt"/>
              </a:rPr>
              <a:t>Unconscious</a:t>
            </a:r>
            <a:endParaRPr lang="en-US" sz="2800" b="1" spc="400" dirty="0">
              <a:solidFill>
                <a:schemeClr val="accent2"/>
              </a:solidFill>
              <a:latin typeface="+mj-lt"/>
            </a:endParaRPr>
          </a:p>
        </p:txBody>
      </p:sp>
      <p:grpSp>
        <p:nvGrpSpPr>
          <p:cNvPr id="22" name="Group 21"/>
          <p:cNvGrpSpPr/>
          <p:nvPr/>
        </p:nvGrpSpPr>
        <p:grpSpPr>
          <a:xfrm rot="2700000">
            <a:off x="6169502" y="3131524"/>
            <a:ext cx="457200" cy="457200"/>
            <a:chOff x="2358572" y="1016001"/>
            <a:chExt cx="856342" cy="85634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cxnSp>
          <p:nvCxnSpPr>
            <p:cNvPr id="23" name="Straight Connector 22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111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111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 rot="2700000">
            <a:off x="5947550" y="1544024"/>
            <a:ext cx="1280160" cy="1280160"/>
            <a:chOff x="2358572" y="1016001"/>
            <a:chExt cx="856342" cy="856342"/>
          </a:xfrm>
          <a:effectLst>
            <a:glow rad="152400">
              <a:schemeClr val="tx1">
                <a:alpha val="10000"/>
              </a:schemeClr>
            </a:glow>
          </a:effectLst>
        </p:grpSpPr>
        <p:cxnSp>
          <p:nvCxnSpPr>
            <p:cNvPr id="26" name="Straight Connector 25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/>
          <p:cNvGrpSpPr/>
          <p:nvPr/>
        </p:nvGrpSpPr>
        <p:grpSpPr>
          <a:xfrm rot="2700000">
            <a:off x="6757218" y="2056631"/>
            <a:ext cx="914400" cy="914400"/>
            <a:chOff x="2358572" y="1016001"/>
            <a:chExt cx="856342" cy="856342"/>
          </a:xfrm>
          <a:effectLst/>
        </p:grpSpPr>
        <p:cxnSp>
          <p:nvCxnSpPr>
            <p:cNvPr id="20" name="Straight Connector 19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TextBox 28"/>
          <p:cNvSpPr txBox="1"/>
          <p:nvPr/>
        </p:nvSpPr>
        <p:spPr>
          <a:xfrm>
            <a:off x="7962869" y="1244128"/>
            <a:ext cx="3853574" cy="513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Unconscious refers to being unaware, or performing something without realizing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Bias = </a:t>
            </a:r>
            <a:r>
              <a:rPr lang="en-US" i="1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stereotypes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?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b="1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Allport</a:t>
            </a:r>
            <a:r>
              <a:rPr lang="en-US" b="1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(1954): 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we naturally form stereotypes, particularly in regard to gender, age, race, </a:t>
            </a:r>
            <a:r>
              <a:rPr lang="en-US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etc</a:t>
            </a:r>
            <a:endParaRPr lang="en-US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Stereotypes </a:t>
            </a:r>
            <a:r>
              <a:rPr lang="en-US" b="1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can be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good 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or bad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Not wholly intent on causing harm/offence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322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75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25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75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7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 userDrawn="1"/>
        </p:nvSpPr>
        <p:spPr>
          <a:xfrm>
            <a:off x="842554" y="701298"/>
            <a:ext cx="5832566" cy="8125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Stereotypes are not inherently bad and not always intent on causing offence</a:t>
            </a: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7136774" y="639402"/>
            <a:ext cx="3756066" cy="822960"/>
            <a:chOff x="7223860" y="1309772"/>
            <a:chExt cx="3756066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328983" y="1481651"/>
              <a:ext cx="265094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Titillium" panose="00000500000000000000" pitchFamily="50" charset="0"/>
                </a:rPr>
                <a:t>Stereotypes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7136774" y="2191713"/>
            <a:ext cx="3756066" cy="822960"/>
            <a:chOff x="7223860" y="1309772"/>
            <a:chExt cx="3756066" cy="822960"/>
          </a:xfrm>
        </p:grpSpPr>
        <p:grpSp>
          <p:nvGrpSpPr>
            <p:cNvPr id="18" name="Group 17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20" name="Oval 1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21" name="Group 2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22" name="Straight Connector 2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Straight Connector 2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9" name="TextBox 18"/>
            <p:cNvSpPr txBox="1"/>
            <p:nvPr/>
          </p:nvSpPr>
          <p:spPr>
            <a:xfrm>
              <a:off x="8328983" y="1481651"/>
              <a:ext cx="265094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Titillium" panose="00000500000000000000" pitchFamily="50" charset="0"/>
                </a:rPr>
                <a:t>Prejudice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7136774" y="4825519"/>
            <a:ext cx="4004755" cy="822960"/>
            <a:chOff x="7223860" y="1309772"/>
            <a:chExt cx="4004755" cy="822960"/>
          </a:xfrm>
        </p:grpSpPr>
        <p:grpSp>
          <p:nvGrpSpPr>
            <p:cNvPr id="32" name="Group 31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34" name="Oval 33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35" name="Group 34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36" name="Straight Connector 35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7" name="Straight Connector 36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33" name="TextBox 32"/>
            <p:cNvSpPr txBox="1"/>
            <p:nvPr/>
          </p:nvSpPr>
          <p:spPr>
            <a:xfrm>
              <a:off x="8328983" y="1481651"/>
              <a:ext cx="289963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latin typeface="Titillium" panose="00000500000000000000" pitchFamily="50" charset="0"/>
                </a:rPr>
                <a:t>Discrimination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8" name="TextBox 37"/>
          <p:cNvSpPr txBox="1"/>
          <p:nvPr/>
        </p:nvSpPr>
        <p:spPr>
          <a:xfrm>
            <a:off x="842554" y="2112155"/>
            <a:ext cx="5832566" cy="26130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b="1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Allport</a:t>
            </a:r>
            <a:r>
              <a:rPr lang="en-US" b="1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(1958): 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pre-judgement conceptualized as a feeling towards something</a:t>
            </a:r>
          </a:p>
          <a:p>
            <a:pPr>
              <a:lnSpc>
                <a:spcPct val="130000"/>
              </a:lnSpc>
            </a:pPr>
            <a:r>
              <a:rPr lang="en-US" b="1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Brewer and Brown (1998): 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Cognitive shortcuts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Attitudes we have towards people </a:t>
            </a:r>
            <a:r>
              <a:rPr lang="en-US" b="1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because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they are a member of a specific (social) group</a:t>
            </a: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  <p:sp>
        <p:nvSpPr>
          <p:cNvPr id="39" name="TextBox 38"/>
          <p:cNvSpPr txBox="1"/>
          <p:nvPr/>
        </p:nvSpPr>
        <p:spPr>
          <a:xfrm>
            <a:off x="772886" y="4866685"/>
            <a:ext cx="5832566" cy="1172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b="1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Nelson (2006):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The </a:t>
            </a:r>
            <a:r>
              <a:rPr lang="en-US" b="1" u="sng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act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of behaving negatively towards someone based on their group membership</a:t>
            </a:r>
            <a:endParaRPr lang="en-US" u="sng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071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2" fill="hold" nodeType="after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7" dur="1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8" dur="1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" fill="hold">
                          <p:stCondLst>
                            <p:cond delay="indefinite"/>
                          </p:stCondLst>
                          <p:childTnLst>
                            <p:par>
                              <p:cTn id="1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5" presetID="2" presetClass="entr" presetSubtype="2" fill="hold" nodeType="click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17" dur="1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18" dur="1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9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1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2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3" fill="hold">
                          <p:stCondLst>
                            <p:cond delay="indefinite"/>
                          </p:stCondLst>
                          <p:childTnLst>
                            <p:par>
                              <p:cTn id="2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5" presetID="2" presetClass="entr" presetSubtype="2" fill="hold" nodeType="clickEffect" p14:presetBounceEnd="60000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27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28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8" grpId="0"/>
          <p:bldP spid="38" grpId="0"/>
          <p:bldP spid="39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2" fill="hold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000" fill="hold"/>
                                            <p:tgtEl>
                                              <p:spTgt spid="16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500" fill="hold"/>
                                            <p:tgtEl>
                                              <p:spTgt spid="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" fill="hold">
                          <p:stCondLst>
                            <p:cond delay="indefinite"/>
                          </p:stCondLst>
                          <p:childTnLst>
                            <p:par>
                              <p:cTn id="1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5" presetID="2" presetClass="entr" presetSubtype="2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7" dur="1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8" dur="1000" fill="hold"/>
                                            <p:tgtEl>
                                              <p:spTgt spid="1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9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1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2" dur="500" fill="hold"/>
                                            <p:tgtEl>
                                              <p:spTgt spid="3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23" fill="hold">
                          <p:stCondLst>
                            <p:cond delay="indefinite"/>
                          </p:stCondLst>
                          <p:childTnLst>
                            <p:par>
                              <p:cTn id="2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25" presetID="2" presetClass="entr" presetSubtype="2" fill="hold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w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4" fill="hold" grpId="0" nodeType="with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500" fill="hold"/>
                                            <p:tgtEl>
                                              <p:spTgt spid="39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8" grpId="0"/>
          <p:bldP spid="38" grpId="0"/>
          <p:bldP spid="39" grpId="0"/>
        </p:bldLst>
      </p:timing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8656104" y="3384972"/>
            <a:ext cx="2116652" cy="1272830"/>
            <a:chOff x="9008802" y="3628794"/>
            <a:chExt cx="2116652" cy="1272830"/>
          </a:xfrm>
        </p:grpSpPr>
        <p:sp>
          <p:nvSpPr>
            <p:cNvPr id="5" name="Subtitle 2"/>
            <p:cNvSpPr txBox="1">
              <a:spLocks/>
            </p:cNvSpPr>
            <p:nvPr/>
          </p:nvSpPr>
          <p:spPr>
            <a:xfrm>
              <a:off x="9008802" y="4022375"/>
              <a:ext cx="2116652" cy="879249"/>
            </a:xfrm>
            <a:prstGeom prst="rect">
              <a:avLst/>
            </a:prstGeom>
          </p:spPr>
          <p:txBody>
            <a:bodyPr vert="horz" wrap="square" lIns="108745" tIns="54373" rIns="108745" bIns="54373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020"/>
                </a:lnSpc>
              </a:pPr>
              <a:r>
                <a:rPr lang="en-US" sz="1800" dirty="0" smtClean="0">
                  <a:solidFill>
                    <a:schemeClr val="tx1"/>
                  </a:solidFill>
                  <a:latin typeface="Arial" panose="020B0604020202020204" pitchFamily="34" charset="0"/>
                  <a:ea typeface="Lato Light" charset="0"/>
                  <a:cs typeface="Arial" panose="020B0604020202020204" pitchFamily="34" charset="0"/>
                </a:rPr>
                <a:t>Paying lower wages for women than men</a:t>
              </a:r>
              <a:endParaRPr lang="en-US" sz="1800" dirty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9695312" y="3628794"/>
              <a:ext cx="724878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/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E.g</a:t>
              </a:r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.,</a:t>
              </a:r>
            </a:p>
          </p:txBody>
        </p:sp>
      </p:grpSp>
      <p:sp>
        <p:nvSpPr>
          <p:cNvPr id="8" name="Subtitle 2"/>
          <p:cNvSpPr txBox="1">
            <a:spLocks/>
          </p:cNvSpPr>
          <p:nvPr/>
        </p:nvSpPr>
        <p:spPr>
          <a:xfrm>
            <a:off x="0" y="1809507"/>
            <a:ext cx="12192000" cy="366288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20"/>
              </a:lnSpc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Lato Light" charset="0"/>
                <a:cs typeface="Lato Light" charset="0"/>
              </a:rPr>
              <a:t>Practices of, or within, an </a:t>
            </a:r>
            <a:r>
              <a:rPr lang="en-US" sz="2000" dirty="0" err="1" smtClean="0">
                <a:solidFill>
                  <a:schemeClr val="tx1"/>
                </a:solidFill>
                <a:latin typeface="+mn-lt"/>
                <a:ea typeface="Lato Light" charset="0"/>
                <a:cs typeface="Lato Light" charset="0"/>
              </a:rPr>
              <a:t>organisation</a:t>
            </a:r>
            <a:r>
              <a:rPr lang="en-US" sz="2000" dirty="0" smtClean="0">
                <a:solidFill>
                  <a:schemeClr val="tx1"/>
                </a:solidFill>
                <a:latin typeface="+mn-lt"/>
                <a:ea typeface="Lato Light" charset="0"/>
                <a:cs typeface="Lato Light" charset="0"/>
              </a:rPr>
              <a:t> which may be discriminatory</a:t>
            </a:r>
            <a:endParaRPr lang="en-US" sz="2000" dirty="0">
              <a:solidFill>
                <a:schemeClr val="tx1"/>
              </a:solidFill>
              <a:latin typeface="+mn-lt"/>
              <a:ea typeface="Lato Light" charset="0"/>
              <a:cs typeface="Lato Light" charset="0"/>
            </a:endParaRPr>
          </a:p>
        </p:txBody>
      </p:sp>
      <p:grpSp>
        <p:nvGrpSpPr>
          <p:cNvPr id="22" name="Group 21"/>
          <p:cNvGrpSpPr/>
          <p:nvPr/>
        </p:nvGrpSpPr>
        <p:grpSpPr>
          <a:xfrm>
            <a:off x="747932" y="3821332"/>
            <a:ext cx="2116652" cy="759869"/>
            <a:chOff x="6395463" y="3628794"/>
            <a:chExt cx="2116652" cy="759869"/>
          </a:xfrm>
        </p:grpSpPr>
        <p:sp>
          <p:nvSpPr>
            <p:cNvPr id="11" name="Subtitle 2"/>
            <p:cNvSpPr txBox="1">
              <a:spLocks/>
            </p:cNvSpPr>
            <p:nvPr/>
          </p:nvSpPr>
          <p:spPr>
            <a:xfrm>
              <a:off x="6395463" y="4022375"/>
              <a:ext cx="2116652" cy="366288"/>
            </a:xfrm>
            <a:prstGeom prst="rect">
              <a:avLst/>
            </a:prstGeom>
          </p:spPr>
          <p:txBody>
            <a:bodyPr vert="horz" wrap="square" lIns="108745" tIns="54373" rIns="108745" bIns="54373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020"/>
                </a:lnSpc>
              </a:pPr>
              <a:r>
                <a:rPr lang="en-US" sz="1800" dirty="0" smtClean="0">
                  <a:solidFill>
                    <a:schemeClr val="tx1"/>
                  </a:solidFill>
                  <a:latin typeface="Arial" panose="020B0604020202020204" pitchFamily="34" charset="0"/>
                  <a:ea typeface="Lato Light" charset="0"/>
                  <a:cs typeface="Arial" panose="020B0604020202020204" pitchFamily="34" charset="0"/>
                </a:rPr>
                <a:t>Hiring policies</a:t>
              </a:r>
              <a:endParaRPr lang="en-US" sz="1800" dirty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7117236" y="3628794"/>
              <a:ext cx="654346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/>
              <a:r>
                <a:rPr lang="en-US" sz="2000" b="1" dirty="0" err="1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E.g</a:t>
              </a:r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,</a:t>
              </a:r>
              <a:endParaRPr lang="en-US" sz="2000" b="1" dirty="0">
                <a:latin typeface="Arial" panose="020B0604020202020204" pitchFamily="34" charset="0"/>
                <a:ea typeface="Lato Heavy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3054156" y="498634"/>
            <a:ext cx="6132848" cy="1200329"/>
            <a:chOff x="3569958" y="505896"/>
            <a:chExt cx="6132848" cy="1200329"/>
          </a:xfrm>
        </p:grpSpPr>
        <p:sp>
          <p:nvSpPr>
            <p:cNvPr id="15" name="TextBox 14"/>
            <p:cNvSpPr txBox="1"/>
            <p:nvPr/>
          </p:nvSpPr>
          <p:spPr>
            <a:xfrm>
              <a:off x="3569958" y="505896"/>
              <a:ext cx="6132848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Organisational Discrimination</a:t>
              </a:r>
              <a:endParaRPr lang="en-US" sz="36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5140461" y="811072"/>
              <a:ext cx="2991842" cy="307777"/>
              <a:chOff x="4592305" y="319593"/>
              <a:chExt cx="2991842" cy="307777"/>
            </a:xfrm>
          </p:grpSpPr>
          <p:sp>
            <p:nvSpPr>
              <p:cNvPr id="17" name="TextBox 16"/>
              <p:cNvSpPr txBox="1"/>
              <p:nvPr userDrawn="1"/>
            </p:nvSpPr>
            <p:spPr>
              <a:xfrm>
                <a:off x="5995861" y="360666"/>
                <a:ext cx="184730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en-US" sz="1050" spc="400" dirty="0">
                  <a:solidFill>
                    <a:schemeClr val="tx1"/>
                  </a:solidFill>
                  <a:latin typeface="+mj-lt"/>
                </a:endParaRPr>
              </a:p>
            </p:txBody>
          </p:sp>
          <p:sp>
            <p:nvSpPr>
              <p:cNvPr id="18" name="TextBox 17"/>
              <p:cNvSpPr txBox="1"/>
              <p:nvPr userDrawn="1"/>
            </p:nvSpPr>
            <p:spPr>
              <a:xfrm>
                <a:off x="4592305" y="319593"/>
                <a:ext cx="18473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en-US" sz="1400" spc="400" dirty="0">
                  <a:solidFill>
                    <a:schemeClr val="tx1"/>
                  </a:solidFill>
                  <a:latin typeface="+mj-lt"/>
                </a:endParaRPr>
              </a:p>
            </p:txBody>
          </p:sp>
          <p:sp>
            <p:nvSpPr>
              <p:cNvPr id="19" name="TextBox 18"/>
              <p:cNvSpPr txBox="1"/>
              <p:nvPr userDrawn="1"/>
            </p:nvSpPr>
            <p:spPr>
              <a:xfrm>
                <a:off x="7399416" y="319593"/>
                <a:ext cx="18473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en-US" sz="1400" spc="400" dirty="0">
                  <a:solidFill>
                    <a:schemeClr val="tx1"/>
                  </a:solidFill>
                  <a:latin typeface="+mj-lt"/>
                </a:endParaRPr>
              </a:p>
            </p:txBody>
          </p:sp>
        </p:grpSp>
      </p:grpSp>
      <p:sp>
        <p:nvSpPr>
          <p:cNvPr id="24" name="Subtitle 2"/>
          <p:cNvSpPr txBox="1">
            <a:spLocks/>
          </p:cNvSpPr>
          <p:nvPr/>
        </p:nvSpPr>
        <p:spPr>
          <a:xfrm>
            <a:off x="3414904" y="3019980"/>
            <a:ext cx="2926925" cy="622769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20"/>
              </a:lnSpc>
            </a:pPr>
            <a:r>
              <a:rPr lang="en-US" sz="1800" dirty="0" smtClean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Not employing someone because of race</a:t>
            </a:r>
            <a:endParaRPr lang="en-US" sz="1800" dirty="0">
              <a:solidFill>
                <a:schemeClr val="tx1"/>
              </a:solidFill>
              <a:latin typeface="Arial" panose="020B0604020202020204" pitchFamily="34" charset="0"/>
              <a:ea typeface="Lato Light" charset="0"/>
              <a:cs typeface="Arial" panose="020B0604020202020204" pitchFamily="34" charset="0"/>
            </a:endParaRPr>
          </a:p>
        </p:txBody>
      </p:sp>
      <p:sp>
        <p:nvSpPr>
          <p:cNvPr id="25" name="Subtitle 2"/>
          <p:cNvSpPr txBox="1">
            <a:spLocks/>
          </p:cNvSpPr>
          <p:nvPr/>
        </p:nvSpPr>
        <p:spPr>
          <a:xfrm>
            <a:off x="3414905" y="4398057"/>
            <a:ext cx="2926924" cy="879249"/>
          </a:xfrm>
          <a:prstGeom prst="rect">
            <a:avLst/>
          </a:prstGeom>
        </p:spPr>
        <p:txBody>
          <a:bodyPr vert="horz" wrap="square" lIns="108745" tIns="54373" rIns="108745" bIns="54373" rtlCol="0">
            <a:spAutoFit/>
          </a:bodyPr>
          <a:lstStyle>
            <a:lvl1pPr marL="0" indent="0" algn="ctr" defTabSz="1087636" rtl="0" eaLnBrk="1" latinLnBrk="0" hangingPunct="1">
              <a:lnSpc>
                <a:spcPct val="120000"/>
              </a:lnSpc>
              <a:spcBef>
                <a:spcPct val="20000"/>
              </a:spcBef>
              <a:buFont typeface="Arial"/>
              <a:buNone/>
              <a:defRPr sz="2400" kern="1200">
                <a:solidFill>
                  <a:schemeClr val="tx2"/>
                </a:solidFill>
                <a:latin typeface="Open Sans Light"/>
                <a:ea typeface="+mn-ea"/>
                <a:cs typeface="Open Sans Light"/>
              </a:defRPr>
            </a:lvl1pPr>
            <a:lvl2pPr marL="108763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2pPr>
            <a:lvl3pPr marL="2175271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3pPr>
            <a:lvl4pPr marL="3262912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4pPr>
            <a:lvl5pPr marL="4350546" indent="0" algn="ctr" defTabSz="1087636" rtl="0" eaLnBrk="1" latinLnBrk="0" hangingPunct="1">
              <a:lnSpc>
                <a:spcPct val="130000"/>
              </a:lnSpc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Open Sans"/>
                <a:ea typeface="+mn-ea"/>
                <a:cs typeface="Open Sans"/>
              </a:defRPr>
            </a:lvl5pPr>
            <a:lvl6pPr marL="5438184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6525820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7613455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8701091" indent="0" algn="ctr" defTabSz="1087636" rtl="0" eaLnBrk="1" latinLnBrk="0" hangingPunct="1">
              <a:spcBef>
                <a:spcPct val="20000"/>
              </a:spcBef>
              <a:buFont typeface="Arial"/>
              <a:buNone/>
              <a:defRPr sz="4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20"/>
              </a:lnSpc>
            </a:pPr>
            <a:r>
              <a:rPr lang="en-US" sz="1800" dirty="0" smtClean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Employing someone </a:t>
            </a:r>
            <a:r>
              <a:rPr lang="en-US" sz="1800" b="1" dirty="0" smtClean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because</a:t>
            </a:r>
            <a:r>
              <a:rPr lang="en-US" sz="1800" dirty="0" smtClean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 they are of a minority race</a:t>
            </a:r>
            <a:endParaRPr lang="en-US" sz="1800" dirty="0">
              <a:solidFill>
                <a:schemeClr val="tx1"/>
              </a:solidFill>
              <a:latin typeface="Arial" panose="020B0604020202020204" pitchFamily="34" charset="0"/>
              <a:ea typeface="Lato Light" charset="0"/>
              <a:cs typeface="Arial" panose="020B06040202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4134347" y="3859624"/>
            <a:ext cx="1488036" cy="400110"/>
          </a:xfrm>
          <a:prstGeom prst="rect">
            <a:avLst/>
          </a:prstGeom>
          <a:noFill/>
        </p:spPr>
        <p:txBody>
          <a:bodyPr wrap="none" rtlCol="0" anchor="ctr" anchorCtr="0">
            <a:spAutoFit/>
          </a:bodyPr>
          <a:lstStyle/>
          <a:p>
            <a:pPr algn="ctr"/>
            <a:r>
              <a:rPr lang="en-GB" sz="2000" b="1" dirty="0">
                <a:solidFill>
                  <a:schemeClr val="accent2"/>
                </a:solidFill>
                <a:latin typeface="Titillium" panose="00000500000000000000" pitchFamily="50" charset="0"/>
              </a:rPr>
              <a:t>BUT ALSO</a:t>
            </a:r>
            <a:endParaRPr lang="en-US" sz="2000" b="1" dirty="0">
              <a:solidFill>
                <a:schemeClr val="accent2"/>
              </a:solidFill>
              <a:latin typeface="Titillium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180944"/>
      </p:ext>
    </p:extLst>
  </p:cSld>
  <p:clrMapOvr>
    <a:masterClrMapping/>
  </p:clrMapOvr>
  <p:transition spd="slow">
    <p:push dir="u"/>
  </p:transition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nodeType="withEffect" p14:presetBounceEnd="60000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7" dur="1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8" dur="1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fill="hold" nodeType="withEffect" p14:presetBounceEnd="60000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11" dur="1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12" dur="1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" fill="hold">
                          <p:stCondLst>
                            <p:cond delay="indefinite"/>
                          </p:stCondLst>
                          <p:childTnLst>
                            <p:par>
                              <p:cTn id="1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5" presetID="42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7" dur="1000"/>
                                            <p:tgtEl>
                                              <p:spTgt spid="24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8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9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0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21" presetID="42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3" dur="100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24" dur="1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5" dur="1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6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27" presetID="42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9" dur="1000"/>
                                            <p:tgtEl>
                                              <p:spTgt spid="25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30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1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4" grpId="0"/>
          <p:bldP spid="25" grpId="0"/>
          <p:bldP spid="27" grpId="0"/>
        </p:bld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nodeType="withEffect">
                                      <p:stCondLst>
                                        <p:cond delay="50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000" fill="hold"/>
                                            <p:tgtEl>
                                              <p:spTgt spid="22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fill="hold" nodeType="withEffect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  <p:par>
                        <p:cTn id="13" fill="hold">
                          <p:stCondLst>
                            <p:cond delay="indefinite"/>
                          </p:stCondLst>
                          <p:childTnLst>
                            <p:par>
                              <p:cTn id="1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15" presetID="42" presetClass="entr" presetSubtype="0" fill="hold" grpId="0" nodeType="click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1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17" dur="1000"/>
                                            <p:tgtEl>
                                              <p:spTgt spid="24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18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19" dur="1000" fill="hold"/>
                                            <p:tgtEl>
                                              <p:spTgt spid="2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0" fill="hold">
                                <p:stCondLst>
                                  <p:cond delay="1000"/>
                                </p:stCondLst>
                                <p:childTnLst>
                                  <p:par>
                                    <p:cTn id="21" presetID="42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3" dur="1000"/>
                                            <p:tgtEl>
                                              <p:spTgt spid="27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24" dur="1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25" dur="1000" fill="hold"/>
                                            <p:tgtEl>
                                              <p:spTgt spid="2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  <p:par>
                              <p:cTn id="26" fill="hold">
                                <p:stCondLst>
                                  <p:cond delay="2000"/>
                                </p:stCondLst>
                                <p:childTnLst>
                                  <p:par>
                                    <p:cTn id="27" presetID="42" presetClass="entr" presetSubtype="0" fill="hold" grpId="0" nodeType="afterEffect">
                                      <p:stCondLst>
                                        <p:cond delay="0"/>
                                      </p:stCondLst>
                                      <p:childTnLst>
                                        <p:set>
                                          <p:cBhvr>
                                            <p:cTn id="2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Effect transition="in" filter="fade">
                                          <p:cBhvr>
                                            <p:cTn id="29" dur="1000"/>
                                            <p:tgtEl>
                                              <p:spTgt spid="25"/>
                                            </p:tgtEl>
                                          </p:cBhvr>
                                        </p:animEffect>
                                        <p:anim calcmode="lin" valueType="num">
                                          <p:cBhvr>
                                            <p:cTn id="30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>
                                            <p:cTn id="31" dur="1000" fill="hold"/>
                                            <p:tgtEl>
                                              <p:spTgt spid="25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y+.1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  <p:bldLst>
          <p:bldP spid="24" grpId="0"/>
          <p:bldP spid="25" grpId="0"/>
          <p:bldP spid="27" grpId="0"/>
        </p:bldLst>
      </p:timing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/>
      </p:sp>
      <p:grpSp>
        <p:nvGrpSpPr>
          <p:cNvPr id="52" name="Group 51"/>
          <p:cNvGrpSpPr/>
          <p:nvPr/>
        </p:nvGrpSpPr>
        <p:grpSpPr>
          <a:xfrm rot="2700000">
            <a:off x="66695" y="50657"/>
            <a:ext cx="2743200" cy="2743200"/>
            <a:chOff x="2358572" y="1016001"/>
            <a:chExt cx="856342" cy="856342"/>
          </a:xfrm>
          <a:effectLst>
            <a:glow rad="152400">
              <a:schemeClr val="tx1">
                <a:alpha val="10000"/>
              </a:schemeClr>
            </a:glow>
          </a:effectLst>
        </p:grpSpPr>
        <p:cxnSp>
          <p:nvCxnSpPr>
            <p:cNvPr id="53" name="Straight Connector 52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Rectangle 3"/>
          <p:cNvSpPr/>
          <p:nvPr/>
        </p:nvSpPr>
        <p:spPr>
          <a:xfrm>
            <a:off x="6096" y="0"/>
            <a:ext cx="12191999" cy="6857999"/>
          </a:xfrm>
          <a:prstGeom prst="rect">
            <a:avLst/>
          </a:pr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/>
          <p:cNvGrpSpPr/>
          <p:nvPr/>
        </p:nvGrpSpPr>
        <p:grpSpPr>
          <a:xfrm>
            <a:off x="3029575" y="1355353"/>
            <a:ext cx="6132848" cy="2904785"/>
            <a:chOff x="3569958" y="811072"/>
            <a:chExt cx="6132848" cy="2904785"/>
          </a:xfrm>
        </p:grpSpPr>
        <p:sp>
          <p:nvSpPr>
            <p:cNvPr id="33" name="TextBox 32"/>
            <p:cNvSpPr txBox="1"/>
            <p:nvPr/>
          </p:nvSpPr>
          <p:spPr>
            <a:xfrm>
              <a:off x="3569958" y="1961531"/>
              <a:ext cx="6132848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Prejudice or pre-judgement DOES NOT equal discrimination</a:t>
              </a:r>
              <a:endPara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34" name="Group 33"/>
            <p:cNvGrpSpPr/>
            <p:nvPr/>
          </p:nvGrpSpPr>
          <p:grpSpPr>
            <a:xfrm>
              <a:off x="5140461" y="811072"/>
              <a:ext cx="2991841" cy="307777"/>
              <a:chOff x="4592305" y="319593"/>
              <a:chExt cx="2991841" cy="307777"/>
            </a:xfrm>
          </p:grpSpPr>
          <p:sp>
            <p:nvSpPr>
              <p:cNvPr id="36" name="TextBox 35"/>
              <p:cNvSpPr txBox="1"/>
              <p:nvPr userDrawn="1"/>
            </p:nvSpPr>
            <p:spPr>
              <a:xfrm>
                <a:off x="4592305" y="319593"/>
                <a:ext cx="18473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en-US" sz="1400" spc="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7" name="TextBox 36"/>
              <p:cNvSpPr txBox="1"/>
              <p:nvPr userDrawn="1"/>
            </p:nvSpPr>
            <p:spPr>
              <a:xfrm>
                <a:off x="7399416" y="319593"/>
                <a:ext cx="18473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en-US" sz="1400" spc="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38" name="Rectangle 37"/>
          <p:cNvSpPr/>
          <p:nvPr/>
        </p:nvSpPr>
        <p:spPr>
          <a:xfrm>
            <a:off x="907142" y="693056"/>
            <a:ext cx="10377714" cy="547188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/>
          <p:cNvGrpSpPr/>
          <p:nvPr/>
        </p:nvGrpSpPr>
        <p:grpSpPr>
          <a:xfrm rot="2700000">
            <a:off x="589481" y="1127609"/>
            <a:ext cx="1280160" cy="1280160"/>
            <a:chOff x="2358572" y="1016001"/>
            <a:chExt cx="856342" cy="856342"/>
          </a:xfrm>
          <a:effectLst>
            <a:glow rad="152400">
              <a:schemeClr val="tx1">
                <a:alpha val="10000"/>
              </a:schemeClr>
            </a:glow>
          </a:effectLst>
        </p:grpSpPr>
        <p:cxnSp>
          <p:nvCxnSpPr>
            <p:cNvPr id="65" name="Straight Connector 64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" name="Group 66"/>
          <p:cNvGrpSpPr/>
          <p:nvPr/>
        </p:nvGrpSpPr>
        <p:grpSpPr>
          <a:xfrm rot="2700000">
            <a:off x="1358611" y="898153"/>
            <a:ext cx="914400" cy="914400"/>
            <a:chOff x="2358572" y="1016001"/>
            <a:chExt cx="856342" cy="856342"/>
          </a:xfrm>
          <a:effectLst/>
        </p:grpSpPr>
        <p:cxnSp>
          <p:nvCxnSpPr>
            <p:cNvPr id="68" name="Straight Connector 67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Group 69"/>
          <p:cNvGrpSpPr/>
          <p:nvPr/>
        </p:nvGrpSpPr>
        <p:grpSpPr>
          <a:xfrm rot="2700000">
            <a:off x="1295493" y="1115794"/>
            <a:ext cx="457200" cy="457200"/>
            <a:chOff x="2358572" y="1016001"/>
            <a:chExt cx="856342" cy="85634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cxnSp>
          <p:nvCxnSpPr>
            <p:cNvPr id="71" name="Straight Connector 70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111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111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399522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06" b="3806"/>
          <a:stretch>
            <a:fillRect/>
          </a:stretch>
        </p:blipFill>
        <p:spPr/>
      </p:pic>
      <p:sp>
        <p:nvSpPr>
          <p:cNvPr id="6" name="TextBox 5"/>
          <p:cNvSpPr txBox="1"/>
          <p:nvPr/>
        </p:nvSpPr>
        <p:spPr>
          <a:xfrm>
            <a:off x="7023723" y="2934068"/>
            <a:ext cx="5044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2"/>
                </a:solidFill>
                <a:latin typeface="Titillium" panose="00000500000000000000" pitchFamily="50" charset="0"/>
              </a:rPr>
              <a:t>GENDER BIAS</a:t>
            </a:r>
            <a:endParaRPr lang="en-US" sz="3600" b="1" dirty="0">
              <a:solidFill>
                <a:schemeClr val="accent2"/>
              </a:solidFill>
              <a:latin typeface="Titillium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6563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flipH="1">
            <a:off x="6904383" y="1889760"/>
            <a:ext cx="1179443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8580403" y="3986516"/>
            <a:ext cx="1179443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Group 13"/>
          <p:cNvGrpSpPr/>
          <p:nvPr/>
        </p:nvGrpSpPr>
        <p:grpSpPr>
          <a:xfrm rot="2700000">
            <a:off x="7200226" y="2598159"/>
            <a:ext cx="640080" cy="640080"/>
            <a:chOff x="2358572" y="1016001"/>
            <a:chExt cx="856342" cy="856342"/>
          </a:xfrm>
          <a:effectLst/>
        </p:grpSpPr>
        <p:cxnSp>
          <p:nvCxnSpPr>
            <p:cNvPr id="15" name="Straight Connector 14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27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27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Group 16"/>
          <p:cNvGrpSpPr/>
          <p:nvPr/>
        </p:nvGrpSpPr>
        <p:grpSpPr>
          <a:xfrm rot="2700000">
            <a:off x="8850084" y="2613502"/>
            <a:ext cx="640080" cy="640080"/>
            <a:chOff x="2358572" y="1016001"/>
            <a:chExt cx="856342" cy="856342"/>
          </a:xfrm>
          <a:effectLst/>
        </p:grpSpPr>
        <p:cxnSp>
          <p:nvCxnSpPr>
            <p:cNvPr id="18" name="Straight Connector 17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27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27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Straight Connector 19"/>
          <p:cNvCxnSpPr>
            <a:cxnSpLocks/>
          </p:cNvCxnSpPr>
          <p:nvPr/>
        </p:nvCxnSpPr>
        <p:spPr>
          <a:xfrm rot="5400000" flipH="1">
            <a:off x="7043694" y="1504781"/>
            <a:ext cx="1179443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>
            <a:cxnSpLocks/>
          </p:cNvCxnSpPr>
          <p:nvPr/>
        </p:nvCxnSpPr>
        <p:spPr>
          <a:xfrm rot="5400000" flipH="1">
            <a:off x="8595745" y="4301907"/>
            <a:ext cx="1179443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 userDrawn="1"/>
        </p:nvSpPr>
        <p:spPr>
          <a:xfrm>
            <a:off x="687928" y="437886"/>
            <a:ext cx="5044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2"/>
                </a:solidFill>
                <a:latin typeface="Titillium" panose="00000500000000000000" pitchFamily="50" charset="0"/>
              </a:rPr>
              <a:t>GENDER BIAS</a:t>
            </a:r>
            <a:endParaRPr lang="en-US" sz="3600" b="1" dirty="0">
              <a:solidFill>
                <a:schemeClr val="accent2"/>
              </a:solidFill>
              <a:latin typeface="Titillium" panose="00000500000000000000" pitchFamily="50" charset="0"/>
            </a:endParaRP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3769" y="268582"/>
            <a:ext cx="2857500" cy="1600200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51632" y="4046081"/>
            <a:ext cx="2466975" cy="1847850"/>
          </a:xfrm>
          <a:prstGeom prst="rect">
            <a:avLst/>
          </a:prstGeom>
        </p:spPr>
      </p:pic>
      <p:sp>
        <p:nvSpPr>
          <p:cNvPr id="33" name="TextBox 32"/>
          <p:cNvSpPr txBox="1"/>
          <p:nvPr/>
        </p:nvSpPr>
        <p:spPr>
          <a:xfrm>
            <a:off x="687928" y="1627118"/>
            <a:ext cx="3622836" cy="414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Broverman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et al (1972)</a:t>
            </a: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  <p:graphicFrame>
        <p:nvGraphicFramePr>
          <p:cNvPr id="34" name="Table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5364004"/>
              </p:ext>
            </p:extLst>
          </p:nvPr>
        </p:nvGraphicFramePr>
        <p:xfrm>
          <a:off x="600652" y="2304262"/>
          <a:ext cx="5695644" cy="36576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47822">
                  <a:extLst>
                    <a:ext uri="{9D8B030D-6E8A-4147-A177-3AD203B41FA5}">
                      <a16:colId xmlns:a16="http://schemas.microsoft.com/office/drawing/2014/main" val="2365075196"/>
                    </a:ext>
                  </a:extLst>
                </a:gridCol>
                <a:gridCol w="2847822">
                  <a:extLst>
                    <a:ext uri="{9D8B030D-6E8A-4147-A177-3AD203B41FA5}">
                      <a16:colId xmlns:a16="http://schemas.microsoft.com/office/drawing/2014/main" val="1483103348"/>
                    </a:ext>
                  </a:extLst>
                </a:gridCol>
              </a:tblGrid>
              <a:tr h="33034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Women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Men</a:t>
                      </a:r>
                      <a:endParaRPr lang="en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67557552"/>
                  </a:ext>
                </a:extLst>
              </a:tr>
              <a:tr h="33034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Gentle / passive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Aggressive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0887678"/>
                  </a:ext>
                </a:extLst>
              </a:tr>
              <a:tr h="33034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Independent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0923098"/>
                  </a:ext>
                </a:extLst>
              </a:tr>
              <a:tr h="33034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Non-emotional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0359633"/>
                  </a:ext>
                </a:extLst>
              </a:tr>
              <a:tr h="33034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Nurturing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Confient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7485425"/>
                  </a:ext>
                </a:extLst>
              </a:tr>
              <a:tr h="33034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Compassionate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Rough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3213219"/>
                  </a:ext>
                </a:extLst>
              </a:tr>
              <a:tr h="33034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Indecisive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Decisive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7263854"/>
                  </a:ext>
                </a:extLst>
              </a:tr>
              <a:tr h="33034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Quiet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Loud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1245799"/>
                  </a:ext>
                </a:extLst>
              </a:tr>
              <a:tr h="330348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Concerned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with appearance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Sloppy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29328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5508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 rot="2700000">
            <a:off x="7003409" y="1166864"/>
            <a:ext cx="457200" cy="457200"/>
            <a:chOff x="2358572" y="1016001"/>
            <a:chExt cx="856342" cy="856342"/>
          </a:xfrm>
          <a:effectLst/>
        </p:grpSpPr>
        <p:cxnSp>
          <p:nvCxnSpPr>
            <p:cNvPr id="5" name="Straight Connector 4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27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27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/>
          <p:cNvGrpSpPr/>
          <p:nvPr/>
        </p:nvGrpSpPr>
        <p:grpSpPr>
          <a:xfrm rot="2700000">
            <a:off x="9777023" y="4741667"/>
            <a:ext cx="1280160" cy="1280160"/>
            <a:chOff x="2358572" y="1016001"/>
            <a:chExt cx="856342" cy="856342"/>
          </a:xfrm>
          <a:effectLst/>
        </p:grpSpPr>
        <p:cxnSp>
          <p:nvCxnSpPr>
            <p:cNvPr id="8" name="Straight Connector 7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/>
          <p:cNvSpPr txBox="1"/>
          <p:nvPr/>
        </p:nvSpPr>
        <p:spPr>
          <a:xfrm>
            <a:off x="1587138" y="2225824"/>
            <a:ext cx="5183804" cy="333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Gender stereotypes still play a significant role in gender bias in the workplace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Realistic conflict?</a:t>
            </a:r>
          </a:p>
          <a:p>
            <a:pPr marL="742950" lvl="1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LeVine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and Campbell (1972): Prejudice arises as an inevitable consequence of competition among groups for resources or power</a:t>
            </a:r>
            <a:endParaRPr lang="en-US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ea typeface="Source Sans Pro" charset="0"/>
                <a:cs typeface="Source Sans Pro" charset="0"/>
              </a:rPr>
              <a:t> </a:t>
            </a:r>
            <a:endParaRPr lang="en-US" dirty="0">
              <a:solidFill>
                <a:schemeClr val="tx1">
                  <a:alpha val="60000"/>
                </a:schemeClr>
              </a:solidFill>
              <a:ea typeface="Source Sans Pro" charset="0"/>
              <a:cs typeface="Source Sans Pro" charset="0"/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2864563" y="1049611"/>
            <a:ext cx="3313981" cy="523220"/>
            <a:chOff x="4431237" y="319593"/>
            <a:chExt cx="3313981" cy="523220"/>
          </a:xfrm>
        </p:grpSpPr>
        <p:sp>
          <p:nvSpPr>
            <p:cNvPr id="13" name="TextBox 12"/>
            <p:cNvSpPr txBox="1"/>
            <p:nvPr userDrawn="1"/>
          </p:nvSpPr>
          <p:spPr>
            <a:xfrm>
              <a:off x="4937912" y="435840"/>
              <a:ext cx="23006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b="1" spc="400" dirty="0" smtClean="0">
                  <a:solidFill>
                    <a:schemeClr val="tx1"/>
                  </a:solidFill>
                  <a:latin typeface="+mj-lt"/>
                </a:rPr>
                <a:t>Gender Bias?</a:t>
              </a:r>
              <a:endParaRPr lang="en-US" b="1" spc="400" dirty="0">
                <a:solidFill>
                  <a:schemeClr val="tx1"/>
                </a:solidFill>
                <a:latin typeface="+mj-lt"/>
              </a:endParaRPr>
            </a:p>
          </p:txBody>
        </p:sp>
        <p:sp>
          <p:nvSpPr>
            <p:cNvPr id="14" name="TextBox 13"/>
            <p:cNvSpPr txBox="1"/>
            <p:nvPr userDrawn="1"/>
          </p:nvSpPr>
          <p:spPr>
            <a:xfrm>
              <a:off x="4431237" y="319593"/>
              <a:ext cx="5068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800" spc="400" dirty="0">
                  <a:solidFill>
                    <a:schemeClr val="tx1"/>
                  </a:solidFill>
                  <a:latin typeface="+mj-lt"/>
                </a:rPr>
                <a:t>-[</a:t>
              </a:r>
            </a:p>
          </p:txBody>
        </p:sp>
        <p:sp>
          <p:nvSpPr>
            <p:cNvPr id="15" name="TextBox 14"/>
            <p:cNvSpPr txBox="1"/>
            <p:nvPr userDrawn="1"/>
          </p:nvSpPr>
          <p:spPr>
            <a:xfrm>
              <a:off x="7238348" y="319593"/>
              <a:ext cx="5068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800" spc="400" dirty="0">
                  <a:solidFill>
                    <a:schemeClr val="tx1"/>
                  </a:solidFill>
                  <a:latin typeface="+mj-lt"/>
                </a:rPr>
                <a:t>]-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 rot="2700000">
            <a:off x="-605451" y="620971"/>
            <a:ext cx="1554480" cy="1554480"/>
            <a:chOff x="2358572" y="1016001"/>
            <a:chExt cx="856342" cy="856342"/>
          </a:xfrm>
          <a:effectLst/>
        </p:grpSpPr>
        <p:cxnSp>
          <p:nvCxnSpPr>
            <p:cNvPr id="17" name="Straight Connector 16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90500">
              <a:solidFill>
                <a:schemeClr val="tx1">
                  <a:lumMod val="10000"/>
                  <a:lumOff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90500">
              <a:solidFill>
                <a:schemeClr val="tx1">
                  <a:lumMod val="10000"/>
                  <a:lumOff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/>
          <p:cNvGrpSpPr/>
          <p:nvPr/>
        </p:nvGrpSpPr>
        <p:grpSpPr>
          <a:xfrm rot="2700000">
            <a:off x="-1202006" y="867523"/>
            <a:ext cx="2743200" cy="2743200"/>
            <a:chOff x="2358572" y="1016001"/>
            <a:chExt cx="856342" cy="856342"/>
          </a:xfrm>
          <a:effectLst/>
        </p:grpSpPr>
        <p:cxnSp>
          <p:nvCxnSpPr>
            <p:cNvPr id="20" name="Straight Connector 19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381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381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Group 21"/>
          <p:cNvGrpSpPr/>
          <p:nvPr/>
        </p:nvGrpSpPr>
        <p:grpSpPr>
          <a:xfrm rot="2700000">
            <a:off x="547642" y="2502101"/>
            <a:ext cx="640080" cy="640080"/>
            <a:chOff x="2358572" y="1016001"/>
            <a:chExt cx="856342" cy="856342"/>
          </a:xfrm>
          <a:effectLst/>
        </p:grpSpPr>
        <p:cxnSp>
          <p:nvCxnSpPr>
            <p:cNvPr id="23" name="Straight Connector 22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27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27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 rot="2700000">
            <a:off x="1598128" y="776618"/>
            <a:ext cx="914400" cy="914400"/>
            <a:chOff x="2358572" y="1016001"/>
            <a:chExt cx="856342" cy="856342"/>
          </a:xfrm>
          <a:effectLst/>
        </p:grpSpPr>
        <p:cxnSp>
          <p:nvCxnSpPr>
            <p:cNvPr id="26" name="Straight Connector 25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4" name="Picture Placeholder 1023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5" r="43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82091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 rot="2700000">
            <a:off x="7003409" y="1166864"/>
            <a:ext cx="457200" cy="457200"/>
            <a:chOff x="2358572" y="1016001"/>
            <a:chExt cx="856342" cy="856342"/>
          </a:xfrm>
          <a:effectLst/>
        </p:grpSpPr>
        <p:cxnSp>
          <p:nvCxnSpPr>
            <p:cNvPr id="5" name="Straight Connector 4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27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27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/>
          <p:cNvGrpSpPr/>
          <p:nvPr/>
        </p:nvGrpSpPr>
        <p:grpSpPr>
          <a:xfrm rot="2700000">
            <a:off x="9777023" y="4741667"/>
            <a:ext cx="1280160" cy="1280160"/>
            <a:chOff x="2358572" y="1016001"/>
            <a:chExt cx="856342" cy="856342"/>
          </a:xfrm>
          <a:effectLst/>
        </p:grpSpPr>
        <p:cxnSp>
          <p:nvCxnSpPr>
            <p:cNvPr id="8" name="Straight Connector 7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/>
          <p:cNvSpPr txBox="1"/>
          <p:nvPr/>
        </p:nvSpPr>
        <p:spPr>
          <a:xfrm>
            <a:off x="1587138" y="2225824"/>
            <a:ext cx="5183804" cy="2973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Limited resources in organisations = vacancies, progression opportunities, promotion, training and development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This competition can inhibit organisations efforts to establish successful </a:t>
            </a:r>
            <a:r>
              <a:rPr lang="en-US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organisational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diversity</a:t>
            </a:r>
            <a:endParaRPr lang="en-US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ea typeface="Source Sans Pro" charset="0"/>
                <a:cs typeface="Source Sans Pro" charset="0"/>
              </a:rPr>
              <a:t> </a:t>
            </a:r>
            <a:endParaRPr lang="en-US" dirty="0">
              <a:solidFill>
                <a:schemeClr val="tx1">
                  <a:alpha val="60000"/>
                </a:schemeClr>
              </a:solidFill>
              <a:ea typeface="Source Sans Pro" charset="0"/>
              <a:cs typeface="Source Sans Pro" charset="0"/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2864563" y="1049611"/>
            <a:ext cx="3313981" cy="523220"/>
            <a:chOff x="4431237" y="319593"/>
            <a:chExt cx="3313981" cy="523220"/>
          </a:xfrm>
        </p:grpSpPr>
        <p:sp>
          <p:nvSpPr>
            <p:cNvPr id="13" name="TextBox 12"/>
            <p:cNvSpPr txBox="1"/>
            <p:nvPr userDrawn="1"/>
          </p:nvSpPr>
          <p:spPr>
            <a:xfrm>
              <a:off x="4937912" y="435840"/>
              <a:ext cx="230063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b="1" spc="400" dirty="0" smtClean="0">
                  <a:solidFill>
                    <a:schemeClr val="tx1"/>
                  </a:solidFill>
                  <a:latin typeface="+mj-lt"/>
                </a:rPr>
                <a:t>Gender Bias?</a:t>
              </a:r>
              <a:endParaRPr lang="en-US" b="1" spc="400" dirty="0">
                <a:solidFill>
                  <a:schemeClr val="tx1"/>
                </a:solidFill>
                <a:latin typeface="+mj-lt"/>
              </a:endParaRPr>
            </a:p>
          </p:txBody>
        </p:sp>
        <p:sp>
          <p:nvSpPr>
            <p:cNvPr id="14" name="TextBox 13"/>
            <p:cNvSpPr txBox="1"/>
            <p:nvPr userDrawn="1"/>
          </p:nvSpPr>
          <p:spPr>
            <a:xfrm>
              <a:off x="4431237" y="319593"/>
              <a:ext cx="5068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800" spc="400" dirty="0">
                  <a:solidFill>
                    <a:schemeClr val="tx1"/>
                  </a:solidFill>
                  <a:latin typeface="+mj-lt"/>
                </a:rPr>
                <a:t>-[</a:t>
              </a:r>
            </a:p>
          </p:txBody>
        </p:sp>
        <p:sp>
          <p:nvSpPr>
            <p:cNvPr id="15" name="TextBox 14"/>
            <p:cNvSpPr txBox="1"/>
            <p:nvPr userDrawn="1"/>
          </p:nvSpPr>
          <p:spPr>
            <a:xfrm>
              <a:off x="7238348" y="319593"/>
              <a:ext cx="5068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800" spc="400" dirty="0">
                  <a:solidFill>
                    <a:schemeClr val="tx1"/>
                  </a:solidFill>
                  <a:latin typeface="+mj-lt"/>
                </a:rPr>
                <a:t>]-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 rot="2700000">
            <a:off x="-605451" y="620971"/>
            <a:ext cx="1554480" cy="1554480"/>
            <a:chOff x="2358572" y="1016001"/>
            <a:chExt cx="856342" cy="856342"/>
          </a:xfrm>
          <a:effectLst/>
        </p:grpSpPr>
        <p:cxnSp>
          <p:nvCxnSpPr>
            <p:cNvPr id="17" name="Straight Connector 16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90500">
              <a:solidFill>
                <a:schemeClr val="tx1">
                  <a:lumMod val="10000"/>
                  <a:lumOff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90500">
              <a:solidFill>
                <a:schemeClr val="tx1">
                  <a:lumMod val="10000"/>
                  <a:lumOff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/>
          <p:cNvGrpSpPr/>
          <p:nvPr/>
        </p:nvGrpSpPr>
        <p:grpSpPr>
          <a:xfrm rot="2700000">
            <a:off x="-1202006" y="867523"/>
            <a:ext cx="2743200" cy="2743200"/>
            <a:chOff x="2358572" y="1016001"/>
            <a:chExt cx="856342" cy="856342"/>
          </a:xfrm>
          <a:effectLst/>
        </p:grpSpPr>
        <p:cxnSp>
          <p:nvCxnSpPr>
            <p:cNvPr id="20" name="Straight Connector 19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381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381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Group 21"/>
          <p:cNvGrpSpPr/>
          <p:nvPr/>
        </p:nvGrpSpPr>
        <p:grpSpPr>
          <a:xfrm rot="2700000">
            <a:off x="547642" y="2502101"/>
            <a:ext cx="640080" cy="640080"/>
            <a:chOff x="2358572" y="1016001"/>
            <a:chExt cx="856342" cy="856342"/>
          </a:xfrm>
          <a:effectLst/>
        </p:grpSpPr>
        <p:cxnSp>
          <p:nvCxnSpPr>
            <p:cNvPr id="23" name="Straight Connector 22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27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27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 rot="2700000">
            <a:off x="1598128" y="776618"/>
            <a:ext cx="914400" cy="914400"/>
            <a:chOff x="2358572" y="1016001"/>
            <a:chExt cx="856342" cy="856342"/>
          </a:xfrm>
          <a:effectLst/>
        </p:grpSpPr>
        <p:cxnSp>
          <p:nvCxnSpPr>
            <p:cNvPr id="26" name="Straight Connector 25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4" name="Picture Placeholder 1023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5" r="43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85064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1980330" y="1703123"/>
            <a:ext cx="8308985" cy="2991912"/>
            <a:chOff x="1633095" y="2814016"/>
            <a:chExt cx="8308985" cy="1879656"/>
          </a:xfrm>
        </p:grpSpPr>
        <p:sp>
          <p:nvSpPr>
            <p:cNvPr id="4" name="Title 1"/>
            <p:cNvSpPr txBox="1">
              <a:spLocks/>
            </p:cNvSpPr>
            <p:nvPr/>
          </p:nvSpPr>
          <p:spPr>
            <a:xfrm>
              <a:off x="1633095" y="2814016"/>
              <a:ext cx="8265648" cy="376053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000" b="1" i="0" kern="1200">
                  <a:solidFill>
                    <a:schemeClr val="tx1"/>
                  </a:solidFill>
                  <a:latin typeface="Source Sans Pro Black" charset="0"/>
                  <a:ea typeface="Source Sans Pro Black" charset="0"/>
                  <a:cs typeface="Source Sans Pro Black" charset="0"/>
                </a:defRPr>
              </a:lvl1pPr>
            </a:lstStyle>
            <a:p>
              <a:pPr algn="l"/>
              <a:endParaRPr lang="en-US" sz="2000" spc="200" dirty="0">
                <a:latin typeface="+mn-lt"/>
              </a:endParaRPr>
            </a:p>
          </p:txBody>
        </p:sp>
        <p:sp>
          <p:nvSpPr>
            <p:cNvPr id="5" name="Rectangle 4"/>
            <p:cNvSpPr/>
            <p:nvPr/>
          </p:nvSpPr>
          <p:spPr>
            <a:xfrm>
              <a:off x="1676432" y="2895431"/>
              <a:ext cx="8265648" cy="179824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Courier New" panose="02070309020205020404" pitchFamily="49" charset="0"/>
                <a:buChar char="o"/>
              </a:pPr>
              <a:r>
                <a:rPr lang="en-US" dirty="0" smtClean="0">
                  <a:solidFill>
                    <a:schemeClr val="tx1">
                      <a:alpha val="60000"/>
                    </a:schemeClr>
                  </a:solidFill>
                  <a:latin typeface="Arial" panose="020B0604020202020204" pitchFamily="34" charset="0"/>
                  <a:ea typeface="Lato Light" charset="0"/>
                  <a:cs typeface="Arial" panose="020B0604020202020204" pitchFamily="34" charset="0"/>
                </a:rPr>
                <a:t>Gender bias / discrimination has become less overt</a:t>
              </a:r>
            </a:p>
            <a:p>
              <a:pPr marL="285750" indent="-285750">
                <a:buFont typeface="Courier New" panose="02070309020205020404" pitchFamily="49" charset="0"/>
                <a:buChar char="o"/>
              </a:pPr>
              <a:endParaRPr lang="en-US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  <a:p>
              <a:pPr marL="285750" indent="-285750">
                <a:buFont typeface="Courier New" panose="02070309020205020404" pitchFamily="49" charset="0"/>
                <a:buChar char="o"/>
              </a:pPr>
              <a:r>
                <a:rPr lang="en-US" dirty="0" smtClean="0">
                  <a:solidFill>
                    <a:schemeClr val="tx1">
                      <a:alpha val="60000"/>
                    </a:schemeClr>
                  </a:solidFill>
                  <a:latin typeface="Arial" panose="020B0604020202020204" pitchFamily="34" charset="0"/>
                  <a:ea typeface="Lato Light" charset="0"/>
                  <a:cs typeface="Arial" panose="020B0604020202020204" pitchFamily="34" charset="0"/>
                </a:rPr>
                <a:t>But research shows that there is still much covert bias related to gender</a:t>
              </a:r>
            </a:p>
            <a:p>
              <a:pPr marL="285750" indent="-285750">
                <a:buFont typeface="Courier New" panose="02070309020205020404" pitchFamily="49" charset="0"/>
                <a:buChar char="o"/>
              </a:pPr>
              <a:endParaRPr lang="en-US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  <a:p>
              <a:pPr marL="285750" indent="-285750">
                <a:buFont typeface="Courier New" panose="02070309020205020404" pitchFamily="49" charset="0"/>
                <a:buChar char="o"/>
              </a:pPr>
              <a:r>
                <a:rPr lang="en-US" dirty="0" smtClean="0">
                  <a:solidFill>
                    <a:schemeClr val="tx1">
                      <a:alpha val="60000"/>
                    </a:schemeClr>
                  </a:solidFill>
                  <a:latin typeface="Arial" panose="020B0604020202020204" pitchFamily="34" charset="0"/>
                  <a:ea typeface="Lato Light" charset="0"/>
                  <a:cs typeface="Arial" panose="020B0604020202020204" pitchFamily="34" charset="0"/>
                </a:rPr>
                <a:t>Implications:</a:t>
              </a:r>
            </a:p>
            <a:p>
              <a:pPr marL="285750" indent="-285750">
                <a:buFont typeface="Courier New" panose="02070309020205020404" pitchFamily="49" charset="0"/>
                <a:buChar char="o"/>
              </a:pPr>
              <a:endPara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  <a:p>
              <a:pPr marL="742950" lvl="1" indent="-285750">
                <a:buFont typeface="Courier New" panose="02070309020205020404" pitchFamily="49" charset="0"/>
                <a:buChar char="o"/>
              </a:pPr>
              <a:r>
                <a:rPr lang="en-US" dirty="0" smtClean="0">
                  <a:solidFill>
                    <a:schemeClr val="tx1">
                      <a:alpha val="60000"/>
                    </a:schemeClr>
                  </a:solidFill>
                  <a:latin typeface="Arial" panose="020B0604020202020204" pitchFamily="34" charset="0"/>
                  <a:ea typeface="Lato Light" charset="0"/>
                  <a:cs typeface="Arial" panose="020B0604020202020204" pitchFamily="34" charset="0"/>
                </a:rPr>
                <a:t>Huge setback for diversity and inclusivity</a:t>
              </a:r>
            </a:p>
            <a:p>
              <a:pPr marL="742950" lvl="1" indent="-285750">
                <a:buFont typeface="Courier New" panose="02070309020205020404" pitchFamily="49" charset="0"/>
                <a:buChar char="o"/>
              </a:pPr>
              <a:r>
                <a:rPr lang="en-US" dirty="0" smtClean="0">
                  <a:solidFill>
                    <a:schemeClr val="tx1">
                      <a:alpha val="60000"/>
                    </a:schemeClr>
                  </a:solidFill>
                  <a:latin typeface="Arial" panose="020B0604020202020204" pitchFamily="34" charset="0"/>
                  <a:ea typeface="Lato Light" charset="0"/>
                  <a:cs typeface="Arial" panose="020B0604020202020204" pitchFamily="34" charset="0"/>
                </a:rPr>
                <a:t>Increased likelihood for unintentional discrimination and can result in poor decision making</a:t>
              </a:r>
            </a:p>
            <a:p>
              <a:pPr marL="285750" indent="-285750">
                <a:buFont typeface="Courier New" panose="02070309020205020404" pitchFamily="49" charset="0"/>
                <a:buChar char="o"/>
              </a:pPr>
              <a:endParaRPr lang="en-US" dirty="0">
                <a:solidFill>
                  <a:schemeClr val="tx1">
                    <a:alpha val="60000"/>
                  </a:schemeClr>
                </a:solidFill>
                <a:ea typeface="Lato Light" charset="0"/>
                <a:cs typeface="Lato Light" charset="0"/>
              </a:endParaRPr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3046730" y="784617"/>
            <a:ext cx="61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smtClean="0">
                <a:latin typeface="Titillium" panose="00000500000000000000" pitchFamily="50" charset="0"/>
              </a:rPr>
              <a:t>Gender Bias</a:t>
            </a:r>
            <a:endParaRPr lang="en-US" sz="3600" b="1" dirty="0">
              <a:solidFill>
                <a:schemeClr val="accent2"/>
              </a:solidFill>
              <a:latin typeface="Titillium" panose="00000500000000000000" pitchFamily="50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049032" y="5108336"/>
            <a:ext cx="3855503" cy="1077218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wrap="square">
            <a:spAutoFit/>
          </a:bodyPr>
          <a:lstStyle/>
          <a:p>
            <a:r>
              <a:rPr lang="en-US" sz="16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Moss-</a:t>
            </a:r>
            <a:r>
              <a:rPr lang="en-US" sz="16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Racusin</a:t>
            </a:r>
            <a:r>
              <a:rPr lang="en-US" sz="16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, Dovidio, </a:t>
            </a:r>
            <a:r>
              <a:rPr lang="en-US" sz="1600" dirty="0" err="1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Brescoll</a:t>
            </a:r>
            <a:r>
              <a:rPr lang="en-US" sz="16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, Graham, and </a:t>
            </a:r>
            <a:r>
              <a:rPr lang="en-US" sz="1600" dirty="0" err="1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Handelsman</a:t>
            </a:r>
            <a:r>
              <a:rPr lang="en-US" sz="16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 (2012)</a:t>
            </a:r>
          </a:p>
          <a:p>
            <a:r>
              <a:rPr lang="en-US" sz="16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Grogan (2018)</a:t>
            </a:r>
          </a:p>
          <a:p>
            <a:r>
              <a:rPr lang="en-US" sz="1600" dirty="0" err="1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MacNell</a:t>
            </a:r>
            <a:r>
              <a:rPr lang="en-US" sz="16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rPr>
              <a:t>, Driscoll and Hunt (2015)</a:t>
            </a:r>
            <a:endParaRPr lang="en-US" sz="16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Lato Light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768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4005038" cy="822960"/>
            <a:chOff x="7223860" y="1309772"/>
            <a:chExt cx="4005038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294325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Murray (1999)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89420" y="1744859"/>
            <a:ext cx="9495724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Males in particular jobs are viewed with suspicion if the roles associated do not fit with gender stereotypes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e.g., male care workers </a:t>
            </a:r>
            <a:r>
              <a:rPr lang="en-US" sz="20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	</a:t>
            </a: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742950" lvl="1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Overt hostility</a:t>
            </a:r>
          </a:p>
          <a:p>
            <a:pPr marL="742950" lvl="1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Effeminate</a:t>
            </a:r>
          </a:p>
          <a:p>
            <a:pPr marL="742950" lvl="1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Perverted </a:t>
            </a: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5657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4759093" cy="822960"/>
            <a:chOff x="7223860" y="1309772"/>
            <a:chExt cx="4759093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369730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Cuddy et al. (2004)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89420" y="1458838"/>
            <a:ext cx="922703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When working women become mothers:</a:t>
            </a:r>
          </a:p>
          <a:p>
            <a:pPr>
              <a:lnSpc>
                <a:spcPct val="130000"/>
              </a:lnSpc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Perceived as losing competence,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Increase in warmth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r>
              <a:rPr lang="en-US" sz="2000" dirty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W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hen males become fathers: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Also perceived as increasing in warmth</a:t>
            </a: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But do </a:t>
            </a:r>
            <a:r>
              <a:rPr lang="en-US" sz="2000" b="1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not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lose perceived competence</a:t>
            </a: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314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822960"/>
            <a:chOff x="7223860" y="1309772"/>
            <a:chExt cx="5677827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Moss-</a:t>
              </a:r>
              <a:r>
                <a:rPr lang="en-US" sz="2400" b="1" dirty="0" err="1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Racusin</a:t>
              </a:r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 et al. (2012)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89420" y="1458838"/>
            <a:ext cx="922703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Gender bias still present?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Women are starkly underrepresented across fields of science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Proportion of females with science related degree is increasing, but still gap in the amount of these that pursue higher professional / PhD level routes.</a:t>
            </a: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Bias related to repeated exposure to pervasive cultural stereotypes – are women still viewed as less competent than men?</a:t>
            </a:r>
          </a:p>
        </p:txBody>
      </p:sp>
    </p:spTree>
    <p:extLst>
      <p:ext uri="{BB962C8B-B14F-4D97-AF65-F5344CB8AC3E}">
        <p14:creationId xmlns:p14="http://schemas.microsoft.com/office/powerpoint/2010/main" val="3001691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41201" cy="822960"/>
            <a:chOff x="7223860" y="1309772"/>
            <a:chExt cx="6241201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51794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Moss-</a:t>
              </a:r>
              <a:r>
                <a:rPr lang="en-US" sz="2400" b="1" dirty="0" err="1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Racusin</a:t>
              </a:r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 et al. (2012)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89420" y="1458838"/>
            <a:ext cx="922703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Explored whether faculty members would hire a male or female candidate</a:t>
            </a:r>
          </a:p>
          <a:p>
            <a:pPr marL="457200" indent="-4572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Applications were identical</a:t>
            </a:r>
          </a:p>
          <a:p>
            <a:pPr marL="457200" indent="-4572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14604920"/>
              </p:ext>
            </p:extLst>
          </p:nvPr>
        </p:nvGraphicFramePr>
        <p:xfrm>
          <a:off x="1087265" y="2505278"/>
          <a:ext cx="9612516" cy="33715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216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822960"/>
            <a:chOff x="7223860" y="1309772"/>
            <a:chExt cx="5677827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Grogan (2018)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89420" y="1458838"/>
            <a:ext cx="922703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There are still structural barriers to women in STEM fields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This results in lack of diversity but also, arguably, reduced profitability and performance?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Women submit fewer grants – but are equally as likely to be successful</a:t>
            </a:r>
          </a:p>
        </p:txBody>
      </p:sp>
    </p:spTree>
    <p:extLst>
      <p:ext uri="{BB962C8B-B14F-4D97-AF65-F5344CB8AC3E}">
        <p14:creationId xmlns:p14="http://schemas.microsoft.com/office/powerpoint/2010/main" val="186444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1002876"/>
            <a:chOff x="7223860" y="1309772"/>
            <a:chExt cx="5677827" cy="1002876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err="1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Schmader</a:t>
              </a:r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, Whitehead and </a:t>
              </a:r>
              <a:r>
                <a:rPr lang="en-US" sz="2400" b="1" dirty="0" err="1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Wysocki</a:t>
              </a:r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 (2007)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89420" y="1458838"/>
            <a:ext cx="9227038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Explored letters of recommendation (LOR) written for males and females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Females less likely to receive an ‘excellent’ LOR irrespective of gender of the letter writer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Less inclusion of excellent adjectives; ‘outstanding’, ‘extraordinary’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3503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1002876"/>
            <a:chOff x="7223860" y="1309772"/>
            <a:chExt cx="5677827" cy="1002876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err="1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MacNell</a:t>
              </a:r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, Driscoll and Hunt(2015)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89420" y="1458838"/>
            <a:ext cx="922703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i="1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What’s in a name?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Males rated significantly higher in competence and professionalism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Implications?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Student ratings often have a great impact on progression/ promotion opportunities for teachers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Concluded that males and females are still held accountable to typical gender appropriate behaviours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Males viewed as professional and objective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Females as warm and accessible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3965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/>
      </p:sp>
      <p:grpSp>
        <p:nvGrpSpPr>
          <p:cNvPr id="52" name="Group 51"/>
          <p:cNvGrpSpPr/>
          <p:nvPr/>
        </p:nvGrpSpPr>
        <p:grpSpPr>
          <a:xfrm rot="2700000">
            <a:off x="66695" y="50657"/>
            <a:ext cx="2743200" cy="2743200"/>
            <a:chOff x="2358572" y="1016001"/>
            <a:chExt cx="856342" cy="856342"/>
          </a:xfrm>
          <a:effectLst>
            <a:glow rad="152400">
              <a:schemeClr val="tx1">
                <a:alpha val="10000"/>
              </a:schemeClr>
            </a:glow>
          </a:effectLst>
        </p:grpSpPr>
        <p:cxnSp>
          <p:nvCxnSpPr>
            <p:cNvPr id="53" name="Straight Connector 52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Rectangle 3"/>
          <p:cNvSpPr/>
          <p:nvPr/>
        </p:nvSpPr>
        <p:spPr>
          <a:xfrm>
            <a:off x="6096" y="0"/>
            <a:ext cx="12191999" cy="6857999"/>
          </a:xfrm>
          <a:prstGeom prst="rect">
            <a:avLst/>
          </a:prstGeom>
          <a:solidFill>
            <a:schemeClr val="tx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2" name="Group 31"/>
          <p:cNvGrpSpPr/>
          <p:nvPr/>
        </p:nvGrpSpPr>
        <p:grpSpPr>
          <a:xfrm>
            <a:off x="3025606" y="1355353"/>
            <a:ext cx="6132848" cy="3964764"/>
            <a:chOff x="3565989" y="811072"/>
            <a:chExt cx="6132848" cy="3964764"/>
          </a:xfrm>
        </p:grpSpPr>
        <p:sp>
          <p:nvSpPr>
            <p:cNvPr id="33" name="TextBox 32"/>
            <p:cNvSpPr txBox="1"/>
            <p:nvPr/>
          </p:nvSpPr>
          <p:spPr>
            <a:xfrm>
              <a:off x="3565989" y="1359516"/>
              <a:ext cx="6132848" cy="34163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Why is gender diversity important? </a:t>
              </a:r>
            </a:p>
            <a:p>
              <a:pPr algn="ctr"/>
              <a:endParaRPr lang="en-US" sz="3600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/>
              <a:r>
                <a:rPr lang="en-US" sz="3600" b="1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3600" b="1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Is it important across all work sectors and occupations?</a:t>
              </a:r>
              <a:endParaRPr lang="en-US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grpSp>
          <p:nvGrpSpPr>
            <p:cNvPr id="34" name="Group 33"/>
            <p:cNvGrpSpPr/>
            <p:nvPr/>
          </p:nvGrpSpPr>
          <p:grpSpPr>
            <a:xfrm>
              <a:off x="5140461" y="811072"/>
              <a:ext cx="2991841" cy="307777"/>
              <a:chOff x="4592305" y="319593"/>
              <a:chExt cx="2991841" cy="307777"/>
            </a:xfrm>
          </p:grpSpPr>
          <p:sp>
            <p:nvSpPr>
              <p:cNvPr id="36" name="TextBox 35"/>
              <p:cNvSpPr txBox="1"/>
              <p:nvPr userDrawn="1"/>
            </p:nvSpPr>
            <p:spPr>
              <a:xfrm>
                <a:off x="4592305" y="319593"/>
                <a:ext cx="18473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en-US" sz="1400" spc="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37" name="TextBox 36"/>
              <p:cNvSpPr txBox="1"/>
              <p:nvPr userDrawn="1"/>
            </p:nvSpPr>
            <p:spPr>
              <a:xfrm>
                <a:off x="7399416" y="319593"/>
                <a:ext cx="184730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en-US" sz="1400" spc="4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p:grpSp>
      </p:grpSp>
      <p:sp>
        <p:nvSpPr>
          <p:cNvPr id="38" name="Rectangle 37"/>
          <p:cNvSpPr/>
          <p:nvPr/>
        </p:nvSpPr>
        <p:spPr>
          <a:xfrm>
            <a:off x="907142" y="693056"/>
            <a:ext cx="10377714" cy="5471886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4" name="Group 63"/>
          <p:cNvGrpSpPr/>
          <p:nvPr/>
        </p:nvGrpSpPr>
        <p:grpSpPr>
          <a:xfrm rot="2700000">
            <a:off x="589481" y="1127609"/>
            <a:ext cx="1280160" cy="1280160"/>
            <a:chOff x="2358572" y="1016001"/>
            <a:chExt cx="856342" cy="856342"/>
          </a:xfrm>
          <a:effectLst>
            <a:glow rad="152400">
              <a:schemeClr val="tx1">
                <a:alpha val="10000"/>
              </a:schemeClr>
            </a:glow>
          </a:effectLst>
        </p:grpSpPr>
        <p:cxnSp>
          <p:nvCxnSpPr>
            <p:cNvPr id="65" name="Straight Connector 64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" name="Group 66"/>
          <p:cNvGrpSpPr/>
          <p:nvPr/>
        </p:nvGrpSpPr>
        <p:grpSpPr>
          <a:xfrm rot="2700000">
            <a:off x="1358611" y="898153"/>
            <a:ext cx="914400" cy="914400"/>
            <a:chOff x="2358572" y="1016001"/>
            <a:chExt cx="856342" cy="856342"/>
          </a:xfrm>
          <a:effectLst/>
        </p:grpSpPr>
        <p:cxnSp>
          <p:nvCxnSpPr>
            <p:cNvPr id="68" name="Straight Connector 67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" name="Group 69"/>
          <p:cNvGrpSpPr/>
          <p:nvPr/>
        </p:nvGrpSpPr>
        <p:grpSpPr>
          <a:xfrm rot="2700000">
            <a:off x="1295493" y="1115794"/>
            <a:ext cx="457200" cy="457200"/>
            <a:chOff x="2358572" y="1016001"/>
            <a:chExt cx="856342" cy="856342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cxnSp>
          <p:nvCxnSpPr>
            <p:cNvPr id="71" name="Straight Connector 70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111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111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9268290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1002876"/>
            <a:chOff x="7223860" y="1309772"/>
            <a:chExt cx="5677827" cy="1002876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Hunt, Prince, Dixon-</a:t>
              </a:r>
              <a:r>
                <a:rPr lang="en-US" sz="2400" b="1" dirty="0" err="1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Fyle</a:t>
              </a:r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 and Yee (2018)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89420" y="1580180"/>
            <a:ext cx="922703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Gender bias, even at recruitment stage, hampers attempt at achieving diversity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 diverse workplace if a more effective and higher performing workplace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Gender diversity in management increases profitability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Companies in the top 25</a:t>
            </a:r>
            <a:r>
              <a:rPr lang="en-US" sz="2000" baseline="30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percentile for gender diversity on executive teams were 21% more likely (+6% from 2015) to experience above-average profits</a:t>
            </a:r>
          </a:p>
        </p:txBody>
      </p:sp>
    </p:spTree>
    <p:extLst>
      <p:ext uri="{BB962C8B-B14F-4D97-AF65-F5344CB8AC3E}">
        <p14:creationId xmlns:p14="http://schemas.microsoft.com/office/powerpoint/2010/main" val="1646938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1002876"/>
            <a:chOff x="7223860" y="1309772"/>
            <a:chExt cx="5677827" cy="1002876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Hunt, Prince, Dixon-</a:t>
              </a:r>
              <a:r>
                <a:rPr lang="en-US" sz="2400" b="1" dirty="0" err="1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Fyle</a:t>
              </a:r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 and Yee (2018)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89420" y="1822864"/>
            <a:ext cx="922703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The highest performing companies (profitability and diversity) had more women in higher level roles than in staff roles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Increasing gender diversity is predicted to be beneficial in a competitive, </a:t>
            </a: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globalised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economy</a:t>
            </a:r>
          </a:p>
        </p:txBody>
      </p:sp>
    </p:spTree>
    <p:extLst>
      <p:ext uri="{BB962C8B-B14F-4D97-AF65-F5344CB8AC3E}">
        <p14:creationId xmlns:p14="http://schemas.microsoft.com/office/powerpoint/2010/main" val="585592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Placeholder 2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45" r="24945"/>
          <a:stretch>
            <a:fillRect/>
          </a:stretch>
        </p:blipFill>
        <p:spPr/>
      </p:pic>
      <p:sp>
        <p:nvSpPr>
          <p:cNvPr id="4" name="TextBox 3"/>
          <p:cNvSpPr txBox="1"/>
          <p:nvPr/>
        </p:nvSpPr>
        <p:spPr>
          <a:xfrm>
            <a:off x="6893714" y="1923325"/>
            <a:ext cx="504427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2"/>
                </a:solidFill>
                <a:latin typeface="Titillium" panose="00000500000000000000" pitchFamily="50" charset="0"/>
              </a:rPr>
              <a:t>Types of interview bias</a:t>
            </a:r>
          </a:p>
          <a:p>
            <a:endParaRPr lang="en-US" sz="3600" b="1" dirty="0">
              <a:solidFill>
                <a:schemeClr val="accent2"/>
              </a:solidFill>
              <a:latin typeface="Titillium" panose="00000500000000000000" pitchFamily="50" charset="0"/>
            </a:endParaRPr>
          </a:p>
          <a:p>
            <a:r>
              <a:rPr lang="en-US" sz="3600" b="1" dirty="0" smtClean="0">
                <a:solidFill>
                  <a:schemeClr val="accent2"/>
                </a:solidFill>
                <a:latin typeface="Titillium" panose="00000500000000000000" pitchFamily="50" charset="0"/>
              </a:rPr>
              <a:t>(implicit / unconscious)</a:t>
            </a:r>
            <a:endParaRPr lang="en-US" sz="3600" b="1" dirty="0">
              <a:solidFill>
                <a:schemeClr val="accent2"/>
              </a:solidFill>
              <a:latin typeface="Titillium" panose="00000500000000000000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4306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 rot="2700000">
            <a:off x="7003409" y="1166864"/>
            <a:ext cx="457200" cy="457200"/>
            <a:chOff x="2358572" y="1016001"/>
            <a:chExt cx="856342" cy="856342"/>
          </a:xfrm>
          <a:effectLst/>
        </p:grpSpPr>
        <p:cxnSp>
          <p:nvCxnSpPr>
            <p:cNvPr id="5" name="Straight Connector 4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27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27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/>
          <p:cNvGrpSpPr/>
          <p:nvPr/>
        </p:nvGrpSpPr>
        <p:grpSpPr>
          <a:xfrm rot="2700000">
            <a:off x="9777023" y="4741667"/>
            <a:ext cx="1280160" cy="1280160"/>
            <a:chOff x="2358572" y="1016001"/>
            <a:chExt cx="856342" cy="856342"/>
          </a:xfrm>
          <a:effectLst/>
        </p:grpSpPr>
        <p:cxnSp>
          <p:nvCxnSpPr>
            <p:cNvPr id="8" name="Straight Connector 7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/>
          <p:cNvSpPr txBox="1"/>
          <p:nvPr/>
        </p:nvSpPr>
        <p:spPr>
          <a:xfrm>
            <a:off x="1587138" y="2225824"/>
            <a:ext cx="5183804" cy="44135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The interview is 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an important source of information ad remains, by far, the most frequently used employment selection and decision-making device in organisations</a:t>
            </a:r>
          </a:p>
          <a:p>
            <a:pPr marL="742950" lvl="1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E.g., </a:t>
            </a:r>
            <a:r>
              <a:rPr lang="en-US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Posthuma</a:t>
            </a: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et al. (2002)</a:t>
            </a:r>
          </a:p>
          <a:p>
            <a:pPr marL="742950" lvl="1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The effects of various interviewer and applicant characteristics have been explored in depth</a:t>
            </a:r>
          </a:p>
          <a:p>
            <a:pPr marL="742950" lvl="1" indent="-28575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Focus on non-subtle demographics in the most part</a:t>
            </a:r>
            <a:endParaRPr lang="en-US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>
              <a:lnSpc>
                <a:spcPct val="130000"/>
              </a:lnSpc>
            </a:pPr>
            <a:r>
              <a:rPr lang="en-US" dirty="0" smtClean="0">
                <a:solidFill>
                  <a:schemeClr val="tx1">
                    <a:alpha val="60000"/>
                  </a:schemeClr>
                </a:solidFill>
                <a:ea typeface="Source Sans Pro" charset="0"/>
                <a:cs typeface="Source Sans Pro" charset="0"/>
              </a:rPr>
              <a:t> </a:t>
            </a:r>
            <a:endParaRPr lang="en-US" dirty="0">
              <a:solidFill>
                <a:schemeClr val="tx1">
                  <a:alpha val="60000"/>
                </a:schemeClr>
              </a:solidFill>
              <a:ea typeface="Source Sans Pro" charset="0"/>
              <a:cs typeface="Source Sans Pro" charset="0"/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2864563" y="1049611"/>
            <a:ext cx="3313981" cy="523220"/>
            <a:chOff x="4431237" y="319593"/>
            <a:chExt cx="3313981" cy="523220"/>
          </a:xfrm>
        </p:grpSpPr>
        <p:sp>
          <p:nvSpPr>
            <p:cNvPr id="13" name="TextBox 12"/>
            <p:cNvSpPr txBox="1"/>
            <p:nvPr userDrawn="1"/>
          </p:nvSpPr>
          <p:spPr>
            <a:xfrm>
              <a:off x="5175159" y="435840"/>
              <a:ext cx="18261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b="1" spc="400" dirty="0" smtClean="0">
                  <a:solidFill>
                    <a:schemeClr val="tx1"/>
                  </a:solidFill>
                  <a:latin typeface="+mj-lt"/>
                </a:rPr>
                <a:t>Interviews</a:t>
              </a:r>
              <a:endParaRPr lang="en-US" b="1" spc="400" dirty="0">
                <a:solidFill>
                  <a:schemeClr val="tx1"/>
                </a:solidFill>
                <a:latin typeface="+mj-lt"/>
              </a:endParaRPr>
            </a:p>
          </p:txBody>
        </p:sp>
        <p:sp>
          <p:nvSpPr>
            <p:cNvPr id="14" name="TextBox 13"/>
            <p:cNvSpPr txBox="1"/>
            <p:nvPr userDrawn="1"/>
          </p:nvSpPr>
          <p:spPr>
            <a:xfrm>
              <a:off x="4431237" y="319593"/>
              <a:ext cx="5068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800" spc="400" dirty="0">
                  <a:solidFill>
                    <a:schemeClr val="tx1"/>
                  </a:solidFill>
                  <a:latin typeface="+mj-lt"/>
                </a:rPr>
                <a:t>-[</a:t>
              </a:r>
            </a:p>
          </p:txBody>
        </p:sp>
        <p:sp>
          <p:nvSpPr>
            <p:cNvPr id="15" name="TextBox 14"/>
            <p:cNvSpPr txBox="1"/>
            <p:nvPr userDrawn="1"/>
          </p:nvSpPr>
          <p:spPr>
            <a:xfrm>
              <a:off x="7238348" y="319593"/>
              <a:ext cx="5068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US" sz="2800" spc="400" dirty="0">
                  <a:solidFill>
                    <a:schemeClr val="tx1"/>
                  </a:solidFill>
                  <a:latin typeface="+mj-lt"/>
                </a:rPr>
                <a:t>]-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 rot="2700000">
            <a:off x="-605451" y="620971"/>
            <a:ext cx="1554480" cy="1554480"/>
            <a:chOff x="2358572" y="1016001"/>
            <a:chExt cx="856342" cy="856342"/>
          </a:xfrm>
          <a:effectLst/>
        </p:grpSpPr>
        <p:cxnSp>
          <p:nvCxnSpPr>
            <p:cNvPr id="17" name="Straight Connector 16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90500">
              <a:solidFill>
                <a:schemeClr val="tx1">
                  <a:lumMod val="10000"/>
                  <a:lumOff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90500">
              <a:solidFill>
                <a:schemeClr val="tx1">
                  <a:lumMod val="10000"/>
                  <a:lumOff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/>
          <p:cNvGrpSpPr/>
          <p:nvPr/>
        </p:nvGrpSpPr>
        <p:grpSpPr>
          <a:xfrm rot="2700000">
            <a:off x="-1202006" y="867523"/>
            <a:ext cx="2743200" cy="2743200"/>
            <a:chOff x="2358572" y="1016001"/>
            <a:chExt cx="856342" cy="856342"/>
          </a:xfrm>
          <a:effectLst/>
        </p:grpSpPr>
        <p:cxnSp>
          <p:nvCxnSpPr>
            <p:cNvPr id="20" name="Straight Connector 19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381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3810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Group 21"/>
          <p:cNvGrpSpPr/>
          <p:nvPr/>
        </p:nvGrpSpPr>
        <p:grpSpPr>
          <a:xfrm rot="2700000">
            <a:off x="547642" y="2502101"/>
            <a:ext cx="640080" cy="640080"/>
            <a:chOff x="2358572" y="1016001"/>
            <a:chExt cx="856342" cy="856342"/>
          </a:xfrm>
          <a:effectLst/>
        </p:grpSpPr>
        <p:cxnSp>
          <p:nvCxnSpPr>
            <p:cNvPr id="23" name="Straight Connector 22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127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1270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/>
          <p:cNvGrpSpPr/>
          <p:nvPr/>
        </p:nvGrpSpPr>
        <p:grpSpPr>
          <a:xfrm rot="2700000">
            <a:off x="1598128" y="776618"/>
            <a:ext cx="914400" cy="914400"/>
            <a:chOff x="2358572" y="1016001"/>
            <a:chExt cx="856342" cy="856342"/>
          </a:xfrm>
          <a:effectLst/>
        </p:grpSpPr>
        <p:cxnSp>
          <p:nvCxnSpPr>
            <p:cNvPr id="26" name="Straight Connector 25"/>
            <p:cNvCxnSpPr/>
            <p:nvPr/>
          </p:nvCxnSpPr>
          <p:spPr>
            <a:xfrm flipH="1">
              <a:off x="2786743" y="1016001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5400000" flipH="1">
              <a:off x="2786743" y="986972"/>
              <a:ext cx="0" cy="856342"/>
            </a:xfrm>
            <a:prstGeom prst="line">
              <a:avLst/>
            </a:prstGeom>
            <a:ln w="2540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3" name="Picture Placeholder 2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36" r="2183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33776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184892" y="2127482"/>
            <a:ext cx="2116652" cy="759869"/>
            <a:chOff x="9008802" y="3628794"/>
            <a:chExt cx="2116652" cy="759869"/>
          </a:xfrm>
        </p:grpSpPr>
        <p:sp>
          <p:nvSpPr>
            <p:cNvPr id="5" name="Subtitle 2"/>
            <p:cNvSpPr txBox="1">
              <a:spLocks/>
            </p:cNvSpPr>
            <p:nvPr/>
          </p:nvSpPr>
          <p:spPr>
            <a:xfrm>
              <a:off x="9008802" y="4022375"/>
              <a:ext cx="2116652" cy="366288"/>
            </a:xfrm>
            <a:prstGeom prst="rect">
              <a:avLst/>
            </a:prstGeom>
          </p:spPr>
          <p:txBody>
            <a:bodyPr vert="horz" wrap="square" lIns="108745" tIns="54373" rIns="108745" bIns="54373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020"/>
                </a:lnSpc>
              </a:pPr>
              <a:endParaRPr lang="en-US" sz="1800" dirty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9310592" y="3628794"/>
              <a:ext cx="1494320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/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Halo effect</a:t>
              </a:r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3054156" y="498634"/>
            <a:ext cx="6132848" cy="646331"/>
            <a:chOff x="3569958" y="505896"/>
            <a:chExt cx="6132848" cy="646331"/>
          </a:xfrm>
        </p:grpSpPr>
        <p:sp>
          <p:nvSpPr>
            <p:cNvPr id="15" name="TextBox 14"/>
            <p:cNvSpPr txBox="1"/>
            <p:nvPr/>
          </p:nvSpPr>
          <p:spPr>
            <a:xfrm>
              <a:off x="3569958" y="505896"/>
              <a:ext cx="613284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Types of interview bias</a:t>
              </a:r>
              <a:endParaRPr lang="en-US" sz="36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5140461" y="811072"/>
              <a:ext cx="2991842" cy="307777"/>
              <a:chOff x="4592305" y="319593"/>
              <a:chExt cx="2991842" cy="307777"/>
            </a:xfrm>
          </p:grpSpPr>
          <p:sp>
            <p:nvSpPr>
              <p:cNvPr id="17" name="TextBox 16"/>
              <p:cNvSpPr txBox="1"/>
              <p:nvPr userDrawn="1"/>
            </p:nvSpPr>
            <p:spPr>
              <a:xfrm>
                <a:off x="5995861" y="360666"/>
                <a:ext cx="184730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en-US" sz="1050" spc="400" dirty="0">
                  <a:solidFill>
                    <a:schemeClr val="tx1"/>
                  </a:solidFill>
                  <a:latin typeface="+mj-lt"/>
                </a:endParaRPr>
              </a:p>
            </p:txBody>
          </p:sp>
          <p:sp>
            <p:nvSpPr>
              <p:cNvPr id="18" name="TextBox 17"/>
              <p:cNvSpPr txBox="1"/>
              <p:nvPr userDrawn="1"/>
            </p:nvSpPr>
            <p:spPr>
              <a:xfrm>
                <a:off x="4592305" y="319593"/>
                <a:ext cx="18473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en-US" sz="1400" spc="400" dirty="0">
                  <a:solidFill>
                    <a:schemeClr val="tx1"/>
                  </a:solidFill>
                  <a:latin typeface="+mj-lt"/>
                </a:endParaRPr>
              </a:p>
            </p:txBody>
          </p:sp>
          <p:sp>
            <p:nvSpPr>
              <p:cNvPr id="19" name="TextBox 18"/>
              <p:cNvSpPr txBox="1"/>
              <p:nvPr userDrawn="1"/>
            </p:nvSpPr>
            <p:spPr>
              <a:xfrm>
                <a:off x="7399416" y="319593"/>
                <a:ext cx="18473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en-US" sz="1400" spc="400" dirty="0">
                  <a:solidFill>
                    <a:schemeClr val="tx1"/>
                  </a:solidFill>
                  <a:latin typeface="+mj-lt"/>
                </a:endParaRPr>
              </a:p>
            </p:txBody>
          </p:sp>
        </p:grpSp>
      </p:grpSp>
      <p:grpSp>
        <p:nvGrpSpPr>
          <p:cNvPr id="20" name="Group 19"/>
          <p:cNvGrpSpPr/>
          <p:nvPr/>
        </p:nvGrpSpPr>
        <p:grpSpPr>
          <a:xfrm>
            <a:off x="4192058" y="2127482"/>
            <a:ext cx="2116652" cy="759869"/>
            <a:chOff x="9008802" y="3628794"/>
            <a:chExt cx="2116652" cy="759869"/>
          </a:xfrm>
        </p:grpSpPr>
        <p:sp>
          <p:nvSpPr>
            <p:cNvPr id="21" name="Subtitle 2"/>
            <p:cNvSpPr txBox="1">
              <a:spLocks/>
            </p:cNvSpPr>
            <p:nvPr/>
          </p:nvSpPr>
          <p:spPr>
            <a:xfrm>
              <a:off x="9008802" y="4022375"/>
              <a:ext cx="2116652" cy="366288"/>
            </a:xfrm>
            <a:prstGeom prst="rect">
              <a:avLst/>
            </a:prstGeom>
          </p:spPr>
          <p:txBody>
            <a:bodyPr vert="horz" wrap="square" lIns="108745" tIns="54373" rIns="108745" bIns="54373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020"/>
                </a:lnSpc>
              </a:pPr>
              <a:endParaRPr lang="en-US" sz="1800" dirty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9217618" y="3628794"/>
              <a:ext cx="1680268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/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Horns effect</a:t>
              </a:r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7331451" y="2127482"/>
            <a:ext cx="2116652" cy="759869"/>
            <a:chOff x="9008802" y="3628794"/>
            <a:chExt cx="2116652" cy="759869"/>
          </a:xfrm>
        </p:grpSpPr>
        <p:sp>
          <p:nvSpPr>
            <p:cNvPr id="29" name="Subtitle 2"/>
            <p:cNvSpPr txBox="1">
              <a:spLocks/>
            </p:cNvSpPr>
            <p:nvPr/>
          </p:nvSpPr>
          <p:spPr>
            <a:xfrm>
              <a:off x="9008802" y="4022375"/>
              <a:ext cx="2116652" cy="366288"/>
            </a:xfrm>
            <a:prstGeom prst="rect">
              <a:avLst/>
            </a:prstGeom>
          </p:spPr>
          <p:txBody>
            <a:bodyPr vert="horz" wrap="square" lIns="108745" tIns="54373" rIns="108745" bIns="54373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020"/>
                </a:lnSpc>
              </a:pPr>
              <a:endParaRPr lang="en-US" sz="1800" dirty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9032472" y="3628794"/>
              <a:ext cx="2050562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/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Leniency effect</a:t>
              </a:r>
            </a:p>
          </p:txBody>
        </p:sp>
      </p:grpSp>
      <p:grpSp>
        <p:nvGrpSpPr>
          <p:cNvPr id="31" name="Group 30"/>
          <p:cNvGrpSpPr/>
          <p:nvPr/>
        </p:nvGrpSpPr>
        <p:grpSpPr>
          <a:xfrm>
            <a:off x="2195356" y="3263629"/>
            <a:ext cx="2116652" cy="759869"/>
            <a:chOff x="9008802" y="3628794"/>
            <a:chExt cx="2116652" cy="759869"/>
          </a:xfrm>
        </p:grpSpPr>
        <p:sp>
          <p:nvSpPr>
            <p:cNvPr id="32" name="Subtitle 2"/>
            <p:cNvSpPr txBox="1">
              <a:spLocks/>
            </p:cNvSpPr>
            <p:nvPr/>
          </p:nvSpPr>
          <p:spPr>
            <a:xfrm>
              <a:off x="9008802" y="4022375"/>
              <a:ext cx="2116652" cy="366288"/>
            </a:xfrm>
            <a:prstGeom prst="rect">
              <a:avLst/>
            </a:prstGeom>
          </p:spPr>
          <p:txBody>
            <a:bodyPr vert="horz" wrap="square" lIns="108745" tIns="54373" rIns="108745" bIns="54373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020"/>
                </a:lnSpc>
              </a:pPr>
              <a:endParaRPr lang="en-US" sz="1800" dirty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</p:txBody>
        </p:sp>
        <p:sp>
          <p:nvSpPr>
            <p:cNvPr id="33" name="TextBox 32"/>
            <p:cNvSpPr txBox="1"/>
            <p:nvPr/>
          </p:nvSpPr>
          <p:spPr>
            <a:xfrm>
              <a:off x="9061327" y="3628794"/>
              <a:ext cx="1992854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/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Contrast effect</a:t>
              </a:r>
            </a:p>
          </p:txBody>
        </p:sp>
      </p:grpSp>
      <p:grpSp>
        <p:nvGrpSpPr>
          <p:cNvPr id="34" name="Group 33"/>
          <p:cNvGrpSpPr/>
          <p:nvPr/>
        </p:nvGrpSpPr>
        <p:grpSpPr>
          <a:xfrm>
            <a:off x="5595382" y="3263629"/>
            <a:ext cx="2363147" cy="759869"/>
            <a:chOff x="8876182" y="3628794"/>
            <a:chExt cx="2363147" cy="759869"/>
          </a:xfrm>
        </p:grpSpPr>
        <p:sp>
          <p:nvSpPr>
            <p:cNvPr id="35" name="Subtitle 2"/>
            <p:cNvSpPr txBox="1">
              <a:spLocks/>
            </p:cNvSpPr>
            <p:nvPr/>
          </p:nvSpPr>
          <p:spPr>
            <a:xfrm>
              <a:off x="9008802" y="4022375"/>
              <a:ext cx="2116652" cy="366288"/>
            </a:xfrm>
            <a:prstGeom prst="rect">
              <a:avLst/>
            </a:prstGeom>
          </p:spPr>
          <p:txBody>
            <a:bodyPr vert="horz" wrap="square" lIns="108745" tIns="54373" rIns="108745" bIns="54373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020"/>
                </a:lnSpc>
              </a:pPr>
              <a:endParaRPr lang="en-US" sz="1800" dirty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8876182" y="3628794"/>
              <a:ext cx="2363147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/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Confirmation bias</a:t>
              </a:r>
            </a:p>
          </p:txBody>
        </p:sp>
      </p:grpSp>
      <p:grpSp>
        <p:nvGrpSpPr>
          <p:cNvPr id="37" name="Group 36"/>
          <p:cNvGrpSpPr/>
          <p:nvPr/>
        </p:nvGrpSpPr>
        <p:grpSpPr>
          <a:xfrm>
            <a:off x="8386395" y="4222088"/>
            <a:ext cx="2135521" cy="759869"/>
            <a:chOff x="8989993" y="3628794"/>
            <a:chExt cx="2135521" cy="759869"/>
          </a:xfrm>
        </p:grpSpPr>
        <p:sp>
          <p:nvSpPr>
            <p:cNvPr id="38" name="Subtitle 2"/>
            <p:cNvSpPr txBox="1">
              <a:spLocks/>
            </p:cNvSpPr>
            <p:nvPr/>
          </p:nvSpPr>
          <p:spPr>
            <a:xfrm>
              <a:off x="9008802" y="4022375"/>
              <a:ext cx="2116652" cy="366288"/>
            </a:xfrm>
            <a:prstGeom prst="rect">
              <a:avLst/>
            </a:prstGeom>
          </p:spPr>
          <p:txBody>
            <a:bodyPr vert="horz" wrap="square" lIns="108745" tIns="54373" rIns="108745" bIns="54373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020"/>
                </a:lnSpc>
              </a:pPr>
              <a:endParaRPr lang="en-US" sz="1800" dirty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8989993" y="3628794"/>
              <a:ext cx="2135521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/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Conformity bias</a:t>
              </a: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4717024" y="4742126"/>
            <a:ext cx="2116652" cy="759869"/>
            <a:chOff x="9008802" y="3628794"/>
            <a:chExt cx="2116652" cy="759869"/>
          </a:xfrm>
        </p:grpSpPr>
        <p:sp>
          <p:nvSpPr>
            <p:cNvPr id="41" name="Subtitle 2"/>
            <p:cNvSpPr txBox="1">
              <a:spLocks/>
            </p:cNvSpPr>
            <p:nvPr/>
          </p:nvSpPr>
          <p:spPr>
            <a:xfrm>
              <a:off x="9008802" y="4022375"/>
              <a:ext cx="2116652" cy="366288"/>
            </a:xfrm>
            <a:prstGeom prst="rect">
              <a:avLst/>
            </a:prstGeom>
          </p:spPr>
          <p:txBody>
            <a:bodyPr vert="horz" wrap="square" lIns="108745" tIns="54373" rIns="108745" bIns="54373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020"/>
                </a:lnSpc>
              </a:pPr>
              <a:endParaRPr lang="en-US" sz="1800" dirty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9232849" y="3628794"/>
              <a:ext cx="1649811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/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Affinity bias</a:t>
              </a:r>
            </a:p>
          </p:txBody>
        </p:sp>
      </p:grpSp>
      <p:grpSp>
        <p:nvGrpSpPr>
          <p:cNvPr id="43" name="Group 42"/>
          <p:cNvGrpSpPr/>
          <p:nvPr/>
        </p:nvGrpSpPr>
        <p:grpSpPr>
          <a:xfrm>
            <a:off x="1175516" y="4742126"/>
            <a:ext cx="2116652" cy="759869"/>
            <a:chOff x="9008802" y="3628794"/>
            <a:chExt cx="2116652" cy="759869"/>
          </a:xfrm>
        </p:grpSpPr>
        <p:sp>
          <p:nvSpPr>
            <p:cNvPr id="44" name="Subtitle 2"/>
            <p:cNvSpPr txBox="1">
              <a:spLocks/>
            </p:cNvSpPr>
            <p:nvPr/>
          </p:nvSpPr>
          <p:spPr>
            <a:xfrm>
              <a:off x="9008802" y="4022375"/>
              <a:ext cx="2116652" cy="366288"/>
            </a:xfrm>
            <a:prstGeom prst="rect">
              <a:avLst/>
            </a:prstGeom>
          </p:spPr>
          <p:txBody>
            <a:bodyPr vert="horz" wrap="square" lIns="108745" tIns="54373" rIns="108745" bIns="54373" rtlCol="0">
              <a:spAutoFit/>
            </a:bodyPr>
            <a:lstStyle>
              <a:lvl1pPr marL="0" indent="0" algn="ctr" defTabSz="1087636" rtl="0" eaLnBrk="1" latinLnBrk="0" hangingPunct="1">
                <a:lnSpc>
                  <a:spcPct val="120000"/>
                </a:lnSpc>
                <a:spcBef>
                  <a:spcPct val="20000"/>
                </a:spcBef>
                <a:buFont typeface="Arial"/>
                <a:buNone/>
                <a:defRPr sz="2400" kern="1200">
                  <a:solidFill>
                    <a:schemeClr val="tx2"/>
                  </a:solidFill>
                  <a:latin typeface="Open Sans Light"/>
                  <a:ea typeface="+mn-ea"/>
                  <a:cs typeface="Open Sans Light"/>
                </a:defRPr>
              </a:lvl1pPr>
              <a:lvl2pPr marL="108763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2pPr>
              <a:lvl3pPr marL="2175271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3pPr>
              <a:lvl4pPr marL="3262912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4pPr>
              <a:lvl5pPr marL="4350546" indent="0" algn="ctr" defTabSz="1087636" rtl="0" eaLnBrk="1" latinLnBrk="0" hangingPunct="1">
                <a:lnSpc>
                  <a:spcPct val="130000"/>
                </a:lnSpc>
                <a:spcBef>
                  <a:spcPct val="20000"/>
                </a:spcBef>
                <a:buFont typeface="Arial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Open Sans"/>
                  <a:ea typeface="+mn-ea"/>
                  <a:cs typeface="Open Sans"/>
                </a:defRPr>
              </a:lvl5pPr>
              <a:lvl6pPr marL="5438184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6525820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7613455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8701091" indent="0" algn="ctr" defTabSz="1087636" rtl="0" eaLnBrk="1" latinLnBrk="0" hangingPunct="1">
                <a:spcBef>
                  <a:spcPct val="20000"/>
                </a:spcBef>
                <a:buFont typeface="Arial"/>
                <a:buNone/>
                <a:defRPr sz="4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ts val="2020"/>
                </a:lnSpc>
              </a:pPr>
              <a:endParaRPr lang="en-US" sz="1800" dirty="0">
                <a:solidFill>
                  <a:schemeClr val="tx1"/>
                </a:solidFill>
                <a:latin typeface="Arial" panose="020B0604020202020204" pitchFamily="34" charset="0"/>
                <a:ea typeface="Lato Light" charset="0"/>
                <a:cs typeface="Arial" panose="020B0604020202020204" pitchFamily="34" charset="0"/>
              </a:endParaRP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9245674" y="3628794"/>
              <a:ext cx="1624163" cy="400110"/>
            </a:xfrm>
            <a:prstGeom prst="rect">
              <a:avLst/>
            </a:prstGeom>
            <a:noFill/>
          </p:spPr>
          <p:txBody>
            <a:bodyPr wrap="none" rtlCol="0" anchor="ctr" anchorCtr="0">
              <a:spAutoFit/>
            </a:bodyPr>
            <a:lstStyle/>
            <a:p>
              <a:pPr algn="ctr"/>
              <a:r>
                <a:rPr lang="en-US" sz="2000" b="1" dirty="0" smtClean="0">
                  <a:latin typeface="Arial" panose="020B0604020202020204" pitchFamily="34" charset="0"/>
                  <a:ea typeface="Lato Heavy" charset="0"/>
                  <a:cs typeface="Arial" panose="020B0604020202020204" pitchFamily="34" charset="0"/>
                </a:rPr>
                <a:t>Beauty bias</a:t>
              </a:r>
            </a:p>
          </p:txBody>
        </p:sp>
      </p:grpSp>
      <p:sp>
        <p:nvSpPr>
          <p:cNvPr id="2" name="Oval 1"/>
          <p:cNvSpPr/>
          <p:nvPr/>
        </p:nvSpPr>
        <p:spPr>
          <a:xfrm>
            <a:off x="963377" y="4573691"/>
            <a:ext cx="2522184" cy="816532"/>
          </a:xfrm>
          <a:prstGeom prst="ellipse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/>
          <p:cNvSpPr/>
          <p:nvPr/>
        </p:nvSpPr>
        <p:spPr>
          <a:xfrm>
            <a:off x="982126" y="1937650"/>
            <a:ext cx="2522184" cy="816532"/>
          </a:xfrm>
          <a:prstGeom prst="ellipse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/>
          <p:cNvSpPr/>
          <p:nvPr/>
        </p:nvSpPr>
        <p:spPr>
          <a:xfrm>
            <a:off x="8202438" y="4023498"/>
            <a:ext cx="2522184" cy="816532"/>
          </a:xfrm>
          <a:prstGeom prst="ellipse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361157"/>
      </p:ext>
    </p:extLst>
  </p:cSld>
  <p:clrMapOvr>
    <a:masterClrMapping/>
  </p:clrMapOvr>
  <p:transition spd="slow">
    <p:push dir="u"/>
  </p:transition>
  <mc:AlternateContent xmlns:mc="http://schemas.openxmlformats.org/markup-compatibility/2006">
    <mc:Choice xmlns:p14="http://schemas.microsoft.com/office/powerpoint/2010/main" Requires="p14"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nodeType="withEffect" p14:presetBounceEnd="60000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7" dur="1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8" dur="1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fill="hold" nodeType="withEffect" p14:presetBounceEnd="60000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11" dur="1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12" dur="1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fill="hold" nodeType="withEffect" p14:presetBounceEnd="60000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15" dur="1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16" dur="1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fill="hold" nodeType="withEffect" p14:presetBounceEnd="60000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19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20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4" fill="hold" nodeType="withEffect" p14:presetBounceEnd="60000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23" dur="1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24" dur="1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4" fill="hold" nodeType="withEffect" p14:presetBounceEnd="60000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27" dur="10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28" dur="10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4" fill="hold" nodeType="withEffect" p14:presetBounceEnd="60000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31" dur="10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32" dur="10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4" fill="hold" nodeType="withEffect" p14:presetBounceEnd="60000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 p14:bounceEnd="60000">
                                          <p:cBhvr additive="base">
                                            <p:cTn id="35" dur="1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 p14:bounceEnd="60000">
                                          <p:cBhvr additive="base">
                                            <p:cTn id="36" dur="1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Choice>
    <mc:Fallback>
      <p:timing>
        <p:tnLst>
          <p:par>
            <p:cTn id="1" dur="indefinite" restart="never" nodeType="tmRoot">
              <p:childTnLst>
                <p:seq concurrent="1" nextAc="seek">
                  <p:cTn id="2" dur="indefinite" nodeType="mainSeq">
                    <p:childTnLst>
                      <p:par>
                        <p:cTn id="3" fill="hold">
                          <p:stCondLst>
                            <p:cond delay="indefinite"/>
                            <p:cond evt="onBegin" delay="0">
                              <p:tn val="2"/>
                            </p:cond>
                          </p:stCondLst>
                          <p:childTnLst>
                            <p:par>
                              <p:cTn id="4" fill="hold">
                                <p:stCondLst>
                                  <p:cond delay="0"/>
                                </p:stCondLst>
                                <p:childTnLst>
                                  <p:par>
                                    <p:cTn id="5" presetID="2" presetClass="entr" presetSubtype="4" fill="hold" nodeType="withEffect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7" dur="1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8" dur="1000" fill="hold"/>
                                            <p:tgtEl>
                                              <p:spTgt spid="2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9" presetID="2" presetClass="entr" presetSubtype="4" fill="hold" nodeType="withEffect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1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1" dur="1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2" dur="1000" fill="hold"/>
                                            <p:tgtEl>
                                              <p:spTgt spid="2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3" presetID="2" presetClass="entr" presetSubtype="4" fill="hold" nodeType="withEffect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1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5" dur="1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16" dur="1000" fill="hold"/>
                                            <p:tgtEl>
                                              <p:spTgt spid="28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17" presetID="2" presetClass="entr" presetSubtype="4" fill="hold" nodeType="withEffect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18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19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0" dur="1000" fill="hold"/>
                                            <p:tgtEl>
                                              <p:spTgt spid="31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1" presetID="2" presetClass="entr" presetSubtype="4" fill="hold" nodeType="withEffect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22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3" dur="1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4" dur="1000" fill="hold"/>
                                            <p:tgtEl>
                                              <p:spTgt spid="34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5" presetID="2" presetClass="entr" presetSubtype="4" fill="hold" nodeType="withEffect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26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27" dur="10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28" dur="1000" fill="hold"/>
                                            <p:tgtEl>
                                              <p:spTgt spid="37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29" presetID="2" presetClass="entr" presetSubtype="4" fill="hold" nodeType="withEffect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30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1" dur="10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2" dur="1000" fill="hold"/>
                                            <p:tgtEl>
                                              <p:spTgt spid="40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  <p:par>
                                    <p:cTn id="33" presetID="2" presetClass="entr" presetSubtype="4" fill="hold" nodeType="withEffect">
                                      <p:stCondLst>
                                        <p:cond delay="750"/>
                                      </p:stCondLst>
                                      <p:childTnLst>
                                        <p:set>
                                          <p:cBhvr>
                                            <p:cTn id="34" dur="1" fill="hold">
                                              <p:stCondLst>
                                                <p:cond delay="0"/>
                                              </p:stCondLst>
                                            </p:cTn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style.visibility</p:attrName>
                                            </p:attrNameLst>
                                          </p:cBhvr>
                                          <p:to>
                                            <p:strVal val="visible"/>
                                          </p:to>
                                        </p:set>
                                        <p:anim calcmode="lin" valueType="num">
                                          <p:cBhvr additive="base">
                                            <p:cTn id="35" dur="1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ppt_x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x"/>
                                              </p:val>
                                            </p:tav>
                                          </p:tavLst>
                                        </p:anim>
                                        <p:anim calcmode="lin" valueType="num">
                                          <p:cBhvr additive="base">
                                            <p:cTn id="36" dur="1000" fill="hold"/>
                                            <p:tgtEl>
                                              <p:spTgt spid="43"/>
                                            </p:tgtEl>
                                            <p:attrNameLst>
                                              <p:attrName>ppt_y</p:attrName>
                                            </p:attrNameLst>
                                          </p:cBhvr>
                                          <p:tavLst>
                                            <p:tav tm="0">
                                              <p:val>
                                                <p:strVal val="1+#ppt_h/2"/>
                                              </p:val>
                                            </p:tav>
                                            <p:tav tm="100000">
                                              <p:val>
                                                <p:strVal val="#ppt_y"/>
                                              </p:val>
                                            </p:tav>
                                          </p:tavLst>
                                        </p:anim>
                                      </p:childTnLst>
                                    </p:cTn>
                                  </p:par>
                                </p:childTnLst>
                              </p:cTn>
                            </p:par>
                          </p:childTnLst>
                        </p:cTn>
                      </p:par>
                    </p:childTnLst>
                  </p:cTn>
                  <p:prevCondLst>
                    <p:cond evt="onPrev" delay="0">
                      <p:tgtEl>
                        <p:sldTgt/>
                      </p:tgtEl>
                    </p:cond>
                  </p:prevCondLst>
                  <p:nextCondLst>
                    <p:cond evt="onNext" delay="0">
                      <p:tgtEl>
                        <p:sldTgt/>
                      </p:tgtEl>
                    </p:cond>
                  </p:nextCondLst>
                </p:seq>
              </p:childTnLst>
            </p:cTn>
          </p:par>
        </p:tnLst>
      </p:timing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1002876"/>
            <a:chOff x="7223860" y="1309772"/>
            <a:chExt cx="5677827" cy="1002876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Halo Effect </a:t>
              </a:r>
            </a:p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(Thorndike, 1920)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Cognitive bias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Largely effected by our first impressions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Results in the </a:t>
            </a:r>
            <a:r>
              <a:rPr lang="en-US" sz="200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inability to 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differentiate between characteristics being evaluated but this is automatic / below conscious information processing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E.g., if a candidate is nice, friendly and outgoing they may be perceived as being clever, smart or good at the job</a:t>
            </a:r>
          </a:p>
        </p:txBody>
      </p:sp>
    </p:spTree>
    <p:extLst>
      <p:ext uri="{BB962C8B-B14F-4D97-AF65-F5344CB8AC3E}">
        <p14:creationId xmlns:p14="http://schemas.microsoft.com/office/powerpoint/2010/main" val="728857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1002876"/>
            <a:chOff x="7223860" y="1309772"/>
            <a:chExt cx="5677827" cy="1002876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Halo Effect </a:t>
              </a:r>
            </a:p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(Thorndike, 1920)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Fleenor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et al. (2010) – we attribute positive characteristics to those who are similar to us in their appearance / demographic grouping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Can be important in regards to relationships with line manager: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Potential that less high-quality relationships can result in fewer opportunities offered for role assignment, progression, training, </a:t>
            </a: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etc</a:t>
            </a: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6173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1002876"/>
            <a:chOff x="7223860" y="1309772"/>
            <a:chExt cx="5677827" cy="1002876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Halo Effect </a:t>
              </a:r>
            </a:p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(Thorndike, 1920)</a:t>
              </a:r>
              <a:endParaRPr lang="en-US" sz="2400" b="1" dirty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Lewis and </a:t>
            </a: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Zibarras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(2013) – performance feedback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Managers who see an employee as similar to them are more likely to notice when things are done well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Also attribution of success is placed on competence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As opposed to luck/chance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Report that employees who perceive being dissimilar to line manager work harder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Cognitive dissonance</a:t>
            </a:r>
          </a:p>
          <a:p>
            <a:pPr lvl="2">
              <a:lnSpc>
                <a:spcPct val="130000"/>
              </a:lnSpc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4202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822960"/>
            <a:chOff x="7223860" y="1309772"/>
            <a:chExt cx="5677827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Horns Effect </a:t>
              </a: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Opposite to halo effect – negative unconscious bias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First impressions create a negative perception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E.g., if a candidate is loud or very shy they may be perceived as being unintelligent, or not good at the job</a:t>
            </a:r>
          </a:p>
        </p:txBody>
      </p:sp>
    </p:spTree>
    <p:extLst>
      <p:ext uri="{BB962C8B-B14F-4D97-AF65-F5344CB8AC3E}">
        <p14:creationId xmlns:p14="http://schemas.microsoft.com/office/powerpoint/2010/main" val="834521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822960"/>
            <a:chOff x="7223860" y="1309772"/>
            <a:chExt cx="5677827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Leniency</a:t>
              </a:r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 Effect </a:t>
              </a: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Thorndike (1949); Glickman (1955)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Occurs when applicants are rated highly due to interviewers own context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E.g., female mother interviewer can relate to female mother applicant</a:t>
            </a:r>
          </a:p>
        </p:txBody>
      </p:sp>
    </p:spTree>
    <p:extLst>
      <p:ext uri="{BB962C8B-B14F-4D97-AF65-F5344CB8AC3E}">
        <p14:creationId xmlns:p14="http://schemas.microsoft.com/office/powerpoint/2010/main" val="4057903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822960"/>
            <a:chOff x="7223860" y="1309772"/>
            <a:chExt cx="5677827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Contrast</a:t>
              </a:r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 Effect </a:t>
              </a: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Where previous interviewees have an impact on the evaluations of the next applicant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E.g., if a candidate seems better than the person interviewed before them, they may be rated more highly than normal simply because the previous candidate was bad, and not based upon the 2</a:t>
            </a:r>
            <a:r>
              <a:rPr lang="en-US" sz="2000" baseline="30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nd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candidates own merit/suitability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Likelihood of comparing candidates in a non-objective manner</a:t>
            </a:r>
          </a:p>
        </p:txBody>
      </p:sp>
    </p:spTree>
    <p:extLst>
      <p:ext uri="{BB962C8B-B14F-4D97-AF65-F5344CB8AC3E}">
        <p14:creationId xmlns:p14="http://schemas.microsoft.com/office/powerpoint/2010/main" val="656047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822960"/>
            <a:chOff x="7223860" y="1309772"/>
            <a:chExt cx="5677827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Confirmation bias</a:t>
              </a:r>
              <a:endParaRPr lang="en-US" sz="2400" b="1" dirty="0" smtClean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The tendency to search for information that confirms your pre-judgements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Could be information provided in initial recruitment or previous selection procedures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CV; application form; </a:t>
            </a: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etc</a:t>
            </a: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Ceci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and </a:t>
            </a: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Bruck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(1995): confirmation bias is observed when an interviewer asks a question that include/presume details that have not been mentioned by the interviewee</a:t>
            </a:r>
          </a:p>
        </p:txBody>
      </p:sp>
    </p:spTree>
    <p:extLst>
      <p:ext uri="{BB962C8B-B14F-4D97-AF65-F5344CB8AC3E}">
        <p14:creationId xmlns:p14="http://schemas.microsoft.com/office/powerpoint/2010/main" val="3688110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822960"/>
            <a:chOff x="7223860" y="1309772"/>
            <a:chExt cx="5677827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Affinity bias</a:t>
              </a:r>
              <a:endParaRPr lang="en-US" sz="2400" b="1" dirty="0" smtClean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Similar to the halo effect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We favour people who are similar to us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Form of attribution of good personality traits to people we can relate to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Often an issue / comes into play in organisations that have a general ethos of findings people who are a good ‘culture fit’</a:t>
            </a:r>
          </a:p>
        </p:txBody>
      </p:sp>
    </p:spTree>
    <p:extLst>
      <p:ext uri="{BB962C8B-B14F-4D97-AF65-F5344CB8AC3E}">
        <p14:creationId xmlns:p14="http://schemas.microsoft.com/office/powerpoint/2010/main" val="819939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822960"/>
            <a:chOff x="7223860" y="1309772"/>
            <a:chExt cx="5677827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Conformity bias</a:t>
              </a:r>
              <a:endParaRPr lang="en-US" sz="2400" b="1" dirty="0" smtClean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The tendency people have to behave like those around them rather than using own personal judgement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Asch (1956): bias caused by peer pressure </a:t>
            </a: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 smtClean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E.g., if an individual on an interview panel feels the group are leaning towards/away from a certain candidate, they will tend to go along with what the group thinks</a:t>
            </a:r>
          </a:p>
        </p:txBody>
      </p:sp>
    </p:spTree>
    <p:extLst>
      <p:ext uri="{BB962C8B-B14F-4D97-AF65-F5344CB8AC3E}">
        <p14:creationId xmlns:p14="http://schemas.microsoft.com/office/powerpoint/2010/main" val="3188948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822960"/>
            <a:chOff x="7223860" y="1309772"/>
            <a:chExt cx="5677827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Beauty bias</a:t>
              </a:r>
              <a:endParaRPr lang="en-US" sz="2400" b="1" dirty="0" smtClean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“what is beautiful is good” heuristic (Dion, </a:t>
            </a: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Berscheid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, &amp; </a:t>
            </a: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Walster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, 1972)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Premise that attractiveness is related to being more qualified and competent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endParaRPr lang="en-US" sz="2000" dirty="0">
              <a:solidFill>
                <a:schemeClr val="tx1">
                  <a:alpha val="60000"/>
                </a:schemeClr>
              </a:solidFill>
              <a:latin typeface="Arial" panose="020B0604020202020204" pitchFamily="34" charset="0"/>
              <a:ea typeface="Source Sans Pro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“beauty is beastly” effect (</a:t>
            </a: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Heilman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&amp; </a:t>
            </a: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Saruwatari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, 1979)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The exploration of the idea that attractiveness of women hinders career opportunities</a:t>
            </a:r>
          </a:p>
        </p:txBody>
      </p:sp>
    </p:spTree>
    <p:extLst>
      <p:ext uri="{BB962C8B-B14F-4D97-AF65-F5344CB8AC3E}">
        <p14:creationId xmlns:p14="http://schemas.microsoft.com/office/powerpoint/2010/main" val="852126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893714" y="1923325"/>
            <a:ext cx="50442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chemeClr val="accent2"/>
                </a:solidFill>
                <a:latin typeface="Titillium" panose="00000500000000000000" pitchFamily="50" charset="0"/>
              </a:rPr>
              <a:t>The Equality Act (2010)</a:t>
            </a:r>
            <a:endParaRPr lang="en-US" sz="3600" b="1" dirty="0">
              <a:solidFill>
                <a:schemeClr val="accent2"/>
              </a:solidFill>
              <a:latin typeface="Titillium" panose="00000500000000000000" pitchFamily="50" charset="0"/>
            </a:endParaRP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50" r="2715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579960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627633" y="500725"/>
            <a:ext cx="6275870" cy="822960"/>
            <a:chOff x="7223860" y="1309772"/>
            <a:chExt cx="5677827" cy="822960"/>
          </a:xfrm>
        </p:grpSpPr>
        <p:grpSp>
          <p:nvGrpSpPr>
            <p:cNvPr id="15" name="Group 14"/>
            <p:cNvGrpSpPr/>
            <p:nvPr/>
          </p:nvGrpSpPr>
          <p:grpSpPr>
            <a:xfrm>
              <a:off x="7223860" y="1309772"/>
              <a:ext cx="822960" cy="822960"/>
              <a:chOff x="6651430" y="1309772"/>
              <a:chExt cx="822960" cy="822960"/>
            </a:xfrm>
          </p:grpSpPr>
          <p:sp>
            <p:nvSpPr>
              <p:cNvPr id="10" name="Oval 9"/>
              <p:cNvSpPr/>
              <p:nvPr/>
            </p:nvSpPr>
            <p:spPr>
              <a:xfrm>
                <a:off x="6651430" y="1309772"/>
                <a:ext cx="822960" cy="822960"/>
              </a:xfrm>
              <a:prstGeom prst="ellipse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grpSp>
            <p:nvGrpSpPr>
              <p:cNvPr id="11" name="Group 10"/>
              <p:cNvGrpSpPr/>
              <p:nvPr/>
            </p:nvGrpSpPr>
            <p:grpSpPr>
              <a:xfrm rot="2700000">
                <a:off x="6880029" y="1538371"/>
                <a:ext cx="365760" cy="365760"/>
                <a:chOff x="2358572" y="1016001"/>
                <a:chExt cx="856342" cy="856342"/>
              </a:xfrm>
              <a:effectLst/>
            </p:grpSpPr>
            <p:cxnSp>
              <p:nvCxnSpPr>
                <p:cNvPr id="12" name="Straight Connector 11"/>
                <p:cNvCxnSpPr/>
                <p:nvPr/>
              </p:nvCxnSpPr>
              <p:spPr>
                <a:xfrm flipH="1">
                  <a:off x="2786743" y="1016001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Straight Connector 12"/>
                <p:cNvCxnSpPr/>
                <p:nvPr/>
              </p:nvCxnSpPr>
              <p:spPr>
                <a:xfrm rot="5400000" flipH="1">
                  <a:off x="2786743" y="986972"/>
                  <a:ext cx="0" cy="856342"/>
                </a:xfrm>
                <a:prstGeom prst="line">
                  <a:avLst/>
                </a:prstGeom>
                <a:ln w="95250">
                  <a:solidFill>
                    <a:schemeClr val="bg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4" name="TextBox 13"/>
            <p:cNvSpPr txBox="1"/>
            <p:nvPr/>
          </p:nvSpPr>
          <p:spPr>
            <a:xfrm>
              <a:off x="8285647" y="1481651"/>
              <a:ext cx="4616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2400" b="1" dirty="0" smtClean="0">
                  <a:solidFill>
                    <a:schemeClr val="accent2"/>
                  </a:solidFill>
                  <a:latin typeface="Titillium" panose="00000500000000000000" pitchFamily="50" charset="0"/>
                </a:rPr>
                <a:t>The Equality Act (2010)</a:t>
              </a:r>
              <a:endParaRPr lang="en-US" sz="2400" b="1" dirty="0" smtClean="0">
                <a:solidFill>
                  <a:schemeClr val="accent2"/>
                </a:solidFill>
                <a:latin typeface="Titillium" panose="00000500000000000000" pitchFamily="50" charset="0"/>
              </a:endParaRPr>
            </a:p>
          </p:txBody>
        </p:sp>
      </p:grpSp>
      <p:sp>
        <p:nvSpPr>
          <p:cNvPr id="39" name="TextBox 38"/>
          <p:cNvSpPr txBox="1"/>
          <p:nvPr/>
        </p:nvSpPr>
        <p:spPr>
          <a:xfrm>
            <a:off x="1693754" y="1822864"/>
            <a:ext cx="922703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Explicitly states that it is against the law to treat any person unfairly or less </a:t>
            </a:r>
            <a:r>
              <a:rPr lang="en-US" sz="2000" dirty="0" err="1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favourably</a:t>
            </a: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 than someone else because of a personal characteristic</a:t>
            </a:r>
          </a:p>
          <a:p>
            <a:pPr marL="800100" lvl="1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Protected characteristics</a:t>
            </a:r>
          </a:p>
          <a:p>
            <a:pPr marL="1257300" lvl="2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Age</a:t>
            </a:r>
          </a:p>
          <a:p>
            <a:pPr marL="1257300" lvl="2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Sex</a:t>
            </a:r>
          </a:p>
          <a:p>
            <a:pPr marL="1257300" lvl="2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Race</a:t>
            </a:r>
          </a:p>
          <a:p>
            <a:pPr marL="1257300" lvl="2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Religion</a:t>
            </a:r>
          </a:p>
          <a:p>
            <a:pPr marL="1257300" lvl="2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Pregnancy and maternity</a:t>
            </a:r>
          </a:p>
          <a:p>
            <a:pPr marL="1257300" lvl="2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Disability</a:t>
            </a:r>
          </a:p>
          <a:p>
            <a:pPr marL="1257300" lvl="2" indent="-342900">
              <a:lnSpc>
                <a:spcPct val="130000"/>
              </a:lnSpc>
              <a:buFont typeface="Courier New" panose="02070309020205020404" pitchFamily="49" charset="0"/>
              <a:buChar char="o"/>
            </a:pPr>
            <a:r>
              <a:rPr lang="en-US" sz="2000" dirty="0" smtClean="0">
                <a:solidFill>
                  <a:schemeClr val="tx1">
                    <a:alpha val="60000"/>
                  </a:schemeClr>
                </a:solidFill>
                <a:latin typeface="Arial" panose="020B0604020202020204" pitchFamily="34" charset="0"/>
                <a:ea typeface="Source Sans Pro" charset="0"/>
                <a:cs typeface="Arial" panose="020B0604020202020204" pitchFamily="34" charset="0"/>
              </a:rPr>
              <a:t>Sexual orientation</a:t>
            </a:r>
          </a:p>
        </p:txBody>
      </p:sp>
    </p:spTree>
    <p:extLst>
      <p:ext uri="{BB962C8B-B14F-4D97-AF65-F5344CB8AC3E}">
        <p14:creationId xmlns:p14="http://schemas.microsoft.com/office/powerpoint/2010/main" val="67466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flythrough dir="out" hasBounce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Doodles Light">
      <a:dk1>
        <a:srgbClr val="2B2B2B"/>
      </a:dk1>
      <a:lt1>
        <a:srgbClr val="F6F8F8"/>
      </a:lt1>
      <a:dk2>
        <a:srgbClr val="2B2B2B"/>
      </a:dk2>
      <a:lt2>
        <a:srgbClr val="FFFFFF"/>
      </a:lt2>
      <a:accent1>
        <a:srgbClr val="14B487"/>
      </a:accent1>
      <a:accent2>
        <a:srgbClr val="3CBEB4"/>
      </a:accent2>
      <a:accent3>
        <a:srgbClr val="96C83C"/>
      </a:accent3>
      <a:accent4>
        <a:srgbClr val="FFAF28"/>
      </a:accent4>
      <a:accent5>
        <a:srgbClr val="FA5552"/>
      </a:accent5>
      <a:accent6>
        <a:srgbClr val="9696D2"/>
      </a:accent6>
      <a:hlink>
        <a:srgbClr val="5B9BD5"/>
      </a:hlink>
      <a:folHlink>
        <a:srgbClr val="70AD47"/>
      </a:folHlink>
    </a:clrScheme>
    <a:fontScheme name="Titilium">
      <a:majorFont>
        <a:latin typeface="Titillium Bd"/>
        <a:ea typeface=""/>
        <a:cs typeface=""/>
      </a:majorFont>
      <a:minorFont>
        <a:latin typeface="Titill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7859</TotalTime>
  <Words>1590</Words>
  <Application>Microsoft Office PowerPoint</Application>
  <PresentationFormat>Widescreen</PresentationFormat>
  <Paragraphs>290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9" baseType="lpstr">
      <vt:lpstr>Arial</vt:lpstr>
      <vt:lpstr>Calibri</vt:lpstr>
      <vt:lpstr>Courier New</vt:lpstr>
      <vt:lpstr>Lato Heavy</vt:lpstr>
      <vt:lpstr>Lato Light</vt:lpstr>
      <vt:lpstr>Montserrat</vt:lpstr>
      <vt:lpstr>Socialico</vt:lpstr>
      <vt:lpstr>Source Sans Pro</vt:lpstr>
      <vt:lpstr>Source Sans Pro Black</vt:lpstr>
      <vt:lpstr>Titillium</vt:lpstr>
      <vt:lpstr>Titillium Bd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Asus</dc:creator>
  <cp:keywords/>
  <dc:description/>
  <cp:lastModifiedBy>Stacey Coleman</cp:lastModifiedBy>
  <cp:revision>198</cp:revision>
  <dcterms:created xsi:type="dcterms:W3CDTF">2016-11-12T04:56:49Z</dcterms:created>
  <dcterms:modified xsi:type="dcterms:W3CDTF">2020-02-10T08:42:41Z</dcterms:modified>
  <cp:category/>
</cp:coreProperties>
</file>