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02" r:id="rId4"/>
  </p:sldMasterIdLst>
  <p:sldIdLst>
    <p:sldId id="256" r:id="rId5"/>
    <p:sldId id="257"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9" d="100"/>
          <a:sy n="89" d="100"/>
        </p:scale>
        <p:origin x="4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ryl Davies" userId="7bf346cf59e31607" providerId="LiveId" clId="{B817D1DF-FCCD-499C-B258-1334BE5B38BA}"/>
    <pc:docChg chg="custSel modSld">
      <pc:chgData name="Cheryl Davies" userId="7bf346cf59e31607" providerId="LiveId" clId="{B817D1DF-FCCD-499C-B258-1334BE5B38BA}" dt="2022-09-17T15:47:51.626" v="859" actId="115"/>
      <pc:docMkLst>
        <pc:docMk/>
      </pc:docMkLst>
      <pc:sldChg chg="modSp mod">
        <pc:chgData name="Cheryl Davies" userId="7bf346cf59e31607" providerId="LiveId" clId="{B817D1DF-FCCD-499C-B258-1334BE5B38BA}" dt="2022-09-17T15:47:51.626" v="859" actId="115"/>
        <pc:sldMkLst>
          <pc:docMk/>
          <pc:sldMk cId="492521648" sldId="256"/>
        </pc:sldMkLst>
        <pc:spChg chg="mod">
          <ac:chgData name="Cheryl Davies" userId="7bf346cf59e31607" providerId="LiveId" clId="{B817D1DF-FCCD-499C-B258-1334BE5B38BA}" dt="2022-09-17T15:15:30.274" v="771" actId="113"/>
          <ac:spMkLst>
            <pc:docMk/>
            <pc:sldMk cId="492521648" sldId="256"/>
            <ac:spMk id="4" creationId="{1EAA5CF2-48EC-8240-58C9-5535134F4DC9}"/>
          </ac:spMkLst>
        </pc:spChg>
        <pc:spChg chg="mod">
          <ac:chgData name="Cheryl Davies" userId="7bf346cf59e31607" providerId="LiveId" clId="{B817D1DF-FCCD-499C-B258-1334BE5B38BA}" dt="2022-09-17T15:29:00.219" v="814" actId="20577"/>
          <ac:spMkLst>
            <pc:docMk/>
            <pc:sldMk cId="492521648" sldId="256"/>
            <ac:spMk id="7" creationId="{BAFFA2F5-A571-F326-EB2A-044E0668144F}"/>
          </ac:spMkLst>
        </pc:spChg>
        <pc:spChg chg="mod">
          <ac:chgData name="Cheryl Davies" userId="7bf346cf59e31607" providerId="LiveId" clId="{B817D1DF-FCCD-499C-B258-1334BE5B38BA}" dt="2022-09-17T15:39:17.320" v="843" actId="115"/>
          <ac:spMkLst>
            <pc:docMk/>
            <pc:sldMk cId="492521648" sldId="256"/>
            <ac:spMk id="9" creationId="{E5731D25-9548-3AA2-BD2B-80305692ACEA}"/>
          </ac:spMkLst>
        </pc:spChg>
        <pc:spChg chg="mod">
          <ac:chgData name="Cheryl Davies" userId="7bf346cf59e31607" providerId="LiveId" clId="{B817D1DF-FCCD-499C-B258-1334BE5B38BA}" dt="2022-09-17T15:38:59.348" v="840"/>
          <ac:spMkLst>
            <pc:docMk/>
            <pc:sldMk cId="492521648" sldId="256"/>
            <ac:spMk id="10" creationId="{5C43D532-1A8B-1494-86B9-616F7D9DFEF9}"/>
          </ac:spMkLst>
        </pc:spChg>
        <pc:spChg chg="mod">
          <ac:chgData name="Cheryl Davies" userId="7bf346cf59e31607" providerId="LiveId" clId="{B817D1DF-FCCD-499C-B258-1334BE5B38BA}" dt="2022-09-17T15:45:32.509" v="853" actId="20577"/>
          <ac:spMkLst>
            <pc:docMk/>
            <pc:sldMk cId="492521648" sldId="256"/>
            <ac:spMk id="12" creationId="{772C7A13-D353-9C20-895D-AA3A9A0AC79E}"/>
          </ac:spMkLst>
        </pc:spChg>
        <pc:spChg chg="mod">
          <ac:chgData name="Cheryl Davies" userId="7bf346cf59e31607" providerId="LiveId" clId="{B817D1DF-FCCD-499C-B258-1334BE5B38BA}" dt="2022-09-16T18:53:09.015" v="2" actId="14100"/>
          <ac:spMkLst>
            <pc:docMk/>
            <pc:sldMk cId="492521648" sldId="256"/>
            <ac:spMk id="16" creationId="{54D7E1F4-AB11-C1F2-A2EE-28AF9F8AB88A}"/>
          </ac:spMkLst>
        </pc:spChg>
        <pc:spChg chg="mod">
          <ac:chgData name="Cheryl Davies" userId="7bf346cf59e31607" providerId="LiveId" clId="{B817D1DF-FCCD-499C-B258-1334BE5B38BA}" dt="2022-09-17T15:47:51.626" v="859" actId="115"/>
          <ac:spMkLst>
            <pc:docMk/>
            <pc:sldMk cId="492521648" sldId="256"/>
            <ac:spMk id="17" creationId="{C076C490-D3E3-3B66-AC36-B6BDAD950709}"/>
          </ac:spMkLst>
        </pc:spChg>
        <pc:spChg chg="mod">
          <ac:chgData name="Cheryl Davies" userId="7bf346cf59e31607" providerId="LiveId" clId="{B817D1DF-FCCD-499C-B258-1334BE5B38BA}" dt="2022-09-16T18:52:50.128" v="0" actId="1076"/>
          <ac:spMkLst>
            <pc:docMk/>
            <pc:sldMk cId="492521648" sldId="256"/>
            <ac:spMk id="18" creationId="{696EC877-618B-8CFC-4F63-EF84FB2E35E3}"/>
          </ac:spMkLst>
        </pc:spChg>
        <pc:picChg chg="mod">
          <ac:chgData name="Cheryl Davies" userId="7bf346cf59e31607" providerId="LiveId" clId="{B817D1DF-FCCD-499C-B258-1334BE5B38BA}" dt="2022-09-16T18:52:55.928" v="1" actId="1076"/>
          <ac:picMkLst>
            <pc:docMk/>
            <pc:sldMk cId="492521648" sldId="256"/>
            <ac:picMk id="13" creationId="{FA55C8A9-3840-F193-1283-855790CF2DD1}"/>
          </ac:picMkLst>
        </pc:picChg>
      </pc:sldChg>
      <pc:sldChg chg="addSp modSp mod">
        <pc:chgData name="Cheryl Davies" userId="7bf346cf59e31607" providerId="LiveId" clId="{B817D1DF-FCCD-499C-B258-1334BE5B38BA}" dt="2022-09-17T15:15:39.379" v="773" actId="113"/>
        <pc:sldMkLst>
          <pc:docMk/>
          <pc:sldMk cId="3657946568" sldId="257"/>
        </pc:sldMkLst>
        <pc:spChg chg="add mod">
          <ac:chgData name="Cheryl Davies" userId="7bf346cf59e31607" providerId="LiveId" clId="{B817D1DF-FCCD-499C-B258-1334BE5B38BA}" dt="2022-09-17T15:15:39.379" v="773" actId="113"/>
          <ac:spMkLst>
            <pc:docMk/>
            <pc:sldMk cId="3657946568" sldId="257"/>
            <ac:spMk id="5" creationId="{E1CBDA9F-968E-3384-5F69-046D1D229EB4}"/>
          </ac:spMkLst>
        </pc:spChg>
      </pc:sldChg>
      <pc:sldChg chg="addSp modSp mod">
        <pc:chgData name="Cheryl Davies" userId="7bf346cf59e31607" providerId="LiveId" clId="{B817D1DF-FCCD-499C-B258-1334BE5B38BA}" dt="2022-09-17T15:15:47" v="774" actId="113"/>
        <pc:sldMkLst>
          <pc:docMk/>
          <pc:sldMk cId="222263067" sldId="258"/>
        </pc:sldMkLst>
        <pc:spChg chg="add mod">
          <ac:chgData name="Cheryl Davies" userId="7bf346cf59e31607" providerId="LiveId" clId="{B817D1DF-FCCD-499C-B258-1334BE5B38BA}" dt="2022-09-17T15:15:47" v="774" actId="113"/>
          <ac:spMkLst>
            <pc:docMk/>
            <pc:sldMk cId="222263067" sldId="258"/>
            <ac:spMk id="5" creationId="{BE26C58F-AF16-D24D-10DF-104555DA421E}"/>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4E371FB-22F3-4FB5-8DB8-70F2476FA0BE}" type="datetimeFigureOut">
              <a:rPr lang="en-GB" smtClean="0"/>
              <a:t>17/09/2022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1769433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E371FB-22F3-4FB5-8DB8-70F2476FA0BE}" type="datetimeFigureOut">
              <a:rPr lang="en-GB" smtClean="0"/>
              <a:t>17/09/2022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3428201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E371FB-22F3-4FB5-8DB8-70F2476FA0BE}" type="datetimeFigureOut">
              <a:rPr lang="en-GB" smtClean="0"/>
              <a:t>17/09/2022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1330690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4E371FB-22F3-4FB5-8DB8-70F2476FA0BE}" type="datetimeFigureOut">
              <a:rPr lang="en-GB" smtClean="0"/>
              <a:t>17/09/2022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3188886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E371FB-22F3-4FB5-8DB8-70F2476FA0BE}" type="datetimeFigureOut">
              <a:rPr lang="en-GB" smtClean="0"/>
              <a:t>17/09/2022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4053522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4E371FB-22F3-4FB5-8DB8-70F2476FA0BE}" type="datetimeFigureOut">
              <a:rPr lang="en-GB" smtClean="0"/>
              <a:t>17/09/2022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2409460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E371FB-22F3-4FB5-8DB8-70F2476FA0BE}" type="datetimeFigureOut">
              <a:rPr lang="en-GB" smtClean="0"/>
              <a:t>17/09/2022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1577517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E371FB-22F3-4FB5-8DB8-70F2476FA0BE}" type="datetimeFigureOut">
              <a:rPr lang="en-GB" smtClean="0"/>
              <a:t>17/09/2022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3743495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E371FB-22F3-4FB5-8DB8-70F2476FA0BE}" type="datetimeFigureOut">
              <a:rPr lang="en-GB" smtClean="0"/>
              <a:t>17/09/2022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3818186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E371FB-22F3-4FB5-8DB8-70F2476FA0BE}" type="datetimeFigureOut">
              <a:rPr lang="en-GB" smtClean="0"/>
              <a:t>17/09/2022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2012545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4E371FB-22F3-4FB5-8DB8-70F2476FA0BE}" type="datetimeFigureOut">
              <a:rPr lang="en-GB" smtClean="0"/>
              <a:t>17/09/2022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4278941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4E371FB-22F3-4FB5-8DB8-70F2476FA0BE}" type="datetimeFigureOut">
              <a:rPr lang="en-GB" smtClean="0"/>
              <a:t>17/09/2022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20851230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E371FB-22F3-4FB5-8DB8-70F2476FA0BE}" type="datetimeFigureOut">
              <a:rPr lang="en-GB" smtClean="0"/>
              <a:t>17/09/2022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2064013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4E371FB-22F3-4FB5-8DB8-70F2476FA0BE}" type="datetimeFigureOut">
              <a:rPr lang="en-GB" smtClean="0"/>
              <a:t>17/09/2022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3451898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4E371FB-22F3-4FB5-8DB8-70F2476FA0BE}" type="datetimeFigureOut">
              <a:rPr lang="en-GB" smtClean="0"/>
              <a:t>17/09/2022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542776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4E371FB-22F3-4FB5-8DB8-70F2476FA0BE}" type="datetimeFigureOut">
              <a:rPr lang="en-GB" smtClean="0"/>
              <a:t>17/09/2022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3206777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4E371FB-22F3-4FB5-8DB8-70F2476FA0BE}" type="datetimeFigureOut">
              <a:rPr lang="en-GB" smtClean="0"/>
              <a:t>17/09/2022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1753C06-AEF8-462E-B28C-FA55E62A1B3A}" type="slidenum">
              <a:rPr lang="en-GB" smtClean="0"/>
              <a:t>‹#›</a:t>
            </a:fld>
            <a:endParaRPr lang="en-GB"/>
          </a:p>
        </p:txBody>
      </p:sp>
    </p:spTree>
    <p:extLst>
      <p:ext uri="{BB962C8B-B14F-4D97-AF65-F5344CB8AC3E}">
        <p14:creationId xmlns:p14="http://schemas.microsoft.com/office/powerpoint/2010/main" val="1456778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4E371FB-22F3-4FB5-8DB8-70F2476FA0BE}" type="datetimeFigureOut">
              <a:rPr lang="en-GB" smtClean="0"/>
              <a:t>17/09/2022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1753C06-AEF8-462E-B28C-FA55E62A1B3A}" type="slidenum">
              <a:rPr lang="en-GB" smtClean="0"/>
              <a:t>‹#›</a:t>
            </a:fld>
            <a:endParaRPr lang="en-GB"/>
          </a:p>
        </p:txBody>
      </p:sp>
    </p:spTree>
    <p:extLst>
      <p:ext uri="{BB962C8B-B14F-4D97-AF65-F5344CB8AC3E}">
        <p14:creationId xmlns:p14="http://schemas.microsoft.com/office/powerpoint/2010/main" val="943758726"/>
      </p:ext>
    </p:extLst>
  </p:cSld>
  <p:clrMap bg1="lt1" tx1="dk1" bg2="lt2" tx2="dk2" accent1="accent1" accent2="accent2" accent3="accent3" accent4="accent4" accent5="accent5" accent6="accent6" hlink="hlink" folHlink="folHlink"/>
  <p:sldLayoutIdLst>
    <p:sldLayoutId id="2147484403" r:id="rId1"/>
    <p:sldLayoutId id="2147484404" r:id="rId2"/>
    <p:sldLayoutId id="2147484405" r:id="rId3"/>
    <p:sldLayoutId id="2147484406" r:id="rId4"/>
    <p:sldLayoutId id="2147484407" r:id="rId5"/>
    <p:sldLayoutId id="2147484408" r:id="rId6"/>
    <p:sldLayoutId id="2147484409" r:id="rId7"/>
    <p:sldLayoutId id="2147484410" r:id="rId8"/>
    <p:sldLayoutId id="2147484411" r:id="rId9"/>
    <p:sldLayoutId id="2147484412" r:id="rId10"/>
    <p:sldLayoutId id="2147484413" r:id="rId11"/>
    <p:sldLayoutId id="2147484414" r:id="rId12"/>
    <p:sldLayoutId id="2147484415" r:id="rId13"/>
    <p:sldLayoutId id="2147484416" r:id="rId14"/>
    <p:sldLayoutId id="2147484417" r:id="rId15"/>
    <p:sldLayoutId id="2147484418" r:id="rId16"/>
    <p:sldLayoutId id="214748441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hyperlink" Target="https://medium.com/beeline-learning/collaborative-learning-baa64cef3890" TargetMode="External"/><Relationship Id="rId2" Type="http://schemas.openxmlformats.org/officeDocument/2006/relationships/hyperlink" Target="https://aventislearning.com/" TargetMode="External"/><Relationship Id="rId1" Type="http://schemas.openxmlformats.org/officeDocument/2006/relationships/slideLayout" Target="../slideLayouts/slideLayout6.xml"/><Relationship Id="rId4" Type="http://schemas.openxmlformats.org/officeDocument/2006/relationships/hyperlink" Target="https://www.fons.org/resources/documents/Creating-Caring-Cultures/Critical-Reflection.pdf"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gse.harvard.edu/news/18/01/harvard-edcast-developing-critical-thinking" TargetMode="External"/><Relationship Id="rId2" Type="http://schemas.openxmlformats.org/officeDocument/2006/relationships/hyperlink" Target="http://doi.org/10.21061/jte.v7i1.a.2" TargetMode="External"/><Relationship Id="rId1" Type="http://schemas.openxmlformats.org/officeDocument/2006/relationships/slideLayout" Target="../slideLayouts/slideLayout7.xml"/><Relationship Id="rId6" Type="http://schemas.openxmlformats.org/officeDocument/2006/relationships/hyperlink" Target="https://doi.org/10.1080/13562517.2010.515022" TargetMode="External"/><Relationship Id="rId5" Type="http://schemas.openxmlformats.org/officeDocument/2006/relationships/hyperlink" Target="https://www.skillsyouneed.com/learn/critical-reading.html" TargetMode="External"/><Relationship Id="rId4" Type="http://schemas.openxmlformats.org/officeDocument/2006/relationships/hyperlink" Target="https://plato.stanford.edu/archives/fall2020/entries/critical-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EAA5CF2-48EC-8240-58C9-5535134F4DC9}"/>
              </a:ext>
            </a:extLst>
          </p:cNvPr>
          <p:cNvSpPr txBox="1"/>
          <p:nvPr/>
        </p:nvSpPr>
        <p:spPr>
          <a:xfrm>
            <a:off x="3053753" y="106197"/>
            <a:ext cx="570205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Cheryl Davies                                      2203989                                 ECGE4003PC </a:t>
            </a:r>
          </a:p>
        </p:txBody>
      </p:sp>
      <p:sp>
        <p:nvSpPr>
          <p:cNvPr id="5" name="TextBox 4">
            <a:extLst>
              <a:ext uri="{FF2B5EF4-FFF2-40B4-BE49-F238E27FC236}">
                <a16:creationId xmlns:a16="http://schemas.microsoft.com/office/drawing/2014/main" id="{23A6C311-F916-FC52-5DAF-603C50E764AA}"/>
              </a:ext>
            </a:extLst>
          </p:cNvPr>
          <p:cNvSpPr txBox="1"/>
          <p:nvPr/>
        </p:nvSpPr>
        <p:spPr>
          <a:xfrm>
            <a:off x="923026" y="782417"/>
            <a:ext cx="77638" cy="369332"/>
          </a:xfrm>
          <a:prstGeom prst="rect">
            <a:avLst/>
          </a:prstGeom>
          <a:noFill/>
        </p:spPr>
        <p:txBody>
          <a:bodyPr wrap="square" rtlCol="0">
            <a:spAutoFit/>
          </a:bodyPr>
          <a:lstStyle/>
          <a:p>
            <a:endParaRPr lang="en-GB" dirty="0"/>
          </a:p>
        </p:txBody>
      </p:sp>
      <p:sp>
        <p:nvSpPr>
          <p:cNvPr id="6" name="Rectangle 5">
            <a:extLst>
              <a:ext uri="{FF2B5EF4-FFF2-40B4-BE49-F238E27FC236}">
                <a16:creationId xmlns:a16="http://schemas.microsoft.com/office/drawing/2014/main" id="{87B48244-8F0A-3509-BE39-53B75A593789}"/>
              </a:ext>
            </a:extLst>
          </p:cNvPr>
          <p:cNvSpPr/>
          <p:nvPr/>
        </p:nvSpPr>
        <p:spPr>
          <a:xfrm>
            <a:off x="2902790" y="458462"/>
            <a:ext cx="6029864" cy="64791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Meddwl</a:t>
            </a:r>
            <a:r>
              <a:rPr lang="en-GB" dirty="0"/>
              <a:t> </a:t>
            </a:r>
            <a:r>
              <a:rPr lang="en-GB" dirty="0" err="1"/>
              <a:t>Beirniadol</a:t>
            </a:r>
            <a:r>
              <a:rPr lang="en-GB" dirty="0"/>
              <a:t>- </a:t>
            </a:r>
            <a:r>
              <a:rPr lang="en-GB" dirty="0" err="1"/>
              <a:t>Sgiliau</a:t>
            </a:r>
            <a:r>
              <a:rPr lang="en-GB" dirty="0"/>
              <a:t> a </a:t>
            </a:r>
            <a:r>
              <a:rPr lang="en-GB" dirty="0" err="1"/>
              <a:t>rhinweddau</a:t>
            </a:r>
            <a:r>
              <a:rPr lang="en-GB" dirty="0"/>
              <a:t> </a:t>
            </a:r>
            <a:r>
              <a:rPr lang="en-GB" dirty="0" err="1"/>
              <a:t>ar</a:t>
            </a:r>
            <a:r>
              <a:rPr lang="en-GB" dirty="0"/>
              <a:t> </a:t>
            </a:r>
            <a:r>
              <a:rPr lang="en-GB" dirty="0" err="1"/>
              <a:t>gyfer</a:t>
            </a:r>
            <a:r>
              <a:rPr lang="en-GB" dirty="0"/>
              <a:t> </a:t>
            </a:r>
            <a:r>
              <a:rPr lang="en-GB" dirty="0" err="1"/>
              <a:t>addysg</a:t>
            </a:r>
            <a:r>
              <a:rPr lang="en-GB" dirty="0"/>
              <a:t> ac </a:t>
            </a:r>
            <a:r>
              <a:rPr lang="en-GB" dirty="0" err="1"/>
              <a:t>astydio</a:t>
            </a:r>
            <a:endParaRPr lang="en-GB" dirty="0"/>
          </a:p>
        </p:txBody>
      </p:sp>
      <p:sp>
        <p:nvSpPr>
          <p:cNvPr id="7" name="Rectangle 6">
            <a:extLst>
              <a:ext uri="{FF2B5EF4-FFF2-40B4-BE49-F238E27FC236}">
                <a16:creationId xmlns:a16="http://schemas.microsoft.com/office/drawing/2014/main" id="{BAFFA2F5-A571-F326-EB2A-044E0668144F}"/>
              </a:ext>
            </a:extLst>
          </p:cNvPr>
          <p:cNvSpPr/>
          <p:nvPr/>
        </p:nvSpPr>
        <p:spPr>
          <a:xfrm>
            <a:off x="516467" y="1115170"/>
            <a:ext cx="9835232" cy="1731394"/>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800" b="1" u="sng" dirty="0" err="1">
                <a:solidFill>
                  <a:schemeClr val="tx1"/>
                </a:solidFill>
                <a:latin typeface="Arial" panose="020B0604020202020204" pitchFamily="34" charset="0"/>
                <a:cs typeface="Arial" panose="020B0604020202020204" pitchFamily="34" charset="0"/>
              </a:rPr>
              <a:t>Cyflwyniad</a:t>
            </a:r>
            <a:endParaRPr lang="en-GB" sz="800" b="1" u="sng" dirty="0">
              <a:solidFill>
                <a:schemeClr val="tx1"/>
              </a:solidFill>
              <a:latin typeface="Arial" panose="020B0604020202020204" pitchFamily="34" charset="0"/>
              <a:cs typeface="Arial" panose="020B0604020202020204" pitchFamily="34" charset="0"/>
            </a:endParaRPr>
          </a:p>
          <a:p>
            <a:endParaRPr lang="en-GB" sz="800" b="1" u="sng" dirty="0">
              <a:solidFill>
                <a:schemeClr val="tx1"/>
              </a:solidFill>
              <a:latin typeface="Arial" panose="020B0604020202020204" pitchFamily="34" charset="0"/>
              <a:cs typeface="Arial" panose="020B0604020202020204" pitchFamily="34" charset="0"/>
            </a:endParaRPr>
          </a:p>
          <a:p>
            <a:r>
              <a:rPr lang="en-GB" sz="800" b="1" u="sng" dirty="0">
                <a:solidFill>
                  <a:schemeClr val="tx1"/>
                </a:solidFill>
                <a:latin typeface="Arial" panose="020B0604020202020204" pitchFamily="34" charset="0"/>
                <a:cs typeface="Arial" panose="020B0604020202020204" pitchFamily="34" charset="0"/>
              </a:rPr>
              <a:t>Beth </a:t>
            </a:r>
            <a:r>
              <a:rPr lang="en-GB" sz="800" b="1" u="sng" dirty="0" err="1">
                <a:solidFill>
                  <a:schemeClr val="tx1"/>
                </a:solidFill>
                <a:latin typeface="Arial" panose="020B0604020202020204" pitchFamily="34" charset="0"/>
                <a:cs typeface="Arial" panose="020B0604020202020204" pitchFamily="34" charset="0"/>
              </a:rPr>
              <a:t>ydy’r</a:t>
            </a:r>
            <a:r>
              <a:rPr lang="en-GB" sz="800" b="1" u="sng" dirty="0">
                <a:solidFill>
                  <a:schemeClr val="tx1"/>
                </a:solidFill>
                <a:latin typeface="Arial" panose="020B0604020202020204" pitchFamily="34" charset="0"/>
                <a:cs typeface="Arial" panose="020B0604020202020204" pitchFamily="34" charset="0"/>
              </a:rPr>
              <a:t> term ‘</a:t>
            </a:r>
            <a:r>
              <a:rPr lang="en-GB" sz="800" b="1" u="sng" dirty="0" err="1">
                <a:solidFill>
                  <a:schemeClr val="tx1"/>
                </a:solidFill>
                <a:latin typeface="Arial" panose="020B0604020202020204" pitchFamily="34" charset="0"/>
                <a:cs typeface="Arial" panose="020B0604020202020204" pitchFamily="34" charset="0"/>
              </a:rPr>
              <a:t>meddwl</a:t>
            </a:r>
            <a:r>
              <a:rPr lang="en-GB" sz="800" b="1" u="sng" dirty="0">
                <a:solidFill>
                  <a:schemeClr val="tx1"/>
                </a:solidFill>
                <a:latin typeface="Arial" panose="020B0604020202020204" pitchFamily="34" charset="0"/>
                <a:cs typeface="Arial" panose="020B0604020202020204" pitchFamily="34" charset="0"/>
              </a:rPr>
              <a:t> </a:t>
            </a:r>
            <a:r>
              <a:rPr lang="en-GB" sz="800" b="1" u="sng" dirty="0" err="1">
                <a:solidFill>
                  <a:schemeClr val="tx1"/>
                </a:solidFill>
                <a:latin typeface="Arial" panose="020B0604020202020204" pitchFamily="34" charset="0"/>
                <a:cs typeface="Arial" panose="020B0604020202020204" pitchFamily="34" charset="0"/>
              </a:rPr>
              <a:t>beirniadol</a:t>
            </a:r>
            <a:r>
              <a:rPr lang="en-GB" sz="800" b="1" u="sng" dirty="0">
                <a:solidFill>
                  <a:schemeClr val="tx1"/>
                </a:solidFill>
                <a:latin typeface="Arial" panose="020B0604020202020204" pitchFamily="34" charset="0"/>
                <a:cs typeface="Arial" panose="020B0604020202020204" pitchFamily="34" charset="0"/>
              </a:rPr>
              <a:t>’ </a:t>
            </a:r>
            <a:r>
              <a:rPr lang="en-GB" sz="800" b="1" u="sng" dirty="0" err="1">
                <a:solidFill>
                  <a:schemeClr val="tx1"/>
                </a:solidFill>
                <a:latin typeface="Arial" panose="020B0604020202020204" pitchFamily="34" charset="0"/>
                <a:cs typeface="Arial" panose="020B0604020202020204" pitchFamily="34" charset="0"/>
              </a:rPr>
              <a:t>yn</a:t>
            </a:r>
            <a:r>
              <a:rPr lang="en-GB" sz="800" b="1" u="sng" dirty="0">
                <a:solidFill>
                  <a:schemeClr val="tx1"/>
                </a:solidFill>
                <a:latin typeface="Arial" panose="020B0604020202020204" pitchFamily="34" charset="0"/>
                <a:cs typeface="Arial" panose="020B0604020202020204" pitchFamily="34" charset="0"/>
              </a:rPr>
              <a:t> </a:t>
            </a:r>
            <a:r>
              <a:rPr lang="en-GB" sz="800" b="1" u="sng" dirty="0" err="1">
                <a:solidFill>
                  <a:schemeClr val="tx1"/>
                </a:solidFill>
                <a:latin typeface="Arial" panose="020B0604020202020204" pitchFamily="34" charset="0"/>
                <a:cs typeface="Arial" panose="020B0604020202020204" pitchFamily="34" charset="0"/>
              </a:rPr>
              <a:t>meddwl</a:t>
            </a:r>
            <a:r>
              <a:rPr lang="en-GB" sz="800" b="1" u="sng" dirty="0">
                <a:solidFill>
                  <a:schemeClr val="tx1"/>
                </a:solidFill>
                <a:latin typeface="Arial" panose="020B0604020202020204" pitchFamily="34" charset="0"/>
                <a:cs typeface="Arial" panose="020B0604020202020204" pitchFamily="34" charset="0"/>
              </a:rPr>
              <a:t>?</a:t>
            </a:r>
          </a:p>
          <a:p>
            <a:r>
              <a:rPr lang="en-GB" sz="800" dirty="0" err="1">
                <a:solidFill>
                  <a:schemeClr val="tx1"/>
                </a:solidFill>
                <a:latin typeface="Arial" panose="020B0604020202020204" pitchFamily="34" charset="0"/>
                <a:cs typeface="Arial" panose="020B0604020202020204" pitchFamily="34" charset="0"/>
              </a:rPr>
              <a:t>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ôl</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gwefan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dwedodd</a:t>
            </a:r>
            <a:r>
              <a:rPr lang="en-GB" sz="800" dirty="0">
                <a:solidFill>
                  <a:schemeClr val="tx1"/>
                </a:solidFill>
                <a:latin typeface="Arial" panose="020B0604020202020204" pitchFamily="34" charset="0"/>
                <a:cs typeface="Arial" panose="020B0604020202020204" pitchFamily="34" charset="0"/>
              </a:rPr>
              <a:t> Hitchcock (2020)</a:t>
            </a:r>
          </a:p>
          <a:p>
            <a:endParaRPr lang="en-GB" sz="800" dirty="0">
              <a:solidFill>
                <a:schemeClr val="tx1"/>
              </a:solidFill>
              <a:latin typeface="Arial" panose="020B0604020202020204" pitchFamily="34" charset="0"/>
              <a:cs typeface="Arial" panose="020B0604020202020204" pitchFamily="34" charset="0"/>
            </a:endParaRPr>
          </a:p>
          <a:p>
            <a:endParaRPr lang="en-GB" sz="800" dirty="0">
              <a:solidFill>
                <a:schemeClr val="tx1"/>
              </a:solidFill>
              <a:latin typeface="Arial" panose="020B0604020202020204" pitchFamily="34" charset="0"/>
              <a:cs typeface="Arial" panose="020B0604020202020204" pitchFamily="34" charset="0"/>
            </a:endParaRPr>
          </a:p>
          <a:p>
            <a:endParaRPr lang="en-GB" sz="800" dirty="0">
              <a:solidFill>
                <a:schemeClr val="tx1"/>
              </a:solidFill>
              <a:latin typeface="Arial" panose="020B0604020202020204" pitchFamily="34" charset="0"/>
              <a:cs typeface="Arial" panose="020B0604020202020204" pitchFamily="34" charset="0"/>
            </a:endParaRPr>
          </a:p>
          <a:p>
            <a:endParaRPr lang="en-GB" sz="800" dirty="0">
              <a:solidFill>
                <a:schemeClr val="tx1"/>
              </a:solidFill>
              <a:latin typeface="Arial" panose="020B0604020202020204" pitchFamily="34" charset="0"/>
              <a:cs typeface="Arial" panose="020B0604020202020204" pitchFamily="34" charset="0"/>
            </a:endParaRPr>
          </a:p>
          <a:p>
            <a:r>
              <a:rPr lang="en-GB" sz="800" dirty="0" err="1">
                <a:solidFill>
                  <a:schemeClr val="tx1"/>
                </a:solidFill>
                <a:latin typeface="Arial" panose="020B0604020202020204" pitchFamily="34" charset="0"/>
                <a:cs typeface="Arial" panose="020B0604020202020204" pitchFamily="34" charset="0"/>
              </a:rPr>
              <a:t>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debyg</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mae</a:t>
            </a:r>
            <a:r>
              <a:rPr lang="en-GB" sz="800" dirty="0">
                <a:solidFill>
                  <a:schemeClr val="tx1"/>
                </a:solidFill>
                <a:latin typeface="Arial" panose="020B0604020202020204" pitchFamily="34" charset="0"/>
                <a:cs typeface="Arial" panose="020B0604020202020204" pitchFamily="34" charset="0"/>
              </a:rPr>
              <a:t> Cottrell (2017), </a:t>
            </a:r>
            <a:r>
              <a:rPr lang="en-GB" sz="800" dirty="0" err="1">
                <a:solidFill>
                  <a:schemeClr val="tx1"/>
                </a:solidFill>
                <a:latin typeface="Arial" panose="020B0604020202020204" pitchFamily="34" charset="0"/>
                <a:cs typeface="Arial" panose="020B0604020202020204" pitchFamily="34" charset="0"/>
              </a:rPr>
              <a:t>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awgrymu</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feddwl</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feirniadol</a:t>
            </a:r>
            <a:r>
              <a:rPr lang="en-GB" sz="800" dirty="0">
                <a:solidFill>
                  <a:schemeClr val="tx1"/>
                </a:solidFill>
                <a:latin typeface="Arial" panose="020B0604020202020204" pitchFamily="34" charset="0"/>
                <a:cs typeface="Arial" panose="020B0604020202020204" pitchFamily="34" charset="0"/>
              </a:rPr>
              <a:t>, bod </a:t>
            </a:r>
            <a:r>
              <a:rPr lang="en-GB" sz="800" dirty="0" err="1">
                <a:solidFill>
                  <a:schemeClr val="tx1"/>
                </a:solidFill>
                <a:latin typeface="Arial" panose="020B0604020202020204" pitchFamily="34" charset="0"/>
                <a:cs typeface="Arial" panose="020B0604020202020204" pitchFamily="34" charset="0"/>
              </a:rPr>
              <a:t>hi’n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weithgaredd</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gwybyddol</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sy’n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dysgu</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ni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sut</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feddwl</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beirniadol</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gan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ddefnyddio</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dulliau</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arfarnol</a:t>
            </a:r>
            <a:r>
              <a:rPr lang="en-GB" sz="800" dirty="0">
                <a:solidFill>
                  <a:schemeClr val="tx1"/>
                </a:solidFill>
                <a:latin typeface="Arial" panose="020B0604020202020204" pitchFamily="34" charset="0"/>
                <a:cs typeface="Arial" panose="020B0604020202020204" pitchFamily="34" charset="0"/>
              </a:rPr>
              <a:t> a </a:t>
            </a:r>
            <a:r>
              <a:rPr lang="en-GB" sz="800" dirty="0" err="1">
                <a:solidFill>
                  <a:schemeClr val="tx1"/>
                </a:solidFill>
                <a:latin typeface="Arial" panose="020B0604020202020204" pitchFamily="34" charset="0"/>
                <a:cs typeface="Arial" panose="020B0604020202020204" pitchFamily="34" charset="0"/>
              </a:rPr>
              <a:t>ddadansoddol</a:t>
            </a:r>
            <a:r>
              <a:rPr lang="en-GB" sz="800" dirty="0">
                <a:solidFill>
                  <a:schemeClr val="tx1"/>
                </a:solidFill>
                <a:latin typeface="Arial" panose="020B0604020202020204" pitchFamily="34" charset="0"/>
                <a:cs typeface="Arial" panose="020B0604020202020204" pitchFamily="34" charset="0"/>
              </a:rPr>
              <a:t>.</a:t>
            </a:r>
          </a:p>
          <a:p>
            <a:endParaRPr lang="en-GB" sz="800" dirty="0">
              <a:solidFill>
                <a:schemeClr val="tx1"/>
              </a:solidFill>
              <a:latin typeface="Arial" panose="020B0604020202020204" pitchFamily="34" charset="0"/>
              <a:cs typeface="Arial" panose="020B0604020202020204" pitchFamily="34" charset="0"/>
            </a:endParaRPr>
          </a:p>
          <a:p>
            <a:r>
              <a:rPr lang="en-GB" sz="800" dirty="0">
                <a:solidFill>
                  <a:schemeClr val="tx1"/>
                </a:solidFill>
                <a:latin typeface="Arial" panose="020B0604020202020204" pitchFamily="34" charset="0"/>
                <a:cs typeface="Arial" panose="020B0604020202020204" pitchFamily="34" charset="0"/>
              </a:rPr>
              <a:t>Mae </a:t>
            </a:r>
            <a:r>
              <a:rPr lang="en-GB" sz="800" dirty="0" err="1">
                <a:solidFill>
                  <a:schemeClr val="tx1"/>
                </a:solidFill>
                <a:latin typeface="Arial" panose="020B0604020202020204" pitchFamily="34" charset="0"/>
                <a:cs typeface="Arial" panose="020B0604020202020204" pitchFamily="34" charset="0"/>
              </a:rPr>
              <a:t>hwn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awgrymu</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feddwl</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feirniadol</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mae</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rhaid</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ni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gynnig</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sgiliau</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gwybyddol</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fel</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sylw</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crebwyll</a:t>
            </a:r>
            <a:r>
              <a:rPr lang="en-GB" sz="800" dirty="0">
                <a:solidFill>
                  <a:schemeClr val="tx1"/>
                </a:solidFill>
                <a:latin typeface="Arial" panose="020B0604020202020204" pitchFamily="34" charset="0"/>
                <a:cs typeface="Arial" panose="020B0604020202020204" pitchFamily="34" charset="0"/>
              </a:rPr>
              <a:t> a </a:t>
            </a:r>
            <a:r>
              <a:rPr lang="en-GB" sz="800" dirty="0" err="1">
                <a:solidFill>
                  <a:schemeClr val="tx1"/>
                </a:solidFill>
                <a:latin typeface="Arial" panose="020B0604020202020204" pitchFamily="34" charset="0"/>
                <a:cs typeface="Arial" panose="020B0604020202020204" pitchFamily="34" charset="0"/>
              </a:rPr>
              <a:t>chategoreiddio</a:t>
            </a:r>
            <a:r>
              <a:rPr lang="en-GB" sz="800" dirty="0">
                <a:solidFill>
                  <a:schemeClr val="tx1"/>
                </a:solidFill>
                <a:latin typeface="Arial" panose="020B0604020202020204" pitchFamily="34" charset="0"/>
                <a:cs typeface="Arial" panose="020B0604020202020204" pitchFamily="34" charset="0"/>
              </a:rPr>
              <a:t> pan </a:t>
            </a:r>
            <a:r>
              <a:rPr lang="en-GB" sz="800" dirty="0" err="1">
                <a:solidFill>
                  <a:schemeClr val="tx1"/>
                </a:solidFill>
                <a:latin typeface="Arial" panose="020B0604020202020204" pitchFamily="34" charset="0"/>
                <a:cs typeface="Arial" panose="020B0604020202020204" pitchFamily="34" charset="0"/>
              </a:rPr>
              <a:t>rydyn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ni’n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dod</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ar</a:t>
            </a:r>
            <a:r>
              <a:rPr lang="en-GB" sz="800" dirty="0">
                <a:solidFill>
                  <a:schemeClr val="tx1"/>
                </a:solidFill>
                <a:latin typeface="Arial" panose="020B0604020202020204" pitchFamily="34" charset="0"/>
                <a:cs typeface="Arial" panose="020B0604020202020204" pitchFamily="34" charset="0"/>
              </a:rPr>
              <a:t> draws </a:t>
            </a:r>
            <a:r>
              <a:rPr lang="en-GB" sz="800" dirty="0" err="1">
                <a:solidFill>
                  <a:schemeClr val="tx1"/>
                </a:solidFill>
                <a:latin typeface="Arial" panose="020B0604020202020204" pitchFamily="34" charset="0"/>
                <a:cs typeface="Arial" panose="020B0604020202020204" pitchFamily="34" charset="0"/>
              </a:rPr>
              <a:t>adnoddau</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amrywiol</a:t>
            </a:r>
            <a:r>
              <a:rPr lang="en-GB" sz="800" dirty="0">
                <a:solidFill>
                  <a:schemeClr val="tx1"/>
                </a:solidFill>
                <a:latin typeface="Arial" panose="020B0604020202020204" pitchFamily="34" charset="0"/>
                <a:cs typeface="Arial" panose="020B0604020202020204" pitchFamily="34" charset="0"/>
              </a:rPr>
              <a:t> o </a:t>
            </a:r>
            <a:r>
              <a:rPr lang="en-GB" sz="800" dirty="0" err="1">
                <a:solidFill>
                  <a:schemeClr val="tx1"/>
                </a:solidFill>
                <a:latin typeface="Arial" panose="020B0604020202020204" pitchFamily="34" charset="0"/>
                <a:cs typeface="Arial" panose="020B0604020202020204" pitchFamily="34" charset="0"/>
              </a:rPr>
              <a:t>ffynonellau</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deunyddiau</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addysg</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darllen</a:t>
            </a:r>
            <a:r>
              <a:rPr lang="en-GB" sz="800" dirty="0">
                <a:solidFill>
                  <a:schemeClr val="tx1"/>
                </a:solidFill>
                <a:latin typeface="Arial" panose="020B0604020202020204" pitchFamily="34" charset="0"/>
                <a:cs typeface="Arial" panose="020B0604020202020204" pitchFamily="34" charset="0"/>
              </a:rPr>
              <a:t>, ac </a:t>
            </a:r>
            <a:r>
              <a:rPr lang="en-GB" sz="800" dirty="0" err="1">
                <a:solidFill>
                  <a:schemeClr val="tx1"/>
                </a:solidFill>
                <a:latin typeface="Arial" panose="020B0604020202020204" pitchFamily="34" charset="0"/>
                <a:cs typeface="Arial" panose="020B0604020202020204" pitchFamily="34" charset="0"/>
              </a:rPr>
              <a:t>unrhyw</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wybodaeth</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rydyn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ni’n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dod</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ar</a:t>
            </a:r>
            <a:r>
              <a:rPr lang="en-GB" sz="800" dirty="0">
                <a:solidFill>
                  <a:schemeClr val="tx1"/>
                </a:solidFill>
                <a:latin typeface="Arial" panose="020B0604020202020204" pitchFamily="34" charset="0"/>
                <a:cs typeface="Arial" panose="020B0604020202020204" pitchFamily="34" charset="0"/>
              </a:rPr>
              <a:t> draws pan </a:t>
            </a:r>
            <a:r>
              <a:rPr lang="en-GB" sz="800" dirty="0" err="1">
                <a:solidFill>
                  <a:schemeClr val="tx1"/>
                </a:solidFill>
                <a:latin typeface="Arial" panose="020B0604020202020204" pitchFamily="34" charset="0"/>
                <a:cs typeface="Arial" panose="020B0604020202020204" pitchFamily="34" charset="0"/>
              </a:rPr>
              <a:t>rydyn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ni’n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ymchwilio</a:t>
            </a:r>
            <a:r>
              <a:rPr lang="en-GB" sz="800" dirty="0">
                <a:solidFill>
                  <a:schemeClr val="tx1"/>
                </a:solidFill>
                <a:latin typeface="Arial" panose="020B0604020202020204" pitchFamily="34" charset="0"/>
                <a:cs typeface="Arial" panose="020B0604020202020204" pitchFamily="34" charset="0"/>
              </a:rPr>
              <a:t>.</a:t>
            </a:r>
          </a:p>
          <a:p>
            <a:r>
              <a:rPr lang="en-GB" sz="800" dirty="0">
                <a:solidFill>
                  <a:schemeClr val="tx1"/>
                </a:solidFill>
                <a:latin typeface="Arial" panose="020B0604020202020204" pitchFamily="34" charset="0"/>
                <a:cs typeface="Arial" panose="020B0604020202020204" pitchFamily="34" charset="0"/>
              </a:rPr>
              <a:t>Mae </a:t>
            </a:r>
            <a:r>
              <a:rPr lang="en-GB" sz="800" dirty="0" err="1">
                <a:solidFill>
                  <a:schemeClr val="tx1"/>
                </a:solidFill>
                <a:latin typeface="Arial" panose="020B0604020202020204" pitchFamily="34" charset="0"/>
                <a:cs typeface="Arial" panose="020B0604020202020204" pitchFamily="34" charset="0"/>
              </a:rPr>
              <a:t>meddwl</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feirniadol</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yn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achosi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ni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gwestiynu</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bopeth</a:t>
            </a:r>
            <a:r>
              <a:rPr lang="en-GB" sz="800" dirty="0">
                <a:solidFill>
                  <a:schemeClr val="tx1"/>
                </a:solidFill>
                <a:latin typeface="Arial" panose="020B0604020202020204" pitchFamily="34" charset="0"/>
                <a:cs typeface="Arial" panose="020B0604020202020204" pitchFamily="34" charset="0"/>
              </a:rPr>
              <a:t>, a </a:t>
            </a:r>
            <a:r>
              <a:rPr lang="en-GB" sz="800" dirty="0" err="1">
                <a:solidFill>
                  <a:schemeClr val="tx1"/>
                </a:solidFill>
                <a:latin typeface="Arial" panose="020B0604020202020204" pitchFamily="34" charset="0"/>
                <a:cs typeface="Arial" panose="020B0604020202020204" pitchFamily="34" charset="0"/>
              </a:rPr>
              <a:t>trwy</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herio</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gwybodaeth</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mae</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hi’n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rhoi’r</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cyfle</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ni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ddatblygu</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ein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dealldwriaith</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o’r</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ddaear</a:t>
            </a:r>
            <a:r>
              <a:rPr lang="en-GB" sz="800" dirty="0">
                <a:solidFill>
                  <a:schemeClr val="tx1"/>
                </a:solidFill>
                <a:latin typeface="Arial" panose="020B0604020202020204" pitchFamily="34" charset="0"/>
                <a:cs typeface="Arial" panose="020B0604020202020204" pitchFamily="34" charset="0"/>
              </a:rPr>
              <a:t> o </a:t>
            </a:r>
            <a:r>
              <a:rPr lang="en-GB" sz="800" dirty="0" err="1">
                <a:solidFill>
                  <a:schemeClr val="tx1"/>
                </a:solidFill>
                <a:latin typeface="Arial" panose="020B0604020202020204" pitchFamily="34" charset="0"/>
                <a:cs typeface="Arial" panose="020B0604020202020204" pitchFamily="34" charset="0"/>
              </a:rPr>
              <a:t>gwmpas</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ni</a:t>
            </a:r>
            <a:r>
              <a:rPr lang="en-GB" sz="800" dirty="0">
                <a:solidFill>
                  <a:schemeClr val="tx1"/>
                </a:solidFill>
                <a:latin typeface="Arial" panose="020B0604020202020204" pitchFamily="34" charset="0"/>
                <a:cs typeface="Arial" panose="020B0604020202020204" pitchFamily="34" charset="0"/>
              </a:rPr>
              <a:t>, ac </a:t>
            </a:r>
            <a:r>
              <a:rPr lang="en-GB" sz="800" dirty="0" err="1">
                <a:solidFill>
                  <a:schemeClr val="tx1"/>
                </a:solidFill>
                <a:latin typeface="Arial" panose="020B0604020202020204" pitchFamily="34" charset="0"/>
                <a:cs typeface="Arial" panose="020B0604020202020204" pitchFamily="34" charset="0"/>
              </a:rPr>
              <a:t>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ddysgu</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sut</a:t>
            </a:r>
            <a:r>
              <a:rPr lang="en-GB" sz="800" dirty="0">
                <a:solidFill>
                  <a:schemeClr val="tx1"/>
                </a:solidFill>
                <a:latin typeface="Arial" panose="020B0604020202020204" pitchFamily="34" charset="0"/>
                <a:cs typeface="Arial" panose="020B0604020202020204" pitchFamily="34" charset="0"/>
              </a:rPr>
              <a:t> i </a:t>
            </a:r>
            <a:r>
              <a:rPr lang="en-GB" sz="800" dirty="0" err="1">
                <a:solidFill>
                  <a:schemeClr val="tx1"/>
                </a:solidFill>
                <a:latin typeface="Arial" panose="020B0604020202020204" pitchFamily="34" charset="0"/>
                <a:cs typeface="Arial" panose="020B0604020202020204" pitchFamily="34" charset="0"/>
              </a:rPr>
              <a:t>ymchwilio</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gwybodaeth</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ddod</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i</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gasgliad</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ein</a:t>
            </a:r>
            <a:r>
              <a:rPr lang="en-GB" sz="800" dirty="0">
                <a:solidFill>
                  <a:schemeClr val="tx1"/>
                </a:solidFill>
                <a:latin typeface="Arial" panose="020B0604020202020204" pitchFamily="34" charset="0"/>
                <a:cs typeface="Arial" panose="020B0604020202020204" pitchFamily="34" charset="0"/>
              </a:rPr>
              <a:t> </a:t>
            </a:r>
            <a:r>
              <a:rPr lang="en-GB" sz="800" dirty="0" err="1">
                <a:solidFill>
                  <a:schemeClr val="tx1"/>
                </a:solidFill>
                <a:latin typeface="Arial" panose="020B0604020202020204" pitchFamily="34" charset="0"/>
                <a:cs typeface="Arial" panose="020B0604020202020204" pitchFamily="34" charset="0"/>
              </a:rPr>
              <a:t>hunan</a:t>
            </a:r>
            <a:r>
              <a:rPr lang="en-GB" sz="800" dirty="0">
                <a:solidFill>
                  <a:schemeClr val="tx1"/>
                </a:solidFill>
                <a:latin typeface="Arial" panose="020B0604020202020204" pitchFamily="34" charset="0"/>
                <a:cs typeface="Arial" panose="020B0604020202020204" pitchFamily="34" charset="0"/>
              </a:rPr>
              <a:t>.</a:t>
            </a:r>
          </a:p>
        </p:txBody>
      </p:sp>
      <p:sp>
        <p:nvSpPr>
          <p:cNvPr id="3" name="Rectangle 2">
            <a:extLst>
              <a:ext uri="{FF2B5EF4-FFF2-40B4-BE49-F238E27FC236}">
                <a16:creationId xmlns:a16="http://schemas.microsoft.com/office/drawing/2014/main" id="{2560E4E8-9956-8ED6-7F59-5EA20395C340}"/>
              </a:ext>
            </a:extLst>
          </p:cNvPr>
          <p:cNvSpPr>
            <a:spLocks noChangeArrowheads="1"/>
          </p:cNvSpPr>
          <p:nvPr/>
        </p:nvSpPr>
        <p:spPr bwMode="auto">
          <a:xfrm>
            <a:off x="608161" y="1750209"/>
            <a:ext cx="8890575"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800" dirty="0">
                <a:solidFill>
                  <a:srgbClr val="1A1A1A"/>
                </a:solidFill>
                <a:latin typeface="Arial" panose="020B0604020202020204" pitchFamily="34" charset="0"/>
                <a:cs typeface="Arial" panose="020B0604020202020204" pitchFamily="34" charset="0"/>
              </a:rPr>
              <a:t>“</a:t>
            </a:r>
            <a:r>
              <a:rPr kumimoji="0" lang="en-US" altLang="en-US" sz="800" b="0" i="0" u="none" strike="noStrike" cap="none" normalizeH="0" baseline="0" dirty="0">
                <a:ln>
                  <a:noFill/>
                </a:ln>
                <a:solidFill>
                  <a:srgbClr val="1A1A1A"/>
                </a:solidFill>
                <a:effectLst/>
                <a:latin typeface="Arial" panose="020B0604020202020204" pitchFamily="34" charset="0"/>
                <a:cs typeface="Arial" panose="020B0604020202020204" pitchFamily="34" charset="0"/>
              </a:rPr>
              <a:t>Use of the term ‘critical thinking’ to describe an educational goal goes back to the American philosopher John Dewey (1910), who more commonly called it ‘reflective thinking’. He defined it as</a:t>
            </a:r>
            <a:endPar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active, persistent and careful consideration of any belief or supposed form of knowledge in the light of the grounds that support it, and the further conclusions to which it tends.” (Dewey 1910).</a:t>
            </a:r>
          </a:p>
        </p:txBody>
      </p:sp>
      <p:sp>
        <p:nvSpPr>
          <p:cNvPr id="8" name="Rectangle: Rounded Corners 7">
            <a:extLst>
              <a:ext uri="{FF2B5EF4-FFF2-40B4-BE49-F238E27FC236}">
                <a16:creationId xmlns:a16="http://schemas.microsoft.com/office/drawing/2014/main" id="{02CB8F2C-670B-EDC4-6888-ABEA060882DD}"/>
              </a:ext>
            </a:extLst>
          </p:cNvPr>
          <p:cNvSpPr/>
          <p:nvPr/>
        </p:nvSpPr>
        <p:spPr>
          <a:xfrm>
            <a:off x="418062" y="2855362"/>
            <a:ext cx="3351681" cy="3581400"/>
          </a:xfrm>
          <a:prstGeom prst="roundRect">
            <a:avLst/>
          </a:prstGeom>
          <a:solidFill>
            <a:schemeClr val="bg1">
              <a:lumMod val="85000"/>
            </a:schemeClr>
          </a:solidFill>
          <a:ln>
            <a:solidFill>
              <a:srgbClr val="0070C0"/>
            </a:solidFill>
          </a:ln>
        </p:spPr>
        <p:style>
          <a:lnRef idx="2">
            <a:schemeClr val="accent6"/>
          </a:lnRef>
          <a:fillRef idx="1">
            <a:schemeClr val="lt1"/>
          </a:fillRef>
          <a:effectRef idx="0">
            <a:schemeClr val="accent6"/>
          </a:effectRef>
          <a:fontRef idx="minor">
            <a:schemeClr val="dk1"/>
          </a:fontRef>
        </p:style>
        <p:txBody>
          <a:bodyPr rtlCol="0" anchor="ctr"/>
          <a:lstStyle/>
          <a:p>
            <a:endParaRPr lang="en-GB" sz="800" dirty="0">
              <a:solidFill>
                <a:sysClr val="windowText" lastClr="000000"/>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E5731D25-9548-3AA2-BD2B-80305692ACEA}"/>
              </a:ext>
            </a:extLst>
          </p:cNvPr>
          <p:cNvSpPr txBox="1"/>
          <p:nvPr/>
        </p:nvSpPr>
        <p:spPr>
          <a:xfrm>
            <a:off x="526354" y="3004275"/>
            <a:ext cx="3236023" cy="3416320"/>
          </a:xfrm>
          <a:prstGeom prst="rect">
            <a:avLst/>
          </a:prstGeom>
          <a:noFill/>
        </p:spPr>
        <p:txBody>
          <a:bodyPr wrap="square" rtlCol="0">
            <a:spAutoFit/>
          </a:bodyPr>
          <a:lstStyle/>
          <a:p>
            <a:r>
              <a:rPr lang="en-GB" sz="800" b="1" u="sng" dirty="0">
                <a:latin typeface="Arial" panose="020B0604020202020204" pitchFamily="34" charset="0"/>
                <a:cs typeface="Arial" panose="020B0604020202020204" pitchFamily="34" charset="0"/>
              </a:rPr>
              <a:t>Dysgu </a:t>
            </a:r>
            <a:r>
              <a:rPr lang="en-GB" sz="800" b="1" u="sng" dirty="0" err="1">
                <a:latin typeface="Arial" panose="020B0604020202020204" pitchFamily="34" charset="0"/>
                <a:cs typeface="Arial" panose="020B0604020202020204" pitchFamily="34" charset="0"/>
              </a:rPr>
              <a:t>cydweithredol</a:t>
            </a:r>
            <a:endParaRPr lang="en-GB" sz="800" b="1" u="sng"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“Collaborative learning is the educational approach of using groups to enhance learning through working together. Groups of two or more learners work together to solve problems, complete tasks, or learn new concepts.</a:t>
            </a:r>
          </a:p>
          <a:p>
            <a:r>
              <a:rPr lang="en-GB" sz="800" dirty="0">
                <a:latin typeface="Arial" panose="020B0604020202020204" pitchFamily="34" charset="0"/>
                <a:cs typeface="Arial" panose="020B0604020202020204" pitchFamily="34" charset="0"/>
              </a:rPr>
              <a:t>Through defending their positions, reframing ideas, listening to other viewpoints and articulating their points, learners will gain a more complete understanding as a group than they could as individuals.”  (</a:t>
            </a:r>
            <a:r>
              <a:rPr lang="en-GB" sz="800" dirty="0" err="1">
                <a:latin typeface="Arial" panose="020B0604020202020204" pitchFamily="34" charset="0"/>
                <a:cs typeface="Arial" panose="020B0604020202020204" pitchFamily="34" charset="0"/>
              </a:rPr>
              <a:t>Valamis</a:t>
            </a:r>
            <a:r>
              <a:rPr lang="en-GB" sz="800" dirty="0">
                <a:latin typeface="Arial" panose="020B0604020202020204" pitchFamily="34" charset="0"/>
                <a:cs typeface="Arial" panose="020B0604020202020204" pitchFamily="34" charset="0"/>
              </a:rPr>
              <a:t> 2021).</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Mae </a:t>
            </a:r>
            <a:r>
              <a:rPr lang="en-GB" sz="800" dirty="0" err="1">
                <a:latin typeface="Arial" panose="020B0604020202020204" pitchFamily="34" charset="0"/>
                <a:cs typeface="Arial" panose="020B0604020202020204" pitchFamily="34" charset="0"/>
              </a:rPr>
              <a:t>yna</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lawer</a:t>
            </a:r>
            <a:r>
              <a:rPr lang="en-GB" sz="800" dirty="0">
                <a:latin typeface="Arial" panose="020B0604020202020204" pitchFamily="34" charset="0"/>
                <a:cs typeface="Arial" panose="020B0604020202020204" pitchFamily="34" charset="0"/>
              </a:rPr>
              <a:t> o </a:t>
            </a:r>
            <a:r>
              <a:rPr lang="en-GB" sz="800" dirty="0" err="1">
                <a:latin typeface="Arial" panose="020B0604020202020204" pitchFamily="34" charset="0"/>
                <a:cs typeface="Arial" panose="020B0604020202020204" pitchFamily="34" charset="0"/>
              </a:rPr>
              <a:t>fanteision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gyda</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dysgu</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gweithio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gydweithredol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Wrth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ddysgu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gydweithredol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rhoi'r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cyfle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fyfyrwyr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cymryd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rhan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mewn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trafodaethau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meddwl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feirniadol</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trwy</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wneud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helpu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pobol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gofio </a:t>
            </a:r>
            <a:r>
              <a:rPr lang="en-GB" sz="800" dirty="0" err="1">
                <a:latin typeface="Arial" panose="020B0604020202020204" pitchFamily="34" charset="0"/>
                <a:cs typeface="Arial" panose="020B0604020202020204" pitchFamily="34" charset="0"/>
              </a:rPr>
              <a:t>manylion</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gwybodaeth</a:t>
            </a:r>
            <a:r>
              <a:rPr lang="en-GB" sz="800" dirty="0">
                <a:latin typeface="Arial" panose="020B0604020202020204" pitchFamily="34" charset="0"/>
                <a:cs typeface="Arial" panose="020B0604020202020204" pitchFamily="34" charset="0"/>
              </a:rPr>
              <a:t> am </a:t>
            </a:r>
            <a:r>
              <a:rPr lang="en-GB" sz="800" dirty="0" err="1">
                <a:latin typeface="Arial" panose="020B0604020202020204" pitchFamily="34" charset="0"/>
                <a:cs typeface="Arial" panose="020B0604020202020204" pitchFamily="34" charset="0"/>
              </a:rPr>
              <a:t>amser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hirach</a:t>
            </a:r>
            <a:r>
              <a:rPr lang="en-GB" sz="800" dirty="0">
                <a:latin typeface="Arial" panose="020B0604020202020204" pitchFamily="34" charset="0"/>
                <a:cs typeface="Arial" panose="020B0604020202020204" pitchFamily="34" charset="0"/>
              </a:rPr>
              <a:t>. </a:t>
            </a:r>
          </a:p>
          <a:p>
            <a:r>
              <a:rPr lang="en-GB" sz="800" dirty="0">
                <a:latin typeface="Arial" panose="020B0604020202020204" pitchFamily="34" charset="0"/>
                <a:cs typeface="Arial" panose="020B0604020202020204" pitchFamily="34" charset="0"/>
              </a:rPr>
              <a:t>Mae </a:t>
            </a:r>
            <a:r>
              <a:rPr lang="en-GB" sz="800" dirty="0" err="1">
                <a:latin typeface="Arial" panose="020B0604020202020204" pitchFamily="34" charset="0"/>
                <a:cs typeface="Arial" panose="020B0604020202020204" pitchFamily="34" charset="0"/>
              </a:rPr>
              <a:t>Valamis</a:t>
            </a:r>
            <a:r>
              <a:rPr lang="en-GB" sz="800" dirty="0">
                <a:latin typeface="Arial" panose="020B0604020202020204" pitchFamily="34" charset="0"/>
                <a:cs typeface="Arial" panose="020B0604020202020204" pitchFamily="34" charset="0"/>
              </a:rPr>
              <a:t> (2021)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dweud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trwy</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rhannu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syniadau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trafod</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gwrando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farnau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pobol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eraill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fydd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myfyrwyr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ennyn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mwy</a:t>
            </a:r>
            <a:r>
              <a:rPr lang="en-GB" sz="800" dirty="0">
                <a:latin typeface="Arial" panose="020B0604020202020204" pitchFamily="34" charset="0"/>
                <a:cs typeface="Arial" panose="020B0604020202020204" pitchFamily="34" charset="0"/>
              </a:rPr>
              <a:t> o </a:t>
            </a:r>
            <a:r>
              <a:rPr lang="en-GB" sz="800" dirty="0" err="1">
                <a:latin typeface="Arial" panose="020B0604020202020204" pitchFamily="34" charset="0"/>
                <a:cs typeface="Arial" panose="020B0604020202020204" pitchFamily="34" charset="0"/>
              </a:rPr>
              <a:t>dealldwriaith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fel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grŵp</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unlle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fel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unigolion</a:t>
            </a:r>
            <a:r>
              <a:rPr lang="en-GB" sz="800" dirty="0">
                <a:latin typeface="Arial" panose="020B0604020202020204" pitchFamily="34" charset="0"/>
                <a:cs typeface="Arial" panose="020B0604020202020204" pitchFamily="34" charset="0"/>
              </a:rPr>
              <a:t>. </a:t>
            </a:r>
          </a:p>
          <a:p>
            <a:endParaRPr lang="en-GB" sz="800" dirty="0">
              <a:latin typeface="Arial" panose="020B0604020202020204" pitchFamily="34" charset="0"/>
              <a:cs typeface="Arial" panose="020B0604020202020204" pitchFamily="34" charset="0"/>
            </a:endParaRPr>
          </a:p>
          <a:p>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debyg</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Vygotsky (1978)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ddweud</a:t>
            </a:r>
            <a:r>
              <a:rPr lang="en-GB" sz="800" dirty="0">
                <a:latin typeface="Arial" panose="020B0604020202020204" pitchFamily="34" charset="0"/>
                <a:cs typeface="Arial" panose="020B0604020202020204" pitchFamily="34" charset="0"/>
              </a:rPr>
              <a:t> bod </a:t>
            </a:r>
            <a:r>
              <a:rPr lang="en-GB" sz="800" dirty="0" err="1">
                <a:latin typeface="Arial" panose="020B0604020202020204" pitchFamily="34" charset="0"/>
                <a:cs typeface="Arial" panose="020B0604020202020204" pitchFamily="34" charset="0"/>
              </a:rPr>
              <a:t>myfyrwyr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gallu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perfformio</a:t>
            </a:r>
            <a:r>
              <a:rPr lang="en-GB" sz="800" dirty="0">
                <a:latin typeface="Arial" panose="020B0604020202020204" pitchFamily="34" charset="0"/>
                <a:cs typeface="Arial" panose="020B0604020202020204" pitchFamily="34" charset="0"/>
              </a:rPr>
              <a:t> at </a:t>
            </a:r>
            <a:r>
              <a:rPr lang="en-GB" sz="800" dirty="0" err="1">
                <a:latin typeface="Arial" panose="020B0604020202020204" pitchFamily="34" charset="0"/>
                <a:cs typeface="Arial" panose="020B0604020202020204" pitchFamily="34" charset="0"/>
              </a:rPr>
              <a:t>lefelau</a:t>
            </a:r>
            <a:r>
              <a:rPr lang="en-GB" sz="800" dirty="0">
                <a:latin typeface="Arial" panose="020B0604020202020204" pitchFamily="34" charset="0"/>
                <a:cs typeface="Arial" panose="020B0604020202020204" pitchFamily="34" charset="0"/>
              </a:rPr>
              <a:t> o </a:t>
            </a:r>
            <a:r>
              <a:rPr lang="en-GB" sz="800" dirty="0" err="1">
                <a:latin typeface="Arial" panose="020B0604020202020204" pitchFamily="34" charset="0"/>
                <a:cs typeface="Arial" panose="020B0604020202020204" pitchFamily="34" charset="0"/>
              </a:rPr>
              <a:t>deallusau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uchaf</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gyda</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dysgu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gydweithredol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lle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gweithio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annibynnol</a:t>
            </a:r>
            <a:r>
              <a:rPr lang="en-GB" sz="800" dirty="0">
                <a:latin typeface="Arial" panose="020B0604020202020204" pitchFamily="34" charset="0"/>
                <a:cs typeface="Arial" panose="020B0604020202020204" pitchFamily="34" charset="0"/>
              </a:rPr>
              <a:t>.</a:t>
            </a:r>
          </a:p>
          <a:p>
            <a:r>
              <a:rPr lang="en-GB" sz="800" dirty="0">
                <a:latin typeface="Arial" panose="020B0604020202020204" pitchFamily="34" charset="0"/>
                <a:cs typeface="Arial" panose="020B0604020202020204" pitchFamily="34" charset="0"/>
              </a:rPr>
              <a:t>Mae Bruner (1985)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cytuno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gyda</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hwn</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dweud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trwy</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ddysgu’n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gydweithredol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helpu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ddatblygu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sgiliau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datrys</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problemau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achos</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rhaid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iddyn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nhw</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wrando</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dehongliadau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gwahanol</a:t>
            </a:r>
            <a:r>
              <a:rPr lang="en-GB" sz="800" dirty="0">
                <a:latin typeface="Arial" panose="020B0604020202020204" pitchFamily="34" charset="0"/>
                <a:cs typeface="Arial" panose="020B0604020202020204" pitchFamily="34" charset="0"/>
              </a:rPr>
              <a:t> o </a:t>
            </a:r>
            <a:r>
              <a:rPr lang="en-GB" sz="800" dirty="0" err="1">
                <a:latin typeface="Arial" panose="020B0604020202020204" pitchFamily="34" charset="0"/>
                <a:cs typeface="Arial" panose="020B0604020202020204" pitchFamily="34" charset="0"/>
              </a:rPr>
              <a:t>aelodau'r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grŵp</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nhw’n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cydweithio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gyda</a:t>
            </a:r>
            <a:r>
              <a:rPr lang="en-GB" sz="800" dirty="0">
                <a:latin typeface="Arial" panose="020B0604020202020204" pitchFamily="34" charset="0"/>
                <a:cs typeface="Arial" panose="020B0604020202020204" pitchFamily="34" charset="0"/>
              </a:rPr>
              <a:t>. </a:t>
            </a:r>
          </a:p>
        </p:txBody>
      </p:sp>
      <p:pic>
        <p:nvPicPr>
          <p:cNvPr id="1028" name="Picture 4" descr="See the source image">
            <a:extLst>
              <a:ext uri="{FF2B5EF4-FFF2-40B4-BE49-F238E27FC236}">
                <a16:creationId xmlns:a16="http://schemas.microsoft.com/office/drawing/2014/main" id="{CB77C7E1-BED8-7954-78E4-4BF9D5A4BC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531471" y="64681"/>
            <a:ext cx="1757897" cy="86394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FA6222C2-CE48-377A-2430-5162266376AD}"/>
              </a:ext>
            </a:extLst>
          </p:cNvPr>
          <p:cNvSpPr txBox="1"/>
          <p:nvPr/>
        </p:nvSpPr>
        <p:spPr>
          <a:xfrm>
            <a:off x="386397" y="916250"/>
            <a:ext cx="2283479"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a:t>
            </a:r>
            <a:r>
              <a:rPr lang="en-GB" sz="800" dirty="0" err="1">
                <a:solidFill>
                  <a:schemeClr val="bg1"/>
                </a:solidFill>
                <a:latin typeface="Arial" panose="020B0604020202020204" pitchFamily="34" charset="0"/>
                <a:cs typeface="Arial" panose="020B0604020202020204" pitchFamily="34" charset="0"/>
              </a:rPr>
              <a:t>Tarddiad</a:t>
            </a:r>
            <a:r>
              <a:rPr lang="en-GB" sz="800" dirty="0">
                <a:solidFill>
                  <a:schemeClr val="bg1"/>
                </a:solidFill>
                <a:latin typeface="Arial" panose="020B0604020202020204" pitchFamily="34" charset="0"/>
                <a:cs typeface="Arial" panose="020B0604020202020204" pitchFamily="34" charset="0"/>
              </a:rPr>
              <a:t>: </a:t>
            </a:r>
            <a:r>
              <a:rPr lang="en-GB" sz="800" dirty="0" err="1">
                <a:solidFill>
                  <a:schemeClr val="bg1"/>
                </a:solidFill>
                <a:latin typeface="Arial" panose="020B0604020202020204" pitchFamily="34" charset="0"/>
                <a:cs typeface="Arial" panose="020B0604020202020204" pitchFamily="34" charset="0"/>
              </a:rPr>
              <a:t>Aventislearning</a:t>
            </a:r>
            <a:r>
              <a:rPr lang="en-GB" sz="800" dirty="0">
                <a:solidFill>
                  <a:schemeClr val="bg1"/>
                </a:solidFill>
                <a:latin typeface="Arial" panose="020B0604020202020204" pitchFamily="34" charset="0"/>
                <a:cs typeface="Arial" panose="020B0604020202020204" pitchFamily="34" charset="0"/>
              </a:rPr>
              <a:t> 2008)</a:t>
            </a:r>
            <a:endParaRPr lang="en-GB" sz="800" dirty="0">
              <a:latin typeface="Arial" panose="020B0604020202020204" pitchFamily="34" charset="0"/>
              <a:cs typeface="Arial" panose="020B0604020202020204" pitchFamily="34" charset="0"/>
            </a:endParaRPr>
          </a:p>
        </p:txBody>
      </p:sp>
      <p:pic>
        <p:nvPicPr>
          <p:cNvPr id="1030" name="Picture 6" descr="Image result for Critical Thinking Brain">
            <a:extLst>
              <a:ext uri="{FF2B5EF4-FFF2-40B4-BE49-F238E27FC236}">
                <a16:creationId xmlns:a16="http://schemas.microsoft.com/office/drawing/2014/main" id="{583DD896-6700-CD01-93EC-23F068B137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82655" y="103135"/>
            <a:ext cx="1757896" cy="863948"/>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05C61A4C-6846-5E47-8672-78976A1DCA4B}"/>
              </a:ext>
            </a:extLst>
          </p:cNvPr>
          <p:cNvSpPr txBox="1"/>
          <p:nvPr/>
        </p:nvSpPr>
        <p:spPr>
          <a:xfrm>
            <a:off x="9949307" y="942956"/>
            <a:ext cx="1906437" cy="215444"/>
          </a:xfrm>
          <a:prstGeom prst="rect">
            <a:avLst/>
          </a:prstGeom>
          <a:noFill/>
        </p:spPr>
        <p:txBody>
          <a:bodyPr wrap="square" rtlCol="0">
            <a:spAutoFit/>
          </a:bodyPr>
          <a:lstStyle/>
          <a:p>
            <a:r>
              <a:rPr lang="en-GB" sz="800" dirty="0">
                <a:solidFill>
                  <a:schemeClr val="bg1"/>
                </a:solidFill>
                <a:latin typeface="Arial" panose="020B0604020202020204" pitchFamily="34" charset="0"/>
                <a:cs typeface="Arial" panose="020B0604020202020204" pitchFamily="34" charset="0"/>
              </a:rPr>
              <a:t>      (</a:t>
            </a:r>
            <a:r>
              <a:rPr lang="en-GB" sz="800" dirty="0" err="1">
                <a:solidFill>
                  <a:schemeClr val="bg1"/>
                </a:solidFill>
                <a:latin typeface="Arial" panose="020B0604020202020204" pitchFamily="34" charset="0"/>
                <a:cs typeface="Arial" panose="020B0604020202020204" pitchFamily="34" charset="0"/>
              </a:rPr>
              <a:t>Tarddiad</a:t>
            </a:r>
            <a:r>
              <a:rPr lang="en-GB" sz="800" dirty="0">
                <a:solidFill>
                  <a:schemeClr val="bg1"/>
                </a:solidFill>
                <a:latin typeface="Arial" panose="020B0604020202020204" pitchFamily="34" charset="0"/>
                <a:cs typeface="Arial" panose="020B0604020202020204" pitchFamily="34" charset="0"/>
              </a:rPr>
              <a:t>: Harvard 2018)</a:t>
            </a:r>
          </a:p>
        </p:txBody>
      </p:sp>
      <p:sp>
        <p:nvSpPr>
          <p:cNvPr id="2" name="Rectangle: Rounded Corners 1">
            <a:extLst>
              <a:ext uri="{FF2B5EF4-FFF2-40B4-BE49-F238E27FC236}">
                <a16:creationId xmlns:a16="http://schemas.microsoft.com/office/drawing/2014/main" id="{082B8213-0AC6-1614-8E5E-7EC070127ACC}"/>
              </a:ext>
            </a:extLst>
          </p:cNvPr>
          <p:cNvSpPr/>
          <p:nvPr/>
        </p:nvSpPr>
        <p:spPr>
          <a:xfrm>
            <a:off x="3780849" y="2826128"/>
            <a:ext cx="3263182" cy="3581400"/>
          </a:xfrm>
          <a:prstGeom prst="roundRect">
            <a:avLst/>
          </a:prstGeom>
          <a:solidFill>
            <a:schemeClr val="bg1">
              <a:lumMod val="85000"/>
            </a:schemeClr>
          </a:solidFill>
          <a:ln>
            <a:solidFill>
              <a:srgbClr val="0070C0"/>
            </a:solidFill>
          </a:ln>
        </p:spPr>
        <p:style>
          <a:lnRef idx="2">
            <a:schemeClr val="accent6"/>
          </a:lnRef>
          <a:fillRef idx="1">
            <a:schemeClr val="lt1"/>
          </a:fillRef>
          <a:effectRef idx="0">
            <a:schemeClr val="accent6"/>
          </a:effectRef>
          <a:fontRef idx="minor">
            <a:schemeClr val="dk1"/>
          </a:fontRef>
        </p:style>
        <p:txBody>
          <a:bodyPr rtlCol="0" anchor="ctr"/>
          <a:lstStyle/>
          <a:p>
            <a:endParaRPr lang="en-GB" sz="800" dirty="0">
              <a:solidFill>
                <a:sysClr val="windowText" lastClr="000000"/>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5C43D532-1A8B-1494-86B9-616F7D9DFEF9}"/>
              </a:ext>
            </a:extLst>
          </p:cNvPr>
          <p:cNvSpPr txBox="1"/>
          <p:nvPr/>
        </p:nvSpPr>
        <p:spPr>
          <a:xfrm>
            <a:off x="3922580" y="2962970"/>
            <a:ext cx="3073401" cy="3416320"/>
          </a:xfrm>
          <a:prstGeom prst="rect">
            <a:avLst/>
          </a:prstGeom>
          <a:noFill/>
        </p:spPr>
        <p:txBody>
          <a:bodyPr wrap="square" rtlCol="0">
            <a:spAutoFit/>
          </a:bodyPr>
          <a:lstStyle/>
          <a:p>
            <a:r>
              <a:rPr lang="en-GB" sz="800" b="1" u="sng" dirty="0" err="1">
                <a:latin typeface="Arial" panose="020B0604020202020204" pitchFamily="34" charset="0"/>
                <a:cs typeface="Arial" panose="020B0604020202020204" pitchFamily="34" charset="0"/>
              </a:rPr>
              <a:t>Darllen</a:t>
            </a:r>
            <a:r>
              <a:rPr lang="en-GB" sz="800" b="1" u="sng" dirty="0">
                <a:latin typeface="Arial" panose="020B0604020202020204" pitchFamily="34" charset="0"/>
                <a:cs typeface="Arial" panose="020B0604020202020204" pitchFamily="34" charset="0"/>
              </a:rPr>
              <a:t> </a:t>
            </a:r>
            <a:r>
              <a:rPr lang="en-GB" sz="800" b="1" u="sng" dirty="0" err="1">
                <a:latin typeface="Arial" panose="020B0604020202020204" pitchFamily="34" charset="0"/>
                <a:cs typeface="Arial" panose="020B0604020202020204" pitchFamily="34" charset="0"/>
              </a:rPr>
              <a:t>beirniadol</a:t>
            </a:r>
            <a:endParaRPr lang="en-GB" sz="800" b="1" u="sng"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“Reading furnishes the mind only with materials of knowledge; it is thinking that makes what we read ours.” (Locke 1690).</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I </a:t>
            </a:r>
            <a:r>
              <a:rPr lang="en-GB" sz="800" dirty="0" err="1">
                <a:latin typeface="Arial" panose="020B0604020202020204" pitchFamily="34" charset="0"/>
                <a:cs typeface="Arial" panose="020B0604020202020204" pitchFamily="34" charset="0"/>
              </a:rPr>
              <a:t>ddarllen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feirniadol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angen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ddadansoddi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gwybodaeth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rydyn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wedi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darllen</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gofyn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cwestiynau</a:t>
            </a:r>
            <a:r>
              <a:rPr lang="en-GB" sz="800" dirty="0">
                <a:latin typeface="Arial" panose="020B0604020202020204" pitchFamily="34" charset="0"/>
                <a:cs typeface="Arial" panose="020B0604020202020204" pitchFamily="34" charset="0"/>
              </a:rPr>
              <a:t> at </a:t>
            </a:r>
            <a:r>
              <a:rPr lang="en-GB" sz="800" dirty="0" err="1">
                <a:latin typeface="Arial" panose="020B0604020202020204" pitchFamily="34" charset="0"/>
                <a:cs typeface="Arial" panose="020B0604020202020204" pitchFamily="34" charset="0"/>
              </a:rPr>
              <a:t>ein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hunan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wella</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haddysg</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dealltwriaeth</a:t>
            </a:r>
            <a:r>
              <a:rPr lang="en-GB" sz="800" dirty="0">
                <a:latin typeface="Arial" panose="020B0604020202020204" pitchFamily="34" charset="0"/>
                <a:cs typeface="Arial" panose="020B0604020202020204" pitchFamily="34" charset="0"/>
              </a:rPr>
              <a:t> am y </a:t>
            </a:r>
            <a:r>
              <a:rPr lang="en-GB" sz="800" dirty="0" err="1">
                <a:latin typeface="Arial" panose="020B0604020202020204" pitchFamily="34" charset="0"/>
                <a:cs typeface="Arial" panose="020B0604020202020204" pitchFamily="34" charset="0"/>
              </a:rPr>
              <a:t>wybodaeth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rydyn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wedi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cyrchu</a:t>
            </a:r>
            <a:r>
              <a:rPr lang="en-GB" sz="800" dirty="0">
                <a:latin typeface="Arial" panose="020B0604020202020204" pitchFamily="34" charset="0"/>
                <a:cs typeface="Arial" panose="020B0604020202020204" pitchFamily="34" charset="0"/>
              </a:rPr>
              <a:t>. </a:t>
            </a:r>
          </a:p>
          <a:p>
            <a:r>
              <a:rPr lang="en-GB" sz="800" dirty="0">
                <a:latin typeface="Arial" panose="020B0604020202020204" pitchFamily="34" charset="0"/>
                <a:cs typeface="Arial" panose="020B0604020202020204" pitchFamily="34" charset="0"/>
              </a:rPr>
              <a:t>Mae </a:t>
            </a:r>
            <a:r>
              <a:rPr lang="en-GB" sz="800" dirty="0" err="1">
                <a:latin typeface="Arial" panose="020B0604020202020204" pitchFamily="34" charset="0"/>
                <a:cs typeface="Arial" panose="020B0604020202020204" pitchFamily="34" charset="0"/>
              </a:rPr>
              <a:t>angen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fel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myfyrwyr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darllen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gyda</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meddwl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agored</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heb</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adael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unrhyw</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ragfarn</a:t>
            </a:r>
            <a:r>
              <a:rPr lang="en-GB" sz="800" dirty="0">
                <a:latin typeface="Arial" panose="020B0604020202020204" pitchFamily="34" charset="0"/>
                <a:cs typeface="Arial" panose="020B0604020202020204" pitchFamily="34" charset="0"/>
              </a:rPr>
              <a:t> neu </a:t>
            </a:r>
            <a:r>
              <a:rPr lang="en-GB" sz="800" dirty="0" err="1">
                <a:latin typeface="Arial" panose="020B0604020202020204" pitchFamily="34" charset="0"/>
                <a:cs typeface="Arial" panose="020B0604020202020204" pitchFamily="34" charset="0"/>
              </a:rPr>
              <a:t>farnau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personol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tynnu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o’r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dadleuon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sydd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cyrchiad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rydyn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defnyddio</a:t>
            </a:r>
            <a:r>
              <a:rPr lang="en-GB" sz="800" dirty="0">
                <a:latin typeface="Arial" panose="020B0604020202020204" pitchFamily="34" charset="0"/>
                <a:cs typeface="Arial" panose="020B0604020202020204" pitchFamily="34" charset="0"/>
              </a:rPr>
              <a:t>. </a:t>
            </a:r>
          </a:p>
          <a:p>
            <a:r>
              <a:rPr lang="en-GB" sz="800" dirty="0" err="1">
                <a:latin typeface="Arial" panose="020B0604020202020204" pitchFamily="34" charset="0"/>
                <a:cs typeface="Arial" panose="020B0604020202020204" pitchFamily="34" charset="0"/>
              </a:rPr>
              <a:t>Hefyd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angen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fyfyrio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testun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dweud</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chymryd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nodiadau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ar</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pwyntiau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allweddol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sydd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angen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arnom</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ymchwilio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ehangu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haddysg</a:t>
            </a:r>
            <a:r>
              <a:rPr lang="en-GB" sz="800" dirty="0">
                <a:latin typeface="Arial" panose="020B0604020202020204" pitchFamily="34" charset="0"/>
                <a:cs typeface="Arial" panose="020B0604020202020204" pitchFamily="34" charset="0"/>
              </a:rPr>
              <a:t>.</a:t>
            </a:r>
          </a:p>
          <a:p>
            <a:r>
              <a:rPr lang="en-GB" sz="800" dirty="0">
                <a:latin typeface="Arial" panose="020B0604020202020204" pitchFamily="34" charset="0"/>
                <a:cs typeface="Arial" panose="020B0604020202020204" pitchFamily="34" charset="0"/>
              </a:rPr>
              <a:t>Mae Cohen (2015),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dweud</a:t>
            </a:r>
            <a:r>
              <a:rPr lang="en-GB" sz="800" dirty="0">
                <a:latin typeface="Arial" panose="020B0604020202020204" pitchFamily="34" charset="0"/>
                <a:cs typeface="Arial" panose="020B0604020202020204" pitchFamily="34" charset="0"/>
              </a:rPr>
              <a:t> bod </a:t>
            </a:r>
            <a:r>
              <a:rPr lang="en-GB" sz="800" dirty="0" err="1">
                <a:latin typeface="Arial" panose="020B0604020202020204" pitchFamily="34" charset="0"/>
                <a:cs typeface="Arial" panose="020B0604020202020204" pitchFamily="34" charset="0"/>
              </a:rPr>
              <a:t>yr</a:t>
            </a:r>
            <a:r>
              <a:rPr lang="en-GB" sz="800" dirty="0">
                <a:latin typeface="Arial" panose="020B0604020202020204" pitchFamily="34" charset="0"/>
                <a:cs typeface="Arial" panose="020B0604020202020204" pitchFamily="34" charset="0"/>
              </a:rPr>
              <a:t> abled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ddarllen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feirniadol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galon</a:t>
            </a:r>
            <a:r>
              <a:rPr lang="en-GB" sz="800" dirty="0">
                <a:latin typeface="Arial" panose="020B0604020202020204" pitchFamily="34" charset="0"/>
                <a:cs typeface="Arial" panose="020B0604020202020204" pitchFamily="34" charset="0"/>
              </a:rPr>
              <a:t> o </a:t>
            </a:r>
            <a:r>
              <a:rPr lang="en-GB" sz="800" dirty="0" err="1">
                <a:latin typeface="Arial" panose="020B0604020202020204" pitchFamily="34" charset="0"/>
                <a:cs typeface="Arial" panose="020B0604020202020204" pitchFamily="34" charset="0"/>
              </a:rPr>
              <a:t>ddysgu’n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dda</a:t>
            </a:r>
            <a:r>
              <a:rPr lang="en-GB" sz="800" dirty="0">
                <a:latin typeface="Arial" panose="020B0604020202020204" pitchFamily="34" charset="0"/>
                <a:cs typeface="Arial" panose="020B0604020202020204" pitchFamily="34" charset="0"/>
              </a:rPr>
              <a:t>. Mae Cohen (2015)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awgrymu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bwyso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fyny'r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cryfderau</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gwendidau</a:t>
            </a:r>
            <a:r>
              <a:rPr lang="en-GB" sz="800" dirty="0">
                <a:latin typeface="Arial" panose="020B0604020202020204" pitchFamily="34" charset="0"/>
                <a:cs typeface="Arial" panose="020B0604020202020204" pitchFamily="34" charset="0"/>
              </a:rPr>
              <a:t> o </a:t>
            </a:r>
            <a:r>
              <a:rPr lang="en-GB" sz="800" dirty="0" err="1">
                <a:latin typeface="Arial" panose="020B0604020202020204" pitchFamily="34" charset="0"/>
                <a:cs typeface="Arial" panose="020B0604020202020204" pitchFamily="34" charset="0"/>
              </a:rPr>
              <a:t>beth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rydyn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darllen</a:t>
            </a:r>
            <a:r>
              <a:rPr lang="en-GB" sz="800" dirty="0">
                <a:latin typeface="Arial" panose="020B0604020202020204" pitchFamily="34" charset="0"/>
                <a:cs typeface="Arial" panose="020B0604020202020204" pitchFamily="34" charset="0"/>
              </a:rPr>
              <a:t>. Mae Cottrell (2019) </a:t>
            </a:r>
            <a:r>
              <a:rPr lang="en-GB" sz="800" dirty="0" err="1">
                <a:latin typeface="Arial" panose="020B0604020202020204" pitchFamily="34" charset="0"/>
                <a:cs typeface="Arial" panose="020B0604020202020204" pitchFamily="34" charset="0"/>
              </a:rPr>
              <a:t>hefyd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cytuno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gyda</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hwn</a:t>
            </a:r>
            <a:r>
              <a:rPr lang="en-GB" sz="800" dirty="0">
                <a:latin typeface="Arial" panose="020B0604020202020204" pitchFamily="34" charset="0"/>
                <a:cs typeface="Arial" panose="020B0604020202020204" pitchFamily="34" charset="0"/>
              </a:rPr>
              <a:t>. Mae </a:t>
            </a:r>
            <a:r>
              <a:rPr lang="en-GB" sz="800" dirty="0" err="1">
                <a:latin typeface="Arial" panose="020B0604020202020204" pitchFamily="34" charset="0"/>
                <a:cs typeface="Arial" panose="020B0604020202020204" pitchFamily="34" charset="0"/>
              </a:rPr>
              <a:t>hi’n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dweud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werthuso</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adnabod</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dystiolaeth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sydd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tecst</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Hefyd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gofyn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benderfynu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os</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ydy’r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dystiolaeth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rhoi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cefnogaeth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casgliadau</a:t>
            </a:r>
            <a:r>
              <a:rPr lang="en-GB" sz="800" dirty="0">
                <a:latin typeface="Arial" panose="020B0604020202020204" pitchFamily="34" charset="0"/>
                <a:cs typeface="Arial" panose="020B0604020202020204" pitchFamily="34" charset="0"/>
              </a:rPr>
              <a:t>. </a:t>
            </a:r>
          </a:p>
          <a:p>
            <a:r>
              <a:rPr lang="en-GB" sz="800" dirty="0" err="1">
                <a:latin typeface="Arial" panose="020B0604020202020204" pitchFamily="34" charset="0"/>
                <a:cs typeface="Arial" panose="020B0604020202020204" pitchFamily="34" charset="0"/>
              </a:rPr>
              <a:t>Hefyd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Cohen (2015)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gofyn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ddarllen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adnoddau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academaidd</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adnabod</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dadleuon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ysgrifennwr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cynnig</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waith</a:t>
            </a:r>
            <a:r>
              <a:rPr lang="en-GB" sz="800" dirty="0">
                <a:latin typeface="Arial" panose="020B0604020202020204" pitchFamily="34" charset="0"/>
                <a:cs typeface="Arial" panose="020B0604020202020204" pitchFamily="34" charset="0"/>
              </a:rPr>
              <a:t>. Mae </a:t>
            </a:r>
            <a:r>
              <a:rPr lang="en-GB" sz="800" dirty="0" err="1">
                <a:latin typeface="Arial" panose="020B0604020202020204" pitchFamily="34" charset="0"/>
                <a:cs typeface="Arial" panose="020B0604020202020204" pitchFamily="34" charset="0"/>
              </a:rPr>
              <a:t>rhan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fwyaf</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o’r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destynnau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fydd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myfyrwyr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darllen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gynnwys</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dadl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Mewn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ysgrifen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academaidd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dadl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gallu</a:t>
            </a:r>
            <a:r>
              <a:rPr lang="en-GB" sz="800" dirty="0">
                <a:latin typeface="Arial" panose="020B0604020202020204" pitchFamily="34" charset="0"/>
                <a:cs typeface="Arial" panose="020B0604020202020204" pitchFamily="34" charset="0"/>
              </a:rPr>
              <a:t> bod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gais</a:t>
            </a:r>
            <a:r>
              <a:rPr lang="en-GB" sz="800" dirty="0">
                <a:latin typeface="Arial" panose="020B0604020202020204" pitchFamily="34" charset="0"/>
                <a:cs typeface="Arial" panose="020B0604020202020204" pitchFamily="34" charset="0"/>
              </a:rPr>
              <a:t>, barn </a:t>
            </a:r>
            <a:r>
              <a:rPr lang="en-GB" sz="800" dirty="0" err="1">
                <a:latin typeface="Arial" panose="020B0604020202020204" pitchFamily="34" charset="0"/>
                <a:cs typeface="Arial" panose="020B0604020202020204" pitchFamily="34" charset="0"/>
              </a:rPr>
              <a:t>yr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awdur</a:t>
            </a:r>
            <a:r>
              <a:rPr lang="en-GB" sz="800" dirty="0">
                <a:latin typeface="Arial" panose="020B0604020202020204" pitchFamily="34" charset="0"/>
                <a:cs typeface="Arial" panose="020B0604020202020204" pitchFamily="34" charset="0"/>
              </a:rPr>
              <a:t>, neu </a:t>
            </a:r>
            <a:r>
              <a:rPr lang="en-GB" sz="800" dirty="0" err="1">
                <a:latin typeface="Arial" panose="020B0604020202020204" pitchFamily="34" charset="0"/>
                <a:cs typeface="Arial" panose="020B0604020202020204" pitchFamily="34" charset="0"/>
              </a:rPr>
              <a:t>safbwynt</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nhw</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eisiau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amddiffyn</a:t>
            </a:r>
            <a:r>
              <a:rPr lang="en-GB" sz="800" dirty="0">
                <a:latin typeface="Arial" panose="020B0604020202020204" pitchFamily="34" charset="0"/>
                <a:cs typeface="Arial" panose="020B0604020202020204" pitchFamily="34" charset="0"/>
              </a:rPr>
              <a:t>. </a:t>
            </a:r>
          </a:p>
        </p:txBody>
      </p:sp>
      <p:sp>
        <p:nvSpPr>
          <p:cNvPr id="11" name="Rectangle: Rounded Corners 10">
            <a:extLst>
              <a:ext uri="{FF2B5EF4-FFF2-40B4-BE49-F238E27FC236}">
                <a16:creationId xmlns:a16="http://schemas.microsoft.com/office/drawing/2014/main" id="{C9E82B0B-718B-913A-9980-558509B8AD7F}"/>
              </a:ext>
            </a:extLst>
          </p:cNvPr>
          <p:cNvSpPr/>
          <p:nvPr/>
        </p:nvSpPr>
        <p:spPr>
          <a:xfrm>
            <a:off x="7067389" y="2873564"/>
            <a:ext cx="3274524" cy="3581400"/>
          </a:xfrm>
          <a:prstGeom prst="roundRect">
            <a:avLst/>
          </a:prstGeom>
          <a:solidFill>
            <a:schemeClr val="bg1">
              <a:lumMod val="85000"/>
            </a:schemeClr>
          </a:solidFill>
          <a:ln>
            <a:solidFill>
              <a:srgbClr val="0070C0"/>
            </a:solidFill>
          </a:ln>
        </p:spPr>
        <p:style>
          <a:lnRef idx="2">
            <a:schemeClr val="accent6"/>
          </a:lnRef>
          <a:fillRef idx="1">
            <a:schemeClr val="lt1"/>
          </a:fillRef>
          <a:effectRef idx="0">
            <a:schemeClr val="accent6"/>
          </a:effectRef>
          <a:fontRef idx="minor">
            <a:schemeClr val="dk1"/>
          </a:fontRef>
        </p:style>
        <p:txBody>
          <a:bodyPr rtlCol="0" anchor="ctr"/>
          <a:lstStyle/>
          <a:p>
            <a:endParaRPr lang="en-GB" sz="800" dirty="0">
              <a:solidFill>
                <a:sysClr val="windowText" lastClr="000000"/>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772C7A13-D353-9C20-895D-AA3A9A0AC79E}"/>
              </a:ext>
            </a:extLst>
          </p:cNvPr>
          <p:cNvSpPr txBox="1"/>
          <p:nvPr/>
        </p:nvSpPr>
        <p:spPr>
          <a:xfrm>
            <a:off x="7265321" y="2994651"/>
            <a:ext cx="2865087" cy="3539430"/>
          </a:xfrm>
          <a:prstGeom prst="rect">
            <a:avLst/>
          </a:prstGeom>
          <a:noFill/>
        </p:spPr>
        <p:txBody>
          <a:bodyPr wrap="square" rtlCol="0">
            <a:spAutoFit/>
          </a:bodyPr>
          <a:lstStyle/>
          <a:p>
            <a:r>
              <a:rPr lang="en-GB" sz="800" b="1" u="sng" dirty="0" err="1">
                <a:latin typeface="Arial" panose="020B0604020202020204" pitchFamily="34" charset="0"/>
                <a:cs typeface="Arial" panose="020B0604020202020204" pitchFamily="34" charset="0"/>
              </a:rPr>
              <a:t>Myfyrio</a:t>
            </a:r>
            <a:r>
              <a:rPr lang="en-GB" sz="800" b="1" u="sng" dirty="0">
                <a:latin typeface="Arial" panose="020B0604020202020204" pitchFamily="34" charset="0"/>
                <a:cs typeface="Arial" panose="020B0604020202020204" pitchFamily="34" charset="0"/>
              </a:rPr>
              <a:t> </a:t>
            </a:r>
            <a:r>
              <a:rPr lang="en-GB" sz="800" b="1" u="sng" dirty="0" err="1">
                <a:latin typeface="Arial" panose="020B0604020202020204" pitchFamily="34" charset="0"/>
                <a:cs typeface="Arial" panose="020B0604020202020204" pitchFamily="34" charset="0"/>
              </a:rPr>
              <a:t>beirniadol</a:t>
            </a:r>
            <a:endParaRPr lang="en-GB" sz="800" b="1" u="sng"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Hawlia Cottrell (2017), bod </a:t>
            </a:r>
            <a:r>
              <a:rPr lang="en-GB" sz="800" dirty="0" err="1">
                <a:latin typeface="Arial" panose="020B0604020202020204" pitchFamily="34" charset="0"/>
                <a:cs typeface="Arial" panose="020B0604020202020204" pitchFamily="34" charset="0"/>
              </a:rPr>
              <a:t>myfyrio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feirniadol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mewn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cyd-destunau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proffesiynol</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academaidd</a:t>
            </a:r>
            <a:r>
              <a:rPr lang="en-GB" sz="800" dirty="0">
                <a:latin typeface="Arial" panose="020B0604020202020204" pitchFamily="34" charset="0"/>
                <a:cs typeface="Arial" panose="020B0604020202020204" pitchFamily="34" charset="0"/>
              </a:rPr>
              <a:t> , </a:t>
            </a:r>
            <a:r>
              <a:rPr lang="en-GB" sz="800" dirty="0" err="1">
                <a:latin typeface="Arial" panose="020B0604020202020204" pitchFamily="34" charset="0"/>
                <a:cs typeface="Arial" panose="020B0604020202020204" pitchFamily="34" charset="0"/>
              </a:rPr>
              <a:t>mwy</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cynyddol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nawr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oherwydd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cael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ddefnyddio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fel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ffordd</a:t>
            </a:r>
            <a:r>
              <a:rPr lang="en-GB" sz="800" dirty="0">
                <a:latin typeface="Arial" panose="020B0604020202020204" pitchFamily="34" charset="0"/>
                <a:cs typeface="Arial" panose="020B0604020202020204" pitchFamily="34" charset="0"/>
              </a:rPr>
              <a:t> o </a:t>
            </a:r>
            <a:r>
              <a:rPr lang="en-GB" sz="800" dirty="0" err="1">
                <a:latin typeface="Arial" panose="020B0604020202020204" pitchFamily="34" charset="0"/>
                <a:cs typeface="Arial" panose="020B0604020202020204" pitchFamily="34" charset="0"/>
              </a:rPr>
              <a:t>arfarni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profiadau</a:t>
            </a:r>
            <a:r>
              <a:rPr lang="en-GB" sz="800" dirty="0">
                <a:latin typeface="Arial" panose="020B0604020202020204" pitchFamily="34" charset="0"/>
                <a:cs typeface="Arial" panose="020B0604020202020204" pitchFamily="34" charset="0"/>
              </a:rPr>
              <a:t>. </a:t>
            </a:r>
          </a:p>
          <a:p>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ogystal</a:t>
            </a:r>
            <a:r>
              <a:rPr lang="en-GB" sz="800" dirty="0">
                <a:latin typeface="Arial" panose="020B0604020202020204" pitchFamily="34" charset="0"/>
                <a:cs typeface="Arial" panose="020B0604020202020204" pitchFamily="34" charset="0"/>
              </a:rPr>
              <a:t> â </a:t>
            </a:r>
            <a:r>
              <a:rPr lang="en-GB" sz="800" dirty="0" err="1">
                <a:latin typeface="Arial" panose="020B0604020202020204" pitchFamily="34" charset="0"/>
                <a:cs typeface="Arial" panose="020B0604020202020204" pitchFamily="34" charset="0"/>
              </a:rPr>
              <a:t>hwn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Jarvis (1992)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dweud</a:t>
            </a:r>
            <a:r>
              <a:rPr lang="en-GB" sz="800" dirty="0">
                <a:latin typeface="Arial" panose="020B0604020202020204" pitchFamily="34" charset="0"/>
                <a:cs typeface="Arial" panose="020B0604020202020204" pitchFamily="34" charset="0"/>
              </a:rPr>
              <a:t> “Engaging in critical reflection enables practitioners to continue to ‘learn, grow and develop in and through practice’.  </a:t>
            </a:r>
          </a:p>
          <a:p>
            <a:r>
              <a:rPr lang="en-GB" sz="800" dirty="0" err="1">
                <a:latin typeface="Arial" panose="020B0604020202020204" pitchFamily="34" charset="0"/>
                <a:cs typeface="Arial" panose="020B0604020202020204" pitchFamily="34" charset="0"/>
              </a:rPr>
              <a:t>Cefnogir</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farn</a:t>
            </a:r>
            <a:r>
              <a:rPr lang="en-GB" sz="800" dirty="0">
                <a:latin typeface="Arial" panose="020B0604020202020204" pitchFamily="34" charset="0"/>
                <a:cs typeface="Arial" panose="020B0604020202020204" pitchFamily="34" charset="0"/>
              </a:rPr>
              <a:t> hon </a:t>
            </a:r>
            <a:r>
              <a:rPr lang="en-GB" sz="800" dirty="0" err="1">
                <a:latin typeface="Arial" panose="020B0604020202020204" pitchFamily="34" charset="0"/>
                <a:cs typeface="Arial" panose="020B0604020202020204" pitchFamily="34" charset="0"/>
              </a:rPr>
              <a:t>gan</a:t>
            </a:r>
            <a:r>
              <a:rPr lang="en-GB" sz="800" dirty="0">
                <a:latin typeface="Arial" panose="020B0604020202020204" pitchFamily="34" charset="0"/>
                <a:cs typeface="Arial" panose="020B0604020202020204" pitchFamily="34" charset="0"/>
              </a:rPr>
              <a:t> Cottrell (2011)</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“Increasingly, academic courses place value on critical reflection. This requires you to think </a:t>
            </a:r>
            <a:r>
              <a:rPr lang="en-GB" sz="800" dirty="0" err="1">
                <a:latin typeface="Arial" panose="020B0604020202020204" pitchFamily="34" charset="0"/>
                <a:cs typeface="Arial" panose="020B0604020202020204" pitchFamily="34" charset="0"/>
              </a:rPr>
              <a:t>aboutyour</a:t>
            </a:r>
            <a:r>
              <a:rPr lang="en-GB" sz="800" dirty="0">
                <a:latin typeface="Arial" panose="020B0604020202020204" pitchFamily="34" charset="0"/>
                <a:cs typeface="Arial" panose="020B0604020202020204" pitchFamily="34" charset="0"/>
              </a:rPr>
              <a:t> experience in an intellectual way- to consider what has happened, to use research and theory to throw light on your experience.” (Cottrell, </a:t>
            </a:r>
            <a:r>
              <a:rPr lang="en-GB" sz="800" i="1" dirty="0">
                <a:latin typeface="Arial" panose="020B0604020202020204" pitchFamily="34" charset="0"/>
                <a:cs typeface="Arial" panose="020B0604020202020204" pitchFamily="34" charset="0"/>
              </a:rPr>
              <a:t>Mindfulness for Students </a:t>
            </a:r>
            <a:r>
              <a:rPr lang="en-GB" sz="800" dirty="0">
                <a:latin typeface="Arial" panose="020B0604020202020204" pitchFamily="34" charset="0"/>
                <a:cs typeface="Arial" panose="020B0604020202020204" pitchFamily="34" charset="0"/>
              </a:rPr>
              <a:t>t.193)</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Mae </a:t>
            </a:r>
            <a:r>
              <a:rPr lang="en-GB" sz="800" dirty="0" err="1">
                <a:latin typeface="Arial" panose="020B0604020202020204" pitchFamily="34" charset="0"/>
                <a:cs typeface="Arial" panose="020B0604020202020204" pitchFamily="34" charset="0"/>
              </a:rPr>
              <a:t>meddwl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feirniadol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ffordd</a:t>
            </a:r>
            <a:r>
              <a:rPr lang="en-GB" sz="800" dirty="0">
                <a:latin typeface="Arial" panose="020B0604020202020204" pitchFamily="34" charset="0"/>
                <a:cs typeface="Arial" panose="020B0604020202020204" pitchFamily="34" charset="0"/>
              </a:rPr>
              <a:t> o </a:t>
            </a:r>
            <a:r>
              <a:rPr lang="en-GB" sz="800" dirty="0" err="1">
                <a:latin typeface="Arial" panose="020B0604020202020204" pitchFamily="34" charset="0"/>
                <a:cs typeface="Arial" panose="020B0604020202020204" pitchFamily="34" charset="0"/>
              </a:rPr>
              <a:t>roi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beirniadaeth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hunan</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pwrpas</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hwn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yw</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datblygu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mwy</a:t>
            </a:r>
            <a:r>
              <a:rPr lang="en-GB" sz="800" dirty="0">
                <a:latin typeface="Arial" panose="020B0604020202020204" pitchFamily="34" charset="0"/>
                <a:cs typeface="Arial" panose="020B0604020202020204" pitchFamily="34" charset="0"/>
              </a:rPr>
              <a:t> o </a:t>
            </a:r>
            <a:r>
              <a:rPr lang="en-GB" sz="800" dirty="0" err="1">
                <a:latin typeface="Arial" panose="020B0604020202020204" pitchFamily="34" charset="0"/>
                <a:cs typeface="Arial" panose="020B0604020202020204" pitchFamily="34" charset="0"/>
              </a:rPr>
              <a:t>hunan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ymwybyddiaeth</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mewn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tro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hwn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gallu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helpu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ddatblygu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fel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unigolion</a:t>
            </a:r>
            <a:r>
              <a:rPr lang="en-GB" sz="800" dirty="0">
                <a:latin typeface="Arial" panose="020B0604020202020204" pitchFamily="34" charset="0"/>
                <a:cs typeface="Arial" panose="020B0604020202020204" pitchFamily="34" charset="0"/>
              </a:rPr>
              <a:t>. Mae Gibbs (1988), </a:t>
            </a:r>
            <a:r>
              <a:rPr lang="en-GB" sz="800" dirty="0" err="1">
                <a:latin typeface="Arial" panose="020B0604020202020204" pitchFamily="34" charset="0"/>
                <a:cs typeface="Arial" panose="020B0604020202020204" pitchFamily="34" charset="0"/>
              </a:rPr>
              <a:t>wedi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cefnogi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gan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greu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cylched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myfyrio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dangos</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camau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wneud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cylched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dangos</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camau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disgrifiad</a:t>
            </a:r>
            <a:r>
              <a:rPr lang="en-GB" sz="800" dirty="0">
                <a:latin typeface="Arial" panose="020B0604020202020204" pitchFamily="34" charset="0"/>
                <a:cs typeface="Arial" panose="020B0604020202020204" pitchFamily="34" charset="0"/>
              </a:rPr>
              <a:t> o </a:t>
            </a:r>
            <a:r>
              <a:rPr lang="en-GB" sz="800" dirty="0" err="1">
                <a:latin typeface="Arial" panose="020B0604020202020204" pitchFamily="34" charset="0"/>
                <a:cs typeface="Arial" panose="020B0604020202020204" pitchFamily="34" charset="0"/>
              </a:rPr>
              <a:t>beth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digwyddodd</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teimladau</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emosiynau</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oedd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brofiadol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arfarniad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o’r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profiad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casgliad</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olaf</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cynllun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gweithredu</a:t>
            </a:r>
            <a:r>
              <a:rPr lang="en-GB" sz="800" dirty="0">
                <a:latin typeface="Arial" panose="020B0604020202020204" pitchFamily="34" charset="0"/>
                <a:cs typeface="Arial" panose="020B0604020202020204" pitchFamily="34" charset="0"/>
              </a:rPr>
              <a:t> am </a:t>
            </a:r>
            <a:r>
              <a:rPr lang="en-GB" sz="800" dirty="0" err="1">
                <a:latin typeface="Arial" panose="020B0604020202020204" pitchFamily="34" charset="0"/>
                <a:cs typeface="Arial" panose="020B0604020202020204" pitchFamily="34" charset="0"/>
              </a:rPr>
              <a:t>sut</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wneud</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profiad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mwy</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effeithiol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dyfodol</a:t>
            </a:r>
            <a:r>
              <a:rPr lang="en-GB" sz="800" dirty="0">
                <a:latin typeface="Arial" panose="020B0604020202020204" pitchFamily="34" charset="0"/>
                <a:cs typeface="Arial" panose="020B0604020202020204" pitchFamily="34" charset="0"/>
              </a:rPr>
              <a:t>.         </a:t>
            </a:r>
          </a:p>
          <a:p>
            <a:r>
              <a:rPr lang="en-GB" sz="800" dirty="0">
                <a:latin typeface="Arial" panose="020B0604020202020204" pitchFamily="34" charset="0"/>
                <a:cs typeface="Arial" panose="020B0604020202020204" pitchFamily="34" charset="0"/>
              </a:rPr>
              <a:t>                                            </a:t>
            </a:r>
          </a:p>
        </p:txBody>
      </p:sp>
      <p:pic>
        <p:nvPicPr>
          <p:cNvPr id="13" name="Picture 12" descr="Gibbs' Reflective Cycle Diagram">
            <a:extLst>
              <a:ext uri="{FF2B5EF4-FFF2-40B4-BE49-F238E27FC236}">
                <a16:creationId xmlns:a16="http://schemas.microsoft.com/office/drawing/2014/main" id="{FA55C8A9-3840-F193-1283-855790CF2DD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423107" y="4526730"/>
            <a:ext cx="1170518" cy="1486479"/>
          </a:xfrm>
          <a:prstGeom prst="rect">
            <a:avLst/>
          </a:prstGeom>
          <a:noFill/>
          <a:ln>
            <a:noFill/>
          </a:ln>
        </p:spPr>
      </p:pic>
      <p:sp>
        <p:nvSpPr>
          <p:cNvPr id="16" name="Rectangle 15">
            <a:extLst>
              <a:ext uri="{FF2B5EF4-FFF2-40B4-BE49-F238E27FC236}">
                <a16:creationId xmlns:a16="http://schemas.microsoft.com/office/drawing/2014/main" id="{54D7E1F4-AB11-C1F2-A2EE-28AF9F8AB88A}"/>
              </a:ext>
            </a:extLst>
          </p:cNvPr>
          <p:cNvSpPr/>
          <p:nvPr/>
        </p:nvSpPr>
        <p:spPr>
          <a:xfrm>
            <a:off x="10423107" y="1285336"/>
            <a:ext cx="1160732" cy="31427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C076C490-D3E3-3B66-AC36-B6BDAD950709}"/>
              </a:ext>
            </a:extLst>
          </p:cNvPr>
          <p:cNvSpPr txBox="1"/>
          <p:nvPr/>
        </p:nvSpPr>
        <p:spPr>
          <a:xfrm>
            <a:off x="10374104" y="1285336"/>
            <a:ext cx="1209735" cy="3046988"/>
          </a:xfrm>
          <a:prstGeom prst="rect">
            <a:avLst/>
          </a:prstGeom>
          <a:noFill/>
        </p:spPr>
        <p:txBody>
          <a:bodyPr wrap="square" rtlCol="0">
            <a:spAutoFit/>
          </a:bodyPr>
          <a:lstStyle/>
          <a:p>
            <a:r>
              <a:rPr lang="en-GB" sz="800" b="1" u="sng" dirty="0">
                <a:latin typeface="Arial" panose="020B0604020202020204" pitchFamily="34" charset="0"/>
                <a:cs typeface="Arial" panose="020B0604020202020204" pitchFamily="34" charset="0"/>
              </a:rPr>
              <a:t> Casgliad</a:t>
            </a:r>
          </a:p>
          <a:p>
            <a:r>
              <a:rPr lang="en-GB" sz="800" dirty="0" err="1">
                <a:latin typeface="Arial" panose="020B0604020202020204" pitchFamily="34" charset="0"/>
                <a:cs typeface="Arial" panose="020B0604020202020204" pitchFamily="34" charset="0"/>
              </a:rPr>
              <a:t>Ar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ôl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ymchwilio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mewn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sgiliau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meddwl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beirniadol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gellir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cyfaddef</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fod</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sgiliau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yma</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bwysig</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gyfer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astudio</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addysg</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Creadau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fod</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sgiliau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yma</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bwysig</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ymarfer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achos</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fydd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hi’n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rhoi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cyfle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ddatrys</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problemau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esbonio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rydyn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wedi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darllen</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ddadansoddi'r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wybodaeth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gyda</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meddwl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agored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Hefyd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fyddyn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gallu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ymchwilio’r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dystiolaeth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ddadansoddi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os</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yw’r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wybodaeth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farn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ysgrifennwr</a:t>
            </a:r>
            <a:r>
              <a:rPr lang="en-GB" sz="800" dirty="0">
                <a:latin typeface="Arial" panose="020B0604020202020204" pitchFamily="34" charset="0"/>
                <a:cs typeface="Arial" panose="020B0604020202020204" pitchFamily="34" charset="0"/>
              </a:rPr>
              <a:t>, neu </a:t>
            </a:r>
            <a:r>
              <a:rPr lang="en-GB" sz="800" dirty="0" err="1">
                <a:latin typeface="Arial" panose="020B0604020202020204" pitchFamily="34" charset="0"/>
                <a:cs typeface="Arial" panose="020B0604020202020204" pitchFamily="34" charset="0"/>
              </a:rPr>
              <a:t>dystiolaeth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gyfreithlon</a:t>
            </a:r>
            <a:r>
              <a:rPr lang="en-GB" sz="800" dirty="0">
                <a:latin typeface="Arial" panose="020B0604020202020204" pitchFamily="34" charset="0"/>
                <a:cs typeface="Arial" panose="020B0604020202020204" pitchFamily="34" charset="0"/>
              </a:rPr>
              <a:t>.</a:t>
            </a:r>
            <a:endParaRPr lang="en-GB" sz="800" b="1" u="sng"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696EC877-618B-8CFC-4F63-EF84FB2E35E3}"/>
              </a:ext>
            </a:extLst>
          </p:cNvPr>
          <p:cNvSpPr txBox="1"/>
          <p:nvPr/>
        </p:nvSpPr>
        <p:spPr>
          <a:xfrm>
            <a:off x="10269893" y="6017730"/>
            <a:ext cx="1504045" cy="338554"/>
          </a:xfrm>
          <a:prstGeom prst="rect">
            <a:avLst/>
          </a:prstGeom>
          <a:noFill/>
        </p:spPr>
        <p:txBody>
          <a:bodyPr wrap="square" rtlCol="0">
            <a:spAutoFit/>
          </a:bodyPr>
          <a:lstStyle/>
          <a:p>
            <a:r>
              <a:rPr lang="en-GB" sz="800" dirty="0">
                <a:solidFill>
                  <a:schemeClr val="bg1"/>
                </a:solidFill>
                <a:latin typeface="Arial" panose="020B0604020202020204" pitchFamily="34" charset="0"/>
                <a:cs typeface="Arial" panose="020B0604020202020204" pitchFamily="34" charset="0"/>
              </a:rPr>
              <a:t>(</a:t>
            </a:r>
            <a:r>
              <a:rPr lang="en-GB" sz="800" dirty="0" err="1">
                <a:solidFill>
                  <a:schemeClr val="bg1"/>
                </a:solidFill>
                <a:latin typeface="Arial" panose="020B0604020202020204" pitchFamily="34" charset="0"/>
                <a:cs typeface="Arial" panose="020B0604020202020204" pitchFamily="34" charset="0"/>
              </a:rPr>
              <a:t>Tarddiad</a:t>
            </a:r>
            <a:r>
              <a:rPr lang="en-GB" sz="800" dirty="0">
                <a:solidFill>
                  <a:schemeClr val="bg1"/>
                </a:solidFill>
                <a:latin typeface="Arial" panose="020B0604020202020204" pitchFamily="34" charset="0"/>
                <a:cs typeface="Arial" panose="020B0604020202020204" pitchFamily="34" charset="0"/>
              </a:rPr>
              <a:t>: Gibbs, Learning By Doing, 1988)</a:t>
            </a:r>
          </a:p>
        </p:txBody>
      </p:sp>
    </p:spTree>
    <p:extLst>
      <p:ext uri="{BB962C8B-B14F-4D97-AF65-F5344CB8AC3E}">
        <p14:creationId xmlns:p14="http://schemas.microsoft.com/office/powerpoint/2010/main" val="492521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05B363-C8F6-B589-161C-4F4135A98B50}"/>
              </a:ext>
            </a:extLst>
          </p:cNvPr>
          <p:cNvSpPr>
            <a:spLocks noGrp="1"/>
          </p:cNvSpPr>
          <p:nvPr>
            <p:ph type="title"/>
          </p:nvPr>
        </p:nvSpPr>
        <p:spPr/>
        <p:txBody>
          <a:bodyPr/>
          <a:lstStyle/>
          <a:p>
            <a:r>
              <a:rPr lang="en-GB" sz="2800" dirty="0" err="1">
                <a:latin typeface="Arial" panose="020B0604020202020204" pitchFamily="34" charset="0"/>
                <a:cs typeface="Arial" panose="020B0604020202020204" pitchFamily="34" charset="0"/>
              </a:rPr>
              <a:t>Rhestr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Gyfeirio</a:t>
            </a:r>
            <a:endParaRPr lang="en-GB" sz="2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5766DEB-A409-5C34-C21A-78E94F872279}"/>
              </a:ext>
            </a:extLst>
          </p:cNvPr>
          <p:cNvSpPr txBox="1"/>
          <p:nvPr/>
        </p:nvSpPr>
        <p:spPr>
          <a:xfrm>
            <a:off x="645459" y="2725271"/>
            <a:ext cx="10954870" cy="3851375"/>
          </a:xfrm>
          <a:prstGeom prst="rect">
            <a:avLst/>
          </a:prstGeom>
          <a:noFill/>
        </p:spPr>
        <p:txBody>
          <a:bodyPr wrap="square" rtlCol="0">
            <a:spAutoFit/>
          </a:bodyPr>
          <a:lstStyle/>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Aventis Learning 2018, </a:t>
            </a:r>
            <a:r>
              <a:rPr lang="en-GB" sz="11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https://aventislearning.com/</a:t>
            </a:r>
            <a:r>
              <a:rPr lang="en-GB" sz="1100" dirty="0">
                <a:effectLst/>
                <a:latin typeface="Arial" panose="020B0604020202020204" pitchFamily="34" charset="0"/>
                <a:ea typeface="Calibri" panose="020F0502020204030204" pitchFamily="34" charset="0"/>
                <a:cs typeface="Times New Roman" panose="02020603050405020304" pitchFamily="18" charset="0"/>
              </a:rPr>
              <a:t> {</a:t>
            </a:r>
            <a:r>
              <a:rPr lang="en-GB" sz="1100" dirty="0" err="1">
                <a:effectLst/>
                <a:latin typeface="Arial" panose="020B0604020202020204" pitchFamily="34" charset="0"/>
                <a:ea typeface="Calibri" panose="020F0502020204030204" pitchFamily="34" charset="0"/>
                <a:cs typeface="Times New Roman" panose="02020603050405020304" pitchFamily="18" charset="0"/>
              </a:rPr>
              <a:t>Cyrchwyd</a:t>
            </a:r>
            <a:r>
              <a:rPr lang="en-GB" sz="1100" dirty="0">
                <a:effectLst/>
                <a:latin typeface="Arial" panose="020B0604020202020204" pitchFamily="34" charset="0"/>
                <a:ea typeface="Calibri" panose="020F0502020204030204" pitchFamily="34" charset="0"/>
                <a:cs typeface="Times New Roman" panose="02020603050405020304" pitchFamily="18" charset="0"/>
              </a:rPr>
              <a:t> 10/09/22}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Beeline Learning 2022  </a:t>
            </a:r>
            <a:r>
              <a:rPr lang="en-GB" sz="11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https://medium.com/beeline-learning/collaborative-learning-baa64cef3890</a:t>
            </a:r>
            <a:r>
              <a:rPr lang="en-GB" sz="1100" dirty="0">
                <a:effectLst/>
                <a:latin typeface="Arial" panose="020B0604020202020204" pitchFamily="34" charset="0"/>
                <a:ea typeface="Calibri" panose="020F0502020204030204" pitchFamily="34" charset="0"/>
                <a:cs typeface="Times New Roman" panose="02020603050405020304" pitchFamily="18" charset="0"/>
              </a:rPr>
              <a:t> {</a:t>
            </a:r>
            <a:r>
              <a:rPr lang="en-GB" sz="1100" dirty="0" err="1">
                <a:effectLst/>
                <a:latin typeface="Arial" panose="020B0604020202020204" pitchFamily="34" charset="0"/>
                <a:ea typeface="Calibri" panose="020F0502020204030204" pitchFamily="34" charset="0"/>
                <a:cs typeface="Times New Roman" panose="02020603050405020304" pitchFamily="18" charset="0"/>
              </a:rPr>
              <a:t>Cyrchwyd</a:t>
            </a:r>
            <a:r>
              <a:rPr lang="en-GB" sz="1100" dirty="0">
                <a:effectLst/>
                <a:latin typeface="Arial" panose="020B0604020202020204" pitchFamily="34" charset="0"/>
                <a:ea typeface="Calibri" panose="020F0502020204030204" pitchFamily="34" charset="0"/>
                <a:cs typeface="Times New Roman" panose="02020603050405020304" pitchFamily="18" charset="0"/>
              </a:rPr>
              <a:t> 09/09/22}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effectLst/>
                <a:latin typeface="Arial" panose="020B0604020202020204" pitchFamily="34" charset="0"/>
                <a:ea typeface="Calibri" panose="020F0502020204030204" pitchFamily="34" charset="0"/>
                <a:cs typeface="Times New Roman" panose="02020603050405020304" pitchFamily="18" charset="0"/>
              </a:rPr>
              <a:t>Boud</a:t>
            </a:r>
            <a:r>
              <a:rPr lang="en-GB" sz="1100" dirty="0">
                <a:effectLst/>
                <a:latin typeface="Arial" panose="020B0604020202020204" pitchFamily="34" charset="0"/>
                <a:ea typeface="Calibri" panose="020F0502020204030204" pitchFamily="34" charset="0"/>
                <a:cs typeface="Times New Roman" panose="02020603050405020304" pitchFamily="18" charset="0"/>
              </a:rPr>
              <a:t>, D., R. Keogh, and D. Walker. 1985, </a:t>
            </a:r>
            <a:r>
              <a:rPr lang="en-GB" sz="1100" i="1" dirty="0">
                <a:effectLst/>
                <a:latin typeface="Arial" panose="020B0604020202020204" pitchFamily="34" charset="0"/>
                <a:ea typeface="Calibri" panose="020F0502020204030204" pitchFamily="34" charset="0"/>
                <a:cs typeface="Times New Roman" panose="02020603050405020304" pitchFamily="18" charset="0"/>
              </a:rPr>
              <a:t>Reflection: Turning experience into learning</a:t>
            </a:r>
            <a:r>
              <a:rPr lang="en-GB" sz="1100" dirty="0">
                <a:effectLst/>
                <a:latin typeface="Arial" panose="020B0604020202020204" pitchFamily="34" charset="0"/>
                <a:ea typeface="Calibri" panose="020F0502020204030204" pitchFamily="34" charset="0"/>
                <a:cs typeface="Times New Roman" panose="02020603050405020304" pitchFamily="18" charset="0"/>
              </a:rPr>
              <a:t>. London: Kogan Page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Bruner, J. (1985) </a:t>
            </a:r>
            <a:r>
              <a:rPr lang="en-GB" sz="1100" i="1" dirty="0">
                <a:effectLst/>
                <a:latin typeface="Arial" panose="020B0604020202020204" pitchFamily="34" charset="0"/>
                <a:ea typeface="Calibri" panose="020F0502020204030204" pitchFamily="34" charset="0"/>
                <a:cs typeface="Times New Roman" panose="02020603050405020304" pitchFamily="18" charset="0"/>
              </a:rPr>
              <a:t>Vygotsky: An historical and conceptual perspective. Culture, communication, and cognition: Vygotskian perspectives, 21-34. </a:t>
            </a:r>
            <a:r>
              <a:rPr lang="en-GB" sz="1100" dirty="0">
                <a:effectLst/>
                <a:latin typeface="Arial" panose="020B0604020202020204" pitchFamily="34" charset="0"/>
                <a:ea typeface="Calibri" panose="020F0502020204030204" pitchFamily="34" charset="0"/>
                <a:cs typeface="Times New Roman" panose="02020603050405020304" pitchFamily="18" charset="0"/>
              </a:rPr>
              <a:t>London: Cambridge University Press.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Cohen, M (2015) </a:t>
            </a:r>
            <a:r>
              <a:rPr lang="en-GB" sz="1100" i="1" dirty="0">
                <a:effectLst/>
                <a:latin typeface="Arial" panose="020B0604020202020204" pitchFamily="34" charset="0"/>
                <a:ea typeface="Calibri" panose="020F0502020204030204" pitchFamily="34" charset="0"/>
                <a:cs typeface="Times New Roman" panose="02020603050405020304" pitchFamily="18" charset="0"/>
              </a:rPr>
              <a:t>Critical thinking skills for dummies,</a:t>
            </a:r>
            <a:r>
              <a:rPr lang="en-GB" sz="1100" dirty="0">
                <a:effectLst/>
                <a:latin typeface="Arial" panose="020B0604020202020204" pitchFamily="34" charset="0"/>
                <a:ea typeface="Calibri" panose="020F0502020204030204" pitchFamily="34" charset="0"/>
                <a:cs typeface="Times New Roman" panose="02020603050405020304" pitchFamily="18" charset="0"/>
              </a:rPr>
              <a:t> Wiley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Cottrell, S (2018) </a:t>
            </a:r>
            <a:r>
              <a:rPr lang="en-GB" sz="1100" i="1" dirty="0">
                <a:effectLst/>
                <a:latin typeface="Arial" panose="020B0604020202020204" pitchFamily="34" charset="0"/>
                <a:ea typeface="Calibri" panose="020F0502020204030204" pitchFamily="34" charset="0"/>
                <a:cs typeface="Times New Roman" panose="02020603050405020304" pitchFamily="18" charset="0"/>
              </a:rPr>
              <a:t>Mindfulness for students</a:t>
            </a:r>
            <a:r>
              <a:rPr lang="en-GB" sz="1100" dirty="0">
                <a:effectLst/>
                <a:latin typeface="Arial" panose="020B0604020202020204" pitchFamily="34" charset="0"/>
                <a:ea typeface="Calibri" panose="020F0502020204030204" pitchFamily="34" charset="0"/>
                <a:cs typeface="Times New Roman" panose="02020603050405020304" pitchFamily="18" charset="0"/>
              </a:rPr>
              <a:t>. Palgrave.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Cottrell, S (2019) </a:t>
            </a:r>
            <a:r>
              <a:rPr lang="en-GB" sz="1100" i="1" dirty="0">
                <a:effectLst/>
                <a:latin typeface="Arial" panose="020B0604020202020204" pitchFamily="34" charset="0"/>
                <a:ea typeface="Calibri" panose="020F0502020204030204" pitchFamily="34" charset="0"/>
                <a:cs typeface="Times New Roman" panose="02020603050405020304" pitchFamily="18" charset="0"/>
              </a:rPr>
              <a:t>The Study Skills Handbook</a:t>
            </a:r>
            <a:r>
              <a:rPr lang="en-GB" sz="1100" dirty="0">
                <a:effectLst/>
                <a:latin typeface="Arial" panose="020B0604020202020204" pitchFamily="34" charset="0"/>
                <a:ea typeface="Calibri" panose="020F0502020204030204" pitchFamily="34" charset="0"/>
                <a:cs typeface="Times New Roman" panose="02020603050405020304" pitchFamily="18" charset="0"/>
              </a:rPr>
              <a:t> (Fifth edition.). Macmillan International Higher Education/Red Globe Press, an imprint of Springer Nature Limited.</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Cottrell, S (2017)</a:t>
            </a:r>
            <a:r>
              <a:rPr lang="en-GB" sz="1100" i="1" dirty="0">
                <a:effectLst/>
                <a:latin typeface="Arial" panose="020B0604020202020204" pitchFamily="34" charset="0"/>
                <a:ea typeface="Calibri" panose="020F0502020204030204" pitchFamily="34" charset="0"/>
                <a:cs typeface="Times New Roman" panose="02020603050405020304" pitchFamily="18" charset="0"/>
              </a:rPr>
              <a:t> Critical Thinking Skills : Effective Analysis, Argument and Reflection</a:t>
            </a:r>
            <a:r>
              <a:rPr lang="en-GB" sz="1100" dirty="0">
                <a:effectLst/>
                <a:latin typeface="Arial" panose="020B0604020202020204" pitchFamily="34" charset="0"/>
                <a:ea typeface="Calibri" panose="020F0502020204030204" pitchFamily="34" charset="0"/>
                <a:cs typeface="Times New Roman" panose="02020603050405020304" pitchFamily="18" charset="0"/>
              </a:rPr>
              <a:t>, Bloomsbury Publishing Plc, London.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Dewey, J (1933) </a:t>
            </a:r>
            <a:r>
              <a:rPr lang="en-GB" sz="1100" i="1" dirty="0">
                <a:effectLst/>
                <a:latin typeface="Arial" panose="020B0604020202020204" pitchFamily="34" charset="0"/>
                <a:ea typeface="Calibri" panose="020F0502020204030204" pitchFamily="34" charset="0"/>
                <a:cs typeface="Times New Roman" panose="02020603050405020304" pitchFamily="18" charset="0"/>
              </a:rPr>
              <a:t>How we think. </a:t>
            </a:r>
            <a:r>
              <a:rPr lang="en-GB" sz="1100" dirty="0">
                <a:effectLst/>
                <a:latin typeface="Arial" panose="020B0604020202020204" pitchFamily="34" charset="0"/>
                <a:ea typeface="Calibri" panose="020F0502020204030204" pitchFamily="34" charset="0"/>
                <a:cs typeface="Times New Roman" panose="02020603050405020304" pitchFamily="18" charset="0"/>
              </a:rPr>
              <a:t>Lexington, MA: DC Heath.</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Eales-Reynolds, Judge, B., Jones, P., &amp; McCreery, E. (2013) </a:t>
            </a:r>
            <a:r>
              <a:rPr lang="en-GB" sz="1100" i="1" dirty="0">
                <a:effectLst/>
                <a:latin typeface="Arial" panose="020B0604020202020204" pitchFamily="34" charset="0"/>
                <a:ea typeface="Calibri" panose="020F0502020204030204" pitchFamily="34" charset="0"/>
                <a:cs typeface="Times New Roman" panose="02020603050405020304" pitchFamily="18" charset="0"/>
              </a:rPr>
              <a:t>Critical thinking skills for education students</a:t>
            </a:r>
            <a:r>
              <a:rPr lang="en-GB" sz="1100" dirty="0">
                <a:effectLst/>
                <a:latin typeface="Arial" panose="020B0604020202020204" pitchFamily="34" charset="0"/>
                <a:ea typeface="Calibri" panose="020F0502020204030204" pitchFamily="34" charset="0"/>
                <a:cs typeface="Times New Roman" panose="02020603050405020304" pitchFamily="18" charset="0"/>
              </a:rPr>
              <a:t> (Second edition.). Sage Publications.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Foundation of Nursing Studies 2015 </a:t>
            </a:r>
            <a:r>
              <a:rPr lang="en-GB" sz="11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https://www.fons.org/resources/documents/Creating-Caring-Cultures/Critical-Reflection.pdf</a:t>
            </a:r>
            <a:r>
              <a:rPr lang="en-GB" sz="1100" u="sng" dirty="0">
                <a:effectLst/>
                <a:latin typeface="Arial" panose="020B0604020202020204" pitchFamily="34" charset="0"/>
                <a:ea typeface="Calibri" panose="020F0502020204030204" pitchFamily="34" charset="0"/>
                <a:cs typeface="Times New Roman" panose="02020603050405020304" pitchFamily="18" charset="0"/>
              </a:rPr>
              <a:t> </a:t>
            </a:r>
            <a:r>
              <a:rPr lang="en-GB" sz="1100" dirty="0">
                <a:effectLst/>
                <a:latin typeface="Arial" panose="020B0604020202020204" pitchFamily="34" charset="0"/>
                <a:ea typeface="Calibri" panose="020F0502020204030204" pitchFamily="34" charset="0"/>
                <a:cs typeface="Times New Roman" panose="02020603050405020304" pitchFamily="18" charset="0"/>
              </a:rPr>
              <a:t>{</a:t>
            </a:r>
            <a:r>
              <a:rPr lang="en-GB" sz="1100" dirty="0" err="1">
                <a:effectLst/>
                <a:latin typeface="Arial" panose="020B0604020202020204" pitchFamily="34" charset="0"/>
                <a:ea typeface="Calibri" panose="020F0502020204030204" pitchFamily="34" charset="0"/>
                <a:cs typeface="Times New Roman" panose="02020603050405020304" pitchFamily="18" charset="0"/>
              </a:rPr>
              <a:t>Cyrchwyd</a:t>
            </a:r>
            <a:r>
              <a:rPr lang="en-GB" sz="1100" dirty="0">
                <a:effectLst/>
                <a:latin typeface="Arial" panose="020B0604020202020204" pitchFamily="34" charset="0"/>
                <a:ea typeface="Calibri" panose="020F0502020204030204" pitchFamily="34" charset="0"/>
                <a:cs typeface="Times New Roman" panose="02020603050405020304" pitchFamily="18" charset="0"/>
              </a:rPr>
              <a:t> 13/09/2022}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E1CBDA9F-968E-3384-5F69-046D1D229EB4}"/>
              </a:ext>
            </a:extLst>
          </p:cNvPr>
          <p:cNvSpPr txBox="1"/>
          <p:nvPr/>
        </p:nvSpPr>
        <p:spPr>
          <a:xfrm>
            <a:off x="1509623" y="34831"/>
            <a:ext cx="8761413" cy="276999"/>
          </a:xfrm>
          <a:prstGeom prst="rect">
            <a:avLst/>
          </a:prstGeom>
          <a:noFill/>
        </p:spPr>
        <p:txBody>
          <a:bodyPr wrap="square">
            <a:spAutoFit/>
          </a:bodyPr>
          <a:lstStyle/>
          <a:p>
            <a:r>
              <a:rPr lang="en-GB" sz="1200" b="1" dirty="0">
                <a:latin typeface="Arial" panose="020B0604020202020204" pitchFamily="34" charset="0"/>
                <a:cs typeface="Arial" panose="020B0604020202020204" pitchFamily="34" charset="0"/>
              </a:rPr>
              <a:t>Cheryl Davies                                      2203989                                 ECGE4003PC </a:t>
            </a:r>
            <a:endParaRPr lang="en-GB" sz="1200" b="1" dirty="0"/>
          </a:p>
        </p:txBody>
      </p:sp>
    </p:spTree>
    <p:extLst>
      <p:ext uri="{BB962C8B-B14F-4D97-AF65-F5344CB8AC3E}">
        <p14:creationId xmlns:p14="http://schemas.microsoft.com/office/powerpoint/2010/main" val="3657946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75B89E-3997-1A69-57D4-779C44568671}"/>
              </a:ext>
            </a:extLst>
          </p:cNvPr>
          <p:cNvSpPr txBox="1"/>
          <p:nvPr/>
        </p:nvSpPr>
        <p:spPr>
          <a:xfrm>
            <a:off x="430306" y="376518"/>
            <a:ext cx="9681882" cy="738664"/>
          </a:xfrm>
          <a:prstGeom prst="rect">
            <a:avLst/>
          </a:prstGeom>
          <a:noFill/>
        </p:spPr>
        <p:txBody>
          <a:bodyPr wrap="square" rtlCol="0">
            <a:spAutoFit/>
          </a:bodyPr>
          <a:lstStyle/>
          <a:p>
            <a:endParaRPr lang="en-GB" sz="1050" dirty="0">
              <a:latin typeface="Arial" panose="020B0604020202020204" pitchFamily="34" charset="0"/>
            </a:endParaRPr>
          </a:p>
          <a:p>
            <a:endParaRPr lang="en-GB" sz="1050" dirty="0">
              <a:latin typeface="Arial" panose="020B0604020202020204" pitchFamily="34" charset="0"/>
            </a:endParaRPr>
          </a:p>
          <a:p>
            <a:endParaRPr lang="en-GB" sz="1050" dirty="0">
              <a:latin typeface="Arial" panose="020B0604020202020204" pitchFamily="34" charset="0"/>
            </a:endParaRPr>
          </a:p>
          <a:p>
            <a:endParaRPr lang="en-GB" sz="1050" dirty="0"/>
          </a:p>
        </p:txBody>
      </p:sp>
      <p:sp>
        <p:nvSpPr>
          <p:cNvPr id="3" name="TextBox 2">
            <a:extLst>
              <a:ext uri="{FF2B5EF4-FFF2-40B4-BE49-F238E27FC236}">
                <a16:creationId xmlns:a16="http://schemas.microsoft.com/office/drawing/2014/main" id="{05220138-9274-159A-4A99-3BF34367BBEC}"/>
              </a:ext>
            </a:extLst>
          </p:cNvPr>
          <p:cNvSpPr txBox="1"/>
          <p:nvPr/>
        </p:nvSpPr>
        <p:spPr>
          <a:xfrm>
            <a:off x="573741" y="1115182"/>
            <a:ext cx="10748683" cy="3568926"/>
          </a:xfrm>
          <a:prstGeom prst="rect">
            <a:avLst/>
          </a:prstGeom>
          <a:noFill/>
        </p:spPr>
        <p:txBody>
          <a:bodyPr wrap="square" rtlCol="0">
            <a:spAutoFit/>
          </a:bodyPr>
          <a:lstStyle/>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Gibbs, G. (1988)  </a:t>
            </a:r>
            <a:r>
              <a:rPr lang="en-GB" sz="1100" i="1" dirty="0">
                <a:effectLst/>
                <a:latin typeface="Arial" panose="020B0604020202020204" pitchFamily="34" charset="0"/>
                <a:ea typeface="Calibri" panose="020F0502020204030204" pitchFamily="34" charset="0"/>
                <a:cs typeface="Times New Roman" panose="02020603050405020304" pitchFamily="18" charset="0"/>
              </a:rPr>
              <a:t>Learning by Doing: A Guide to Teaching and Learning Methods, </a:t>
            </a:r>
            <a:r>
              <a:rPr lang="en-GB" sz="1100" dirty="0">
                <a:effectLst/>
                <a:latin typeface="Arial" panose="020B0604020202020204" pitchFamily="34" charset="0"/>
                <a:ea typeface="Calibri" panose="020F0502020204030204" pitchFamily="34" charset="0"/>
                <a:cs typeface="Times New Roman" panose="02020603050405020304" pitchFamily="18" charset="0"/>
              </a:rPr>
              <a:t>Oxford: Further Education Unit.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Gokhale, A. A. (1995). Collaborative Learning Enhances Critical Thinking. </a:t>
            </a:r>
            <a:r>
              <a:rPr lang="en-GB" sz="1100" i="1" dirty="0">
                <a:effectLst/>
                <a:latin typeface="Arial" panose="020B0604020202020204" pitchFamily="34" charset="0"/>
                <a:ea typeface="Calibri" panose="020F0502020204030204" pitchFamily="34" charset="0"/>
                <a:cs typeface="Times New Roman" panose="02020603050405020304" pitchFamily="18" charset="0"/>
              </a:rPr>
              <a:t>Journal of Technology Education</a:t>
            </a:r>
            <a:r>
              <a:rPr lang="en-GB" sz="1100" dirty="0">
                <a:effectLst/>
                <a:latin typeface="Arial" panose="020B0604020202020204" pitchFamily="34" charset="0"/>
                <a:ea typeface="Calibri" panose="020F0502020204030204" pitchFamily="34" charset="0"/>
                <a:cs typeface="Times New Roman" panose="02020603050405020304" pitchFamily="18" charset="0"/>
              </a:rPr>
              <a:t>, </a:t>
            </a:r>
            <a:r>
              <a:rPr lang="en-GB" sz="1100" i="1" dirty="0">
                <a:effectLst/>
                <a:latin typeface="Arial" panose="020B0604020202020204" pitchFamily="34" charset="0"/>
                <a:ea typeface="Calibri" panose="020F0502020204030204" pitchFamily="34" charset="0"/>
                <a:cs typeface="Times New Roman" panose="02020603050405020304" pitchFamily="18" charset="0"/>
              </a:rPr>
              <a:t>7</a:t>
            </a:r>
            <a:r>
              <a:rPr lang="en-GB" sz="1100" dirty="0">
                <a:effectLst/>
                <a:latin typeface="Arial" panose="020B0604020202020204" pitchFamily="34" charset="0"/>
                <a:ea typeface="Calibri" panose="020F0502020204030204" pitchFamily="34" charset="0"/>
                <a:cs typeface="Times New Roman" panose="02020603050405020304" pitchFamily="18" charset="0"/>
              </a:rPr>
              <a:t>(1), 22–30. DOI: </a:t>
            </a:r>
            <a:r>
              <a:rPr lang="en-GB" sz="11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http://doi.org/10.21061/jte.v7i1.a.2</a:t>
            </a:r>
            <a:r>
              <a:rPr lang="en-GB" sz="1100" dirty="0">
                <a:effectLst/>
                <a:latin typeface="Arial" panose="020B0604020202020204" pitchFamily="34" charset="0"/>
                <a:ea typeface="Calibri" panose="020F0502020204030204" pitchFamily="34" charset="0"/>
                <a:cs typeface="Times New Roman" panose="02020603050405020304" pitchFamily="18" charset="0"/>
              </a:rPr>
              <a:t> {</a:t>
            </a:r>
            <a:r>
              <a:rPr lang="en-GB" sz="1100" dirty="0" err="1">
                <a:effectLst/>
                <a:latin typeface="Arial" panose="020B0604020202020204" pitchFamily="34" charset="0"/>
                <a:ea typeface="Calibri" panose="020F0502020204030204" pitchFamily="34" charset="0"/>
                <a:cs typeface="Times New Roman" panose="02020603050405020304" pitchFamily="18" charset="0"/>
              </a:rPr>
              <a:t>Cynhyrchwyd</a:t>
            </a:r>
            <a:r>
              <a:rPr lang="en-GB" sz="1100" dirty="0">
                <a:effectLst/>
                <a:latin typeface="Arial" panose="020B0604020202020204" pitchFamily="34" charset="0"/>
                <a:ea typeface="Calibri" panose="020F0502020204030204" pitchFamily="34" charset="0"/>
                <a:cs typeface="Times New Roman" panose="02020603050405020304" pitchFamily="18" charset="0"/>
              </a:rPr>
              <a:t> 10/09/22}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Harvard 2018, </a:t>
            </a:r>
            <a:r>
              <a:rPr lang="en-GB" sz="11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Harvard </a:t>
            </a:r>
            <a:r>
              <a:rPr lang="en-GB" sz="11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EdCast</a:t>
            </a:r>
            <a:r>
              <a:rPr lang="en-GB" sz="11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 Developing Critical Thinking | Harvard Graduate School of Education</a:t>
            </a:r>
            <a:r>
              <a:rPr lang="en-GB" sz="1100" dirty="0">
                <a:effectLst/>
                <a:latin typeface="Arial" panose="020B0604020202020204" pitchFamily="34" charset="0"/>
                <a:ea typeface="Calibri" panose="020F0502020204030204" pitchFamily="34" charset="0"/>
                <a:cs typeface="Times New Roman" panose="02020603050405020304" pitchFamily="18" charset="0"/>
              </a:rPr>
              <a:t> {</a:t>
            </a:r>
            <a:r>
              <a:rPr lang="en-GB" sz="1100" dirty="0" err="1">
                <a:effectLst/>
                <a:latin typeface="Arial" panose="020B0604020202020204" pitchFamily="34" charset="0"/>
                <a:ea typeface="Calibri" panose="020F0502020204030204" pitchFamily="34" charset="0"/>
                <a:cs typeface="Times New Roman" panose="02020603050405020304" pitchFamily="18" charset="0"/>
              </a:rPr>
              <a:t>Cyrchwyd</a:t>
            </a:r>
            <a:r>
              <a:rPr lang="en-GB" sz="1100" dirty="0">
                <a:effectLst/>
                <a:latin typeface="Arial" panose="020B0604020202020204" pitchFamily="34" charset="0"/>
                <a:ea typeface="Calibri" panose="020F0502020204030204" pitchFamily="34" charset="0"/>
                <a:cs typeface="Times New Roman" panose="02020603050405020304" pitchFamily="18" charset="0"/>
              </a:rPr>
              <a:t> 10/09/22}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Hitchcock, David, “Critical Thinking", </a:t>
            </a:r>
            <a:r>
              <a:rPr lang="en-GB" sz="1100" i="1" dirty="0">
                <a:effectLst/>
                <a:latin typeface="Arial" panose="020B0604020202020204" pitchFamily="34" charset="0"/>
                <a:ea typeface="Calibri" panose="020F0502020204030204" pitchFamily="34" charset="0"/>
                <a:cs typeface="Times New Roman" panose="02020603050405020304" pitchFamily="18" charset="0"/>
              </a:rPr>
              <a:t>The Stanford </a:t>
            </a:r>
            <a:r>
              <a:rPr lang="en-GB" sz="1100" i="1" dirty="0" err="1">
                <a:effectLst/>
                <a:latin typeface="Arial" panose="020B0604020202020204" pitchFamily="34" charset="0"/>
                <a:ea typeface="Calibri" panose="020F0502020204030204" pitchFamily="34" charset="0"/>
                <a:cs typeface="Times New Roman" panose="02020603050405020304" pitchFamily="18" charset="0"/>
              </a:rPr>
              <a:t>Encyclopedia</a:t>
            </a:r>
            <a:r>
              <a:rPr lang="en-GB" sz="1100" i="1" dirty="0">
                <a:effectLst/>
                <a:latin typeface="Arial" panose="020B0604020202020204" pitchFamily="34" charset="0"/>
                <a:ea typeface="Calibri" panose="020F0502020204030204" pitchFamily="34" charset="0"/>
                <a:cs typeface="Times New Roman" panose="02020603050405020304" pitchFamily="18" charset="0"/>
              </a:rPr>
              <a:t> of Philosophy </a:t>
            </a:r>
            <a:r>
              <a:rPr lang="en-GB" sz="1100" dirty="0">
                <a:effectLst/>
                <a:latin typeface="Arial" panose="020B0604020202020204" pitchFamily="34" charset="0"/>
                <a:ea typeface="Calibri" panose="020F0502020204030204" pitchFamily="34" charset="0"/>
                <a:cs typeface="Times New Roman" panose="02020603050405020304" pitchFamily="18" charset="0"/>
              </a:rPr>
              <a:t>(Fall 2020 Edition), Edward N. </a:t>
            </a:r>
            <a:r>
              <a:rPr lang="en-GB" sz="1100" dirty="0" err="1">
                <a:effectLst/>
                <a:latin typeface="Arial" panose="020B0604020202020204" pitchFamily="34" charset="0"/>
                <a:ea typeface="Calibri" panose="020F0502020204030204" pitchFamily="34" charset="0"/>
                <a:cs typeface="Times New Roman" panose="02020603050405020304" pitchFamily="18" charset="0"/>
              </a:rPr>
              <a:t>Zalta</a:t>
            </a:r>
            <a:r>
              <a:rPr lang="en-GB" sz="1100" dirty="0">
                <a:effectLst/>
                <a:latin typeface="Arial" panose="020B0604020202020204" pitchFamily="34" charset="0"/>
                <a:ea typeface="Calibri" panose="020F0502020204030204" pitchFamily="34" charset="0"/>
                <a:cs typeface="Times New Roman" panose="02020603050405020304" pitchFamily="18" charset="0"/>
              </a:rPr>
              <a:t> (ed.), URL = </a:t>
            </a:r>
            <a:r>
              <a:rPr lang="en-GB" sz="11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https://plato.stanford.edu/archives/fall2020/entries/critical-thinking/</a:t>
            </a:r>
            <a:r>
              <a:rPr lang="en-GB" sz="1100" dirty="0">
                <a:effectLst/>
                <a:latin typeface="Arial" panose="020B0604020202020204" pitchFamily="34" charset="0"/>
                <a:ea typeface="Calibri" panose="020F0502020204030204" pitchFamily="34" charset="0"/>
                <a:cs typeface="Times New Roman" panose="02020603050405020304" pitchFamily="18" charset="0"/>
              </a:rPr>
              <a:t> {</a:t>
            </a:r>
            <a:r>
              <a:rPr lang="en-GB" sz="1100" dirty="0" err="1">
                <a:effectLst/>
                <a:latin typeface="Arial" panose="020B0604020202020204" pitchFamily="34" charset="0"/>
                <a:ea typeface="Calibri" panose="020F0502020204030204" pitchFamily="34" charset="0"/>
                <a:cs typeface="Times New Roman" panose="02020603050405020304" pitchFamily="18" charset="0"/>
              </a:rPr>
              <a:t>Cyrchwyd</a:t>
            </a:r>
            <a:r>
              <a:rPr lang="en-GB" sz="1100" dirty="0">
                <a:effectLst/>
                <a:latin typeface="Arial" panose="020B0604020202020204" pitchFamily="34" charset="0"/>
                <a:ea typeface="Calibri" panose="020F0502020204030204" pitchFamily="34" charset="0"/>
                <a:cs typeface="Times New Roman" panose="02020603050405020304" pitchFamily="18" charset="0"/>
              </a:rPr>
              <a:t> 08/09/22}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effectLst/>
                <a:latin typeface="Arial" panose="020B0604020202020204" pitchFamily="34" charset="0"/>
                <a:ea typeface="Calibri" panose="020F0502020204030204" pitchFamily="34" charset="0"/>
                <a:cs typeface="Times New Roman" panose="02020603050405020304" pitchFamily="18" charset="0"/>
              </a:rPr>
              <a:t>Larivee</a:t>
            </a:r>
            <a:r>
              <a:rPr lang="en-GB" sz="1100" dirty="0">
                <a:effectLst/>
                <a:latin typeface="Arial" panose="020B0604020202020204" pitchFamily="34" charset="0"/>
                <a:ea typeface="Calibri" panose="020F0502020204030204" pitchFamily="34" charset="0"/>
                <a:cs typeface="Times New Roman" panose="02020603050405020304" pitchFamily="18" charset="0"/>
              </a:rPr>
              <a:t>, B. (2000) </a:t>
            </a:r>
            <a:r>
              <a:rPr lang="en-GB" sz="1100" i="1" dirty="0">
                <a:effectLst/>
                <a:latin typeface="Arial" panose="020B0604020202020204" pitchFamily="34" charset="0"/>
                <a:ea typeface="Calibri" panose="020F0502020204030204" pitchFamily="34" charset="0"/>
                <a:cs typeface="Times New Roman" panose="02020603050405020304" pitchFamily="18" charset="0"/>
              </a:rPr>
              <a:t>Transforming teacher practice: Becoming the critically reflective teacher</a:t>
            </a:r>
            <a:r>
              <a:rPr lang="en-GB" sz="1100" dirty="0">
                <a:effectLst/>
                <a:latin typeface="Arial" panose="020B0604020202020204" pitchFamily="34" charset="0"/>
                <a:ea typeface="Calibri" panose="020F0502020204030204" pitchFamily="34" charset="0"/>
                <a:cs typeface="Times New Roman" panose="02020603050405020304" pitchFamily="18" charset="0"/>
              </a:rPr>
              <a:t>. Reflective Practice 1, no. 3: 293307.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Mann, H (1843) </a:t>
            </a:r>
            <a:r>
              <a:rPr lang="en-GB" sz="1100" i="1" dirty="0">
                <a:effectLst/>
                <a:latin typeface="Arial" panose="020B0604020202020204" pitchFamily="34" charset="0"/>
                <a:ea typeface="Calibri" panose="020F0502020204030204" pitchFamily="34" charset="0"/>
                <a:cs typeface="Times New Roman" panose="02020603050405020304" pitchFamily="18" charset="0"/>
              </a:rPr>
              <a:t>Handbook: Caution and counsels in the Common School Journal Vol.5, No.24, </a:t>
            </a:r>
            <a:r>
              <a:rPr lang="en-GB" sz="1100" dirty="0">
                <a:effectLst/>
                <a:latin typeface="Arial" panose="020B0604020202020204" pitchFamily="34" charset="0"/>
                <a:ea typeface="Calibri" panose="020F0502020204030204" pitchFamily="34" charset="0"/>
                <a:cs typeface="Times New Roman" panose="02020603050405020304" pitchFamily="18" charset="0"/>
              </a:rPr>
              <a:t>Marsh, </a:t>
            </a:r>
            <a:r>
              <a:rPr lang="en-GB" sz="1100" dirty="0" err="1">
                <a:effectLst/>
                <a:latin typeface="Arial" panose="020B0604020202020204" pitchFamily="34" charset="0"/>
                <a:ea typeface="Calibri" panose="020F0502020204030204" pitchFamily="34" charset="0"/>
                <a:cs typeface="Times New Roman" panose="02020603050405020304" pitchFamily="18" charset="0"/>
              </a:rPr>
              <a:t>Capen</a:t>
            </a:r>
            <a:r>
              <a:rPr lang="en-GB" sz="1100" dirty="0">
                <a:effectLst/>
                <a:latin typeface="Arial" panose="020B0604020202020204" pitchFamily="34" charset="0"/>
                <a:ea typeface="Calibri" panose="020F0502020204030204" pitchFamily="34" charset="0"/>
                <a:cs typeface="Times New Roman" panose="02020603050405020304" pitchFamily="18" charset="0"/>
              </a:rPr>
              <a:t>, Lyon and Webb</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Skills You Need 2022, </a:t>
            </a:r>
            <a:r>
              <a:rPr lang="en-GB" sz="11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https://www.skillsyouneed.com/learn/critical-reading.html</a:t>
            </a:r>
            <a:r>
              <a:rPr lang="en-GB" sz="1100" dirty="0">
                <a:effectLst/>
                <a:latin typeface="Arial" panose="020B0604020202020204" pitchFamily="34" charset="0"/>
                <a:ea typeface="Calibri" panose="020F0502020204030204" pitchFamily="34" charset="0"/>
                <a:cs typeface="Times New Roman" panose="02020603050405020304" pitchFamily="18" charset="0"/>
              </a:rPr>
              <a:t> {</a:t>
            </a:r>
            <a:r>
              <a:rPr lang="en-GB" sz="1100" dirty="0" err="1">
                <a:effectLst/>
                <a:latin typeface="Arial" panose="020B0604020202020204" pitchFamily="34" charset="0"/>
                <a:ea typeface="Calibri" panose="020F0502020204030204" pitchFamily="34" charset="0"/>
                <a:cs typeface="Times New Roman" panose="02020603050405020304" pitchFamily="18" charset="0"/>
              </a:rPr>
              <a:t>Cyrchwyd</a:t>
            </a:r>
            <a:r>
              <a:rPr lang="en-GB" sz="1100" dirty="0">
                <a:effectLst/>
                <a:latin typeface="Arial" panose="020B0604020202020204" pitchFamily="34" charset="0"/>
                <a:ea typeface="Calibri" panose="020F0502020204030204" pitchFamily="34" charset="0"/>
                <a:cs typeface="Times New Roman" panose="02020603050405020304" pitchFamily="18" charset="0"/>
              </a:rPr>
              <a:t> 11/09/22}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Smith (2011) Teaching critical reflection. </a:t>
            </a:r>
            <a:r>
              <a:rPr lang="en-GB" sz="1100" i="1" dirty="0">
                <a:effectLst/>
                <a:latin typeface="Arial" panose="020B0604020202020204" pitchFamily="34" charset="0"/>
                <a:ea typeface="Calibri" panose="020F0502020204030204" pitchFamily="34" charset="0"/>
                <a:cs typeface="Times New Roman" panose="02020603050405020304" pitchFamily="18" charset="0"/>
              </a:rPr>
              <a:t>Teaching in Higher Education</a:t>
            </a:r>
            <a:r>
              <a:rPr lang="en-GB" sz="1100" dirty="0">
                <a:effectLst/>
                <a:latin typeface="Arial" panose="020B0604020202020204" pitchFamily="34" charset="0"/>
                <a:ea typeface="Calibri" panose="020F0502020204030204" pitchFamily="34" charset="0"/>
                <a:cs typeface="Times New Roman" panose="02020603050405020304" pitchFamily="18" charset="0"/>
              </a:rPr>
              <a:t>, </a:t>
            </a:r>
            <a:r>
              <a:rPr lang="en-GB" sz="1100" i="1" dirty="0">
                <a:effectLst/>
                <a:latin typeface="Arial" panose="020B0604020202020204" pitchFamily="34" charset="0"/>
                <a:ea typeface="Calibri" panose="020F0502020204030204" pitchFamily="34" charset="0"/>
                <a:cs typeface="Times New Roman" panose="02020603050405020304" pitchFamily="18" charset="0"/>
              </a:rPr>
              <a:t>16</a:t>
            </a:r>
            <a:r>
              <a:rPr lang="en-GB" sz="1100" dirty="0">
                <a:effectLst/>
                <a:latin typeface="Arial" panose="020B0604020202020204" pitchFamily="34" charset="0"/>
                <a:ea typeface="Calibri" panose="020F0502020204030204" pitchFamily="34" charset="0"/>
                <a:cs typeface="Times New Roman" panose="02020603050405020304" pitchFamily="18" charset="0"/>
              </a:rPr>
              <a:t>(2), 211–223. </a:t>
            </a:r>
            <a:r>
              <a:rPr lang="en-GB" sz="11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https://doi.org/10.1080/13562517.2010.515022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err="1">
                <a:effectLst/>
                <a:latin typeface="Arial" panose="020B0604020202020204" pitchFamily="34" charset="0"/>
                <a:ea typeface="Calibri" panose="020F0502020204030204" pitchFamily="34" charset="0"/>
                <a:cs typeface="Times New Roman" panose="02020603050405020304" pitchFamily="18" charset="0"/>
              </a:rPr>
              <a:t>Steier</a:t>
            </a:r>
            <a:r>
              <a:rPr lang="en-GB" sz="1100" dirty="0">
                <a:effectLst/>
                <a:latin typeface="Arial" panose="020B0604020202020204" pitchFamily="34" charset="0"/>
                <a:ea typeface="Calibri" panose="020F0502020204030204" pitchFamily="34" charset="0"/>
                <a:cs typeface="Times New Roman" panose="02020603050405020304" pitchFamily="18" charset="0"/>
              </a:rPr>
              <a:t>, F, (1991</a:t>
            </a:r>
            <a:r>
              <a:rPr lang="en-GB" sz="1100" i="1" dirty="0">
                <a:latin typeface="Arial" panose="020B0604020202020204" pitchFamily="34" charset="0"/>
                <a:ea typeface="Calibri" panose="020F0502020204030204" pitchFamily="34" charset="0"/>
                <a:cs typeface="Times New Roman" panose="02020603050405020304" pitchFamily="18" charset="0"/>
              </a:rPr>
              <a:t>)</a:t>
            </a:r>
            <a:r>
              <a:rPr lang="en-GB" sz="1100" i="1" dirty="0">
                <a:effectLst/>
                <a:latin typeface="Arial" panose="020B0604020202020204" pitchFamily="34" charset="0"/>
                <a:ea typeface="Calibri" panose="020F0502020204030204" pitchFamily="34" charset="0"/>
                <a:cs typeface="Times New Roman" panose="02020603050405020304" pitchFamily="18" charset="0"/>
              </a:rPr>
              <a:t> Reflexivity and methodology: An ecological constructionism</a:t>
            </a:r>
            <a:r>
              <a:rPr lang="en-GB" sz="1100" dirty="0">
                <a:effectLst/>
                <a:latin typeface="Arial" panose="020B0604020202020204" pitchFamily="34" charset="0"/>
                <a:ea typeface="Calibri" panose="020F0502020204030204" pitchFamily="34" charset="0"/>
                <a:cs typeface="Times New Roman" panose="02020603050405020304" pitchFamily="18" charset="0"/>
              </a:rPr>
              <a:t>. </a:t>
            </a:r>
            <a:r>
              <a:rPr lang="en-GB" sz="1100" i="1" dirty="0">
                <a:effectLst/>
                <a:latin typeface="Arial" panose="020B0604020202020204" pitchFamily="34" charset="0"/>
                <a:ea typeface="Calibri" panose="020F0502020204030204" pitchFamily="34" charset="0"/>
                <a:cs typeface="Times New Roman" panose="02020603050405020304" pitchFamily="18" charset="0"/>
              </a:rPr>
              <a:t>In Research and reflexivity</a:t>
            </a:r>
            <a:r>
              <a:rPr lang="en-GB" sz="1100" dirty="0">
                <a:effectLst/>
                <a:latin typeface="Arial" panose="020B0604020202020204" pitchFamily="34" charset="0"/>
                <a:ea typeface="Calibri" panose="020F0502020204030204" pitchFamily="34" charset="0"/>
                <a:cs typeface="Times New Roman" panose="02020603050405020304" pitchFamily="18" charset="0"/>
              </a:rPr>
              <a:t>, ed. F. </a:t>
            </a:r>
            <a:r>
              <a:rPr lang="en-GB" sz="1100" dirty="0" err="1">
                <a:effectLst/>
                <a:latin typeface="Arial" panose="020B0604020202020204" pitchFamily="34" charset="0"/>
                <a:ea typeface="Calibri" panose="020F0502020204030204" pitchFamily="34" charset="0"/>
                <a:cs typeface="Times New Roman" panose="02020603050405020304" pitchFamily="18" charset="0"/>
              </a:rPr>
              <a:t>Steier</a:t>
            </a:r>
            <a:r>
              <a:rPr lang="en-GB" sz="1100" dirty="0">
                <a:effectLst/>
                <a:latin typeface="Arial" panose="020B0604020202020204" pitchFamily="34" charset="0"/>
                <a:ea typeface="Calibri" panose="020F0502020204030204" pitchFamily="34" charset="0"/>
                <a:cs typeface="Times New Roman" panose="02020603050405020304" pitchFamily="18" charset="0"/>
              </a:rPr>
              <a:t>, 16385. London: Sage.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Vygotsky, L. (</a:t>
            </a:r>
            <a:r>
              <a:rPr lang="en-GB" sz="1100">
                <a:effectLst/>
                <a:latin typeface="Arial" panose="020B0604020202020204" pitchFamily="34" charset="0"/>
                <a:ea typeface="Calibri" panose="020F0502020204030204" pitchFamily="34" charset="0"/>
                <a:cs typeface="Times New Roman" panose="02020603050405020304" pitchFamily="18" charset="0"/>
              </a:rPr>
              <a:t>1978) </a:t>
            </a:r>
            <a:r>
              <a:rPr lang="en-GB" sz="1100" i="1">
                <a:effectLst/>
                <a:latin typeface="Arial" panose="020B0604020202020204" pitchFamily="34" charset="0"/>
                <a:ea typeface="Calibri" panose="020F0502020204030204" pitchFamily="34" charset="0"/>
                <a:cs typeface="Times New Roman" panose="02020603050405020304" pitchFamily="18" charset="0"/>
              </a:rPr>
              <a:t>Mind </a:t>
            </a:r>
            <a:r>
              <a:rPr lang="en-GB" sz="1100" i="1" dirty="0">
                <a:effectLst/>
                <a:latin typeface="Arial" panose="020B0604020202020204" pitchFamily="34" charset="0"/>
                <a:ea typeface="Calibri" panose="020F0502020204030204" pitchFamily="34" charset="0"/>
                <a:cs typeface="Times New Roman" panose="02020603050405020304" pitchFamily="18" charset="0"/>
              </a:rPr>
              <a:t>in society: The development of higher psychological processes</a:t>
            </a:r>
            <a:r>
              <a:rPr lang="en-GB" sz="1100" dirty="0">
                <a:effectLst/>
                <a:latin typeface="Arial" panose="020B0604020202020204" pitchFamily="34" charset="0"/>
                <a:ea typeface="Calibri" panose="020F0502020204030204" pitchFamily="34" charset="0"/>
                <a:cs typeface="Times New Roman" panose="02020603050405020304" pitchFamily="18" charset="0"/>
              </a:rPr>
              <a:t>. Cambridge: Harvard University Press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BE26C58F-AF16-D24D-10DF-104555DA421E}"/>
              </a:ext>
            </a:extLst>
          </p:cNvPr>
          <p:cNvSpPr txBox="1"/>
          <p:nvPr/>
        </p:nvSpPr>
        <p:spPr>
          <a:xfrm>
            <a:off x="1163552" y="191852"/>
            <a:ext cx="8711537" cy="276999"/>
          </a:xfrm>
          <a:prstGeom prst="rect">
            <a:avLst/>
          </a:prstGeom>
          <a:noFill/>
        </p:spPr>
        <p:txBody>
          <a:bodyPr wrap="square">
            <a:spAutoFit/>
          </a:bodyPr>
          <a:lstStyle/>
          <a:p>
            <a:r>
              <a:rPr lang="en-GB" sz="1200" b="1" dirty="0">
                <a:latin typeface="Arial" panose="020B0604020202020204" pitchFamily="34" charset="0"/>
                <a:cs typeface="Arial" panose="020B0604020202020204" pitchFamily="34" charset="0"/>
              </a:rPr>
              <a:t>Cheryl Davies                                      2203989                                 ECGE4003PC </a:t>
            </a:r>
            <a:endParaRPr lang="en-GB" sz="1200" b="1" dirty="0"/>
          </a:p>
        </p:txBody>
      </p:sp>
    </p:spTree>
    <p:extLst>
      <p:ext uri="{BB962C8B-B14F-4D97-AF65-F5344CB8AC3E}">
        <p14:creationId xmlns:p14="http://schemas.microsoft.com/office/powerpoint/2010/main" val="2222630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2" ma:contentTypeDescription="Create a new document." ma:contentTypeScope="" ma:versionID="93ab4343d6c648489f8b67017a1b992d">
  <xsd:schema xmlns:xsd="http://www.w3.org/2001/XMLSchema" xmlns:xs="http://www.w3.org/2001/XMLSchema" xmlns:p="http://schemas.microsoft.com/office/2006/metadata/properties" xmlns:ns3="a450a3cc-050d-4aca-8a4e-543025a63de0" targetNamespace="http://schemas.microsoft.com/office/2006/metadata/properties" ma:root="true" ma:fieldsID="79f87e51241b419d479b4f077b8d8327" ns3:_="">
    <xsd:import namespace="a450a3cc-050d-4aca-8a4e-543025a63de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6CD4E6C-7210-493C-A741-DAEED91BC8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9A8CBC2-5C54-4BDF-8634-E291F96F68EE}">
  <ds:schemaRefs>
    <ds:schemaRef ds:uri="http://schemas.microsoft.com/office/2006/metadata/properties"/>
    <ds:schemaRef ds:uri="http://schemas.openxmlformats.org/package/2006/metadata/core-properties"/>
    <ds:schemaRef ds:uri="http://www.w3.org/XML/1998/namespace"/>
    <ds:schemaRef ds:uri="http://purl.org/dc/terms/"/>
    <ds:schemaRef ds:uri="http://purl.org/dc/dcmitype/"/>
    <ds:schemaRef ds:uri="http://schemas.microsoft.com/office/2006/documentManagement/types"/>
    <ds:schemaRef ds:uri="http://schemas.microsoft.com/office/infopath/2007/PartnerControls"/>
    <ds:schemaRef ds:uri="a450a3cc-050d-4aca-8a4e-543025a63de0"/>
    <ds:schemaRef ds:uri="http://purl.org/dc/elements/1.1/"/>
  </ds:schemaRefs>
</ds:datastoreItem>
</file>

<file path=customXml/itemProps3.xml><?xml version="1.0" encoding="utf-8"?>
<ds:datastoreItem xmlns:ds="http://schemas.openxmlformats.org/officeDocument/2006/customXml" ds:itemID="{280F1459-3F78-45DA-845E-957B4F1C29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 Boardroom</Template>
  <TotalTime>0</TotalTime>
  <Words>1630</Words>
  <Application>Microsoft Office PowerPoint</Application>
  <PresentationFormat>Widescreen</PresentationFormat>
  <Paragraphs>73</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Century Gothic</vt:lpstr>
      <vt:lpstr>Wingdings 3</vt:lpstr>
      <vt:lpstr>Ion Boardroom</vt:lpstr>
      <vt:lpstr>PowerPoint Presentation</vt:lpstr>
      <vt:lpstr>Rhestr Gyfeirio</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Cheryl Davies (2203989)</dc:creator>
  <cp:lastModifiedBy>Cheryl Davies</cp:lastModifiedBy>
  <cp:revision>59</cp:revision>
  <dcterms:created xsi:type="dcterms:W3CDTF">2022-09-10T08:52:41Z</dcterms:created>
  <dcterms:modified xsi:type="dcterms:W3CDTF">2022-09-17T15:48:33Z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