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3A8D1E-2EA4-589B-7F8F-15453F839AC6}" v="562" dt="2022-10-30T20:49:56.635"/>
    <p1510:client id="{4CDDABA6-161F-AE56-363A-391AD849FF61}" v="1" dt="2022-10-28T09:57:39.623"/>
    <p1510:client id="{80434F04-0343-2BEC-504F-4DD4B5B472D8}" v="111" dt="2022-10-19T16:19:23.755"/>
    <p1510:client id="{81287361-63F5-4CD1-B5A4-2D5D7D559E27}" v="478" dt="2022-10-10T17:33:28.713"/>
    <p1510:client id="{865CE326-2623-FB44-119F-8932DC897CA4}" v="117" dt="2022-10-27T18:56:33.054"/>
    <p1510:client id="{AE20D73C-9613-732D-94F2-6D96764A60D2}" v="254" dt="2022-10-28T09:37:43.221"/>
    <p1510:client id="{EA4EF0F7-FE0C-78BC-37CF-F3FF382496BE}" v="396" dt="2022-10-20T10:12:46.010"/>
    <p1510:client id="{F3383CA9-4514-2431-D12A-F9F9B92C6E20}" v="111" dt="2022-10-26T12:22:27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546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6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429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692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489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38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924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33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912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17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420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4476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0494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613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833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52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88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092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C5742D-4235-D7A9-7E5F-086B4B6AC2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r="6250" b="6250"/>
          <a:stretch/>
        </p:blipFill>
        <p:spPr>
          <a:xfrm>
            <a:off x="-1" y="10"/>
            <a:ext cx="1219200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5401" y="1066800"/>
            <a:ext cx="7272408" cy="264679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Problem Solving and Decision Making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58988" y="4876803"/>
            <a:ext cx="5074022" cy="1257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Student name: Rita Martinaitiene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Student number: 2128402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Lecture name: Muhammad Islam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BMSW4004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409DC-16EB-4108-0E39-B600A8B2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</a:rPr>
              <a:t>PESTEL-1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F5351-225B-7112-676D-A806E5C0D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Political: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Pandemic 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Lock down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Stay at home</a:t>
            </a:r>
          </a:p>
          <a:p>
            <a:r>
              <a:rPr lang="en-GB" b="1">
                <a:solidFill>
                  <a:srgbClr val="FFFFFF"/>
                </a:solidFill>
              </a:rPr>
              <a:t>Economical: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Inflation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Profit of loss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Rate has go up</a:t>
            </a:r>
          </a:p>
          <a:p>
            <a:pPr marL="342900" indent="-342900">
              <a:buFont typeface="Arial"/>
              <a:buChar char="•"/>
            </a:pP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514E194-2781-581B-42B1-1CD20482D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805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5548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21BCC-2D9F-E665-243A-891D39061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r>
              <a:rPr lang="en-GB" b="1"/>
              <a:t>PESTEL-2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CFED3-CB35-487E-DD52-08A70F5BA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/>
              <a:buChar char="•"/>
            </a:pPr>
            <a:r>
              <a:rPr lang="en-GB" b="1" dirty="0"/>
              <a:t>Social:</a:t>
            </a:r>
            <a:endParaRPr lang="en-US"/>
          </a:p>
          <a:p>
            <a:pPr>
              <a:buFont typeface="Arial"/>
              <a:buChar char="•"/>
            </a:pPr>
            <a:r>
              <a:rPr lang="en-GB" dirty="0"/>
              <a:t>Life style factors</a:t>
            </a:r>
          </a:p>
          <a:p>
            <a:pPr>
              <a:buFont typeface="Arial"/>
              <a:buChar char="•"/>
            </a:pPr>
            <a:r>
              <a:rPr lang="en-GB" dirty="0"/>
              <a:t>Population demographics</a:t>
            </a:r>
          </a:p>
          <a:p>
            <a:pPr>
              <a:buFont typeface="Arial"/>
              <a:buChar char="•"/>
            </a:pPr>
            <a:r>
              <a:rPr lang="en-GB" dirty="0"/>
              <a:t>Work life balance</a:t>
            </a:r>
          </a:p>
          <a:p>
            <a:pPr>
              <a:buFont typeface="Arial"/>
              <a:buChar char="•"/>
            </a:pPr>
            <a:r>
              <a:rPr lang="en-GB" b="1" dirty="0"/>
              <a:t>Technological:</a:t>
            </a:r>
          </a:p>
          <a:p>
            <a:pPr>
              <a:buFont typeface="Arial"/>
              <a:buChar char="•"/>
            </a:pPr>
            <a:r>
              <a:rPr lang="en-GB" dirty="0"/>
              <a:t> Use modern swing machines</a:t>
            </a:r>
          </a:p>
          <a:p>
            <a:pPr>
              <a:buFont typeface="Arial"/>
              <a:buChar char="•"/>
            </a:pPr>
            <a:r>
              <a:rPr lang="en-GB" dirty="0"/>
              <a:t>Use social network for promotion and advertisement </a:t>
            </a:r>
          </a:p>
          <a:p>
            <a:pPr marL="342900" indent="-342900">
              <a:buFont typeface="Arial"/>
              <a:buChar char="•"/>
            </a:pPr>
            <a:endParaRPr lang="en-GB" dirty="0"/>
          </a:p>
          <a:p>
            <a:pPr>
              <a:buFont typeface="Arial"/>
              <a:buChar char="•"/>
            </a:pPr>
            <a:endParaRPr lang="en-GB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4F73334-D1AB-F680-A011-EF72351491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7" r="5827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8134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A1C5F-D683-7171-F627-4BAB37E64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r>
              <a:rPr lang="en-GB"/>
              <a:t>PESTEL-3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B2A9C-0E41-F992-0F06-6C1D0CC80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Legal: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dirty="0"/>
              <a:t>Health and safety regulations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dirty="0"/>
              <a:t>Employment law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b="1" dirty="0"/>
              <a:t>Enviromental: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r>
              <a:rPr lang="en-GB" dirty="0"/>
              <a:t>Sustainable resources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r>
              <a:rPr lang="en-GB" dirty="0"/>
              <a:t>Comply with governments regulations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D0BA70A-5457-2F98-4F32-2403C555A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278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77070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5D6DB-6D87-E4B5-70BD-4346466B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S.W.O.T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2E6D7-29B0-FDAB-6AEF-60CDBEC92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6012" y="3263762"/>
            <a:ext cx="4472539" cy="3471863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388620" lvl="1" indent="-342900"/>
            <a:r>
              <a:rPr lang="en-GB" sz="1800" dirty="0"/>
              <a:t>150 shops worldwide</a:t>
            </a:r>
          </a:p>
          <a:p>
            <a:pPr marL="388620" lvl="1" indent="-342900"/>
            <a:r>
              <a:rPr lang="en-GB" sz="1800" dirty="0"/>
              <a:t>A lot of people know about the company</a:t>
            </a:r>
          </a:p>
          <a:p>
            <a:pPr marL="388620" lvl="1" indent="-342900"/>
            <a:r>
              <a:rPr lang="en-GB" sz="1800" dirty="0"/>
              <a:t>Goodwill </a:t>
            </a:r>
          </a:p>
          <a:p>
            <a:pPr marL="4572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 Swot  analysis- is a framework for identifying and analysing the internal and external factors that can have an impact on an organisation.   </a:t>
            </a:r>
            <a:r>
              <a:rPr lang="en-GB" dirty="0"/>
              <a:t>                                           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EF581A-28B2-E0DE-CDFA-21F29E8D1E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2231" y="2543108"/>
            <a:ext cx="3568081" cy="36121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dirty="0"/>
              <a:t>Inflation</a:t>
            </a:r>
          </a:p>
          <a:p>
            <a:pPr marL="342900" indent="-342900">
              <a:buFont typeface="Arial"/>
              <a:buChar char="•"/>
            </a:pPr>
            <a:r>
              <a:rPr lang="en-GB" dirty="0"/>
              <a:t>High prices</a:t>
            </a:r>
          </a:p>
          <a:p>
            <a:pPr marL="342900" indent="-342900">
              <a:buFont typeface="Arial"/>
              <a:buChar char="•"/>
            </a:pPr>
            <a:r>
              <a:rPr lang="en-GB" dirty="0"/>
              <a:t>Pandemic, the shop must go online sale.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157F8C-D98F-D6B2-C153-AEC5AF675CA8}"/>
              </a:ext>
            </a:extLst>
          </p:cNvPr>
          <p:cNvSpPr/>
          <p:nvPr/>
        </p:nvSpPr>
        <p:spPr>
          <a:xfrm>
            <a:off x="1859584" y="1987688"/>
            <a:ext cx="2209245" cy="9182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/>
              <a:t>STRENGTHS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FEEBB4-35AF-D763-BB00-59D816307FC1}"/>
              </a:ext>
            </a:extLst>
          </p:cNvPr>
          <p:cNvSpPr/>
          <p:nvPr/>
        </p:nvSpPr>
        <p:spPr>
          <a:xfrm>
            <a:off x="7474502" y="1987549"/>
            <a:ext cx="2241824" cy="993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/>
              <a:t>WEAKNESSES</a:t>
            </a:r>
          </a:p>
        </p:txBody>
      </p:sp>
    </p:spTree>
    <p:extLst>
      <p:ext uri="{BB962C8B-B14F-4D97-AF65-F5344CB8AC3E}">
        <p14:creationId xmlns:p14="http://schemas.microsoft.com/office/powerpoint/2010/main" val="3530823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CC8E-B965-904A-C529-A952575DC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dirty="0"/>
              <a:t>S.W.O.T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325BC-FB3B-09E5-B0BC-C5421A55F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0182" y="2071618"/>
            <a:ext cx="4396339" cy="4195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Expanded hours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Reducing supply costs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Except lower fees or prices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92472-95FD-F226-5917-9140A4D5BC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r>
              <a:rPr lang="en-GB" dirty="0"/>
              <a:t>Loss of income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High inflation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New competitors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CE179B-676F-2912-F9A9-9EA6E31AAFA9}"/>
              </a:ext>
            </a:extLst>
          </p:cNvPr>
          <p:cNvSpPr/>
          <p:nvPr/>
        </p:nvSpPr>
        <p:spPr>
          <a:xfrm>
            <a:off x="1431235" y="1977887"/>
            <a:ext cx="2970694" cy="916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Opportunities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C781B9-6B56-AC3F-E148-72ABBA42F47D}"/>
              </a:ext>
            </a:extLst>
          </p:cNvPr>
          <p:cNvSpPr/>
          <p:nvPr/>
        </p:nvSpPr>
        <p:spPr>
          <a:xfrm>
            <a:off x="6223413" y="1977197"/>
            <a:ext cx="2793999" cy="916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2907087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F5B11-5123-D569-02AB-6123CBC78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1" y="173318"/>
            <a:ext cx="9404723" cy="1400530"/>
          </a:xfrm>
        </p:spPr>
        <p:txBody>
          <a:bodyPr/>
          <a:lstStyle/>
          <a:p>
            <a:pPr algn="ctr"/>
            <a:r>
              <a:rPr lang="en-GB" sz="4400" b="1" dirty="0"/>
              <a:t>Fishbone diagram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1C7E584-980E-099B-F6E4-ECB1F4050281}"/>
              </a:ext>
            </a:extLst>
          </p:cNvPr>
          <p:cNvSpPr/>
          <p:nvPr/>
        </p:nvSpPr>
        <p:spPr>
          <a:xfrm>
            <a:off x="527347" y="4124274"/>
            <a:ext cx="10084351" cy="4522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61CAEF-2AF5-B48C-570D-3B61C80B193E}"/>
              </a:ext>
            </a:extLst>
          </p:cNvPr>
          <p:cNvSpPr txBox="1"/>
          <p:nvPr/>
        </p:nvSpPr>
        <p:spPr>
          <a:xfrm>
            <a:off x="4340087" y="2633869"/>
            <a:ext cx="180974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B91539E-D852-6B62-34EA-03D617F3122D}"/>
              </a:ext>
            </a:extLst>
          </p:cNvPr>
          <p:cNvCxnSpPr/>
          <p:nvPr/>
        </p:nvCxnSpPr>
        <p:spPr>
          <a:xfrm>
            <a:off x="7378700" y="2095500"/>
            <a:ext cx="2209800" cy="2057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5A69AEC-E249-9A4B-F0D7-4B36EFE64271}"/>
              </a:ext>
            </a:extLst>
          </p:cNvPr>
          <p:cNvCxnSpPr/>
          <p:nvPr/>
        </p:nvCxnSpPr>
        <p:spPr>
          <a:xfrm>
            <a:off x="4968875" y="2174875"/>
            <a:ext cx="1879600" cy="19812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21784B6-148B-0850-BB7F-B7A7027FA61D}"/>
              </a:ext>
            </a:extLst>
          </p:cNvPr>
          <p:cNvCxnSpPr/>
          <p:nvPr/>
        </p:nvCxnSpPr>
        <p:spPr>
          <a:xfrm>
            <a:off x="2076450" y="2317750"/>
            <a:ext cx="17653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5979F49-0B48-EF1D-71DC-A4F3E37EB387}"/>
              </a:ext>
            </a:extLst>
          </p:cNvPr>
          <p:cNvCxnSpPr/>
          <p:nvPr/>
        </p:nvCxnSpPr>
        <p:spPr>
          <a:xfrm flipV="1">
            <a:off x="6651625" y="4543425"/>
            <a:ext cx="24511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8219357-CB2D-5E08-19E7-0F1C80F5523C}"/>
              </a:ext>
            </a:extLst>
          </p:cNvPr>
          <p:cNvCxnSpPr/>
          <p:nvPr/>
        </p:nvCxnSpPr>
        <p:spPr>
          <a:xfrm flipH="1">
            <a:off x="2654300" y="4546600"/>
            <a:ext cx="24892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379E40A1-F77C-9C68-F240-409A1391F9A1}"/>
              </a:ext>
            </a:extLst>
          </p:cNvPr>
          <p:cNvSpPr/>
          <p:nvPr/>
        </p:nvSpPr>
        <p:spPr>
          <a:xfrm>
            <a:off x="904875" y="1717675"/>
            <a:ext cx="1841500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741B88-8669-0DC6-1D0D-E73BB47899BF}"/>
              </a:ext>
            </a:extLst>
          </p:cNvPr>
          <p:cNvSpPr/>
          <p:nvPr/>
        </p:nvSpPr>
        <p:spPr>
          <a:xfrm>
            <a:off x="6689725" y="1711325"/>
            <a:ext cx="1790700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EC182B-2F99-D00D-2AF6-2D193219A590}"/>
              </a:ext>
            </a:extLst>
          </p:cNvPr>
          <p:cNvSpPr/>
          <p:nvPr/>
        </p:nvSpPr>
        <p:spPr>
          <a:xfrm>
            <a:off x="1790700" y="6096000"/>
            <a:ext cx="2044700" cy="622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853E0-7154-63BA-9FC8-7AAD8BD98632}"/>
              </a:ext>
            </a:extLst>
          </p:cNvPr>
          <p:cNvSpPr/>
          <p:nvPr/>
        </p:nvSpPr>
        <p:spPr>
          <a:xfrm>
            <a:off x="5908675" y="6099175"/>
            <a:ext cx="1752600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Employee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8B3686-2E83-DE0D-EC07-49EDA386EAC2}"/>
              </a:ext>
            </a:extLst>
          </p:cNvPr>
          <p:cNvSpPr/>
          <p:nvPr/>
        </p:nvSpPr>
        <p:spPr>
          <a:xfrm>
            <a:off x="200025" y="2638425"/>
            <a:ext cx="2222500" cy="368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Supply chain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F29257-EA0E-817B-D661-A8A649429F08}"/>
              </a:ext>
            </a:extLst>
          </p:cNvPr>
          <p:cNvSpPr/>
          <p:nvPr/>
        </p:nvSpPr>
        <p:spPr>
          <a:xfrm>
            <a:off x="368300" y="3162300"/>
            <a:ext cx="2374900" cy="381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Fabric cost.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F6E5753-5321-96F8-0063-966016FF0337}"/>
              </a:ext>
            </a:extLst>
          </p:cNvPr>
          <p:cNvSpPr/>
          <p:nvPr/>
        </p:nvSpPr>
        <p:spPr>
          <a:xfrm>
            <a:off x="523875" y="3622675"/>
            <a:ext cx="2527300" cy="3937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Supplies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63FA77-DCFD-39C2-3AC0-2CB39368C006}"/>
              </a:ext>
            </a:extLst>
          </p:cNvPr>
          <p:cNvSpPr/>
          <p:nvPr/>
        </p:nvSpPr>
        <p:spPr>
          <a:xfrm>
            <a:off x="3765550" y="1708150"/>
            <a:ext cx="2209800" cy="5461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F810F4-462F-4E24-91FE-9856E3F5260E}"/>
              </a:ext>
            </a:extLst>
          </p:cNvPr>
          <p:cNvSpPr/>
          <p:nvPr/>
        </p:nvSpPr>
        <p:spPr>
          <a:xfrm>
            <a:off x="3311525" y="2574925"/>
            <a:ext cx="1981200" cy="431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Pandemic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EA0D771-5D09-593A-2C41-95D22AD2F71A}"/>
              </a:ext>
            </a:extLst>
          </p:cNvPr>
          <p:cNvSpPr/>
          <p:nvPr/>
        </p:nvSpPr>
        <p:spPr>
          <a:xfrm>
            <a:off x="3365500" y="3124200"/>
            <a:ext cx="2425700" cy="4191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Climate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D4B10AC-6056-5CC5-1A55-483E5D208732}"/>
              </a:ext>
            </a:extLst>
          </p:cNvPr>
          <p:cNvSpPr/>
          <p:nvPr/>
        </p:nvSpPr>
        <p:spPr>
          <a:xfrm>
            <a:off x="3889375" y="3622675"/>
            <a:ext cx="2578100" cy="495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customer service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0AB9A81-C024-0C69-D20F-969CAD1A1198}"/>
              </a:ext>
            </a:extLst>
          </p:cNvPr>
          <p:cNvSpPr/>
          <p:nvPr/>
        </p:nvSpPr>
        <p:spPr>
          <a:xfrm>
            <a:off x="6089650" y="2635250"/>
            <a:ext cx="1905000" cy="584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Non- essential goods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A1ED8A-EC14-1278-3D76-83A3828D3E2F}"/>
              </a:ext>
            </a:extLst>
          </p:cNvPr>
          <p:cNvSpPr/>
          <p:nvPr/>
        </p:nvSpPr>
        <p:spPr>
          <a:xfrm>
            <a:off x="6689725" y="3451225"/>
            <a:ext cx="2311400" cy="5715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Cost increases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D06037-8CF4-219C-489B-50C09B3CB78B}"/>
              </a:ext>
            </a:extLst>
          </p:cNvPr>
          <p:cNvSpPr/>
          <p:nvPr/>
        </p:nvSpPr>
        <p:spPr>
          <a:xfrm>
            <a:off x="2032000" y="4610100"/>
            <a:ext cx="18669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Inflation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D52BA08-6D34-D647-A641-636A0820097F}"/>
              </a:ext>
            </a:extLst>
          </p:cNvPr>
          <p:cNvSpPr/>
          <p:nvPr/>
        </p:nvSpPr>
        <p:spPr>
          <a:xfrm>
            <a:off x="269875" y="5222875"/>
            <a:ext cx="3086100" cy="6096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Limited maintenance budget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1BC8DCB-A8A8-BCC9-248D-2A6E9F231F37}"/>
              </a:ext>
            </a:extLst>
          </p:cNvPr>
          <p:cNvSpPr/>
          <p:nvPr/>
        </p:nvSpPr>
        <p:spPr>
          <a:xfrm>
            <a:off x="5534025" y="4670425"/>
            <a:ext cx="2451100" cy="495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Lack qualified staff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492BA1-6347-495B-4499-E33EDF2CC217}"/>
              </a:ext>
            </a:extLst>
          </p:cNvPr>
          <p:cNvSpPr/>
          <p:nvPr/>
        </p:nvSpPr>
        <p:spPr>
          <a:xfrm>
            <a:off x="5181600" y="5384800"/>
            <a:ext cx="2159000" cy="5207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insecurity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7725972-FEAA-66F3-FFA9-644F7EE9C3E4}"/>
              </a:ext>
            </a:extLst>
          </p:cNvPr>
          <p:cNvSpPr/>
          <p:nvPr/>
        </p:nvSpPr>
        <p:spPr>
          <a:xfrm>
            <a:off x="10607675" y="4029075"/>
            <a:ext cx="1524000" cy="7493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PROBLEM</a:t>
            </a:r>
          </a:p>
        </p:txBody>
      </p:sp>
    </p:spTree>
    <p:extLst>
      <p:ext uri="{BB962C8B-B14F-4D97-AF65-F5344CB8AC3E}">
        <p14:creationId xmlns:p14="http://schemas.microsoft.com/office/powerpoint/2010/main" val="3005038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49DFD-3BA2-A0B7-B00E-3B2A54043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YOU!!!!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589E6084-FB62-84C4-B9EC-E78BDA4C52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31764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Problem Solving and Decision Making</vt:lpstr>
      <vt:lpstr>PESTEL-1</vt:lpstr>
      <vt:lpstr>PESTEL-2</vt:lpstr>
      <vt:lpstr>PESTEL-3</vt:lpstr>
      <vt:lpstr>S.W.O.T</vt:lpstr>
      <vt:lpstr>S.W.O.T</vt:lpstr>
      <vt:lpstr>Fishbone diagram</vt:lpstr>
      <vt:lpstr>THANK YOU!!!!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938</cp:revision>
  <dcterms:created xsi:type="dcterms:W3CDTF">2022-10-10T16:51:44Z</dcterms:created>
  <dcterms:modified xsi:type="dcterms:W3CDTF">2022-10-30T20:49:57Z</dcterms:modified>
</cp:coreProperties>
</file>