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330" r:id="rId4"/>
    <p:sldId id="290" r:id="rId5"/>
    <p:sldId id="331" r:id="rId6"/>
    <p:sldId id="339" r:id="rId7"/>
    <p:sldId id="332" r:id="rId8"/>
    <p:sldId id="333" r:id="rId9"/>
    <p:sldId id="1068" r:id="rId10"/>
    <p:sldId id="335" r:id="rId11"/>
    <p:sldId id="340" r:id="rId12"/>
    <p:sldId id="336" r:id="rId13"/>
    <p:sldId id="338" r:id="rId14"/>
    <p:sldId id="337" r:id="rId15"/>
    <p:sldId id="343" r:id="rId16"/>
    <p:sldId id="341" r:id="rId17"/>
    <p:sldId id="344" r:id="rId18"/>
    <p:sldId id="345" r:id="rId19"/>
    <p:sldId id="347" r:id="rId20"/>
    <p:sldId id="346" r:id="rId21"/>
    <p:sldId id="342" r:id="rId22"/>
    <p:sldId id="348" r:id="rId23"/>
    <p:sldId id="349" r:id="rId24"/>
    <p:sldId id="350" r:id="rId25"/>
    <p:sldId id="308" r:id="rId26"/>
    <p:sldId id="287" r:id="rId27"/>
    <p:sldId id="26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AE3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34774A-ED53-4FA3-B57B-C40C89A74ACB}" v="3" dt="2026-01-07T15:00:49.7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363" autoAdjust="0"/>
    <p:restoredTop sz="83902" autoAdjust="0"/>
  </p:normalViewPr>
  <p:slideViewPr>
    <p:cSldViewPr snapToGrid="0">
      <p:cViewPr>
        <p:scale>
          <a:sx n="85" d="100"/>
          <a:sy n="85" d="100"/>
        </p:scale>
        <p:origin x="1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undo custSel modSld sldOrd">
      <pc:chgData name="Alisdair Cunningham" userId="67e8d9ba-4582-42f1-b26c-e866daa7f65b" providerId="ADAL" clId="{D55405F9-96CE-42DD-9571-C3D40844E8B0}" dt="2026-01-07T15:00:49.758" v="6"/>
      <pc:docMkLst>
        <pc:docMk/>
      </pc:docMkLst>
      <pc:sldChg chg="modSp ord">
        <pc:chgData name="Alisdair Cunningham" userId="67e8d9ba-4582-42f1-b26c-e866daa7f65b" providerId="ADAL" clId="{D55405F9-96CE-42DD-9571-C3D40844E8B0}" dt="2026-01-07T15:00:49.758" v="6"/>
        <pc:sldMkLst>
          <pc:docMk/>
          <pc:sldMk cId="3701768522" sldId="256"/>
        </pc:sldMkLst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3520049810" sldId="257"/>
        </pc:sldMkLst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3520049810" sldId="257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3520049810" sldId="257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3520049810" sldId="257"/>
            <ac:spMk id="15" creationId="{222EFF28-C559-3C98-A5C2-1E28C24E8A7A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545193714" sldId="263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545193714" sldId="26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545193714" sldId="26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3566095879" sldId="287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3566095879" sldId="287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3566095879" sldId="287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3566095879" sldId="28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742828229" sldId="290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742828229" sldId="290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742828229" sldId="290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742828229" sldId="29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365518547" sldId="308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365518547" sldId="308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365518547" sldId="308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365518547" sldId="30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1481568746" sldId="330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1481568746" sldId="330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1481568746" sldId="330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1481568746" sldId="33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565288753" sldId="331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565288753" sldId="331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565288753" sldId="331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565288753" sldId="33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1809933652" sldId="332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1809933652" sldId="332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1809933652" sldId="332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1809933652" sldId="33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1609093062" sldId="333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1609093062" sldId="33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1609093062" sldId="33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1609093062" sldId="33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319186415" sldId="335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319186415" sldId="335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319186415" sldId="335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319186415" sldId="33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031212912" sldId="336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031212912" sldId="336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031212912" sldId="336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031212912" sldId="33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601114828" sldId="337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601114828" sldId="337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601114828" sldId="337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601114828" sldId="33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055562985" sldId="338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055562985" sldId="338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055562985" sldId="338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055562985" sldId="33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1246785144" sldId="339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1246785144" sldId="339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1246785144" sldId="339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1246785144" sldId="33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3782869409" sldId="340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3782869409" sldId="340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3782869409" sldId="340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3782869409" sldId="34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3417813769" sldId="341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3417813769" sldId="341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3417813769" sldId="341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3417813769" sldId="34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766672924" sldId="342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766672924" sldId="342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766672924" sldId="342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766672924" sldId="34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085665756" sldId="343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085665756" sldId="34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085665756" sldId="34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085665756" sldId="343"/>
            <ac:spMk id="8" creationId="{C39BE701-A67E-5BFD-B044-ECF13A621788}"/>
          </ac:spMkLst>
        </pc:spChg>
      </pc:sldChg>
      <pc:sldChg chg="addSp delSp modSp mod addAnim delAnim">
        <pc:chgData name="Alisdair Cunningham" userId="67e8d9ba-4582-42f1-b26c-e866daa7f65b" providerId="ADAL" clId="{D55405F9-96CE-42DD-9571-C3D40844E8B0}" dt="2026-01-07T15:00:49.758" v="6"/>
        <pc:sldMkLst>
          <pc:docMk/>
          <pc:sldMk cId="656988806" sldId="344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656988806" sldId="344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656988806" sldId="344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656988806" sldId="344"/>
            <ac:spMk id="8" creationId="{C39BE701-A67E-5BFD-B044-ECF13A621788}"/>
          </ac:spMkLst>
        </pc:spChg>
        <pc:spChg chg="add del">
          <ac:chgData name="Alisdair Cunningham" userId="67e8d9ba-4582-42f1-b26c-e866daa7f65b" providerId="ADAL" clId="{D55405F9-96CE-42DD-9571-C3D40844E8B0}" dt="2026-01-07T14:59:25.310" v="3" actId="478"/>
          <ac:spMkLst>
            <pc:docMk/>
            <pc:sldMk cId="656988806" sldId="344"/>
            <ac:spMk id="10" creationId="{35394F86-986C-42A7-30B6-D98BFCEA65C6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331261011" sldId="345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331261011" sldId="345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331261011" sldId="345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331261011" sldId="34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764090006" sldId="346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764090006" sldId="346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764090006" sldId="346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764090006" sldId="34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713597870" sldId="347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713597870" sldId="347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713597870" sldId="347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713597870" sldId="34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488551227" sldId="348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488551227" sldId="348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488551227" sldId="348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488551227" sldId="34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686396476" sldId="349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686396476" sldId="349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686396476" sldId="349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686396476" sldId="34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2903029153" sldId="350"/>
        </pc:sldMkLst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2903029153" sldId="350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2903029153" sldId="350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2903029153" sldId="35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1-07T15:00:49.758" v="6"/>
        <pc:sldMkLst>
          <pc:docMk/>
          <pc:sldMk cId="1696860671" sldId="1068"/>
        </pc:sldMkLst>
        <pc:spChg chg="mod">
          <ac:chgData name="Alisdair Cunningham" userId="67e8d9ba-4582-42f1-b26c-e866daa7f65b" providerId="ADAL" clId="{D55405F9-96CE-42DD-9571-C3D40844E8B0}" dt="2026-01-07T15:00:49.758" v="6"/>
          <ac:spMkLst>
            <pc:docMk/>
            <pc:sldMk cId="1696860671" sldId="1068"/>
            <ac:spMk id="4" creationId="{5E7A92F9-9C3B-E07C-9213-3D9C51D8716C}"/>
          </ac:spMkLst>
        </pc:spChg>
        <pc:spChg chg="mod">
          <ac:chgData name="Alisdair Cunningham" userId="67e8d9ba-4582-42f1-b26c-e866daa7f65b" providerId="ADAL" clId="{D55405F9-96CE-42DD-9571-C3D40844E8B0}" dt="2026-01-07T14:54:19.227" v="1"/>
          <ac:spMkLst>
            <pc:docMk/>
            <pc:sldMk cId="1696860671" sldId="1068"/>
            <ac:spMk id="5" creationId="{3B84E39E-768D-818E-46EF-4E7A86541133}"/>
          </ac:spMkLst>
        </pc:spChg>
        <pc:spChg chg="mod">
          <ac:chgData name="Alisdair Cunningham" userId="67e8d9ba-4582-42f1-b26c-e866daa7f65b" providerId="ADAL" clId="{D55405F9-96CE-42DD-9571-C3D40844E8B0}" dt="2026-01-07T14:54:03.690" v="0"/>
          <ac:spMkLst>
            <pc:docMk/>
            <pc:sldMk cId="1696860671" sldId="1068"/>
            <ac:spMk id="6" creationId="{5B46224F-BEE1-7440-35B8-1329CE06402F}"/>
          </ac:spMkLst>
        </pc:spChg>
      </pc:sldChg>
    </pc:docChg>
  </pc:docChgLst>
  <pc:docChgLst>
    <pc:chgData name="Alisdair Cunningham" userId="67e8d9ba-4582-42f1-b26c-e866daa7f65b" providerId="ADAL" clId="{B8BBB230-7B9F-4326-9BAF-4C4F263C2955}"/>
    <pc:docChg chg="custSel addSld modSld">
      <pc:chgData name="Alisdair Cunningham" userId="67e8d9ba-4582-42f1-b26c-e866daa7f65b" providerId="ADAL" clId="{B8BBB230-7B9F-4326-9BAF-4C4F263C2955}" dt="2024-12-19T14:11:03.440" v="637" actId="6549"/>
      <pc:docMkLst>
        <pc:docMk/>
      </pc:docMkLst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3701768522" sldId="256"/>
        </pc:sldMkLst>
      </pc:sldChg>
      <pc:sldChg chg="modSp mod">
        <pc:chgData name="Alisdair Cunningham" userId="67e8d9ba-4582-42f1-b26c-e866daa7f65b" providerId="ADAL" clId="{B8BBB230-7B9F-4326-9BAF-4C4F263C2955}" dt="2024-12-19T14:10:01.072" v="527" actId="20577"/>
        <pc:sldMkLst>
          <pc:docMk/>
          <pc:sldMk cId="3520049810" sldId="257"/>
        </pc:sldMkLst>
      </pc:sldChg>
      <pc:sldChg chg="modSp mod">
        <pc:chgData name="Alisdair Cunningham" userId="67e8d9ba-4582-42f1-b26c-e866daa7f65b" providerId="ADAL" clId="{B8BBB230-7B9F-4326-9BAF-4C4F263C2955}" dt="2024-12-19T14:06:57.049" v="481"/>
        <pc:sldMkLst>
          <pc:docMk/>
          <pc:sldMk cId="2545193714" sldId="263"/>
        </pc:sldMkLst>
      </pc:sldChg>
      <pc:sldChg chg="modSp mod">
        <pc:chgData name="Alisdair Cunningham" userId="67e8d9ba-4582-42f1-b26c-e866daa7f65b" providerId="ADAL" clId="{B8BBB230-7B9F-4326-9BAF-4C4F263C2955}" dt="2024-12-19T14:11:03.440" v="637" actId="6549"/>
        <pc:sldMkLst>
          <pc:docMk/>
          <pc:sldMk cId="3566095879" sldId="287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742828229" sldId="290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365518547" sldId="308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1481568746" sldId="330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565288753" sldId="331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1809933652" sldId="332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1609093062" sldId="333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319186415" sldId="335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031212912" sldId="336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601114828" sldId="337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055562985" sldId="338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1246785144" sldId="339"/>
        </pc:sldMkLst>
      </pc:sldChg>
      <pc:sldChg chg="modSp mod">
        <pc:chgData name="Alisdair Cunningham" userId="67e8d9ba-4582-42f1-b26c-e866daa7f65b" providerId="ADAL" clId="{B8BBB230-7B9F-4326-9BAF-4C4F263C2955}" dt="2024-12-19T14:06:57.049" v="481"/>
        <pc:sldMkLst>
          <pc:docMk/>
          <pc:sldMk cId="3782869409" sldId="340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3417813769" sldId="341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766672924" sldId="342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085665756" sldId="343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656988806" sldId="344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331261011" sldId="345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764090006" sldId="346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713597870" sldId="347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488551227" sldId="348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686396476" sldId="349"/>
        </pc:sldMkLst>
      </pc:sldChg>
      <pc:sldChg chg="modSp">
        <pc:chgData name="Alisdair Cunningham" userId="67e8d9ba-4582-42f1-b26c-e866daa7f65b" providerId="ADAL" clId="{B8BBB230-7B9F-4326-9BAF-4C4F263C2955}" dt="2024-12-19T14:06:57.049" v="481"/>
        <pc:sldMkLst>
          <pc:docMk/>
          <pc:sldMk cId="2903029153" sldId="350"/>
        </pc:sldMkLst>
      </pc:sldChg>
      <pc:sldChg chg="addSp delSp modSp add mod modAnim">
        <pc:chgData name="Alisdair Cunningham" userId="67e8d9ba-4582-42f1-b26c-e866daa7f65b" providerId="ADAL" clId="{B8BBB230-7B9F-4326-9BAF-4C4F263C2955}" dt="2024-12-19T14:06:57.049" v="481"/>
        <pc:sldMkLst>
          <pc:docMk/>
          <pc:sldMk cId="1696860671" sldId="1068"/>
        </pc:sldMkLst>
      </pc:sldChg>
    </pc:docChg>
  </pc:docChgLst>
  <pc:docChgLst>
    <pc:chgData name="Alisdair Cunningham" userId="67e8d9ba-4582-42f1-b26c-e866daa7f65b" providerId="ADAL" clId="{9ECB3CB0-43B5-419B-A2D2-642742E5B4BF}"/>
    <pc:docChg chg="undo redo custSel addSld delSld modSld sldOrd">
      <pc:chgData name="Alisdair Cunningham" userId="67e8d9ba-4582-42f1-b26c-e866daa7f65b" providerId="ADAL" clId="{9ECB3CB0-43B5-419B-A2D2-642742E5B4BF}" dt="2023-12-03T22:17:07.131" v="7540"/>
      <pc:docMkLst>
        <pc:docMk/>
      </pc:docMkLst>
      <pc:sldChg chg="modSp mod">
        <pc:chgData name="Alisdair Cunningham" userId="67e8d9ba-4582-42f1-b26c-e866daa7f65b" providerId="ADAL" clId="{9ECB3CB0-43B5-419B-A2D2-642742E5B4BF}" dt="2023-12-03T21:32:30.326" v="7357"/>
        <pc:sldMkLst>
          <pc:docMk/>
          <pc:sldMk cId="3701768522" sldId="256"/>
        </pc:sldMkLst>
      </pc:sldChg>
      <pc:sldChg chg="modSp mod">
        <pc:chgData name="Alisdair Cunningham" userId="67e8d9ba-4582-42f1-b26c-e866daa7f65b" providerId="ADAL" clId="{9ECB3CB0-43B5-419B-A2D2-642742E5B4BF}" dt="2023-12-03T22:17:07.131" v="7540"/>
        <pc:sldMkLst>
          <pc:docMk/>
          <pc:sldMk cId="3520049810" sldId="257"/>
        </pc:sldMkLst>
      </pc:sldChg>
      <pc:sldChg chg="modSp">
        <pc:chgData name="Alisdair Cunningham" userId="67e8d9ba-4582-42f1-b26c-e866daa7f65b" providerId="ADAL" clId="{9ECB3CB0-43B5-419B-A2D2-642742E5B4BF}" dt="2023-12-03T21:32:30.326" v="7357"/>
        <pc:sldMkLst>
          <pc:docMk/>
          <pc:sldMk cId="2545193714" sldId="263"/>
        </pc:sldMkLst>
      </pc:sldChg>
      <pc:sldChg chg="modSp mod">
        <pc:chgData name="Alisdair Cunningham" userId="67e8d9ba-4582-42f1-b26c-e866daa7f65b" providerId="ADAL" clId="{9ECB3CB0-43B5-419B-A2D2-642742E5B4BF}" dt="2023-12-03T22:15:35.763" v="7487" actId="20577"/>
        <pc:sldMkLst>
          <pc:docMk/>
          <pc:sldMk cId="3566095879" sldId="287"/>
        </pc:sldMkLst>
      </pc:sldChg>
      <pc:sldChg chg="addSp delSp modSp mod">
        <pc:chgData name="Alisdair Cunningham" userId="67e8d9ba-4582-42f1-b26c-e866daa7f65b" providerId="ADAL" clId="{9ECB3CB0-43B5-419B-A2D2-642742E5B4BF}" dt="2023-12-03T21:32:30.326" v="7357"/>
        <pc:sldMkLst>
          <pc:docMk/>
          <pc:sldMk cId="2742828229" sldId="290"/>
        </pc:sldMkLst>
      </pc:sldChg>
      <pc:sldChg chg="modSp mod">
        <pc:chgData name="Alisdair Cunningham" userId="67e8d9ba-4582-42f1-b26c-e866daa7f65b" providerId="ADAL" clId="{9ECB3CB0-43B5-419B-A2D2-642742E5B4BF}" dt="2023-12-03T22:15:13.330" v="7449" actId="20577"/>
        <pc:sldMkLst>
          <pc:docMk/>
          <pc:sldMk cId="2365518547" sldId="308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2387557254" sldId="309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2332530977" sldId="311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3473677888" sldId="312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928176554" sldId="313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1784350768" sldId="314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3529163800" sldId="315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4029693034" sldId="316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63969057" sldId="317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1894369428" sldId="318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4273548923" sldId="319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1627384287" sldId="320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150651046" sldId="321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3118084937" sldId="322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523723191" sldId="323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2490577290" sldId="324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1950652230" sldId="325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3931725550" sldId="327"/>
        </pc:sldMkLst>
      </pc:sldChg>
      <pc:sldChg chg="modSp del">
        <pc:chgData name="Alisdair Cunningham" userId="67e8d9ba-4582-42f1-b26c-e866daa7f65b" providerId="ADAL" clId="{9ECB3CB0-43B5-419B-A2D2-642742E5B4BF}" dt="2023-11-17T15:34:50.119" v="46" actId="47"/>
        <pc:sldMkLst>
          <pc:docMk/>
          <pc:sldMk cId="1133968460" sldId="328"/>
        </pc:sldMkLst>
      </pc:sldChg>
      <pc:sldChg chg="modSp del modNotesTx">
        <pc:chgData name="Alisdair Cunningham" userId="67e8d9ba-4582-42f1-b26c-e866daa7f65b" providerId="ADAL" clId="{9ECB3CB0-43B5-419B-A2D2-642742E5B4BF}" dt="2023-11-28T14:38:50.618" v="2301" actId="47"/>
        <pc:sldMkLst>
          <pc:docMk/>
          <pc:sldMk cId="123677909" sldId="329"/>
        </pc:sldMkLst>
      </pc:sldChg>
      <pc:sldChg chg="modSp add ord">
        <pc:chgData name="Alisdair Cunningham" userId="67e8d9ba-4582-42f1-b26c-e866daa7f65b" providerId="ADAL" clId="{9ECB3CB0-43B5-419B-A2D2-642742E5B4BF}" dt="2023-12-03T21:32:30.326" v="7357"/>
        <pc:sldMkLst>
          <pc:docMk/>
          <pc:sldMk cId="1481568746" sldId="330"/>
        </pc:sldMkLst>
      </pc:sldChg>
      <pc:sldChg chg="addSp delSp 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565288753" sldId="331"/>
        </pc:sldMkLst>
      </pc:sldChg>
      <pc:sldChg chg="addSp delSp 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1809933652" sldId="332"/>
        </pc:sldMkLst>
      </pc:sldChg>
      <pc:sldChg chg="addSp 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1609093062" sldId="333"/>
        </pc:sldMkLst>
      </pc:sldChg>
      <pc:sldChg chg="addSp delSp modSp add del mod delAnim modAnim">
        <pc:chgData name="Alisdair Cunningham" userId="67e8d9ba-4582-42f1-b26c-e866daa7f65b" providerId="ADAL" clId="{9ECB3CB0-43B5-419B-A2D2-642742E5B4BF}" dt="2023-11-28T14:59:38.003" v="2508" actId="47"/>
        <pc:sldMkLst>
          <pc:docMk/>
          <pc:sldMk cId="2501737445" sldId="334"/>
        </pc:sldMkLst>
      </pc:sldChg>
      <pc:sldChg chg="addSp delSp 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2319186415" sldId="335"/>
        </pc:sldMkLst>
      </pc:sldChg>
      <pc:sldChg chg="addSp delSp modSp add mod ord delAnim modNotesTx">
        <pc:chgData name="Alisdair Cunningham" userId="67e8d9ba-4582-42f1-b26c-e866daa7f65b" providerId="ADAL" clId="{9ECB3CB0-43B5-419B-A2D2-642742E5B4BF}" dt="2023-12-03T21:32:30.326" v="7357"/>
        <pc:sldMkLst>
          <pc:docMk/>
          <pc:sldMk cId="2031212912" sldId="336"/>
        </pc:sldMkLst>
      </pc:sldChg>
      <pc:sldChg chg="modSp add">
        <pc:chgData name="Alisdair Cunningham" userId="67e8d9ba-4582-42f1-b26c-e866daa7f65b" providerId="ADAL" clId="{9ECB3CB0-43B5-419B-A2D2-642742E5B4BF}" dt="2023-12-03T21:32:30.326" v="7357"/>
        <pc:sldMkLst>
          <pc:docMk/>
          <pc:sldMk cId="2601114828" sldId="337"/>
        </pc:sldMkLst>
      </pc:sldChg>
      <pc:sldChg chg="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2055562985" sldId="338"/>
        </pc:sldMkLst>
      </pc:sldChg>
      <pc:sldChg chg="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1246785144" sldId="339"/>
        </pc:sldMkLst>
      </pc:sldChg>
      <pc:sldChg chg="addSp delSp 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3782869409" sldId="340"/>
        </pc:sldMkLst>
      </pc:sldChg>
      <pc:sldChg chg="addSp delSp modSp add mod delAnim modNotesTx">
        <pc:chgData name="Alisdair Cunningham" userId="67e8d9ba-4582-42f1-b26c-e866daa7f65b" providerId="ADAL" clId="{9ECB3CB0-43B5-419B-A2D2-642742E5B4BF}" dt="2023-12-03T21:32:30.326" v="7357"/>
        <pc:sldMkLst>
          <pc:docMk/>
          <pc:sldMk cId="3417813769" sldId="341"/>
        </pc:sldMkLst>
      </pc:sldChg>
      <pc:sldChg chg="addSp delSp modSp add mod modNotesTx">
        <pc:chgData name="Alisdair Cunningham" userId="67e8d9ba-4582-42f1-b26c-e866daa7f65b" providerId="ADAL" clId="{9ECB3CB0-43B5-419B-A2D2-642742E5B4BF}" dt="2023-12-03T21:32:30.326" v="7357"/>
        <pc:sldMkLst>
          <pc:docMk/>
          <pc:sldMk cId="2766672924" sldId="342"/>
        </pc:sldMkLst>
      </pc:sldChg>
      <pc:sldChg chg="addSp delSp modSp add mod delAnim modAnim">
        <pc:chgData name="Alisdair Cunningham" userId="67e8d9ba-4582-42f1-b26c-e866daa7f65b" providerId="ADAL" clId="{9ECB3CB0-43B5-419B-A2D2-642742E5B4BF}" dt="2023-12-03T21:32:30.326" v="7357"/>
        <pc:sldMkLst>
          <pc:docMk/>
          <pc:sldMk cId="2085665756" sldId="343"/>
        </pc:sldMkLst>
      </pc:sldChg>
      <pc:sldChg chg="addSp delSp modSp add mod modAnim">
        <pc:chgData name="Alisdair Cunningham" userId="67e8d9ba-4582-42f1-b26c-e866daa7f65b" providerId="ADAL" clId="{9ECB3CB0-43B5-419B-A2D2-642742E5B4BF}" dt="2023-12-03T21:32:30.326" v="7357"/>
        <pc:sldMkLst>
          <pc:docMk/>
          <pc:sldMk cId="656988806" sldId="344"/>
        </pc:sldMkLst>
      </pc:sldChg>
      <pc:sldChg chg="addSp delSp modSp add mod delAnim modAnim modNotesTx">
        <pc:chgData name="Alisdair Cunningham" userId="67e8d9ba-4582-42f1-b26c-e866daa7f65b" providerId="ADAL" clId="{9ECB3CB0-43B5-419B-A2D2-642742E5B4BF}" dt="2023-12-03T21:32:30.326" v="7357"/>
        <pc:sldMkLst>
          <pc:docMk/>
          <pc:sldMk cId="331261011" sldId="345"/>
        </pc:sldMkLst>
      </pc:sldChg>
      <pc:sldChg chg="addSp delSp modSp add mod modNotesTx">
        <pc:chgData name="Alisdair Cunningham" userId="67e8d9ba-4582-42f1-b26c-e866daa7f65b" providerId="ADAL" clId="{9ECB3CB0-43B5-419B-A2D2-642742E5B4BF}" dt="2023-12-03T21:32:30.326" v="7357"/>
        <pc:sldMkLst>
          <pc:docMk/>
          <pc:sldMk cId="764090006" sldId="346"/>
        </pc:sldMkLst>
      </pc:sldChg>
      <pc:sldChg chg="addSp delSp 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2713597870" sldId="347"/>
        </pc:sldMkLst>
      </pc:sldChg>
      <pc:sldChg chg="add del">
        <pc:chgData name="Alisdair Cunningham" userId="67e8d9ba-4582-42f1-b26c-e866daa7f65b" providerId="ADAL" clId="{9ECB3CB0-43B5-419B-A2D2-642742E5B4BF}" dt="2023-12-01T22:52:18.417" v="6145" actId="47"/>
        <pc:sldMkLst>
          <pc:docMk/>
          <pc:sldMk cId="3429640033" sldId="347"/>
        </pc:sldMkLst>
      </pc:sldChg>
      <pc:sldChg chg="addSp delSp modSp add mod modNotesTx">
        <pc:chgData name="Alisdair Cunningham" userId="67e8d9ba-4582-42f1-b26c-e866daa7f65b" providerId="ADAL" clId="{9ECB3CB0-43B5-419B-A2D2-642742E5B4BF}" dt="2023-12-03T21:32:30.326" v="7357"/>
        <pc:sldMkLst>
          <pc:docMk/>
          <pc:sldMk cId="488551227" sldId="348"/>
        </pc:sldMkLst>
      </pc:sldChg>
      <pc:sldChg chg="addSp delSp modSp add mod">
        <pc:chgData name="Alisdair Cunningham" userId="67e8d9ba-4582-42f1-b26c-e866daa7f65b" providerId="ADAL" clId="{9ECB3CB0-43B5-419B-A2D2-642742E5B4BF}" dt="2023-12-03T21:32:30.326" v="7357"/>
        <pc:sldMkLst>
          <pc:docMk/>
          <pc:sldMk cId="2686396476" sldId="349"/>
        </pc:sldMkLst>
      </pc:sldChg>
      <pc:sldChg chg="addSp delSp modSp add mod modNotesTx">
        <pc:chgData name="Alisdair Cunningham" userId="67e8d9ba-4582-42f1-b26c-e866daa7f65b" providerId="ADAL" clId="{9ECB3CB0-43B5-419B-A2D2-642742E5B4BF}" dt="2023-12-03T22:11:51.194" v="7385" actId="14100"/>
        <pc:sldMkLst>
          <pc:docMk/>
          <pc:sldMk cId="2903029153" sldId="35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F4D44C-B8F8-49D9-955D-76AE7B957F93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F9B635-24F6-40B0-BF56-B34D3512C8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676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topics/earth-and-planetary-sciences/environmental-enterprise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view.officeapps.live.com/op/view.aspx?src=https%3A%2F%2Fwww.epd.gov.hk%2Fepd%2Fmisc%2Fenv_management_sme%2Feng%2Fpdf%2FE_E%2FIER-01.doc&amp;wdOrigin=BROWSELINK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pp.croneri.co.uk/topics/environmental-aspects-and-impacts/indepth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o9001help.co.uk/Free-ISO-14001-2015-templates.html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o9001help.co.uk/Free-ISO-14001-2015-templates.html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media-library/sites/green/documents/policy/aspects-and-impacts.pdf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o9001help.co.uk/Free-ISO-14001-2015-templates.html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516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44C3E-F0D9-414C-AC59-E5CEAB7A397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41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826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483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Environmental Enterprise - an overview | ScienceDirect Topics</a:t>
            </a:r>
            <a:r>
              <a:rPr lang="en-GB" dirty="0"/>
              <a:t> https://www.sciencedirect.com/topics/earth-and-planetary-sciences/environmental-enterprise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IER-01.doc (live.com)</a:t>
            </a:r>
            <a:r>
              <a:rPr lang="en-GB" dirty="0"/>
              <a:t> https://view.officeapps.live.com/op/view.aspx?src=https%3A%2F%2Fwww.epd.gov.hk%2Fepd%2Fmisc%2Fenv_management_sme%2Feng%2Fpdf%2FE_E%2FIER-01.doc&amp;wdOrigin=BROWSELINK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0747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Environmental Aspects and Impacts: In-depth | Croner-</a:t>
            </a:r>
            <a:r>
              <a:rPr lang="en-GB" dirty="0" err="1">
                <a:hlinkClick r:id="rId3"/>
              </a:rPr>
              <a:t>i</a:t>
            </a:r>
            <a:r>
              <a:rPr lang="en-GB" dirty="0">
                <a:hlinkClick r:id="rId3"/>
              </a:rPr>
              <a:t> (croneri.co.uk)</a:t>
            </a:r>
            <a:r>
              <a:rPr lang="en-GB" dirty="0"/>
              <a:t> https://app.croneri.co.uk/topics/environmental-aspects-and-impacts/indepth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857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Free ISO 14001:2015 templates (iso9001help.co.uk)</a:t>
            </a:r>
            <a:r>
              <a:rPr lang="en-GB" dirty="0"/>
              <a:t> https://www.iso9001help.co.uk/Free-ISO-14001-2015-templates.html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2805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Free ISO 14001:2015 templates (iso9001help.co.uk)</a:t>
            </a:r>
            <a:r>
              <a:rPr lang="en-GB" dirty="0"/>
              <a:t> https://www.iso9001help.co.uk/Free-ISO-14001-2015-templates.html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8817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aspects-and-impacts.pdf (bristol.ac.uk)</a:t>
            </a:r>
            <a:r>
              <a:rPr lang="en-GB" dirty="0"/>
              <a:t> https://www.bristol.ac.uk/media-library/sites/green/documents/policy/aspects-and-impacts.pdf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5037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Free ISO 14001:2015 templates (iso9001help.co.uk)</a:t>
            </a:r>
            <a:r>
              <a:rPr lang="en-GB" dirty="0"/>
              <a:t> https://www.iso9001help.co.uk/Free-ISO-14001-2015-templates.html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Volatile organic compounds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 (VOCs)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8209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http://www.iso9001help.co.uk/free%20templates/Compliance%20Obligation%20Register.docx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610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http://www.iso9001help.co.uk/free%20templates/Compliance%20Obligation%20Register.docx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5902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google.com/url?sa=t&amp;rct=j&amp;q=&amp;esrc=s&amp;source=web&amp;cd=&amp;ved=2ahUKEwip-LzDo_SCAxVMgv0HHTSLCV0QFnoECBEQAQ&amp;url=https%3A%2F%2Fpublicregister.naturalresources.wales%2FSearch%2FDownload%3FRecordId%3D110320&amp;usg=AOvVaw3JkNW18f8idv1n8L-wBgzZ&amp;opi=89978449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0716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F9B635-24F6-40B0-BF56-B34D3512C82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072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2728/download?attachment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0AL6ZbI3ZE8?feature=oemb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media-library/sites/green/documents/policy/aspects-and-impacts.pdf" TargetMode="External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a.cunningham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609579" y="618786"/>
            <a:ext cx="6619880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ACNA6002: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Lecture 10: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Plan Do Check Act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10" r="-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27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532777" y="4644310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12/01/2026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ACNA6002: 2025 / 2026		</a:t>
            </a:r>
            <a:r>
              <a:rPr lang="fr-FR" b="1" dirty="0"/>
              <a:t>Lecture Contents</a:t>
            </a:r>
            <a:endParaRPr lang="en-GB" b="1" dirty="0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74" r="39608" b="-1"/>
          <a:stretch/>
        </p:blipFill>
        <p:spPr>
          <a:xfrm>
            <a:off x="20" y="369332"/>
            <a:ext cx="306196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433B41-F3A5-1813-1934-F6CCF4E3501C}"/>
              </a:ext>
            </a:extLst>
          </p:cNvPr>
          <p:cNvSpPr txBox="1"/>
          <p:nvPr/>
        </p:nvSpPr>
        <p:spPr>
          <a:xfrm>
            <a:off x="3805464" y="289819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879F5E2-2218-C90B-35F0-24C47C89FF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4530457"/>
              </p:ext>
            </p:extLst>
          </p:nvPr>
        </p:nvGraphicFramePr>
        <p:xfrm>
          <a:off x="3812341" y="705317"/>
          <a:ext cx="6992679" cy="5760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57423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635256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Recap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The PDCA cycle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The PDCA cycle: Key 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Planning stage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7946906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 –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Environmental Policy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Environmental Policy 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UWTSD Environmental Policy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Environmental Review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Environmental Aspects and Impacts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238003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Identifying Environmental Aspects and Impacts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Direct or Indirect Aspects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365299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Examples of Environmental Aspects and Impacts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56146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17 – 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Significance of Environmental Impacts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8407689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Example Significance Rating method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1014775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Aspects and Impacts Register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8914231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Register of legal compliance obligations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1919267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Environmental 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52914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Management Improvement Programmes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813558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4179779"/>
                  </a:ext>
                </a:extLst>
              </a:tr>
              <a:tr h="272571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6854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004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Recap</a:t>
            </a:r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4" r="39608" b="-1"/>
          <a:stretch/>
        </p:blipFill>
        <p:spPr>
          <a:xfrm>
            <a:off x="20" y="369332"/>
            <a:ext cx="305357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313652" y="363915"/>
            <a:ext cx="860936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the previous lecture we covered: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historical context of building environmental awareness that was the driving force behind the creation of EMS principles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definition of an EMS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approaches to an EMS – full or phased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Examples of organisations that have been accredited and the benefits communicated</a:t>
            </a:r>
          </a:p>
        </p:txBody>
      </p:sp>
    </p:spTree>
    <p:extLst>
      <p:ext uri="{BB962C8B-B14F-4D97-AF65-F5344CB8AC3E}">
        <p14:creationId xmlns:p14="http://schemas.microsoft.com/office/powerpoint/2010/main" val="1481568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The PDCA cycle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1195056" y="366957"/>
            <a:ext cx="90789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Central to any EMS is the concept of </a:t>
            </a:r>
            <a:r>
              <a:rPr lang="en-GB" sz="2800" b="1" dirty="0"/>
              <a:t>continual improvement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1297A2A5-BAA3-212F-C5F5-21DE6067D3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8" r="4060" b="4309"/>
          <a:stretch/>
        </p:blipFill>
        <p:spPr>
          <a:xfrm>
            <a:off x="0" y="907236"/>
            <a:ext cx="5511549" cy="50477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042DF3-DDF9-D223-6C6E-FF78C56884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9482" y="2278965"/>
            <a:ext cx="5319665" cy="2827083"/>
          </a:xfrm>
          <a:prstGeom prst="rect">
            <a:avLst/>
          </a:prstGeom>
        </p:spPr>
      </p:pic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7834EACD-278C-9FE8-3B34-8DC0FFCF80E8}"/>
              </a:ext>
            </a:extLst>
          </p:cNvPr>
          <p:cNvCxnSpPr>
            <a:cxnSpLocks/>
          </p:cNvCxnSpPr>
          <p:nvPr/>
        </p:nvCxnSpPr>
        <p:spPr>
          <a:xfrm flipV="1">
            <a:off x="4817327" y="4482790"/>
            <a:ext cx="2631688" cy="623258"/>
          </a:xfrm>
          <a:prstGeom prst="curvedConnector3">
            <a:avLst>
              <a:gd name="adj1" fmla="val 53107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2828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The PDCA cycle: Key elements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1195056" y="366957"/>
            <a:ext cx="90789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 EMS typically contains the following key elements:</a:t>
            </a:r>
            <a:endParaRPr lang="en-GB" sz="2800" b="1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DF4E96F2-12C3-DB51-C657-A581543FAB39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11" name="AutoShape 5">
            <a:extLst>
              <a:ext uri="{FF2B5EF4-FFF2-40B4-BE49-F238E27FC236}">
                <a16:creationId xmlns:a16="http://schemas.microsoft.com/office/drawing/2014/main" id="{CAF89B0B-DFDF-5AB2-1C2A-3CB1589E93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4086" y="1940037"/>
            <a:ext cx="5715000" cy="4114800"/>
          </a:xfrm>
          <a:custGeom>
            <a:avLst/>
            <a:gdLst>
              <a:gd name="G0" fmla="+- 11430742 0 0"/>
              <a:gd name="G1" fmla="+- -9600726 0 0"/>
              <a:gd name="G2" fmla="+- 11430742 0 -9600726"/>
              <a:gd name="G3" fmla="+- 10800 0 0"/>
              <a:gd name="G4" fmla="+- 0 0 11430742"/>
              <a:gd name="T0" fmla="*/ 360 256 1"/>
              <a:gd name="T1" fmla="*/ 0 256 1"/>
              <a:gd name="G5" fmla="+- G2 T0 T1"/>
              <a:gd name="G6" fmla="?: G2 G2 G5"/>
              <a:gd name="G7" fmla="+- 0 0 G6"/>
              <a:gd name="G8" fmla="+- 7023 0 0"/>
              <a:gd name="G9" fmla="+- 0 0 -9600726"/>
              <a:gd name="G10" fmla="+- 7023 0 2700"/>
              <a:gd name="G11" fmla="cos G10 11430742"/>
              <a:gd name="G12" fmla="sin G10 11430742"/>
              <a:gd name="G13" fmla="cos 13500 11430742"/>
              <a:gd name="G14" fmla="sin 13500 11430742"/>
              <a:gd name="G15" fmla="+- G11 10800 0"/>
              <a:gd name="G16" fmla="+- G12 10800 0"/>
              <a:gd name="G17" fmla="+- G13 10800 0"/>
              <a:gd name="G18" fmla="+- G14 10800 0"/>
              <a:gd name="G19" fmla="*/ 7023 1 2"/>
              <a:gd name="G20" fmla="+- G19 5400 0"/>
              <a:gd name="G21" fmla="cos G20 11430742"/>
              <a:gd name="G22" fmla="sin G20 11430742"/>
              <a:gd name="G23" fmla="+- G21 10800 0"/>
              <a:gd name="G24" fmla="+- G12 G23 G22"/>
              <a:gd name="G25" fmla="+- G22 G23 G11"/>
              <a:gd name="G26" fmla="cos 10800 11430742"/>
              <a:gd name="G27" fmla="sin 10800 11430742"/>
              <a:gd name="G28" fmla="cos 7023 11430742"/>
              <a:gd name="G29" fmla="sin 7023 11430742"/>
              <a:gd name="G30" fmla="+- G26 10800 0"/>
              <a:gd name="G31" fmla="+- G27 10800 0"/>
              <a:gd name="G32" fmla="+- G28 10800 0"/>
              <a:gd name="G33" fmla="+- G29 10800 0"/>
              <a:gd name="G34" fmla="+- G19 5400 0"/>
              <a:gd name="G35" fmla="cos G34 -9600726"/>
              <a:gd name="G36" fmla="sin G34 -9600726"/>
              <a:gd name="G37" fmla="+/ -9600726 11430742 2"/>
              <a:gd name="T2" fmla="*/ 180 256 1"/>
              <a:gd name="T3" fmla="*/ 0 256 1"/>
              <a:gd name="G38" fmla="+- G37 T2 T3"/>
              <a:gd name="G39" fmla="?: G2 G37 G38"/>
              <a:gd name="G40" fmla="cos 10800 G39"/>
              <a:gd name="G41" fmla="sin 10800 G39"/>
              <a:gd name="G42" fmla="cos 7023 G39"/>
              <a:gd name="G43" fmla="sin 7023 G39"/>
              <a:gd name="G44" fmla="+- G40 10800 0"/>
              <a:gd name="G45" fmla="+- G41 10800 0"/>
              <a:gd name="G46" fmla="+- G42 10800 0"/>
              <a:gd name="G47" fmla="+- G43 10800 0"/>
              <a:gd name="G48" fmla="+- G35 10800 0"/>
              <a:gd name="G49" fmla="+- G36 10800 0"/>
              <a:gd name="T4" fmla="*/ 21280 w 21600"/>
              <a:gd name="T5" fmla="*/ 13405 h 21600"/>
              <a:gd name="T6" fmla="*/ 3368 w 21600"/>
              <a:gd name="T7" fmla="*/ 5880 h 21600"/>
              <a:gd name="T8" fmla="*/ 17615 w 21600"/>
              <a:gd name="T9" fmla="*/ 12494 h 21600"/>
              <a:gd name="T10" fmla="*/ -2637 w 21600"/>
              <a:gd name="T11" fmla="*/ 12112 h 21600"/>
              <a:gd name="T12" fmla="*/ 1484 w 21600"/>
              <a:gd name="T13" fmla="*/ 7099 h 21600"/>
              <a:gd name="T14" fmla="*/ 6497 w 21600"/>
              <a:gd name="T15" fmla="*/ 11220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3810" y="11482"/>
                </a:moveTo>
                <a:cubicBezTo>
                  <a:pt x="4161" y="15080"/>
                  <a:pt x="7185" y="17822"/>
                  <a:pt x="10800" y="17822"/>
                </a:cubicBezTo>
                <a:cubicBezTo>
                  <a:pt x="14678" y="17823"/>
                  <a:pt x="17823" y="14678"/>
                  <a:pt x="17823" y="10800"/>
                </a:cubicBezTo>
                <a:cubicBezTo>
                  <a:pt x="17823" y="6921"/>
                  <a:pt x="14678" y="3777"/>
                  <a:pt x="10800" y="3777"/>
                </a:cubicBezTo>
                <a:cubicBezTo>
                  <a:pt x="8443" y="3777"/>
                  <a:pt x="6244" y="4958"/>
                  <a:pt x="4943" y="6923"/>
                </a:cubicBezTo>
                <a:lnTo>
                  <a:pt x="1794" y="4838"/>
                </a:lnTo>
                <a:cubicBezTo>
                  <a:pt x="3794" y="1817"/>
                  <a:pt x="7176" y="0"/>
                  <a:pt x="10800" y="0"/>
                </a:cubicBezTo>
                <a:cubicBezTo>
                  <a:pt x="16764" y="0"/>
                  <a:pt x="21600" y="4835"/>
                  <a:pt x="21600" y="10800"/>
                </a:cubicBezTo>
                <a:cubicBezTo>
                  <a:pt x="21600" y="16764"/>
                  <a:pt x="16764" y="21600"/>
                  <a:pt x="10800" y="21600"/>
                </a:cubicBezTo>
                <a:cubicBezTo>
                  <a:pt x="5242" y="21599"/>
                  <a:pt x="591" y="17381"/>
                  <a:pt x="51" y="11850"/>
                </a:cubicBezTo>
                <a:lnTo>
                  <a:pt x="-2637" y="12112"/>
                </a:lnTo>
                <a:lnTo>
                  <a:pt x="1484" y="7099"/>
                </a:lnTo>
                <a:lnTo>
                  <a:pt x="6497" y="11220"/>
                </a:lnTo>
                <a:lnTo>
                  <a:pt x="3810" y="11482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3" name="Text Box 6">
            <a:extLst>
              <a:ext uri="{FF2B5EF4-FFF2-40B4-BE49-F238E27FC236}">
                <a16:creationId xmlns:a16="http://schemas.microsoft.com/office/drawing/2014/main" id="{A65AA417-7AE7-BC2F-DD50-1A7C9566AA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8177" y="1040574"/>
            <a:ext cx="3662246" cy="1600438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noFill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altLang="en-US" b="1" dirty="0">
                <a:latin typeface="Comic Sans MS" panose="030F0702030302020204" pitchFamily="66" charset="0"/>
              </a:rPr>
              <a:t>P: Plan</a:t>
            </a:r>
            <a:endParaRPr lang="en-US" altLang="en-US" dirty="0">
              <a:latin typeface="Comic Sans MS" panose="030F0702030302020204" pitchFamily="66" charset="0"/>
            </a:endParaRP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Environmental policy</a:t>
            </a: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Environmental Aspects and Impacts</a:t>
            </a: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Legal (and other) obligations</a:t>
            </a: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Objectives and targets</a:t>
            </a: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Management Program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14" name="Text Box 7">
            <a:extLst>
              <a:ext uri="{FF2B5EF4-FFF2-40B4-BE49-F238E27FC236}">
                <a16:creationId xmlns:a16="http://schemas.microsoft.com/office/drawing/2014/main" id="{3964F284-2D23-04FE-CE16-420ED9C679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1900" y="3431530"/>
            <a:ext cx="2971800" cy="1354217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noFill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 dirty="0">
                <a:latin typeface="Comic Sans MS" panose="030F0702030302020204" pitchFamily="66" charset="0"/>
              </a:rPr>
              <a:t>D: Do</a:t>
            </a:r>
            <a:endParaRPr lang="en-US" altLang="en-US" dirty="0">
              <a:latin typeface="Comic Sans MS" panose="030F0702030302020204" pitchFamily="66" charset="0"/>
            </a:endParaRP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Structure and responsibility</a:t>
            </a: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Training and communication</a:t>
            </a: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Operational Controls</a:t>
            </a: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Documentation</a:t>
            </a:r>
            <a:endParaRPr lang="en-US" altLang="en-US" dirty="0"/>
          </a:p>
        </p:txBody>
      </p:sp>
      <p:sp>
        <p:nvSpPr>
          <p:cNvPr id="15" name="Text Box 8">
            <a:extLst>
              <a:ext uri="{FF2B5EF4-FFF2-40B4-BE49-F238E27FC236}">
                <a16:creationId xmlns:a16="http://schemas.microsoft.com/office/drawing/2014/main" id="{4A0CD2AA-C596-A70C-4705-82180DBA8F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6700" y="5563177"/>
            <a:ext cx="3505200" cy="861774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noFill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 dirty="0">
                <a:latin typeface="Comic Sans MS" panose="030F0702030302020204" pitchFamily="66" charset="0"/>
              </a:rPr>
              <a:t>C: Check</a:t>
            </a:r>
            <a:endParaRPr lang="en-US" altLang="en-US" dirty="0">
              <a:latin typeface="Comic Sans MS" panose="030F0702030302020204" pitchFamily="66" charset="0"/>
            </a:endParaRP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Monitoring, measuring and records</a:t>
            </a: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Auditing</a:t>
            </a:r>
            <a:endParaRPr lang="en-US" altLang="en-US" dirty="0">
              <a:latin typeface="Comic Sans MS" panose="030F0702030302020204" pitchFamily="66" charset="0"/>
            </a:endParaRPr>
          </a:p>
        </p:txBody>
      </p:sp>
      <p:sp>
        <p:nvSpPr>
          <p:cNvPr id="16" name="Text Box 9">
            <a:extLst>
              <a:ext uri="{FF2B5EF4-FFF2-40B4-BE49-F238E27FC236}">
                <a16:creationId xmlns:a16="http://schemas.microsoft.com/office/drawing/2014/main" id="{E37E7250-CF90-27BB-A8D4-35EA4AEF5E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5056" y="3689660"/>
            <a:ext cx="2209800" cy="615553"/>
          </a:xfrm>
          <a:prstGeom prst="rect">
            <a:avLst/>
          </a:prstGeom>
          <a:solidFill>
            <a:srgbClr val="FFFFFF">
              <a:alpha val="50196"/>
            </a:srgbClr>
          </a:solidFill>
          <a:ln>
            <a:noFill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 dirty="0">
                <a:latin typeface="Comic Sans MS" panose="030F0702030302020204" pitchFamily="66" charset="0"/>
              </a:rPr>
              <a:t>A: Act</a:t>
            </a:r>
            <a:endParaRPr lang="en-US" altLang="en-US" dirty="0">
              <a:latin typeface="Comic Sans MS" panose="030F0702030302020204" pitchFamily="66" charset="0"/>
            </a:endParaRPr>
          </a:p>
          <a:p>
            <a:pPr algn="ctr"/>
            <a:r>
              <a:rPr lang="en-US" altLang="en-US" sz="1600" dirty="0">
                <a:latin typeface="Comic Sans MS" panose="030F0702030302020204" pitchFamily="66" charset="0"/>
              </a:rPr>
              <a:t>Management Review</a:t>
            </a:r>
            <a:endParaRPr lang="en-US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73A366-9ED2-8E08-26B8-C7CA5C3A6301}"/>
              </a:ext>
            </a:extLst>
          </p:cNvPr>
          <p:cNvSpPr txBox="1"/>
          <p:nvPr/>
        </p:nvSpPr>
        <p:spPr>
          <a:xfrm>
            <a:off x="7762781" y="1011313"/>
            <a:ext cx="374341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Planning most critical and intensive element - typically accounts for 40% of the overall tasks</a:t>
            </a:r>
            <a:endParaRPr lang="en-GB" sz="16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Ensures that the system is fully considered and scoped out from the beginning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B479D4-069C-CFE0-6EF1-615D5714E2CD}"/>
              </a:ext>
            </a:extLst>
          </p:cNvPr>
          <p:cNvSpPr txBox="1"/>
          <p:nvPr/>
        </p:nvSpPr>
        <p:spPr>
          <a:xfrm>
            <a:off x="8549252" y="4841965"/>
            <a:ext cx="32159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Implementation and operation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EBDAC4-897B-29DA-BBEE-CDEDDC5F447C}"/>
              </a:ext>
            </a:extLst>
          </p:cNvPr>
          <p:cNvSpPr txBox="1"/>
          <p:nvPr/>
        </p:nvSpPr>
        <p:spPr>
          <a:xfrm>
            <a:off x="920578" y="6073645"/>
            <a:ext cx="32159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Processes required to maintain a functional EMS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2E1788-E399-FF28-FA66-7E263DF7DA1B}"/>
              </a:ext>
            </a:extLst>
          </p:cNvPr>
          <p:cNvSpPr txBox="1"/>
          <p:nvPr/>
        </p:nvSpPr>
        <p:spPr>
          <a:xfrm>
            <a:off x="0" y="2644307"/>
            <a:ext cx="32159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Ensure the outcomes match the intended objectives, and revise accordingly for the subsequent iteration</a:t>
            </a:r>
          </a:p>
        </p:txBody>
      </p:sp>
    </p:spTree>
    <p:extLst>
      <p:ext uri="{BB962C8B-B14F-4D97-AF65-F5344CB8AC3E}">
        <p14:creationId xmlns:p14="http://schemas.microsoft.com/office/powerpoint/2010/main" val="565288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Planning stage</a:t>
            </a:r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4" r="39608" b="-1"/>
          <a:stretch/>
        </p:blipFill>
        <p:spPr>
          <a:xfrm>
            <a:off x="20" y="369332"/>
            <a:ext cx="305357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3313652" y="363915"/>
            <a:ext cx="8609369" cy="5451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planning phase contains the following steps: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An Environmental Policy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Undertake an Environmental Review</a:t>
            </a:r>
          </a:p>
          <a:p>
            <a:pPr marL="12001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Of the whole organisation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Identify Environmental Aspects and Impacts</a:t>
            </a:r>
          </a:p>
          <a:p>
            <a:pPr marL="12001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Broad ranging, assess significance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Identify legal obligations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Set Objectives and Targets</a:t>
            </a:r>
          </a:p>
          <a:p>
            <a:pPr marL="12001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Must be realistic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Define Management Programme(s)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46785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Environmental Policy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198302" y="570500"/>
            <a:ext cx="117953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instigation of a company’s EMS typically begins with an Environmental Policy.</a:t>
            </a:r>
          </a:p>
          <a:p>
            <a:endParaRPr lang="en-GB" sz="2400" dirty="0"/>
          </a:p>
          <a:p>
            <a:r>
              <a:rPr lang="en-GB" sz="2400" dirty="0"/>
              <a:t>ISO 14001 requires a Corporate Environmental Policy to demonstrate the company's </a:t>
            </a:r>
            <a:r>
              <a:rPr lang="en-GB" sz="2400" b="1" dirty="0"/>
              <a:t>commitment</a:t>
            </a:r>
            <a:r>
              <a:rPr lang="en-GB" sz="2400" dirty="0"/>
              <a:t> to environmental improvement.</a:t>
            </a:r>
          </a:p>
          <a:p>
            <a:endParaRPr lang="en-GB" sz="2400" dirty="0"/>
          </a:p>
          <a:p>
            <a:r>
              <a:rPr lang="en-GB" sz="2400" dirty="0"/>
              <a:t>ISO 14001 definition of an EP:</a:t>
            </a:r>
          </a:p>
          <a:p>
            <a:pPr algn="ctr"/>
            <a:r>
              <a:rPr lang="en-GB" sz="2400" dirty="0"/>
              <a:t>“</a:t>
            </a:r>
            <a:r>
              <a:rPr lang="en-GB" sz="2400" i="1" dirty="0"/>
              <a:t>intentions and direction </a:t>
            </a:r>
            <a:r>
              <a:rPr lang="en-GB" sz="2400" dirty="0"/>
              <a:t>of an organization related to </a:t>
            </a:r>
            <a:r>
              <a:rPr lang="en-GB" sz="2400" i="1" dirty="0"/>
              <a:t>environmental performance</a:t>
            </a:r>
            <a:r>
              <a:rPr lang="en-GB" sz="2400" dirty="0"/>
              <a:t>, as formally expressed by its </a:t>
            </a:r>
            <a:r>
              <a:rPr lang="en-GB" sz="2400" i="1" dirty="0"/>
              <a:t>top management</a:t>
            </a:r>
            <a:r>
              <a:rPr lang="en-GB" sz="2400" dirty="0"/>
              <a:t>”</a:t>
            </a:r>
          </a:p>
          <a:p>
            <a:endParaRPr lang="en-GB" sz="2400" dirty="0"/>
          </a:p>
          <a:p>
            <a:r>
              <a:rPr lang="en-GB" sz="2400" dirty="0"/>
              <a:t>Environmental Performance within an EMS means the quantifiable measure of success against the objectives set in the Environmental Policy. </a:t>
            </a:r>
          </a:p>
          <a:p>
            <a:endParaRPr lang="en-GB" sz="2400" dirty="0"/>
          </a:p>
          <a:p>
            <a:r>
              <a:rPr lang="en-GB" sz="2400" dirty="0"/>
              <a:t>These measurable variables can be either physical, chemical, or biological e.g. reduction in CO2 emissions, or increase in use of public transport.</a:t>
            </a:r>
          </a:p>
        </p:txBody>
      </p:sp>
    </p:spTree>
    <p:extLst>
      <p:ext uri="{BB962C8B-B14F-4D97-AF65-F5344CB8AC3E}">
        <p14:creationId xmlns:p14="http://schemas.microsoft.com/office/powerpoint/2010/main" val="1809933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Environmental Policy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123774" y="369332"/>
            <a:ext cx="1146725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 line with ISO14001 requirements, top management will establish an environmental policy that will: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Be appropriate to the nature and scale of the organisation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Provide a framework for environmental objectives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Commit</a:t>
            </a:r>
            <a:r>
              <a:rPr lang="en-GB" sz="2000" dirty="0"/>
              <a:t> to protecting the environment, including prevention of pollution and other relevant commitments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Commit</a:t>
            </a:r>
            <a:r>
              <a:rPr lang="en-GB" sz="2000" dirty="0"/>
              <a:t> to fulfilling legal objectives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Commit</a:t>
            </a:r>
            <a:r>
              <a:rPr lang="en-GB" sz="2000" dirty="0"/>
              <a:t> to continual improvement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Be available to all interested parties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Be internally communicated and widely available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It must contain the three following commitments: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To protect the environment;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To fulfil compliance obligations;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To continually improve the EMS and improvement of the organization’s environmental performance.</a:t>
            </a:r>
          </a:p>
          <a:p>
            <a:endParaRPr lang="en-GB" sz="2000" dirty="0"/>
          </a:p>
          <a:p>
            <a:r>
              <a:rPr lang="en-GB" sz="2000" dirty="0"/>
              <a:t>Key criteria (for standard compliance):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DE0839-D893-46BE-A1E1-43C3A4061E01}"/>
              </a:ext>
            </a:extLst>
          </p:cNvPr>
          <p:cNvSpPr txBox="1"/>
          <p:nvPr/>
        </p:nvSpPr>
        <p:spPr>
          <a:xfrm>
            <a:off x="201168" y="5322906"/>
            <a:ext cx="11668418" cy="1015663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Concise – ideally 1 page of A4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Signed by management (or delegated responsibility)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Dated and reviewed annually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Communicated to all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Freely available (e.g. online, displayed publicly)</a:t>
            </a:r>
          </a:p>
        </p:txBody>
      </p:sp>
    </p:spTree>
    <p:extLst>
      <p:ext uri="{BB962C8B-B14F-4D97-AF65-F5344CB8AC3E}">
        <p14:creationId xmlns:p14="http://schemas.microsoft.com/office/powerpoint/2010/main" val="1609093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2323" y="3987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1" y="369332"/>
            <a:ext cx="6095979" cy="6488658"/>
          </a:xfrm>
          <a:prstGeom prst="rect">
            <a:avLst/>
          </a:prstGeom>
          <a:noFill/>
        </p:spPr>
      </p:pic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>
          <a:xfrm>
            <a:off x="6457982" y="1545170"/>
            <a:ext cx="5050077" cy="413882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1800" b="1" dirty="0"/>
              <a:t>Review the Environmental Policy ISO14001 requirements on the previous slide</a:t>
            </a:r>
          </a:p>
          <a:p>
            <a:pPr marL="0" indent="0">
              <a:buNone/>
              <a:defRPr/>
            </a:pPr>
            <a:r>
              <a:rPr lang="en-GB" sz="1800" dirty="0"/>
              <a:t>For a company of your choice (from any sector), draft an environmental policy.</a:t>
            </a:r>
          </a:p>
          <a:p>
            <a:pPr marL="0" indent="0">
              <a:buNone/>
              <a:defRPr/>
            </a:pPr>
            <a:r>
              <a:rPr lang="en-GB" sz="1800" dirty="0"/>
              <a:t>Make use of terms such as:</a:t>
            </a:r>
          </a:p>
          <a:p>
            <a:pPr>
              <a:buFontTx/>
              <a:buChar char="-"/>
              <a:defRPr/>
            </a:pPr>
            <a:r>
              <a:rPr lang="en-GB" sz="1800" dirty="0"/>
              <a:t>“Increase” / “Decrease”</a:t>
            </a:r>
          </a:p>
          <a:p>
            <a:pPr>
              <a:buFontTx/>
              <a:buChar char="-"/>
              <a:defRPr/>
            </a:pPr>
            <a:r>
              <a:rPr lang="en-GB" sz="1800" dirty="0"/>
              <a:t>“Continue” / “Maintain”</a:t>
            </a:r>
          </a:p>
          <a:p>
            <a:pPr>
              <a:buFontTx/>
              <a:buChar char="-"/>
              <a:defRPr/>
            </a:pPr>
            <a:r>
              <a:rPr lang="en-GB" sz="1800" dirty="0"/>
              <a:t>“Ensure” / “Promote”</a:t>
            </a:r>
          </a:p>
          <a:p>
            <a:pPr marL="228600" lvl="1" indent="0">
              <a:buNone/>
              <a:defRPr/>
            </a:pPr>
            <a:endParaRPr lang="en-GB" sz="1600" dirty="0"/>
          </a:p>
          <a:p>
            <a:pPr>
              <a:defRPr/>
            </a:pPr>
            <a:r>
              <a:rPr lang="en-GB" sz="1800" b="1" dirty="0"/>
              <a:t>You then have 10 minutes</a:t>
            </a:r>
          </a:p>
          <a:p>
            <a:pPr>
              <a:defRPr/>
            </a:pPr>
            <a:r>
              <a:rPr lang="en-GB" sz="1800" b="1" dirty="0"/>
              <a:t>We will then compare your policies</a:t>
            </a:r>
          </a:p>
          <a:p>
            <a:pPr marL="0" indent="0">
              <a:buNone/>
              <a:defRPr/>
            </a:pPr>
            <a:endParaRPr lang="en-GB" sz="1800" dirty="0"/>
          </a:p>
          <a:p>
            <a:pPr marL="0" indent="0">
              <a:buNone/>
              <a:defRPr/>
            </a:pPr>
            <a:endParaRPr lang="en-GB" sz="1800" dirty="0"/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1/7/2026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22FEFB-11B6-3BF2-6FB0-D918AE246BD1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27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7A92F9-9C3B-E07C-9213-3D9C51D8716C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84E39E-768D-818E-46EF-4E7A86541133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Environmental Policy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46224F-BEE1-7440-35B8-1329CE06402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</p:spTree>
    <p:extLst>
      <p:ext uri="{BB962C8B-B14F-4D97-AF65-F5344CB8AC3E}">
        <p14:creationId xmlns:p14="http://schemas.microsoft.com/office/powerpoint/2010/main" val="169686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2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2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Environmental Policy examples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B9F3C1-C6C1-F385-FDD8-09118F41A5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610" t="31904" r="21542" b="4329"/>
          <a:stretch/>
        </p:blipFill>
        <p:spPr>
          <a:xfrm>
            <a:off x="-1" y="438734"/>
            <a:ext cx="4171908" cy="481335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30C949-7773-5BDB-2F1D-9C599007E6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5854" y="411497"/>
            <a:ext cx="3772839" cy="592181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74186C0-0C0D-8719-112C-2907C55AAA77}"/>
              </a:ext>
            </a:extLst>
          </p:cNvPr>
          <p:cNvSpPr txBox="1"/>
          <p:nvPr/>
        </p:nvSpPr>
        <p:spPr>
          <a:xfrm>
            <a:off x="-13594" y="5282080"/>
            <a:ext cx="377284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 err="1"/>
              <a:t>Pricewaterhouse</a:t>
            </a:r>
            <a:r>
              <a:rPr lang="en-GB" sz="900" dirty="0"/>
              <a:t> Coopers Environmental Policy statement: https://www.pwc.co.uk/who-we-are/corporate-sustainability/assets/documents/environmental-policy.pdf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6077D3D-F96A-B0AA-1269-3FF9B3C11B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90971" y="411497"/>
            <a:ext cx="4186141" cy="564966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1DE5EE9-53DE-8C38-457D-21CF30112E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82203" y="5387505"/>
            <a:ext cx="1389556" cy="53845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D1072BC-3DBE-C508-9A40-B2BAFF32C950}"/>
              </a:ext>
            </a:extLst>
          </p:cNvPr>
          <p:cNvSpPr txBox="1"/>
          <p:nvPr/>
        </p:nvSpPr>
        <p:spPr>
          <a:xfrm>
            <a:off x="7923493" y="6059568"/>
            <a:ext cx="4249429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https://corporate.dwrcymru.com/-/media/Project/Files/Page-Documents/Corporate/Library/Integrated-Management-Systems/2021/English/Environmental-Policy-Statement-April-2021.ashx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99B169-C7B0-DF08-6BA6-5BBFD22DD2AD}"/>
              </a:ext>
            </a:extLst>
          </p:cNvPr>
          <p:cNvSpPr txBox="1"/>
          <p:nvPr/>
        </p:nvSpPr>
        <p:spPr>
          <a:xfrm>
            <a:off x="817756" y="6023844"/>
            <a:ext cx="33541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900" dirty="0"/>
              <a:t>https://naturalresources.wales/about-us/what-we-do/strategies-and-plans/environmental-policy-statement/?lang=en</a:t>
            </a:r>
          </a:p>
        </p:txBody>
      </p:sp>
      <p:pic>
        <p:nvPicPr>
          <p:cNvPr id="1026" name="Picture 2" descr="Natural Resources Wales">
            <a:extLst>
              <a:ext uri="{FF2B5EF4-FFF2-40B4-BE49-F238E27FC236}">
                <a16:creationId xmlns:a16="http://schemas.microsoft.com/office/drawing/2014/main" id="{FF78DB9C-1873-5CA7-F571-27AA48F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966" y="5598564"/>
            <a:ext cx="825190" cy="57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186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F953D2E1-3DD0-FF89-77AB-24D4488A1EE0}"/>
              </a:ext>
            </a:extLst>
          </p:cNvPr>
          <p:cNvSpPr txBox="1"/>
          <p:nvPr/>
        </p:nvSpPr>
        <p:spPr>
          <a:xfrm>
            <a:off x="439581" y="1003846"/>
            <a:ext cx="666107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UWTSD’s Environmental Policy can be found here: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algn="ctr"/>
            <a:r>
              <a:rPr lang="en-GB" sz="2400" dirty="0"/>
              <a:t>More details regarding the university’s EMS process and status will be provided in subsequent lectures by the Sustainability Team (Dan Priddy and Koi Merebark).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UWTSD Environmental Policy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1072BC-3DBE-C508-9A40-B2BAFF32C950}"/>
              </a:ext>
            </a:extLst>
          </p:cNvPr>
          <p:cNvSpPr txBox="1"/>
          <p:nvPr/>
        </p:nvSpPr>
        <p:spPr>
          <a:xfrm>
            <a:off x="952637" y="1630450"/>
            <a:ext cx="56349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hlinkClick r:id="rId3"/>
              </a:rPr>
              <a:t>https://www.uwtsd.ac.uk/media/2728/download?attachment</a:t>
            </a:r>
            <a:endParaRPr lang="en-GB" sz="2400" dirty="0"/>
          </a:p>
          <a:p>
            <a:pPr algn="ctr"/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D27B47-4892-A5E7-2D36-E0E5F068F5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1403" y="290601"/>
            <a:ext cx="4320597" cy="609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8694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Environmental Review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E98E10-8ECF-F357-6BAE-76FC693E7154}"/>
              </a:ext>
            </a:extLst>
          </p:cNvPr>
          <p:cNvSpPr txBox="1"/>
          <p:nvPr/>
        </p:nvSpPr>
        <p:spPr>
          <a:xfrm>
            <a:off x="2739724" y="391886"/>
            <a:ext cx="944666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Initial Environmental Review (IER) is the first step in the EMS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May be the first time an organisation has been forced to consider its overall Environmental Performance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Full review of any organisation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Aims to get a holistic overview of the current practices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Establishes a baseline of current practice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Both negative </a:t>
            </a:r>
            <a:r>
              <a:rPr lang="en-GB" sz="2400" b="1" dirty="0"/>
              <a:t>and</a:t>
            </a:r>
            <a:r>
              <a:rPr lang="en-GB" sz="2400" dirty="0"/>
              <a:t> positive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Would need to take into account all operations across all areas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Ideally utilise a checklist to ensure documenting all findings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Cover </a:t>
            </a:r>
            <a:r>
              <a:rPr lang="en-GB" sz="2400" b="1" dirty="0"/>
              <a:t>all</a:t>
            </a:r>
            <a:r>
              <a:rPr lang="en-GB" sz="2400" dirty="0"/>
              <a:t> areas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E.g. storage, energy, waste…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basis of this used to determine the policy and strategy for the remainder of the EMS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Can include other existing systems (e.g. H&amp;S) with which to expand on.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F085D62-5D16-1C47-A2B7-1474377D5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610" y="369332"/>
            <a:ext cx="2745334" cy="609678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6BCF7ED-282C-EA89-596D-8C2863741343}"/>
              </a:ext>
            </a:extLst>
          </p:cNvPr>
          <p:cNvSpPr txBox="1"/>
          <p:nvPr/>
        </p:nvSpPr>
        <p:spPr>
          <a:xfrm>
            <a:off x="2754964" y="5953911"/>
            <a:ext cx="8417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Example checklist. Source: Cheremisinoff, N.P. and </a:t>
            </a:r>
            <a:r>
              <a:rPr lang="en-GB" sz="1400" dirty="0" err="1"/>
              <a:t>Bendavid</a:t>
            </a:r>
            <a:r>
              <a:rPr lang="en-GB" sz="1400" dirty="0"/>
              <a:t>-Val, A., 2001. Green profits: the manager's handbook for ISO 14001 and pollution prevention. Elsevier.</a:t>
            </a:r>
          </a:p>
        </p:txBody>
      </p:sp>
    </p:spTree>
    <p:extLst>
      <p:ext uri="{BB962C8B-B14F-4D97-AF65-F5344CB8AC3E}">
        <p14:creationId xmlns:p14="http://schemas.microsoft.com/office/powerpoint/2010/main" val="2031212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Environmental Aspects and Impacts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E9703C-4895-12D6-9DAF-29BA8D345021}"/>
              </a:ext>
            </a:extLst>
          </p:cNvPr>
          <p:cNvSpPr txBox="1"/>
          <p:nvPr/>
        </p:nvSpPr>
        <p:spPr>
          <a:xfrm>
            <a:off x="680222" y="783269"/>
            <a:ext cx="108315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Environmental Standards, usually as part of the IER, require organisations to determine their Environmental Aspects and Impacts.</a:t>
            </a:r>
          </a:p>
          <a:p>
            <a:endParaRPr lang="en-GB" sz="2800" dirty="0"/>
          </a:p>
          <a:p>
            <a:r>
              <a:rPr lang="en-GB" sz="2800" dirty="0"/>
              <a:t>Environmental Aspects: </a:t>
            </a:r>
          </a:p>
          <a:p>
            <a:r>
              <a:rPr lang="en-GB" sz="2800" dirty="0"/>
              <a:t>An element of an organisation’s activities, products, or services that interact with, or may interact with, the environment</a:t>
            </a:r>
          </a:p>
          <a:p>
            <a:endParaRPr lang="en-GB" sz="2800" dirty="0"/>
          </a:p>
          <a:p>
            <a:r>
              <a:rPr lang="en-GB" sz="2800" dirty="0"/>
              <a:t>Environmental Impacts: </a:t>
            </a:r>
          </a:p>
          <a:p>
            <a:r>
              <a:rPr lang="en-GB" sz="2800" dirty="0"/>
              <a:t>A change in the environment, both adverse and beneficial, which, as a whole or partly, results from the environmental performance of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2055562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Identifying Environmental Aspects and Impacts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pic>
        <p:nvPicPr>
          <p:cNvPr id="6" name="Online Media 5" title="Introduction to Environmental Aspects">
            <a:hlinkClick r:id="" action="ppaction://media"/>
            <a:extLst>
              <a:ext uri="{FF2B5EF4-FFF2-40B4-BE49-F238E27FC236}">
                <a16:creationId xmlns:a16="http://schemas.microsoft.com/office/drawing/2014/main" id="{02B3486A-53B4-71DD-E0D6-63C00FCFDB4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74121" y="704639"/>
            <a:ext cx="9643758" cy="5448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11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Direct or Indirect Aspects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89F655-3918-D5A8-5916-12DABDCE4376}"/>
              </a:ext>
            </a:extLst>
          </p:cNvPr>
          <p:cNvSpPr txBox="1">
            <a:spLocks/>
          </p:cNvSpPr>
          <p:nvPr/>
        </p:nvSpPr>
        <p:spPr>
          <a:xfrm>
            <a:off x="287769" y="597311"/>
            <a:ext cx="11705757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Aspects can be split into either Direct or Indirect, and both should be considered within the EMS process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While an organisation can only </a:t>
            </a:r>
            <a:r>
              <a:rPr lang="en-GB" b="1" i="1" dirty="0"/>
              <a:t>control</a:t>
            </a:r>
            <a:r>
              <a:rPr lang="en-GB" dirty="0"/>
              <a:t> the direct aspects, they can also </a:t>
            </a:r>
            <a:r>
              <a:rPr lang="en-GB" b="1" i="1" dirty="0"/>
              <a:t>exert influence </a:t>
            </a:r>
            <a:r>
              <a:rPr lang="en-GB" dirty="0"/>
              <a:t>on indirect aspects through either reduction of elimination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80040FC-C694-8812-B5BD-8D1007C00B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0860133"/>
              </p:ext>
            </p:extLst>
          </p:nvPr>
        </p:nvGraphicFramePr>
        <p:xfrm>
          <a:off x="7244316" y="1432594"/>
          <a:ext cx="4749210" cy="3103280"/>
        </p:xfrm>
        <a:graphic>
          <a:graphicData uri="http://schemas.openxmlformats.org/drawingml/2006/table">
            <a:tbl>
              <a:tblPr/>
              <a:tblGrid>
                <a:gridCol w="1255802">
                  <a:extLst>
                    <a:ext uri="{9D8B030D-6E8A-4147-A177-3AD203B41FA5}">
                      <a16:colId xmlns:a16="http://schemas.microsoft.com/office/drawing/2014/main" val="4003024925"/>
                    </a:ext>
                  </a:extLst>
                </a:gridCol>
                <a:gridCol w="1078156">
                  <a:extLst>
                    <a:ext uri="{9D8B030D-6E8A-4147-A177-3AD203B41FA5}">
                      <a16:colId xmlns:a16="http://schemas.microsoft.com/office/drawing/2014/main" val="3959852671"/>
                    </a:ext>
                  </a:extLst>
                </a:gridCol>
                <a:gridCol w="2415252">
                  <a:extLst>
                    <a:ext uri="{9D8B030D-6E8A-4147-A177-3AD203B41FA5}">
                      <a16:colId xmlns:a16="http://schemas.microsoft.com/office/drawing/2014/main" val="3846711120"/>
                    </a:ext>
                  </a:extLst>
                </a:gridCol>
              </a:tblGrid>
              <a:tr h="238260"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1" dirty="0">
                          <a:effectLst/>
                        </a:rPr>
                        <a:t>Process</a:t>
                      </a:r>
                      <a:endParaRPr lang="en-GB" sz="1000" dirty="0">
                        <a:effectLst/>
                      </a:endParaRP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6F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1" dirty="0">
                          <a:effectLst/>
                        </a:rPr>
                        <a:t>Indirect aspects</a:t>
                      </a:r>
                      <a:endParaRPr lang="en-GB" sz="1000" dirty="0">
                        <a:effectLst/>
                      </a:endParaRP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6F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000" b="1">
                          <a:effectLst/>
                        </a:rPr>
                        <a:t>Influencing mechanism</a:t>
                      </a:r>
                      <a:endParaRPr lang="en-GB" sz="1000">
                        <a:effectLst/>
                      </a:endParaRP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0712329"/>
                  </a:ext>
                </a:extLst>
              </a:tr>
              <a:tr h="620656">
                <a:tc>
                  <a:txBody>
                    <a:bodyPr/>
                    <a:lstStyle/>
                    <a:p>
                      <a:pPr fontAlgn="t"/>
                      <a:r>
                        <a:rPr lang="en-GB" sz="1000">
                          <a:effectLst/>
                        </a:rPr>
                        <a:t>Generation of electricity by fossil fuel use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 dirty="0">
                          <a:effectLst/>
                        </a:rPr>
                        <a:t>Releases of air emissions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 dirty="0">
                          <a:effectLst/>
                        </a:rPr>
                        <a:t>Changing to energy suppliers who use a higher proportion of “low or no carbon” sources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0240785"/>
                  </a:ext>
                </a:extLst>
              </a:tr>
              <a:tr h="811854">
                <a:tc>
                  <a:txBody>
                    <a:bodyPr/>
                    <a:lstStyle/>
                    <a:p>
                      <a:pPr fontAlgn="t"/>
                      <a:r>
                        <a:rPr lang="en-GB" sz="1000" dirty="0">
                          <a:effectLst/>
                        </a:rPr>
                        <a:t>Transportation of raw materials by motor vehicles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 dirty="0">
                          <a:effectLst/>
                        </a:rPr>
                        <a:t>Releases of air emissions (also traffic congestion)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>
                          <a:effectLst/>
                        </a:rPr>
                        <a:t>Requiring suppliers to increase fuel efficiency and improve logistics, ie reduce the net emissions of air pollutants per unit of raw material transported per mile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9590496"/>
                  </a:ext>
                </a:extLst>
              </a:tr>
              <a:tr h="620656">
                <a:tc>
                  <a:txBody>
                    <a:bodyPr/>
                    <a:lstStyle/>
                    <a:p>
                      <a:pPr fontAlgn="t"/>
                      <a:r>
                        <a:rPr lang="en-GB" sz="1000">
                          <a:effectLst/>
                        </a:rPr>
                        <a:t>End-of-life of products, eg printer toner cartridges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 dirty="0">
                          <a:effectLst/>
                        </a:rPr>
                        <a:t>Waste disposal of spent toner cartridges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>
                          <a:effectLst/>
                        </a:rPr>
                        <a:t>Offering incentives to send spent toner cartridges back to the manufacturer for refilling and recycling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8983291"/>
                  </a:ext>
                </a:extLst>
              </a:tr>
              <a:tr h="811854">
                <a:tc>
                  <a:txBody>
                    <a:bodyPr/>
                    <a:lstStyle/>
                    <a:p>
                      <a:pPr fontAlgn="t"/>
                      <a:r>
                        <a:rPr lang="en-GB" sz="1000">
                          <a:effectLst/>
                        </a:rPr>
                        <a:t>Manufacturing of components for use in assembly of products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>
                          <a:effectLst/>
                        </a:rPr>
                        <a:t>Multiple direct and indirect inputs and outputs from manufacturing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000" dirty="0">
                          <a:effectLst/>
                        </a:rPr>
                        <a:t>Requiring suppliers to reduce their own environmental impacts through implementing an EMS (ISO 14001/EMAS)</a:t>
                      </a:r>
                    </a:p>
                  </a:txBody>
                  <a:tcPr marL="37512" marR="37512" marT="18756" marB="18756">
                    <a:lnL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ADA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688464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FF94779-C6C2-7902-5FF6-78FD5F4E4B87}"/>
              </a:ext>
            </a:extLst>
          </p:cNvPr>
          <p:cNvSpPr txBox="1"/>
          <p:nvPr/>
        </p:nvSpPr>
        <p:spPr>
          <a:xfrm>
            <a:off x="287769" y="1432594"/>
            <a:ext cx="7271979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Direct: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Related to the control of the processes within the organisational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Relates to the organisation’s activities, products, and services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E.g. how wastes are managed on-site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Indirect: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Relates to how others may do things for an organisation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Can be split into upstream and downstream aspects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E.g. the fossil fuel emissions of the energy provider (upstream)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E.g. the waste pollution created by customers (downstream)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AC04F9-EDB9-7E41-8213-8A93A04575E0}"/>
              </a:ext>
            </a:extLst>
          </p:cNvPr>
          <p:cNvSpPr txBox="1"/>
          <p:nvPr/>
        </p:nvSpPr>
        <p:spPr>
          <a:xfrm>
            <a:off x="7469376" y="4557595"/>
            <a:ext cx="38649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/>
              <a:t>Table of examples of methods for influencing indirect aspects</a:t>
            </a:r>
          </a:p>
        </p:txBody>
      </p:sp>
    </p:spTree>
    <p:extLst>
      <p:ext uri="{BB962C8B-B14F-4D97-AF65-F5344CB8AC3E}">
        <p14:creationId xmlns:p14="http://schemas.microsoft.com/office/powerpoint/2010/main" val="208566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Examples of Environmental Aspects and Impacts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pic>
        <p:nvPicPr>
          <p:cNvPr id="2050" name="Picture 2" descr="4 steps in identification and evaluation of environmental aspects - 14001Academy">
            <a:extLst>
              <a:ext uri="{FF2B5EF4-FFF2-40B4-BE49-F238E27FC236}">
                <a16:creationId xmlns:a16="http://schemas.microsoft.com/office/drawing/2014/main" id="{8CA69020-9852-6D04-D7C0-959E8DA72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116" y="806958"/>
            <a:ext cx="7848600" cy="308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72D777C-92CA-84F0-2AD3-EFF434CD6F65}"/>
              </a:ext>
            </a:extLst>
          </p:cNvPr>
          <p:cNvSpPr txBox="1"/>
          <p:nvPr/>
        </p:nvSpPr>
        <p:spPr>
          <a:xfrm>
            <a:off x="469910" y="4487088"/>
            <a:ext cx="108315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omic Sans MS" panose="030F0702030302020204" pitchFamily="66" charset="0"/>
              </a:rPr>
              <a:t>Activity: Using an example organisation of your choice, work in groups (3 or more), and try to identify potential aspects (direct and indirect) and impacts from that chosen organisation.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AE5266-4A7D-67EA-0488-1C8138890304}"/>
              </a:ext>
            </a:extLst>
          </p:cNvPr>
          <p:cNvSpPr txBox="1"/>
          <p:nvPr/>
        </p:nvSpPr>
        <p:spPr>
          <a:xfrm>
            <a:off x="2445325" y="3961352"/>
            <a:ext cx="73013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Example table of Environmental Aspects and Impacts for a petrol station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813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Significance of Environmental Impacts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84D4599-E882-E3E0-82C1-698FC473D9CA}"/>
              </a:ext>
            </a:extLst>
          </p:cNvPr>
          <p:cNvSpPr txBox="1">
            <a:spLocks/>
          </p:cNvSpPr>
          <p:nvPr/>
        </p:nvSpPr>
        <p:spPr>
          <a:xfrm>
            <a:off x="524786" y="513857"/>
            <a:ext cx="11203388" cy="8593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latin typeface="Comic Sans MS" panose="030F0702030302020204" pitchFamily="66" charset="0"/>
              </a:rPr>
              <a:t>Question: Now you have a list of aspects – how does an organisation determine the order?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490461-34D4-A7E1-FD6A-7C2E536FC8FC}"/>
              </a:ext>
            </a:extLst>
          </p:cNvPr>
          <p:cNvSpPr txBox="1">
            <a:spLocks/>
          </p:cNvSpPr>
          <p:nvPr/>
        </p:nvSpPr>
        <p:spPr>
          <a:xfrm>
            <a:off x="259023" y="1709863"/>
            <a:ext cx="7708183" cy="40786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Not all impacts can be tackled simultaneously – some actions can be tackled immediately and others at a later time.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Key to this is the concept of </a:t>
            </a:r>
            <a:r>
              <a:rPr lang="en-GB" b="1" i="1" dirty="0"/>
              <a:t>significance</a:t>
            </a:r>
            <a:r>
              <a:rPr lang="en-GB" dirty="0"/>
              <a:t>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Evaluation of what is most significant (20:80 rule)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These will be the main focus for the operation of the EMS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As ISO 14001 states, “The organization shall establish a procedure to identify environmental aspects and determine those aspects that have or can have a significant impact to the environment.”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5394F86-986C-42A7-30B6-D98BFCEA65C6}"/>
              </a:ext>
            </a:extLst>
          </p:cNvPr>
          <p:cNvSpPr/>
          <p:nvPr/>
        </p:nvSpPr>
        <p:spPr>
          <a:xfrm>
            <a:off x="4348715" y="22554"/>
            <a:ext cx="1715386" cy="3693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4098" name="Picture 2" descr="The 80/20 rule: Use the Pareto Principle to enhance your life |  LifeMathMoney">
            <a:extLst>
              <a:ext uri="{FF2B5EF4-FFF2-40B4-BE49-F238E27FC236}">
                <a16:creationId xmlns:a16="http://schemas.microsoft.com/office/drawing/2014/main" id="{8FDAE4B2-4596-A634-AF23-9871A38F1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591" y="1709862"/>
            <a:ext cx="3630434" cy="363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98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Significance of Environmental Impacts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490461-34D4-A7E1-FD6A-7C2E536FC8FC}"/>
              </a:ext>
            </a:extLst>
          </p:cNvPr>
          <p:cNvSpPr txBox="1">
            <a:spLocks/>
          </p:cNvSpPr>
          <p:nvPr/>
        </p:nvSpPr>
        <p:spPr>
          <a:xfrm>
            <a:off x="78791" y="575816"/>
            <a:ext cx="6206112" cy="48651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There are many ways to assess significance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800" dirty="0"/>
              <a:t>Potential to cause environmental harm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800" dirty="0"/>
              <a:t>Size &amp; frequency of the aspect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800" dirty="0"/>
              <a:t>Importance to stakeholders of the organisation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800" dirty="0"/>
              <a:t>Requirement of relevant environmental legislation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Must be transparent and consistent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Based on environmental and business concerns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Qualitative (e.g. ‘high’, ‘low’), quantitative, or both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Approach method must then be documented</a:t>
            </a:r>
          </a:p>
          <a:p>
            <a:pPr algn="l"/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53DD6B-1072-C052-FA22-C98DD35916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903" y="475199"/>
            <a:ext cx="5828306" cy="46333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B086CF-2D54-F4C2-2CE1-9E43DADB410F}"/>
              </a:ext>
            </a:extLst>
          </p:cNvPr>
          <p:cNvSpPr txBox="1"/>
          <p:nvPr/>
        </p:nvSpPr>
        <p:spPr>
          <a:xfrm>
            <a:off x="6178164" y="5076884"/>
            <a:ext cx="582830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Example quantitative significance rating ‘matrix’ method. ‘Impact’ is assessed by multiplying Likelihood by Consequence.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Impact Criticality (S1) = Likelihood (S2) x Consequence (S3)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DF91923-4448-22AC-7096-37E423E72B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361" t="44585" r="30639" b="13780"/>
          <a:stretch/>
        </p:blipFill>
        <p:spPr>
          <a:xfrm>
            <a:off x="185530" y="3896140"/>
            <a:ext cx="5555328" cy="256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610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Significance of Environmental Impacts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53DD6B-1072-C052-FA22-C98DD35916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4903" y="475199"/>
            <a:ext cx="5828306" cy="46333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AB086CF-2D54-F4C2-2CE1-9E43DADB410F}"/>
              </a:ext>
            </a:extLst>
          </p:cNvPr>
          <p:cNvSpPr txBox="1"/>
          <p:nvPr/>
        </p:nvSpPr>
        <p:spPr>
          <a:xfrm>
            <a:off x="6178164" y="5076884"/>
            <a:ext cx="582830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Example quantitative significance rating ‘matrix’ method. ‘Impact’ is assessed by multiplying Likelihood by Consequence.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Impact Criticality (S1) = Likelihood (S2) x Consequence (S3)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DF91923-4448-22AC-7096-37E423E72B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361" t="44585" r="30639" b="13780"/>
          <a:stretch/>
        </p:blipFill>
        <p:spPr>
          <a:xfrm>
            <a:off x="185530" y="3896140"/>
            <a:ext cx="5555328" cy="2569974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12BBDD-A995-2E62-C70C-6F5BF1EE2FA5}"/>
              </a:ext>
            </a:extLst>
          </p:cNvPr>
          <p:cNvSpPr txBox="1">
            <a:spLocks/>
          </p:cNvSpPr>
          <p:nvPr/>
        </p:nvSpPr>
        <p:spPr>
          <a:xfrm>
            <a:off x="185530" y="1422101"/>
            <a:ext cx="5658679" cy="19956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>
                <a:latin typeface="Comic Sans MS" panose="030F0702030302020204" pitchFamily="66" charset="0"/>
              </a:rPr>
              <a:t>Activity: Revisit your aspects and impacts list, and attempt to apply a significance rating.</a:t>
            </a:r>
          </a:p>
        </p:txBody>
      </p:sp>
    </p:spTree>
    <p:extLst>
      <p:ext uri="{BB962C8B-B14F-4D97-AF65-F5344CB8AC3E}">
        <p14:creationId xmlns:p14="http://schemas.microsoft.com/office/powerpoint/2010/main" val="27135978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Example Significance Rating method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490461-34D4-A7E1-FD6A-7C2E536FC8FC}"/>
              </a:ext>
            </a:extLst>
          </p:cNvPr>
          <p:cNvSpPr txBox="1">
            <a:spLocks/>
          </p:cNvSpPr>
          <p:nvPr/>
        </p:nvSpPr>
        <p:spPr>
          <a:xfrm>
            <a:off x="78791" y="575816"/>
            <a:ext cx="11959484" cy="48651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800" dirty="0"/>
              <a:t>Bristol University have documented and shared their significance evaluation method: </a:t>
            </a:r>
            <a:r>
              <a:rPr lang="en-GB" sz="1800" dirty="0">
                <a:hlinkClick r:id="rId3"/>
              </a:rPr>
              <a:t>aspects-and-impacts.pdf (bristol.ac.uk)</a:t>
            </a:r>
            <a:endParaRPr lang="en-GB" sz="1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C451E5-B34D-7879-31E4-FEEC433682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630" y="982640"/>
            <a:ext cx="4705879" cy="529954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394908C-D3E4-2AC9-3F9E-4A11E441E8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509" y="1270023"/>
            <a:ext cx="5083493" cy="261286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7F72FE4-EC36-637F-3AA9-5F275DCD74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53375" y="3987957"/>
            <a:ext cx="5798793" cy="229422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E83287F-11BF-D088-053E-8D03BAAF69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48013" y="1063539"/>
            <a:ext cx="1590261" cy="509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0900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21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Aspects and Impacts Register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4CFF69-F3BE-4ECD-9979-EEF0A236EF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00" r="758" b="10001"/>
          <a:stretch/>
        </p:blipFill>
        <p:spPr>
          <a:xfrm>
            <a:off x="2887394" y="485938"/>
            <a:ext cx="9304606" cy="598017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B142F68-06FD-65E6-5F75-A51A9945FE77}"/>
              </a:ext>
            </a:extLst>
          </p:cNvPr>
          <p:cNvSpPr txBox="1"/>
          <p:nvPr/>
        </p:nvSpPr>
        <p:spPr>
          <a:xfrm>
            <a:off x="237744" y="813816"/>
            <a:ext cx="264965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Having completed the identification of a company’s Environmental Aspects and Impacts, and evaluated their significance, these are then recorded in an Environmental Aspects and Impacts Register.</a:t>
            </a:r>
          </a:p>
          <a:p>
            <a:endParaRPr lang="en-GB" sz="2000" dirty="0"/>
          </a:p>
          <a:p>
            <a:r>
              <a:rPr lang="en-GB" sz="2000" dirty="0"/>
              <a:t>This document is updated regularly (e.g. annually), and whenever a service, product, or activity changes.</a:t>
            </a:r>
          </a:p>
        </p:txBody>
      </p:sp>
    </p:spTree>
    <p:extLst>
      <p:ext uri="{BB962C8B-B14F-4D97-AF65-F5344CB8AC3E}">
        <p14:creationId xmlns:p14="http://schemas.microsoft.com/office/powerpoint/2010/main" val="27666729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22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Register of legal compliance obligations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142F68-06FD-65E6-5F75-A51A9945FE77}"/>
              </a:ext>
            </a:extLst>
          </p:cNvPr>
          <p:cNvSpPr txBox="1"/>
          <p:nvPr/>
        </p:nvSpPr>
        <p:spPr>
          <a:xfrm>
            <a:off x="70766" y="471910"/>
            <a:ext cx="401620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According to ISO 14001: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“The organization shall: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GB" sz="2000" dirty="0"/>
              <a:t>determine and have access to the compliance obligations related to its environmental aspects;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GB" sz="2000" dirty="0"/>
              <a:t>determine how these compliance obligations apply to the organization;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GB" sz="2000" dirty="0"/>
              <a:t>take these compliance obligations into account when establishing, implementing, maintaining and continually improving its environmental management system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 organization shall maintain documented information of its compliance obligations”.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BDC708-74CB-7CC1-328F-F085F3B3C5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77" y="581270"/>
            <a:ext cx="8195323" cy="572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5512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23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Environmental Objectives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142F68-06FD-65E6-5F75-A51A9945FE77}"/>
              </a:ext>
            </a:extLst>
          </p:cNvPr>
          <p:cNvSpPr txBox="1"/>
          <p:nvPr/>
        </p:nvSpPr>
        <p:spPr>
          <a:xfrm>
            <a:off x="70765" y="471910"/>
            <a:ext cx="103374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Related to the significant aspects, compliance obligations and risks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Consistent with the environmental policy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Measurable (if practicable)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Monitored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Communicated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Updated as appropriate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planning on how to achieve these: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What will be done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What resources will be required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Who is responsible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When will it be completed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How the results will be evaluated,</a:t>
            </a:r>
          </a:p>
          <a:p>
            <a:pPr lvl="1"/>
            <a:r>
              <a:rPr lang="en-GB" sz="2400" dirty="0"/>
              <a:t> including indicators for monitoring progress</a:t>
            </a:r>
          </a:p>
          <a:p>
            <a:pPr lvl="1"/>
            <a:endParaRPr lang="en-GB" sz="2400" dirty="0"/>
          </a:p>
        </p:txBody>
      </p:sp>
      <p:graphicFrame>
        <p:nvGraphicFramePr>
          <p:cNvPr id="4" name="Table 7">
            <a:extLst>
              <a:ext uri="{FF2B5EF4-FFF2-40B4-BE49-F238E27FC236}">
                <a16:creationId xmlns:a16="http://schemas.microsoft.com/office/drawing/2014/main" id="{E64A1A00-5683-C3A0-34E9-433F99CC59C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18303248"/>
              </p:ext>
            </p:extLst>
          </p:nvPr>
        </p:nvGraphicFramePr>
        <p:xfrm>
          <a:off x="5669279" y="1273845"/>
          <a:ext cx="6368499" cy="402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2833">
                  <a:extLst>
                    <a:ext uri="{9D8B030D-6E8A-4147-A177-3AD203B41FA5}">
                      <a16:colId xmlns:a16="http://schemas.microsoft.com/office/drawing/2014/main" val="1606177019"/>
                    </a:ext>
                  </a:extLst>
                </a:gridCol>
                <a:gridCol w="2122833">
                  <a:extLst>
                    <a:ext uri="{9D8B030D-6E8A-4147-A177-3AD203B41FA5}">
                      <a16:colId xmlns:a16="http://schemas.microsoft.com/office/drawing/2014/main" val="2625905237"/>
                    </a:ext>
                  </a:extLst>
                </a:gridCol>
                <a:gridCol w="2122833">
                  <a:extLst>
                    <a:ext uri="{9D8B030D-6E8A-4147-A177-3AD203B41FA5}">
                      <a16:colId xmlns:a16="http://schemas.microsoft.com/office/drawing/2014/main" val="30732905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Objective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Target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Indicator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17757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Reduce energy usage in production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Reduce by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Quantity of electricity per production unit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73821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Climate change mitigation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Reduce GHG emissions by 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GHG reporting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6533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Sustainable resource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Reduction of waste by either a % or 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Amounts of waste collections, Transfer notes,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18578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Protection of biodiversity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Investment of £ towards new habitat / protection of habitat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Increased species count, less enforcement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21180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63964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24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Management Improvement Programs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142F68-06FD-65E6-5F75-A51A9945FE77}"/>
              </a:ext>
            </a:extLst>
          </p:cNvPr>
          <p:cNvSpPr txBox="1"/>
          <p:nvPr/>
        </p:nvSpPr>
        <p:spPr>
          <a:xfrm>
            <a:off x="221298" y="761841"/>
            <a:ext cx="510909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One or more to achieve their objectives: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These improvement programmes must: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Address each objective &amp; target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Designate personnel responsible for achieving targets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Provide an action plan  describing how each target will be achieved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Establish a timeframe / schedule for achievement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4A12B9-53F3-1789-5C93-F9850DD533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4537" y="369332"/>
            <a:ext cx="4166698" cy="604349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593D9D1-13D5-D25C-13D3-670815865CCE}"/>
              </a:ext>
            </a:extLst>
          </p:cNvPr>
          <p:cNvSpPr/>
          <p:nvPr/>
        </p:nvSpPr>
        <p:spPr>
          <a:xfrm>
            <a:off x="7883774" y="4163121"/>
            <a:ext cx="3166947" cy="92926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82F71D4-F998-6638-1F45-09630FCA02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0396" y="2854856"/>
            <a:ext cx="2482615" cy="3545797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68D85AB-BF83-4E48-61DF-17FD37D5A2AB}"/>
              </a:ext>
            </a:extLst>
          </p:cNvPr>
          <p:cNvCxnSpPr>
            <a:cxnSpLocks/>
          </p:cNvCxnSpPr>
          <p:nvPr/>
        </p:nvCxnSpPr>
        <p:spPr>
          <a:xfrm flipH="1">
            <a:off x="6813260" y="4891668"/>
            <a:ext cx="1810350" cy="7434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30291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25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ACNA6002: 2025 / 2026		</a:t>
            </a:r>
            <a:r>
              <a:rPr lang="en-GB" b="1" dirty="0"/>
              <a:t>Summary</a:t>
            </a:r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4" r="39608" b="-1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21372" y="363915"/>
            <a:ext cx="8816903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this lecture we covered: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Planning element of the continuous improvement cycle: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Environmental Policy, which states the organisations aims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Initial Environmental Review, which captures the scope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Identification of Aspects and Impacts, both direct and indirect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calculation of significance, which must be documented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register of Aspects and Impacts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Compliance Register, for legal requirements (and others)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Setting of Environmental Objectives, directly related to the prioritised significant aspects and impacts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Define a Management Plan associated with each objective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</p:spTree>
    <p:extLst>
      <p:ext uri="{BB962C8B-B14F-4D97-AF65-F5344CB8AC3E}">
        <p14:creationId xmlns:p14="http://schemas.microsoft.com/office/powerpoint/2010/main" val="23655185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26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ACNA6002: 2025 / 2026		</a:t>
            </a:r>
            <a:r>
              <a:rPr lang="fr-FR" b="1" dirty="0"/>
              <a:t>Next Session</a:t>
            </a:r>
            <a:endParaRPr lang="en-GB" b="1" dirty="0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4" r="39608" b="-1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402000" y="467720"/>
            <a:ext cx="8609369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/>
              <a:t>EMS stages: Do, Check, and Act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/>
              <a:t>(Implementation and Operation)</a:t>
            </a:r>
          </a:p>
          <a:p>
            <a:endParaRPr lang="en-GB" sz="2800" dirty="0"/>
          </a:p>
          <a:p>
            <a:r>
              <a:rPr lang="en-GB" sz="2800" dirty="0"/>
              <a:t>Suggested activities: 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Try to find, and review, and Environmental Policy for a company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Visit the following for guidance, explanation and templates:</a:t>
            </a:r>
          </a:p>
          <a:p>
            <a:pPr marL="914400" lvl="1" indent="-457200">
              <a:buFontTx/>
              <a:buChar char="-"/>
            </a:pPr>
            <a:r>
              <a:rPr lang="en-GB" sz="2800" dirty="0"/>
              <a:t>14001 Academy (https://advisera.com/14001academy) </a:t>
            </a:r>
          </a:p>
          <a:p>
            <a:pPr marL="914400" lvl="1" indent="-457200">
              <a:buFontTx/>
              <a:buChar char="-"/>
            </a:pPr>
            <a:r>
              <a:rPr lang="en-GB" sz="2800" dirty="0"/>
              <a:t>Croner-</a:t>
            </a:r>
            <a:r>
              <a:rPr lang="en-GB" sz="2800" dirty="0" err="1"/>
              <a:t>i</a:t>
            </a:r>
            <a:r>
              <a:rPr lang="en-GB" sz="2800" dirty="0"/>
              <a:t> (https://app.croneri.co.uk/) </a:t>
            </a:r>
          </a:p>
          <a:p>
            <a:pPr marL="914400" lvl="1" indent="-457200">
              <a:buFontTx/>
              <a:buChar char="-"/>
            </a:pPr>
            <a:r>
              <a:rPr lang="en-GB" sz="2800" dirty="0"/>
              <a:t>IEMA (www.iema.net)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</p:spTree>
    <p:extLst>
      <p:ext uri="{BB962C8B-B14F-4D97-AF65-F5344CB8AC3E}">
        <p14:creationId xmlns:p14="http://schemas.microsoft.com/office/powerpoint/2010/main" val="35660958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27</a:t>
            </a:fld>
            <a:r>
              <a:rPr lang="en-GB" dirty="0"/>
              <a:t> / 27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ACNA6002: 2025 / 2026		</a:t>
            </a:r>
            <a:r>
              <a:rPr lang="fr-FR" b="1" dirty="0"/>
              <a:t>Questions</a:t>
            </a:r>
            <a:endParaRPr lang="en-GB" b="1" dirty="0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74" r="39608" b="-1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829971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4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“ACNA6002 Environmental Assessment, Management, and Auditing 2024/25_GRP”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12/01/2026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10: EMS Plan Do Check Act</a:t>
            </a:r>
          </a:p>
        </p:txBody>
      </p:sp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3227</Words>
  <Application>Microsoft Office PowerPoint</Application>
  <PresentationFormat>Widescreen</PresentationFormat>
  <Paragraphs>433</Paragraphs>
  <Slides>27</Slides>
  <Notes>14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Google Sans</vt:lpstr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5</cp:revision>
  <dcterms:created xsi:type="dcterms:W3CDTF">2023-07-26T10:21:48Z</dcterms:created>
  <dcterms:modified xsi:type="dcterms:W3CDTF">2026-01-07T15:00:56Z</dcterms:modified>
</cp:coreProperties>
</file>