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9906000" cy="6858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31" autoAdjust="0"/>
    <p:restoredTop sz="94660"/>
  </p:normalViewPr>
  <p:slideViewPr>
    <p:cSldViewPr snapToGrid="0">
      <p:cViewPr varScale="1">
        <p:scale>
          <a:sx n="70" d="100"/>
          <a:sy n="70" d="100"/>
        </p:scale>
        <p:origin x="1368"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A689A86-AD55-40B9-8962-43036D33177C}" type="datetimeFigureOut">
              <a:rPr lang="en-US" smtClean="0"/>
              <a:t>6/28/2026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0FC679-770A-461C-A219-B06830DD1DF8}" type="slidenum">
              <a:rPr lang="en-US" smtClean="0"/>
              <a:t>‹#›</a:t>
            </a:fld>
            <a:endParaRPr lang="en-US"/>
          </a:p>
        </p:txBody>
      </p:sp>
    </p:spTree>
    <p:extLst>
      <p:ext uri="{BB962C8B-B14F-4D97-AF65-F5344CB8AC3E}">
        <p14:creationId xmlns:p14="http://schemas.microsoft.com/office/powerpoint/2010/main" val="1473093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689A86-AD55-40B9-8962-43036D33177C}" type="datetimeFigureOut">
              <a:rPr lang="en-US" smtClean="0"/>
              <a:t>6/28/2026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0FC679-770A-461C-A219-B06830DD1DF8}" type="slidenum">
              <a:rPr lang="en-US" smtClean="0"/>
              <a:t>‹#›</a:t>
            </a:fld>
            <a:endParaRPr lang="en-US"/>
          </a:p>
        </p:txBody>
      </p:sp>
    </p:spTree>
    <p:extLst>
      <p:ext uri="{BB962C8B-B14F-4D97-AF65-F5344CB8AC3E}">
        <p14:creationId xmlns:p14="http://schemas.microsoft.com/office/powerpoint/2010/main" val="341137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A689A86-AD55-40B9-8962-43036D33177C}" type="datetimeFigureOut">
              <a:rPr lang="en-US" smtClean="0"/>
              <a:t>6/28/2026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0FC679-770A-461C-A219-B06830DD1DF8}" type="slidenum">
              <a:rPr lang="en-US" smtClean="0"/>
              <a:t>‹#›</a:t>
            </a:fld>
            <a:endParaRPr lang="en-US"/>
          </a:p>
        </p:txBody>
      </p:sp>
    </p:spTree>
    <p:extLst>
      <p:ext uri="{BB962C8B-B14F-4D97-AF65-F5344CB8AC3E}">
        <p14:creationId xmlns:p14="http://schemas.microsoft.com/office/powerpoint/2010/main" val="3421338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1038" y="1825625"/>
            <a:ext cx="42100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14913" y="1825625"/>
            <a:ext cx="42100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A689A86-AD55-40B9-8962-43036D33177C}" type="datetimeFigureOut">
              <a:rPr lang="en-US" smtClean="0"/>
              <a:t>6/28/2026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0FC679-770A-461C-A219-B06830DD1DF8}" type="slidenum">
              <a:rPr lang="en-US" smtClean="0"/>
              <a:t>‹#›</a:t>
            </a:fld>
            <a:endParaRPr lang="en-US"/>
          </a:p>
        </p:txBody>
      </p:sp>
    </p:spTree>
    <p:extLst>
      <p:ext uri="{BB962C8B-B14F-4D97-AF65-F5344CB8AC3E}">
        <p14:creationId xmlns:p14="http://schemas.microsoft.com/office/powerpoint/2010/main" val="2008742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689A86-AD55-40B9-8962-43036D33177C}" type="datetimeFigureOut">
              <a:rPr lang="en-US" smtClean="0"/>
              <a:t>6/28/2026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10FC679-770A-461C-A219-B06830DD1DF8}" type="slidenum">
              <a:rPr lang="en-US" smtClean="0"/>
              <a:t>‹#›</a:t>
            </a:fld>
            <a:endParaRPr lang="en-US"/>
          </a:p>
        </p:txBody>
      </p:sp>
    </p:spTree>
    <p:extLst>
      <p:ext uri="{BB962C8B-B14F-4D97-AF65-F5344CB8AC3E}">
        <p14:creationId xmlns:p14="http://schemas.microsoft.com/office/powerpoint/2010/main" val="2940197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A689A86-AD55-40B9-8962-43036D33177C}" type="datetimeFigureOut">
              <a:rPr lang="en-US" smtClean="0"/>
              <a:t>6/28/2026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10FC679-770A-461C-A219-B06830DD1DF8}" type="slidenum">
              <a:rPr lang="en-US" smtClean="0"/>
              <a:t>‹#›</a:t>
            </a:fld>
            <a:endParaRPr lang="en-US"/>
          </a:p>
        </p:txBody>
      </p:sp>
    </p:spTree>
    <p:extLst>
      <p:ext uri="{BB962C8B-B14F-4D97-AF65-F5344CB8AC3E}">
        <p14:creationId xmlns:p14="http://schemas.microsoft.com/office/powerpoint/2010/main" val="3236758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689A86-AD55-40B9-8962-43036D33177C}" type="datetimeFigureOut">
              <a:rPr lang="en-US" smtClean="0"/>
              <a:t>6/28/2026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10FC679-770A-461C-A219-B06830DD1DF8}" type="slidenum">
              <a:rPr lang="en-US" smtClean="0"/>
              <a:t>‹#›</a:t>
            </a:fld>
            <a:endParaRPr lang="en-US"/>
          </a:p>
        </p:txBody>
      </p:sp>
    </p:spTree>
    <p:extLst>
      <p:ext uri="{BB962C8B-B14F-4D97-AF65-F5344CB8AC3E}">
        <p14:creationId xmlns:p14="http://schemas.microsoft.com/office/powerpoint/2010/main" val="1215261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A689A86-AD55-40B9-8962-43036D33177C}" type="datetimeFigureOut">
              <a:rPr lang="en-US" smtClean="0"/>
              <a:t>6/28/2026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0FC679-770A-461C-A219-B06830DD1DF8}" type="slidenum">
              <a:rPr lang="en-US" smtClean="0"/>
              <a:t>‹#›</a:t>
            </a:fld>
            <a:endParaRPr lang="en-US"/>
          </a:p>
        </p:txBody>
      </p:sp>
    </p:spTree>
    <p:extLst>
      <p:ext uri="{BB962C8B-B14F-4D97-AF65-F5344CB8AC3E}">
        <p14:creationId xmlns:p14="http://schemas.microsoft.com/office/powerpoint/2010/main" val="2452217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A689A86-AD55-40B9-8962-43036D33177C}" type="datetimeFigureOut">
              <a:rPr lang="en-US" smtClean="0"/>
              <a:t>6/28/2026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0FC679-770A-461C-A219-B06830DD1DF8}" type="slidenum">
              <a:rPr lang="en-US" smtClean="0"/>
              <a:t>‹#›</a:t>
            </a:fld>
            <a:endParaRPr lang="en-US"/>
          </a:p>
        </p:txBody>
      </p:sp>
    </p:spTree>
    <p:extLst>
      <p:ext uri="{BB962C8B-B14F-4D97-AF65-F5344CB8AC3E}">
        <p14:creationId xmlns:p14="http://schemas.microsoft.com/office/powerpoint/2010/main" val="152359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689A86-AD55-40B9-8962-43036D33177C}" type="datetimeFigureOut">
              <a:rPr lang="en-US" smtClean="0"/>
              <a:t>6/28/2026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0FC679-770A-461C-A219-B06830DD1DF8}" type="slidenum">
              <a:rPr lang="en-US" smtClean="0"/>
              <a:t>‹#›</a:t>
            </a:fld>
            <a:endParaRPr lang="en-US"/>
          </a:p>
        </p:txBody>
      </p:sp>
    </p:spTree>
    <p:extLst>
      <p:ext uri="{BB962C8B-B14F-4D97-AF65-F5344CB8AC3E}">
        <p14:creationId xmlns:p14="http://schemas.microsoft.com/office/powerpoint/2010/main" val="2464944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689A86-AD55-40B9-8962-43036D33177C}" type="datetimeFigureOut">
              <a:rPr lang="en-US" smtClean="0"/>
              <a:t>6/28/2026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0FC679-770A-461C-A219-B06830DD1DF8}" type="slidenum">
              <a:rPr lang="en-US" smtClean="0"/>
              <a:t>‹#›</a:t>
            </a:fld>
            <a:endParaRPr lang="en-US"/>
          </a:p>
        </p:txBody>
      </p:sp>
    </p:spTree>
    <p:extLst>
      <p:ext uri="{BB962C8B-B14F-4D97-AF65-F5344CB8AC3E}">
        <p14:creationId xmlns:p14="http://schemas.microsoft.com/office/powerpoint/2010/main" val="1072136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689A86-AD55-40B9-8962-43036D33177C}" type="datetimeFigureOut">
              <a:rPr lang="en-US" smtClean="0"/>
              <a:t>6/28/2026</a:t>
            </a:fld>
            <a:endParaRPr lang="en-US"/>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0FC679-770A-461C-A219-B06830DD1DF8}" type="slidenum">
              <a:rPr lang="en-US" smtClean="0"/>
              <a:t>‹#›</a:t>
            </a:fld>
            <a:endParaRPr lang="en-US"/>
          </a:p>
        </p:txBody>
      </p:sp>
    </p:spTree>
    <p:extLst>
      <p:ext uri="{BB962C8B-B14F-4D97-AF65-F5344CB8AC3E}">
        <p14:creationId xmlns:p14="http://schemas.microsoft.com/office/powerpoint/2010/main" val="46491947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doi.org/10.1111/spc3.12832" TargetMode="External"/><Relationship Id="rId7" Type="http://schemas.openxmlformats.org/officeDocument/2006/relationships/image" Target="../media/image3.png"/><Relationship Id="rId2" Type="http://schemas.openxmlformats.org/officeDocument/2006/relationships/hyperlink" Target="https://doi.org/10.1007/978-3-031-68282-7_11" TargetMode="External"/><Relationship Id="rId1" Type="http://schemas.openxmlformats.org/officeDocument/2006/relationships/slideLayout" Target="../slideLayouts/slideLayout1.xml"/><Relationship Id="rId6" Type="http://schemas.openxmlformats.org/officeDocument/2006/relationships/image" Target="../media/image2.png"/><Relationship Id="rId11" Type="http://schemas.openxmlformats.org/officeDocument/2006/relationships/image" Target="../media/image7.png"/><Relationship Id="rId5" Type="http://schemas.openxmlformats.org/officeDocument/2006/relationships/image" Target="../media/image1.png"/><Relationship Id="rId10" Type="http://schemas.openxmlformats.org/officeDocument/2006/relationships/image" Target="../media/image6.png"/><Relationship Id="rId4" Type="http://schemas.openxmlformats.org/officeDocument/2006/relationships/hyperlink" Target="https://doi.org/10.1007/978-3-031-85652-5_5" TargetMode="External"/><Relationship Id="rId9"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0"/>
            <a:ext cx="9906000" cy="215309"/>
          </a:xfrm>
          <a:solidFill>
            <a:schemeClr val="accent1">
              <a:lumMod val="60000"/>
              <a:lumOff val="40000"/>
            </a:schemeClr>
          </a:solidFill>
        </p:spPr>
        <p:txBody>
          <a:bodyPr>
            <a:noAutofit/>
          </a:bodyPr>
          <a:lstStyle/>
          <a:p>
            <a:r>
              <a:rPr lang="en-US" sz="900" b="1" dirty="0">
                <a:solidFill>
                  <a:srgbClr val="FF0000"/>
                </a:solidFill>
                <a:latin typeface="Times New Roman" panose="02020603050405020304" pitchFamily="18" charset="0"/>
                <a:cs typeface="Times New Roman" panose="02020603050405020304" pitchFamily="18" charset="0"/>
              </a:rPr>
              <a:t>LCLM 5006 Developing Emotional Intelligence Skills </a:t>
            </a:r>
          </a:p>
        </p:txBody>
      </p:sp>
      <p:sp>
        <p:nvSpPr>
          <p:cNvPr id="6" name="Rectangle 5"/>
          <p:cNvSpPr/>
          <p:nvPr/>
        </p:nvSpPr>
        <p:spPr>
          <a:xfrm>
            <a:off x="-1" y="215309"/>
            <a:ext cx="4168105" cy="773673"/>
          </a:xfrm>
          <a:prstGeom prst="rect">
            <a:avLst/>
          </a:prstGeom>
          <a:solidFill>
            <a:schemeClr val="accent1">
              <a:lumMod val="20000"/>
              <a:lumOff val="80000"/>
            </a:schemeClr>
          </a:solidFill>
        </p:spPr>
        <p:txBody>
          <a:bodyPr wrap="square">
            <a:spAutoFit/>
          </a:bodyPr>
          <a:lstStyle/>
          <a:p>
            <a:pPr algn="just">
              <a:lnSpc>
                <a:spcPct val="150000"/>
              </a:lnSpc>
            </a:pPr>
            <a:r>
              <a:rPr lang="en-US" sz="600" b="1" dirty="0">
                <a:latin typeface="Times New Roman" panose="02020603050405020304" pitchFamily="18" charset="0"/>
                <a:cs typeface="Times New Roman" panose="02020603050405020304" pitchFamily="18" charset="0"/>
              </a:rPr>
              <a:t>Introduction</a:t>
            </a:r>
          </a:p>
          <a:p>
            <a:pPr marL="111125" indent="-50800" algn="just">
              <a:buFont typeface="Arial" panose="020B0604020202020204" pitchFamily="34" charset="0"/>
              <a:buChar char="•"/>
            </a:pPr>
            <a:r>
              <a:rPr lang="en-US" sz="563" dirty="0">
                <a:latin typeface="Times New Roman" panose="02020603050405020304" pitchFamily="18" charset="0"/>
                <a:cs typeface="Times New Roman" panose="02020603050405020304" pitchFamily="18" charset="0"/>
              </a:rPr>
              <a:t>Emotional Intelligence (EI) refers to the skills of identifying, comprehending, controlling and directing one feelings and those of other people (</a:t>
            </a:r>
            <a:r>
              <a:rPr lang="en-US" sz="563" dirty="0" err="1">
                <a:latin typeface="Times New Roman" panose="02020603050405020304" pitchFamily="18" charset="0"/>
                <a:cs typeface="Times New Roman" panose="02020603050405020304" pitchFamily="18" charset="0"/>
              </a:rPr>
              <a:t>Filice</a:t>
            </a:r>
            <a:r>
              <a:rPr lang="en-US" sz="563" dirty="0">
                <a:latin typeface="Times New Roman" panose="02020603050405020304" pitchFamily="18" charset="0"/>
                <a:cs typeface="Times New Roman" panose="02020603050405020304" pitchFamily="18" charset="0"/>
              </a:rPr>
              <a:t> and </a:t>
            </a:r>
            <a:r>
              <a:rPr lang="en-US" sz="563" dirty="0" err="1">
                <a:latin typeface="Times New Roman" panose="02020603050405020304" pitchFamily="18" charset="0"/>
                <a:cs typeface="Times New Roman" panose="02020603050405020304" pitchFamily="18" charset="0"/>
              </a:rPr>
              <a:t>Weese</a:t>
            </a:r>
            <a:r>
              <a:rPr lang="en-US" sz="563" dirty="0">
                <a:latin typeface="Times New Roman" panose="02020603050405020304" pitchFamily="18" charset="0"/>
                <a:cs typeface="Times New Roman" panose="02020603050405020304" pitchFamily="18" charset="0"/>
              </a:rPr>
              <a:t>, 2024).</a:t>
            </a:r>
          </a:p>
          <a:p>
            <a:pPr marL="111125" indent="-50800" algn="just">
              <a:buFont typeface="Arial" panose="020B0604020202020204" pitchFamily="34" charset="0"/>
              <a:buChar char="•"/>
            </a:pPr>
            <a:r>
              <a:rPr lang="en-US" sz="563" dirty="0">
                <a:latin typeface="Times New Roman" panose="02020603050405020304" pitchFamily="18" charset="0"/>
                <a:cs typeface="Times New Roman" panose="02020603050405020304" pitchFamily="18" charset="0"/>
              </a:rPr>
              <a:t>Group work EI aids in communication, motivation, and resolving conflicts.</a:t>
            </a:r>
          </a:p>
          <a:p>
            <a:pPr marL="111125" indent="-50800" algn="just">
              <a:buFont typeface="Arial" panose="020B0604020202020204" pitchFamily="34" charset="0"/>
              <a:buChar char="•"/>
            </a:pPr>
            <a:r>
              <a:rPr lang="en-US" sz="563" dirty="0">
                <a:latin typeface="Times New Roman" panose="02020603050405020304" pitchFamily="18" charset="0"/>
                <a:cs typeface="Times New Roman" panose="02020603050405020304" pitchFamily="18" charset="0"/>
              </a:rPr>
              <a:t>EI as perceiving, using, understanding, and managing emotions.</a:t>
            </a:r>
          </a:p>
          <a:p>
            <a:pPr marL="111125" indent="-50800" algn="just">
              <a:buFont typeface="Arial" panose="020B0604020202020204" pitchFamily="34" charset="0"/>
              <a:buChar char="•"/>
            </a:pPr>
            <a:r>
              <a:rPr lang="en-US" sz="563" dirty="0">
                <a:latin typeface="Times New Roman" panose="02020603050405020304" pitchFamily="18" charset="0"/>
                <a:cs typeface="Times New Roman" panose="02020603050405020304" pitchFamily="18" charset="0"/>
              </a:rPr>
              <a:t>Student teams require EI as they have varying personalities, time limits, and pressure of feedback.</a:t>
            </a:r>
          </a:p>
          <a:p>
            <a:pPr marL="111125" indent="-50800" algn="just">
              <a:buFont typeface="Arial" panose="020B0604020202020204" pitchFamily="34" charset="0"/>
              <a:buChar char="•"/>
            </a:pPr>
            <a:r>
              <a:rPr lang="en-US" sz="563" dirty="0">
                <a:latin typeface="Times New Roman" panose="02020603050405020304" pitchFamily="18" charset="0"/>
                <a:cs typeface="Times New Roman" panose="02020603050405020304" pitchFamily="18" charset="0"/>
              </a:rPr>
              <a:t>Poster uses EI to enhance teamwork collaborations outcomes in group projects involving emotional regulation of collaboration.</a:t>
            </a:r>
          </a:p>
        </p:txBody>
      </p:sp>
      <p:sp>
        <p:nvSpPr>
          <p:cNvPr id="7" name="Rectangle 6"/>
          <p:cNvSpPr/>
          <p:nvPr/>
        </p:nvSpPr>
        <p:spPr>
          <a:xfrm>
            <a:off x="4565655" y="3149599"/>
            <a:ext cx="5340346" cy="1608325"/>
          </a:xfrm>
          <a:prstGeom prst="rect">
            <a:avLst/>
          </a:prstGeom>
          <a:solidFill>
            <a:schemeClr val="accent2">
              <a:lumMod val="60000"/>
              <a:lumOff val="40000"/>
            </a:schemeClr>
          </a:solidFill>
        </p:spPr>
        <p:txBody>
          <a:bodyPr wrap="square">
            <a:spAutoFit/>
          </a:bodyPr>
          <a:lstStyle/>
          <a:p>
            <a:pPr>
              <a:lnSpc>
                <a:spcPct val="150000"/>
              </a:lnSpc>
            </a:pPr>
            <a:r>
              <a:rPr lang="en-US" sz="600" b="1" dirty="0">
                <a:solidFill>
                  <a:srgbClr val="000000"/>
                </a:solidFill>
                <a:latin typeface="Times New Roman" panose="02020603050405020304" pitchFamily="18" charset="0"/>
                <a:ea typeface="Calibri" panose="020F0502020204030204" pitchFamily="34" charset="0"/>
              </a:rPr>
              <a:t>Generational Differences and EI Impact</a:t>
            </a:r>
          </a:p>
          <a:p>
            <a:pPr marL="57150" indent="-57150">
              <a:buFont typeface="Arial" panose="020B0604020202020204" pitchFamily="34" charset="0"/>
              <a:buChar char="•"/>
            </a:pPr>
            <a:r>
              <a:rPr lang="en-US" sz="563" dirty="0">
                <a:solidFill>
                  <a:srgbClr val="000000"/>
                </a:solidFill>
                <a:latin typeface="Times New Roman" panose="02020603050405020304" pitchFamily="18" charset="0"/>
                <a:ea typeface="Calibri" panose="020F0502020204030204" pitchFamily="34" charset="0"/>
              </a:rPr>
              <a:t>The differences in generations play a prominent role in the expression and interaction of Emotional Intelligence (EI) in the group work situations (</a:t>
            </a:r>
            <a:r>
              <a:rPr lang="en-US" sz="563" dirty="0" err="1">
                <a:solidFill>
                  <a:srgbClr val="000000"/>
                </a:solidFill>
                <a:latin typeface="Times New Roman" panose="02020603050405020304" pitchFamily="18" charset="0"/>
                <a:ea typeface="Calibri" panose="020F0502020204030204" pitchFamily="34" charset="0"/>
              </a:rPr>
              <a:t>Fedorova</a:t>
            </a:r>
            <a:r>
              <a:rPr lang="en-US" sz="563" dirty="0">
                <a:solidFill>
                  <a:srgbClr val="000000"/>
                </a:solidFill>
                <a:latin typeface="Times New Roman" panose="02020603050405020304" pitchFamily="18" charset="0"/>
                <a:ea typeface="Calibri" panose="020F0502020204030204" pitchFamily="34" charset="0"/>
              </a:rPr>
              <a:t> et al., 2025).</a:t>
            </a:r>
          </a:p>
          <a:p>
            <a:pPr marL="57150" indent="-57150">
              <a:buFont typeface="Arial" panose="020B0604020202020204" pitchFamily="34" charset="0"/>
              <a:buChar char="•"/>
            </a:pPr>
            <a:r>
              <a:rPr lang="en-US" sz="563" dirty="0">
                <a:solidFill>
                  <a:srgbClr val="000000"/>
                </a:solidFill>
                <a:latin typeface="Times New Roman" panose="02020603050405020304" pitchFamily="18" charset="0"/>
                <a:ea typeface="Calibri" panose="020F0502020204030204" pitchFamily="34" charset="0"/>
              </a:rPr>
              <a:t>Positive aspects:</a:t>
            </a:r>
          </a:p>
          <a:p>
            <a:pPr marL="57150"/>
            <a:r>
              <a:rPr lang="en-US" sz="563" dirty="0">
                <a:solidFill>
                  <a:srgbClr val="000000"/>
                </a:solidFill>
                <a:latin typeface="Times New Roman" panose="02020603050405020304" pitchFamily="18" charset="0"/>
                <a:ea typeface="Calibri" panose="020F0502020204030204" pitchFamily="34" charset="0"/>
              </a:rPr>
              <a:t>Students of younger generation (Gen Z):</a:t>
            </a:r>
          </a:p>
          <a:p>
            <a:pPr marL="171450" indent="-57150">
              <a:buFont typeface="Arial" panose="020B0604020202020204" pitchFamily="34" charset="0"/>
              <a:buChar char="•"/>
            </a:pPr>
            <a:r>
              <a:rPr lang="en-US" sz="563" dirty="0">
                <a:solidFill>
                  <a:srgbClr val="000000"/>
                </a:solidFill>
                <a:latin typeface="Times New Roman" panose="02020603050405020304" pitchFamily="18" charset="0"/>
                <a:ea typeface="Calibri" panose="020F0502020204030204" pitchFamily="34" charset="0"/>
              </a:rPr>
              <a:t>Increased emotional sensitivity and willingness to share emotions.</a:t>
            </a:r>
          </a:p>
          <a:p>
            <a:pPr marL="171450" indent="-57150">
              <a:buFont typeface="Arial" panose="020B0604020202020204" pitchFamily="34" charset="0"/>
              <a:buChar char="•"/>
            </a:pPr>
            <a:r>
              <a:rPr lang="en-US" sz="563" dirty="0">
                <a:solidFill>
                  <a:srgbClr val="000000"/>
                </a:solidFill>
                <a:latin typeface="Times New Roman" panose="02020603050405020304" pitchFamily="18" charset="0"/>
                <a:ea typeface="Calibri" panose="020F0502020204030204" pitchFamily="34" charset="0"/>
              </a:rPr>
              <a:t>Well-developed digital communication abilities facilitating working together.</a:t>
            </a:r>
          </a:p>
          <a:p>
            <a:pPr marL="57150"/>
            <a:r>
              <a:rPr lang="en-US" sz="563" dirty="0">
                <a:solidFill>
                  <a:srgbClr val="000000"/>
                </a:solidFill>
                <a:latin typeface="Times New Roman" panose="02020603050405020304" pitchFamily="18" charset="0"/>
                <a:ea typeface="Calibri" panose="020F0502020204030204" pitchFamily="34" charset="0"/>
              </a:rPr>
              <a:t>Older/mature students: Greater emotional control and experience-related professional discipline.</a:t>
            </a:r>
          </a:p>
          <a:p>
            <a:pPr marL="57150" indent="-57150">
              <a:buFont typeface="Arial" panose="020B0604020202020204" pitchFamily="34" charset="0"/>
              <a:buChar char="•"/>
            </a:pPr>
            <a:r>
              <a:rPr lang="en-US" sz="563" dirty="0">
                <a:solidFill>
                  <a:srgbClr val="000000"/>
                </a:solidFill>
                <a:latin typeface="Times New Roman" panose="02020603050405020304" pitchFamily="18" charset="0"/>
                <a:ea typeface="Calibri" panose="020F0502020204030204" pitchFamily="34" charset="0"/>
              </a:rPr>
              <a:t>Challenges:</a:t>
            </a:r>
          </a:p>
          <a:p>
            <a:pPr marL="171450" indent="-57150">
              <a:buFont typeface="Arial" panose="020B0604020202020204" pitchFamily="34" charset="0"/>
              <a:buChar char="•"/>
            </a:pPr>
            <a:r>
              <a:rPr lang="en-US" sz="563" dirty="0">
                <a:solidFill>
                  <a:srgbClr val="000000"/>
                </a:solidFill>
                <a:latin typeface="Times New Roman" panose="02020603050405020304" pitchFamily="18" charset="0"/>
                <a:ea typeface="Calibri" panose="020F0502020204030204" pitchFamily="34" charset="0"/>
              </a:rPr>
              <a:t>Differences in the communication style (direct or indirect methods)</a:t>
            </a:r>
          </a:p>
          <a:p>
            <a:pPr marL="171450" indent="-57150">
              <a:buFont typeface="Arial" panose="020B0604020202020204" pitchFamily="34" charset="0"/>
              <a:buChar char="•"/>
            </a:pPr>
            <a:r>
              <a:rPr lang="en-US" sz="563" dirty="0">
                <a:solidFill>
                  <a:srgbClr val="000000"/>
                </a:solidFill>
                <a:latin typeface="Times New Roman" panose="02020603050405020304" pitchFamily="18" charset="0"/>
                <a:ea typeface="Calibri" panose="020F0502020204030204" pitchFamily="34" charset="0"/>
              </a:rPr>
              <a:t>Differences in anticipation of feedback (formal vs informal)</a:t>
            </a:r>
          </a:p>
          <a:p>
            <a:pPr marL="171450" indent="-57150">
              <a:buFont typeface="Arial" panose="020B0604020202020204" pitchFamily="34" charset="0"/>
              <a:buChar char="•"/>
            </a:pPr>
            <a:r>
              <a:rPr lang="en-US" sz="563" dirty="0">
                <a:solidFill>
                  <a:srgbClr val="000000"/>
                </a:solidFill>
                <a:latin typeface="Times New Roman" panose="02020603050405020304" pitchFamily="18" charset="0"/>
                <a:ea typeface="Calibri" panose="020F0502020204030204" pitchFamily="34" charset="0"/>
              </a:rPr>
              <a:t>Stress tolerance and expression in times of pressure.</a:t>
            </a:r>
          </a:p>
          <a:p>
            <a:pPr marL="57150" indent="-57150">
              <a:buFont typeface="Arial" panose="020B0604020202020204" pitchFamily="34" charset="0"/>
              <a:buChar char="•"/>
            </a:pPr>
            <a:r>
              <a:rPr lang="en-US" sz="563" dirty="0">
                <a:solidFill>
                  <a:srgbClr val="000000"/>
                </a:solidFill>
                <a:latin typeface="Times New Roman" panose="02020603050405020304" pitchFamily="18" charset="0"/>
                <a:ea typeface="Calibri" panose="020F0502020204030204" pitchFamily="34" charset="0"/>
              </a:rPr>
              <a:t>Critical analysis:</a:t>
            </a:r>
          </a:p>
          <a:p>
            <a:pPr marL="171450" indent="-57150">
              <a:buFont typeface="Arial" panose="020B0604020202020204" pitchFamily="34" charset="0"/>
              <a:buChar char="•"/>
            </a:pPr>
            <a:r>
              <a:rPr lang="en-US" sz="563" dirty="0">
                <a:solidFill>
                  <a:srgbClr val="000000"/>
                </a:solidFill>
                <a:latin typeface="Times New Roman" panose="02020603050405020304" pitchFamily="18" charset="0"/>
                <a:ea typeface="Calibri" panose="020F0502020204030204" pitchFamily="34" charset="0"/>
              </a:rPr>
              <a:t>With the right management, generational diversity can contribute to the development of EI.</a:t>
            </a:r>
          </a:p>
          <a:p>
            <a:pPr marL="171450" indent="-57150">
              <a:buFont typeface="Arial" panose="020B0604020202020204" pitchFamily="34" charset="0"/>
              <a:buChar char="•"/>
            </a:pPr>
            <a:r>
              <a:rPr lang="en-US" sz="563" dirty="0">
                <a:solidFill>
                  <a:srgbClr val="000000"/>
                </a:solidFill>
                <a:latin typeface="Times New Roman" panose="02020603050405020304" pitchFamily="18" charset="0"/>
                <a:ea typeface="Calibri" panose="020F0502020204030204" pitchFamily="34" charset="0"/>
              </a:rPr>
              <a:t>However, misunderstandings will appear most of the time because of dissimilar emotional styles of communication.</a:t>
            </a:r>
          </a:p>
          <a:p>
            <a:pPr marL="57150" indent="-57150">
              <a:buFont typeface="Arial" panose="020B0604020202020204" pitchFamily="34" charset="0"/>
              <a:buChar char="•"/>
            </a:pPr>
            <a:r>
              <a:rPr lang="en-US" sz="563" dirty="0">
                <a:solidFill>
                  <a:srgbClr val="000000"/>
                </a:solidFill>
                <a:latin typeface="Times New Roman" panose="02020603050405020304" pitchFamily="18" charset="0"/>
                <a:ea typeface="Calibri" panose="020F0502020204030204" pitchFamily="34" charset="0"/>
              </a:rPr>
              <a:t>EI role:</a:t>
            </a:r>
          </a:p>
          <a:p>
            <a:pPr marL="171450" indent="-57150">
              <a:buFont typeface="Arial" panose="020B0604020202020204" pitchFamily="34" charset="0"/>
              <a:buChar char="•"/>
            </a:pPr>
            <a:r>
              <a:rPr lang="en-US" sz="563" dirty="0">
                <a:solidFill>
                  <a:srgbClr val="000000"/>
                </a:solidFill>
                <a:latin typeface="Times New Roman" panose="02020603050405020304" pitchFamily="18" charset="0"/>
                <a:ea typeface="Calibri" panose="020F0502020204030204" pitchFamily="34" charset="0"/>
              </a:rPr>
              <a:t>Becomes an intergenerational connector through fostering sympathy and flexibility.</a:t>
            </a:r>
          </a:p>
          <a:p>
            <a:pPr marL="171450" indent="-57150">
              <a:buFont typeface="Arial" panose="020B0604020202020204" pitchFamily="34" charset="0"/>
              <a:buChar char="•"/>
            </a:pPr>
            <a:r>
              <a:rPr lang="en-US" sz="563" dirty="0">
                <a:solidFill>
                  <a:srgbClr val="000000"/>
                </a:solidFill>
                <a:latin typeface="Times New Roman" panose="02020603050405020304" pitchFamily="18" charset="0"/>
                <a:ea typeface="Calibri" panose="020F0502020204030204" pitchFamily="34" charset="0"/>
              </a:rPr>
              <a:t>Enhances alignment of the communication and minimizes misunderstanding of emotions and conflict.</a:t>
            </a:r>
          </a:p>
        </p:txBody>
      </p:sp>
      <p:sp>
        <p:nvSpPr>
          <p:cNvPr id="8" name="Rectangle 7"/>
          <p:cNvSpPr/>
          <p:nvPr/>
        </p:nvSpPr>
        <p:spPr>
          <a:xfrm>
            <a:off x="-137" y="3975307"/>
            <a:ext cx="4165737" cy="1476302"/>
          </a:xfrm>
          <a:prstGeom prst="rect">
            <a:avLst/>
          </a:prstGeom>
          <a:solidFill>
            <a:schemeClr val="accent6">
              <a:lumMod val="60000"/>
              <a:lumOff val="40000"/>
            </a:schemeClr>
          </a:solidFill>
        </p:spPr>
        <p:txBody>
          <a:bodyPr wrap="square">
            <a:spAutoFit/>
          </a:bodyPr>
          <a:lstStyle/>
          <a:p>
            <a:pPr>
              <a:lnSpc>
                <a:spcPct val="150000"/>
              </a:lnSpc>
            </a:pPr>
            <a:r>
              <a:rPr lang="en-US" sz="600" b="1" dirty="0">
                <a:latin typeface="Times New Roman" panose="02020603050405020304" pitchFamily="18" charset="0"/>
                <a:cs typeface="Times New Roman" panose="02020603050405020304" pitchFamily="18" charset="0"/>
              </a:rPr>
              <a:t>Managing Own Emotions</a:t>
            </a:r>
          </a:p>
          <a:p>
            <a:pPr marL="57150" indent="-57150">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In group work, self-control is very important to ensure productivity in the face of pressure and to avoid escalating emotions in cases of conflict (Chester, 2023). It aids in regular contribution and enhances decision-making under stressful circumstances in school.</a:t>
            </a:r>
          </a:p>
          <a:p>
            <a:pPr marL="57150" indent="-57150">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The emotional recognition is </a:t>
            </a:r>
            <a:r>
              <a:rPr lang="en-US" sz="506" dirty="0" err="1">
                <a:latin typeface="Times New Roman" panose="02020603050405020304" pitchFamily="18" charset="0"/>
                <a:cs typeface="Times New Roman" panose="02020603050405020304" pitchFamily="18" charset="0"/>
              </a:rPr>
              <a:t>recognising</a:t>
            </a:r>
            <a:r>
              <a:rPr lang="en-US" sz="506" dirty="0">
                <a:latin typeface="Times New Roman" panose="02020603050405020304" pitchFamily="18" charset="0"/>
                <a:cs typeface="Times New Roman" panose="02020603050405020304" pitchFamily="18" charset="0"/>
              </a:rPr>
              <a:t> the internal emotional state of frustration, anxiety, irritation or withdrawal. It also involves the identification of triggers like being perceived unfairly in the distribution of work, being criticized or breakdown of communication within the group.</a:t>
            </a:r>
          </a:p>
          <a:p>
            <a:pPr marL="57150" indent="-57150">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The strategies of emotional management involve:</a:t>
            </a:r>
          </a:p>
          <a:p>
            <a:pPr marL="171450" indent="-57150">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Mindfulness: Enhances attention regulation and impulsive emotional responses in the group.</a:t>
            </a:r>
          </a:p>
          <a:p>
            <a:pPr marL="171450" indent="-57150">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Reflection: Promotes the examination of emotional reactions following meetings in order to enhance future </a:t>
            </a:r>
            <a:r>
              <a:rPr lang="en-US" sz="506" dirty="0" err="1">
                <a:latin typeface="Times New Roman" panose="02020603050405020304" pitchFamily="18" charset="0"/>
                <a:cs typeface="Times New Roman" panose="02020603050405020304" pitchFamily="18" charset="0"/>
              </a:rPr>
              <a:t>behaviour</a:t>
            </a:r>
            <a:r>
              <a:rPr lang="en-US" sz="506" dirty="0">
                <a:latin typeface="Times New Roman" panose="02020603050405020304" pitchFamily="18" charset="0"/>
                <a:cs typeface="Times New Roman" panose="02020603050405020304" pitchFamily="18" charset="0"/>
              </a:rPr>
              <a:t>.</a:t>
            </a:r>
          </a:p>
          <a:p>
            <a:pPr marL="171450" indent="-57150">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Delay technique: Postponing response to conflict until there is a rational answer.</a:t>
            </a:r>
          </a:p>
          <a:p>
            <a:pPr marL="171450" indent="-57150">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Stress management: To lessen the overwhelming and pressure that come with large tasks, one can divide them into small, manageable parts.</a:t>
            </a:r>
          </a:p>
          <a:p>
            <a:pPr marL="57150" indent="-57150">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Critical insight:</a:t>
            </a:r>
          </a:p>
          <a:p>
            <a:pPr marL="171450" indent="-57150">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Suppression of emotions may harm the communication and diminish the trust of the group.</a:t>
            </a:r>
          </a:p>
          <a:p>
            <a:pPr marL="171450" indent="-57150">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Emotional regulation is superior to avoidance because through it constructive interaction can be made without losing control.</a:t>
            </a:r>
          </a:p>
          <a:p>
            <a:pPr marL="57150" indent="-57150">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Impact on teamwork:</a:t>
            </a:r>
          </a:p>
          <a:p>
            <a:pPr marL="171450" indent="-57150">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Eliminates unwarranted emotional conflict and tension.</a:t>
            </a:r>
          </a:p>
          <a:p>
            <a:pPr marL="171450" indent="-57150">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Enhances uniform involvement and responsibility.</a:t>
            </a:r>
          </a:p>
          <a:p>
            <a:pPr marL="171450" indent="-57150">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Increases stress resilience in times of stress like deadlines and evaluation.</a:t>
            </a:r>
          </a:p>
        </p:txBody>
      </p:sp>
      <p:sp>
        <p:nvSpPr>
          <p:cNvPr id="9" name="Rectangle 8"/>
          <p:cNvSpPr/>
          <p:nvPr/>
        </p:nvSpPr>
        <p:spPr>
          <a:xfrm>
            <a:off x="4563152" y="4756413"/>
            <a:ext cx="2599650" cy="1398460"/>
          </a:xfrm>
          <a:prstGeom prst="rect">
            <a:avLst/>
          </a:prstGeom>
          <a:solidFill>
            <a:schemeClr val="bg2">
              <a:lumMod val="90000"/>
            </a:schemeClr>
          </a:solidFill>
        </p:spPr>
        <p:txBody>
          <a:bodyPr wrap="square">
            <a:spAutoFit/>
          </a:bodyPr>
          <a:lstStyle/>
          <a:p>
            <a:pPr>
              <a:lnSpc>
                <a:spcPct val="150000"/>
              </a:lnSpc>
            </a:pPr>
            <a:r>
              <a:rPr lang="en-US" sz="600" b="1" dirty="0">
                <a:latin typeface="Times New Roman" panose="02020603050405020304" pitchFamily="18" charset="0"/>
                <a:cs typeface="Times New Roman" panose="02020603050405020304" pitchFamily="18" charset="0"/>
              </a:rPr>
              <a:t>Conclusion and Recommendations</a:t>
            </a:r>
          </a:p>
          <a:p>
            <a:pPr algn="just"/>
            <a:r>
              <a:rPr lang="en-US" sz="506" dirty="0">
                <a:latin typeface="Times New Roman" panose="02020603050405020304" pitchFamily="18" charset="0"/>
                <a:cs typeface="Times New Roman" panose="02020603050405020304" pitchFamily="18" charset="0"/>
              </a:rPr>
              <a:t>Key findings:</a:t>
            </a:r>
          </a:p>
          <a:p>
            <a:pPr marL="57150"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Emotional Intelligence (EI) is a factor that boosts the performance of teamwork, quality of communication, and conflict management among group projects.</a:t>
            </a:r>
          </a:p>
          <a:p>
            <a:pPr marL="57150"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The key factors of successful collaboration are self-awareness and empathy.</a:t>
            </a:r>
          </a:p>
          <a:p>
            <a:pPr marL="57150"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Emotional control enhances productivity and performance when faced with pressure.</a:t>
            </a:r>
          </a:p>
          <a:p>
            <a:pPr marL="57150"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Emotional </a:t>
            </a:r>
            <a:r>
              <a:rPr lang="en-US" sz="506" dirty="0" err="1">
                <a:latin typeface="Times New Roman" panose="02020603050405020304" pitchFamily="18" charset="0"/>
                <a:cs typeface="Times New Roman" panose="02020603050405020304" pitchFamily="18" charset="0"/>
              </a:rPr>
              <a:t>behaviour</a:t>
            </a:r>
            <a:r>
              <a:rPr lang="en-US" sz="506" dirty="0">
                <a:latin typeface="Times New Roman" panose="02020603050405020304" pitchFamily="18" charset="0"/>
                <a:cs typeface="Times New Roman" panose="02020603050405020304" pitchFamily="18" charset="0"/>
              </a:rPr>
              <a:t> and types of interaction within a team are greatly affected by generational differences.</a:t>
            </a:r>
          </a:p>
          <a:p>
            <a:pPr algn="just"/>
            <a:r>
              <a:rPr lang="en-US" sz="506" dirty="0">
                <a:latin typeface="Times New Roman" panose="02020603050405020304" pitchFamily="18" charset="0"/>
                <a:cs typeface="Times New Roman" panose="02020603050405020304" pitchFamily="18" charset="0"/>
              </a:rPr>
              <a:t>Recommendations for students:</a:t>
            </a:r>
          </a:p>
          <a:p>
            <a:pPr marL="57150"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Always use mindfulness and emotional awareness.</a:t>
            </a:r>
          </a:p>
          <a:p>
            <a:pPr marL="57150" indent="-57150" algn="just">
              <a:buFont typeface="Arial" panose="020B0604020202020204" pitchFamily="34" charset="0"/>
              <a:buChar char="•"/>
            </a:pPr>
            <a:r>
              <a:rPr lang="en-US" sz="506" dirty="0" err="1">
                <a:latin typeface="Times New Roman" panose="02020603050405020304" pitchFamily="18" charset="0"/>
                <a:cs typeface="Times New Roman" panose="02020603050405020304" pitchFamily="18" charset="0"/>
              </a:rPr>
              <a:t>Practise</a:t>
            </a:r>
            <a:r>
              <a:rPr lang="en-US" sz="506" dirty="0">
                <a:latin typeface="Times New Roman" panose="02020603050405020304" pitchFamily="18" charset="0"/>
                <a:cs typeface="Times New Roman" panose="02020603050405020304" pitchFamily="18" charset="0"/>
              </a:rPr>
              <a:t> active listening in all group discussions</a:t>
            </a:r>
          </a:p>
          <a:p>
            <a:pPr marL="57150"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Give quality, formal and positive feedback.</a:t>
            </a:r>
          </a:p>
          <a:p>
            <a:pPr marL="57150"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After interacting with the group of people, reflect emotionally.</a:t>
            </a:r>
          </a:p>
          <a:p>
            <a:pPr marL="57150"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Modify different communication styles to various emotional and generational needs.</a:t>
            </a:r>
          </a:p>
          <a:p>
            <a:pPr algn="just"/>
            <a:r>
              <a:rPr lang="en-US" sz="506" dirty="0">
                <a:latin typeface="Times New Roman" panose="02020603050405020304" pitchFamily="18" charset="0"/>
                <a:cs typeface="Times New Roman" panose="02020603050405020304" pitchFamily="18" charset="0"/>
              </a:rPr>
              <a:t>Conclusion: The competency of EI plays a vital role in making group work a well-organized, participative, and productive academic experience.</a:t>
            </a:r>
          </a:p>
        </p:txBody>
      </p:sp>
      <p:sp>
        <p:nvSpPr>
          <p:cNvPr id="10" name="Rectangle 9"/>
          <p:cNvSpPr/>
          <p:nvPr/>
        </p:nvSpPr>
        <p:spPr>
          <a:xfrm>
            <a:off x="4563151" y="6154873"/>
            <a:ext cx="5342847" cy="692497"/>
          </a:xfrm>
          <a:prstGeom prst="rect">
            <a:avLst/>
          </a:prstGeom>
          <a:solidFill>
            <a:schemeClr val="accent4">
              <a:lumMod val="60000"/>
              <a:lumOff val="40000"/>
            </a:schemeClr>
          </a:solidFill>
        </p:spPr>
        <p:txBody>
          <a:bodyPr wrap="square">
            <a:spAutoFit/>
          </a:bodyPr>
          <a:lstStyle/>
          <a:p>
            <a:pPr algn="just"/>
            <a:r>
              <a:rPr lang="en-US" sz="600" b="1" dirty="0">
                <a:latin typeface="Times New Roman" panose="02020603050405020304" pitchFamily="18" charset="0"/>
                <a:cs typeface="Times New Roman" panose="02020603050405020304" pitchFamily="18" charset="0"/>
              </a:rPr>
              <a:t>Reference List</a:t>
            </a:r>
          </a:p>
          <a:p>
            <a:pPr lvl="0"/>
            <a:r>
              <a:rPr lang="en-GB" sz="550" dirty="0" err="1">
                <a:latin typeface="Times New Roman" panose="02020603050405020304" pitchFamily="18" charset="0"/>
                <a:cs typeface="Times New Roman" panose="02020603050405020304" pitchFamily="18" charset="0"/>
              </a:rPr>
              <a:t>Bonfield</a:t>
            </a:r>
            <a:r>
              <a:rPr lang="en-GB" sz="550" dirty="0">
                <a:latin typeface="Times New Roman" panose="02020603050405020304" pitchFamily="18" charset="0"/>
                <a:cs typeface="Times New Roman" panose="02020603050405020304" pitchFamily="18" charset="0"/>
              </a:rPr>
              <a:t>, D., Hassan, M.G. and Palmieri, J.M. (2024). </a:t>
            </a:r>
            <a:r>
              <a:rPr lang="en-GB" sz="550" i="1" dirty="0">
                <a:latin typeface="Times New Roman" panose="02020603050405020304" pitchFamily="18" charset="0"/>
                <a:cs typeface="Times New Roman" panose="02020603050405020304" pitchFamily="18" charset="0"/>
              </a:rPr>
              <a:t>Integration of Professional Skills (Communications, Teamwork, Etc.), Ethics, Empathy Lifelong Learning into the Student’s Educational Experiences</a:t>
            </a:r>
            <a:r>
              <a:rPr lang="en-GB" sz="550" dirty="0">
                <a:latin typeface="Times New Roman" panose="02020603050405020304" pitchFamily="18" charset="0"/>
                <a:cs typeface="Times New Roman" panose="02020603050405020304" pitchFamily="18" charset="0"/>
              </a:rPr>
              <a:t>. [online] </a:t>
            </a:r>
            <a:r>
              <a:rPr lang="en-GB" sz="550" dirty="0" err="1">
                <a:latin typeface="Times New Roman" panose="02020603050405020304" pitchFamily="18" charset="0"/>
                <a:cs typeface="Times New Roman" panose="02020603050405020304" pitchFamily="18" charset="0"/>
              </a:rPr>
              <a:t>doi</a:t>
            </a:r>
            <a:r>
              <a:rPr lang="en-GB" sz="550" dirty="0">
                <a:latin typeface="Times New Roman" panose="02020603050405020304" pitchFamily="18" charset="0"/>
                <a:cs typeface="Times New Roman" panose="02020603050405020304" pitchFamily="18" charset="0"/>
              </a:rPr>
              <a:t>: </a:t>
            </a:r>
            <a:r>
              <a:rPr lang="en-GB" sz="550" dirty="0">
                <a:latin typeface="Times New Roman" panose="02020603050405020304" pitchFamily="18" charset="0"/>
                <a:cs typeface="Times New Roman" panose="02020603050405020304" pitchFamily="18" charset="0"/>
                <a:hlinkClick r:id="rId2"/>
              </a:rPr>
              <a:t>https://doi.org/10.1007/978-3-031-68282-7_11</a:t>
            </a:r>
            <a:r>
              <a:rPr lang="en-GB" sz="550" dirty="0">
                <a:latin typeface="Times New Roman" panose="02020603050405020304" pitchFamily="18" charset="0"/>
                <a:cs typeface="Times New Roman" panose="02020603050405020304" pitchFamily="18" charset="0"/>
              </a:rPr>
              <a:t>. </a:t>
            </a:r>
          </a:p>
          <a:p>
            <a:pPr lvl="0"/>
            <a:r>
              <a:rPr lang="en-GB" sz="550" dirty="0">
                <a:latin typeface="Times New Roman" panose="02020603050405020304" pitchFamily="18" charset="0"/>
                <a:cs typeface="Times New Roman" panose="02020603050405020304" pitchFamily="18" charset="0"/>
              </a:rPr>
              <a:t>Chester, D.S. (2023). Aggression as successful self‐control. </a:t>
            </a:r>
            <a:r>
              <a:rPr lang="en-GB" sz="550" i="1" dirty="0">
                <a:latin typeface="Times New Roman" panose="02020603050405020304" pitchFamily="18" charset="0"/>
                <a:cs typeface="Times New Roman" panose="02020603050405020304" pitchFamily="18" charset="0"/>
              </a:rPr>
              <a:t>Social and Personality Psychology Compass</a:t>
            </a:r>
            <a:r>
              <a:rPr lang="en-GB" sz="550" dirty="0">
                <a:latin typeface="Times New Roman" panose="02020603050405020304" pitchFamily="18" charset="0"/>
                <a:cs typeface="Times New Roman" panose="02020603050405020304" pitchFamily="18" charset="0"/>
              </a:rPr>
              <a:t>, 18(2). </a:t>
            </a:r>
            <a:r>
              <a:rPr lang="en-GB" sz="550" dirty="0" err="1">
                <a:latin typeface="Times New Roman" panose="02020603050405020304" pitchFamily="18" charset="0"/>
                <a:cs typeface="Times New Roman" panose="02020603050405020304" pitchFamily="18" charset="0"/>
              </a:rPr>
              <a:t>doi</a:t>
            </a:r>
            <a:r>
              <a:rPr lang="en-GB" sz="550" dirty="0">
                <a:latin typeface="Times New Roman" panose="02020603050405020304" pitchFamily="18" charset="0"/>
                <a:cs typeface="Times New Roman" panose="02020603050405020304" pitchFamily="18" charset="0"/>
              </a:rPr>
              <a:t>: </a:t>
            </a:r>
            <a:r>
              <a:rPr lang="en-GB" sz="550" dirty="0">
                <a:latin typeface="Times New Roman" panose="02020603050405020304" pitchFamily="18" charset="0"/>
                <a:cs typeface="Times New Roman" panose="02020603050405020304" pitchFamily="18" charset="0"/>
                <a:hlinkClick r:id="rId3"/>
              </a:rPr>
              <a:t>https://doi.org/10.1111/spc3.12832</a:t>
            </a:r>
            <a:r>
              <a:rPr lang="en-GB" sz="550" dirty="0">
                <a:latin typeface="Times New Roman" panose="02020603050405020304" pitchFamily="18" charset="0"/>
                <a:cs typeface="Times New Roman" panose="02020603050405020304" pitchFamily="18" charset="0"/>
              </a:rPr>
              <a:t>. </a:t>
            </a:r>
          </a:p>
          <a:p>
            <a:pPr lvl="0"/>
            <a:r>
              <a:rPr lang="en-GB" sz="550" dirty="0" err="1">
                <a:latin typeface="Times New Roman" panose="02020603050405020304" pitchFamily="18" charset="0"/>
                <a:cs typeface="Times New Roman" panose="02020603050405020304" pitchFamily="18" charset="0"/>
              </a:rPr>
              <a:t>Fedorova</a:t>
            </a:r>
            <a:r>
              <a:rPr lang="en-GB" sz="550" dirty="0">
                <a:latin typeface="Times New Roman" panose="02020603050405020304" pitchFamily="18" charset="0"/>
                <a:cs typeface="Times New Roman" panose="02020603050405020304" pitchFamily="18" charset="0"/>
              </a:rPr>
              <a:t>, Y., </a:t>
            </a:r>
            <a:r>
              <a:rPr lang="en-GB" sz="550" dirty="0" err="1">
                <a:latin typeface="Times New Roman" panose="02020603050405020304" pitchFamily="18" charset="0"/>
                <a:cs typeface="Times New Roman" panose="02020603050405020304" pitchFamily="18" charset="0"/>
              </a:rPr>
              <a:t>Mikuš</a:t>
            </a:r>
            <a:r>
              <a:rPr lang="en-GB" sz="550" dirty="0">
                <a:latin typeface="Times New Roman" panose="02020603050405020304" pitchFamily="18" charset="0"/>
                <a:cs typeface="Times New Roman" panose="02020603050405020304" pitchFamily="18" charset="0"/>
              </a:rPr>
              <a:t>, J., </a:t>
            </a:r>
            <a:r>
              <a:rPr lang="en-GB" sz="550" dirty="0" err="1">
                <a:latin typeface="Times New Roman" panose="02020603050405020304" pitchFamily="18" charset="0"/>
                <a:cs typeface="Times New Roman" panose="02020603050405020304" pitchFamily="18" charset="0"/>
              </a:rPr>
              <a:t>Pilková</a:t>
            </a:r>
            <a:r>
              <a:rPr lang="en-GB" sz="550" dirty="0">
                <a:latin typeface="Times New Roman" panose="02020603050405020304" pitchFamily="18" charset="0"/>
                <a:cs typeface="Times New Roman" panose="02020603050405020304" pitchFamily="18" charset="0"/>
              </a:rPr>
              <a:t>, A., </a:t>
            </a:r>
            <a:r>
              <a:rPr lang="en-GB" sz="550" dirty="0" err="1">
                <a:latin typeface="Times New Roman" panose="02020603050405020304" pitchFamily="18" charset="0"/>
                <a:cs typeface="Times New Roman" panose="02020603050405020304" pitchFamily="18" charset="0"/>
              </a:rPr>
              <a:t>Holienka</a:t>
            </a:r>
            <a:r>
              <a:rPr lang="en-GB" sz="550" dirty="0">
                <a:latin typeface="Times New Roman" panose="02020603050405020304" pitchFamily="18" charset="0"/>
                <a:cs typeface="Times New Roman" panose="02020603050405020304" pitchFamily="18" charset="0"/>
              </a:rPr>
              <a:t>, M. and </a:t>
            </a:r>
            <a:r>
              <a:rPr lang="en-GB" sz="550" dirty="0" err="1">
                <a:latin typeface="Times New Roman" panose="02020603050405020304" pitchFamily="18" charset="0"/>
                <a:cs typeface="Times New Roman" panose="02020603050405020304" pitchFamily="18" charset="0"/>
              </a:rPr>
              <a:t>Korniush</a:t>
            </a:r>
            <a:r>
              <a:rPr lang="en-GB" sz="550" dirty="0">
                <a:latin typeface="Times New Roman" panose="02020603050405020304" pitchFamily="18" charset="0"/>
                <a:cs typeface="Times New Roman" panose="02020603050405020304" pitchFamily="18" charset="0"/>
              </a:rPr>
              <a:t>, H. (2025). Emotional Intelligence in Business: Intergenerational Study. </a:t>
            </a:r>
            <a:r>
              <a:rPr lang="en-GB" sz="550" i="1" dirty="0">
                <a:latin typeface="Times New Roman" panose="02020603050405020304" pitchFamily="18" charset="0"/>
                <a:cs typeface="Times New Roman" panose="02020603050405020304" pitchFamily="18" charset="0"/>
              </a:rPr>
              <a:t>Lecture Notes in Networks and Systems</a:t>
            </a:r>
            <a:r>
              <a:rPr lang="en-GB" sz="550" dirty="0">
                <a:latin typeface="Times New Roman" panose="02020603050405020304" pitchFamily="18" charset="0"/>
                <a:cs typeface="Times New Roman" panose="02020603050405020304" pitchFamily="18" charset="0"/>
              </a:rPr>
              <a:t>, pp.51–56. </a:t>
            </a:r>
            <a:r>
              <a:rPr lang="en-GB" sz="550" dirty="0" err="1">
                <a:latin typeface="Times New Roman" panose="02020603050405020304" pitchFamily="18" charset="0"/>
                <a:cs typeface="Times New Roman" panose="02020603050405020304" pitchFamily="18" charset="0"/>
              </a:rPr>
              <a:t>doi</a:t>
            </a:r>
            <a:r>
              <a:rPr lang="en-GB" sz="550" dirty="0">
                <a:latin typeface="Times New Roman" panose="02020603050405020304" pitchFamily="18" charset="0"/>
                <a:cs typeface="Times New Roman" panose="02020603050405020304" pitchFamily="18" charset="0"/>
              </a:rPr>
              <a:t>: </a:t>
            </a:r>
            <a:r>
              <a:rPr lang="en-GB" sz="550" dirty="0">
                <a:latin typeface="Times New Roman" panose="02020603050405020304" pitchFamily="18" charset="0"/>
                <a:cs typeface="Times New Roman" panose="02020603050405020304" pitchFamily="18" charset="0"/>
                <a:hlinkClick r:id="rId4"/>
              </a:rPr>
              <a:t>https://doi.org/10.1007/978-3-031-85652-5_5</a:t>
            </a:r>
            <a:r>
              <a:rPr lang="en-GB" sz="550" dirty="0">
                <a:latin typeface="Times New Roman" panose="02020603050405020304" pitchFamily="18" charset="0"/>
                <a:cs typeface="Times New Roman" panose="02020603050405020304" pitchFamily="18" charset="0"/>
              </a:rPr>
              <a:t>. </a:t>
            </a:r>
          </a:p>
          <a:p>
            <a:pPr lvl="0"/>
            <a:r>
              <a:rPr lang="en-GB" sz="550" dirty="0" err="1">
                <a:latin typeface="Times New Roman" panose="02020603050405020304" pitchFamily="18" charset="0"/>
                <a:cs typeface="Times New Roman" panose="02020603050405020304" pitchFamily="18" charset="0"/>
              </a:rPr>
              <a:t>Filice</a:t>
            </a:r>
            <a:r>
              <a:rPr lang="en-GB" sz="550" dirty="0">
                <a:latin typeface="Times New Roman" panose="02020603050405020304" pitchFamily="18" charset="0"/>
                <a:cs typeface="Times New Roman" panose="02020603050405020304" pitchFamily="18" charset="0"/>
              </a:rPr>
              <a:t>, L. and </a:t>
            </a:r>
            <a:r>
              <a:rPr lang="en-GB" sz="550" dirty="0" err="1">
                <a:latin typeface="Times New Roman" panose="02020603050405020304" pitchFamily="18" charset="0"/>
                <a:cs typeface="Times New Roman" panose="02020603050405020304" pitchFamily="18" charset="0"/>
              </a:rPr>
              <a:t>Weese</a:t>
            </a:r>
            <a:r>
              <a:rPr lang="en-GB" sz="550" dirty="0">
                <a:latin typeface="Times New Roman" panose="02020603050405020304" pitchFamily="18" charset="0"/>
                <a:cs typeface="Times New Roman" panose="02020603050405020304" pitchFamily="18" charset="0"/>
              </a:rPr>
              <a:t>, W.J. (2024). Developing emotional intelligence. </a:t>
            </a:r>
            <a:r>
              <a:rPr lang="en-GB" sz="550" i="1" dirty="0" err="1">
                <a:latin typeface="Times New Roman" panose="02020603050405020304" pitchFamily="18" charset="0"/>
                <a:cs typeface="Times New Roman" panose="02020603050405020304" pitchFamily="18" charset="0"/>
              </a:rPr>
              <a:t>Encyclopedia</a:t>
            </a:r>
            <a:r>
              <a:rPr lang="en-GB" sz="550" dirty="0">
                <a:latin typeface="Times New Roman" panose="02020603050405020304" pitchFamily="18" charset="0"/>
                <a:cs typeface="Times New Roman" panose="02020603050405020304" pitchFamily="18" charset="0"/>
              </a:rPr>
              <a:t>, 4(1), pp.583–599.</a:t>
            </a:r>
          </a:p>
        </p:txBody>
      </p:sp>
      <p:sp>
        <p:nvSpPr>
          <p:cNvPr id="4" name="Rectangle 3"/>
          <p:cNvSpPr/>
          <p:nvPr/>
        </p:nvSpPr>
        <p:spPr>
          <a:xfrm>
            <a:off x="0" y="2053691"/>
            <a:ext cx="4168104" cy="1943353"/>
          </a:xfrm>
          <a:prstGeom prst="rect">
            <a:avLst/>
          </a:prstGeom>
          <a:solidFill>
            <a:schemeClr val="accent4">
              <a:lumMod val="20000"/>
              <a:lumOff val="80000"/>
            </a:schemeClr>
          </a:solidFill>
        </p:spPr>
        <p:txBody>
          <a:bodyPr wrap="square">
            <a:spAutoFit/>
          </a:bodyPr>
          <a:lstStyle/>
          <a:p>
            <a:pPr algn="just">
              <a:lnSpc>
                <a:spcPct val="150000"/>
              </a:lnSpc>
            </a:pPr>
            <a:r>
              <a:rPr lang="en-US" sz="600" b="1" dirty="0">
                <a:latin typeface="Times New Roman" panose="02020603050405020304" pitchFamily="18" charset="0"/>
                <a:cs typeface="Times New Roman" panose="02020603050405020304" pitchFamily="18" charset="0"/>
              </a:rPr>
              <a:t>EI in Teamwork</a:t>
            </a:r>
          </a:p>
          <a:p>
            <a:pPr algn="just"/>
            <a:r>
              <a:rPr lang="en-US" sz="506" dirty="0">
                <a:latin typeface="Times New Roman" panose="02020603050405020304" pitchFamily="18" charset="0"/>
                <a:cs typeface="Times New Roman" panose="02020603050405020304" pitchFamily="18" charset="0"/>
              </a:rPr>
              <a:t>Emotional Intelligence (EI) promotes group effectiveness by use of competencies:</a:t>
            </a:r>
          </a:p>
          <a:p>
            <a:pPr marL="60325"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Self-awareness: Awareness of personal emotional triggers in the group.</a:t>
            </a:r>
          </a:p>
          <a:p>
            <a:pPr marL="60325"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Self-regulation: The ability to manage feelings or emotion when faced with a disagreement or pressure.</a:t>
            </a:r>
          </a:p>
          <a:p>
            <a:pPr marL="60325"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Motivation: Maintaining attention to common academic objectives in the face of stress.</a:t>
            </a:r>
          </a:p>
          <a:p>
            <a:pPr marL="60325"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Empathy: Recognition of stress, load, and attitudes of peers.</a:t>
            </a:r>
          </a:p>
          <a:p>
            <a:pPr marL="60325"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Social skills: Being able to communicate and resolve conflicts effectively.</a:t>
            </a:r>
          </a:p>
          <a:p>
            <a:pPr algn="just"/>
            <a:r>
              <a:rPr lang="en-US" sz="506" dirty="0">
                <a:latin typeface="Times New Roman" panose="02020603050405020304" pitchFamily="18" charset="0"/>
                <a:cs typeface="Times New Roman" panose="02020603050405020304" pitchFamily="18" charset="0"/>
              </a:rPr>
              <a:t>Application in group situations:</a:t>
            </a:r>
          </a:p>
          <a:p>
            <a:pPr marL="60325"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Deadlines: EI minimizes panic and helps make decisions systematically.</a:t>
            </a:r>
          </a:p>
          <a:p>
            <a:pPr marL="60325"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Feedback: EI facilitates the acceptance of criticism in a constructive way and not a defensive response.</a:t>
            </a:r>
          </a:p>
          <a:p>
            <a:pPr marL="60325"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Conflict: EI encourages negotiating, compromising, and discussing solutions rather than escalating.</a:t>
            </a:r>
          </a:p>
          <a:p>
            <a:pPr algn="just"/>
            <a:r>
              <a:rPr lang="en-US" sz="506" dirty="0">
                <a:latin typeface="Times New Roman" panose="02020603050405020304" pitchFamily="18" charset="0"/>
                <a:cs typeface="Times New Roman" panose="02020603050405020304" pitchFamily="18" charset="0"/>
              </a:rPr>
              <a:t>The main issues of the teamwork that EI addresses:</a:t>
            </a:r>
          </a:p>
          <a:p>
            <a:pPr marL="60325"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Unbalanced involvement and Free-riding.</a:t>
            </a:r>
          </a:p>
          <a:p>
            <a:pPr marL="60325"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Poor communication and lack of understanding of duties.</a:t>
            </a:r>
          </a:p>
          <a:p>
            <a:pPr marL="60325"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Differences in personality and working styles.</a:t>
            </a:r>
          </a:p>
          <a:p>
            <a:pPr marL="60325"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Disengagement or withdrawal due to stress.</a:t>
            </a:r>
          </a:p>
          <a:p>
            <a:pPr algn="just"/>
            <a:r>
              <a:rPr lang="en-US" sz="506" dirty="0">
                <a:latin typeface="Times New Roman" panose="02020603050405020304" pitchFamily="18" charset="0"/>
                <a:cs typeface="Times New Roman" panose="02020603050405020304" pitchFamily="18" charset="0"/>
              </a:rPr>
              <a:t>Critical perspective:</a:t>
            </a:r>
          </a:p>
          <a:p>
            <a:pPr marL="60325"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There is a wide range of different levels of EI among individuals basing on experience, personality and emotional maturity.</a:t>
            </a:r>
          </a:p>
          <a:p>
            <a:pPr marL="60325"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High academic intelligence does not necessarily translate to high EI.</a:t>
            </a:r>
          </a:p>
          <a:p>
            <a:pPr marL="60325"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Even with a high level of cognitive ability, emotional imbalance may diminish the overall group performance.</a:t>
            </a:r>
          </a:p>
          <a:p>
            <a:pPr algn="just"/>
            <a:r>
              <a:rPr lang="en-US" sz="506" dirty="0">
                <a:latin typeface="Times New Roman" panose="02020603050405020304" pitchFamily="18" charset="0"/>
                <a:cs typeface="Times New Roman" panose="02020603050405020304" pitchFamily="18" charset="0"/>
              </a:rPr>
              <a:t>Theoretical link:</a:t>
            </a:r>
          </a:p>
          <a:p>
            <a:pPr marL="60325"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Goleman is of the view that EI competencies can be acquired in learning and practice.</a:t>
            </a:r>
          </a:p>
          <a:p>
            <a:pPr marL="60325" indent="-57150" algn="just">
              <a:buFont typeface="Arial" panose="020B0604020202020204" pitchFamily="34" charset="0"/>
              <a:buChar char="•"/>
            </a:pPr>
            <a:r>
              <a:rPr lang="en-US" sz="506" dirty="0">
                <a:latin typeface="Times New Roman" panose="02020603050405020304" pitchFamily="18" charset="0"/>
                <a:cs typeface="Times New Roman" panose="02020603050405020304" pitchFamily="18" charset="0"/>
              </a:rPr>
              <a:t>Nonetheless, emotional control may be temporarily diminished in people with a high EI level due to stress situations.</a:t>
            </a:r>
          </a:p>
        </p:txBody>
      </p:sp>
      <p:sp>
        <p:nvSpPr>
          <p:cNvPr id="27" name="TextBox 26"/>
          <p:cNvSpPr txBox="1"/>
          <p:nvPr/>
        </p:nvSpPr>
        <p:spPr>
          <a:xfrm>
            <a:off x="4565654" y="215309"/>
            <a:ext cx="5340347" cy="1570686"/>
          </a:xfrm>
          <a:prstGeom prst="rect">
            <a:avLst/>
          </a:prstGeom>
          <a:solidFill>
            <a:schemeClr val="accent3">
              <a:lumMod val="40000"/>
              <a:lumOff val="60000"/>
            </a:schemeClr>
          </a:solidFill>
        </p:spPr>
        <p:txBody>
          <a:bodyPr wrap="square" rtlCol="0">
            <a:spAutoFit/>
          </a:bodyPr>
          <a:lstStyle/>
          <a:p>
            <a:r>
              <a:rPr lang="en-US" sz="600" b="1" kern="50" dirty="0">
                <a:latin typeface="Times New Roman" panose="02020603050405020304" pitchFamily="18" charset="0"/>
                <a:ea typeface="Noto Sans CJK SC"/>
              </a:rPr>
              <a:t>Understanding Others’ Emotions</a:t>
            </a:r>
          </a:p>
          <a:p>
            <a:pPr marL="57150" indent="-57150">
              <a:buFont typeface="Arial" panose="020B0604020202020204" pitchFamily="34" charset="0"/>
              <a:buChar char="•"/>
            </a:pPr>
            <a:r>
              <a:rPr lang="en-US" sz="563" kern="50" dirty="0">
                <a:latin typeface="Times New Roman" panose="02020603050405020304" pitchFamily="18" charset="0"/>
                <a:ea typeface="Noto Sans CJK SC"/>
              </a:rPr>
              <a:t>Empathy is a significant part of teamwork as it enhances communication efficiency, better collaboration, and establishing trust within the group members (</a:t>
            </a:r>
            <a:r>
              <a:rPr lang="en-US" sz="563" kern="50" dirty="0" err="1">
                <a:latin typeface="Times New Roman" panose="02020603050405020304" pitchFamily="18" charset="0"/>
                <a:ea typeface="Noto Sans CJK SC"/>
              </a:rPr>
              <a:t>Bonfield</a:t>
            </a:r>
            <a:r>
              <a:rPr lang="en-US" sz="563" kern="50" dirty="0">
                <a:latin typeface="Times New Roman" panose="02020603050405020304" pitchFamily="18" charset="0"/>
                <a:ea typeface="Noto Sans CJK SC"/>
              </a:rPr>
              <a:t>, Hassan and Palmieri, 2024). It helps a person to read emotional clues correctly and react to them in the academic group situation.</a:t>
            </a:r>
          </a:p>
          <a:p>
            <a:pPr marL="57150" indent="-57150">
              <a:buFont typeface="Arial" panose="020B0604020202020204" pitchFamily="34" charset="0"/>
              <a:buChar char="•"/>
            </a:pPr>
            <a:r>
              <a:rPr lang="en-US" sz="563" kern="50" dirty="0">
                <a:latin typeface="Times New Roman" panose="02020603050405020304" pitchFamily="18" charset="0"/>
                <a:ea typeface="Noto Sans CJK SC"/>
              </a:rPr>
              <a:t>Empathetic </a:t>
            </a:r>
            <a:r>
              <a:rPr lang="en-US" sz="563" kern="50" dirty="0" err="1">
                <a:latin typeface="Times New Roman" panose="02020603050405020304" pitchFamily="18" charset="0"/>
                <a:ea typeface="Noto Sans CJK SC"/>
              </a:rPr>
              <a:t>behaviours</a:t>
            </a:r>
            <a:r>
              <a:rPr lang="en-US" sz="563" kern="50" dirty="0">
                <a:latin typeface="Times New Roman" panose="02020603050405020304" pitchFamily="18" charset="0"/>
                <a:ea typeface="Noto Sans CJK SC"/>
              </a:rPr>
              <a:t> include:</a:t>
            </a:r>
          </a:p>
          <a:p>
            <a:pPr marL="171450" indent="-57150">
              <a:buFont typeface="Arial" panose="020B0604020202020204" pitchFamily="34" charset="0"/>
              <a:buChar char="•"/>
            </a:pPr>
            <a:r>
              <a:rPr lang="en-US" sz="563" kern="50" dirty="0">
                <a:latin typeface="Times New Roman" panose="02020603050405020304" pitchFamily="18" charset="0"/>
                <a:ea typeface="Noto Sans CJK SC"/>
              </a:rPr>
              <a:t>Active listening: Fully concentrating on others without interruption or judgement</a:t>
            </a:r>
          </a:p>
          <a:p>
            <a:pPr marL="171450" indent="-57150">
              <a:buFont typeface="Arial" panose="020B0604020202020204" pitchFamily="34" charset="0"/>
              <a:buChar char="•"/>
            </a:pPr>
            <a:r>
              <a:rPr lang="en-US" sz="563" kern="50" dirty="0">
                <a:latin typeface="Times New Roman" panose="02020603050405020304" pitchFamily="18" charset="0"/>
                <a:ea typeface="Noto Sans CJK SC"/>
              </a:rPr>
              <a:t>Perspective taking: Learning about the academic pressure, workloads and emotional conditions among peers.</a:t>
            </a:r>
          </a:p>
          <a:p>
            <a:pPr marL="171450" indent="-57150">
              <a:buFont typeface="Arial" panose="020B0604020202020204" pitchFamily="34" charset="0"/>
              <a:buChar char="•"/>
            </a:pPr>
            <a:r>
              <a:rPr lang="en-US" sz="563" kern="50" dirty="0">
                <a:latin typeface="Times New Roman" panose="02020603050405020304" pitchFamily="18" charset="0"/>
                <a:ea typeface="Noto Sans CJK SC"/>
              </a:rPr>
              <a:t>Constructive feedback: Providing feedback in a respectful, solution-oriented way.</a:t>
            </a:r>
          </a:p>
          <a:p>
            <a:pPr marL="57150" indent="-57150">
              <a:buFont typeface="Arial" panose="020B0604020202020204" pitchFamily="34" charset="0"/>
              <a:buChar char="•"/>
            </a:pPr>
            <a:r>
              <a:rPr lang="en-US" sz="563" kern="50" dirty="0">
                <a:latin typeface="Times New Roman" panose="02020603050405020304" pitchFamily="18" charset="0"/>
                <a:ea typeface="Noto Sans CJK SC"/>
              </a:rPr>
              <a:t>Practical group examples:</a:t>
            </a:r>
          </a:p>
          <a:p>
            <a:pPr marL="171450" indent="-57150">
              <a:buFont typeface="Arial" panose="020B0604020202020204" pitchFamily="34" charset="0"/>
              <a:buChar char="•"/>
            </a:pPr>
            <a:r>
              <a:rPr lang="en-US" sz="563" kern="50" dirty="0">
                <a:latin typeface="Times New Roman" panose="02020603050405020304" pitchFamily="18" charset="0"/>
                <a:ea typeface="Noto Sans CJK SC"/>
              </a:rPr>
              <a:t>Silent or quiet member, it might be just that the member is overloaded with work instead of being disengaged.</a:t>
            </a:r>
          </a:p>
          <a:p>
            <a:pPr marL="171450" indent="-57150">
              <a:buFont typeface="Arial" panose="020B0604020202020204" pitchFamily="34" charset="0"/>
              <a:buChar char="•"/>
            </a:pPr>
            <a:r>
              <a:rPr lang="en-US" sz="563" kern="50" dirty="0">
                <a:latin typeface="Times New Roman" panose="02020603050405020304" pitchFamily="18" charset="0"/>
                <a:ea typeface="Noto Sans CJK SC"/>
              </a:rPr>
              <a:t>A member who is frustrated might be reacting to what he feels is unfair distribution of the tasks or lack of communication.</a:t>
            </a:r>
          </a:p>
          <a:p>
            <a:pPr marL="171450" indent="-57150">
              <a:buFont typeface="Arial" panose="020B0604020202020204" pitchFamily="34" charset="0"/>
              <a:buChar char="•"/>
            </a:pPr>
            <a:r>
              <a:rPr lang="en-US" sz="563" kern="50" dirty="0">
                <a:latin typeface="Times New Roman" panose="02020603050405020304" pitchFamily="18" charset="0"/>
                <a:ea typeface="Noto Sans CJK SC"/>
              </a:rPr>
              <a:t>Influential group member can unwittingly squash input of less vocal individuals.</a:t>
            </a:r>
          </a:p>
          <a:p>
            <a:pPr marL="57150" indent="-57150">
              <a:buFont typeface="Arial" panose="020B0604020202020204" pitchFamily="34" charset="0"/>
              <a:buChar char="•"/>
            </a:pPr>
            <a:r>
              <a:rPr lang="en-US" sz="563" kern="50" dirty="0">
                <a:latin typeface="Times New Roman" panose="02020603050405020304" pitchFamily="18" charset="0"/>
                <a:ea typeface="Noto Sans CJK SC"/>
              </a:rPr>
              <a:t>Critical evaluation:</a:t>
            </a:r>
          </a:p>
          <a:p>
            <a:pPr marL="171450" indent="-57150">
              <a:buFont typeface="Arial" panose="020B0604020202020204" pitchFamily="34" charset="0"/>
              <a:buChar char="•"/>
            </a:pPr>
            <a:r>
              <a:rPr lang="en-US" sz="563" kern="50" dirty="0">
                <a:latin typeface="Times New Roman" panose="02020603050405020304" pitchFamily="18" charset="0"/>
                <a:ea typeface="Noto Sans CJK SC"/>
              </a:rPr>
              <a:t>The absence of empathy may result in the misunderstanding of </a:t>
            </a:r>
            <a:r>
              <a:rPr lang="en-US" sz="563" kern="50" dirty="0" err="1">
                <a:latin typeface="Times New Roman" panose="02020603050405020304" pitchFamily="18" charset="0"/>
                <a:ea typeface="Noto Sans CJK SC"/>
              </a:rPr>
              <a:t>behaviour</a:t>
            </a:r>
            <a:r>
              <a:rPr lang="en-US" sz="563" kern="50" dirty="0">
                <a:latin typeface="Times New Roman" panose="02020603050405020304" pitchFamily="18" charset="0"/>
                <a:ea typeface="Noto Sans CJK SC"/>
              </a:rPr>
              <a:t>, which escalates conflict and leads to lessening cohesion of the group.</a:t>
            </a:r>
          </a:p>
          <a:p>
            <a:pPr marL="171450" indent="-57150">
              <a:buFont typeface="Arial" panose="020B0604020202020204" pitchFamily="34" charset="0"/>
              <a:buChar char="•"/>
            </a:pPr>
            <a:r>
              <a:rPr lang="en-US" sz="563" kern="50" dirty="0">
                <a:latin typeface="Times New Roman" panose="02020603050405020304" pitchFamily="18" charset="0"/>
                <a:ea typeface="Noto Sans CJK SC"/>
              </a:rPr>
              <a:t>Nonetheless, the negative effect of empathy is when it is overdone, and the lack of accountability and unequal contribution may still continue.</a:t>
            </a:r>
          </a:p>
          <a:p>
            <a:pPr marL="57150" indent="-57150">
              <a:buFont typeface="Arial" panose="020B0604020202020204" pitchFamily="34" charset="0"/>
              <a:buChar char="•"/>
            </a:pPr>
            <a:r>
              <a:rPr lang="en-US" sz="563" kern="50" dirty="0">
                <a:latin typeface="Times New Roman" panose="02020603050405020304" pitchFamily="18" charset="0"/>
                <a:ea typeface="Noto Sans CJK SC"/>
              </a:rPr>
              <a:t>Outcome:</a:t>
            </a:r>
          </a:p>
          <a:p>
            <a:pPr marL="171450" indent="-57150">
              <a:buFont typeface="Arial" panose="020B0604020202020204" pitchFamily="34" charset="0"/>
              <a:buChar char="•"/>
            </a:pPr>
            <a:r>
              <a:rPr lang="en-US" sz="563" kern="50" dirty="0">
                <a:latin typeface="Times New Roman" panose="02020603050405020304" pitchFamily="18" charset="0"/>
                <a:ea typeface="Noto Sans CJK SC"/>
              </a:rPr>
              <a:t>Equal empathy fosters psychological safety, in which members feel to be valued and respected.</a:t>
            </a:r>
          </a:p>
          <a:p>
            <a:pPr marL="171450" indent="-57150">
              <a:buFont typeface="Arial" panose="020B0604020202020204" pitchFamily="34" charset="0"/>
              <a:buChar char="•"/>
            </a:pPr>
            <a:r>
              <a:rPr lang="en-US" sz="563" kern="50" dirty="0">
                <a:latin typeface="Times New Roman" panose="02020603050405020304" pitchFamily="18" charset="0"/>
                <a:ea typeface="Noto Sans CJK SC"/>
              </a:rPr>
              <a:t>It promotes participation, enhances involvement, and boosts the group performance and cohesion in general.</a:t>
            </a:r>
          </a:p>
        </p:txBody>
      </p:sp>
      <p:pic>
        <p:nvPicPr>
          <p:cNvPr id="2" name="Picture 1"/>
          <p:cNvPicPr>
            <a:picLocks noChangeAspect="1"/>
          </p:cNvPicPr>
          <p:nvPr/>
        </p:nvPicPr>
        <p:blipFill>
          <a:blip r:embed="rId5"/>
          <a:stretch>
            <a:fillRect/>
          </a:stretch>
        </p:blipFill>
        <p:spPr>
          <a:xfrm>
            <a:off x="-137" y="988982"/>
            <a:ext cx="2667137" cy="1066284"/>
          </a:xfrm>
          <a:prstGeom prst="rect">
            <a:avLst/>
          </a:prstGeom>
        </p:spPr>
      </p:pic>
      <p:pic>
        <p:nvPicPr>
          <p:cNvPr id="11" name="Picture 10"/>
          <p:cNvPicPr>
            <a:picLocks noChangeAspect="1"/>
          </p:cNvPicPr>
          <p:nvPr/>
        </p:nvPicPr>
        <p:blipFill>
          <a:blip r:embed="rId6"/>
          <a:stretch>
            <a:fillRect/>
          </a:stretch>
        </p:blipFill>
        <p:spPr>
          <a:xfrm>
            <a:off x="-136" y="5448300"/>
            <a:ext cx="1603160" cy="1414999"/>
          </a:xfrm>
          <a:prstGeom prst="rect">
            <a:avLst/>
          </a:prstGeom>
        </p:spPr>
      </p:pic>
      <p:pic>
        <p:nvPicPr>
          <p:cNvPr id="12" name="Picture 11"/>
          <p:cNvPicPr>
            <a:picLocks noChangeAspect="1"/>
          </p:cNvPicPr>
          <p:nvPr/>
        </p:nvPicPr>
        <p:blipFill>
          <a:blip r:embed="rId7"/>
          <a:stretch>
            <a:fillRect/>
          </a:stretch>
        </p:blipFill>
        <p:spPr>
          <a:xfrm>
            <a:off x="1603023" y="5448300"/>
            <a:ext cx="2562577" cy="1414998"/>
          </a:xfrm>
          <a:prstGeom prst="rect">
            <a:avLst/>
          </a:prstGeom>
        </p:spPr>
      </p:pic>
      <p:pic>
        <p:nvPicPr>
          <p:cNvPr id="13" name="Picture 12"/>
          <p:cNvPicPr>
            <a:picLocks noChangeAspect="1"/>
          </p:cNvPicPr>
          <p:nvPr/>
        </p:nvPicPr>
        <p:blipFill>
          <a:blip r:embed="rId8"/>
          <a:stretch>
            <a:fillRect/>
          </a:stretch>
        </p:blipFill>
        <p:spPr>
          <a:xfrm>
            <a:off x="7162801" y="1785995"/>
            <a:ext cx="2743197" cy="1363604"/>
          </a:xfrm>
          <a:prstGeom prst="rect">
            <a:avLst/>
          </a:prstGeom>
        </p:spPr>
      </p:pic>
      <p:pic>
        <p:nvPicPr>
          <p:cNvPr id="14" name="Picture 13"/>
          <p:cNvPicPr>
            <a:picLocks noChangeAspect="1"/>
          </p:cNvPicPr>
          <p:nvPr/>
        </p:nvPicPr>
        <p:blipFill>
          <a:blip r:embed="rId9"/>
          <a:stretch>
            <a:fillRect/>
          </a:stretch>
        </p:blipFill>
        <p:spPr>
          <a:xfrm>
            <a:off x="7162801" y="4756414"/>
            <a:ext cx="2747044" cy="1398460"/>
          </a:xfrm>
          <a:prstGeom prst="rect">
            <a:avLst/>
          </a:prstGeom>
        </p:spPr>
      </p:pic>
      <p:pic>
        <p:nvPicPr>
          <p:cNvPr id="16" name="Picture 15"/>
          <p:cNvPicPr>
            <a:picLocks noChangeAspect="1"/>
          </p:cNvPicPr>
          <p:nvPr/>
        </p:nvPicPr>
        <p:blipFill>
          <a:blip r:embed="rId10"/>
          <a:stretch>
            <a:fillRect/>
          </a:stretch>
        </p:blipFill>
        <p:spPr>
          <a:xfrm flipH="1">
            <a:off x="2666999" y="991896"/>
            <a:ext cx="1498599" cy="1061794"/>
          </a:xfrm>
          <a:prstGeom prst="rect">
            <a:avLst/>
          </a:prstGeom>
        </p:spPr>
      </p:pic>
      <p:pic>
        <p:nvPicPr>
          <p:cNvPr id="17" name="Picture 16"/>
          <p:cNvPicPr>
            <a:picLocks noChangeAspect="1"/>
          </p:cNvPicPr>
          <p:nvPr/>
        </p:nvPicPr>
        <p:blipFill>
          <a:blip r:embed="rId11"/>
          <a:stretch>
            <a:fillRect/>
          </a:stretch>
        </p:blipFill>
        <p:spPr>
          <a:xfrm>
            <a:off x="4568160" y="1785994"/>
            <a:ext cx="2590797" cy="1363604"/>
          </a:xfrm>
          <a:prstGeom prst="rect">
            <a:avLst/>
          </a:prstGeom>
        </p:spPr>
      </p:pic>
    </p:spTree>
    <p:extLst>
      <p:ext uri="{BB962C8B-B14F-4D97-AF65-F5344CB8AC3E}">
        <p14:creationId xmlns:p14="http://schemas.microsoft.com/office/powerpoint/2010/main" val="142031394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389</TotalTime>
  <Words>1292</Words>
  <Application>Microsoft Office PowerPoint</Application>
  <PresentationFormat>A4 Paper (210x297 mm)</PresentationFormat>
  <Paragraphs>96</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43</cp:revision>
  <dcterms:created xsi:type="dcterms:W3CDTF">2026-02-11T12:43:40Z</dcterms:created>
  <dcterms:modified xsi:type="dcterms:W3CDTF">2026-06-28T08:29:30Z</dcterms:modified>
</cp:coreProperties>
</file>