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7"/>
  </p:notesMasterIdLst>
  <p:handoutMasterIdLst>
    <p:handoutMasterId r:id="rId28"/>
  </p:handoutMasterIdLst>
  <p:sldIdLst>
    <p:sldId id="308" r:id="rId4"/>
    <p:sldId id="285" r:id="rId5"/>
    <p:sldId id="268" r:id="rId6"/>
    <p:sldId id="303" r:id="rId7"/>
    <p:sldId id="304" r:id="rId8"/>
    <p:sldId id="305" r:id="rId9"/>
    <p:sldId id="306" r:id="rId10"/>
    <p:sldId id="302" r:id="rId11"/>
    <p:sldId id="287" r:id="rId12"/>
    <p:sldId id="286" r:id="rId13"/>
    <p:sldId id="288" r:id="rId14"/>
    <p:sldId id="289" r:id="rId15"/>
    <p:sldId id="290" r:id="rId16"/>
    <p:sldId id="291" r:id="rId17"/>
    <p:sldId id="292" r:id="rId18"/>
    <p:sldId id="293" r:id="rId19"/>
    <p:sldId id="294" r:id="rId20"/>
    <p:sldId id="295" r:id="rId21"/>
    <p:sldId id="297" r:id="rId22"/>
    <p:sldId id="299" r:id="rId23"/>
    <p:sldId id="298" r:id="rId24"/>
    <p:sldId id="300" r:id="rId25"/>
    <p:sldId id="30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rpJUQeMIgiS86PcRa+4Ew==" hashData="as2HOW+lmMRrMYyNjCv99fNF5xCaL+/BHoinAB27AU5oNdNtlOhknXPkUXzyyjWDomdZqGkFsVzPeg8AAH8JY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1141"/>
    <a:srgbClr val="4251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2" autoAdjust="0"/>
    <p:restoredTop sz="49186" autoAdjust="0"/>
  </p:normalViewPr>
  <p:slideViewPr>
    <p:cSldViewPr snapToGrid="0">
      <p:cViewPr varScale="1">
        <p:scale>
          <a:sx n="48" d="100"/>
          <a:sy n="48" d="100"/>
        </p:scale>
        <p:origin x="1362" y="4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9708B6-5082-4E93-88F1-9FD3E94A0FEE}"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A402A652-0A4F-4F7C-8C85-47C3D2F8A989}">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A person commits an offence if:</a:t>
          </a:r>
        </a:p>
      </dgm:t>
    </dgm:pt>
    <dgm:pt modelId="{13F9996E-6F3C-4B0D-A59D-53E1C42F0124}" type="parTrans" cxnId="{621B3B77-710F-48C0-B611-95AA3D820032}">
      <dgm:prSet/>
      <dgm:spPr/>
      <dgm:t>
        <a:bodyPr/>
        <a:lstStyle/>
        <a:p>
          <a:endParaRPr lang="en-GB"/>
        </a:p>
      </dgm:t>
    </dgm:pt>
    <dgm:pt modelId="{BA1BC3C4-A504-4B33-99E2-D969BD8781A6}" type="sibTrans" cxnId="{621B3B77-710F-48C0-B611-95AA3D820032}">
      <dgm:prSet/>
      <dgm:spPr/>
      <dgm:t>
        <a:bodyPr/>
        <a:lstStyle/>
        <a:p>
          <a:endParaRPr lang="en-GB"/>
        </a:p>
      </dgm:t>
    </dgm:pt>
    <dgm:pt modelId="{CC968BAA-72C8-479F-B0C2-183B47AF694F}">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He </a:t>
          </a:r>
          <a:r>
            <a:rPr lang="en-GB" sz="2400" b="1" i="1" dirty="0">
              <a:solidFill>
                <a:schemeClr val="tx1"/>
              </a:solidFill>
            </a:rPr>
            <a:t>intentionally penetrates </a:t>
          </a:r>
          <a:r>
            <a:rPr lang="en-GB" sz="2400" dirty="0">
              <a:solidFill>
                <a:schemeClr val="tx1"/>
              </a:solidFill>
            </a:rPr>
            <a:t>the </a:t>
          </a:r>
          <a:r>
            <a:rPr lang="en-GB" sz="2400" b="1" i="1" dirty="0">
              <a:solidFill>
                <a:schemeClr val="tx1"/>
              </a:solidFill>
            </a:rPr>
            <a:t>vagina</a:t>
          </a:r>
          <a:r>
            <a:rPr lang="en-GB" sz="2400" dirty="0">
              <a:solidFill>
                <a:schemeClr val="tx1"/>
              </a:solidFill>
            </a:rPr>
            <a:t>, </a:t>
          </a:r>
          <a:r>
            <a:rPr lang="en-GB" sz="2400" b="1" i="1" dirty="0">
              <a:solidFill>
                <a:schemeClr val="tx1"/>
              </a:solidFill>
            </a:rPr>
            <a:t>anus </a:t>
          </a:r>
          <a:r>
            <a:rPr lang="en-GB" sz="2400" dirty="0">
              <a:solidFill>
                <a:schemeClr val="tx1"/>
              </a:solidFill>
            </a:rPr>
            <a:t>or </a:t>
          </a:r>
          <a:r>
            <a:rPr lang="en-GB" sz="2400" b="1" i="1" dirty="0">
              <a:solidFill>
                <a:schemeClr val="tx1"/>
              </a:solidFill>
            </a:rPr>
            <a:t>mouth</a:t>
          </a:r>
          <a:r>
            <a:rPr lang="en-GB" sz="2400" dirty="0">
              <a:solidFill>
                <a:schemeClr val="tx1"/>
              </a:solidFill>
            </a:rPr>
            <a:t> of another person with his </a:t>
          </a:r>
          <a:r>
            <a:rPr lang="en-GB" sz="2400" b="1" i="1" dirty="0">
              <a:solidFill>
                <a:schemeClr val="tx1"/>
              </a:solidFill>
            </a:rPr>
            <a:t>penis</a:t>
          </a:r>
        </a:p>
      </dgm:t>
    </dgm:pt>
    <dgm:pt modelId="{BF64E561-2BC2-46D9-B230-690BD5478D44}" type="parTrans" cxnId="{5CB13173-D658-4964-9D5C-0A2033529CE4}">
      <dgm:prSet/>
      <dgm:spPr/>
      <dgm:t>
        <a:bodyPr/>
        <a:lstStyle/>
        <a:p>
          <a:endParaRPr lang="en-GB"/>
        </a:p>
      </dgm:t>
    </dgm:pt>
    <dgm:pt modelId="{8F6ACA82-3F23-416A-9E72-3605CF6C7B37}" type="sibTrans" cxnId="{5CB13173-D658-4964-9D5C-0A2033529CE4}">
      <dgm:prSet/>
      <dgm:spPr/>
      <dgm:t>
        <a:bodyPr/>
        <a:lstStyle/>
        <a:p>
          <a:endParaRPr lang="en-GB"/>
        </a:p>
      </dgm:t>
    </dgm:pt>
    <dgm:pt modelId="{A00CC80C-4F33-4813-A018-8BCDF5E19887}">
      <dgm:prSet phldrT="[Text]" custT="1"/>
      <dgm:spPr>
        <a:solidFill>
          <a:schemeClr val="tx2">
            <a:lumMod val="40000"/>
            <a:lumOff val="60000"/>
          </a:schemeClr>
        </a:solidFill>
        <a:ln>
          <a:solidFill>
            <a:schemeClr val="tx1"/>
          </a:solidFill>
        </a:ln>
      </dgm:spPr>
      <dgm:t>
        <a:bodyPr/>
        <a:lstStyle/>
        <a:p>
          <a:r>
            <a:rPr lang="en-GB" sz="2400" b="1" i="1" dirty="0">
              <a:solidFill>
                <a:schemeClr val="tx1"/>
              </a:solidFill>
            </a:rPr>
            <a:t>AND</a:t>
          </a:r>
        </a:p>
      </dgm:t>
    </dgm:pt>
    <dgm:pt modelId="{73FD90E6-CEDA-4A6A-9127-32F040511DAF}" type="parTrans" cxnId="{5A1C4890-05AD-4CA3-8E17-8B8C038F31EC}">
      <dgm:prSet/>
      <dgm:spPr/>
      <dgm:t>
        <a:bodyPr/>
        <a:lstStyle/>
        <a:p>
          <a:endParaRPr lang="en-GB"/>
        </a:p>
      </dgm:t>
    </dgm:pt>
    <dgm:pt modelId="{045F0787-00F8-4342-BE70-408271459A5C}" type="sibTrans" cxnId="{5A1C4890-05AD-4CA3-8E17-8B8C038F31EC}">
      <dgm:prSet/>
      <dgm:spPr/>
      <dgm:t>
        <a:bodyPr/>
        <a:lstStyle/>
        <a:p>
          <a:endParaRPr lang="en-GB"/>
        </a:p>
      </dgm:t>
    </dgm:pt>
    <dgm:pt modelId="{CE60729A-49B4-44F6-B844-007B7BFFB2A4}">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The </a:t>
          </a:r>
          <a:r>
            <a:rPr lang="en-GB" sz="2400" b="1" i="1" dirty="0">
              <a:solidFill>
                <a:schemeClr val="tx1"/>
              </a:solidFill>
            </a:rPr>
            <a:t>person is under 13</a:t>
          </a:r>
          <a:endParaRPr lang="en-GB" sz="2400" dirty="0">
            <a:solidFill>
              <a:schemeClr val="tx1"/>
            </a:solidFill>
          </a:endParaRPr>
        </a:p>
      </dgm:t>
    </dgm:pt>
    <dgm:pt modelId="{5C13325A-1FA3-4D77-8347-017A6A3D31CC}" type="parTrans" cxnId="{9614AB4A-C85D-4DCC-BC2B-E7965BBA54DB}">
      <dgm:prSet/>
      <dgm:spPr/>
      <dgm:t>
        <a:bodyPr/>
        <a:lstStyle/>
        <a:p>
          <a:endParaRPr lang="en-GB"/>
        </a:p>
      </dgm:t>
    </dgm:pt>
    <dgm:pt modelId="{A6F0A86C-18E5-449D-B528-2A13CE49D984}" type="sibTrans" cxnId="{9614AB4A-C85D-4DCC-BC2B-E7965BBA54DB}">
      <dgm:prSet/>
      <dgm:spPr/>
      <dgm:t>
        <a:bodyPr/>
        <a:lstStyle/>
        <a:p>
          <a:endParaRPr lang="en-GB"/>
        </a:p>
      </dgm:t>
    </dgm:pt>
    <dgm:pt modelId="{9DD82569-C50F-4255-97BD-187C31E55954}" type="pres">
      <dgm:prSet presAssocID="{919708B6-5082-4E93-88F1-9FD3E94A0FEE}" presName="composite" presStyleCnt="0">
        <dgm:presLayoutVars>
          <dgm:chMax val="1"/>
          <dgm:dir/>
          <dgm:resizeHandles val="exact"/>
        </dgm:presLayoutVars>
      </dgm:prSet>
      <dgm:spPr/>
    </dgm:pt>
    <dgm:pt modelId="{884DA687-156A-45A5-8E2F-244865E917A0}" type="pres">
      <dgm:prSet presAssocID="{A402A652-0A4F-4F7C-8C85-47C3D2F8A989}" presName="roof" presStyleLbl="dkBgShp" presStyleIdx="0" presStyleCnt="2" custLinFactNeighborX="0" custLinFactNeighborY="-21456"/>
      <dgm:spPr/>
    </dgm:pt>
    <dgm:pt modelId="{4BB63C48-AA00-4A84-A0CD-F87C27E706E5}" type="pres">
      <dgm:prSet presAssocID="{A402A652-0A4F-4F7C-8C85-47C3D2F8A989}" presName="pillars" presStyleCnt="0"/>
      <dgm:spPr/>
    </dgm:pt>
    <dgm:pt modelId="{A8E8DA8C-6516-4CDC-971F-4A02FBC54AAD}" type="pres">
      <dgm:prSet presAssocID="{A402A652-0A4F-4F7C-8C85-47C3D2F8A989}" presName="pillar1" presStyleLbl="node1" presStyleIdx="0" presStyleCnt="3">
        <dgm:presLayoutVars>
          <dgm:bulletEnabled val="1"/>
        </dgm:presLayoutVars>
      </dgm:prSet>
      <dgm:spPr/>
    </dgm:pt>
    <dgm:pt modelId="{6C7E84AD-C537-488F-AE13-494CF632D217}" type="pres">
      <dgm:prSet presAssocID="{A00CC80C-4F33-4813-A018-8BCDF5E19887}" presName="pillarX" presStyleLbl="node1" presStyleIdx="1" presStyleCnt="3" custScaleX="51214">
        <dgm:presLayoutVars>
          <dgm:bulletEnabled val="1"/>
        </dgm:presLayoutVars>
      </dgm:prSet>
      <dgm:spPr/>
    </dgm:pt>
    <dgm:pt modelId="{AD6655A8-49FC-44ED-A15F-1A27F713FAFB}" type="pres">
      <dgm:prSet presAssocID="{CE60729A-49B4-44F6-B844-007B7BFFB2A4}" presName="pillarX" presStyleLbl="node1" presStyleIdx="2" presStyleCnt="3">
        <dgm:presLayoutVars>
          <dgm:bulletEnabled val="1"/>
        </dgm:presLayoutVars>
      </dgm:prSet>
      <dgm:spPr/>
    </dgm:pt>
    <dgm:pt modelId="{F4FDA483-7382-40A1-99EA-DF26ABA39E24}" type="pres">
      <dgm:prSet presAssocID="{A402A652-0A4F-4F7C-8C85-47C3D2F8A989}" presName="base" presStyleLbl="dkBgShp" presStyleIdx="1" presStyleCnt="2"/>
      <dgm:spPr>
        <a:solidFill>
          <a:schemeClr val="tx2">
            <a:lumMod val="60000"/>
            <a:lumOff val="40000"/>
          </a:schemeClr>
        </a:solidFill>
        <a:ln>
          <a:solidFill>
            <a:schemeClr val="tx1"/>
          </a:solidFill>
        </a:ln>
      </dgm:spPr>
    </dgm:pt>
  </dgm:ptLst>
  <dgm:cxnLst>
    <dgm:cxn modelId="{9614AB4A-C85D-4DCC-BC2B-E7965BBA54DB}" srcId="{A402A652-0A4F-4F7C-8C85-47C3D2F8A989}" destId="{CE60729A-49B4-44F6-B844-007B7BFFB2A4}" srcOrd="2" destOrd="0" parTransId="{5C13325A-1FA3-4D77-8347-017A6A3D31CC}" sibTransId="{A6F0A86C-18E5-449D-B528-2A13CE49D984}"/>
    <dgm:cxn modelId="{5CB13173-D658-4964-9D5C-0A2033529CE4}" srcId="{A402A652-0A4F-4F7C-8C85-47C3D2F8A989}" destId="{CC968BAA-72C8-479F-B0C2-183B47AF694F}" srcOrd="0" destOrd="0" parTransId="{BF64E561-2BC2-46D9-B230-690BD5478D44}" sibTransId="{8F6ACA82-3F23-416A-9E72-3605CF6C7B37}"/>
    <dgm:cxn modelId="{3BF82075-3EEE-40AF-8E0F-B22F6EED8C20}" type="presOf" srcId="{A402A652-0A4F-4F7C-8C85-47C3D2F8A989}" destId="{884DA687-156A-45A5-8E2F-244865E917A0}" srcOrd="0" destOrd="0" presId="urn:microsoft.com/office/officeart/2005/8/layout/hList3"/>
    <dgm:cxn modelId="{621B3B77-710F-48C0-B611-95AA3D820032}" srcId="{919708B6-5082-4E93-88F1-9FD3E94A0FEE}" destId="{A402A652-0A4F-4F7C-8C85-47C3D2F8A989}" srcOrd="0" destOrd="0" parTransId="{13F9996E-6F3C-4B0D-A59D-53E1C42F0124}" sibTransId="{BA1BC3C4-A504-4B33-99E2-D969BD8781A6}"/>
    <dgm:cxn modelId="{98975B5A-EC4B-4614-A188-229D9D34A004}" type="presOf" srcId="{A00CC80C-4F33-4813-A018-8BCDF5E19887}" destId="{6C7E84AD-C537-488F-AE13-494CF632D217}" srcOrd="0" destOrd="0" presId="urn:microsoft.com/office/officeart/2005/8/layout/hList3"/>
    <dgm:cxn modelId="{9ADA2B7F-4520-4CD0-BCB4-9339CA0F052A}" type="presOf" srcId="{CE60729A-49B4-44F6-B844-007B7BFFB2A4}" destId="{AD6655A8-49FC-44ED-A15F-1A27F713FAFB}" srcOrd="0" destOrd="0" presId="urn:microsoft.com/office/officeart/2005/8/layout/hList3"/>
    <dgm:cxn modelId="{5A1C4890-05AD-4CA3-8E17-8B8C038F31EC}" srcId="{A402A652-0A4F-4F7C-8C85-47C3D2F8A989}" destId="{A00CC80C-4F33-4813-A018-8BCDF5E19887}" srcOrd="1" destOrd="0" parTransId="{73FD90E6-CEDA-4A6A-9127-32F040511DAF}" sibTransId="{045F0787-00F8-4342-BE70-408271459A5C}"/>
    <dgm:cxn modelId="{EA41BEDB-6107-4E2E-BB64-F471E664FDD5}" type="presOf" srcId="{CC968BAA-72C8-479F-B0C2-183B47AF694F}" destId="{A8E8DA8C-6516-4CDC-971F-4A02FBC54AAD}" srcOrd="0" destOrd="0" presId="urn:microsoft.com/office/officeart/2005/8/layout/hList3"/>
    <dgm:cxn modelId="{3F6305DF-F339-4CB2-8DC7-99503582BB03}" type="presOf" srcId="{919708B6-5082-4E93-88F1-9FD3E94A0FEE}" destId="{9DD82569-C50F-4255-97BD-187C31E55954}" srcOrd="0" destOrd="0" presId="urn:microsoft.com/office/officeart/2005/8/layout/hList3"/>
    <dgm:cxn modelId="{271530DB-7B0B-48F1-A901-07516FBB8F6E}" type="presParOf" srcId="{9DD82569-C50F-4255-97BD-187C31E55954}" destId="{884DA687-156A-45A5-8E2F-244865E917A0}" srcOrd="0" destOrd="0" presId="urn:microsoft.com/office/officeart/2005/8/layout/hList3"/>
    <dgm:cxn modelId="{5B342F44-1767-40BB-897D-0AA99FFD9588}" type="presParOf" srcId="{9DD82569-C50F-4255-97BD-187C31E55954}" destId="{4BB63C48-AA00-4A84-A0CD-F87C27E706E5}" srcOrd="1" destOrd="0" presId="urn:microsoft.com/office/officeart/2005/8/layout/hList3"/>
    <dgm:cxn modelId="{0BD75F99-1C82-4BD5-8FAB-CEDF98D680BE}" type="presParOf" srcId="{4BB63C48-AA00-4A84-A0CD-F87C27E706E5}" destId="{A8E8DA8C-6516-4CDC-971F-4A02FBC54AAD}" srcOrd="0" destOrd="0" presId="urn:microsoft.com/office/officeart/2005/8/layout/hList3"/>
    <dgm:cxn modelId="{4423D6CB-0BD6-4CF7-AFFD-1A583C10DD39}" type="presParOf" srcId="{4BB63C48-AA00-4A84-A0CD-F87C27E706E5}" destId="{6C7E84AD-C537-488F-AE13-494CF632D217}" srcOrd="1" destOrd="0" presId="urn:microsoft.com/office/officeart/2005/8/layout/hList3"/>
    <dgm:cxn modelId="{5C91D274-78BD-451A-87F7-2F3818DE600E}" type="presParOf" srcId="{4BB63C48-AA00-4A84-A0CD-F87C27E706E5}" destId="{AD6655A8-49FC-44ED-A15F-1A27F713FAFB}" srcOrd="2" destOrd="0" presId="urn:microsoft.com/office/officeart/2005/8/layout/hList3"/>
    <dgm:cxn modelId="{B9ABD4F0-7632-4AB2-9EC5-B4406490F57C}" type="presParOf" srcId="{9DD82569-C50F-4255-97BD-187C31E55954}" destId="{F4FDA483-7382-40A1-99EA-DF26ABA39E2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9708B6-5082-4E93-88F1-9FD3E94A0FEE}"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A402A652-0A4F-4F7C-8C85-47C3D2F8A989}">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A person commits an offence if:</a:t>
          </a:r>
        </a:p>
      </dgm:t>
    </dgm:pt>
    <dgm:pt modelId="{13F9996E-6F3C-4B0D-A59D-53E1C42F0124}" type="parTrans" cxnId="{621B3B77-710F-48C0-B611-95AA3D820032}">
      <dgm:prSet/>
      <dgm:spPr/>
      <dgm:t>
        <a:bodyPr/>
        <a:lstStyle/>
        <a:p>
          <a:endParaRPr lang="en-GB"/>
        </a:p>
      </dgm:t>
    </dgm:pt>
    <dgm:pt modelId="{BA1BC3C4-A504-4B33-99E2-D969BD8781A6}" type="sibTrans" cxnId="{621B3B77-710F-48C0-B611-95AA3D820032}">
      <dgm:prSet/>
      <dgm:spPr/>
      <dgm:t>
        <a:bodyPr/>
        <a:lstStyle/>
        <a:p>
          <a:endParaRPr lang="en-GB"/>
        </a:p>
      </dgm:t>
    </dgm:pt>
    <dgm:pt modelId="{CC968BAA-72C8-479F-B0C2-183B47AF694F}">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He </a:t>
          </a:r>
          <a:r>
            <a:rPr lang="en-GB" sz="2400" b="1" i="1" dirty="0">
              <a:solidFill>
                <a:schemeClr val="tx1"/>
              </a:solidFill>
            </a:rPr>
            <a:t>intentionally penetrates </a:t>
          </a:r>
          <a:r>
            <a:rPr lang="en-GB" sz="2400" dirty="0">
              <a:solidFill>
                <a:schemeClr val="tx1"/>
              </a:solidFill>
            </a:rPr>
            <a:t>the </a:t>
          </a:r>
          <a:r>
            <a:rPr lang="en-GB" sz="2400" b="1" i="1" dirty="0">
              <a:solidFill>
                <a:schemeClr val="tx1"/>
              </a:solidFill>
            </a:rPr>
            <a:t>vagina</a:t>
          </a:r>
          <a:r>
            <a:rPr lang="en-GB" sz="2400" dirty="0">
              <a:solidFill>
                <a:schemeClr val="tx1"/>
              </a:solidFill>
            </a:rPr>
            <a:t>, </a:t>
          </a:r>
          <a:r>
            <a:rPr lang="en-GB" sz="2400" b="1" i="1" dirty="0">
              <a:solidFill>
                <a:schemeClr val="tx1"/>
              </a:solidFill>
            </a:rPr>
            <a:t>anus </a:t>
          </a:r>
          <a:r>
            <a:rPr lang="en-GB" sz="2400" dirty="0">
              <a:solidFill>
                <a:schemeClr val="tx1"/>
              </a:solidFill>
            </a:rPr>
            <a:t>of another person with a </a:t>
          </a:r>
          <a:r>
            <a:rPr lang="en-GB" sz="2400" b="1" i="1" dirty="0">
              <a:solidFill>
                <a:schemeClr val="tx1"/>
              </a:solidFill>
            </a:rPr>
            <a:t>part of his body </a:t>
          </a:r>
          <a:r>
            <a:rPr lang="en-GB" sz="2400" dirty="0">
              <a:solidFill>
                <a:schemeClr val="tx1"/>
              </a:solidFill>
            </a:rPr>
            <a:t>or </a:t>
          </a:r>
          <a:r>
            <a:rPr lang="en-GB" sz="2400" b="1" i="1" dirty="0">
              <a:solidFill>
                <a:schemeClr val="tx1"/>
              </a:solidFill>
            </a:rPr>
            <a:t>anything else</a:t>
          </a:r>
        </a:p>
      </dgm:t>
    </dgm:pt>
    <dgm:pt modelId="{BF64E561-2BC2-46D9-B230-690BD5478D44}" type="parTrans" cxnId="{5CB13173-D658-4964-9D5C-0A2033529CE4}">
      <dgm:prSet/>
      <dgm:spPr/>
      <dgm:t>
        <a:bodyPr/>
        <a:lstStyle/>
        <a:p>
          <a:endParaRPr lang="en-GB"/>
        </a:p>
      </dgm:t>
    </dgm:pt>
    <dgm:pt modelId="{8F6ACA82-3F23-416A-9E72-3605CF6C7B37}" type="sibTrans" cxnId="{5CB13173-D658-4964-9D5C-0A2033529CE4}">
      <dgm:prSet/>
      <dgm:spPr/>
      <dgm:t>
        <a:bodyPr/>
        <a:lstStyle/>
        <a:p>
          <a:endParaRPr lang="en-GB"/>
        </a:p>
      </dgm:t>
    </dgm:pt>
    <dgm:pt modelId="{A00CC80C-4F33-4813-A018-8BCDF5E19887}">
      <dgm:prSet phldrT="[Text]" custT="1"/>
      <dgm:spPr>
        <a:solidFill>
          <a:schemeClr val="tx2">
            <a:lumMod val="40000"/>
            <a:lumOff val="60000"/>
          </a:schemeClr>
        </a:solidFill>
        <a:ln>
          <a:solidFill>
            <a:schemeClr val="tx1"/>
          </a:solidFill>
        </a:ln>
      </dgm:spPr>
      <dgm:t>
        <a:bodyPr/>
        <a:lstStyle/>
        <a:p>
          <a:r>
            <a:rPr lang="en-GB" sz="2400" b="1" i="1" dirty="0">
              <a:solidFill>
                <a:schemeClr val="tx1"/>
              </a:solidFill>
            </a:rPr>
            <a:t>The</a:t>
          </a:r>
          <a:r>
            <a:rPr lang="en-GB" sz="2400" b="1" i="1" baseline="0" dirty="0">
              <a:solidFill>
                <a:schemeClr val="tx1"/>
              </a:solidFill>
            </a:rPr>
            <a:t> penetration is sexual</a:t>
          </a:r>
          <a:endParaRPr lang="en-GB" sz="2400" b="1" i="1" dirty="0">
            <a:solidFill>
              <a:schemeClr val="tx1"/>
            </a:solidFill>
          </a:endParaRPr>
        </a:p>
      </dgm:t>
    </dgm:pt>
    <dgm:pt modelId="{73FD90E6-CEDA-4A6A-9127-32F040511DAF}" type="parTrans" cxnId="{5A1C4890-05AD-4CA3-8E17-8B8C038F31EC}">
      <dgm:prSet/>
      <dgm:spPr/>
      <dgm:t>
        <a:bodyPr/>
        <a:lstStyle/>
        <a:p>
          <a:endParaRPr lang="en-GB"/>
        </a:p>
      </dgm:t>
    </dgm:pt>
    <dgm:pt modelId="{045F0787-00F8-4342-BE70-408271459A5C}" type="sibTrans" cxnId="{5A1C4890-05AD-4CA3-8E17-8B8C038F31EC}">
      <dgm:prSet/>
      <dgm:spPr/>
      <dgm:t>
        <a:bodyPr/>
        <a:lstStyle/>
        <a:p>
          <a:endParaRPr lang="en-GB"/>
        </a:p>
      </dgm:t>
    </dgm:pt>
    <dgm:pt modelId="{CE60729A-49B4-44F6-B844-007B7BFFB2A4}">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The </a:t>
          </a:r>
          <a:r>
            <a:rPr lang="en-GB" sz="2400" b="1" i="1" dirty="0">
              <a:solidFill>
                <a:schemeClr val="tx1"/>
              </a:solidFill>
            </a:rPr>
            <a:t>person is under 13</a:t>
          </a:r>
          <a:endParaRPr lang="en-GB" sz="2400" dirty="0">
            <a:solidFill>
              <a:schemeClr val="tx1"/>
            </a:solidFill>
          </a:endParaRPr>
        </a:p>
      </dgm:t>
    </dgm:pt>
    <dgm:pt modelId="{5C13325A-1FA3-4D77-8347-017A6A3D31CC}" type="parTrans" cxnId="{9614AB4A-C85D-4DCC-BC2B-E7965BBA54DB}">
      <dgm:prSet/>
      <dgm:spPr/>
      <dgm:t>
        <a:bodyPr/>
        <a:lstStyle/>
        <a:p>
          <a:endParaRPr lang="en-GB"/>
        </a:p>
      </dgm:t>
    </dgm:pt>
    <dgm:pt modelId="{A6F0A86C-18E5-449D-B528-2A13CE49D984}" type="sibTrans" cxnId="{9614AB4A-C85D-4DCC-BC2B-E7965BBA54DB}">
      <dgm:prSet/>
      <dgm:spPr/>
      <dgm:t>
        <a:bodyPr/>
        <a:lstStyle/>
        <a:p>
          <a:endParaRPr lang="en-GB"/>
        </a:p>
      </dgm:t>
    </dgm:pt>
    <dgm:pt modelId="{9DD82569-C50F-4255-97BD-187C31E55954}" type="pres">
      <dgm:prSet presAssocID="{919708B6-5082-4E93-88F1-9FD3E94A0FEE}" presName="composite" presStyleCnt="0">
        <dgm:presLayoutVars>
          <dgm:chMax val="1"/>
          <dgm:dir/>
          <dgm:resizeHandles val="exact"/>
        </dgm:presLayoutVars>
      </dgm:prSet>
      <dgm:spPr/>
    </dgm:pt>
    <dgm:pt modelId="{884DA687-156A-45A5-8E2F-244865E917A0}" type="pres">
      <dgm:prSet presAssocID="{A402A652-0A4F-4F7C-8C85-47C3D2F8A989}" presName="roof" presStyleLbl="dkBgShp" presStyleIdx="0" presStyleCnt="2" custLinFactNeighborX="0" custLinFactNeighborY="-21456"/>
      <dgm:spPr/>
    </dgm:pt>
    <dgm:pt modelId="{4BB63C48-AA00-4A84-A0CD-F87C27E706E5}" type="pres">
      <dgm:prSet presAssocID="{A402A652-0A4F-4F7C-8C85-47C3D2F8A989}" presName="pillars" presStyleCnt="0"/>
      <dgm:spPr/>
    </dgm:pt>
    <dgm:pt modelId="{A8E8DA8C-6516-4CDC-971F-4A02FBC54AAD}" type="pres">
      <dgm:prSet presAssocID="{A402A652-0A4F-4F7C-8C85-47C3D2F8A989}" presName="pillar1" presStyleLbl="node1" presStyleIdx="0" presStyleCnt="3">
        <dgm:presLayoutVars>
          <dgm:bulletEnabled val="1"/>
        </dgm:presLayoutVars>
      </dgm:prSet>
      <dgm:spPr/>
    </dgm:pt>
    <dgm:pt modelId="{6C7E84AD-C537-488F-AE13-494CF632D217}" type="pres">
      <dgm:prSet presAssocID="{A00CC80C-4F33-4813-A018-8BCDF5E19887}" presName="pillarX" presStyleLbl="node1" presStyleIdx="1" presStyleCnt="3" custScaleX="65397">
        <dgm:presLayoutVars>
          <dgm:bulletEnabled val="1"/>
        </dgm:presLayoutVars>
      </dgm:prSet>
      <dgm:spPr/>
    </dgm:pt>
    <dgm:pt modelId="{AD6655A8-49FC-44ED-A15F-1A27F713FAFB}" type="pres">
      <dgm:prSet presAssocID="{CE60729A-49B4-44F6-B844-007B7BFFB2A4}" presName="pillarX" presStyleLbl="node1" presStyleIdx="2" presStyleCnt="3">
        <dgm:presLayoutVars>
          <dgm:bulletEnabled val="1"/>
        </dgm:presLayoutVars>
      </dgm:prSet>
      <dgm:spPr/>
    </dgm:pt>
    <dgm:pt modelId="{F4FDA483-7382-40A1-99EA-DF26ABA39E24}" type="pres">
      <dgm:prSet presAssocID="{A402A652-0A4F-4F7C-8C85-47C3D2F8A989}" presName="base" presStyleLbl="dkBgShp" presStyleIdx="1" presStyleCnt="2"/>
      <dgm:spPr>
        <a:solidFill>
          <a:schemeClr val="tx2">
            <a:lumMod val="60000"/>
            <a:lumOff val="40000"/>
          </a:schemeClr>
        </a:solidFill>
        <a:ln>
          <a:solidFill>
            <a:schemeClr val="tx1"/>
          </a:solidFill>
        </a:ln>
      </dgm:spPr>
    </dgm:pt>
  </dgm:ptLst>
  <dgm:cxnLst>
    <dgm:cxn modelId="{9614AB4A-C85D-4DCC-BC2B-E7965BBA54DB}" srcId="{A402A652-0A4F-4F7C-8C85-47C3D2F8A989}" destId="{CE60729A-49B4-44F6-B844-007B7BFFB2A4}" srcOrd="2" destOrd="0" parTransId="{5C13325A-1FA3-4D77-8347-017A6A3D31CC}" sibTransId="{A6F0A86C-18E5-449D-B528-2A13CE49D984}"/>
    <dgm:cxn modelId="{5CB13173-D658-4964-9D5C-0A2033529CE4}" srcId="{A402A652-0A4F-4F7C-8C85-47C3D2F8A989}" destId="{CC968BAA-72C8-479F-B0C2-183B47AF694F}" srcOrd="0" destOrd="0" parTransId="{BF64E561-2BC2-46D9-B230-690BD5478D44}" sibTransId="{8F6ACA82-3F23-416A-9E72-3605CF6C7B37}"/>
    <dgm:cxn modelId="{3BF82075-3EEE-40AF-8E0F-B22F6EED8C20}" type="presOf" srcId="{A402A652-0A4F-4F7C-8C85-47C3D2F8A989}" destId="{884DA687-156A-45A5-8E2F-244865E917A0}" srcOrd="0" destOrd="0" presId="urn:microsoft.com/office/officeart/2005/8/layout/hList3"/>
    <dgm:cxn modelId="{621B3B77-710F-48C0-B611-95AA3D820032}" srcId="{919708B6-5082-4E93-88F1-9FD3E94A0FEE}" destId="{A402A652-0A4F-4F7C-8C85-47C3D2F8A989}" srcOrd="0" destOrd="0" parTransId="{13F9996E-6F3C-4B0D-A59D-53E1C42F0124}" sibTransId="{BA1BC3C4-A504-4B33-99E2-D969BD8781A6}"/>
    <dgm:cxn modelId="{98975B5A-EC4B-4614-A188-229D9D34A004}" type="presOf" srcId="{A00CC80C-4F33-4813-A018-8BCDF5E19887}" destId="{6C7E84AD-C537-488F-AE13-494CF632D217}" srcOrd="0" destOrd="0" presId="urn:microsoft.com/office/officeart/2005/8/layout/hList3"/>
    <dgm:cxn modelId="{9ADA2B7F-4520-4CD0-BCB4-9339CA0F052A}" type="presOf" srcId="{CE60729A-49B4-44F6-B844-007B7BFFB2A4}" destId="{AD6655A8-49FC-44ED-A15F-1A27F713FAFB}" srcOrd="0" destOrd="0" presId="urn:microsoft.com/office/officeart/2005/8/layout/hList3"/>
    <dgm:cxn modelId="{5A1C4890-05AD-4CA3-8E17-8B8C038F31EC}" srcId="{A402A652-0A4F-4F7C-8C85-47C3D2F8A989}" destId="{A00CC80C-4F33-4813-A018-8BCDF5E19887}" srcOrd="1" destOrd="0" parTransId="{73FD90E6-CEDA-4A6A-9127-32F040511DAF}" sibTransId="{045F0787-00F8-4342-BE70-408271459A5C}"/>
    <dgm:cxn modelId="{EA41BEDB-6107-4E2E-BB64-F471E664FDD5}" type="presOf" srcId="{CC968BAA-72C8-479F-B0C2-183B47AF694F}" destId="{A8E8DA8C-6516-4CDC-971F-4A02FBC54AAD}" srcOrd="0" destOrd="0" presId="urn:microsoft.com/office/officeart/2005/8/layout/hList3"/>
    <dgm:cxn modelId="{3F6305DF-F339-4CB2-8DC7-99503582BB03}" type="presOf" srcId="{919708B6-5082-4E93-88F1-9FD3E94A0FEE}" destId="{9DD82569-C50F-4255-97BD-187C31E55954}" srcOrd="0" destOrd="0" presId="urn:microsoft.com/office/officeart/2005/8/layout/hList3"/>
    <dgm:cxn modelId="{271530DB-7B0B-48F1-A901-07516FBB8F6E}" type="presParOf" srcId="{9DD82569-C50F-4255-97BD-187C31E55954}" destId="{884DA687-156A-45A5-8E2F-244865E917A0}" srcOrd="0" destOrd="0" presId="urn:microsoft.com/office/officeart/2005/8/layout/hList3"/>
    <dgm:cxn modelId="{5B342F44-1767-40BB-897D-0AA99FFD9588}" type="presParOf" srcId="{9DD82569-C50F-4255-97BD-187C31E55954}" destId="{4BB63C48-AA00-4A84-A0CD-F87C27E706E5}" srcOrd="1" destOrd="0" presId="urn:microsoft.com/office/officeart/2005/8/layout/hList3"/>
    <dgm:cxn modelId="{0BD75F99-1C82-4BD5-8FAB-CEDF98D680BE}" type="presParOf" srcId="{4BB63C48-AA00-4A84-A0CD-F87C27E706E5}" destId="{A8E8DA8C-6516-4CDC-971F-4A02FBC54AAD}" srcOrd="0" destOrd="0" presId="urn:microsoft.com/office/officeart/2005/8/layout/hList3"/>
    <dgm:cxn modelId="{4423D6CB-0BD6-4CF7-AFFD-1A583C10DD39}" type="presParOf" srcId="{4BB63C48-AA00-4A84-A0CD-F87C27E706E5}" destId="{6C7E84AD-C537-488F-AE13-494CF632D217}" srcOrd="1" destOrd="0" presId="urn:microsoft.com/office/officeart/2005/8/layout/hList3"/>
    <dgm:cxn modelId="{5C91D274-78BD-451A-87F7-2F3818DE600E}" type="presParOf" srcId="{4BB63C48-AA00-4A84-A0CD-F87C27E706E5}" destId="{AD6655A8-49FC-44ED-A15F-1A27F713FAFB}" srcOrd="2" destOrd="0" presId="urn:microsoft.com/office/officeart/2005/8/layout/hList3"/>
    <dgm:cxn modelId="{B9ABD4F0-7632-4AB2-9EC5-B4406490F57C}" type="presParOf" srcId="{9DD82569-C50F-4255-97BD-187C31E55954}" destId="{F4FDA483-7382-40A1-99EA-DF26ABA39E2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9708B6-5082-4E93-88F1-9FD3E94A0FEE}"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A402A652-0A4F-4F7C-8C85-47C3D2F8A989}">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A person commits an offence if:</a:t>
          </a:r>
        </a:p>
      </dgm:t>
    </dgm:pt>
    <dgm:pt modelId="{13F9996E-6F3C-4B0D-A59D-53E1C42F0124}" type="parTrans" cxnId="{621B3B77-710F-48C0-B611-95AA3D820032}">
      <dgm:prSet/>
      <dgm:spPr/>
      <dgm:t>
        <a:bodyPr/>
        <a:lstStyle/>
        <a:p>
          <a:endParaRPr lang="en-GB"/>
        </a:p>
      </dgm:t>
    </dgm:pt>
    <dgm:pt modelId="{BA1BC3C4-A504-4B33-99E2-D969BD8781A6}" type="sibTrans" cxnId="{621B3B77-710F-48C0-B611-95AA3D820032}">
      <dgm:prSet/>
      <dgm:spPr/>
      <dgm:t>
        <a:bodyPr/>
        <a:lstStyle/>
        <a:p>
          <a:endParaRPr lang="en-GB"/>
        </a:p>
      </dgm:t>
    </dgm:pt>
    <dgm:pt modelId="{CC968BAA-72C8-479F-B0C2-183B47AF694F}">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He </a:t>
          </a:r>
          <a:r>
            <a:rPr lang="en-GB" sz="2400" b="1" i="1" dirty="0">
              <a:solidFill>
                <a:schemeClr val="tx1"/>
              </a:solidFill>
            </a:rPr>
            <a:t>intentionally touches</a:t>
          </a:r>
          <a:r>
            <a:rPr lang="en-GB" sz="2400" dirty="0">
              <a:solidFill>
                <a:schemeClr val="tx1"/>
              </a:solidFill>
            </a:rPr>
            <a:t> another person </a:t>
          </a:r>
          <a:endParaRPr lang="en-GB" sz="2400" b="1" i="1" dirty="0">
            <a:solidFill>
              <a:schemeClr val="tx1"/>
            </a:solidFill>
          </a:endParaRPr>
        </a:p>
      </dgm:t>
    </dgm:pt>
    <dgm:pt modelId="{BF64E561-2BC2-46D9-B230-690BD5478D44}" type="parTrans" cxnId="{5CB13173-D658-4964-9D5C-0A2033529CE4}">
      <dgm:prSet/>
      <dgm:spPr/>
      <dgm:t>
        <a:bodyPr/>
        <a:lstStyle/>
        <a:p>
          <a:endParaRPr lang="en-GB"/>
        </a:p>
      </dgm:t>
    </dgm:pt>
    <dgm:pt modelId="{8F6ACA82-3F23-416A-9E72-3605CF6C7B37}" type="sibTrans" cxnId="{5CB13173-D658-4964-9D5C-0A2033529CE4}">
      <dgm:prSet/>
      <dgm:spPr/>
      <dgm:t>
        <a:bodyPr/>
        <a:lstStyle/>
        <a:p>
          <a:endParaRPr lang="en-GB"/>
        </a:p>
      </dgm:t>
    </dgm:pt>
    <dgm:pt modelId="{A00CC80C-4F33-4813-A018-8BCDF5E19887}">
      <dgm:prSet phldrT="[Text]" custT="1"/>
      <dgm:spPr>
        <a:solidFill>
          <a:schemeClr val="tx2">
            <a:lumMod val="40000"/>
            <a:lumOff val="60000"/>
          </a:schemeClr>
        </a:solidFill>
        <a:ln>
          <a:solidFill>
            <a:schemeClr val="tx1"/>
          </a:solidFill>
        </a:ln>
      </dgm:spPr>
      <dgm:t>
        <a:bodyPr/>
        <a:lstStyle/>
        <a:p>
          <a:r>
            <a:rPr lang="en-GB" sz="2400" b="0" i="0" dirty="0">
              <a:solidFill>
                <a:schemeClr val="tx1"/>
              </a:solidFill>
            </a:rPr>
            <a:t>The</a:t>
          </a:r>
          <a:r>
            <a:rPr lang="en-GB" sz="2400" b="1" i="1" baseline="0" dirty="0">
              <a:solidFill>
                <a:schemeClr val="tx1"/>
              </a:solidFill>
            </a:rPr>
            <a:t> touching is sexual</a:t>
          </a:r>
          <a:endParaRPr lang="en-GB" sz="2400" b="1" i="1" dirty="0">
            <a:solidFill>
              <a:schemeClr val="tx1"/>
            </a:solidFill>
          </a:endParaRPr>
        </a:p>
      </dgm:t>
    </dgm:pt>
    <dgm:pt modelId="{73FD90E6-CEDA-4A6A-9127-32F040511DAF}" type="parTrans" cxnId="{5A1C4890-05AD-4CA3-8E17-8B8C038F31EC}">
      <dgm:prSet/>
      <dgm:spPr/>
      <dgm:t>
        <a:bodyPr/>
        <a:lstStyle/>
        <a:p>
          <a:endParaRPr lang="en-GB"/>
        </a:p>
      </dgm:t>
    </dgm:pt>
    <dgm:pt modelId="{045F0787-00F8-4342-BE70-408271459A5C}" type="sibTrans" cxnId="{5A1C4890-05AD-4CA3-8E17-8B8C038F31EC}">
      <dgm:prSet/>
      <dgm:spPr/>
      <dgm:t>
        <a:bodyPr/>
        <a:lstStyle/>
        <a:p>
          <a:endParaRPr lang="en-GB"/>
        </a:p>
      </dgm:t>
    </dgm:pt>
    <dgm:pt modelId="{CE60729A-49B4-44F6-B844-007B7BFFB2A4}">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The </a:t>
          </a:r>
          <a:r>
            <a:rPr lang="en-GB" sz="2400" b="1" i="1" dirty="0">
              <a:solidFill>
                <a:schemeClr val="tx1"/>
              </a:solidFill>
            </a:rPr>
            <a:t>person is under 13</a:t>
          </a:r>
          <a:endParaRPr lang="en-GB" sz="2400" dirty="0">
            <a:solidFill>
              <a:schemeClr val="tx1"/>
            </a:solidFill>
          </a:endParaRPr>
        </a:p>
      </dgm:t>
    </dgm:pt>
    <dgm:pt modelId="{5C13325A-1FA3-4D77-8347-017A6A3D31CC}" type="parTrans" cxnId="{9614AB4A-C85D-4DCC-BC2B-E7965BBA54DB}">
      <dgm:prSet/>
      <dgm:spPr/>
      <dgm:t>
        <a:bodyPr/>
        <a:lstStyle/>
        <a:p>
          <a:endParaRPr lang="en-GB"/>
        </a:p>
      </dgm:t>
    </dgm:pt>
    <dgm:pt modelId="{A6F0A86C-18E5-449D-B528-2A13CE49D984}" type="sibTrans" cxnId="{9614AB4A-C85D-4DCC-BC2B-E7965BBA54DB}">
      <dgm:prSet/>
      <dgm:spPr/>
      <dgm:t>
        <a:bodyPr/>
        <a:lstStyle/>
        <a:p>
          <a:endParaRPr lang="en-GB"/>
        </a:p>
      </dgm:t>
    </dgm:pt>
    <dgm:pt modelId="{9DD82569-C50F-4255-97BD-187C31E55954}" type="pres">
      <dgm:prSet presAssocID="{919708B6-5082-4E93-88F1-9FD3E94A0FEE}" presName="composite" presStyleCnt="0">
        <dgm:presLayoutVars>
          <dgm:chMax val="1"/>
          <dgm:dir/>
          <dgm:resizeHandles val="exact"/>
        </dgm:presLayoutVars>
      </dgm:prSet>
      <dgm:spPr/>
    </dgm:pt>
    <dgm:pt modelId="{884DA687-156A-45A5-8E2F-244865E917A0}" type="pres">
      <dgm:prSet presAssocID="{A402A652-0A4F-4F7C-8C85-47C3D2F8A989}" presName="roof" presStyleLbl="dkBgShp" presStyleIdx="0" presStyleCnt="2" custLinFactNeighborX="0" custLinFactNeighborY="-21456"/>
      <dgm:spPr/>
    </dgm:pt>
    <dgm:pt modelId="{4BB63C48-AA00-4A84-A0CD-F87C27E706E5}" type="pres">
      <dgm:prSet presAssocID="{A402A652-0A4F-4F7C-8C85-47C3D2F8A989}" presName="pillars" presStyleCnt="0"/>
      <dgm:spPr/>
    </dgm:pt>
    <dgm:pt modelId="{A8E8DA8C-6516-4CDC-971F-4A02FBC54AAD}" type="pres">
      <dgm:prSet presAssocID="{A402A652-0A4F-4F7C-8C85-47C3D2F8A989}" presName="pillar1" presStyleLbl="node1" presStyleIdx="0" presStyleCnt="3">
        <dgm:presLayoutVars>
          <dgm:bulletEnabled val="1"/>
        </dgm:presLayoutVars>
      </dgm:prSet>
      <dgm:spPr/>
    </dgm:pt>
    <dgm:pt modelId="{6C7E84AD-C537-488F-AE13-494CF632D217}" type="pres">
      <dgm:prSet presAssocID="{A00CC80C-4F33-4813-A018-8BCDF5E19887}" presName="pillarX" presStyleLbl="node1" presStyleIdx="1" presStyleCnt="3" custScaleX="65397">
        <dgm:presLayoutVars>
          <dgm:bulletEnabled val="1"/>
        </dgm:presLayoutVars>
      </dgm:prSet>
      <dgm:spPr/>
    </dgm:pt>
    <dgm:pt modelId="{AD6655A8-49FC-44ED-A15F-1A27F713FAFB}" type="pres">
      <dgm:prSet presAssocID="{CE60729A-49B4-44F6-B844-007B7BFFB2A4}" presName="pillarX" presStyleLbl="node1" presStyleIdx="2" presStyleCnt="3">
        <dgm:presLayoutVars>
          <dgm:bulletEnabled val="1"/>
        </dgm:presLayoutVars>
      </dgm:prSet>
      <dgm:spPr/>
    </dgm:pt>
    <dgm:pt modelId="{F4FDA483-7382-40A1-99EA-DF26ABA39E24}" type="pres">
      <dgm:prSet presAssocID="{A402A652-0A4F-4F7C-8C85-47C3D2F8A989}" presName="base" presStyleLbl="dkBgShp" presStyleIdx="1" presStyleCnt="2"/>
      <dgm:spPr>
        <a:solidFill>
          <a:schemeClr val="tx2">
            <a:lumMod val="60000"/>
            <a:lumOff val="40000"/>
          </a:schemeClr>
        </a:solidFill>
        <a:ln>
          <a:solidFill>
            <a:schemeClr val="tx1"/>
          </a:solidFill>
        </a:ln>
      </dgm:spPr>
    </dgm:pt>
  </dgm:ptLst>
  <dgm:cxnLst>
    <dgm:cxn modelId="{9614AB4A-C85D-4DCC-BC2B-E7965BBA54DB}" srcId="{A402A652-0A4F-4F7C-8C85-47C3D2F8A989}" destId="{CE60729A-49B4-44F6-B844-007B7BFFB2A4}" srcOrd="2" destOrd="0" parTransId="{5C13325A-1FA3-4D77-8347-017A6A3D31CC}" sibTransId="{A6F0A86C-18E5-449D-B528-2A13CE49D984}"/>
    <dgm:cxn modelId="{5CB13173-D658-4964-9D5C-0A2033529CE4}" srcId="{A402A652-0A4F-4F7C-8C85-47C3D2F8A989}" destId="{CC968BAA-72C8-479F-B0C2-183B47AF694F}" srcOrd="0" destOrd="0" parTransId="{BF64E561-2BC2-46D9-B230-690BD5478D44}" sibTransId="{8F6ACA82-3F23-416A-9E72-3605CF6C7B37}"/>
    <dgm:cxn modelId="{3BF82075-3EEE-40AF-8E0F-B22F6EED8C20}" type="presOf" srcId="{A402A652-0A4F-4F7C-8C85-47C3D2F8A989}" destId="{884DA687-156A-45A5-8E2F-244865E917A0}" srcOrd="0" destOrd="0" presId="urn:microsoft.com/office/officeart/2005/8/layout/hList3"/>
    <dgm:cxn modelId="{621B3B77-710F-48C0-B611-95AA3D820032}" srcId="{919708B6-5082-4E93-88F1-9FD3E94A0FEE}" destId="{A402A652-0A4F-4F7C-8C85-47C3D2F8A989}" srcOrd="0" destOrd="0" parTransId="{13F9996E-6F3C-4B0D-A59D-53E1C42F0124}" sibTransId="{BA1BC3C4-A504-4B33-99E2-D969BD8781A6}"/>
    <dgm:cxn modelId="{98975B5A-EC4B-4614-A188-229D9D34A004}" type="presOf" srcId="{A00CC80C-4F33-4813-A018-8BCDF5E19887}" destId="{6C7E84AD-C537-488F-AE13-494CF632D217}" srcOrd="0" destOrd="0" presId="urn:microsoft.com/office/officeart/2005/8/layout/hList3"/>
    <dgm:cxn modelId="{9ADA2B7F-4520-4CD0-BCB4-9339CA0F052A}" type="presOf" srcId="{CE60729A-49B4-44F6-B844-007B7BFFB2A4}" destId="{AD6655A8-49FC-44ED-A15F-1A27F713FAFB}" srcOrd="0" destOrd="0" presId="urn:microsoft.com/office/officeart/2005/8/layout/hList3"/>
    <dgm:cxn modelId="{5A1C4890-05AD-4CA3-8E17-8B8C038F31EC}" srcId="{A402A652-0A4F-4F7C-8C85-47C3D2F8A989}" destId="{A00CC80C-4F33-4813-A018-8BCDF5E19887}" srcOrd="1" destOrd="0" parTransId="{73FD90E6-CEDA-4A6A-9127-32F040511DAF}" sibTransId="{045F0787-00F8-4342-BE70-408271459A5C}"/>
    <dgm:cxn modelId="{EA41BEDB-6107-4E2E-BB64-F471E664FDD5}" type="presOf" srcId="{CC968BAA-72C8-479F-B0C2-183B47AF694F}" destId="{A8E8DA8C-6516-4CDC-971F-4A02FBC54AAD}" srcOrd="0" destOrd="0" presId="urn:microsoft.com/office/officeart/2005/8/layout/hList3"/>
    <dgm:cxn modelId="{3F6305DF-F339-4CB2-8DC7-99503582BB03}" type="presOf" srcId="{919708B6-5082-4E93-88F1-9FD3E94A0FEE}" destId="{9DD82569-C50F-4255-97BD-187C31E55954}" srcOrd="0" destOrd="0" presId="urn:microsoft.com/office/officeart/2005/8/layout/hList3"/>
    <dgm:cxn modelId="{271530DB-7B0B-48F1-A901-07516FBB8F6E}" type="presParOf" srcId="{9DD82569-C50F-4255-97BD-187C31E55954}" destId="{884DA687-156A-45A5-8E2F-244865E917A0}" srcOrd="0" destOrd="0" presId="urn:microsoft.com/office/officeart/2005/8/layout/hList3"/>
    <dgm:cxn modelId="{5B342F44-1767-40BB-897D-0AA99FFD9588}" type="presParOf" srcId="{9DD82569-C50F-4255-97BD-187C31E55954}" destId="{4BB63C48-AA00-4A84-A0CD-F87C27E706E5}" srcOrd="1" destOrd="0" presId="urn:microsoft.com/office/officeart/2005/8/layout/hList3"/>
    <dgm:cxn modelId="{0BD75F99-1C82-4BD5-8FAB-CEDF98D680BE}" type="presParOf" srcId="{4BB63C48-AA00-4A84-A0CD-F87C27E706E5}" destId="{A8E8DA8C-6516-4CDC-971F-4A02FBC54AAD}" srcOrd="0" destOrd="0" presId="urn:microsoft.com/office/officeart/2005/8/layout/hList3"/>
    <dgm:cxn modelId="{4423D6CB-0BD6-4CF7-AFFD-1A583C10DD39}" type="presParOf" srcId="{4BB63C48-AA00-4A84-A0CD-F87C27E706E5}" destId="{6C7E84AD-C537-488F-AE13-494CF632D217}" srcOrd="1" destOrd="0" presId="urn:microsoft.com/office/officeart/2005/8/layout/hList3"/>
    <dgm:cxn modelId="{5C91D274-78BD-451A-87F7-2F3818DE600E}" type="presParOf" srcId="{4BB63C48-AA00-4A84-A0CD-F87C27E706E5}" destId="{AD6655A8-49FC-44ED-A15F-1A27F713FAFB}" srcOrd="2" destOrd="0" presId="urn:microsoft.com/office/officeart/2005/8/layout/hList3"/>
    <dgm:cxn modelId="{B9ABD4F0-7632-4AB2-9EC5-B4406490F57C}" type="presParOf" srcId="{9DD82569-C50F-4255-97BD-187C31E55954}" destId="{F4FDA483-7382-40A1-99EA-DF26ABA39E2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FF4D78-6067-4AD1-A165-F3D943A89B66}"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2B661873-9894-47E6-AE6F-D3C7C1365DB4}">
      <dgm:prSet phldrT="[Text]" custT="1"/>
      <dgm:spPr>
        <a:solidFill>
          <a:schemeClr val="accent1"/>
        </a:solidFill>
        <a:ln>
          <a:solidFill>
            <a:schemeClr val="tx1"/>
          </a:solidFill>
        </a:ln>
      </dgm:spPr>
      <dgm:t>
        <a:bodyPr/>
        <a:lstStyle/>
        <a:p>
          <a:r>
            <a:rPr lang="en-GB" sz="2400" dirty="0">
              <a:solidFill>
                <a:schemeClr val="tx1"/>
              </a:solidFill>
            </a:rPr>
            <a:t>A person commits an offence if:</a:t>
          </a:r>
        </a:p>
      </dgm:t>
    </dgm:pt>
    <dgm:pt modelId="{0C6A7812-CBD0-454D-9876-65038F5BDFB2}" type="parTrans" cxnId="{3485AA2D-D674-4513-A58B-5DE1CA3CD448}">
      <dgm:prSet/>
      <dgm:spPr/>
      <dgm:t>
        <a:bodyPr/>
        <a:lstStyle/>
        <a:p>
          <a:endParaRPr lang="en-GB"/>
        </a:p>
      </dgm:t>
    </dgm:pt>
    <dgm:pt modelId="{D88ECDF0-0D51-455A-8611-D73F09BE9A0B}" type="sibTrans" cxnId="{3485AA2D-D674-4513-A58B-5DE1CA3CD448}">
      <dgm:prSet/>
      <dgm:spPr>
        <a:solidFill>
          <a:schemeClr val="accent1">
            <a:lumMod val="50000"/>
            <a:alpha val="90000"/>
          </a:schemeClr>
        </a:solidFill>
        <a:ln>
          <a:solidFill>
            <a:schemeClr val="tx1">
              <a:alpha val="90000"/>
            </a:schemeClr>
          </a:solidFill>
        </a:ln>
      </dgm:spPr>
      <dgm:t>
        <a:bodyPr/>
        <a:lstStyle/>
        <a:p>
          <a:endParaRPr lang="en-GB"/>
        </a:p>
      </dgm:t>
    </dgm:pt>
    <dgm:pt modelId="{CCAD3FD9-CF0A-4089-A406-D56D88F70C02}">
      <dgm:prSet phldrT="[Text]" custT="1"/>
      <dgm:spPr>
        <a:solidFill>
          <a:schemeClr val="accent1">
            <a:lumMod val="60000"/>
            <a:lumOff val="40000"/>
          </a:schemeClr>
        </a:solidFill>
        <a:ln>
          <a:solidFill>
            <a:schemeClr val="tx1"/>
          </a:solidFill>
        </a:ln>
      </dgm:spPr>
      <dgm:t>
        <a:bodyPr/>
        <a:lstStyle/>
        <a:p>
          <a:r>
            <a:rPr lang="en-GB" sz="2400" dirty="0">
              <a:solidFill>
                <a:schemeClr val="tx1"/>
              </a:solidFill>
            </a:rPr>
            <a:t>If he </a:t>
          </a:r>
          <a:r>
            <a:rPr lang="en-GB" sz="2400" b="1" i="1" dirty="0">
              <a:solidFill>
                <a:schemeClr val="tx1"/>
              </a:solidFill>
            </a:rPr>
            <a:t>intentionally causes </a:t>
          </a:r>
          <a:r>
            <a:rPr lang="en-GB" sz="2400" dirty="0">
              <a:solidFill>
                <a:schemeClr val="tx1"/>
              </a:solidFill>
            </a:rPr>
            <a:t>or </a:t>
          </a:r>
          <a:r>
            <a:rPr lang="en-GB" sz="2400" b="1" i="1" dirty="0">
              <a:solidFill>
                <a:schemeClr val="tx1"/>
              </a:solidFill>
            </a:rPr>
            <a:t>incites</a:t>
          </a:r>
          <a:r>
            <a:rPr lang="en-GB" sz="2400" dirty="0">
              <a:solidFill>
                <a:schemeClr val="tx1"/>
              </a:solidFill>
            </a:rPr>
            <a:t> another to </a:t>
          </a:r>
          <a:r>
            <a:rPr lang="en-GB" sz="2400" b="1" i="1" dirty="0">
              <a:solidFill>
                <a:schemeClr val="tx1"/>
              </a:solidFill>
            </a:rPr>
            <a:t>engage in a sexual activity </a:t>
          </a:r>
          <a:r>
            <a:rPr lang="en-GB" sz="2400" dirty="0">
              <a:solidFill>
                <a:schemeClr val="tx1"/>
              </a:solidFill>
            </a:rPr>
            <a:t>&amp; the child in </a:t>
          </a:r>
          <a:r>
            <a:rPr lang="en-GB" sz="2400" b="1" i="1" dirty="0">
              <a:solidFill>
                <a:schemeClr val="tx1"/>
              </a:solidFill>
            </a:rPr>
            <a:t>under 13</a:t>
          </a:r>
        </a:p>
      </dgm:t>
    </dgm:pt>
    <dgm:pt modelId="{53446E30-B325-444A-B898-A8281293ADCC}" type="parTrans" cxnId="{2018B754-75F1-4961-824A-FFC3A9464A4B}">
      <dgm:prSet/>
      <dgm:spPr/>
      <dgm:t>
        <a:bodyPr/>
        <a:lstStyle/>
        <a:p>
          <a:endParaRPr lang="en-GB"/>
        </a:p>
      </dgm:t>
    </dgm:pt>
    <dgm:pt modelId="{883DF976-DE96-49E6-ACFF-37982982BCF2}" type="sibTrans" cxnId="{2018B754-75F1-4961-824A-FFC3A9464A4B}">
      <dgm:prSet/>
      <dgm:spPr/>
      <dgm:t>
        <a:bodyPr/>
        <a:lstStyle/>
        <a:p>
          <a:endParaRPr lang="en-GB"/>
        </a:p>
      </dgm:t>
    </dgm:pt>
    <dgm:pt modelId="{44C9F6AF-8317-4EE4-B694-FACED5332562}" type="pres">
      <dgm:prSet presAssocID="{3EFF4D78-6067-4AD1-A165-F3D943A89B66}" presName="outerComposite" presStyleCnt="0">
        <dgm:presLayoutVars>
          <dgm:chMax val="5"/>
          <dgm:dir/>
          <dgm:resizeHandles val="exact"/>
        </dgm:presLayoutVars>
      </dgm:prSet>
      <dgm:spPr/>
    </dgm:pt>
    <dgm:pt modelId="{817E40C2-E602-4B73-B2BC-6A7FEA03C09D}" type="pres">
      <dgm:prSet presAssocID="{3EFF4D78-6067-4AD1-A165-F3D943A89B66}" presName="dummyMaxCanvas" presStyleCnt="0">
        <dgm:presLayoutVars/>
      </dgm:prSet>
      <dgm:spPr/>
    </dgm:pt>
    <dgm:pt modelId="{5645A858-130B-4D88-910C-E5C326CE4B79}" type="pres">
      <dgm:prSet presAssocID="{3EFF4D78-6067-4AD1-A165-F3D943A89B66}" presName="TwoNodes_1" presStyleLbl="node1" presStyleIdx="0" presStyleCnt="2">
        <dgm:presLayoutVars>
          <dgm:bulletEnabled val="1"/>
        </dgm:presLayoutVars>
      </dgm:prSet>
      <dgm:spPr/>
    </dgm:pt>
    <dgm:pt modelId="{9986C063-698E-46B5-84A9-9B7843DB41FA}" type="pres">
      <dgm:prSet presAssocID="{3EFF4D78-6067-4AD1-A165-F3D943A89B66}" presName="TwoNodes_2" presStyleLbl="node1" presStyleIdx="1" presStyleCnt="2">
        <dgm:presLayoutVars>
          <dgm:bulletEnabled val="1"/>
        </dgm:presLayoutVars>
      </dgm:prSet>
      <dgm:spPr/>
    </dgm:pt>
    <dgm:pt modelId="{C0B805BA-12AC-4CB2-A41E-549255069935}" type="pres">
      <dgm:prSet presAssocID="{3EFF4D78-6067-4AD1-A165-F3D943A89B66}" presName="TwoConn_1-2" presStyleLbl="fgAccFollowNode1" presStyleIdx="0" presStyleCnt="1">
        <dgm:presLayoutVars>
          <dgm:bulletEnabled val="1"/>
        </dgm:presLayoutVars>
      </dgm:prSet>
      <dgm:spPr/>
    </dgm:pt>
    <dgm:pt modelId="{CA95E118-86CB-4075-A56B-08C28D27ECE2}" type="pres">
      <dgm:prSet presAssocID="{3EFF4D78-6067-4AD1-A165-F3D943A89B66}" presName="TwoNodes_1_text" presStyleLbl="node1" presStyleIdx="1" presStyleCnt="2">
        <dgm:presLayoutVars>
          <dgm:bulletEnabled val="1"/>
        </dgm:presLayoutVars>
      </dgm:prSet>
      <dgm:spPr/>
    </dgm:pt>
    <dgm:pt modelId="{6D321A39-A0A7-4BF6-87EC-6CC6CE64F5A2}" type="pres">
      <dgm:prSet presAssocID="{3EFF4D78-6067-4AD1-A165-F3D943A89B66}" presName="TwoNodes_2_text" presStyleLbl="node1" presStyleIdx="1" presStyleCnt="2">
        <dgm:presLayoutVars>
          <dgm:bulletEnabled val="1"/>
        </dgm:presLayoutVars>
      </dgm:prSet>
      <dgm:spPr/>
    </dgm:pt>
  </dgm:ptLst>
  <dgm:cxnLst>
    <dgm:cxn modelId="{0292FD22-3757-4525-99D8-AAAE5A5C2BDF}" type="presOf" srcId="{2B661873-9894-47E6-AE6F-D3C7C1365DB4}" destId="{5645A858-130B-4D88-910C-E5C326CE4B79}" srcOrd="0" destOrd="0" presId="urn:microsoft.com/office/officeart/2005/8/layout/vProcess5"/>
    <dgm:cxn modelId="{3485AA2D-D674-4513-A58B-5DE1CA3CD448}" srcId="{3EFF4D78-6067-4AD1-A165-F3D943A89B66}" destId="{2B661873-9894-47E6-AE6F-D3C7C1365DB4}" srcOrd="0" destOrd="0" parTransId="{0C6A7812-CBD0-454D-9876-65038F5BDFB2}" sibTransId="{D88ECDF0-0D51-455A-8611-D73F09BE9A0B}"/>
    <dgm:cxn modelId="{826DF760-7488-477A-8FA7-5D0C789B3547}" type="presOf" srcId="{CCAD3FD9-CF0A-4089-A406-D56D88F70C02}" destId="{6D321A39-A0A7-4BF6-87EC-6CC6CE64F5A2}" srcOrd="1" destOrd="0" presId="urn:microsoft.com/office/officeart/2005/8/layout/vProcess5"/>
    <dgm:cxn modelId="{D551F961-BBC4-4591-968C-1CEB17BD8C12}" type="presOf" srcId="{D88ECDF0-0D51-455A-8611-D73F09BE9A0B}" destId="{C0B805BA-12AC-4CB2-A41E-549255069935}" srcOrd="0" destOrd="0" presId="urn:microsoft.com/office/officeart/2005/8/layout/vProcess5"/>
    <dgm:cxn modelId="{E7CD8B68-E0B1-49FE-987C-7DBCD9EC85E2}" type="presOf" srcId="{2B661873-9894-47E6-AE6F-D3C7C1365DB4}" destId="{CA95E118-86CB-4075-A56B-08C28D27ECE2}" srcOrd="1" destOrd="0" presId="urn:microsoft.com/office/officeart/2005/8/layout/vProcess5"/>
    <dgm:cxn modelId="{D540CB52-F594-4A40-898D-F248C24979DC}" type="presOf" srcId="{CCAD3FD9-CF0A-4089-A406-D56D88F70C02}" destId="{9986C063-698E-46B5-84A9-9B7843DB41FA}" srcOrd="0" destOrd="0" presId="urn:microsoft.com/office/officeart/2005/8/layout/vProcess5"/>
    <dgm:cxn modelId="{2018B754-75F1-4961-824A-FFC3A9464A4B}" srcId="{3EFF4D78-6067-4AD1-A165-F3D943A89B66}" destId="{CCAD3FD9-CF0A-4089-A406-D56D88F70C02}" srcOrd="1" destOrd="0" parTransId="{53446E30-B325-444A-B898-A8281293ADCC}" sibTransId="{883DF976-DE96-49E6-ACFF-37982982BCF2}"/>
    <dgm:cxn modelId="{32A8A6CE-F796-4B98-B768-583A8D2C97E4}" type="presOf" srcId="{3EFF4D78-6067-4AD1-A165-F3D943A89B66}" destId="{44C9F6AF-8317-4EE4-B694-FACED5332562}" srcOrd="0" destOrd="0" presId="urn:microsoft.com/office/officeart/2005/8/layout/vProcess5"/>
    <dgm:cxn modelId="{DAC26DA2-813F-42B7-9632-AFD9F7E879BE}" type="presParOf" srcId="{44C9F6AF-8317-4EE4-B694-FACED5332562}" destId="{817E40C2-E602-4B73-B2BC-6A7FEA03C09D}" srcOrd="0" destOrd="0" presId="urn:microsoft.com/office/officeart/2005/8/layout/vProcess5"/>
    <dgm:cxn modelId="{0F8F39BA-5BC8-4296-A3D1-83A0B314AB2C}" type="presParOf" srcId="{44C9F6AF-8317-4EE4-B694-FACED5332562}" destId="{5645A858-130B-4D88-910C-E5C326CE4B79}" srcOrd="1" destOrd="0" presId="urn:microsoft.com/office/officeart/2005/8/layout/vProcess5"/>
    <dgm:cxn modelId="{B057FBC6-CEF5-450E-9E4B-302E52113CA9}" type="presParOf" srcId="{44C9F6AF-8317-4EE4-B694-FACED5332562}" destId="{9986C063-698E-46B5-84A9-9B7843DB41FA}" srcOrd="2" destOrd="0" presId="urn:microsoft.com/office/officeart/2005/8/layout/vProcess5"/>
    <dgm:cxn modelId="{DA40B4E9-4AD5-402D-B25C-FEB778081DAE}" type="presParOf" srcId="{44C9F6AF-8317-4EE4-B694-FACED5332562}" destId="{C0B805BA-12AC-4CB2-A41E-549255069935}" srcOrd="3" destOrd="0" presId="urn:microsoft.com/office/officeart/2005/8/layout/vProcess5"/>
    <dgm:cxn modelId="{C93BB555-5F1F-4637-AA13-79EFFBB8B701}" type="presParOf" srcId="{44C9F6AF-8317-4EE4-B694-FACED5332562}" destId="{CA95E118-86CB-4075-A56B-08C28D27ECE2}" srcOrd="4" destOrd="0" presId="urn:microsoft.com/office/officeart/2005/8/layout/vProcess5"/>
    <dgm:cxn modelId="{016936F9-E0FF-47A5-B16C-AC6E51065743}" type="presParOf" srcId="{44C9F6AF-8317-4EE4-B694-FACED5332562}" destId="{6D321A39-A0A7-4BF6-87EC-6CC6CE64F5A2}"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EB094FD-964C-4007-B4D1-6AF8C3E37E6A}"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72680A89-8BC5-4787-B97C-0F5D8B30BD14}">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A </a:t>
          </a:r>
          <a:r>
            <a:rPr lang="en-GB" sz="2400" b="1" i="1" dirty="0">
              <a:solidFill>
                <a:schemeClr val="tx1"/>
              </a:solidFill>
            </a:rPr>
            <a:t>person aged 18 </a:t>
          </a:r>
          <a:r>
            <a:rPr lang="en-GB" sz="2400" dirty="0">
              <a:solidFill>
                <a:schemeClr val="tx1"/>
              </a:solidFill>
            </a:rPr>
            <a:t>or over (A) commits an offence if:</a:t>
          </a:r>
        </a:p>
      </dgm:t>
    </dgm:pt>
    <dgm:pt modelId="{04F3C456-4B7F-45DB-B58A-9DFA04A957E6}" type="parTrans" cxnId="{1E2ACC39-6B04-4C2C-BF64-07D5E5F2C381}">
      <dgm:prSet/>
      <dgm:spPr/>
      <dgm:t>
        <a:bodyPr/>
        <a:lstStyle/>
        <a:p>
          <a:endParaRPr lang="en-GB"/>
        </a:p>
      </dgm:t>
    </dgm:pt>
    <dgm:pt modelId="{CA695557-F744-4B73-915A-0058895C5826}" type="sibTrans" cxnId="{1E2ACC39-6B04-4C2C-BF64-07D5E5F2C381}">
      <dgm:prSet/>
      <dgm:spPr/>
      <dgm:t>
        <a:bodyPr/>
        <a:lstStyle/>
        <a:p>
          <a:endParaRPr lang="en-GB"/>
        </a:p>
      </dgm:t>
    </dgm:pt>
    <dgm:pt modelId="{9C657EC5-548F-4E01-B744-3ED088902E47}">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a) He intentionally </a:t>
          </a:r>
          <a:r>
            <a:rPr lang="en-GB" sz="2400" b="1" i="1" dirty="0">
              <a:solidFill>
                <a:schemeClr val="tx1"/>
              </a:solidFill>
            </a:rPr>
            <a:t>touches </a:t>
          </a:r>
          <a:r>
            <a:rPr lang="en-GB" sz="2400" dirty="0">
              <a:solidFill>
                <a:schemeClr val="tx1"/>
              </a:solidFill>
            </a:rPr>
            <a:t>another person (B)</a:t>
          </a:r>
        </a:p>
        <a:p>
          <a:r>
            <a:rPr lang="en-GB" sz="2400" dirty="0">
              <a:solidFill>
                <a:schemeClr val="tx1"/>
              </a:solidFill>
            </a:rPr>
            <a:t>b) The touching is </a:t>
          </a:r>
          <a:r>
            <a:rPr lang="en-GB" sz="2400" b="1" u="sng" dirty="0">
              <a:solidFill>
                <a:schemeClr val="tx1"/>
              </a:solidFill>
            </a:rPr>
            <a:t>sexual</a:t>
          </a:r>
          <a:r>
            <a:rPr lang="en-GB" sz="2400" dirty="0">
              <a:solidFill>
                <a:schemeClr val="tx1"/>
              </a:solidFill>
            </a:rPr>
            <a:t>, &amp;</a:t>
          </a:r>
        </a:p>
      </dgm:t>
    </dgm:pt>
    <dgm:pt modelId="{B475BE7B-66E7-4570-9269-0788BC8E07B3}" type="parTrans" cxnId="{4CBDC75A-37EB-4F8D-A12D-DC4FC6DFAE46}">
      <dgm:prSet/>
      <dgm:spPr/>
      <dgm:t>
        <a:bodyPr/>
        <a:lstStyle/>
        <a:p>
          <a:endParaRPr lang="en-GB"/>
        </a:p>
      </dgm:t>
    </dgm:pt>
    <dgm:pt modelId="{C3AFF359-F24D-4711-8513-892A5D204428}" type="sibTrans" cxnId="{4CBDC75A-37EB-4F8D-A12D-DC4FC6DFAE46}">
      <dgm:prSet/>
      <dgm:spPr/>
      <dgm:t>
        <a:bodyPr/>
        <a:lstStyle/>
        <a:p>
          <a:endParaRPr lang="en-GB"/>
        </a:p>
      </dgm:t>
    </dgm:pt>
    <dgm:pt modelId="{2B983292-9F87-4C7E-A8AF-0AD5D09C85B5}">
      <dgm:prSet phldrT="[Text]" custT="1"/>
      <dgm:spPr>
        <a:solidFill>
          <a:schemeClr val="accent1"/>
        </a:solidFill>
        <a:ln>
          <a:solidFill>
            <a:schemeClr val="tx1"/>
          </a:solidFill>
        </a:ln>
      </dgm:spPr>
      <dgm:t>
        <a:bodyPr/>
        <a:lstStyle/>
        <a:p>
          <a:r>
            <a:rPr lang="en-GB" sz="2400" dirty="0">
              <a:solidFill>
                <a:schemeClr val="tx1"/>
              </a:solidFill>
            </a:rPr>
            <a:t>Either</a:t>
          </a:r>
        </a:p>
      </dgm:t>
    </dgm:pt>
    <dgm:pt modelId="{C9328F6E-CFA3-4022-9841-933C0590BFC0}" type="parTrans" cxnId="{81C02DFD-8564-41CA-A094-E553DE111623}">
      <dgm:prSet/>
      <dgm:spPr/>
      <dgm:t>
        <a:bodyPr/>
        <a:lstStyle/>
        <a:p>
          <a:endParaRPr lang="en-GB"/>
        </a:p>
      </dgm:t>
    </dgm:pt>
    <dgm:pt modelId="{3F303BA0-0CDE-4BBB-B655-2275CD58CBAF}" type="sibTrans" cxnId="{81C02DFD-8564-41CA-A094-E553DE111623}">
      <dgm:prSet/>
      <dgm:spPr/>
      <dgm:t>
        <a:bodyPr/>
        <a:lstStyle/>
        <a:p>
          <a:endParaRPr lang="en-GB"/>
        </a:p>
      </dgm:t>
    </dgm:pt>
    <dgm:pt modelId="{F7F9FC12-8F4B-4EC1-9B41-FF4DA1C98F59}">
      <dgm:prSet phldrT="[Text]" custT="1"/>
      <dgm:spPr>
        <a:solidFill>
          <a:schemeClr val="accent1">
            <a:lumMod val="40000"/>
            <a:lumOff val="60000"/>
          </a:schemeClr>
        </a:solidFill>
        <a:ln>
          <a:solidFill>
            <a:schemeClr val="tx1"/>
          </a:solidFill>
        </a:ln>
      </dgm:spPr>
      <dgm:t>
        <a:bodyPr/>
        <a:lstStyle/>
        <a:p>
          <a:r>
            <a:rPr lang="en-GB" sz="2400" dirty="0" err="1">
              <a:solidFill>
                <a:schemeClr val="tx1"/>
              </a:solidFill>
            </a:rPr>
            <a:t>i</a:t>
          </a:r>
          <a:r>
            <a:rPr lang="en-GB" sz="2400" dirty="0">
              <a:solidFill>
                <a:schemeClr val="tx1"/>
              </a:solidFill>
            </a:rPr>
            <a:t>. B </a:t>
          </a:r>
          <a:r>
            <a:rPr lang="en-GB" sz="2400" b="1" i="1" dirty="0">
              <a:solidFill>
                <a:schemeClr val="tx1"/>
              </a:solidFill>
            </a:rPr>
            <a:t>is under 16 </a:t>
          </a:r>
          <a:r>
            <a:rPr lang="en-GB" sz="2400" dirty="0">
              <a:solidFill>
                <a:schemeClr val="tx1"/>
              </a:solidFill>
            </a:rPr>
            <a:t>&amp; </a:t>
          </a:r>
          <a:r>
            <a:rPr lang="en-GB" sz="2400" b="1" i="1" dirty="0">
              <a:solidFill>
                <a:schemeClr val="tx1"/>
              </a:solidFill>
            </a:rPr>
            <a:t>A does not reasonably believe that B is 16 or over</a:t>
          </a:r>
          <a:r>
            <a:rPr lang="en-GB" sz="2400" dirty="0">
              <a:solidFill>
                <a:schemeClr val="tx1"/>
              </a:solidFill>
            </a:rPr>
            <a:t>, or</a:t>
          </a:r>
        </a:p>
        <a:p>
          <a:r>
            <a:rPr lang="en-GB" sz="2400" dirty="0">
              <a:solidFill>
                <a:schemeClr val="tx1"/>
              </a:solidFill>
            </a:rPr>
            <a:t>ii. </a:t>
          </a:r>
          <a:r>
            <a:rPr lang="en-GB" sz="2400" b="1" i="1" dirty="0">
              <a:solidFill>
                <a:schemeClr val="tx1"/>
              </a:solidFill>
            </a:rPr>
            <a:t>B is under 13</a:t>
          </a:r>
        </a:p>
      </dgm:t>
    </dgm:pt>
    <dgm:pt modelId="{31FD3029-E688-4A5E-B2AA-869BAD7BC3CB}" type="parTrans" cxnId="{2C63EA4A-8E29-4D11-B59C-2FDF2C389DD3}">
      <dgm:prSet/>
      <dgm:spPr/>
      <dgm:t>
        <a:bodyPr/>
        <a:lstStyle/>
        <a:p>
          <a:endParaRPr lang="en-GB"/>
        </a:p>
      </dgm:t>
    </dgm:pt>
    <dgm:pt modelId="{21069B18-01C3-4B4D-AF06-4FF0FD22909D}" type="sibTrans" cxnId="{2C63EA4A-8E29-4D11-B59C-2FDF2C389DD3}">
      <dgm:prSet/>
      <dgm:spPr/>
      <dgm:t>
        <a:bodyPr/>
        <a:lstStyle/>
        <a:p>
          <a:endParaRPr lang="en-GB"/>
        </a:p>
      </dgm:t>
    </dgm:pt>
    <dgm:pt modelId="{DBA4472C-C82C-467B-8A88-2145A1924F95}" type="pres">
      <dgm:prSet presAssocID="{7EB094FD-964C-4007-B4D1-6AF8C3E37E6A}" presName="composite" presStyleCnt="0">
        <dgm:presLayoutVars>
          <dgm:chMax val="1"/>
          <dgm:dir/>
          <dgm:resizeHandles val="exact"/>
        </dgm:presLayoutVars>
      </dgm:prSet>
      <dgm:spPr/>
    </dgm:pt>
    <dgm:pt modelId="{06442209-642B-4568-8698-F63C66B977BC}" type="pres">
      <dgm:prSet presAssocID="{72680A89-8BC5-4787-B97C-0F5D8B30BD14}" presName="roof" presStyleLbl="dkBgShp" presStyleIdx="0" presStyleCnt="2"/>
      <dgm:spPr/>
    </dgm:pt>
    <dgm:pt modelId="{F351EC3C-BF1D-4E81-8708-98D80D539C41}" type="pres">
      <dgm:prSet presAssocID="{72680A89-8BC5-4787-B97C-0F5D8B30BD14}" presName="pillars" presStyleCnt="0"/>
      <dgm:spPr/>
    </dgm:pt>
    <dgm:pt modelId="{8DE23096-519A-4B2D-AA9A-AE99DB465E3F}" type="pres">
      <dgm:prSet presAssocID="{72680A89-8BC5-4787-B97C-0F5D8B30BD14}" presName="pillar1" presStyleLbl="node1" presStyleIdx="0" presStyleCnt="3">
        <dgm:presLayoutVars>
          <dgm:bulletEnabled val="1"/>
        </dgm:presLayoutVars>
      </dgm:prSet>
      <dgm:spPr/>
    </dgm:pt>
    <dgm:pt modelId="{7701A0AD-F76E-4F11-82C4-2806183712AA}" type="pres">
      <dgm:prSet presAssocID="{2B983292-9F87-4C7E-A8AF-0AD5D09C85B5}" presName="pillarX" presStyleLbl="node1" presStyleIdx="1" presStyleCnt="3" custScaleX="43098">
        <dgm:presLayoutVars>
          <dgm:bulletEnabled val="1"/>
        </dgm:presLayoutVars>
      </dgm:prSet>
      <dgm:spPr/>
    </dgm:pt>
    <dgm:pt modelId="{5F16489E-4AEE-4BC3-A0E2-B87A7C4A34F0}" type="pres">
      <dgm:prSet presAssocID="{F7F9FC12-8F4B-4EC1-9B41-FF4DA1C98F59}" presName="pillarX" presStyleLbl="node1" presStyleIdx="2" presStyleCnt="3">
        <dgm:presLayoutVars>
          <dgm:bulletEnabled val="1"/>
        </dgm:presLayoutVars>
      </dgm:prSet>
      <dgm:spPr/>
    </dgm:pt>
    <dgm:pt modelId="{6AFA0D7B-42F1-4F5F-818B-4EC86BB3BFF0}" type="pres">
      <dgm:prSet presAssocID="{72680A89-8BC5-4787-B97C-0F5D8B30BD14}" presName="base" presStyleLbl="dkBgShp" presStyleIdx="1" presStyleCnt="2"/>
      <dgm:spPr>
        <a:solidFill>
          <a:schemeClr val="tx2">
            <a:lumMod val="40000"/>
            <a:lumOff val="60000"/>
          </a:schemeClr>
        </a:solidFill>
        <a:ln>
          <a:solidFill>
            <a:schemeClr val="tx1"/>
          </a:solidFill>
        </a:ln>
      </dgm:spPr>
    </dgm:pt>
  </dgm:ptLst>
  <dgm:cxnLst>
    <dgm:cxn modelId="{1E2ACC39-6B04-4C2C-BF64-07D5E5F2C381}" srcId="{7EB094FD-964C-4007-B4D1-6AF8C3E37E6A}" destId="{72680A89-8BC5-4787-B97C-0F5D8B30BD14}" srcOrd="0" destOrd="0" parTransId="{04F3C456-4B7F-45DB-B58A-9DFA04A957E6}" sibTransId="{CA695557-F744-4B73-915A-0058895C5826}"/>
    <dgm:cxn modelId="{2887C24A-70A5-4258-A771-6F77F4F10F2A}" type="presOf" srcId="{2B983292-9F87-4C7E-A8AF-0AD5D09C85B5}" destId="{7701A0AD-F76E-4F11-82C4-2806183712AA}" srcOrd="0" destOrd="0" presId="urn:microsoft.com/office/officeart/2005/8/layout/hList3"/>
    <dgm:cxn modelId="{2C63EA4A-8E29-4D11-B59C-2FDF2C389DD3}" srcId="{72680A89-8BC5-4787-B97C-0F5D8B30BD14}" destId="{F7F9FC12-8F4B-4EC1-9B41-FF4DA1C98F59}" srcOrd="2" destOrd="0" parTransId="{31FD3029-E688-4A5E-B2AA-869BAD7BC3CB}" sibTransId="{21069B18-01C3-4B4D-AF06-4FF0FD22909D}"/>
    <dgm:cxn modelId="{621C6277-03B8-4871-844D-3779909304FE}" type="presOf" srcId="{72680A89-8BC5-4787-B97C-0F5D8B30BD14}" destId="{06442209-642B-4568-8698-F63C66B977BC}" srcOrd="0" destOrd="0" presId="urn:microsoft.com/office/officeart/2005/8/layout/hList3"/>
    <dgm:cxn modelId="{4CBDC75A-37EB-4F8D-A12D-DC4FC6DFAE46}" srcId="{72680A89-8BC5-4787-B97C-0F5D8B30BD14}" destId="{9C657EC5-548F-4E01-B744-3ED088902E47}" srcOrd="0" destOrd="0" parTransId="{B475BE7B-66E7-4570-9269-0788BC8E07B3}" sibTransId="{C3AFF359-F24D-4711-8513-892A5D204428}"/>
    <dgm:cxn modelId="{05768DA6-0FE3-44ED-9E1D-1B60CE596787}" type="presOf" srcId="{F7F9FC12-8F4B-4EC1-9B41-FF4DA1C98F59}" destId="{5F16489E-4AEE-4BC3-A0E2-B87A7C4A34F0}" srcOrd="0" destOrd="0" presId="urn:microsoft.com/office/officeart/2005/8/layout/hList3"/>
    <dgm:cxn modelId="{2731F4D0-2F6B-4BDA-B231-C8A30F68CEE0}" type="presOf" srcId="{7EB094FD-964C-4007-B4D1-6AF8C3E37E6A}" destId="{DBA4472C-C82C-467B-8A88-2145A1924F95}" srcOrd="0" destOrd="0" presId="urn:microsoft.com/office/officeart/2005/8/layout/hList3"/>
    <dgm:cxn modelId="{81C02DFD-8564-41CA-A094-E553DE111623}" srcId="{72680A89-8BC5-4787-B97C-0F5D8B30BD14}" destId="{2B983292-9F87-4C7E-A8AF-0AD5D09C85B5}" srcOrd="1" destOrd="0" parTransId="{C9328F6E-CFA3-4022-9841-933C0590BFC0}" sibTransId="{3F303BA0-0CDE-4BBB-B655-2275CD58CBAF}"/>
    <dgm:cxn modelId="{25D9D7FE-B7D4-485C-92FB-241C6913991E}" type="presOf" srcId="{9C657EC5-548F-4E01-B744-3ED088902E47}" destId="{8DE23096-519A-4B2D-AA9A-AE99DB465E3F}" srcOrd="0" destOrd="0" presId="urn:microsoft.com/office/officeart/2005/8/layout/hList3"/>
    <dgm:cxn modelId="{8234B0E2-B2AD-4E3A-90E8-5E5D824900D5}" type="presParOf" srcId="{DBA4472C-C82C-467B-8A88-2145A1924F95}" destId="{06442209-642B-4568-8698-F63C66B977BC}" srcOrd="0" destOrd="0" presId="urn:microsoft.com/office/officeart/2005/8/layout/hList3"/>
    <dgm:cxn modelId="{84241F9B-4730-4D73-BEC3-1B305B52EA70}" type="presParOf" srcId="{DBA4472C-C82C-467B-8A88-2145A1924F95}" destId="{F351EC3C-BF1D-4E81-8708-98D80D539C41}" srcOrd="1" destOrd="0" presId="urn:microsoft.com/office/officeart/2005/8/layout/hList3"/>
    <dgm:cxn modelId="{FBC649D7-1953-48AB-95B1-BC92E65BEE7E}" type="presParOf" srcId="{F351EC3C-BF1D-4E81-8708-98D80D539C41}" destId="{8DE23096-519A-4B2D-AA9A-AE99DB465E3F}" srcOrd="0" destOrd="0" presId="urn:microsoft.com/office/officeart/2005/8/layout/hList3"/>
    <dgm:cxn modelId="{82FA5D1A-E345-48B4-896C-8974A9123EAD}" type="presParOf" srcId="{F351EC3C-BF1D-4E81-8708-98D80D539C41}" destId="{7701A0AD-F76E-4F11-82C4-2806183712AA}" srcOrd="1" destOrd="0" presId="urn:microsoft.com/office/officeart/2005/8/layout/hList3"/>
    <dgm:cxn modelId="{D515A731-AE41-4B40-A6A4-9E8A6F1A09AD}" type="presParOf" srcId="{F351EC3C-BF1D-4E81-8708-98D80D539C41}" destId="{5F16489E-4AEE-4BC3-A0E2-B87A7C4A34F0}" srcOrd="2" destOrd="0" presId="urn:microsoft.com/office/officeart/2005/8/layout/hList3"/>
    <dgm:cxn modelId="{E96ED5DB-E453-4271-BD99-98E5BFDC990E}" type="presParOf" srcId="{DBA4472C-C82C-467B-8A88-2145A1924F95}" destId="{6AFA0D7B-42F1-4F5F-818B-4EC86BB3BFF0}"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9F860E5-CF8D-4812-871F-ABDEDDEAC2F0}"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5F3BB6C6-AF32-4CA6-8BC4-9AE06F72F2CF}">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(a) </a:t>
          </a:r>
          <a:r>
            <a:rPr lang="en-GB" sz="2400" b="1" i="1" dirty="0">
              <a:solidFill>
                <a:schemeClr val="tx1"/>
              </a:solidFill>
            </a:rPr>
            <a:t>penetration </a:t>
          </a:r>
          <a:r>
            <a:rPr lang="en-GB" sz="2400" dirty="0">
              <a:solidFill>
                <a:schemeClr val="tx1"/>
              </a:solidFill>
            </a:rPr>
            <a:t>of B’s </a:t>
          </a:r>
          <a:r>
            <a:rPr lang="en-GB" sz="2400" b="1" i="1" dirty="0">
              <a:solidFill>
                <a:schemeClr val="tx1"/>
              </a:solidFill>
            </a:rPr>
            <a:t>anus</a:t>
          </a:r>
          <a:r>
            <a:rPr lang="en-GB" sz="2400" dirty="0">
              <a:solidFill>
                <a:schemeClr val="tx1"/>
              </a:solidFill>
            </a:rPr>
            <a:t> or </a:t>
          </a:r>
          <a:r>
            <a:rPr lang="en-GB" sz="2400" b="1" i="1" dirty="0">
              <a:solidFill>
                <a:schemeClr val="tx1"/>
              </a:solidFill>
            </a:rPr>
            <a:t>vagina</a:t>
          </a:r>
          <a:r>
            <a:rPr lang="en-GB" sz="2400" dirty="0">
              <a:solidFill>
                <a:schemeClr val="tx1"/>
              </a:solidFill>
            </a:rPr>
            <a:t> with a </a:t>
          </a:r>
          <a:r>
            <a:rPr lang="en-GB" sz="2400" b="1" i="1" dirty="0">
              <a:solidFill>
                <a:schemeClr val="tx1"/>
              </a:solidFill>
            </a:rPr>
            <a:t>part of A’s body </a:t>
          </a:r>
          <a:r>
            <a:rPr lang="en-GB" sz="2400" dirty="0">
              <a:solidFill>
                <a:schemeClr val="tx1"/>
              </a:solidFill>
            </a:rPr>
            <a:t>or anything else</a:t>
          </a:r>
        </a:p>
      </dgm:t>
    </dgm:pt>
    <dgm:pt modelId="{A2E86E55-EDB9-4E18-81EC-274A8A8C21DB}" type="parTrans" cxnId="{D41D3525-4FCC-46BA-9545-82EDE01DEFBC}">
      <dgm:prSet/>
      <dgm:spPr/>
      <dgm:t>
        <a:bodyPr/>
        <a:lstStyle/>
        <a:p>
          <a:endParaRPr lang="en-GB"/>
        </a:p>
      </dgm:t>
    </dgm:pt>
    <dgm:pt modelId="{95663425-315D-4D90-8A45-194A8ECF5CCB}" type="sibTrans" cxnId="{D41D3525-4FCC-46BA-9545-82EDE01DEFBC}">
      <dgm:prSet/>
      <dgm:spPr>
        <a:solidFill>
          <a:schemeClr val="accent1">
            <a:lumMod val="50000"/>
          </a:schemeClr>
        </a:solidFill>
        <a:ln>
          <a:solidFill>
            <a:schemeClr val="tx1"/>
          </a:solidFill>
        </a:ln>
      </dgm:spPr>
      <dgm:t>
        <a:bodyPr/>
        <a:lstStyle/>
        <a:p>
          <a:endParaRPr lang="en-GB"/>
        </a:p>
      </dgm:t>
    </dgm:pt>
    <dgm:pt modelId="{BA89CF0A-80FD-46DF-AE8B-C6C8FC41D5F0}">
      <dgm:prSet phldrT="[Text]" custT="1"/>
      <dgm:spPr>
        <a:solidFill>
          <a:schemeClr val="bg2">
            <a:lumMod val="90000"/>
          </a:schemeClr>
        </a:solidFill>
        <a:ln>
          <a:solidFill>
            <a:schemeClr val="tx1"/>
          </a:solidFill>
        </a:ln>
      </dgm:spPr>
      <dgm:t>
        <a:bodyPr/>
        <a:lstStyle/>
        <a:p>
          <a:r>
            <a:rPr lang="en-GB" sz="2400" dirty="0">
              <a:solidFill>
                <a:schemeClr val="tx1"/>
              </a:solidFill>
            </a:rPr>
            <a:t>(b) penetration of B’s mouth with A’s penis</a:t>
          </a:r>
        </a:p>
      </dgm:t>
    </dgm:pt>
    <dgm:pt modelId="{063829C8-73A9-41A9-B72B-F61514F4E642}" type="parTrans" cxnId="{8D1C2E22-0824-44AC-B4AF-52804E204FD1}">
      <dgm:prSet/>
      <dgm:spPr/>
      <dgm:t>
        <a:bodyPr/>
        <a:lstStyle/>
        <a:p>
          <a:endParaRPr lang="en-GB"/>
        </a:p>
      </dgm:t>
    </dgm:pt>
    <dgm:pt modelId="{6E5C92F2-FD9D-494F-B7C7-B6EC742A1AD6}" type="sibTrans" cxnId="{8D1C2E22-0824-44AC-B4AF-52804E204FD1}">
      <dgm:prSet/>
      <dgm:spPr>
        <a:solidFill>
          <a:schemeClr val="accent1">
            <a:lumMod val="50000"/>
          </a:schemeClr>
        </a:solidFill>
        <a:ln>
          <a:solidFill>
            <a:schemeClr val="tx1"/>
          </a:solidFill>
        </a:ln>
      </dgm:spPr>
      <dgm:t>
        <a:bodyPr/>
        <a:lstStyle/>
        <a:p>
          <a:endParaRPr lang="en-GB"/>
        </a:p>
      </dgm:t>
    </dgm:pt>
    <dgm:pt modelId="{305350B9-9825-405E-A53B-7C38221EFB98}">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(c) penetration of A’s anus or vagina with a part of B’s body, or</a:t>
          </a:r>
        </a:p>
      </dgm:t>
    </dgm:pt>
    <dgm:pt modelId="{414728D4-3DB5-44E8-B789-2D5F7F33E63A}" type="parTrans" cxnId="{617F9F6D-2585-4A38-BEDE-15AEE0B3FEDB}">
      <dgm:prSet/>
      <dgm:spPr/>
      <dgm:t>
        <a:bodyPr/>
        <a:lstStyle/>
        <a:p>
          <a:endParaRPr lang="en-GB"/>
        </a:p>
      </dgm:t>
    </dgm:pt>
    <dgm:pt modelId="{34039790-46C5-4E07-9DDA-BB6D38CDE032}" type="sibTrans" cxnId="{617F9F6D-2585-4A38-BEDE-15AEE0B3FEDB}">
      <dgm:prSet/>
      <dgm:spPr>
        <a:solidFill>
          <a:schemeClr val="accent1">
            <a:lumMod val="50000"/>
          </a:schemeClr>
        </a:solidFill>
        <a:ln>
          <a:solidFill>
            <a:schemeClr val="tx1"/>
          </a:solidFill>
        </a:ln>
      </dgm:spPr>
      <dgm:t>
        <a:bodyPr/>
        <a:lstStyle/>
        <a:p>
          <a:endParaRPr lang="en-GB"/>
        </a:p>
      </dgm:t>
    </dgm:pt>
    <dgm:pt modelId="{CB5D20FB-B89C-4467-A26B-8F9601DF1666}">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(d) penetration of A’s mouth with B’s penis</a:t>
          </a:r>
        </a:p>
      </dgm:t>
    </dgm:pt>
    <dgm:pt modelId="{9203B18B-15A1-4EDA-BFC0-F95F11180A3C}" type="parTrans" cxnId="{05C0987B-21E2-4603-9FBC-8E1C6C1B4B0A}">
      <dgm:prSet/>
      <dgm:spPr/>
      <dgm:t>
        <a:bodyPr/>
        <a:lstStyle/>
        <a:p>
          <a:endParaRPr lang="en-GB"/>
        </a:p>
      </dgm:t>
    </dgm:pt>
    <dgm:pt modelId="{7B91B728-55A4-4115-B994-1ECA4F15EB51}" type="sibTrans" cxnId="{05C0987B-21E2-4603-9FBC-8E1C6C1B4B0A}">
      <dgm:prSet/>
      <dgm:spPr/>
      <dgm:t>
        <a:bodyPr/>
        <a:lstStyle/>
        <a:p>
          <a:endParaRPr lang="en-GB"/>
        </a:p>
      </dgm:t>
    </dgm:pt>
    <dgm:pt modelId="{215E6F2F-365B-4A35-91AB-A4A2B3AFB9F0}" type="pres">
      <dgm:prSet presAssocID="{39F860E5-CF8D-4812-871F-ABDEDDEAC2F0}" presName="diagram" presStyleCnt="0">
        <dgm:presLayoutVars>
          <dgm:dir/>
          <dgm:resizeHandles val="exact"/>
        </dgm:presLayoutVars>
      </dgm:prSet>
      <dgm:spPr/>
    </dgm:pt>
    <dgm:pt modelId="{C2654D31-D1F7-47FD-9C01-D9B2F1C38DA6}" type="pres">
      <dgm:prSet presAssocID="{5F3BB6C6-AF32-4CA6-8BC4-9AE06F72F2CF}" presName="node" presStyleLbl="node1" presStyleIdx="0" presStyleCnt="4" custScaleX="179279">
        <dgm:presLayoutVars>
          <dgm:bulletEnabled val="1"/>
        </dgm:presLayoutVars>
      </dgm:prSet>
      <dgm:spPr/>
    </dgm:pt>
    <dgm:pt modelId="{B50F37F2-29D5-4DA5-BDE9-3C010F8614AC}" type="pres">
      <dgm:prSet presAssocID="{95663425-315D-4D90-8A45-194A8ECF5CCB}" presName="sibTrans" presStyleLbl="sibTrans2D1" presStyleIdx="0" presStyleCnt="3"/>
      <dgm:spPr/>
    </dgm:pt>
    <dgm:pt modelId="{1EDA119B-628B-4602-BEB2-FD3F390481DF}" type="pres">
      <dgm:prSet presAssocID="{95663425-315D-4D90-8A45-194A8ECF5CCB}" presName="connectorText" presStyleLbl="sibTrans2D1" presStyleIdx="0" presStyleCnt="3"/>
      <dgm:spPr/>
    </dgm:pt>
    <dgm:pt modelId="{2C6F7F6C-4007-45A8-A37D-02972BCB932E}" type="pres">
      <dgm:prSet presAssocID="{BA89CF0A-80FD-46DF-AE8B-C6C8FC41D5F0}" presName="node" presStyleLbl="node1" presStyleIdx="1" presStyleCnt="4" custScaleX="166186">
        <dgm:presLayoutVars>
          <dgm:bulletEnabled val="1"/>
        </dgm:presLayoutVars>
      </dgm:prSet>
      <dgm:spPr/>
    </dgm:pt>
    <dgm:pt modelId="{718FEE76-7527-403E-8EA3-65B4058151E8}" type="pres">
      <dgm:prSet presAssocID="{6E5C92F2-FD9D-494F-B7C7-B6EC742A1AD6}" presName="sibTrans" presStyleLbl="sibTrans2D1" presStyleIdx="1" presStyleCnt="3"/>
      <dgm:spPr/>
    </dgm:pt>
    <dgm:pt modelId="{F000BB5D-3654-4AB0-AFA5-A4272031139C}" type="pres">
      <dgm:prSet presAssocID="{6E5C92F2-FD9D-494F-B7C7-B6EC742A1AD6}" presName="connectorText" presStyleLbl="sibTrans2D1" presStyleIdx="1" presStyleCnt="3"/>
      <dgm:spPr/>
    </dgm:pt>
    <dgm:pt modelId="{3F5CB8C6-0F83-451A-9F18-3A8ED7F5BED4}" type="pres">
      <dgm:prSet presAssocID="{305350B9-9825-405E-A53B-7C38221EFB98}" presName="node" presStyleLbl="node1" presStyleIdx="2" presStyleCnt="4" custScaleX="168535">
        <dgm:presLayoutVars>
          <dgm:bulletEnabled val="1"/>
        </dgm:presLayoutVars>
      </dgm:prSet>
      <dgm:spPr/>
    </dgm:pt>
    <dgm:pt modelId="{2D0C231C-8F78-4E63-9C9F-9D30A21C9278}" type="pres">
      <dgm:prSet presAssocID="{34039790-46C5-4E07-9DDA-BB6D38CDE032}" presName="sibTrans" presStyleLbl="sibTrans2D1" presStyleIdx="2" presStyleCnt="3"/>
      <dgm:spPr/>
    </dgm:pt>
    <dgm:pt modelId="{C8830A5B-0069-419C-9D88-78BB09626DDB}" type="pres">
      <dgm:prSet presAssocID="{34039790-46C5-4E07-9DDA-BB6D38CDE032}" presName="connectorText" presStyleLbl="sibTrans2D1" presStyleIdx="2" presStyleCnt="3"/>
      <dgm:spPr/>
    </dgm:pt>
    <dgm:pt modelId="{8861D052-250A-41DA-8316-79D76F27F0F7}" type="pres">
      <dgm:prSet presAssocID="{CB5D20FB-B89C-4467-A26B-8F9601DF1666}" presName="node" presStyleLbl="node1" presStyleIdx="3" presStyleCnt="4" custScaleX="172049">
        <dgm:presLayoutVars>
          <dgm:bulletEnabled val="1"/>
        </dgm:presLayoutVars>
      </dgm:prSet>
      <dgm:spPr/>
    </dgm:pt>
  </dgm:ptLst>
  <dgm:cxnLst>
    <dgm:cxn modelId="{8D1C2E22-0824-44AC-B4AF-52804E204FD1}" srcId="{39F860E5-CF8D-4812-871F-ABDEDDEAC2F0}" destId="{BA89CF0A-80FD-46DF-AE8B-C6C8FC41D5F0}" srcOrd="1" destOrd="0" parTransId="{063829C8-73A9-41A9-B72B-F61514F4E642}" sibTransId="{6E5C92F2-FD9D-494F-B7C7-B6EC742A1AD6}"/>
    <dgm:cxn modelId="{D41D3525-4FCC-46BA-9545-82EDE01DEFBC}" srcId="{39F860E5-CF8D-4812-871F-ABDEDDEAC2F0}" destId="{5F3BB6C6-AF32-4CA6-8BC4-9AE06F72F2CF}" srcOrd="0" destOrd="0" parTransId="{A2E86E55-EDB9-4E18-81EC-274A8A8C21DB}" sibTransId="{95663425-315D-4D90-8A45-194A8ECF5CCB}"/>
    <dgm:cxn modelId="{78544539-9EFC-46AD-9077-00F79D2CD61F}" type="presOf" srcId="{BA89CF0A-80FD-46DF-AE8B-C6C8FC41D5F0}" destId="{2C6F7F6C-4007-45A8-A37D-02972BCB932E}" srcOrd="0" destOrd="0" presId="urn:microsoft.com/office/officeart/2005/8/layout/process5"/>
    <dgm:cxn modelId="{99A7E046-0894-4D7A-A45A-7492E719E3F9}" type="presOf" srcId="{6E5C92F2-FD9D-494F-B7C7-B6EC742A1AD6}" destId="{718FEE76-7527-403E-8EA3-65B4058151E8}" srcOrd="0" destOrd="0" presId="urn:microsoft.com/office/officeart/2005/8/layout/process5"/>
    <dgm:cxn modelId="{1999AC49-3916-4A53-96EE-0F1AC17D99E8}" type="presOf" srcId="{39F860E5-CF8D-4812-871F-ABDEDDEAC2F0}" destId="{215E6F2F-365B-4A35-91AB-A4A2B3AFB9F0}" srcOrd="0" destOrd="0" presId="urn:microsoft.com/office/officeart/2005/8/layout/process5"/>
    <dgm:cxn modelId="{617F9F6D-2585-4A38-BEDE-15AEE0B3FEDB}" srcId="{39F860E5-CF8D-4812-871F-ABDEDDEAC2F0}" destId="{305350B9-9825-405E-A53B-7C38221EFB98}" srcOrd="2" destOrd="0" parTransId="{414728D4-3DB5-44E8-B789-2D5F7F33E63A}" sibTransId="{34039790-46C5-4E07-9DDA-BB6D38CDE032}"/>
    <dgm:cxn modelId="{49A15A73-0AFD-42A7-9F8D-83025D8EBE49}" type="presOf" srcId="{95663425-315D-4D90-8A45-194A8ECF5CCB}" destId="{B50F37F2-29D5-4DA5-BDE9-3C010F8614AC}" srcOrd="0" destOrd="0" presId="urn:microsoft.com/office/officeart/2005/8/layout/process5"/>
    <dgm:cxn modelId="{05C0987B-21E2-4603-9FBC-8E1C6C1B4B0A}" srcId="{39F860E5-CF8D-4812-871F-ABDEDDEAC2F0}" destId="{CB5D20FB-B89C-4467-A26B-8F9601DF1666}" srcOrd="3" destOrd="0" parTransId="{9203B18B-15A1-4EDA-BFC0-F95F11180A3C}" sibTransId="{7B91B728-55A4-4115-B994-1ECA4F15EB51}"/>
    <dgm:cxn modelId="{CC46F39C-359E-4950-A8D4-8CAA5E240EC6}" type="presOf" srcId="{34039790-46C5-4E07-9DDA-BB6D38CDE032}" destId="{C8830A5B-0069-419C-9D88-78BB09626DDB}" srcOrd="1" destOrd="0" presId="urn:microsoft.com/office/officeart/2005/8/layout/process5"/>
    <dgm:cxn modelId="{B9AB259F-A6F2-42FB-A46F-22C4D00E6A41}" type="presOf" srcId="{5F3BB6C6-AF32-4CA6-8BC4-9AE06F72F2CF}" destId="{C2654D31-D1F7-47FD-9C01-D9B2F1C38DA6}" srcOrd="0" destOrd="0" presId="urn:microsoft.com/office/officeart/2005/8/layout/process5"/>
    <dgm:cxn modelId="{A64CF3AC-78F7-4D77-BCA2-E12BB38F7157}" type="presOf" srcId="{CB5D20FB-B89C-4467-A26B-8F9601DF1666}" destId="{8861D052-250A-41DA-8316-79D76F27F0F7}" srcOrd="0" destOrd="0" presId="urn:microsoft.com/office/officeart/2005/8/layout/process5"/>
    <dgm:cxn modelId="{6E7430B2-5BC6-47EF-925D-F43CC0EE267E}" type="presOf" srcId="{6E5C92F2-FD9D-494F-B7C7-B6EC742A1AD6}" destId="{F000BB5D-3654-4AB0-AFA5-A4272031139C}" srcOrd="1" destOrd="0" presId="urn:microsoft.com/office/officeart/2005/8/layout/process5"/>
    <dgm:cxn modelId="{1CEB05D6-545B-42BE-AED0-2B54629D04A1}" type="presOf" srcId="{305350B9-9825-405E-A53B-7C38221EFB98}" destId="{3F5CB8C6-0F83-451A-9F18-3A8ED7F5BED4}" srcOrd="0" destOrd="0" presId="urn:microsoft.com/office/officeart/2005/8/layout/process5"/>
    <dgm:cxn modelId="{09DFB6D6-FA3C-47EE-BD35-6205209B464A}" type="presOf" srcId="{95663425-315D-4D90-8A45-194A8ECF5CCB}" destId="{1EDA119B-628B-4602-BEB2-FD3F390481DF}" srcOrd="1" destOrd="0" presId="urn:microsoft.com/office/officeart/2005/8/layout/process5"/>
    <dgm:cxn modelId="{EC051EEA-0A78-4390-99B0-FD2E762324F5}" type="presOf" srcId="{34039790-46C5-4E07-9DDA-BB6D38CDE032}" destId="{2D0C231C-8F78-4E63-9C9F-9D30A21C9278}" srcOrd="0" destOrd="0" presId="urn:microsoft.com/office/officeart/2005/8/layout/process5"/>
    <dgm:cxn modelId="{D398DB5D-06AF-4EFF-BE0A-01861ED8B9F9}" type="presParOf" srcId="{215E6F2F-365B-4A35-91AB-A4A2B3AFB9F0}" destId="{C2654D31-D1F7-47FD-9C01-D9B2F1C38DA6}" srcOrd="0" destOrd="0" presId="urn:microsoft.com/office/officeart/2005/8/layout/process5"/>
    <dgm:cxn modelId="{E1D623CD-C9E2-4FC9-832B-C87B4C635674}" type="presParOf" srcId="{215E6F2F-365B-4A35-91AB-A4A2B3AFB9F0}" destId="{B50F37F2-29D5-4DA5-BDE9-3C010F8614AC}" srcOrd="1" destOrd="0" presId="urn:microsoft.com/office/officeart/2005/8/layout/process5"/>
    <dgm:cxn modelId="{DCEB672B-A212-4354-B389-F070C3E5CE34}" type="presParOf" srcId="{B50F37F2-29D5-4DA5-BDE9-3C010F8614AC}" destId="{1EDA119B-628B-4602-BEB2-FD3F390481DF}" srcOrd="0" destOrd="0" presId="urn:microsoft.com/office/officeart/2005/8/layout/process5"/>
    <dgm:cxn modelId="{10EB306A-DDD3-4A1D-B756-C056A426447A}" type="presParOf" srcId="{215E6F2F-365B-4A35-91AB-A4A2B3AFB9F0}" destId="{2C6F7F6C-4007-45A8-A37D-02972BCB932E}" srcOrd="2" destOrd="0" presId="urn:microsoft.com/office/officeart/2005/8/layout/process5"/>
    <dgm:cxn modelId="{FA9A91E6-97AF-493A-AE40-30D6F7390DF0}" type="presParOf" srcId="{215E6F2F-365B-4A35-91AB-A4A2B3AFB9F0}" destId="{718FEE76-7527-403E-8EA3-65B4058151E8}" srcOrd="3" destOrd="0" presId="urn:microsoft.com/office/officeart/2005/8/layout/process5"/>
    <dgm:cxn modelId="{8CB1D5DB-0B51-420E-A255-9AFD3933070F}" type="presParOf" srcId="{718FEE76-7527-403E-8EA3-65B4058151E8}" destId="{F000BB5D-3654-4AB0-AFA5-A4272031139C}" srcOrd="0" destOrd="0" presId="urn:microsoft.com/office/officeart/2005/8/layout/process5"/>
    <dgm:cxn modelId="{9646E1E0-F1E7-4A1C-BD15-E2738B65CCB4}" type="presParOf" srcId="{215E6F2F-365B-4A35-91AB-A4A2B3AFB9F0}" destId="{3F5CB8C6-0F83-451A-9F18-3A8ED7F5BED4}" srcOrd="4" destOrd="0" presId="urn:microsoft.com/office/officeart/2005/8/layout/process5"/>
    <dgm:cxn modelId="{FCBF9B42-6132-499A-BF87-030A11D7C455}" type="presParOf" srcId="{215E6F2F-365B-4A35-91AB-A4A2B3AFB9F0}" destId="{2D0C231C-8F78-4E63-9C9F-9D30A21C9278}" srcOrd="5" destOrd="0" presId="urn:microsoft.com/office/officeart/2005/8/layout/process5"/>
    <dgm:cxn modelId="{D09DAE03-D2F7-4E4B-8FEA-F1222B18528F}" type="presParOf" srcId="{2D0C231C-8F78-4E63-9C9F-9D30A21C9278}" destId="{C8830A5B-0069-419C-9D88-78BB09626DDB}" srcOrd="0" destOrd="0" presId="urn:microsoft.com/office/officeart/2005/8/layout/process5"/>
    <dgm:cxn modelId="{96FB948C-0CF6-48E8-9F7F-BE1182F5B686}" type="presParOf" srcId="{215E6F2F-365B-4A35-91AB-A4A2B3AFB9F0}" destId="{8861D052-250A-41DA-8316-79D76F27F0F7}"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BF012C0-6921-423A-A94D-B80DF9B2377E}"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8D932BE9-D48F-4D7F-824C-7B492A5D05AF}">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Section 9 of the Sexual Offences Act 2003 makes it an offence for……</a:t>
          </a:r>
        </a:p>
      </dgm:t>
    </dgm:pt>
    <dgm:pt modelId="{79E92CB6-F2EF-4FFC-BBEC-82501C593C1F}" type="parTrans" cxnId="{34F18569-950A-4377-A1DF-A3F486A867C9}">
      <dgm:prSet/>
      <dgm:spPr/>
      <dgm:t>
        <a:bodyPr/>
        <a:lstStyle/>
        <a:p>
          <a:endParaRPr lang="en-GB"/>
        </a:p>
      </dgm:t>
    </dgm:pt>
    <dgm:pt modelId="{8E41B68A-B603-498D-9C4A-0689D53D5946}" type="sibTrans" cxnId="{34F18569-950A-4377-A1DF-A3F486A867C9}">
      <dgm:prSet/>
      <dgm:spPr>
        <a:solidFill>
          <a:schemeClr val="accent1">
            <a:lumMod val="50000"/>
            <a:alpha val="90000"/>
          </a:schemeClr>
        </a:solidFill>
        <a:ln>
          <a:solidFill>
            <a:schemeClr val="tx1">
              <a:alpha val="90000"/>
            </a:schemeClr>
          </a:solidFill>
        </a:ln>
      </dgm:spPr>
      <dgm:t>
        <a:bodyPr/>
        <a:lstStyle/>
        <a:p>
          <a:endParaRPr lang="en-GB"/>
        </a:p>
      </dgm:t>
    </dgm:pt>
    <dgm:pt modelId="{E183CD5E-EDE4-4228-806C-B55EF3111BEC}">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….a person aged 18 or over to intentionally engage in sexual touching of a child under 16 years</a:t>
          </a:r>
        </a:p>
      </dgm:t>
    </dgm:pt>
    <dgm:pt modelId="{DE3CA578-FC1E-403C-A887-7917CD5BAB1D}" type="parTrans" cxnId="{66EF893C-8725-421C-8886-F20A1B18EDED}">
      <dgm:prSet/>
      <dgm:spPr/>
      <dgm:t>
        <a:bodyPr/>
        <a:lstStyle/>
        <a:p>
          <a:endParaRPr lang="en-GB"/>
        </a:p>
      </dgm:t>
    </dgm:pt>
    <dgm:pt modelId="{41AC5F68-3DE9-41AB-92B2-B1A622F421D0}" type="sibTrans" cxnId="{66EF893C-8725-421C-8886-F20A1B18EDED}">
      <dgm:prSet/>
      <dgm:spPr/>
      <dgm:t>
        <a:bodyPr/>
        <a:lstStyle/>
        <a:p>
          <a:endParaRPr lang="en-GB"/>
        </a:p>
      </dgm:t>
    </dgm:pt>
    <dgm:pt modelId="{F9E4A279-EE32-48D7-88E5-CF18005140DD}" type="pres">
      <dgm:prSet presAssocID="{3BF012C0-6921-423A-A94D-B80DF9B2377E}" presName="outerComposite" presStyleCnt="0">
        <dgm:presLayoutVars>
          <dgm:chMax val="5"/>
          <dgm:dir/>
          <dgm:resizeHandles val="exact"/>
        </dgm:presLayoutVars>
      </dgm:prSet>
      <dgm:spPr/>
    </dgm:pt>
    <dgm:pt modelId="{76FEA115-1B0E-4927-A7E3-9D3AD3056992}" type="pres">
      <dgm:prSet presAssocID="{3BF012C0-6921-423A-A94D-B80DF9B2377E}" presName="dummyMaxCanvas" presStyleCnt="0">
        <dgm:presLayoutVars/>
      </dgm:prSet>
      <dgm:spPr/>
    </dgm:pt>
    <dgm:pt modelId="{E23F5D78-66A3-45ED-9C35-99AF31277F15}" type="pres">
      <dgm:prSet presAssocID="{3BF012C0-6921-423A-A94D-B80DF9B2377E}" presName="TwoNodes_1" presStyleLbl="node1" presStyleIdx="0" presStyleCnt="2">
        <dgm:presLayoutVars>
          <dgm:bulletEnabled val="1"/>
        </dgm:presLayoutVars>
      </dgm:prSet>
      <dgm:spPr/>
    </dgm:pt>
    <dgm:pt modelId="{30BCBEB3-A38B-4072-8580-0B57F4AE340D}" type="pres">
      <dgm:prSet presAssocID="{3BF012C0-6921-423A-A94D-B80DF9B2377E}" presName="TwoNodes_2" presStyleLbl="node1" presStyleIdx="1" presStyleCnt="2">
        <dgm:presLayoutVars>
          <dgm:bulletEnabled val="1"/>
        </dgm:presLayoutVars>
      </dgm:prSet>
      <dgm:spPr/>
    </dgm:pt>
    <dgm:pt modelId="{8DDD6EF8-E2B5-4EB7-B4F2-611542A2D2E2}" type="pres">
      <dgm:prSet presAssocID="{3BF012C0-6921-423A-A94D-B80DF9B2377E}" presName="TwoConn_1-2" presStyleLbl="fgAccFollowNode1" presStyleIdx="0" presStyleCnt="1">
        <dgm:presLayoutVars>
          <dgm:bulletEnabled val="1"/>
        </dgm:presLayoutVars>
      </dgm:prSet>
      <dgm:spPr/>
    </dgm:pt>
    <dgm:pt modelId="{D17C732B-C2FB-486E-9532-E5356D1A966D}" type="pres">
      <dgm:prSet presAssocID="{3BF012C0-6921-423A-A94D-B80DF9B2377E}" presName="TwoNodes_1_text" presStyleLbl="node1" presStyleIdx="1" presStyleCnt="2">
        <dgm:presLayoutVars>
          <dgm:bulletEnabled val="1"/>
        </dgm:presLayoutVars>
      </dgm:prSet>
      <dgm:spPr/>
    </dgm:pt>
    <dgm:pt modelId="{77994762-0A82-4038-B447-2153A4C6AF47}" type="pres">
      <dgm:prSet presAssocID="{3BF012C0-6921-423A-A94D-B80DF9B2377E}" presName="TwoNodes_2_text" presStyleLbl="node1" presStyleIdx="1" presStyleCnt="2">
        <dgm:presLayoutVars>
          <dgm:bulletEnabled val="1"/>
        </dgm:presLayoutVars>
      </dgm:prSet>
      <dgm:spPr/>
    </dgm:pt>
  </dgm:ptLst>
  <dgm:cxnLst>
    <dgm:cxn modelId="{8CE86503-B117-49BD-BCD2-5255E54EAB7D}" type="presOf" srcId="{3BF012C0-6921-423A-A94D-B80DF9B2377E}" destId="{F9E4A279-EE32-48D7-88E5-CF18005140DD}" srcOrd="0" destOrd="0" presId="urn:microsoft.com/office/officeart/2005/8/layout/vProcess5"/>
    <dgm:cxn modelId="{1BB0970D-35BA-4271-93DD-A12BEC458138}" type="presOf" srcId="{8E41B68A-B603-498D-9C4A-0689D53D5946}" destId="{8DDD6EF8-E2B5-4EB7-B4F2-611542A2D2E2}" srcOrd="0" destOrd="0" presId="urn:microsoft.com/office/officeart/2005/8/layout/vProcess5"/>
    <dgm:cxn modelId="{66EF893C-8725-421C-8886-F20A1B18EDED}" srcId="{3BF012C0-6921-423A-A94D-B80DF9B2377E}" destId="{E183CD5E-EDE4-4228-806C-B55EF3111BEC}" srcOrd="1" destOrd="0" parTransId="{DE3CA578-FC1E-403C-A887-7917CD5BAB1D}" sibTransId="{41AC5F68-3DE9-41AB-92B2-B1A622F421D0}"/>
    <dgm:cxn modelId="{34F18569-950A-4377-A1DF-A3F486A867C9}" srcId="{3BF012C0-6921-423A-A94D-B80DF9B2377E}" destId="{8D932BE9-D48F-4D7F-824C-7B492A5D05AF}" srcOrd="0" destOrd="0" parTransId="{79E92CB6-F2EF-4FFC-BBEC-82501C593C1F}" sibTransId="{8E41B68A-B603-498D-9C4A-0689D53D5946}"/>
    <dgm:cxn modelId="{BBDACE7F-EA58-417D-9F08-025BD989B7AA}" type="presOf" srcId="{E183CD5E-EDE4-4228-806C-B55EF3111BEC}" destId="{77994762-0A82-4038-B447-2153A4C6AF47}" srcOrd="1" destOrd="0" presId="urn:microsoft.com/office/officeart/2005/8/layout/vProcess5"/>
    <dgm:cxn modelId="{FC4325A4-E766-4140-882D-AC9B133C058C}" type="presOf" srcId="{8D932BE9-D48F-4D7F-824C-7B492A5D05AF}" destId="{E23F5D78-66A3-45ED-9C35-99AF31277F15}" srcOrd="0" destOrd="0" presId="urn:microsoft.com/office/officeart/2005/8/layout/vProcess5"/>
    <dgm:cxn modelId="{685CD3E6-991F-4DAA-8DCD-C2EA5DF9747F}" type="presOf" srcId="{E183CD5E-EDE4-4228-806C-B55EF3111BEC}" destId="{30BCBEB3-A38B-4072-8580-0B57F4AE340D}" srcOrd="0" destOrd="0" presId="urn:microsoft.com/office/officeart/2005/8/layout/vProcess5"/>
    <dgm:cxn modelId="{000F3FF8-00AE-4B26-8E2F-452B704D4F0F}" type="presOf" srcId="{8D932BE9-D48F-4D7F-824C-7B492A5D05AF}" destId="{D17C732B-C2FB-486E-9532-E5356D1A966D}" srcOrd="1" destOrd="0" presId="urn:microsoft.com/office/officeart/2005/8/layout/vProcess5"/>
    <dgm:cxn modelId="{EB530304-A5F9-4A41-BFA3-150DD66E9CDF}" type="presParOf" srcId="{F9E4A279-EE32-48D7-88E5-CF18005140DD}" destId="{76FEA115-1B0E-4927-A7E3-9D3AD3056992}" srcOrd="0" destOrd="0" presId="urn:microsoft.com/office/officeart/2005/8/layout/vProcess5"/>
    <dgm:cxn modelId="{4743FE02-6BAD-4F53-AB77-0EB6D95EB3C1}" type="presParOf" srcId="{F9E4A279-EE32-48D7-88E5-CF18005140DD}" destId="{E23F5D78-66A3-45ED-9C35-99AF31277F15}" srcOrd="1" destOrd="0" presId="urn:microsoft.com/office/officeart/2005/8/layout/vProcess5"/>
    <dgm:cxn modelId="{3693047A-DF56-476C-B168-4DE89B8B8123}" type="presParOf" srcId="{F9E4A279-EE32-48D7-88E5-CF18005140DD}" destId="{30BCBEB3-A38B-4072-8580-0B57F4AE340D}" srcOrd="2" destOrd="0" presId="urn:microsoft.com/office/officeart/2005/8/layout/vProcess5"/>
    <dgm:cxn modelId="{2C9022A3-7E74-4AD4-96B9-72CB70EE1AC0}" type="presParOf" srcId="{F9E4A279-EE32-48D7-88E5-CF18005140DD}" destId="{8DDD6EF8-E2B5-4EB7-B4F2-611542A2D2E2}" srcOrd="3" destOrd="0" presId="urn:microsoft.com/office/officeart/2005/8/layout/vProcess5"/>
    <dgm:cxn modelId="{E78D182F-64A2-4934-8431-C3735FD3E4CD}" type="presParOf" srcId="{F9E4A279-EE32-48D7-88E5-CF18005140DD}" destId="{D17C732B-C2FB-486E-9532-E5356D1A966D}" srcOrd="4" destOrd="0" presId="urn:microsoft.com/office/officeart/2005/8/layout/vProcess5"/>
    <dgm:cxn modelId="{EB679458-4EB8-4821-839C-481447AAA6F2}" type="presParOf" srcId="{F9E4A279-EE32-48D7-88E5-CF18005140DD}" destId="{77994762-0A82-4038-B447-2153A4C6AF47}"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EB094FD-964C-4007-B4D1-6AF8C3E37E6A}"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72680A89-8BC5-4787-B97C-0F5D8B30BD14}">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A </a:t>
          </a:r>
          <a:r>
            <a:rPr lang="en-GB" sz="2400" b="1" i="1" dirty="0">
              <a:solidFill>
                <a:schemeClr val="tx1"/>
              </a:solidFill>
            </a:rPr>
            <a:t>person aged 18 or over </a:t>
          </a:r>
          <a:r>
            <a:rPr lang="en-GB" sz="2400" dirty="0">
              <a:solidFill>
                <a:schemeClr val="tx1"/>
              </a:solidFill>
            </a:rPr>
            <a:t>(A) commits an offence if:</a:t>
          </a:r>
        </a:p>
      </dgm:t>
    </dgm:pt>
    <dgm:pt modelId="{04F3C456-4B7F-45DB-B58A-9DFA04A957E6}" type="parTrans" cxnId="{1E2ACC39-6B04-4C2C-BF64-07D5E5F2C381}">
      <dgm:prSet/>
      <dgm:spPr/>
      <dgm:t>
        <a:bodyPr/>
        <a:lstStyle/>
        <a:p>
          <a:endParaRPr lang="en-GB"/>
        </a:p>
      </dgm:t>
    </dgm:pt>
    <dgm:pt modelId="{CA695557-F744-4B73-915A-0058895C5826}" type="sibTrans" cxnId="{1E2ACC39-6B04-4C2C-BF64-07D5E5F2C381}">
      <dgm:prSet/>
      <dgm:spPr/>
      <dgm:t>
        <a:bodyPr/>
        <a:lstStyle/>
        <a:p>
          <a:endParaRPr lang="en-GB"/>
        </a:p>
      </dgm:t>
    </dgm:pt>
    <dgm:pt modelId="{9C657EC5-548F-4E01-B744-3ED088902E47}">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a) He </a:t>
          </a:r>
          <a:r>
            <a:rPr lang="en-GB" sz="2400" b="1" i="1" dirty="0">
              <a:solidFill>
                <a:schemeClr val="tx1"/>
              </a:solidFill>
            </a:rPr>
            <a:t>intentionally causes or incites </a:t>
          </a:r>
          <a:r>
            <a:rPr lang="en-GB" sz="2400" dirty="0">
              <a:solidFill>
                <a:schemeClr val="tx1"/>
              </a:solidFill>
            </a:rPr>
            <a:t>another person (B) to engage in an activity</a:t>
          </a:r>
        </a:p>
        <a:p>
          <a:r>
            <a:rPr lang="en-GB" sz="2400" dirty="0">
              <a:solidFill>
                <a:schemeClr val="tx1"/>
              </a:solidFill>
            </a:rPr>
            <a:t>b) The activity is </a:t>
          </a:r>
          <a:r>
            <a:rPr lang="en-GB" sz="2400" b="1" u="sng" dirty="0">
              <a:solidFill>
                <a:schemeClr val="tx1"/>
              </a:solidFill>
            </a:rPr>
            <a:t>sexual</a:t>
          </a:r>
          <a:r>
            <a:rPr lang="en-GB" sz="2400" dirty="0">
              <a:solidFill>
                <a:schemeClr val="tx1"/>
              </a:solidFill>
            </a:rPr>
            <a:t>, &amp;</a:t>
          </a:r>
        </a:p>
      </dgm:t>
    </dgm:pt>
    <dgm:pt modelId="{B475BE7B-66E7-4570-9269-0788BC8E07B3}" type="parTrans" cxnId="{4CBDC75A-37EB-4F8D-A12D-DC4FC6DFAE46}">
      <dgm:prSet/>
      <dgm:spPr/>
      <dgm:t>
        <a:bodyPr/>
        <a:lstStyle/>
        <a:p>
          <a:endParaRPr lang="en-GB"/>
        </a:p>
      </dgm:t>
    </dgm:pt>
    <dgm:pt modelId="{C3AFF359-F24D-4711-8513-892A5D204428}" type="sibTrans" cxnId="{4CBDC75A-37EB-4F8D-A12D-DC4FC6DFAE46}">
      <dgm:prSet/>
      <dgm:spPr/>
      <dgm:t>
        <a:bodyPr/>
        <a:lstStyle/>
        <a:p>
          <a:endParaRPr lang="en-GB"/>
        </a:p>
      </dgm:t>
    </dgm:pt>
    <dgm:pt modelId="{2B983292-9F87-4C7E-A8AF-0AD5D09C85B5}">
      <dgm:prSet phldrT="[Text]" custT="1"/>
      <dgm:spPr>
        <a:solidFill>
          <a:schemeClr val="accent1"/>
        </a:solidFill>
        <a:ln>
          <a:solidFill>
            <a:schemeClr val="tx1"/>
          </a:solidFill>
        </a:ln>
      </dgm:spPr>
      <dgm:t>
        <a:bodyPr/>
        <a:lstStyle/>
        <a:p>
          <a:r>
            <a:rPr lang="en-GB" sz="2400" dirty="0">
              <a:solidFill>
                <a:schemeClr val="tx1"/>
              </a:solidFill>
            </a:rPr>
            <a:t>Either</a:t>
          </a:r>
        </a:p>
      </dgm:t>
    </dgm:pt>
    <dgm:pt modelId="{C9328F6E-CFA3-4022-9841-933C0590BFC0}" type="parTrans" cxnId="{81C02DFD-8564-41CA-A094-E553DE111623}">
      <dgm:prSet/>
      <dgm:spPr/>
      <dgm:t>
        <a:bodyPr/>
        <a:lstStyle/>
        <a:p>
          <a:endParaRPr lang="en-GB"/>
        </a:p>
      </dgm:t>
    </dgm:pt>
    <dgm:pt modelId="{3F303BA0-0CDE-4BBB-B655-2275CD58CBAF}" type="sibTrans" cxnId="{81C02DFD-8564-41CA-A094-E553DE111623}">
      <dgm:prSet/>
      <dgm:spPr/>
      <dgm:t>
        <a:bodyPr/>
        <a:lstStyle/>
        <a:p>
          <a:endParaRPr lang="en-GB"/>
        </a:p>
      </dgm:t>
    </dgm:pt>
    <dgm:pt modelId="{F7F9FC12-8F4B-4EC1-9B41-FF4DA1C98F59}">
      <dgm:prSet phldrT="[Text]" custT="1"/>
      <dgm:spPr>
        <a:solidFill>
          <a:schemeClr val="accent1">
            <a:lumMod val="40000"/>
            <a:lumOff val="60000"/>
          </a:schemeClr>
        </a:solidFill>
        <a:ln>
          <a:solidFill>
            <a:schemeClr val="tx1"/>
          </a:solidFill>
        </a:ln>
      </dgm:spPr>
      <dgm:t>
        <a:bodyPr/>
        <a:lstStyle/>
        <a:p>
          <a:r>
            <a:rPr lang="en-GB" sz="2400" dirty="0" err="1">
              <a:solidFill>
                <a:schemeClr val="tx1"/>
              </a:solidFill>
            </a:rPr>
            <a:t>i</a:t>
          </a:r>
          <a:r>
            <a:rPr lang="en-GB" sz="2400" dirty="0">
              <a:solidFill>
                <a:schemeClr val="tx1"/>
              </a:solidFill>
            </a:rPr>
            <a:t>. B </a:t>
          </a:r>
          <a:r>
            <a:rPr lang="en-GB" sz="2400" b="1" i="1" dirty="0">
              <a:solidFill>
                <a:schemeClr val="tx1"/>
              </a:solidFill>
            </a:rPr>
            <a:t>is under 16 </a:t>
          </a:r>
          <a:r>
            <a:rPr lang="en-GB" sz="2400" dirty="0">
              <a:solidFill>
                <a:schemeClr val="tx1"/>
              </a:solidFill>
            </a:rPr>
            <a:t>&amp; </a:t>
          </a:r>
          <a:r>
            <a:rPr lang="en-GB" sz="2400" b="1" i="1" dirty="0">
              <a:solidFill>
                <a:schemeClr val="tx1"/>
              </a:solidFill>
            </a:rPr>
            <a:t>A does not reasonably believe that B is 16 or over</a:t>
          </a:r>
          <a:r>
            <a:rPr lang="en-GB" sz="2400" dirty="0">
              <a:solidFill>
                <a:schemeClr val="tx1"/>
              </a:solidFill>
            </a:rPr>
            <a:t>, or</a:t>
          </a:r>
        </a:p>
        <a:p>
          <a:r>
            <a:rPr lang="en-GB" sz="2400" dirty="0">
              <a:solidFill>
                <a:schemeClr val="tx1"/>
              </a:solidFill>
            </a:rPr>
            <a:t>ii. </a:t>
          </a:r>
          <a:r>
            <a:rPr lang="en-GB" sz="2400" b="1" i="1" dirty="0">
              <a:solidFill>
                <a:schemeClr val="tx1"/>
              </a:solidFill>
            </a:rPr>
            <a:t>B is under 13</a:t>
          </a:r>
        </a:p>
      </dgm:t>
    </dgm:pt>
    <dgm:pt modelId="{31FD3029-E688-4A5E-B2AA-869BAD7BC3CB}" type="parTrans" cxnId="{2C63EA4A-8E29-4D11-B59C-2FDF2C389DD3}">
      <dgm:prSet/>
      <dgm:spPr/>
      <dgm:t>
        <a:bodyPr/>
        <a:lstStyle/>
        <a:p>
          <a:endParaRPr lang="en-GB"/>
        </a:p>
      </dgm:t>
    </dgm:pt>
    <dgm:pt modelId="{21069B18-01C3-4B4D-AF06-4FF0FD22909D}" type="sibTrans" cxnId="{2C63EA4A-8E29-4D11-B59C-2FDF2C389DD3}">
      <dgm:prSet/>
      <dgm:spPr/>
      <dgm:t>
        <a:bodyPr/>
        <a:lstStyle/>
        <a:p>
          <a:endParaRPr lang="en-GB"/>
        </a:p>
      </dgm:t>
    </dgm:pt>
    <dgm:pt modelId="{DBA4472C-C82C-467B-8A88-2145A1924F95}" type="pres">
      <dgm:prSet presAssocID="{7EB094FD-964C-4007-B4D1-6AF8C3E37E6A}" presName="composite" presStyleCnt="0">
        <dgm:presLayoutVars>
          <dgm:chMax val="1"/>
          <dgm:dir/>
          <dgm:resizeHandles val="exact"/>
        </dgm:presLayoutVars>
      </dgm:prSet>
      <dgm:spPr/>
    </dgm:pt>
    <dgm:pt modelId="{06442209-642B-4568-8698-F63C66B977BC}" type="pres">
      <dgm:prSet presAssocID="{72680A89-8BC5-4787-B97C-0F5D8B30BD14}" presName="roof" presStyleLbl="dkBgShp" presStyleIdx="0" presStyleCnt="2"/>
      <dgm:spPr/>
    </dgm:pt>
    <dgm:pt modelId="{F351EC3C-BF1D-4E81-8708-98D80D539C41}" type="pres">
      <dgm:prSet presAssocID="{72680A89-8BC5-4787-B97C-0F5D8B30BD14}" presName="pillars" presStyleCnt="0"/>
      <dgm:spPr/>
    </dgm:pt>
    <dgm:pt modelId="{8DE23096-519A-4B2D-AA9A-AE99DB465E3F}" type="pres">
      <dgm:prSet presAssocID="{72680A89-8BC5-4787-B97C-0F5D8B30BD14}" presName="pillar1" presStyleLbl="node1" presStyleIdx="0" presStyleCnt="3">
        <dgm:presLayoutVars>
          <dgm:bulletEnabled val="1"/>
        </dgm:presLayoutVars>
      </dgm:prSet>
      <dgm:spPr/>
    </dgm:pt>
    <dgm:pt modelId="{7701A0AD-F76E-4F11-82C4-2806183712AA}" type="pres">
      <dgm:prSet presAssocID="{2B983292-9F87-4C7E-A8AF-0AD5D09C85B5}" presName="pillarX" presStyleLbl="node1" presStyleIdx="1" presStyleCnt="3" custScaleX="43098">
        <dgm:presLayoutVars>
          <dgm:bulletEnabled val="1"/>
        </dgm:presLayoutVars>
      </dgm:prSet>
      <dgm:spPr/>
    </dgm:pt>
    <dgm:pt modelId="{5F16489E-4AEE-4BC3-A0E2-B87A7C4A34F0}" type="pres">
      <dgm:prSet presAssocID="{F7F9FC12-8F4B-4EC1-9B41-FF4DA1C98F59}" presName="pillarX" presStyleLbl="node1" presStyleIdx="2" presStyleCnt="3">
        <dgm:presLayoutVars>
          <dgm:bulletEnabled val="1"/>
        </dgm:presLayoutVars>
      </dgm:prSet>
      <dgm:spPr/>
    </dgm:pt>
    <dgm:pt modelId="{6AFA0D7B-42F1-4F5F-818B-4EC86BB3BFF0}" type="pres">
      <dgm:prSet presAssocID="{72680A89-8BC5-4787-B97C-0F5D8B30BD14}" presName="base" presStyleLbl="dkBgShp" presStyleIdx="1" presStyleCnt="2"/>
      <dgm:spPr>
        <a:solidFill>
          <a:schemeClr val="tx2">
            <a:lumMod val="40000"/>
            <a:lumOff val="60000"/>
          </a:schemeClr>
        </a:solidFill>
        <a:ln>
          <a:solidFill>
            <a:schemeClr val="tx1"/>
          </a:solidFill>
        </a:ln>
      </dgm:spPr>
    </dgm:pt>
  </dgm:ptLst>
  <dgm:cxnLst>
    <dgm:cxn modelId="{1E2ACC39-6B04-4C2C-BF64-07D5E5F2C381}" srcId="{7EB094FD-964C-4007-B4D1-6AF8C3E37E6A}" destId="{72680A89-8BC5-4787-B97C-0F5D8B30BD14}" srcOrd="0" destOrd="0" parTransId="{04F3C456-4B7F-45DB-B58A-9DFA04A957E6}" sibTransId="{CA695557-F744-4B73-915A-0058895C5826}"/>
    <dgm:cxn modelId="{2887C24A-70A5-4258-A771-6F77F4F10F2A}" type="presOf" srcId="{2B983292-9F87-4C7E-A8AF-0AD5D09C85B5}" destId="{7701A0AD-F76E-4F11-82C4-2806183712AA}" srcOrd="0" destOrd="0" presId="urn:microsoft.com/office/officeart/2005/8/layout/hList3"/>
    <dgm:cxn modelId="{2C63EA4A-8E29-4D11-B59C-2FDF2C389DD3}" srcId="{72680A89-8BC5-4787-B97C-0F5D8B30BD14}" destId="{F7F9FC12-8F4B-4EC1-9B41-FF4DA1C98F59}" srcOrd="2" destOrd="0" parTransId="{31FD3029-E688-4A5E-B2AA-869BAD7BC3CB}" sibTransId="{21069B18-01C3-4B4D-AF06-4FF0FD22909D}"/>
    <dgm:cxn modelId="{621C6277-03B8-4871-844D-3779909304FE}" type="presOf" srcId="{72680A89-8BC5-4787-B97C-0F5D8B30BD14}" destId="{06442209-642B-4568-8698-F63C66B977BC}" srcOrd="0" destOrd="0" presId="urn:microsoft.com/office/officeart/2005/8/layout/hList3"/>
    <dgm:cxn modelId="{4CBDC75A-37EB-4F8D-A12D-DC4FC6DFAE46}" srcId="{72680A89-8BC5-4787-B97C-0F5D8B30BD14}" destId="{9C657EC5-548F-4E01-B744-3ED088902E47}" srcOrd="0" destOrd="0" parTransId="{B475BE7B-66E7-4570-9269-0788BC8E07B3}" sibTransId="{C3AFF359-F24D-4711-8513-892A5D204428}"/>
    <dgm:cxn modelId="{05768DA6-0FE3-44ED-9E1D-1B60CE596787}" type="presOf" srcId="{F7F9FC12-8F4B-4EC1-9B41-FF4DA1C98F59}" destId="{5F16489E-4AEE-4BC3-A0E2-B87A7C4A34F0}" srcOrd="0" destOrd="0" presId="urn:microsoft.com/office/officeart/2005/8/layout/hList3"/>
    <dgm:cxn modelId="{2731F4D0-2F6B-4BDA-B231-C8A30F68CEE0}" type="presOf" srcId="{7EB094FD-964C-4007-B4D1-6AF8C3E37E6A}" destId="{DBA4472C-C82C-467B-8A88-2145A1924F95}" srcOrd="0" destOrd="0" presId="urn:microsoft.com/office/officeart/2005/8/layout/hList3"/>
    <dgm:cxn modelId="{81C02DFD-8564-41CA-A094-E553DE111623}" srcId="{72680A89-8BC5-4787-B97C-0F5D8B30BD14}" destId="{2B983292-9F87-4C7E-A8AF-0AD5D09C85B5}" srcOrd="1" destOrd="0" parTransId="{C9328F6E-CFA3-4022-9841-933C0590BFC0}" sibTransId="{3F303BA0-0CDE-4BBB-B655-2275CD58CBAF}"/>
    <dgm:cxn modelId="{25D9D7FE-B7D4-485C-92FB-241C6913991E}" type="presOf" srcId="{9C657EC5-548F-4E01-B744-3ED088902E47}" destId="{8DE23096-519A-4B2D-AA9A-AE99DB465E3F}" srcOrd="0" destOrd="0" presId="urn:microsoft.com/office/officeart/2005/8/layout/hList3"/>
    <dgm:cxn modelId="{8234B0E2-B2AD-4E3A-90E8-5E5D824900D5}" type="presParOf" srcId="{DBA4472C-C82C-467B-8A88-2145A1924F95}" destId="{06442209-642B-4568-8698-F63C66B977BC}" srcOrd="0" destOrd="0" presId="urn:microsoft.com/office/officeart/2005/8/layout/hList3"/>
    <dgm:cxn modelId="{84241F9B-4730-4D73-BEC3-1B305B52EA70}" type="presParOf" srcId="{DBA4472C-C82C-467B-8A88-2145A1924F95}" destId="{F351EC3C-BF1D-4E81-8708-98D80D539C41}" srcOrd="1" destOrd="0" presId="urn:microsoft.com/office/officeart/2005/8/layout/hList3"/>
    <dgm:cxn modelId="{FBC649D7-1953-48AB-95B1-BC92E65BEE7E}" type="presParOf" srcId="{F351EC3C-BF1D-4E81-8708-98D80D539C41}" destId="{8DE23096-519A-4B2D-AA9A-AE99DB465E3F}" srcOrd="0" destOrd="0" presId="urn:microsoft.com/office/officeart/2005/8/layout/hList3"/>
    <dgm:cxn modelId="{82FA5D1A-E345-48B4-896C-8974A9123EAD}" type="presParOf" srcId="{F351EC3C-BF1D-4E81-8708-98D80D539C41}" destId="{7701A0AD-F76E-4F11-82C4-2806183712AA}" srcOrd="1" destOrd="0" presId="urn:microsoft.com/office/officeart/2005/8/layout/hList3"/>
    <dgm:cxn modelId="{D515A731-AE41-4B40-A6A4-9E8A6F1A09AD}" type="presParOf" srcId="{F351EC3C-BF1D-4E81-8708-98D80D539C41}" destId="{5F16489E-4AEE-4BC3-A0E2-B87A7C4A34F0}" srcOrd="2" destOrd="0" presId="urn:microsoft.com/office/officeart/2005/8/layout/hList3"/>
    <dgm:cxn modelId="{E96ED5DB-E453-4271-BD99-98E5BFDC990E}" type="presParOf" srcId="{DBA4472C-C82C-467B-8A88-2145A1924F95}" destId="{6AFA0D7B-42F1-4F5F-818B-4EC86BB3BFF0}"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9F860E5-CF8D-4812-871F-ABDEDDEAC2F0}"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5F3BB6C6-AF32-4CA6-8BC4-9AE06F72F2CF}">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(a) </a:t>
          </a:r>
          <a:r>
            <a:rPr lang="en-GB" sz="2400" b="1" i="1" dirty="0">
              <a:solidFill>
                <a:schemeClr val="tx1"/>
              </a:solidFill>
            </a:rPr>
            <a:t>penetration </a:t>
          </a:r>
          <a:r>
            <a:rPr lang="en-GB" sz="2400" dirty="0">
              <a:solidFill>
                <a:schemeClr val="tx1"/>
              </a:solidFill>
            </a:rPr>
            <a:t>of B’s </a:t>
          </a:r>
          <a:r>
            <a:rPr lang="en-GB" sz="2400" b="1" i="1" dirty="0">
              <a:solidFill>
                <a:schemeClr val="tx1"/>
              </a:solidFill>
            </a:rPr>
            <a:t>anus</a:t>
          </a:r>
          <a:r>
            <a:rPr lang="en-GB" sz="2400" dirty="0">
              <a:solidFill>
                <a:schemeClr val="tx1"/>
              </a:solidFill>
            </a:rPr>
            <a:t> or </a:t>
          </a:r>
          <a:r>
            <a:rPr lang="en-GB" sz="2400" b="1" i="1" dirty="0">
              <a:solidFill>
                <a:schemeClr val="tx1"/>
              </a:solidFill>
            </a:rPr>
            <a:t>vagina</a:t>
          </a:r>
          <a:endParaRPr lang="en-GB" sz="2400" dirty="0">
            <a:solidFill>
              <a:schemeClr val="tx1"/>
            </a:solidFill>
          </a:endParaRPr>
        </a:p>
      </dgm:t>
    </dgm:pt>
    <dgm:pt modelId="{A2E86E55-EDB9-4E18-81EC-274A8A8C21DB}" type="parTrans" cxnId="{D41D3525-4FCC-46BA-9545-82EDE01DEFBC}">
      <dgm:prSet/>
      <dgm:spPr/>
      <dgm:t>
        <a:bodyPr/>
        <a:lstStyle/>
        <a:p>
          <a:endParaRPr lang="en-GB"/>
        </a:p>
      </dgm:t>
    </dgm:pt>
    <dgm:pt modelId="{95663425-315D-4D90-8A45-194A8ECF5CCB}" type="sibTrans" cxnId="{D41D3525-4FCC-46BA-9545-82EDE01DEFBC}">
      <dgm:prSet/>
      <dgm:spPr>
        <a:solidFill>
          <a:schemeClr val="accent1">
            <a:lumMod val="50000"/>
          </a:schemeClr>
        </a:solidFill>
        <a:ln>
          <a:solidFill>
            <a:schemeClr val="tx1"/>
          </a:solidFill>
        </a:ln>
      </dgm:spPr>
      <dgm:t>
        <a:bodyPr/>
        <a:lstStyle/>
        <a:p>
          <a:endParaRPr lang="en-GB"/>
        </a:p>
      </dgm:t>
    </dgm:pt>
    <dgm:pt modelId="{BA89CF0A-80FD-46DF-AE8B-C6C8FC41D5F0}">
      <dgm:prSet phldrT="[Text]" custT="1"/>
      <dgm:spPr>
        <a:solidFill>
          <a:schemeClr val="bg2">
            <a:lumMod val="90000"/>
          </a:schemeClr>
        </a:solidFill>
        <a:ln>
          <a:solidFill>
            <a:schemeClr val="tx1"/>
          </a:solidFill>
        </a:ln>
      </dgm:spPr>
      <dgm:t>
        <a:bodyPr/>
        <a:lstStyle/>
        <a:p>
          <a:r>
            <a:rPr lang="en-GB" sz="2400" dirty="0">
              <a:solidFill>
                <a:schemeClr val="tx1"/>
              </a:solidFill>
            </a:rPr>
            <a:t>(b) penetration of B’s mouth with person’s penis</a:t>
          </a:r>
        </a:p>
      </dgm:t>
    </dgm:pt>
    <dgm:pt modelId="{063829C8-73A9-41A9-B72B-F61514F4E642}" type="parTrans" cxnId="{8D1C2E22-0824-44AC-B4AF-52804E204FD1}">
      <dgm:prSet/>
      <dgm:spPr/>
      <dgm:t>
        <a:bodyPr/>
        <a:lstStyle/>
        <a:p>
          <a:endParaRPr lang="en-GB"/>
        </a:p>
      </dgm:t>
    </dgm:pt>
    <dgm:pt modelId="{6E5C92F2-FD9D-494F-B7C7-B6EC742A1AD6}" type="sibTrans" cxnId="{8D1C2E22-0824-44AC-B4AF-52804E204FD1}">
      <dgm:prSet/>
      <dgm:spPr>
        <a:solidFill>
          <a:schemeClr val="accent1">
            <a:lumMod val="50000"/>
          </a:schemeClr>
        </a:solidFill>
        <a:ln>
          <a:solidFill>
            <a:schemeClr val="tx1"/>
          </a:solidFill>
        </a:ln>
      </dgm:spPr>
      <dgm:t>
        <a:bodyPr/>
        <a:lstStyle/>
        <a:p>
          <a:endParaRPr lang="en-GB"/>
        </a:p>
      </dgm:t>
    </dgm:pt>
    <dgm:pt modelId="{305350B9-9825-405E-A53B-7C38221EFB98}">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(c) penetration of a person’s anus or vagina with a part of B’s body, or by B with anything else, or</a:t>
          </a:r>
        </a:p>
      </dgm:t>
    </dgm:pt>
    <dgm:pt modelId="{414728D4-3DB5-44E8-B789-2D5F7F33E63A}" type="parTrans" cxnId="{617F9F6D-2585-4A38-BEDE-15AEE0B3FEDB}">
      <dgm:prSet/>
      <dgm:spPr/>
      <dgm:t>
        <a:bodyPr/>
        <a:lstStyle/>
        <a:p>
          <a:endParaRPr lang="en-GB"/>
        </a:p>
      </dgm:t>
    </dgm:pt>
    <dgm:pt modelId="{34039790-46C5-4E07-9DDA-BB6D38CDE032}" type="sibTrans" cxnId="{617F9F6D-2585-4A38-BEDE-15AEE0B3FEDB}">
      <dgm:prSet/>
      <dgm:spPr>
        <a:solidFill>
          <a:schemeClr val="accent1">
            <a:lumMod val="50000"/>
          </a:schemeClr>
        </a:solidFill>
        <a:ln>
          <a:solidFill>
            <a:schemeClr val="tx1"/>
          </a:solidFill>
        </a:ln>
      </dgm:spPr>
      <dgm:t>
        <a:bodyPr/>
        <a:lstStyle/>
        <a:p>
          <a:endParaRPr lang="en-GB"/>
        </a:p>
      </dgm:t>
    </dgm:pt>
    <dgm:pt modelId="{CB5D20FB-B89C-4467-A26B-8F9601DF1666}">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(d) penetration of a person’s mouth with B’s penis</a:t>
          </a:r>
        </a:p>
      </dgm:t>
    </dgm:pt>
    <dgm:pt modelId="{9203B18B-15A1-4EDA-BFC0-F95F11180A3C}" type="parTrans" cxnId="{05C0987B-21E2-4603-9FBC-8E1C6C1B4B0A}">
      <dgm:prSet/>
      <dgm:spPr/>
      <dgm:t>
        <a:bodyPr/>
        <a:lstStyle/>
        <a:p>
          <a:endParaRPr lang="en-GB"/>
        </a:p>
      </dgm:t>
    </dgm:pt>
    <dgm:pt modelId="{7B91B728-55A4-4115-B994-1ECA4F15EB51}" type="sibTrans" cxnId="{05C0987B-21E2-4603-9FBC-8E1C6C1B4B0A}">
      <dgm:prSet/>
      <dgm:spPr/>
      <dgm:t>
        <a:bodyPr/>
        <a:lstStyle/>
        <a:p>
          <a:endParaRPr lang="en-GB"/>
        </a:p>
      </dgm:t>
    </dgm:pt>
    <dgm:pt modelId="{215E6F2F-365B-4A35-91AB-A4A2B3AFB9F0}" type="pres">
      <dgm:prSet presAssocID="{39F860E5-CF8D-4812-871F-ABDEDDEAC2F0}" presName="diagram" presStyleCnt="0">
        <dgm:presLayoutVars>
          <dgm:dir/>
          <dgm:resizeHandles val="exact"/>
        </dgm:presLayoutVars>
      </dgm:prSet>
      <dgm:spPr/>
    </dgm:pt>
    <dgm:pt modelId="{C2654D31-D1F7-47FD-9C01-D9B2F1C38DA6}" type="pres">
      <dgm:prSet presAssocID="{5F3BB6C6-AF32-4CA6-8BC4-9AE06F72F2CF}" presName="node" presStyleLbl="node1" presStyleIdx="0" presStyleCnt="4" custScaleX="179279">
        <dgm:presLayoutVars>
          <dgm:bulletEnabled val="1"/>
        </dgm:presLayoutVars>
      </dgm:prSet>
      <dgm:spPr/>
    </dgm:pt>
    <dgm:pt modelId="{B50F37F2-29D5-4DA5-BDE9-3C010F8614AC}" type="pres">
      <dgm:prSet presAssocID="{95663425-315D-4D90-8A45-194A8ECF5CCB}" presName="sibTrans" presStyleLbl="sibTrans2D1" presStyleIdx="0" presStyleCnt="3"/>
      <dgm:spPr/>
    </dgm:pt>
    <dgm:pt modelId="{1EDA119B-628B-4602-BEB2-FD3F390481DF}" type="pres">
      <dgm:prSet presAssocID="{95663425-315D-4D90-8A45-194A8ECF5CCB}" presName="connectorText" presStyleLbl="sibTrans2D1" presStyleIdx="0" presStyleCnt="3"/>
      <dgm:spPr/>
    </dgm:pt>
    <dgm:pt modelId="{2C6F7F6C-4007-45A8-A37D-02972BCB932E}" type="pres">
      <dgm:prSet presAssocID="{BA89CF0A-80FD-46DF-AE8B-C6C8FC41D5F0}" presName="node" presStyleLbl="node1" presStyleIdx="1" presStyleCnt="4" custScaleX="166186">
        <dgm:presLayoutVars>
          <dgm:bulletEnabled val="1"/>
        </dgm:presLayoutVars>
      </dgm:prSet>
      <dgm:spPr/>
    </dgm:pt>
    <dgm:pt modelId="{718FEE76-7527-403E-8EA3-65B4058151E8}" type="pres">
      <dgm:prSet presAssocID="{6E5C92F2-FD9D-494F-B7C7-B6EC742A1AD6}" presName="sibTrans" presStyleLbl="sibTrans2D1" presStyleIdx="1" presStyleCnt="3"/>
      <dgm:spPr/>
    </dgm:pt>
    <dgm:pt modelId="{F000BB5D-3654-4AB0-AFA5-A4272031139C}" type="pres">
      <dgm:prSet presAssocID="{6E5C92F2-FD9D-494F-B7C7-B6EC742A1AD6}" presName="connectorText" presStyleLbl="sibTrans2D1" presStyleIdx="1" presStyleCnt="3"/>
      <dgm:spPr/>
    </dgm:pt>
    <dgm:pt modelId="{3F5CB8C6-0F83-451A-9F18-3A8ED7F5BED4}" type="pres">
      <dgm:prSet presAssocID="{305350B9-9825-405E-A53B-7C38221EFB98}" presName="node" presStyleLbl="node1" presStyleIdx="2" presStyleCnt="4" custScaleX="168535">
        <dgm:presLayoutVars>
          <dgm:bulletEnabled val="1"/>
        </dgm:presLayoutVars>
      </dgm:prSet>
      <dgm:spPr/>
    </dgm:pt>
    <dgm:pt modelId="{2D0C231C-8F78-4E63-9C9F-9D30A21C9278}" type="pres">
      <dgm:prSet presAssocID="{34039790-46C5-4E07-9DDA-BB6D38CDE032}" presName="sibTrans" presStyleLbl="sibTrans2D1" presStyleIdx="2" presStyleCnt="3"/>
      <dgm:spPr/>
    </dgm:pt>
    <dgm:pt modelId="{C8830A5B-0069-419C-9D88-78BB09626DDB}" type="pres">
      <dgm:prSet presAssocID="{34039790-46C5-4E07-9DDA-BB6D38CDE032}" presName="connectorText" presStyleLbl="sibTrans2D1" presStyleIdx="2" presStyleCnt="3"/>
      <dgm:spPr/>
    </dgm:pt>
    <dgm:pt modelId="{8861D052-250A-41DA-8316-79D76F27F0F7}" type="pres">
      <dgm:prSet presAssocID="{CB5D20FB-B89C-4467-A26B-8F9601DF1666}" presName="node" presStyleLbl="node1" presStyleIdx="3" presStyleCnt="4" custScaleX="172049">
        <dgm:presLayoutVars>
          <dgm:bulletEnabled val="1"/>
        </dgm:presLayoutVars>
      </dgm:prSet>
      <dgm:spPr/>
    </dgm:pt>
  </dgm:ptLst>
  <dgm:cxnLst>
    <dgm:cxn modelId="{8D1C2E22-0824-44AC-B4AF-52804E204FD1}" srcId="{39F860E5-CF8D-4812-871F-ABDEDDEAC2F0}" destId="{BA89CF0A-80FD-46DF-AE8B-C6C8FC41D5F0}" srcOrd="1" destOrd="0" parTransId="{063829C8-73A9-41A9-B72B-F61514F4E642}" sibTransId="{6E5C92F2-FD9D-494F-B7C7-B6EC742A1AD6}"/>
    <dgm:cxn modelId="{D41D3525-4FCC-46BA-9545-82EDE01DEFBC}" srcId="{39F860E5-CF8D-4812-871F-ABDEDDEAC2F0}" destId="{5F3BB6C6-AF32-4CA6-8BC4-9AE06F72F2CF}" srcOrd="0" destOrd="0" parTransId="{A2E86E55-EDB9-4E18-81EC-274A8A8C21DB}" sibTransId="{95663425-315D-4D90-8A45-194A8ECF5CCB}"/>
    <dgm:cxn modelId="{78544539-9EFC-46AD-9077-00F79D2CD61F}" type="presOf" srcId="{BA89CF0A-80FD-46DF-AE8B-C6C8FC41D5F0}" destId="{2C6F7F6C-4007-45A8-A37D-02972BCB932E}" srcOrd="0" destOrd="0" presId="urn:microsoft.com/office/officeart/2005/8/layout/process5"/>
    <dgm:cxn modelId="{99A7E046-0894-4D7A-A45A-7492E719E3F9}" type="presOf" srcId="{6E5C92F2-FD9D-494F-B7C7-B6EC742A1AD6}" destId="{718FEE76-7527-403E-8EA3-65B4058151E8}" srcOrd="0" destOrd="0" presId="urn:microsoft.com/office/officeart/2005/8/layout/process5"/>
    <dgm:cxn modelId="{1999AC49-3916-4A53-96EE-0F1AC17D99E8}" type="presOf" srcId="{39F860E5-CF8D-4812-871F-ABDEDDEAC2F0}" destId="{215E6F2F-365B-4A35-91AB-A4A2B3AFB9F0}" srcOrd="0" destOrd="0" presId="urn:microsoft.com/office/officeart/2005/8/layout/process5"/>
    <dgm:cxn modelId="{617F9F6D-2585-4A38-BEDE-15AEE0B3FEDB}" srcId="{39F860E5-CF8D-4812-871F-ABDEDDEAC2F0}" destId="{305350B9-9825-405E-A53B-7C38221EFB98}" srcOrd="2" destOrd="0" parTransId="{414728D4-3DB5-44E8-B789-2D5F7F33E63A}" sibTransId="{34039790-46C5-4E07-9DDA-BB6D38CDE032}"/>
    <dgm:cxn modelId="{49A15A73-0AFD-42A7-9F8D-83025D8EBE49}" type="presOf" srcId="{95663425-315D-4D90-8A45-194A8ECF5CCB}" destId="{B50F37F2-29D5-4DA5-BDE9-3C010F8614AC}" srcOrd="0" destOrd="0" presId="urn:microsoft.com/office/officeart/2005/8/layout/process5"/>
    <dgm:cxn modelId="{05C0987B-21E2-4603-9FBC-8E1C6C1B4B0A}" srcId="{39F860E5-CF8D-4812-871F-ABDEDDEAC2F0}" destId="{CB5D20FB-B89C-4467-A26B-8F9601DF1666}" srcOrd="3" destOrd="0" parTransId="{9203B18B-15A1-4EDA-BFC0-F95F11180A3C}" sibTransId="{7B91B728-55A4-4115-B994-1ECA4F15EB51}"/>
    <dgm:cxn modelId="{CC46F39C-359E-4950-A8D4-8CAA5E240EC6}" type="presOf" srcId="{34039790-46C5-4E07-9DDA-BB6D38CDE032}" destId="{C8830A5B-0069-419C-9D88-78BB09626DDB}" srcOrd="1" destOrd="0" presId="urn:microsoft.com/office/officeart/2005/8/layout/process5"/>
    <dgm:cxn modelId="{B9AB259F-A6F2-42FB-A46F-22C4D00E6A41}" type="presOf" srcId="{5F3BB6C6-AF32-4CA6-8BC4-9AE06F72F2CF}" destId="{C2654D31-D1F7-47FD-9C01-D9B2F1C38DA6}" srcOrd="0" destOrd="0" presId="urn:microsoft.com/office/officeart/2005/8/layout/process5"/>
    <dgm:cxn modelId="{A64CF3AC-78F7-4D77-BCA2-E12BB38F7157}" type="presOf" srcId="{CB5D20FB-B89C-4467-A26B-8F9601DF1666}" destId="{8861D052-250A-41DA-8316-79D76F27F0F7}" srcOrd="0" destOrd="0" presId="urn:microsoft.com/office/officeart/2005/8/layout/process5"/>
    <dgm:cxn modelId="{6E7430B2-5BC6-47EF-925D-F43CC0EE267E}" type="presOf" srcId="{6E5C92F2-FD9D-494F-B7C7-B6EC742A1AD6}" destId="{F000BB5D-3654-4AB0-AFA5-A4272031139C}" srcOrd="1" destOrd="0" presId="urn:microsoft.com/office/officeart/2005/8/layout/process5"/>
    <dgm:cxn modelId="{1CEB05D6-545B-42BE-AED0-2B54629D04A1}" type="presOf" srcId="{305350B9-9825-405E-A53B-7C38221EFB98}" destId="{3F5CB8C6-0F83-451A-9F18-3A8ED7F5BED4}" srcOrd="0" destOrd="0" presId="urn:microsoft.com/office/officeart/2005/8/layout/process5"/>
    <dgm:cxn modelId="{09DFB6D6-FA3C-47EE-BD35-6205209B464A}" type="presOf" srcId="{95663425-315D-4D90-8A45-194A8ECF5CCB}" destId="{1EDA119B-628B-4602-BEB2-FD3F390481DF}" srcOrd="1" destOrd="0" presId="urn:microsoft.com/office/officeart/2005/8/layout/process5"/>
    <dgm:cxn modelId="{EC051EEA-0A78-4390-99B0-FD2E762324F5}" type="presOf" srcId="{34039790-46C5-4E07-9DDA-BB6D38CDE032}" destId="{2D0C231C-8F78-4E63-9C9F-9D30A21C9278}" srcOrd="0" destOrd="0" presId="urn:microsoft.com/office/officeart/2005/8/layout/process5"/>
    <dgm:cxn modelId="{D398DB5D-06AF-4EFF-BE0A-01861ED8B9F9}" type="presParOf" srcId="{215E6F2F-365B-4A35-91AB-A4A2B3AFB9F0}" destId="{C2654D31-D1F7-47FD-9C01-D9B2F1C38DA6}" srcOrd="0" destOrd="0" presId="urn:microsoft.com/office/officeart/2005/8/layout/process5"/>
    <dgm:cxn modelId="{E1D623CD-C9E2-4FC9-832B-C87B4C635674}" type="presParOf" srcId="{215E6F2F-365B-4A35-91AB-A4A2B3AFB9F0}" destId="{B50F37F2-29D5-4DA5-BDE9-3C010F8614AC}" srcOrd="1" destOrd="0" presId="urn:microsoft.com/office/officeart/2005/8/layout/process5"/>
    <dgm:cxn modelId="{DCEB672B-A212-4354-B389-F070C3E5CE34}" type="presParOf" srcId="{B50F37F2-29D5-4DA5-BDE9-3C010F8614AC}" destId="{1EDA119B-628B-4602-BEB2-FD3F390481DF}" srcOrd="0" destOrd="0" presId="urn:microsoft.com/office/officeart/2005/8/layout/process5"/>
    <dgm:cxn modelId="{10EB306A-DDD3-4A1D-B756-C056A426447A}" type="presParOf" srcId="{215E6F2F-365B-4A35-91AB-A4A2B3AFB9F0}" destId="{2C6F7F6C-4007-45A8-A37D-02972BCB932E}" srcOrd="2" destOrd="0" presId="urn:microsoft.com/office/officeart/2005/8/layout/process5"/>
    <dgm:cxn modelId="{FA9A91E6-97AF-493A-AE40-30D6F7390DF0}" type="presParOf" srcId="{215E6F2F-365B-4A35-91AB-A4A2B3AFB9F0}" destId="{718FEE76-7527-403E-8EA3-65B4058151E8}" srcOrd="3" destOrd="0" presId="urn:microsoft.com/office/officeart/2005/8/layout/process5"/>
    <dgm:cxn modelId="{8CB1D5DB-0B51-420E-A255-9AFD3933070F}" type="presParOf" srcId="{718FEE76-7527-403E-8EA3-65B4058151E8}" destId="{F000BB5D-3654-4AB0-AFA5-A4272031139C}" srcOrd="0" destOrd="0" presId="urn:microsoft.com/office/officeart/2005/8/layout/process5"/>
    <dgm:cxn modelId="{9646E1E0-F1E7-4A1C-BD15-E2738B65CCB4}" type="presParOf" srcId="{215E6F2F-365B-4A35-91AB-A4A2B3AFB9F0}" destId="{3F5CB8C6-0F83-451A-9F18-3A8ED7F5BED4}" srcOrd="4" destOrd="0" presId="urn:microsoft.com/office/officeart/2005/8/layout/process5"/>
    <dgm:cxn modelId="{FCBF9B42-6132-499A-BF87-030A11D7C455}" type="presParOf" srcId="{215E6F2F-365B-4A35-91AB-A4A2B3AFB9F0}" destId="{2D0C231C-8F78-4E63-9C9F-9D30A21C9278}" srcOrd="5" destOrd="0" presId="urn:microsoft.com/office/officeart/2005/8/layout/process5"/>
    <dgm:cxn modelId="{D09DAE03-D2F7-4E4B-8FEA-F1222B18528F}" type="presParOf" srcId="{2D0C231C-8F78-4E63-9C9F-9D30A21C9278}" destId="{C8830A5B-0069-419C-9D88-78BB09626DDB}" srcOrd="0" destOrd="0" presId="urn:microsoft.com/office/officeart/2005/8/layout/process5"/>
    <dgm:cxn modelId="{96FB948C-0CF6-48E8-9F7F-BE1182F5B686}" type="presParOf" srcId="{215E6F2F-365B-4A35-91AB-A4A2B3AFB9F0}" destId="{8861D052-250A-41DA-8316-79D76F27F0F7}"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BF012C0-6921-423A-A94D-B80DF9B2377E}"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8D932BE9-D48F-4D7F-824C-7B492A5D05AF}">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Section 10 of the Sexual Offences Act 2003 makes it an offence for a person ages 18 or over</a:t>
          </a:r>
        </a:p>
      </dgm:t>
    </dgm:pt>
    <dgm:pt modelId="{79E92CB6-F2EF-4FFC-BBEC-82501C593C1F}" type="parTrans" cxnId="{34F18569-950A-4377-A1DF-A3F486A867C9}">
      <dgm:prSet/>
      <dgm:spPr/>
      <dgm:t>
        <a:bodyPr/>
        <a:lstStyle/>
        <a:p>
          <a:endParaRPr lang="en-GB"/>
        </a:p>
      </dgm:t>
    </dgm:pt>
    <dgm:pt modelId="{8E41B68A-B603-498D-9C4A-0689D53D5946}" type="sibTrans" cxnId="{34F18569-950A-4377-A1DF-A3F486A867C9}">
      <dgm:prSet/>
      <dgm:spPr>
        <a:solidFill>
          <a:schemeClr val="accent1">
            <a:lumMod val="50000"/>
            <a:alpha val="90000"/>
          </a:schemeClr>
        </a:solidFill>
        <a:ln>
          <a:solidFill>
            <a:schemeClr val="tx1">
              <a:alpha val="90000"/>
            </a:schemeClr>
          </a:solidFill>
        </a:ln>
      </dgm:spPr>
      <dgm:t>
        <a:bodyPr/>
        <a:lstStyle/>
        <a:p>
          <a:endParaRPr lang="en-GB"/>
        </a:p>
      </dgm:t>
    </dgm:pt>
    <dgm:pt modelId="{E183CD5E-EDE4-4228-806C-B55EF3111BEC}">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intentionally  to cause, encourage or assist a child under 16 years to engage in sexual activity</a:t>
          </a:r>
        </a:p>
      </dgm:t>
    </dgm:pt>
    <dgm:pt modelId="{DE3CA578-FC1E-403C-A887-7917CD5BAB1D}" type="parTrans" cxnId="{66EF893C-8725-421C-8886-F20A1B18EDED}">
      <dgm:prSet/>
      <dgm:spPr/>
      <dgm:t>
        <a:bodyPr/>
        <a:lstStyle/>
        <a:p>
          <a:endParaRPr lang="en-GB"/>
        </a:p>
      </dgm:t>
    </dgm:pt>
    <dgm:pt modelId="{41AC5F68-3DE9-41AB-92B2-B1A622F421D0}" type="sibTrans" cxnId="{66EF893C-8725-421C-8886-F20A1B18EDED}">
      <dgm:prSet/>
      <dgm:spPr/>
      <dgm:t>
        <a:bodyPr/>
        <a:lstStyle/>
        <a:p>
          <a:endParaRPr lang="en-GB"/>
        </a:p>
      </dgm:t>
    </dgm:pt>
    <dgm:pt modelId="{F9E4A279-EE32-48D7-88E5-CF18005140DD}" type="pres">
      <dgm:prSet presAssocID="{3BF012C0-6921-423A-A94D-B80DF9B2377E}" presName="outerComposite" presStyleCnt="0">
        <dgm:presLayoutVars>
          <dgm:chMax val="5"/>
          <dgm:dir/>
          <dgm:resizeHandles val="exact"/>
        </dgm:presLayoutVars>
      </dgm:prSet>
      <dgm:spPr/>
    </dgm:pt>
    <dgm:pt modelId="{76FEA115-1B0E-4927-A7E3-9D3AD3056992}" type="pres">
      <dgm:prSet presAssocID="{3BF012C0-6921-423A-A94D-B80DF9B2377E}" presName="dummyMaxCanvas" presStyleCnt="0">
        <dgm:presLayoutVars/>
      </dgm:prSet>
      <dgm:spPr/>
    </dgm:pt>
    <dgm:pt modelId="{E23F5D78-66A3-45ED-9C35-99AF31277F15}" type="pres">
      <dgm:prSet presAssocID="{3BF012C0-6921-423A-A94D-B80DF9B2377E}" presName="TwoNodes_1" presStyleLbl="node1" presStyleIdx="0" presStyleCnt="2">
        <dgm:presLayoutVars>
          <dgm:bulletEnabled val="1"/>
        </dgm:presLayoutVars>
      </dgm:prSet>
      <dgm:spPr/>
    </dgm:pt>
    <dgm:pt modelId="{30BCBEB3-A38B-4072-8580-0B57F4AE340D}" type="pres">
      <dgm:prSet presAssocID="{3BF012C0-6921-423A-A94D-B80DF9B2377E}" presName="TwoNodes_2" presStyleLbl="node1" presStyleIdx="1" presStyleCnt="2">
        <dgm:presLayoutVars>
          <dgm:bulletEnabled val="1"/>
        </dgm:presLayoutVars>
      </dgm:prSet>
      <dgm:spPr/>
    </dgm:pt>
    <dgm:pt modelId="{8DDD6EF8-E2B5-4EB7-B4F2-611542A2D2E2}" type="pres">
      <dgm:prSet presAssocID="{3BF012C0-6921-423A-A94D-B80DF9B2377E}" presName="TwoConn_1-2" presStyleLbl="fgAccFollowNode1" presStyleIdx="0" presStyleCnt="1">
        <dgm:presLayoutVars>
          <dgm:bulletEnabled val="1"/>
        </dgm:presLayoutVars>
      </dgm:prSet>
      <dgm:spPr/>
    </dgm:pt>
    <dgm:pt modelId="{D17C732B-C2FB-486E-9532-E5356D1A966D}" type="pres">
      <dgm:prSet presAssocID="{3BF012C0-6921-423A-A94D-B80DF9B2377E}" presName="TwoNodes_1_text" presStyleLbl="node1" presStyleIdx="1" presStyleCnt="2">
        <dgm:presLayoutVars>
          <dgm:bulletEnabled val="1"/>
        </dgm:presLayoutVars>
      </dgm:prSet>
      <dgm:spPr/>
    </dgm:pt>
    <dgm:pt modelId="{77994762-0A82-4038-B447-2153A4C6AF47}" type="pres">
      <dgm:prSet presAssocID="{3BF012C0-6921-423A-A94D-B80DF9B2377E}" presName="TwoNodes_2_text" presStyleLbl="node1" presStyleIdx="1" presStyleCnt="2">
        <dgm:presLayoutVars>
          <dgm:bulletEnabled val="1"/>
        </dgm:presLayoutVars>
      </dgm:prSet>
      <dgm:spPr/>
    </dgm:pt>
  </dgm:ptLst>
  <dgm:cxnLst>
    <dgm:cxn modelId="{8CE86503-B117-49BD-BCD2-5255E54EAB7D}" type="presOf" srcId="{3BF012C0-6921-423A-A94D-B80DF9B2377E}" destId="{F9E4A279-EE32-48D7-88E5-CF18005140DD}" srcOrd="0" destOrd="0" presId="urn:microsoft.com/office/officeart/2005/8/layout/vProcess5"/>
    <dgm:cxn modelId="{1BB0970D-35BA-4271-93DD-A12BEC458138}" type="presOf" srcId="{8E41B68A-B603-498D-9C4A-0689D53D5946}" destId="{8DDD6EF8-E2B5-4EB7-B4F2-611542A2D2E2}" srcOrd="0" destOrd="0" presId="urn:microsoft.com/office/officeart/2005/8/layout/vProcess5"/>
    <dgm:cxn modelId="{66EF893C-8725-421C-8886-F20A1B18EDED}" srcId="{3BF012C0-6921-423A-A94D-B80DF9B2377E}" destId="{E183CD5E-EDE4-4228-806C-B55EF3111BEC}" srcOrd="1" destOrd="0" parTransId="{DE3CA578-FC1E-403C-A887-7917CD5BAB1D}" sibTransId="{41AC5F68-3DE9-41AB-92B2-B1A622F421D0}"/>
    <dgm:cxn modelId="{34F18569-950A-4377-A1DF-A3F486A867C9}" srcId="{3BF012C0-6921-423A-A94D-B80DF9B2377E}" destId="{8D932BE9-D48F-4D7F-824C-7B492A5D05AF}" srcOrd="0" destOrd="0" parTransId="{79E92CB6-F2EF-4FFC-BBEC-82501C593C1F}" sibTransId="{8E41B68A-B603-498D-9C4A-0689D53D5946}"/>
    <dgm:cxn modelId="{BBDACE7F-EA58-417D-9F08-025BD989B7AA}" type="presOf" srcId="{E183CD5E-EDE4-4228-806C-B55EF3111BEC}" destId="{77994762-0A82-4038-B447-2153A4C6AF47}" srcOrd="1" destOrd="0" presId="urn:microsoft.com/office/officeart/2005/8/layout/vProcess5"/>
    <dgm:cxn modelId="{FC4325A4-E766-4140-882D-AC9B133C058C}" type="presOf" srcId="{8D932BE9-D48F-4D7F-824C-7B492A5D05AF}" destId="{E23F5D78-66A3-45ED-9C35-99AF31277F15}" srcOrd="0" destOrd="0" presId="urn:microsoft.com/office/officeart/2005/8/layout/vProcess5"/>
    <dgm:cxn modelId="{685CD3E6-991F-4DAA-8DCD-C2EA5DF9747F}" type="presOf" srcId="{E183CD5E-EDE4-4228-806C-B55EF3111BEC}" destId="{30BCBEB3-A38B-4072-8580-0B57F4AE340D}" srcOrd="0" destOrd="0" presId="urn:microsoft.com/office/officeart/2005/8/layout/vProcess5"/>
    <dgm:cxn modelId="{000F3FF8-00AE-4B26-8E2F-452B704D4F0F}" type="presOf" srcId="{8D932BE9-D48F-4D7F-824C-7B492A5D05AF}" destId="{D17C732B-C2FB-486E-9532-E5356D1A966D}" srcOrd="1" destOrd="0" presId="urn:microsoft.com/office/officeart/2005/8/layout/vProcess5"/>
    <dgm:cxn modelId="{EB530304-A5F9-4A41-BFA3-150DD66E9CDF}" type="presParOf" srcId="{F9E4A279-EE32-48D7-88E5-CF18005140DD}" destId="{76FEA115-1B0E-4927-A7E3-9D3AD3056992}" srcOrd="0" destOrd="0" presId="urn:microsoft.com/office/officeart/2005/8/layout/vProcess5"/>
    <dgm:cxn modelId="{4743FE02-6BAD-4F53-AB77-0EB6D95EB3C1}" type="presParOf" srcId="{F9E4A279-EE32-48D7-88E5-CF18005140DD}" destId="{E23F5D78-66A3-45ED-9C35-99AF31277F15}" srcOrd="1" destOrd="0" presId="urn:microsoft.com/office/officeart/2005/8/layout/vProcess5"/>
    <dgm:cxn modelId="{3693047A-DF56-476C-B168-4DE89B8B8123}" type="presParOf" srcId="{F9E4A279-EE32-48D7-88E5-CF18005140DD}" destId="{30BCBEB3-A38B-4072-8580-0B57F4AE340D}" srcOrd="2" destOrd="0" presId="urn:microsoft.com/office/officeart/2005/8/layout/vProcess5"/>
    <dgm:cxn modelId="{2C9022A3-7E74-4AD4-96B9-72CB70EE1AC0}" type="presParOf" srcId="{F9E4A279-EE32-48D7-88E5-CF18005140DD}" destId="{8DDD6EF8-E2B5-4EB7-B4F2-611542A2D2E2}" srcOrd="3" destOrd="0" presId="urn:microsoft.com/office/officeart/2005/8/layout/vProcess5"/>
    <dgm:cxn modelId="{E78D182F-64A2-4934-8431-C3735FD3E4CD}" type="presParOf" srcId="{F9E4A279-EE32-48D7-88E5-CF18005140DD}" destId="{D17C732B-C2FB-486E-9532-E5356D1A966D}" srcOrd="4" destOrd="0" presId="urn:microsoft.com/office/officeart/2005/8/layout/vProcess5"/>
    <dgm:cxn modelId="{EB679458-4EB8-4821-839C-481447AAA6F2}" type="presParOf" srcId="{F9E4A279-EE32-48D7-88E5-CF18005140DD}" destId="{77994762-0A82-4038-B447-2153A4C6AF47}"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DCC0E24-88A6-4476-B5DF-243A6602816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3FDC1C56-5E34-401A-938B-8232097CAB43}">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A person ages 18 or over (A) commits and offence if:</a:t>
          </a:r>
        </a:p>
        <a:p>
          <a:r>
            <a:rPr lang="en-GB" sz="2400" dirty="0">
              <a:solidFill>
                <a:schemeClr val="tx1"/>
              </a:solidFill>
            </a:rPr>
            <a:t>a) He intentionally engages in an activity</a:t>
          </a:r>
        </a:p>
        <a:p>
          <a:r>
            <a:rPr lang="en-GB" sz="2400" dirty="0">
              <a:solidFill>
                <a:schemeClr val="tx1"/>
              </a:solidFill>
            </a:rPr>
            <a:t>b) The activity is sexual</a:t>
          </a:r>
        </a:p>
        <a:p>
          <a:r>
            <a:rPr lang="en-GB" sz="2400" dirty="0">
              <a:solidFill>
                <a:schemeClr val="tx1"/>
              </a:solidFill>
            </a:rPr>
            <a:t>c) For the purpose of obtaining sexual gratification, he engages in it.</a:t>
          </a:r>
        </a:p>
      </dgm:t>
    </dgm:pt>
    <dgm:pt modelId="{AA6FFEBA-DE78-4ED2-8EA6-8B372B66B6FE}" type="parTrans" cxnId="{2BC81229-79D2-492F-8B42-570F454217D0}">
      <dgm:prSet/>
      <dgm:spPr/>
      <dgm:t>
        <a:bodyPr/>
        <a:lstStyle/>
        <a:p>
          <a:endParaRPr lang="en-GB"/>
        </a:p>
      </dgm:t>
    </dgm:pt>
    <dgm:pt modelId="{E99D85E8-7A82-49EB-A3D3-1D22F422720B}" type="sibTrans" cxnId="{2BC81229-79D2-492F-8B42-570F454217D0}">
      <dgm:prSet/>
      <dgm:spPr/>
      <dgm:t>
        <a:bodyPr/>
        <a:lstStyle/>
        <a:p>
          <a:endParaRPr lang="en-GB"/>
        </a:p>
      </dgm:t>
    </dgm:pt>
    <dgm:pt modelId="{2C14E7AD-767B-478F-9B34-095667B0100C}">
      <dgm:prSet phldrT="[Text]" custT="1"/>
      <dgm:spPr>
        <a:solidFill>
          <a:schemeClr val="accent1">
            <a:lumMod val="40000"/>
            <a:lumOff val="60000"/>
          </a:schemeClr>
        </a:solidFill>
        <a:ln>
          <a:solidFill>
            <a:schemeClr val="tx1"/>
          </a:solidFill>
        </a:ln>
      </dgm:spPr>
      <dgm:t>
        <a:bodyPr/>
        <a:lstStyle/>
        <a:p>
          <a:r>
            <a:rPr lang="en-GB" sz="2400" dirty="0" err="1">
              <a:solidFill>
                <a:schemeClr val="tx1"/>
              </a:solidFill>
            </a:rPr>
            <a:t>i</a:t>
          </a:r>
          <a:r>
            <a:rPr lang="en-GB" sz="2400" dirty="0">
              <a:solidFill>
                <a:schemeClr val="tx1"/>
              </a:solidFill>
            </a:rPr>
            <a:t>. When another person (B) is present or in a place from which A can be observed &amp;</a:t>
          </a:r>
        </a:p>
      </dgm:t>
    </dgm:pt>
    <dgm:pt modelId="{AA6BDC5E-4EFE-4B2F-AE26-79CC7F7347E0}" type="parTrans" cxnId="{D9607ED1-71BC-4878-9EEC-187CB09C9B2A}">
      <dgm:prSet/>
      <dgm:spPr/>
      <dgm:t>
        <a:bodyPr/>
        <a:lstStyle/>
        <a:p>
          <a:endParaRPr lang="en-GB"/>
        </a:p>
      </dgm:t>
    </dgm:pt>
    <dgm:pt modelId="{7A0E0BB2-D206-4D7E-BDED-070761DA5D0D}" type="sibTrans" cxnId="{D9607ED1-71BC-4878-9EEC-187CB09C9B2A}">
      <dgm:prSet/>
      <dgm:spPr/>
      <dgm:t>
        <a:bodyPr/>
        <a:lstStyle/>
        <a:p>
          <a:endParaRPr lang="en-GB"/>
        </a:p>
      </dgm:t>
    </dgm:pt>
    <dgm:pt modelId="{768B1583-5BEC-4BA0-8EEB-A0D5A37BE44D}">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ii. Knowing or believing that B is aware, or intending that B should be aware, that he is engaging in it &amp;</a:t>
          </a:r>
        </a:p>
      </dgm:t>
    </dgm:pt>
    <dgm:pt modelId="{9D34847E-894A-4B13-8D0B-1922F4C90D2E}" type="parTrans" cxnId="{DA3F7C61-FC99-4694-A6CB-E9F3FEADAC1B}">
      <dgm:prSet/>
      <dgm:spPr/>
      <dgm:t>
        <a:bodyPr/>
        <a:lstStyle/>
        <a:p>
          <a:endParaRPr lang="en-GB"/>
        </a:p>
      </dgm:t>
    </dgm:pt>
    <dgm:pt modelId="{9F245DA4-DC32-462F-A3D4-7CA4697A39B9}" type="sibTrans" cxnId="{DA3F7C61-FC99-4694-A6CB-E9F3FEADAC1B}">
      <dgm:prSet/>
      <dgm:spPr/>
      <dgm:t>
        <a:bodyPr/>
        <a:lstStyle/>
        <a:p>
          <a:endParaRPr lang="en-GB"/>
        </a:p>
      </dgm:t>
    </dgm:pt>
    <dgm:pt modelId="{48CED3A5-679C-417C-BEC9-E3C084E0E8CA}">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iii. B is under 16 &amp; A does not reasonably believe that B is 16 or over, or B is under 13</a:t>
          </a:r>
        </a:p>
      </dgm:t>
    </dgm:pt>
    <dgm:pt modelId="{50F4802A-F798-4E0F-B9E9-F04FF01BC838}" type="parTrans" cxnId="{AE25319E-7735-4176-AAAB-5624559B19A6}">
      <dgm:prSet/>
      <dgm:spPr/>
      <dgm:t>
        <a:bodyPr/>
        <a:lstStyle/>
        <a:p>
          <a:endParaRPr lang="en-GB"/>
        </a:p>
      </dgm:t>
    </dgm:pt>
    <dgm:pt modelId="{7B2DEC7D-8E92-44EA-B628-9CAD471E0B12}" type="sibTrans" cxnId="{AE25319E-7735-4176-AAAB-5624559B19A6}">
      <dgm:prSet/>
      <dgm:spPr/>
      <dgm:t>
        <a:bodyPr/>
        <a:lstStyle/>
        <a:p>
          <a:endParaRPr lang="en-GB"/>
        </a:p>
      </dgm:t>
    </dgm:pt>
    <dgm:pt modelId="{EBBB9650-852B-4F9F-80E9-6423AB4E04F7}" type="pres">
      <dgm:prSet presAssocID="{FDCC0E24-88A6-4476-B5DF-243A6602816D}" presName="diagram" presStyleCnt="0">
        <dgm:presLayoutVars>
          <dgm:dir/>
          <dgm:resizeHandles val="exact"/>
        </dgm:presLayoutVars>
      </dgm:prSet>
      <dgm:spPr/>
    </dgm:pt>
    <dgm:pt modelId="{16F5C3C3-9B66-47FB-B2D3-70A2777F11BB}" type="pres">
      <dgm:prSet presAssocID="{3FDC1C56-5E34-401A-938B-8232097CAB43}" presName="node" presStyleLbl="node1" presStyleIdx="0" presStyleCnt="4" custScaleX="262669">
        <dgm:presLayoutVars>
          <dgm:bulletEnabled val="1"/>
        </dgm:presLayoutVars>
      </dgm:prSet>
      <dgm:spPr/>
    </dgm:pt>
    <dgm:pt modelId="{3712FAB7-B431-4820-A0FA-BF865A3FC2A0}" type="pres">
      <dgm:prSet presAssocID="{E99D85E8-7A82-49EB-A3D3-1D22F422720B}" presName="sibTrans" presStyleCnt="0"/>
      <dgm:spPr/>
    </dgm:pt>
    <dgm:pt modelId="{00CB7FDD-0342-4E73-882A-4A13F49CF342}" type="pres">
      <dgm:prSet presAssocID="{2C14E7AD-767B-478F-9B34-095667B0100C}" presName="node" presStyleLbl="node1" presStyleIdx="1" presStyleCnt="4">
        <dgm:presLayoutVars>
          <dgm:bulletEnabled val="1"/>
        </dgm:presLayoutVars>
      </dgm:prSet>
      <dgm:spPr/>
    </dgm:pt>
    <dgm:pt modelId="{207530C9-FACB-46CE-8AD0-B7ED6CB4B838}" type="pres">
      <dgm:prSet presAssocID="{7A0E0BB2-D206-4D7E-BDED-070761DA5D0D}" presName="sibTrans" presStyleCnt="0"/>
      <dgm:spPr/>
    </dgm:pt>
    <dgm:pt modelId="{A2D26293-1941-42B3-8E62-AF20FF21A54D}" type="pres">
      <dgm:prSet presAssocID="{768B1583-5BEC-4BA0-8EEB-A0D5A37BE44D}" presName="node" presStyleLbl="node1" presStyleIdx="2" presStyleCnt="4">
        <dgm:presLayoutVars>
          <dgm:bulletEnabled val="1"/>
        </dgm:presLayoutVars>
      </dgm:prSet>
      <dgm:spPr/>
    </dgm:pt>
    <dgm:pt modelId="{B81CD7CA-1E49-4320-B894-5BF8A065CB1C}" type="pres">
      <dgm:prSet presAssocID="{9F245DA4-DC32-462F-A3D4-7CA4697A39B9}" presName="sibTrans" presStyleCnt="0"/>
      <dgm:spPr/>
    </dgm:pt>
    <dgm:pt modelId="{C3A0FB6F-8BD3-4987-BC42-485AC733DAC9}" type="pres">
      <dgm:prSet presAssocID="{48CED3A5-679C-417C-BEC9-E3C084E0E8CA}" presName="node" presStyleLbl="node1" presStyleIdx="3" presStyleCnt="4">
        <dgm:presLayoutVars>
          <dgm:bulletEnabled val="1"/>
        </dgm:presLayoutVars>
      </dgm:prSet>
      <dgm:spPr/>
    </dgm:pt>
  </dgm:ptLst>
  <dgm:cxnLst>
    <dgm:cxn modelId="{2BC81229-79D2-492F-8B42-570F454217D0}" srcId="{FDCC0E24-88A6-4476-B5DF-243A6602816D}" destId="{3FDC1C56-5E34-401A-938B-8232097CAB43}" srcOrd="0" destOrd="0" parTransId="{AA6FFEBA-DE78-4ED2-8EA6-8B372B66B6FE}" sibTransId="{E99D85E8-7A82-49EB-A3D3-1D22F422720B}"/>
    <dgm:cxn modelId="{DA3F7C61-FC99-4694-A6CB-E9F3FEADAC1B}" srcId="{FDCC0E24-88A6-4476-B5DF-243A6602816D}" destId="{768B1583-5BEC-4BA0-8EEB-A0D5A37BE44D}" srcOrd="2" destOrd="0" parTransId="{9D34847E-894A-4B13-8D0B-1922F4C90D2E}" sibTransId="{9F245DA4-DC32-462F-A3D4-7CA4697A39B9}"/>
    <dgm:cxn modelId="{3D060E67-1832-47B2-B176-110CE536306B}" type="presOf" srcId="{2C14E7AD-767B-478F-9B34-095667B0100C}" destId="{00CB7FDD-0342-4E73-882A-4A13F49CF342}" srcOrd="0" destOrd="0" presId="urn:microsoft.com/office/officeart/2005/8/layout/default"/>
    <dgm:cxn modelId="{8EB9689D-7624-4C8D-BBD6-48722C39EB86}" type="presOf" srcId="{FDCC0E24-88A6-4476-B5DF-243A6602816D}" destId="{EBBB9650-852B-4F9F-80E9-6423AB4E04F7}" srcOrd="0" destOrd="0" presId="urn:microsoft.com/office/officeart/2005/8/layout/default"/>
    <dgm:cxn modelId="{AE25319E-7735-4176-AAAB-5624559B19A6}" srcId="{FDCC0E24-88A6-4476-B5DF-243A6602816D}" destId="{48CED3A5-679C-417C-BEC9-E3C084E0E8CA}" srcOrd="3" destOrd="0" parTransId="{50F4802A-F798-4E0F-B9E9-F04FF01BC838}" sibTransId="{7B2DEC7D-8E92-44EA-B628-9CAD471E0B12}"/>
    <dgm:cxn modelId="{714B3CB4-3E7C-4D17-ABE7-FE42205CE64A}" type="presOf" srcId="{48CED3A5-679C-417C-BEC9-E3C084E0E8CA}" destId="{C3A0FB6F-8BD3-4987-BC42-485AC733DAC9}" srcOrd="0" destOrd="0" presId="urn:microsoft.com/office/officeart/2005/8/layout/default"/>
    <dgm:cxn modelId="{D9607ED1-71BC-4878-9EEC-187CB09C9B2A}" srcId="{FDCC0E24-88A6-4476-B5DF-243A6602816D}" destId="{2C14E7AD-767B-478F-9B34-095667B0100C}" srcOrd="1" destOrd="0" parTransId="{AA6BDC5E-4EFE-4B2F-AE26-79CC7F7347E0}" sibTransId="{7A0E0BB2-D206-4D7E-BDED-070761DA5D0D}"/>
    <dgm:cxn modelId="{8377FDDB-22D9-43D8-9B60-CFF669242EF3}" type="presOf" srcId="{3FDC1C56-5E34-401A-938B-8232097CAB43}" destId="{16F5C3C3-9B66-47FB-B2D3-70A2777F11BB}" srcOrd="0" destOrd="0" presId="urn:microsoft.com/office/officeart/2005/8/layout/default"/>
    <dgm:cxn modelId="{A53E98EE-F6AE-47C9-BEF1-B82C4F49A68F}" type="presOf" srcId="{768B1583-5BEC-4BA0-8EEB-A0D5A37BE44D}" destId="{A2D26293-1941-42B3-8E62-AF20FF21A54D}" srcOrd="0" destOrd="0" presId="urn:microsoft.com/office/officeart/2005/8/layout/default"/>
    <dgm:cxn modelId="{9C9B463A-94BB-4726-B285-6CF6B91063C6}" type="presParOf" srcId="{EBBB9650-852B-4F9F-80E9-6423AB4E04F7}" destId="{16F5C3C3-9B66-47FB-B2D3-70A2777F11BB}" srcOrd="0" destOrd="0" presId="urn:microsoft.com/office/officeart/2005/8/layout/default"/>
    <dgm:cxn modelId="{4A5F55BB-ADE4-4E0D-92E1-A5C3CE7827D9}" type="presParOf" srcId="{EBBB9650-852B-4F9F-80E9-6423AB4E04F7}" destId="{3712FAB7-B431-4820-A0FA-BF865A3FC2A0}" srcOrd="1" destOrd="0" presId="urn:microsoft.com/office/officeart/2005/8/layout/default"/>
    <dgm:cxn modelId="{6D572C0F-A73E-4F07-8BFB-BA973B00B862}" type="presParOf" srcId="{EBBB9650-852B-4F9F-80E9-6423AB4E04F7}" destId="{00CB7FDD-0342-4E73-882A-4A13F49CF342}" srcOrd="2" destOrd="0" presId="urn:microsoft.com/office/officeart/2005/8/layout/default"/>
    <dgm:cxn modelId="{8D15D2EE-06E8-4AD5-B492-B0B2216FDFE9}" type="presParOf" srcId="{EBBB9650-852B-4F9F-80E9-6423AB4E04F7}" destId="{207530C9-FACB-46CE-8AD0-B7ED6CB4B838}" srcOrd="3" destOrd="0" presId="urn:microsoft.com/office/officeart/2005/8/layout/default"/>
    <dgm:cxn modelId="{F794EDDB-FAC2-4E2C-90B2-F04170F76B4D}" type="presParOf" srcId="{EBBB9650-852B-4F9F-80E9-6423AB4E04F7}" destId="{A2D26293-1941-42B3-8E62-AF20FF21A54D}" srcOrd="4" destOrd="0" presId="urn:microsoft.com/office/officeart/2005/8/layout/default"/>
    <dgm:cxn modelId="{0F8BBAE5-D3C8-4FBF-BD46-D1711DF1A0B9}" type="presParOf" srcId="{EBBB9650-852B-4F9F-80E9-6423AB4E04F7}" destId="{B81CD7CA-1E49-4320-B894-5BF8A065CB1C}" srcOrd="5" destOrd="0" presId="urn:microsoft.com/office/officeart/2005/8/layout/default"/>
    <dgm:cxn modelId="{D9821ECA-6E11-4069-B526-3289DF2DA8CE}" type="presParOf" srcId="{EBBB9650-852B-4F9F-80E9-6423AB4E04F7}" destId="{C3A0FB6F-8BD3-4987-BC42-485AC733DAC9}"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BF012C0-6921-423A-A94D-B80DF9B2377E}"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8D932BE9-D48F-4D7F-824C-7B492A5D05AF}">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Section 11 of the Sexual Offences Act 2003 makes it an offence for a person ages 18 or over intentionally to engage in sexual activity in order to gain sexual gratification</a:t>
          </a:r>
        </a:p>
      </dgm:t>
    </dgm:pt>
    <dgm:pt modelId="{79E92CB6-F2EF-4FFC-BBEC-82501C593C1F}" type="parTrans" cxnId="{34F18569-950A-4377-A1DF-A3F486A867C9}">
      <dgm:prSet/>
      <dgm:spPr/>
      <dgm:t>
        <a:bodyPr/>
        <a:lstStyle/>
        <a:p>
          <a:endParaRPr lang="en-GB"/>
        </a:p>
      </dgm:t>
    </dgm:pt>
    <dgm:pt modelId="{8E41B68A-B603-498D-9C4A-0689D53D5946}" type="sibTrans" cxnId="{34F18569-950A-4377-A1DF-A3F486A867C9}">
      <dgm:prSet/>
      <dgm:spPr>
        <a:solidFill>
          <a:schemeClr val="accent1">
            <a:lumMod val="50000"/>
            <a:alpha val="90000"/>
          </a:schemeClr>
        </a:solidFill>
        <a:ln>
          <a:solidFill>
            <a:schemeClr val="tx1">
              <a:alpha val="90000"/>
            </a:schemeClr>
          </a:solidFill>
        </a:ln>
      </dgm:spPr>
      <dgm:t>
        <a:bodyPr/>
        <a:lstStyle/>
        <a:p>
          <a:endParaRPr lang="en-GB"/>
        </a:p>
      </dgm:t>
    </dgm:pt>
    <dgm:pt modelId="{E183CD5E-EDE4-4228-806C-B55EF3111BEC}">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when a child under 16 is present or in a place from which the defendant can be observed</a:t>
          </a:r>
        </a:p>
      </dgm:t>
    </dgm:pt>
    <dgm:pt modelId="{DE3CA578-FC1E-403C-A887-7917CD5BAB1D}" type="parTrans" cxnId="{66EF893C-8725-421C-8886-F20A1B18EDED}">
      <dgm:prSet/>
      <dgm:spPr/>
      <dgm:t>
        <a:bodyPr/>
        <a:lstStyle/>
        <a:p>
          <a:endParaRPr lang="en-GB"/>
        </a:p>
      </dgm:t>
    </dgm:pt>
    <dgm:pt modelId="{41AC5F68-3DE9-41AB-92B2-B1A622F421D0}" type="sibTrans" cxnId="{66EF893C-8725-421C-8886-F20A1B18EDED}">
      <dgm:prSet/>
      <dgm:spPr/>
      <dgm:t>
        <a:bodyPr/>
        <a:lstStyle/>
        <a:p>
          <a:endParaRPr lang="en-GB"/>
        </a:p>
      </dgm:t>
    </dgm:pt>
    <dgm:pt modelId="{F9E4A279-EE32-48D7-88E5-CF18005140DD}" type="pres">
      <dgm:prSet presAssocID="{3BF012C0-6921-423A-A94D-B80DF9B2377E}" presName="outerComposite" presStyleCnt="0">
        <dgm:presLayoutVars>
          <dgm:chMax val="5"/>
          <dgm:dir/>
          <dgm:resizeHandles val="exact"/>
        </dgm:presLayoutVars>
      </dgm:prSet>
      <dgm:spPr/>
    </dgm:pt>
    <dgm:pt modelId="{76FEA115-1B0E-4927-A7E3-9D3AD3056992}" type="pres">
      <dgm:prSet presAssocID="{3BF012C0-6921-423A-A94D-B80DF9B2377E}" presName="dummyMaxCanvas" presStyleCnt="0">
        <dgm:presLayoutVars/>
      </dgm:prSet>
      <dgm:spPr/>
    </dgm:pt>
    <dgm:pt modelId="{E23F5D78-66A3-45ED-9C35-99AF31277F15}" type="pres">
      <dgm:prSet presAssocID="{3BF012C0-6921-423A-A94D-B80DF9B2377E}" presName="TwoNodes_1" presStyleLbl="node1" presStyleIdx="0" presStyleCnt="2">
        <dgm:presLayoutVars>
          <dgm:bulletEnabled val="1"/>
        </dgm:presLayoutVars>
      </dgm:prSet>
      <dgm:spPr/>
    </dgm:pt>
    <dgm:pt modelId="{30BCBEB3-A38B-4072-8580-0B57F4AE340D}" type="pres">
      <dgm:prSet presAssocID="{3BF012C0-6921-423A-A94D-B80DF9B2377E}" presName="TwoNodes_2" presStyleLbl="node1" presStyleIdx="1" presStyleCnt="2">
        <dgm:presLayoutVars>
          <dgm:bulletEnabled val="1"/>
        </dgm:presLayoutVars>
      </dgm:prSet>
      <dgm:spPr/>
    </dgm:pt>
    <dgm:pt modelId="{8DDD6EF8-E2B5-4EB7-B4F2-611542A2D2E2}" type="pres">
      <dgm:prSet presAssocID="{3BF012C0-6921-423A-A94D-B80DF9B2377E}" presName="TwoConn_1-2" presStyleLbl="fgAccFollowNode1" presStyleIdx="0" presStyleCnt="1">
        <dgm:presLayoutVars>
          <dgm:bulletEnabled val="1"/>
        </dgm:presLayoutVars>
      </dgm:prSet>
      <dgm:spPr/>
    </dgm:pt>
    <dgm:pt modelId="{D17C732B-C2FB-486E-9532-E5356D1A966D}" type="pres">
      <dgm:prSet presAssocID="{3BF012C0-6921-423A-A94D-B80DF9B2377E}" presName="TwoNodes_1_text" presStyleLbl="node1" presStyleIdx="1" presStyleCnt="2">
        <dgm:presLayoutVars>
          <dgm:bulletEnabled val="1"/>
        </dgm:presLayoutVars>
      </dgm:prSet>
      <dgm:spPr/>
    </dgm:pt>
    <dgm:pt modelId="{77994762-0A82-4038-B447-2153A4C6AF47}" type="pres">
      <dgm:prSet presAssocID="{3BF012C0-6921-423A-A94D-B80DF9B2377E}" presName="TwoNodes_2_text" presStyleLbl="node1" presStyleIdx="1" presStyleCnt="2">
        <dgm:presLayoutVars>
          <dgm:bulletEnabled val="1"/>
        </dgm:presLayoutVars>
      </dgm:prSet>
      <dgm:spPr/>
    </dgm:pt>
  </dgm:ptLst>
  <dgm:cxnLst>
    <dgm:cxn modelId="{8CE86503-B117-49BD-BCD2-5255E54EAB7D}" type="presOf" srcId="{3BF012C0-6921-423A-A94D-B80DF9B2377E}" destId="{F9E4A279-EE32-48D7-88E5-CF18005140DD}" srcOrd="0" destOrd="0" presId="urn:microsoft.com/office/officeart/2005/8/layout/vProcess5"/>
    <dgm:cxn modelId="{1BB0970D-35BA-4271-93DD-A12BEC458138}" type="presOf" srcId="{8E41B68A-B603-498D-9C4A-0689D53D5946}" destId="{8DDD6EF8-E2B5-4EB7-B4F2-611542A2D2E2}" srcOrd="0" destOrd="0" presId="urn:microsoft.com/office/officeart/2005/8/layout/vProcess5"/>
    <dgm:cxn modelId="{66EF893C-8725-421C-8886-F20A1B18EDED}" srcId="{3BF012C0-6921-423A-A94D-B80DF9B2377E}" destId="{E183CD5E-EDE4-4228-806C-B55EF3111BEC}" srcOrd="1" destOrd="0" parTransId="{DE3CA578-FC1E-403C-A887-7917CD5BAB1D}" sibTransId="{41AC5F68-3DE9-41AB-92B2-B1A622F421D0}"/>
    <dgm:cxn modelId="{34F18569-950A-4377-A1DF-A3F486A867C9}" srcId="{3BF012C0-6921-423A-A94D-B80DF9B2377E}" destId="{8D932BE9-D48F-4D7F-824C-7B492A5D05AF}" srcOrd="0" destOrd="0" parTransId="{79E92CB6-F2EF-4FFC-BBEC-82501C593C1F}" sibTransId="{8E41B68A-B603-498D-9C4A-0689D53D5946}"/>
    <dgm:cxn modelId="{BBDACE7F-EA58-417D-9F08-025BD989B7AA}" type="presOf" srcId="{E183CD5E-EDE4-4228-806C-B55EF3111BEC}" destId="{77994762-0A82-4038-B447-2153A4C6AF47}" srcOrd="1" destOrd="0" presId="urn:microsoft.com/office/officeart/2005/8/layout/vProcess5"/>
    <dgm:cxn modelId="{FC4325A4-E766-4140-882D-AC9B133C058C}" type="presOf" srcId="{8D932BE9-D48F-4D7F-824C-7B492A5D05AF}" destId="{E23F5D78-66A3-45ED-9C35-99AF31277F15}" srcOrd="0" destOrd="0" presId="urn:microsoft.com/office/officeart/2005/8/layout/vProcess5"/>
    <dgm:cxn modelId="{685CD3E6-991F-4DAA-8DCD-C2EA5DF9747F}" type="presOf" srcId="{E183CD5E-EDE4-4228-806C-B55EF3111BEC}" destId="{30BCBEB3-A38B-4072-8580-0B57F4AE340D}" srcOrd="0" destOrd="0" presId="urn:microsoft.com/office/officeart/2005/8/layout/vProcess5"/>
    <dgm:cxn modelId="{000F3FF8-00AE-4B26-8E2F-452B704D4F0F}" type="presOf" srcId="{8D932BE9-D48F-4D7F-824C-7B492A5D05AF}" destId="{D17C732B-C2FB-486E-9532-E5356D1A966D}" srcOrd="1" destOrd="0" presId="urn:microsoft.com/office/officeart/2005/8/layout/vProcess5"/>
    <dgm:cxn modelId="{EB530304-A5F9-4A41-BFA3-150DD66E9CDF}" type="presParOf" srcId="{F9E4A279-EE32-48D7-88E5-CF18005140DD}" destId="{76FEA115-1B0E-4927-A7E3-9D3AD3056992}" srcOrd="0" destOrd="0" presId="urn:microsoft.com/office/officeart/2005/8/layout/vProcess5"/>
    <dgm:cxn modelId="{4743FE02-6BAD-4F53-AB77-0EB6D95EB3C1}" type="presParOf" srcId="{F9E4A279-EE32-48D7-88E5-CF18005140DD}" destId="{E23F5D78-66A3-45ED-9C35-99AF31277F15}" srcOrd="1" destOrd="0" presId="urn:microsoft.com/office/officeart/2005/8/layout/vProcess5"/>
    <dgm:cxn modelId="{3693047A-DF56-476C-B168-4DE89B8B8123}" type="presParOf" srcId="{F9E4A279-EE32-48D7-88E5-CF18005140DD}" destId="{30BCBEB3-A38B-4072-8580-0B57F4AE340D}" srcOrd="2" destOrd="0" presId="urn:microsoft.com/office/officeart/2005/8/layout/vProcess5"/>
    <dgm:cxn modelId="{2C9022A3-7E74-4AD4-96B9-72CB70EE1AC0}" type="presParOf" srcId="{F9E4A279-EE32-48D7-88E5-CF18005140DD}" destId="{8DDD6EF8-E2B5-4EB7-B4F2-611542A2D2E2}" srcOrd="3" destOrd="0" presId="urn:microsoft.com/office/officeart/2005/8/layout/vProcess5"/>
    <dgm:cxn modelId="{E78D182F-64A2-4934-8431-C3735FD3E4CD}" type="presParOf" srcId="{F9E4A279-EE32-48D7-88E5-CF18005140DD}" destId="{D17C732B-C2FB-486E-9532-E5356D1A966D}" srcOrd="4" destOrd="0" presId="urn:microsoft.com/office/officeart/2005/8/layout/vProcess5"/>
    <dgm:cxn modelId="{EB679458-4EB8-4821-839C-481447AAA6F2}" type="presParOf" srcId="{F9E4A279-EE32-48D7-88E5-CF18005140DD}" destId="{77994762-0A82-4038-B447-2153A4C6AF47}"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EB094FD-964C-4007-B4D1-6AF8C3E37E6A}"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72680A89-8BC5-4787-B97C-0F5D8B30BD14}">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A </a:t>
          </a:r>
          <a:r>
            <a:rPr lang="en-GB" sz="2400" b="0" i="0" dirty="0">
              <a:solidFill>
                <a:schemeClr val="tx1"/>
              </a:solidFill>
            </a:rPr>
            <a:t>person aged 18 or over </a:t>
          </a:r>
          <a:r>
            <a:rPr lang="en-GB" sz="2400" dirty="0">
              <a:solidFill>
                <a:schemeClr val="tx1"/>
              </a:solidFill>
            </a:rPr>
            <a:t>(A) commits an offence if:</a:t>
          </a:r>
        </a:p>
      </dgm:t>
    </dgm:pt>
    <dgm:pt modelId="{04F3C456-4B7F-45DB-B58A-9DFA04A957E6}" type="parTrans" cxnId="{1E2ACC39-6B04-4C2C-BF64-07D5E5F2C381}">
      <dgm:prSet/>
      <dgm:spPr/>
      <dgm:t>
        <a:bodyPr/>
        <a:lstStyle/>
        <a:p>
          <a:endParaRPr lang="en-GB"/>
        </a:p>
      </dgm:t>
    </dgm:pt>
    <dgm:pt modelId="{CA695557-F744-4B73-915A-0058895C5826}" type="sibTrans" cxnId="{1E2ACC39-6B04-4C2C-BF64-07D5E5F2C381}">
      <dgm:prSet/>
      <dgm:spPr/>
      <dgm:t>
        <a:bodyPr/>
        <a:lstStyle/>
        <a:p>
          <a:endParaRPr lang="en-GB"/>
        </a:p>
      </dgm:t>
    </dgm:pt>
    <dgm:pt modelId="{9C657EC5-548F-4E01-B744-3ED088902E47}">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a) For the purpose of obtaining sexual gratification, he intentionally causes another person (B) to watch a 3</a:t>
          </a:r>
          <a:r>
            <a:rPr lang="en-GB" sz="2400" baseline="30000" dirty="0">
              <a:solidFill>
                <a:schemeClr val="tx1"/>
              </a:solidFill>
            </a:rPr>
            <a:t>rd</a:t>
          </a:r>
          <a:r>
            <a:rPr lang="en-GB" sz="2400" dirty="0">
              <a:solidFill>
                <a:schemeClr val="tx1"/>
              </a:solidFill>
            </a:rPr>
            <a:t> person engaging in an activity, or to look at an image of any person engaging in an activity</a:t>
          </a:r>
        </a:p>
        <a:p>
          <a:r>
            <a:rPr lang="en-GB" sz="2400" dirty="0">
              <a:solidFill>
                <a:schemeClr val="tx1"/>
              </a:solidFill>
            </a:rPr>
            <a:t>b) The activity is </a:t>
          </a:r>
          <a:r>
            <a:rPr lang="en-GB" sz="2400" b="0" u="none" dirty="0">
              <a:solidFill>
                <a:schemeClr val="tx1"/>
              </a:solidFill>
            </a:rPr>
            <a:t>sexual, </a:t>
          </a:r>
          <a:r>
            <a:rPr lang="en-GB" sz="2400" dirty="0">
              <a:solidFill>
                <a:schemeClr val="tx1"/>
              </a:solidFill>
            </a:rPr>
            <a:t>&amp;</a:t>
          </a:r>
        </a:p>
      </dgm:t>
    </dgm:pt>
    <dgm:pt modelId="{B475BE7B-66E7-4570-9269-0788BC8E07B3}" type="parTrans" cxnId="{4CBDC75A-37EB-4F8D-A12D-DC4FC6DFAE46}">
      <dgm:prSet/>
      <dgm:spPr/>
      <dgm:t>
        <a:bodyPr/>
        <a:lstStyle/>
        <a:p>
          <a:endParaRPr lang="en-GB"/>
        </a:p>
      </dgm:t>
    </dgm:pt>
    <dgm:pt modelId="{C3AFF359-F24D-4711-8513-892A5D204428}" type="sibTrans" cxnId="{4CBDC75A-37EB-4F8D-A12D-DC4FC6DFAE46}">
      <dgm:prSet/>
      <dgm:spPr/>
      <dgm:t>
        <a:bodyPr/>
        <a:lstStyle/>
        <a:p>
          <a:endParaRPr lang="en-GB"/>
        </a:p>
      </dgm:t>
    </dgm:pt>
    <dgm:pt modelId="{2B983292-9F87-4C7E-A8AF-0AD5D09C85B5}">
      <dgm:prSet phldrT="[Text]" custT="1"/>
      <dgm:spPr>
        <a:solidFill>
          <a:schemeClr val="accent1"/>
        </a:solidFill>
        <a:ln>
          <a:solidFill>
            <a:schemeClr val="tx1"/>
          </a:solidFill>
        </a:ln>
      </dgm:spPr>
      <dgm:t>
        <a:bodyPr/>
        <a:lstStyle/>
        <a:p>
          <a:r>
            <a:rPr lang="en-GB" sz="2400" dirty="0">
              <a:solidFill>
                <a:schemeClr val="tx1"/>
              </a:solidFill>
            </a:rPr>
            <a:t>Either</a:t>
          </a:r>
        </a:p>
      </dgm:t>
    </dgm:pt>
    <dgm:pt modelId="{C9328F6E-CFA3-4022-9841-933C0590BFC0}" type="parTrans" cxnId="{81C02DFD-8564-41CA-A094-E553DE111623}">
      <dgm:prSet/>
      <dgm:spPr/>
      <dgm:t>
        <a:bodyPr/>
        <a:lstStyle/>
        <a:p>
          <a:endParaRPr lang="en-GB"/>
        </a:p>
      </dgm:t>
    </dgm:pt>
    <dgm:pt modelId="{3F303BA0-0CDE-4BBB-B655-2275CD58CBAF}" type="sibTrans" cxnId="{81C02DFD-8564-41CA-A094-E553DE111623}">
      <dgm:prSet/>
      <dgm:spPr/>
      <dgm:t>
        <a:bodyPr/>
        <a:lstStyle/>
        <a:p>
          <a:endParaRPr lang="en-GB"/>
        </a:p>
      </dgm:t>
    </dgm:pt>
    <dgm:pt modelId="{F7F9FC12-8F4B-4EC1-9B41-FF4DA1C98F59}">
      <dgm:prSet phldrT="[Text]" custT="1"/>
      <dgm:spPr>
        <a:solidFill>
          <a:schemeClr val="accent1">
            <a:lumMod val="40000"/>
            <a:lumOff val="60000"/>
          </a:schemeClr>
        </a:solidFill>
        <a:ln>
          <a:solidFill>
            <a:schemeClr val="tx1"/>
          </a:solidFill>
        </a:ln>
      </dgm:spPr>
      <dgm:t>
        <a:bodyPr/>
        <a:lstStyle/>
        <a:p>
          <a:r>
            <a:rPr lang="en-GB" sz="2400" dirty="0" err="1">
              <a:solidFill>
                <a:schemeClr val="tx1"/>
              </a:solidFill>
            </a:rPr>
            <a:t>i</a:t>
          </a:r>
          <a:r>
            <a:rPr lang="en-GB" sz="2400" dirty="0">
              <a:solidFill>
                <a:schemeClr val="tx1"/>
              </a:solidFill>
            </a:rPr>
            <a:t>. B </a:t>
          </a:r>
          <a:r>
            <a:rPr lang="en-GB" sz="2400" b="0" i="0" dirty="0">
              <a:solidFill>
                <a:schemeClr val="tx1"/>
              </a:solidFill>
            </a:rPr>
            <a:t>is under 16 &amp; A does not reasonably believe that B is 16 or over, or</a:t>
          </a:r>
        </a:p>
        <a:p>
          <a:r>
            <a:rPr lang="en-GB" sz="2400" b="0" i="0" dirty="0">
              <a:solidFill>
                <a:schemeClr val="tx1"/>
              </a:solidFill>
            </a:rPr>
            <a:t>ii. B is under 13</a:t>
          </a:r>
        </a:p>
      </dgm:t>
    </dgm:pt>
    <dgm:pt modelId="{31FD3029-E688-4A5E-B2AA-869BAD7BC3CB}" type="parTrans" cxnId="{2C63EA4A-8E29-4D11-B59C-2FDF2C389DD3}">
      <dgm:prSet/>
      <dgm:spPr/>
      <dgm:t>
        <a:bodyPr/>
        <a:lstStyle/>
        <a:p>
          <a:endParaRPr lang="en-GB"/>
        </a:p>
      </dgm:t>
    </dgm:pt>
    <dgm:pt modelId="{21069B18-01C3-4B4D-AF06-4FF0FD22909D}" type="sibTrans" cxnId="{2C63EA4A-8E29-4D11-B59C-2FDF2C389DD3}">
      <dgm:prSet/>
      <dgm:spPr/>
      <dgm:t>
        <a:bodyPr/>
        <a:lstStyle/>
        <a:p>
          <a:endParaRPr lang="en-GB"/>
        </a:p>
      </dgm:t>
    </dgm:pt>
    <dgm:pt modelId="{DBA4472C-C82C-467B-8A88-2145A1924F95}" type="pres">
      <dgm:prSet presAssocID="{7EB094FD-964C-4007-B4D1-6AF8C3E37E6A}" presName="composite" presStyleCnt="0">
        <dgm:presLayoutVars>
          <dgm:chMax val="1"/>
          <dgm:dir/>
          <dgm:resizeHandles val="exact"/>
        </dgm:presLayoutVars>
      </dgm:prSet>
      <dgm:spPr/>
    </dgm:pt>
    <dgm:pt modelId="{06442209-642B-4568-8698-F63C66B977BC}" type="pres">
      <dgm:prSet presAssocID="{72680A89-8BC5-4787-B97C-0F5D8B30BD14}" presName="roof" presStyleLbl="dkBgShp" presStyleIdx="0" presStyleCnt="2"/>
      <dgm:spPr/>
    </dgm:pt>
    <dgm:pt modelId="{F351EC3C-BF1D-4E81-8708-98D80D539C41}" type="pres">
      <dgm:prSet presAssocID="{72680A89-8BC5-4787-B97C-0F5D8B30BD14}" presName="pillars" presStyleCnt="0"/>
      <dgm:spPr/>
    </dgm:pt>
    <dgm:pt modelId="{8DE23096-519A-4B2D-AA9A-AE99DB465E3F}" type="pres">
      <dgm:prSet presAssocID="{72680A89-8BC5-4787-B97C-0F5D8B30BD14}" presName="pillar1" presStyleLbl="node1" presStyleIdx="0" presStyleCnt="3">
        <dgm:presLayoutVars>
          <dgm:bulletEnabled val="1"/>
        </dgm:presLayoutVars>
      </dgm:prSet>
      <dgm:spPr/>
    </dgm:pt>
    <dgm:pt modelId="{7701A0AD-F76E-4F11-82C4-2806183712AA}" type="pres">
      <dgm:prSet presAssocID="{2B983292-9F87-4C7E-A8AF-0AD5D09C85B5}" presName="pillarX" presStyleLbl="node1" presStyleIdx="1" presStyleCnt="3" custScaleX="27471">
        <dgm:presLayoutVars>
          <dgm:bulletEnabled val="1"/>
        </dgm:presLayoutVars>
      </dgm:prSet>
      <dgm:spPr/>
    </dgm:pt>
    <dgm:pt modelId="{5F16489E-4AEE-4BC3-A0E2-B87A7C4A34F0}" type="pres">
      <dgm:prSet presAssocID="{F7F9FC12-8F4B-4EC1-9B41-FF4DA1C98F59}" presName="pillarX" presStyleLbl="node1" presStyleIdx="2" presStyleCnt="3">
        <dgm:presLayoutVars>
          <dgm:bulletEnabled val="1"/>
        </dgm:presLayoutVars>
      </dgm:prSet>
      <dgm:spPr/>
    </dgm:pt>
    <dgm:pt modelId="{6AFA0D7B-42F1-4F5F-818B-4EC86BB3BFF0}" type="pres">
      <dgm:prSet presAssocID="{72680A89-8BC5-4787-B97C-0F5D8B30BD14}" presName="base" presStyleLbl="dkBgShp" presStyleIdx="1" presStyleCnt="2"/>
      <dgm:spPr>
        <a:solidFill>
          <a:schemeClr val="tx2">
            <a:lumMod val="40000"/>
            <a:lumOff val="60000"/>
          </a:schemeClr>
        </a:solidFill>
        <a:ln>
          <a:solidFill>
            <a:schemeClr val="tx1"/>
          </a:solidFill>
        </a:ln>
      </dgm:spPr>
    </dgm:pt>
  </dgm:ptLst>
  <dgm:cxnLst>
    <dgm:cxn modelId="{1E2ACC39-6B04-4C2C-BF64-07D5E5F2C381}" srcId="{7EB094FD-964C-4007-B4D1-6AF8C3E37E6A}" destId="{72680A89-8BC5-4787-B97C-0F5D8B30BD14}" srcOrd="0" destOrd="0" parTransId="{04F3C456-4B7F-45DB-B58A-9DFA04A957E6}" sibTransId="{CA695557-F744-4B73-915A-0058895C5826}"/>
    <dgm:cxn modelId="{2887C24A-70A5-4258-A771-6F77F4F10F2A}" type="presOf" srcId="{2B983292-9F87-4C7E-A8AF-0AD5D09C85B5}" destId="{7701A0AD-F76E-4F11-82C4-2806183712AA}" srcOrd="0" destOrd="0" presId="urn:microsoft.com/office/officeart/2005/8/layout/hList3"/>
    <dgm:cxn modelId="{2C63EA4A-8E29-4D11-B59C-2FDF2C389DD3}" srcId="{72680A89-8BC5-4787-B97C-0F5D8B30BD14}" destId="{F7F9FC12-8F4B-4EC1-9B41-FF4DA1C98F59}" srcOrd="2" destOrd="0" parTransId="{31FD3029-E688-4A5E-B2AA-869BAD7BC3CB}" sibTransId="{21069B18-01C3-4B4D-AF06-4FF0FD22909D}"/>
    <dgm:cxn modelId="{621C6277-03B8-4871-844D-3779909304FE}" type="presOf" srcId="{72680A89-8BC5-4787-B97C-0F5D8B30BD14}" destId="{06442209-642B-4568-8698-F63C66B977BC}" srcOrd="0" destOrd="0" presId="urn:microsoft.com/office/officeart/2005/8/layout/hList3"/>
    <dgm:cxn modelId="{4CBDC75A-37EB-4F8D-A12D-DC4FC6DFAE46}" srcId="{72680A89-8BC5-4787-B97C-0F5D8B30BD14}" destId="{9C657EC5-548F-4E01-B744-3ED088902E47}" srcOrd="0" destOrd="0" parTransId="{B475BE7B-66E7-4570-9269-0788BC8E07B3}" sibTransId="{C3AFF359-F24D-4711-8513-892A5D204428}"/>
    <dgm:cxn modelId="{05768DA6-0FE3-44ED-9E1D-1B60CE596787}" type="presOf" srcId="{F7F9FC12-8F4B-4EC1-9B41-FF4DA1C98F59}" destId="{5F16489E-4AEE-4BC3-A0E2-B87A7C4A34F0}" srcOrd="0" destOrd="0" presId="urn:microsoft.com/office/officeart/2005/8/layout/hList3"/>
    <dgm:cxn modelId="{2731F4D0-2F6B-4BDA-B231-C8A30F68CEE0}" type="presOf" srcId="{7EB094FD-964C-4007-B4D1-6AF8C3E37E6A}" destId="{DBA4472C-C82C-467B-8A88-2145A1924F95}" srcOrd="0" destOrd="0" presId="urn:microsoft.com/office/officeart/2005/8/layout/hList3"/>
    <dgm:cxn modelId="{81C02DFD-8564-41CA-A094-E553DE111623}" srcId="{72680A89-8BC5-4787-B97C-0F5D8B30BD14}" destId="{2B983292-9F87-4C7E-A8AF-0AD5D09C85B5}" srcOrd="1" destOrd="0" parTransId="{C9328F6E-CFA3-4022-9841-933C0590BFC0}" sibTransId="{3F303BA0-0CDE-4BBB-B655-2275CD58CBAF}"/>
    <dgm:cxn modelId="{25D9D7FE-B7D4-485C-92FB-241C6913991E}" type="presOf" srcId="{9C657EC5-548F-4E01-B744-3ED088902E47}" destId="{8DE23096-519A-4B2D-AA9A-AE99DB465E3F}" srcOrd="0" destOrd="0" presId="urn:microsoft.com/office/officeart/2005/8/layout/hList3"/>
    <dgm:cxn modelId="{8234B0E2-B2AD-4E3A-90E8-5E5D824900D5}" type="presParOf" srcId="{DBA4472C-C82C-467B-8A88-2145A1924F95}" destId="{06442209-642B-4568-8698-F63C66B977BC}" srcOrd="0" destOrd="0" presId="urn:microsoft.com/office/officeart/2005/8/layout/hList3"/>
    <dgm:cxn modelId="{84241F9B-4730-4D73-BEC3-1B305B52EA70}" type="presParOf" srcId="{DBA4472C-C82C-467B-8A88-2145A1924F95}" destId="{F351EC3C-BF1D-4E81-8708-98D80D539C41}" srcOrd="1" destOrd="0" presId="urn:microsoft.com/office/officeart/2005/8/layout/hList3"/>
    <dgm:cxn modelId="{FBC649D7-1953-48AB-95B1-BC92E65BEE7E}" type="presParOf" srcId="{F351EC3C-BF1D-4E81-8708-98D80D539C41}" destId="{8DE23096-519A-4B2D-AA9A-AE99DB465E3F}" srcOrd="0" destOrd="0" presId="urn:microsoft.com/office/officeart/2005/8/layout/hList3"/>
    <dgm:cxn modelId="{82FA5D1A-E345-48B4-896C-8974A9123EAD}" type="presParOf" srcId="{F351EC3C-BF1D-4E81-8708-98D80D539C41}" destId="{7701A0AD-F76E-4F11-82C4-2806183712AA}" srcOrd="1" destOrd="0" presId="urn:microsoft.com/office/officeart/2005/8/layout/hList3"/>
    <dgm:cxn modelId="{D515A731-AE41-4B40-A6A4-9E8A6F1A09AD}" type="presParOf" srcId="{F351EC3C-BF1D-4E81-8708-98D80D539C41}" destId="{5F16489E-4AEE-4BC3-A0E2-B87A7C4A34F0}" srcOrd="2" destOrd="0" presId="urn:microsoft.com/office/officeart/2005/8/layout/hList3"/>
    <dgm:cxn modelId="{E96ED5DB-E453-4271-BD99-98E5BFDC990E}" type="presParOf" srcId="{DBA4472C-C82C-467B-8A88-2145A1924F95}" destId="{6AFA0D7B-42F1-4F5F-818B-4EC86BB3BFF0}"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4DA687-156A-45A5-8E2F-244865E917A0}">
      <dsp:nvSpPr>
        <dsp:cNvPr id="0" name=""/>
        <dsp:cNvSpPr/>
      </dsp:nvSpPr>
      <dsp:spPr>
        <a:xfrm>
          <a:off x="0" y="0"/>
          <a:ext cx="8781775" cy="1218522"/>
        </a:xfrm>
        <a:prstGeom prst="rect">
          <a:avLst/>
        </a:prstGeom>
        <a:solidFill>
          <a:schemeClr val="tx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person commits an offence if:</a:t>
          </a:r>
        </a:p>
      </dsp:txBody>
      <dsp:txXfrm>
        <a:off x="0" y="0"/>
        <a:ext cx="8781775" cy="1218522"/>
      </dsp:txXfrm>
    </dsp:sp>
    <dsp:sp modelId="{A8E8DA8C-6516-4CDC-971F-4A02FBC54AAD}">
      <dsp:nvSpPr>
        <dsp:cNvPr id="0" name=""/>
        <dsp:cNvSpPr/>
      </dsp:nvSpPr>
      <dsp:spPr>
        <a:xfrm>
          <a:off x="1299" y="1218522"/>
          <a:ext cx="3494700" cy="2558897"/>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He </a:t>
          </a:r>
          <a:r>
            <a:rPr lang="en-GB" sz="2400" b="1" i="1" kern="1200" dirty="0">
              <a:solidFill>
                <a:schemeClr val="tx1"/>
              </a:solidFill>
            </a:rPr>
            <a:t>intentionally penetrates </a:t>
          </a:r>
          <a:r>
            <a:rPr lang="en-GB" sz="2400" kern="1200" dirty="0">
              <a:solidFill>
                <a:schemeClr val="tx1"/>
              </a:solidFill>
            </a:rPr>
            <a:t>the </a:t>
          </a:r>
          <a:r>
            <a:rPr lang="en-GB" sz="2400" b="1" i="1" kern="1200" dirty="0">
              <a:solidFill>
                <a:schemeClr val="tx1"/>
              </a:solidFill>
            </a:rPr>
            <a:t>vagina</a:t>
          </a:r>
          <a:r>
            <a:rPr lang="en-GB" sz="2400" kern="1200" dirty="0">
              <a:solidFill>
                <a:schemeClr val="tx1"/>
              </a:solidFill>
            </a:rPr>
            <a:t>, </a:t>
          </a:r>
          <a:r>
            <a:rPr lang="en-GB" sz="2400" b="1" i="1" kern="1200" dirty="0">
              <a:solidFill>
                <a:schemeClr val="tx1"/>
              </a:solidFill>
            </a:rPr>
            <a:t>anus </a:t>
          </a:r>
          <a:r>
            <a:rPr lang="en-GB" sz="2400" kern="1200" dirty="0">
              <a:solidFill>
                <a:schemeClr val="tx1"/>
              </a:solidFill>
            </a:rPr>
            <a:t>or </a:t>
          </a:r>
          <a:r>
            <a:rPr lang="en-GB" sz="2400" b="1" i="1" kern="1200" dirty="0">
              <a:solidFill>
                <a:schemeClr val="tx1"/>
              </a:solidFill>
            </a:rPr>
            <a:t>mouth</a:t>
          </a:r>
          <a:r>
            <a:rPr lang="en-GB" sz="2400" kern="1200" dirty="0">
              <a:solidFill>
                <a:schemeClr val="tx1"/>
              </a:solidFill>
            </a:rPr>
            <a:t> of another person with his </a:t>
          </a:r>
          <a:r>
            <a:rPr lang="en-GB" sz="2400" b="1" i="1" kern="1200" dirty="0">
              <a:solidFill>
                <a:schemeClr val="tx1"/>
              </a:solidFill>
            </a:rPr>
            <a:t>penis</a:t>
          </a:r>
        </a:p>
      </dsp:txBody>
      <dsp:txXfrm>
        <a:off x="1299" y="1218522"/>
        <a:ext cx="3494700" cy="2558897"/>
      </dsp:txXfrm>
    </dsp:sp>
    <dsp:sp modelId="{6C7E84AD-C537-488F-AE13-494CF632D217}">
      <dsp:nvSpPr>
        <dsp:cNvPr id="0" name=""/>
        <dsp:cNvSpPr/>
      </dsp:nvSpPr>
      <dsp:spPr>
        <a:xfrm>
          <a:off x="3495999" y="1218522"/>
          <a:ext cx="1789775" cy="2558897"/>
        </a:xfrm>
        <a:prstGeom prst="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kern="1200" dirty="0">
              <a:solidFill>
                <a:schemeClr val="tx1"/>
              </a:solidFill>
            </a:rPr>
            <a:t>AND</a:t>
          </a:r>
        </a:p>
      </dsp:txBody>
      <dsp:txXfrm>
        <a:off x="3495999" y="1218522"/>
        <a:ext cx="1789775" cy="2558897"/>
      </dsp:txXfrm>
    </dsp:sp>
    <dsp:sp modelId="{AD6655A8-49FC-44ED-A15F-1A27F713FAFB}">
      <dsp:nvSpPr>
        <dsp:cNvPr id="0" name=""/>
        <dsp:cNvSpPr/>
      </dsp:nvSpPr>
      <dsp:spPr>
        <a:xfrm>
          <a:off x="5285775" y="1218522"/>
          <a:ext cx="3494700" cy="2558897"/>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a:t>
          </a:r>
          <a:r>
            <a:rPr lang="en-GB" sz="2400" b="1" i="1" kern="1200" dirty="0">
              <a:solidFill>
                <a:schemeClr val="tx1"/>
              </a:solidFill>
            </a:rPr>
            <a:t>person is under 13</a:t>
          </a:r>
          <a:endParaRPr lang="en-GB" sz="2400" kern="1200" dirty="0">
            <a:solidFill>
              <a:schemeClr val="tx1"/>
            </a:solidFill>
          </a:endParaRPr>
        </a:p>
      </dsp:txBody>
      <dsp:txXfrm>
        <a:off x="5285775" y="1218522"/>
        <a:ext cx="3494700" cy="2558897"/>
      </dsp:txXfrm>
    </dsp:sp>
    <dsp:sp modelId="{F4FDA483-7382-40A1-99EA-DF26ABA39E24}">
      <dsp:nvSpPr>
        <dsp:cNvPr id="0" name=""/>
        <dsp:cNvSpPr/>
      </dsp:nvSpPr>
      <dsp:spPr>
        <a:xfrm>
          <a:off x="0" y="3777420"/>
          <a:ext cx="8781775" cy="284321"/>
        </a:xfrm>
        <a:prstGeom prst="rect">
          <a:avLst/>
        </a:prstGeom>
        <a:solidFill>
          <a:schemeClr val="tx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4DA687-156A-45A5-8E2F-244865E917A0}">
      <dsp:nvSpPr>
        <dsp:cNvPr id="0" name=""/>
        <dsp:cNvSpPr/>
      </dsp:nvSpPr>
      <dsp:spPr>
        <a:xfrm>
          <a:off x="0" y="0"/>
          <a:ext cx="9102725" cy="1230449"/>
        </a:xfrm>
        <a:prstGeom prst="rect">
          <a:avLst/>
        </a:prstGeom>
        <a:solidFill>
          <a:schemeClr val="tx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person commits an offence if:</a:t>
          </a:r>
        </a:p>
      </dsp:txBody>
      <dsp:txXfrm>
        <a:off x="0" y="0"/>
        <a:ext cx="9102725" cy="1230449"/>
      </dsp:txXfrm>
    </dsp:sp>
    <dsp:sp modelId="{A8E8DA8C-6516-4CDC-971F-4A02FBC54AAD}">
      <dsp:nvSpPr>
        <dsp:cNvPr id="0" name=""/>
        <dsp:cNvSpPr/>
      </dsp:nvSpPr>
      <dsp:spPr>
        <a:xfrm>
          <a:off x="3976" y="1230449"/>
          <a:ext cx="3426855" cy="2583944"/>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He </a:t>
          </a:r>
          <a:r>
            <a:rPr lang="en-GB" sz="2400" b="1" i="1" kern="1200" dirty="0">
              <a:solidFill>
                <a:schemeClr val="tx1"/>
              </a:solidFill>
            </a:rPr>
            <a:t>intentionally penetrates </a:t>
          </a:r>
          <a:r>
            <a:rPr lang="en-GB" sz="2400" kern="1200" dirty="0">
              <a:solidFill>
                <a:schemeClr val="tx1"/>
              </a:solidFill>
            </a:rPr>
            <a:t>the </a:t>
          </a:r>
          <a:r>
            <a:rPr lang="en-GB" sz="2400" b="1" i="1" kern="1200" dirty="0">
              <a:solidFill>
                <a:schemeClr val="tx1"/>
              </a:solidFill>
            </a:rPr>
            <a:t>vagina</a:t>
          </a:r>
          <a:r>
            <a:rPr lang="en-GB" sz="2400" kern="1200" dirty="0">
              <a:solidFill>
                <a:schemeClr val="tx1"/>
              </a:solidFill>
            </a:rPr>
            <a:t>, </a:t>
          </a:r>
          <a:r>
            <a:rPr lang="en-GB" sz="2400" b="1" i="1" kern="1200" dirty="0">
              <a:solidFill>
                <a:schemeClr val="tx1"/>
              </a:solidFill>
            </a:rPr>
            <a:t>anus </a:t>
          </a:r>
          <a:r>
            <a:rPr lang="en-GB" sz="2400" kern="1200" dirty="0">
              <a:solidFill>
                <a:schemeClr val="tx1"/>
              </a:solidFill>
            </a:rPr>
            <a:t>of another person with a </a:t>
          </a:r>
          <a:r>
            <a:rPr lang="en-GB" sz="2400" b="1" i="1" kern="1200" dirty="0">
              <a:solidFill>
                <a:schemeClr val="tx1"/>
              </a:solidFill>
            </a:rPr>
            <a:t>part of his body </a:t>
          </a:r>
          <a:r>
            <a:rPr lang="en-GB" sz="2400" kern="1200" dirty="0">
              <a:solidFill>
                <a:schemeClr val="tx1"/>
              </a:solidFill>
            </a:rPr>
            <a:t>or </a:t>
          </a:r>
          <a:r>
            <a:rPr lang="en-GB" sz="2400" b="1" i="1" kern="1200" dirty="0">
              <a:solidFill>
                <a:schemeClr val="tx1"/>
              </a:solidFill>
            </a:rPr>
            <a:t>anything else</a:t>
          </a:r>
        </a:p>
      </dsp:txBody>
      <dsp:txXfrm>
        <a:off x="3976" y="1230449"/>
        <a:ext cx="3426855" cy="2583944"/>
      </dsp:txXfrm>
    </dsp:sp>
    <dsp:sp modelId="{6C7E84AD-C537-488F-AE13-494CF632D217}">
      <dsp:nvSpPr>
        <dsp:cNvPr id="0" name=""/>
        <dsp:cNvSpPr/>
      </dsp:nvSpPr>
      <dsp:spPr>
        <a:xfrm>
          <a:off x="3430832" y="1230449"/>
          <a:ext cx="2241060" cy="2583944"/>
        </a:xfrm>
        <a:prstGeom prst="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kern="1200" dirty="0">
              <a:solidFill>
                <a:schemeClr val="tx1"/>
              </a:solidFill>
            </a:rPr>
            <a:t>The</a:t>
          </a:r>
          <a:r>
            <a:rPr lang="en-GB" sz="2400" b="1" i="1" kern="1200" baseline="0" dirty="0">
              <a:solidFill>
                <a:schemeClr val="tx1"/>
              </a:solidFill>
            </a:rPr>
            <a:t> penetration is sexual</a:t>
          </a:r>
          <a:endParaRPr lang="en-GB" sz="2400" b="1" i="1" kern="1200" dirty="0">
            <a:solidFill>
              <a:schemeClr val="tx1"/>
            </a:solidFill>
          </a:endParaRPr>
        </a:p>
      </dsp:txBody>
      <dsp:txXfrm>
        <a:off x="3430832" y="1230449"/>
        <a:ext cx="2241060" cy="2583944"/>
      </dsp:txXfrm>
    </dsp:sp>
    <dsp:sp modelId="{AD6655A8-49FC-44ED-A15F-1A27F713FAFB}">
      <dsp:nvSpPr>
        <dsp:cNvPr id="0" name=""/>
        <dsp:cNvSpPr/>
      </dsp:nvSpPr>
      <dsp:spPr>
        <a:xfrm>
          <a:off x="5671892" y="1230449"/>
          <a:ext cx="3426855" cy="2583944"/>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a:t>
          </a:r>
          <a:r>
            <a:rPr lang="en-GB" sz="2400" b="1" i="1" kern="1200" dirty="0">
              <a:solidFill>
                <a:schemeClr val="tx1"/>
              </a:solidFill>
            </a:rPr>
            <a:t>person is under 13</a:t>
          </a:r>
          <a:endParaRPr lang="en-GB" sz="2400" kern="1200" dirty="0">
            <a:solidFill>
              <a:schemeClr val="tx1"/>
            </a:solidFill>
          </a:endParaRPr>
        </a:p>
      </dsp:txBody>
      <dsp:txXfrm>
        <a:off x="5671892" y="1230449"/>
        <a:ext cx="3426855" cy="2583944"/>
      </dsp:txXfrm>
    </dsp:sp>
    <dsp:sp modelId="{F4FDA483-7382-40A1-99EA-DF26ABA39E24}">
      <dsp:nvSpPr>
        <dsp:cNvPr id="0" name=""/>
        <dsp:cNvSpPr/>
      </dsp:nvSpPr>
      <dsp:spPr>
        <a:xfrm>
          <a:off x="0" y="3814394"/>
          <a:ext cx="9102725" cy="287104"/>
        </a:xfrm>
        <a:prstGeom prst="rect">
          <a:avLst/>
        </a:prstGeom>
        <a:solidFill>
          <a:schemeClr val="tx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4DA687-156A-45A5-8E2F-244865E917A0}">
      <dsp:nvSpPr>
        <dsp:cNvPr id="0" name=""/>
        <dsp:cNvSpPr/>
      </dsp:nvSpPr>
      <dsp:spPr>
        <a:xfrm>
          <a:off x="0" y="0"/>
          <a:ext cx="8877007" cy="1230449"/>
        </a:xfrm>
        <a:prstGeom prst="rect">
          <a:avLst/>
        </a:prstGeom>
        <a:solidFill>
          <a:schemeClr val="tx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person commits an offence if:</a:t>
          </a:r>
        </a:p>
      </dsp:txBody>
      <dsp:txXfrm>
        <a:off x="0" y="0"/>
        <a:ext cx="8877007" cy="1230449"/>
      </dsp:txXfrm>
    </dsp:sp>
    <dsp:sp modelId="{A8E8DA8C-6516-4CDC-971F-4A02FBC54AAD}">
      <dsp:nvSpPr>
        <dsp:cNvPr id="0" name=""/>
        <dsp:cNvSpPr/>
      </dsp:nvSpPr>
      <dsp:spPr>
        <a:xfrm>
          <a:off x="3877" y="1230449"/>
          <a:ext cx="3341881" cy="2583944"/>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He </a:t>
          </a:r>
          <a:r>
            <a:rPr lang="en-GB" sz="2400" b="1" i="1" kern="1200" dirty="0">
              <a:solidFill>
                <a:schemeClr val="tx1"/>
              </a:solidFill>
            </a:rPr>
            <a:t>intentionally touches</a:t>
          </a:r>
          <a:r>
            <a:rPr lang="en-GB" sz="2400" kern="1200" dirty="0">
              <a:solidFill>
                <a:schemeClr val="tx1"/>
              </a:solidFill>
            </a:rPr>
            <a:t> another person </a:t>
          </a:r>
          <a:endParaRPr lang="en-GB" sz="2400" b="1" i="1" kern="1200" dirty="0">
            <a:solidFill>
              <a:schemeClr val="tx1"/>
            </a:solidFill>
          </a:endParaRPr>
        </a:p>
      </dsp:txBody>
      <dsp:txXfrm>
        <a:off x="3877" y="1230449"/>
        <a:ext cx="3341881" cy="2583944"/>
      </dsp:txXfrm>
    </dsp:sp>
    <dsp:sp modelId="{6C7E84AD-C537-488F-AE13-494CF632D217}">
      <dsp:nvSpPr>
        <dsp:cNvPr id="0" name=""/>
        <dsp:cNvSpPr/>
      </dsp:nvSpPr>
      <dsp:spPr>
        <a:xfrm>
          <a:off x="3345758" y="1230449"/>
          <a:ext cx="2185489" cy="2583944"/>
        </a:xfrm>
        <a:prstGeom prst="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i="0" kern="1200" dirty="0">
              <a:solidFill>
                <a:schemeClr val="tx1"/>
              </a:solidFill>
            </a:rPr>
            <a:t>The</a:t>
          </a:r>
          <a:r>
            <a:rPr lang="en-GB" sz="2400" b="1" i="1" kern="1200" baseline="0" dirty="0">
              <a:solidFill>
                <a:schemeClr val="tx1"/>
              </a:solidFill>
            </a:rPr>
            <a:t> touching is sexual</a:t>
          </a:r>
          <a:endParaRPr lang="en-GB" sz="2400" b="1" i="1" kern="1200" dirty="0">
            <a:solidFill>
              <a:schemeClr val="tx1"/>
            </a:solidFill>
          </a:endParaRPr>
        </a:p>
      </dsp:txBody>
      <dsp:txXfrm>
        <a:off x="3345758" y="1230449"/>
        <a:ext cx="2185489" cy="2583944"/>
      </dsp:txXfrm>
    </dsp:sp>
    <dsp:sp modelId="{AD6655A8-49FC-44ED-A15F-1A27F713FAFB}">
      <dsp:nvSpPr>
        <dsp:cNvPr id="0" name=""/>
        <dsp:cNvSpPr/>
      </dsp:nvSpPr>
      <dsp:spPr>
        <a:xfrm>
          <a:off x="5531248" y="1230449"/>
          <a:ext cx="3341881" cy="2583944"/>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The </a:t>
          </a:r>
          <a:r>
            <a:rPr lang="en-GB" sz="2400" b="1" i="1" kern="1200" dirty="0">
              <a:solidFill>
                <a:schemeClr val="tx1"/>
              </a:solidFill>
            </a:rPr>
            <a:t>person is under 13</a:t>
          </a:r>
          <a:endParaRPr lang="en-GB" sz="2400" kern="1200" dirty="0">
            <a:solidFill>
              <a:schemeClr val="tx1"/>
            </a:solidFill>
          </a:endParaRPr>
        </a:p>
      </dsp:txBody>
      <dsp:txXfrm>
        <a:off x="5531248" y="1230449"/>
        <a:ext cx="3341881" cy="2583944"/>
      </dsp:txXfrm>
    </dsp:sp>
    <dsp:sp modelId="{F4FDA483-7382-40A1-99EA-DF26ABA39E24}">
      <dsp:nvSpPr>
        <dsp:cNvPr id="0" name=""/>
        <dsp:cNvSpPr/>
      </dsp:nvSpPr>
      <dsp:spPr>
        <a:xfrm>
          <a:off x="0" y="3814394"/>
          <a:ext cx="8877007" cy="287104"/>
        </a:xfrm>
        <a:prstGeom prst="rect">
          <a:avLst/>
        </a:prstGeom>
        <a:solidFill>
          <a:schemeClr val="tx2">
            <a:lumMod val="60000"/>
            <a:lumOff val="40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5A858-130B-4D88-910C-E5C326CE4B79}">
      <dsp:nvSpPr>
        <dsp:cNvPr id="0" name=""/>
        <dsp:cNvSpPr/>
      </dsp:nvSpPr>
      <dsp:spPr>
        <a:xfrm>
          <a:off x="0" y="0"/>
          <a:ext cx="8444506" cy="1590158"/>
        </a:xfrm>
        <a:prstGeom prst="roundRect">
          <a:avLst>
            <a:gd name="adj" fmla="val 10000"/>
          </a:avLst>
        </a:prstGeom>
        <a:solidFill>
          <a:schemeClr val="accent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A person commits an offence if:</a:t>
          </a:r>
        </a:p>
      </dsp:txBody>
      <dsp:txXfrm>
        <a:off x="46574" y="46574"/>
        <a:ext cx="6800953" cy="1497010"/>
      </dsp:txXfrm>
    </dsp:sp>
    <dsp:sp modelId="{9986C063-698E-46B5-84A9-9B7843DB41FA}">
      <dsp:nvSpPr>
        <dsp:cNvPr id="0" name=""/>
        <dsp:cNvSpPr/>
      </dsp:nvSpPr>
      <dsp:spPr>
        <a:xfrm>
          <a:off x="1490206" y="1943526"/>
          <a:ext cx="8444506" cy="1590158"/>
        </a:xfrm>
        <a:prstGeom prst="roundRect">
          <a:avLst>
            <a:gd name="adj" fmla="val 1000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If he </a:t>
          </a:r>
          <a:r>
            <a:rPr lang="en-GB" sz="2400" b="1" i="1" kern="1200" dirty="0">
              <a:solidFill>
                <a:schemeClr val="tx1"/>
              </a:solidFill>
            </a:rPr>
            <a:t>intentionally causes </a:t>
          </a:r>
          <a:r>
            <a:rPr lang="en-GB" sz="2400" kern="1200" dirty="0">
              <a:solidFill>
                <a:schemeClr val="tx1"/>
              </a:solidFill>
            </a:rPr>
            <a:t>or </a:t>
          </a:r>
          <a:r>
            <a:rPr lang="en-GB" sz="2400" b="1" i="1" kern="1200" dirty="0">
              <a:solidFill>
                <a:schemeClr val="tx1"/>
              </a:solidFill>
            </a:rPr>
            <a:t>incites</a:t>
          </a:r>
          <a:r>
            <a:rPr lang="en-GB" sz="2400" kern="1200" dirty="0">
              <a:solidFill>
                <a:schemeClr val="tx1"/>
              </a:solidFill>
            </a:rPr>
            <a:t> another to </a:t>
          </a:r>
          <a:r>
            <a:rPr lang="en-GB" sz="2400" b="1" i="1" kern="1200" dirty="0">
              <a:solidFill>
                <a:schemeClr val="tx1"/>
              </a:solidFill>
            </a:rPr>
            <a:t>engage in a sexual activity </a:t>
          </a:r>
          <a:r>
            <a:rPr lang="en-GB" sz="2400" kern="1200" dirty="0">
              <a:solidFill>
                <a:schemeClr val="tx1"/>
              </a:solidFill>
            </a:rPr>
            <a:t>&amp; the child in </a:t>
          </a:r>
          <a:r>
            <a:rPr lang="en-GB" sz="2400" b="1" i="1" kern="1200" dirty="0">
              <a:solidFill>
                <a:schemeClr val="tx1"/>
              </a:solidFill>
            </a:rPr>
            <a:t>under 13</a:t>
          </a:r>
        </a:p>
      </dsp:txBody>
      <dsp:txXfrm>
        <a:off x="1536780" y="1990100"/>
        <a:ext cx="5827548" cy="1497010"/>
      </dsp:txXfrm>
    </dsp:sp>
    <dsp:sp modelId="{C0B805BA-12AC-4CB2-A41E-549255069935}">
      <dsp:nvSpPr>
        <dsp:cNvPr id="0" name=""/>
        <dsp:cNvSpPr/>
      </dsp:nvSpPr>
      <dsp:spPr>
        <a:xfrm>
          <a:off x="7410903" y="1250041"/>
          <a:ext cx="1033602" cy="1033602"/>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643463" y="1250041"/>
        <a:ext cx="568482" cy="7777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42209-642B-4568-8698-F63C66B977BC}">
      <dsp:nvSpPr>
        <dsp:cNvPr id="0" name=""/>
        <dsp:cNvSpPr/>
      </dsp:nvSpPr>
      <dsp:spPr>
        <a:xfrm>
          <a:off x="0" y="0"/>
          <a:ext cx="9760225" cy="1427645"/>
        </a:xfrm>
        <a:prstGeom prst="rect">
          <a:avLst/>
        </a:prstGeom>
        <a:solidFill>
          <a:schemeClr val="tx2">
            <a:lumMod val="40000"/>
            <a:lumOff val="6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a:t>
          </a:r>
          <a:r>
            <a:rPr lang="en-GB" sz="2400" b="1" i="1" kern="1200" dirty="0">
              <a:solidFill>
                <a:schemeClr val="tx1"/>
              </a:solidFill>
            </a:rPr>
            <a:t>person aged 18 </a:t>
          </a:r>
          <a:r>
            <a:rPr lang="en-GB" sz="2400" kern="1200" dirty="0">
              <a:solidFill>
                <a:schemeClr val="tx1"/>
              </a:solidFill>
            </a:rPr>
            <a:t>or over (A) commits an offence if:</a:t>
          </a:r>
        </a:p>
      </dsp:txBody>
      <dsp:txXfrm>
        <a:off x="0" y="0"/>
        <a:ext cx="9760225" cy="1427645"/>
      </dsp:txXfrm>
    </dsp:sp>
    <dsp:sp modelId="{8DE23096-519A-4B2D-AA9A-AE99DB465E3F}">
      <dsp:nvSpPr>
        <dsp:cNvPr id="0" name=""/>
        <dsp:cNvSpPr/>
      </dsp:nvSpPr>
      <dsp:spPr>
        <a:xfrm>
          <a:off x="2656" y="1427645"/>
          <a:ext cx="4012748" cy="2998055"/>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He intentionally </a:t>
          </a:r>
          <a:r>
            <a:rPr lang="en-GB" sz="2400" b="1" i="1" kern="1200" dirty="0">
              <a:solidFill>
                <a:schemeClr val="tx1"/>
              </a:solidFill>
            </a:rPr>
            <a:t>touches </a:t>
          </a:r>
          <a:r>
            <a:rPr lang="en-GB" sz="2400" kern="1200" dirty="0">
              <a:solidFill>
                <a:schemeClr val="tx1"/>
              </a:solidFill>
            </a:rPr>
            <a:t>another person (B)</a:t>
          </a:r>
        </a:p>
        <a:p>
          <a:pPr marL="0" lvl="0" indent="0" algn="ctr" defTabSz="1066800">
            <a:lnSpc>
              <a:spcPct val="90000"/>
            </a:lnSpc>
            <a:spcBef>
              <a:spcPct val="0"/>
            </a:spcBef>
            <a:spcAft>
              <a:spcPct val="35000"/>
            </a:spcAft>
            <a:buNone/>
          </a:pPr>
          <a:r>
            <a:rPr lang="en-GB" sz="2400" kern="1200" dirty="0">
              <a:solidFill>
                <a:schemeClr val="tx1"/>
              </a:solidFill>
            </a:rPr>
            <a:t>b) The touching is </a:t>
          </a:r>
          <a:r>
            <a:rPr lang="en-GB" sz="2400" b="1" u="sng" kern="1200" dirty="0">
              <a:solidFill>
                <a:schemeClr val="tx1"/>
              </a:solidFill>
            </a:rPr>
            <a:t>sexual</a:t>
          </a:r>
          <a:r>
            <a:rPr lang="en-GB" sz="2400" kern="1200" dirty="0">
              <a:solidFill>
                <a:schemeClr val="tx1"/>
              </a:solidFill>
            </a:rPr>
            <a:t>, &amp;</a:t>
          </a:r>
        </a:p>
      </dsp:txBody>
      <dsp:txXfrm>
        <a:off x="2656" y="1427645"/>
        <a:ext cx="4012748" cy="2998055"/>
      </dsp:txXfrm>
    </dsp:sp>
    <dsp:sp modelId="{7701A0AD-F76E-4F11-82C4-2806183712AA}">
      <dsp:nvSpPr>
        <dsp:cNvPr id="0" name=""/>
        <dsp:cNvSpPr/>
      </dsp:nvSpPr>
      <dsp:spPr>
        <a:xfrm>
          <a:off x="4015405" y="1427645"/>
          <a:ext cx="1729414" cy="2998055"/>
        </a:xfrm>
        <a:prstGeom prst="rect">
          <a:avLst/>
        </a:prstGeom>
        <a:solidFill>
          <a:schemeClr val="accent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Either</a:t>
          </a:r>
        </a:p>
      </dsp:txBody>
      <dsp:txXfrm>
        <a:off x="4015405" y="1427645"/>
        <a:ext cx="1729414" cy="2998055"/>
      </dsp:txXfrm>
    </dsp:sp>
    <dsp:sp modelId="{5F16489E-4AEE-4BC3-A0E2-B87A7C4A34F0}">
      <dsp:nvSpPr>
        <dsp:cNvPr id="0" name=""/>
        <dsp:cNvSpPr/>
      </dsp:nvSpPr>
      <dsp:spPr>
        <a:xfrm>
          <a:off x="5744819" y="1427645"/>
          <a:ext cx="4012748" cy="2998055"/>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err="1">
              <a:solidFill>
                <a:schemeClr val="tx1"/>
              </a:solidFill>
            </a:rPr>
            <a:t>i</a:t>
          </a:r>
          <a:r>
            <a:rPr lang="en-GB" sz="2400" kern="1200" dirty="0">
              <a:solidFill>
                <a:schemeClr val="tx1"/>
              </a:solidFill>
            </a:rPr>
            <a:t>. B </a:t>
          </a:r>
          <a:r>
            <a:rPr lang="en-GB" sz="2400" b="1" i="1" kern="1200" dirty="0">
              <a:solidFill>
                <a:schemeClr val="tx1"/>
              </a:solidFill>
            </a:rPr>
            <a:t>is under 16 </a:t>
          </a:r>
          <a:r>
            <a:rPr lang="en-GB" sz="2400" kern="1200" dirty="0">
              <a:solidFill>
                <a:schemeClr val="tx1"/>
              </a:solidFill>
            </a:rPr>
            <a:t>&amp; </a:t>
          </a:r>
          <a:r>
            <a:rPr lang="en-GB" sz="2400" b="1" i="1" kern="1200" dirty="0">
              <a:solidFill>
                <a:schemeClr val="tx1"/>
              </a:solidFill>
            </a:rPr>
            <a:t>A does not reasonably believe that B is 16 or over</a:t>
          </a:r>
          <a:r>
            <a:rPr lang="en-GB" sz="2400" kern="1200" dirty="0">
              <a:solidFill>
                <a:schemeClr val="tx1"/>
              </a:solidFill>
            </a:rPr>
            <a:t>, or</a:t>
          </a:r>
        </a:p>
        <a:p>
          <a:pPr marL="0" lvl="0" indent="0" algn="ctr" defTabSz="1066800">
            <a:lnSpc>
              <a:spcPct val="90000"/>
            </a:lnSpc>
            <a:spcBef>
              <a:spcPct val="0"/>
            </a:spcBef>
            <a:spcAft>
              <a:spcPct val="35000"/>
            </a:spcAft>
            <a:buNone/>
          </a:pPr>
          <a:r>
            <a:rPr lang="en-GB" sz="2400" kern="1200" dirty="0">
              <a:solidFill>
                <a:schemeClr val="tx1"/>
              </a:solidFill>
            </a:rPr>
            <a:t>ii. </a:t>
          </a:r>
          <a:r>
            <a:rPr lang="en-GB" sz="2400" b="1" i="1" kern="1200" dirty="0">
              <a:solidFill>
                <a:schemeClr val="tx1"/>
              </a:solidFill>
            </a:rPr>
            <a:t>B is under 13</a:t>
          </a:r>
        </a:p>
      </dsp:txBody>
      <dsp:txXfrm>
        <a:off x="5744819" y="1427645"/>
        <a:ext cx="4012748" cy="2998055"/>
      </dsp:txXfrm>
    </dsp:sp>
    <dsp:sp modelId="{6AFA0D7B-42F1-4F5F-818B-4EC86BB3BFF0}">
      <dsp:nvSpPr>
        <dsp:cNvPr id="0" name=""/>
        <dsp:cNvSpPr/>
      </dsp:nvSpPr>
      <dsp:spPr>
        <a:xfrm>
          <a:off x="0" y="4425700"/>
          <a:ext cx="9760225" cy="333117"/>
        </a:xfrm>
        <a:prstGeom prst="rect">
          <a:avLst/>
        </a:prstGeom>
        <a:solidFill>
          <a:schemeClr val="tx2">
            <a:lumMod val="40000"/>
            <a:lumOff val="60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654D31-D1F7-47FD-9C01-D9B2F1C38DA6}">
      <dsp:nvSpPr>
        <dsp:cNvPr id="0" name=""/>
        <dsp:cNvSpPr/>
      </dsp:nvSpPr>
      <dsp:spPr>
        <a:xfrm>
          <a:off x="822381" y="1067"/>
          <a:ext cx="4055971" cy="1357427"/>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a:t>
          </a:r>
          <a:r>
            <a:rPr lang="en-GB" sz="2400" b="1" i="1" kern="1200" dirty="0">
              <a:solidFill>
                <a:schemeClr val="tx1"/>
              </a:solidFill>
            </a:rPr>
            <a:t>penetration </a:t>
          </a:r>
          <a:r>
            <a:rPr lang="en-GB" sz="2400" kern="1200" dirty="0">
              <a:solidFill>
                <a:schemeClr val="tx1"/>
              </a:solidFill>
            </a:rPr>
            <a:t>of B’s </a:t>
          </a:r>
          <a:r>
            <a:rPr lang="en-GB" sz="2400" b="1" i="1" kern="1200" dirty="0">
              <a:solidFill>
                <a:schemeClr val="tx1"/>
              </a:solidFill>
            </a:rPr>
            <a:t>anus</a:t>
          </a:r>
          <a:r>
            <a:rPr lang="en-GB" sz="2400" kern="1200" dirty="0">
              <a:solidFill>
                <a:schemeClr val="tx1"/>
              </a:solidFill>
            </a:rPr>
            <a:t> or </a:t>
          </a:r>
          <a:r>
            <a:rPr lang="en-GB" sz="2400" b="1" i="1" kern="1200" dirty="0">
              <a:solidFill>
                <a:schemeClr val="tx1"/>
              </a:solidFill>
            </a:rPr>
            <a:t>vagina</a:t>
          </a:r>
          <a:r>
            <a:rPr lang="en-GB" sz="2400" kern="1200" dirty="0">
              <a:solidFill>
                <a:schemeClr val="tx1"/>
              </a:solidFill>
            </a:rPr>
            <a:t> with a </a:t>
          </a:r>
          <a:r>
            <a:rPr lang="en-GB" sz="2400" b="1" i="1" kern="1200" dirty="0">
              <a:solidFill>
                <a:schemeClr val="tx1"/>
              </a:solidFill>
            </a:rPr>
            <a:t>part of A’s body </a:t>
          </a:r>
          <a:r>
            <a:rPr lang="en-GB" sz="2400" kern="1200" dirty="0">
              <a:solidFill>
                <a:schemeClr val="tx1"/>
              </a:solidFill>
            </a:rPr>
            <a:t>or anything else</a:t>
          </a:r>
        </a:p>
      </dsp:txBody>
      <dsp:txXfrm>
        <a:off x="862139" y="40825"/>
        <a:ext cx="3976455" cy="1277911"/>
      </dsp:txXfrm>
    </dsp:sp>
    <dsp:sp modelId="{B50F37F2-29D5-4DA5-BDE9-3C010F8614AC}">
      <dsp:nvSpPr>
        <dsp:cNvPr id="0" name=""/>
        <dsp:cNvSpPr/>
      </dsp:nvSpPr>
      <dsp:spPr>
        <a:xfrm>
          <a:off x="5077441" y="399246"/>
          <a:ext cx="479624" cy="561070"/>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5077441" y="511460"/>
        <a:ext cx="335737" cy="336642"/>
      </dsp:txXfrm>
    </dsp:sp>
    <dsp:sp modelId="{2C6F7F6C-4007-45A8-A37D-02972BCB932E}">
      <dsp:nvSpPr>
        <dsp:cNvPr id="0" name=""/>
        <dsp:cNvSpPr/>
      </dsp:nvSpPr>
      <dsp:spPr>
        <a:xfrm>
          <a:off x="5783304" y="1067"/>
          <a:ext cx="3759757" cy="1357427"/>
        </a:xfrm>
        <a:prstGeom prst="roundRect">
          <a:avLst>
            <a:gd name="adj" fmla="val 10000"/>
          </a:avLst>
        </a:prstGeom>
        <a:solidFill>
          <a:schemeClr val="bg2">
            <a:lumMod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 penetration of B’s mouth with A’s penis</a:t>
          </a:r>
        </a:p>
      </dsp:txBody>
      <dsp:txXfrm>
        <a:off x="5823062" y="40825"/>
        <a:ext cx="3680241" cy="1277911"/>
      </dsp:txXfrm>
    </dsp:sp>
    <dsp:sp modelId="{718FEE76-7527-403E-8EA3-65B4058151E8}">
      <dsp:nvSpPr>
        <dsp:cNvPr id="0" name=""/>
        <dsp:cNvSpPr/>
      </dsp:nvSpPr>
      <dsp:spPr>
        <a:xfrm rot="5440374">
          <a:off x="7410227" y="1516861"/>
          <a:ext cx="479657" cy="561070"/>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rot="-5400000">
        <a:off x="7482579" y="1557572"/>
        <a:ext cx="336642" cy="335760"/>
      </dsp:txXfrm>
    </dsp:sp>
    <dsp:sp modelId="{3F5CB8C6-0F83-451A-9F18-3A8ED7F5BED4}">
      <dsp:nvSpPr>
        <dsp:cNvPr id="0" name=""/>
        <dsp:cNvSpPr/>
      </dsp:nvSpPr>
      <dsp:spPr>
        <a:xfrm>
          <a:off x="5730160" y="2263446"/>
          <a:ext cx="3812901" cy="1357427"/>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 penetration of A’s anus or vagina with a part of B’s body, or</a:t>
          </a:r>
        </a:p>
      </dsp:txBody>
      <dsp:txXfrm>
        <a:off x="5769918" y="2303204"/>
        <a:ext cx="3733385" cy="1277911"/>
      </dsp:txXfrm>
    </dsp:sp>
    <dsp:sp modelId="{2D0C231C-8F78-4E63-9C9F-9D30A21C9278}">
      <dsp:nvSpPr>
        <dsp:cNvPr id="0" name=""/>
        <dsp:cNvSpPr/>
      </dsp:nvSpPr>
      <dsp:spPr>
        <a:xfrm rot="10800000">
          <a:off x="5051446" y="2661625"/>
          <a:ext cx="479624" cy="561070"/>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rot="10800000">
        <a:off x="5195333" y="2773839"/>
        <a:ext cx="335737" cy="336642"/>
      </dsp:txXfrm>
    </dsp:sp>
    <dsp:sp modelId="{8861D052-250A-41DA-8316-79D76F27F0F7}">
      <dsp:nvSpPr>
        <dsp:cNvPr id="0" name=""/>
        <dsp:cNvSpPr/>
      </dsp:nvSpPr>
      <dsp:spPr>
        <a:xfrm>
          <a:off x="932807" y="2263446"/>
          <a:ext cx="3892401" cy="1357427"/>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 penetration of A’s mouth with B’s penis</a:t>
          </a:r>
        </a:p>
      </dsp:txBody>
      <dsp:txXfrm>
        <a:off x="972565" y="2303204"/>
        <a:ext cx="3812885" cy="127791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F5D78-66A3-45ED-9C35-99AF31277F15}">
      <dsp:nvSpPr>
        <dsp:cNvPr id="0" name=""/>
        <dsp:cNvSpPr/>
      </dsp:nvSpPr>
      <dsp:spPr>
        <a:xfrm>
          <a:off x="0" y="0"/>
          <a:ext cx="8506406" cy="1884597"/>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Section 9 of the Sexual Offences Act 2003 makes it an offence for……</a:t>
          </a:r>
        </a:p>
      </dsp:txBody>
      <dsp:txXfrm>
        <a:off x="55198" y="55198"/>
        <a:ext cx="6558528" cy="1774201"/>
      </dsp:txXfrm>
    </dsp:sp>
    <dsp:sp modelId="{30BCBEB3-A38B-4072-8580-0B57F4AE340D}">
      <dsp:nvSpPr>
        <dsp:cNvPr id="0" name=""/>
        <dsp:cNvSpPr/>
      </dsp:nvSpPr>
      <dsp:spPr>
        <a:xfrm>
          <a:off x="1501130" y="2303396"/>
          <a:ext cx="8506406" cy="1884597"/>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….a person aged 18 or over to intentionally engage in sexual touching of a child under 16 years</a:t>
          </a:r>
        </a:p>
      </dsp:txBody>
      <dsp:txXfrm>
        <a:off x="1556328" y="2358594"/>
        <a:ext cx="5669891" cy="1774201"/>
      </dsp:txXfrm>
    </dsp:sp>
    <dsp:sp modelId="{8DDD6EF8-E2B5-4EB7-B4F2-611542A2D2E2}">
      <dsp:nvSpPr>
        <dsp:cNvPr id="0" name=""/>
        <dsp:cNvSpPr/>
      </dsp:nvSpPr>
      <dsp:spPr>
        <a:xfrm>
          <a:off x="7281418" y="1481502"/>
          <a:ext cx="1224988" cy="1224988"/>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557040" y="1481502"/>
        <a:ext cx="673744" cy="92180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42209-642B-4568-8698-F63C66B977BC}">
      <dsp:nvSpPr>
        <dsp:cNvPr id="0" name=""/>
        <dsp:cNvSpPr/>
      </dsp:nvSpPr>
      <dsp:spPr>
        <a:xfrm>
          <a:off x="0" y="0"/>
          <a:ext cx="9760225" cy="1427645"/>
        </a:xfrm>
        <a:prstGeom prst="rect">
          <a:avLst/>
        </a:prstGeom>
        <a:solidFill>
          <a:schemeClr val="tx2">
            <a:lumMod val="40000"/>
            <a:lumOff val="6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a:t>
          </a:r>
          <a:r>
            <a:rPr lang="en-GB" sz="2400" b="1" i="1" kern="1200" dirty="0">
              <a:solidFill>
                <a:schemeClr val="tx1"/>
              </a:solidFill>
            </a:rPr>
            <a:t>person aged 18 or over </a:t>
          </a:r>
          <a:r>
            <a:rPr lang="en-GB" sz="2400" kern="1200" dirty="0">
              <a:solidFill>
                <a:schemeClr val="tx1"/>
              </a:solidFill>
            </a:rPr>
            <a:t>(A) commits an offence if:</a:t>
          </a:r>
        </a:p>
      </dsp:txBody>
      <dsp:txXfrm>
        <a:off x="0" y="0"/>
        <a:ext cx="9760225" cy="1427645"/>
      </dsp:txXfrm>
    </dsp:sp>
    <dsp:sp modelId="{8DE23096-519A-4B2D-AA9A-AE99DB465E3F}">
      <dsp:nvSpPr>
        <dsp:cNvPr id="0" name=""/>
        <dsp:cNvSpPr/>
      </dsp:nvSpPr>
      <dsp:spPr>
        <a:xfrm>
          <a:off x="2656" y="1427645"/>
          <a:ext cx="4012748" cy="2998055"/>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He </a:t>
          </a:r>
          <a:r>
            <a:rPr lang="en-GB" sz="2400" b="1" i="1" kern="1200" dirty="0">
              <a:solidFill>
                <a:schemeClr val="tx1"/>
              </a:solidFill>
            </a:rPr>
            <a:t>intentionally causes or incites </a:t>
          </a:r>
          <a:r>
            <a:rPr lang="en-GB" sz="2400" kern="1200" dirty="0">
              <a:solidFill>
                <a:schemeClr val="tx1"/>
              </a:solidFill>
            </a:rPr>
            <a:t>another person (B) to engage in an activity</a:t>
          </a:r>
        </a:p>
        <a:p>
          <a:pPr marL="0" lvl="0" indent="0" algn="ctr" defTabSz="1066800">
            <a:lnSpc>
              <a:spcPct val="90000"/>
            </a:lnSpc>
            <a:spcBef>
              <a:spcPct val="0"/>
            </a:spcBef>
            <a:spcAft>
              <a:spcPct val="35000"/>
            </a:spcAft>
            <a:buNone/>
          </a:pPr>
          <a:r>
            <a:rPr lang="en-GB" sz="2400" kern="1200" dirty="0">
              <a:solidFill>
                <a:schemeClr val="tx1"/>
              </a:solidFill>
            </a:rPr>
            <a:t>b) The activity is </a:t>
          </a:r>
          <a:r>
            <a:rPr lang="en-GB" sz="2400" b="1" u="sng" kern="1200" dirty="0">
              <a:solidFill>
                <a:schemeClr val="tx1"/>
              </a:solidFill>
            </a:rPr>
            <a:t>sexual</a:t>
          </a:r>
          <a:r>
            <a:rPr lang="en-GB" sz="2400" kern="1200" dirty="0">
              <a:solidFill>
                <a:schemeClr val="tx1"/>
              </a:solidFill>
            </a:rPr>
            <a:t>, &amp;</a:t>
          </a:r>
        </a:p>
      </dsp:txBody>
      <dsp:txXfrm>
        <a:off x="2656" y="1427645"/>
        <a:ext cx="4012748" cy="2998055"/>
      </dsp:txXfrm>
    </dsp:sp>
    <dsp:sp modelId="{7701A0AD-F76E-4F11-82C4-2806183712AA}">
      <dsp:nvSpPr>
        <dsp:cNvPr id="0" name=""/>
        <dsp:cNvSpPr/>
      </dsp:nvSpPr>
      <dsp:spPr>
        <a:xfrm>
          <a:off x="4015405" y="1427645"/>
          <a:ext cx="1729414" cy="2998055"/>
        </a:xfrm>
        <a:prstGeom prst="rect">
          <a:avLst/>
        </a:prstGeom>
        <a:solidFill>
          <a:schemeClr val="accent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Either</a:t>
          </a:r>
        </a:p>
      </dsp:txBody>
      <dsp:txXfrm>
        <a:off x="4015405" y="1427645"/>
        <a:ext cx="1729414" cy="2998055"/>
      </dsp:txXfrm>
    </dsp:sp>
    <dsp:sp modelId="{5F16489E-4AEE-4BC3-A0E2-B87A7C4A34F0}">
      <dsp:nvSpPr>
        <dsp:cNvPr id="0" name=""/>
        <dsp:cNvSpPr/>
      </dsp:nvSpPr>
      <dsp:spPr>
        <a:xfrm>
          <a:off x="5744819" y="1427645"/>
          <a:ext cx="4012748" cy="2998055"/>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err="1">
              <a:solidFill>
                <a:schemeClr val="tx1"/>
              </a:solidFill>
            </a:rPr>
            <a:t>i</a:t>
          </a:r>
          <a:r>
            <a:rPr lang="en-GB" sz="2400" kern="1200" dirty="0">
              <a:solidFill>
                <a:schemeClr val="tx1"/>
              </a:solidFill>
            </a:rPr>
            <a:t>. B </a:t>
          </a:r>
          <a:r>
            <a:rPr lang="en-GB" sz="2400" b="1" i="1" kern="1200" dirty="0">
              <a:solidFill>
                <a:schemeClr val="tx1"/>
              </a:solidFill>
            </a:rPr>
            <a:t>is under 16 </a:t>
          </a:r>
          <a:r>
            <a:rPr lang="en-GB" sz="2400" kern="1200" dirty="0">
              <a:solidFill>
                <a:schemeClr val="tx1"/>
              </a:solidFill>
            </a:rPr>
            <a:t>&amp; </a:t>
          </a:r>
          <a:r>
            <a:rPr lang="en-GB" sz="2400" b="1" i="1" kern="1200" dirty="0">
              <a:solidFill>
                <a:schemeClr val="tx1"/>
              </a:solidFill>
            </a:rPr>
            <a:t>A does not reasonably believe that B is 16 or over</a:t>
          </a:r>
          <a:r>
            <a:rPr lang="en-GB" sz="2400" kern="1200" dirty="0">
              <a:solidFill>
                <a:schemeClr val="tx1"/>
              </a:solidFill>
            </a:rPr>
            <a:t>, or</a:t>
          </a:r>
        </a:p>
        <a:p>
          <a:pPr marL="0" lvl="0" indent="0" algn="ctr" defTabSz="1066800">
            <a:lnSpc>
              <a:spcPct val="90000"/>
            </a:lnSpc>
            <a:spcBef>
              <a:spcPct val="0"/>
            </a:spcBef>
            <a:spcAft>
              <a:spcPct val="35000"/>
            </a:spcAft>
            <a:buNone/>
          </a:pPr>
          <a:r>
            <a:rPr lang="en-GB" sz="2400" kern="1200" dirty="0">
              <a:solidFill>
                <a:schemeClr val="tx1"/>
              </a:solidFill>
            </a:rPr>
            <a:t>ii. </a:t>
          </a:r>
          <a:r>
            <a:rPr lang="en-GB" sz="2400" b="1" i="1" kern="1200" dirty="0">
              <a:solidFill>
                <a:schemeClr val="tx1"/>
              </a:solidFill>
            </a:rPr>
            <a:t>B is under 13</a:t>
          </a:r>
        </a:p>
      </dsp:txBody>
      <dsp:txXfrm>
        <a:off x="5744819" y="1427645"/>
        <a:ext cx="4012748" cy="2998055"/>
      </dsp:txXfrm>
    </dsp:sp>
    <dsp:sp modelId="{6AFA0D7B-42F1-4F5F-818B-4EC86BB3BFF0}">
      <dsp:nvSpPr>
        <dsp:cNvPr id="0" name=""/>
        <dsp:cNvSpPr/>
      </dsp:nvSpPr>
      <dsp:spPr>
        <a:xfrm>
          <a:off x="0" y="4425700"/>
          <a:ext cx="9760225" cy="333117"/>
        </a:xfrm>
        <a:prstGeom prst="rect">
          <a:avLst/>
        </a:prstGeom>
        <a:solidFill>
          <a:schemeClr val="tx2">
            <a:lumMod val="40000"/>
            <a:lumOff val="60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654D31-D1F7-47FD-9C01-D9B2F1C38DA6}">
      <dsp:nvSpPr>
        <dsp:cNvPr id="0" name=""/>
        <dsp:cNvSpPr/>
      </dsp:nvSpPr>
      <dsp:spPr>
        <a:xfrm>
          <a:off x="822381" y="1067"/>
          <a:ext cx="4055971" cy="1357427"/>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a:t>
          </a:r>
          <a:r>
            <a:rPr lang="en-GB" sz="2400" b="1" i="1" kern="1200" dirty="0">
              <a:solidFill>
                <a:schemeClr val="tx1"/>
              </a:solidFill>
            </a:rPr>
            <a:t>penetration </a:t>
          </a:r>
          <a:r>
            <a:rPr lang="en-GB" sz="2400" kern="1200" dirty="0">
              <a:solidFill>
                <a:schemeClr val="tx1"/>
              </a:solidFill>
            </a:rPr>
            <a:t>of B’s </a:t>
          </a:r>
          <a:r>
            <a:rPr lang="en-GB" sz="2400" b="1" i="1" kern="1200" dirty="0">
              <a:solidFill>
                <a:schemeClr val="tx1"/>
              </a:solidFill>
            </a:rPr>
            <a:t>anus</a:t>
          </a:r>
          <a:r>
            <a:rPr lang="en-GB" sz="2400" kern="1200" dirty="0">
              <a:solidFill>
                <a:schemeClr val="tx1"/>
              </a:solidFill>
            </a:rPr>
            <a:t> or </a:t>
          </a:r>
          <a:r>
            <a:rPr lang="en-GB" sz="2400" b="1" i="1" kern="1200" dirty="0">
              <a:solidFill>
                <a:schemeClr val="tx1"/>
              </a:solidFill>
            </a:rPr>
            <a:t>vagina</a:t>
          </a:r>
          <a:endParaRPr lang="en-GB" sz="2400" kern="1200" dirty="0">
            <a:solidFill>
              <a:schemeClr val="tx1"/>
            </a:solidFill>
          </a:endParaRPr>
        </a:p>
      </dsp:txBody>
      <dsp:txXfrm>
        <a:off x="862139" y="40825"/>
        <a:ext cx="3976455" cy="1277911"/>
      </dsp:txXfrm>
    </dsp:sp>
    <dsp:sp modelId="{B50F37F2-29D5-4DA5-BDE9-3C010F8614AC}">
      <dsp:nvSpPr>
        <dsp:cNvPr id="0" name=""/>
        <dsp:cNvSpPr/>
      </dsp:nvSpPr>
      <dsp:spPr>
        <a:xfrm>
          <a:off x="5077441" y="399246"/>
          <a:ext cx="479624" cy="561070"/>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a:off x="5077441" y="511460"/>
        <a:ext cx="335737" cy="336642"/>
      </dsp:txXfrm>
    </dsp:sp>
    <dsp:sp modelId="{2C6F7F6C-4007-45A8-A37D-02972BCB932E}">
      <dsp:nvSpPr>
        <dsp:cNvPr id="0" name=""/>
        <dsp:cNvSpPr/>
      </dsp:nvSpPr>
      <dsp:spPr>
        <a:xfrm>
          <a:off x="5783304" y="1067"/>
          <a:ext cx="3759757" cy="1357427"/>
        </a:xfrm>
        <a:prstGeom prst="roundRect">
          <a:avLst>
            <a:gd name="adj" fmla="val 10000"/>
          </a:avLst>
        </a:prstGeom>
        <a:solidFill>
          <a:schemeClr val="bg2">
            <a:lumMod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 penetration of B’s mouth with person’s penis</a:t>
          </a:r>
        </a:p>
      </dsp:txBody>
      <dsp:txXfrm>
        <a:off x="5823062" y="40825"/>
        <a:ext cx="3680241" cy="1277911"/>
      </dsp:txXfrm>
    </dsp:sp>
    <dsp:sp modelId="{718FEE76-7527-403E-8EA3-65B4058151E8}">
      <dsp:nvSpPr>
        <dsp:cNvPr id="0" name=""/>
        <dsp:cNvSpPr/>
      </dsp:nvSpPr>
      <dsp:spPr>
        <a:xfrm rot="5440374">
          <a:off x="7410227" y="1516861"/>
          <a:ext cx="479657" cy="561070"/>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rot="-5400000">
        <a:off x="7482579" y="1557572"/>
        <a:ext cx="336642" cy="335760"/>
      </dsp:txXfrm>
    </dsp:sp>
    <dsp:sp modelId="{3F5CB8C6-0F83-451A-9F18-3A8ED7F5BED4}">
      <dsp:nvSpPr>
        <dsp:cNvPr id="0" name=""/>
        <dsp:cNvSpPr/>
      </dsp:nvSpPr>
      <dsp:spPr>
        <a:xfrm>
          <a:off x="5730160" y="2263446"/>
          <a:ext cx="3812901" cy="1357427"/>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 penetration of a person’s anus or vagina with a part of B’s body, or by B with anything else, or</a:t>
          </a:r>
        </a:p>
      </dsp:txBody>
      <dsp:txXfrm>
        <a:off x="5769918" y="2303204"/>
        <a:ext cx="3733385" cy="1277911"/>
      </dsp:txXfrm>
    </dsp:sp>
    <dsp:sp modelId="{2D0C231C-8F78-4E63-9C9F-9D30A21C9278}">
      <dsp:nvSpPr>
        <dsp:cNvPr id="0" name=""/>
        <dsp:cNvSpPr/>
      </dsp:nvSpPr>
      <dsp:spPr>
        <a:xfrm rot="10800000">
          <a:off x="5051446" y="2661625"/>
          <a:ext cx="479624" cy="561070"/>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GB" sz="2400" kern="1200"/>
        </a:p>
      </dsp:txBody>
      <dsp:txXfrm rot="10800000">
        <a:off x="5195333" y="2773839"/>
        <a:ext cx="335737" cy="336642"/>
      </dsp:txXfrm>
    </dsp:sp>
    <dsp:sp modelId="{8861D052-250A-41DA-8316-79D76F27F0F7}">
      <dsp:nvSpPr>
        <dsp:cNvPr id="0" name=""/>
        <dsp:cNvSpPr/>
      </dsp:nvSpPr>
      <dsp:spPr>
        <a:xfrm>
          <a:off x="932807" y="2263446"/>
          <a:ext cx="3892401" cy="1357427"/>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 penetration of a person’s mouth with B’s penis</a:t>
          </a:r>
        </a:p>
      </dsp:txBody>
      <dsp:txXfrm>
        <a:off x="972565" y="2303204"/>
        <a:ext cx="3812885" cy="127791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F5D78-66A3-45ED-9C35-99AF31277F15}">
      <dsp:nvSpPr>
        <dsp:cNvPr id="0" name=""/>
        <dsp:cNvSpPr/>
      </dsp:nvSpPr>
      <dsp:spPr>
        <a:xfrm>
          <a:off x="0" y="0"/>
          <a:ext cx="8506406" cy="1884597"/>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Section 10 of the Sexual Offences Act 2003 makes it an offence for a person ages 18 or over</a:t>
          </a:r>
        </a:p>
      </dsp:txBody>
      <dsp:txXfrm>
        <a:off x="55198" y="55198"/>
        <a:ext cx="6558528" cy="1774201"/>
      </dsp:txXfrm>
    </dsp:sp>
    <dsp:sp modelId="{30BCBEB3-A38B-4072-8580-0B57F4AE340D}">
      <dsp:nvSpPr>
        <dsp:cNvPr id="0" name=""/>
        <dsp:cNvSpPr/>
      </dsp:nvSpPr>
      <dsp:spPr>
        <a:xfrm>
          <a:off x="1501130" y="2303396"/>
          <a:ext cx="8506406" cy="1884597"/>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intentionally  to cause, encourage or assist a child under 16 years to engage in sexual activity</a:t>
          </a:r>
        </a:p>
      </dsp:txBody>
      <dsp:txXfrm>
        <a:off x="1556328" y="2358594"/>
        <a:ext cx="5669891" cy="1774201"/>
      </dsp:txXfrm>
    </dsp:sp>
    <dsp:sp modelId="{8DDD6EF8-E2B5-4EB7-B4F2-611542A2D2E2}">
      <dsp:nvSpPr>
        <dsp:cNvPr id="0" name=""/>
        <dsp:cNvSpPr/>
      </dsp:nvSpPr>
      <dsp:spPr>
        <a:xfrm>
          <a:off x="7281418" y="1481502"/>
          <a:ext cx="1224988" cy="1224988"/>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557040" y="1481502"/>
        <a:ext cx="673744" cy="92180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F5C3C3-9B66-47FB-B2D3-70A2777F11BB}">
      <dsp:nvSpPr>
        <dsp:cNvPr id="0" name=""/>
        <dsp:cNvSpPr/>
      </dsp:nvSpPr>
      <dsp:spPr>
        <a:xfrm>
          <a:off x="974036" y="291403"/>
          <a:ext cx="8925335" cy="2038764"/>
        </a:xfrm>
        <a:prstGeom prst="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person ages 18 or over (A) commits and offence if:</a:t>
          </a:r>
        </a:p>
        <a:p>
          <a:pPr marL="0" lvl="0" indent="0" algn="ctr" defTabSz="1066800">
            <a:lnSpc>
              <a:spcPct val="90000"/>
            </a:lnSpc>
            <a:spcBef>
              <a:spcPct val="0"/>
            </a:spcBef>
            <a:spcAft>
              <a:spcPct val="35000"/>
            </a:spcAft>
            <a:buNone/>
          </a:pPr>
          <a:r>
            <a:rPr lang="en-GB" sz="2400" kern="1200" dirty="0">
              <a:solidFill>
                <a:schemeClr val="tx1"/>
              </a:solidFill>
            </a:rPr>
            <a:t>a) He intentionally engages in an activity</a:t>
          </a:r>
        </a:p>
        <a:p>
          <a:pPr marL="0" lvl="0" indent="0" algn="ctr" defTabSz="1066800">
            <a:lnSpc>
              <a:spcPct val="90000"/>
            </a:lnSpc>
            <a:spcBef>
              <a:spcPct val="0"/>
            </a:spcBef>
            <a:spcAft>
              <a:spcPct val="35000"/>
            </a:spcAft>
            <a:buNone/>
          </a:pPr>
          <a:r>
            <a:rPr lang="en-GB" sz="2400" kern="1200" dirty="0">
              <a:solidFill>
                <a:schemeClr val="tx1"/>
              </a:solidFill>
            </a:rPr>
            <a:t>b) The activity is sexual</a:t>
          </a:r>
        </a:p>
        <a:p>
          <a:pPr marL="0" lvl="0" indent="0" algn="ctr" defTabSz="1066800">
            <a:lnSpc>
              <a:spcPct val="90000"/>
            </a:lnSpc>
            <a:spcBef>
              <a:spcPct val="0"/>
            </a:spcBef>
            <a:spcAft>
              <a:spcPct val="35000"/>
            </a:spcAft>
            <a:buNone/>
          </a:pPr>
          <a:r>
            <a:rPr lang="en-GB" sz="2400" kern="1200" dirty="0">
              <a:solidFill>
                <a:schemeClr val="tx1"/>
              </a:solidFill>
            </a:rPr>
            <a:t>c) For the purpose of obtaining sexual gratification, he engages in it.</a:t>
          </a:r>
        </a:p>
      </dsp:txBody>
      <dsp:txXfrm>
        <a:off x="974036" y="291403"/>
        <a:ext cx="8925335" cy="2038764"/>
      </dsp:txXfrm>
    </dsp:sp>
    <dsp:sp modelId="{00CB7FDD-0342-4E73-882A-4A13F49CF342}">
      <dsp:nvSpPr>
        <dsp:cNvPr id="0" name=""/>
        <dsp:cNvSpPr/>
      </dsp:nvSpPr>
      <dsp:spPr>
        <a:xfrm>
          <a:off x="0" y="2669961"/>
          <a:ext cx="3397940" cy="2038764"/>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err="1">
              <a:solidFill>
                <a:schemeClr val="tx1"/>
              </a:solidFill>
            </a:rPr>
            <a:t>i</a:t>
          </a:r>
          <a:r>
            <a:rPr lang="en-GB" sz="2400" kern="1200" dirty="0">
              <a:solidFill>
                <a:schemeClr val="tx1"/>
              </a:solidFill>
            </a:rPr>
            <a:t>. When another person (B) is present or in a place from which A can be observed &amp;</a:t>
          </a:r>
        </a:p>
      </dsp:txBody>
      <dsp:txXfrm>
        <a:off x="0" y="2669961"/>
        <a:ext cx="3397940" cy="2038764"/>
      </dsp:txXfrm>
    </dsp:sp>
    <dsp:sp modelId="{A2D26293-1941-42B3-8E62-AF20FF21A54D}">
      <dsp:nvSpPr>
        <dsp:cNvPr id="0" name=""/>
        <dsp:cNvSpPr/>
      </dsp:nvSpPr>
      <dsp:spPr>
        <a:xfrm>
          <a:off x="3737734" y="2669961"/>
          <a:ext cx="3397940" cy="2038764"/>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ii. Knowing or believing that B is aware, or intending that B should be aware, that he is engaging in it &amp;</a:t>
          </a:r>
        </a:p>
      </dsp:txBody>
      <dsp:txXfrm>
        <a:off x="3737734" y="2669961"/>
        <a:ext cx="3397940" cy="2038764"/>
      </dsp:txXfrm>
    </dsp:sp>
    <dsp:sp modelId="{C3A0FB6F-8BD3-4987-BC42-485AC733DAC9}">
      <dsp:nvSpPr>
        <dsp:cNvPr id="0" name=""/>
        <dsp:cNvSpPr/>
      </dsp:nvSpPr>
      <dsp:spPr>
        <a:xfrm>
          <a:off x="7475468" y="2669961"/>
          <a:ext cx="3397940" cy="2038764"/>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iii. B is under 16 &amp; A does not reasonably believe that B is 16 or over, or B is under 13</a:t>
          </a:r>
        </a:p>
      </dsp:txBody>
      <dsp:txXfrm>
        <a:off x="7475468" y="2669961"/>
        <a:ext cx="3397940" cy="203876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F5D78-66A3-45ED-9C35-99AF31277F15}">
      <dsp:nvSpPr>
        <dsp:cNvPr id="0" name=""/>
        <dsp:cNvSpPr/>
      </dsp:nvSpPr>
      <dsp:spPr>
        <a:xfrm>
          <a:off x="0" y="0"/>
          <a:ext cx="8506406" cy="1884597"/>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Section 11 of the Sexual Offences Act 2003 makes it an offence for a person ages 18 or over intentionally to engage in sexual activity in order to gain sexual gratification</a:t>
          </a:r>
        </a:p>
      </dsp:txBody>
      <dsp:txXfrm>
        <a:off x="55198" y="55198"/>
        <a:ext cx="6558528" cy="1774201"/>
      </dsp:txXfrm>
    </dsp:sp>
    <dsp:sp modelId="{30BCBEB3-A38B-4072-8580-0B57F4AE340D}">
      <dsp:nvSpPr>
        <dsp:cNvPr id="0" name=""/>
        <dsp:cNvSpPr/>
      </dsp:nvSpPr>
      <dsp:spPr>
        <a:xfrm>
          <a:off x="1501130" y="2303396"/>
          <a:ext cx="8506406" cy="1884597"/>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when a child under 16 is present or in a place from which the defendant can be observed</a:t>
          </a:r>
        </a:p>
      </dsp:txBody>
      <dsp:txXfrm>
        <a:off x="1556328" y="2358594"/>
        <a:ext cx="5669891" cy="1774201"/>
      </dsp:txXfrm>
    </dsp:sp>
    <dsp:sp modelId="{8DDD6EF8-E2B5-4EB7-B4F2-611542A2D2E2}">
      <dsp:nvSpPr>
        <dsp:cNvPr id="0" name=""/>
        <dsp:cNvSpPr/>
      </dsp:nvSpPr>
      <dsp:spPr>
        <a:xfrm>
          <a:off x="7281418" y="1481502"/>
          <a:ext cx="1224988" cy="1224988"/>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557040" y="1481502"/>
        <a:ext cx="673744" cy="92180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442209-642B-4568-8698-F63C66B977BC}">
      <dsp:nvSpPr>
        <dsp:cNvPr id="0" name=""/>
        <dsp:cNvSpPr/>
      </dsp:nvSpPr>
      <dsp:spPr>
        <a:xfrm>
          <a:off x="0" y="0"/>
          <a:ext cx="11039057" cy="1468202"/>
        </a:xfrm>
        <a:prstGeom prst="rect">
          <a:avLst/>
        </a:prstGeom>
        <a:solidFill>
          <a:schemeClr val="tx2">
            <a:lumMod val="40000"/>
            <a:lumOff val="6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a:t>
          </a:r>
          <a:r>
            <a:rPr lang="en-GB" sz="2400" b="0" i="0" kern="1200" dirty="0">
              <a:solidFill>
                <a:schemeClr val="tx1"/>
              </a:solidFill>
            </a:rPr>
            <a:t>person aged 18 or over </a:t>
          </a:r>
          <a:r>
            <a:rPr lang="en-GB" sz="2400" kern="1200" dirty="0">
              <a:solidFill>
                <a:schemeClr val="tx1"/>
              </a:solidFill>
            </a:rPr>
            <a:t>(A) commits an offence if:</a:t>
          </a:r>
        </a:p>
      </dsp:txBody>
      <dsp:txXfrm>
        <a:off x="0" y="0"/>
        <a:ext cx="11039057" cy="1468202"/>
      </dsp:txXfrm>
    </dsp:sp>
    <dsp:sp modelId="{8DE23096-519A-4B2D-AA9A-AE99DB465E3F}">
      <dsp:nvSpPr>
        <dsp:cNvPr id="0" name=""/>
        <dsp:cNvSpPr/>
      </dsp:nvSpPr>
      <dsp:spPr>
        <a:xfrm>
          <a:off x="2050" y="1468202"/>
          <a:ext cx="4851148" cy="3083225"/>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For the purpose of obtaining sexual gratification, he intentionally causes another person (B) to watch a 3</a:t>
          </a:r>
          <a:r>
            <a:rPr lang="en-GB" sz="2400" kern="1200" baseline="30000" dirty="0">
              <a:solidFill>
                <a:schemeClr val="tx1"/>
              </a:solidFill>
            </a:rPr>
            <a:t>rd</a:t>
          </a:r>
          <a:r>
            <a:rPr lang="en-GB" sz="2400" kern="1200" dirty="0">
              <a:solidFill>
                <a:schemeClr val="tx1"/>
              </a:solidFill>
            </a:rPr>
            <a:t> person engaging in an activity, or to look at an image of any person engaging in an activity</a:t>
          </a:r>
        </a:p>
        <a:p>
          <a:pPr marL="0" lvl="0" indent="0" algn="ctr" defTabSz="1066800">
            <a:lnSpc>
              <a:spcPct val="90000"/>
            </a:lnSpc>
            <a:spcBef>
              <a:spcPct val="0"/>
            </a:spcBef>
            <a:spcAft>
              <a:spcPct val="35000"/>
            </a:spcAft>
            <a:buNone/>
          </a:pPr>
          <a:r>
            <a:rPr lang="en-GB" sz="2400" kern="1200" dirty="0">
              <a:solidFill>
                <a:schemeClr val="tx1"/>
              </a:solidFill>
            </a:rPr>
            <a:t>b) The activity is </a:t>
          </a:r>
          <a:r>
            <a:rPr lang="en-GB" sz="2400" b="0" u="none" kern="1200" dirty="0">
              <a:solidFill>
                <a:schemeClr val="tx1"/>
              </a:solidFill>
            </a:rPr>
            <a:t>sexual, </a:t>
          </a:r>
          <a:r>
            <a:rPr lang="en-GB" sz="2400" kern="1200" dirty="0">
              <a:solidFill>
                <a:schemeClr val="tx1"/>
              </a:solidFill>
            </a:rPr>
            <a:t>&amp;</a:t>
          </a:r>
        </a:p>
      </dsp:txBody>
      <dsp:txXfrm>
        <a:off x="2050" y="1468202"/>
        <a:ext cx="4851148" cy="3083225"/>
      </dsp:txXfrm>
    </dsp:sp>
    <dsp:sp modelId="{7701A0AD-F76E-4F11-82C4-2806183712AA}">
      <dsp:nvSpPr>
        <dsp:cNvPr id="0" name=""/>
        <dsp:cNvSpPr/>
      </dsp:nvSpPr>
      <dsp:spPr>
        <a:xfrm>
          <a:off x="4853199" y="1468202"/>
          <a:ext cx="1332659" cy="3083225"/>
        </a:xfrm>
        <a:prstGeom prst="rect">
          <a:avLst/>
        </a:prstGeom>
        <a:solidFill>
          <a:schemeClr val="accent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Either</a:t>
          </a:r>
        </a:p>
      </dsp:txBody>
      <dsp:txXfrm>
        <a:off x="4853199" y="1468202"/>
        <a:ext cx="1332659" cy="3083225"/>
      </dsp:txXfrm>
    </dsp:sp>
    <dsp:sp modelId="{5F16489E-4AEE-4BC3-A0E2-B87A7C4A34F0}">
      <dsp:nvSpPr>
        <dsp:cNvPr id="0" name=""/>
        <dsp:cNvSpPr/>
      </dsp:nvSpPr>
      <dsp:spPr>
        <a:xfrm>
          <a:off x="6185858" y="1468202"/>
          <a:ext cx="4851148" cy="3083225"/>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err="1">
              <a:solidFill>
                <a:schemeClr val="tx1"/>
              </a:solidFill>
            </a:rPr>
            <a:t>i</a:t>
          </a:r>
          <a:r>
            <a:rPr lang="en-GB" sz="2400" kern="1200" dirty="0">
              <a:solidFill>
                <a:schemeClr val="tx1"/>
              </a:solidFill>
            </a:rPr>
            <a:t>. B </a:t>
          </a:r>
          <a:r>
            <a:rPr lang="en-GB" sz="2400" b="0" i="0" kern="1200" dirty="0">
              <a:solidFill>
                <a:schemeClr val="tx1"/>
              </a:solidFill>
            </a:rPr>
            <a:t>is under 16 &amp; A does not reasonably believe that B is 16 or over, or</a:t>
          </a:r>
        </a:p>
        <a:p>
          <a:pPr marL="0" lvl="0" indent="0" algn="ctr" defTabSz="1066800">
            <a:lnSpc>
              <a:spcPct val="90000"/>
            </a:lnSpc>
            <a:spcBef>
              <a:spcPct val="0"/>
            </a:spcBef>
            <a:spcAft>
              <a:spcPct val="35000"/>
            </a:spcAft>
            <a:buNone/>
          </a:pPr>
          <a:r>
            <a:rPr lang="en-GB" sz="2400" b="0" i="0" kern="1200" dirty="0">
              <a:solidFill>
                <a:schemeClr val="tx1"/>
              </a:solidFill>
            </a:rPr>
            <a:t>ii. B is under 13</a:t>
          </a:r>
        </a:p>
      </dsp:txBody>
      <dsp:txXfrm>
        <a:off x="6185858" y="1468202"/>
        <a:ext cx="4851148" cy="3083225"/>
      </dsp:txXfrm>
    </dsp:sp>
    <dsp:sp modelId="{6AFA0D7B-42F1-4F5F-818B-4EC86BB3BFF0}">
      <dsp:nvSpPr>
        <dsp:cNvPr id="0" name=""/>
        <dsp:cNvSpPr/>
      </dsp:nvSpPr>
      <dsp:spPr>
        <a:xfrm>
          <a:off x="0" y="4551427"/>
          <a:ext cx="11039057" cy="342580"/>
        </a:xfrm>
        <a:prstGeom prst="rect">
          <a:avLst/>
        </a:prstGeom>
        <a:solidFill>
          <a:schemeClr val="tx2">
            <a:lumMod val="40000"/>
            <a:lumOff val="60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A62DB9A-5B63-4CFE-92A7-7F54C9D82B98}" type="datetimeFigureOut">
              <a:rPr lang="en-GB" smtClean="0"/>
              <a:t>12/12/2022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6C8754-5A55-4C64-8D25-5FBC3AA3A3D0}" type="datetimeFigureOut">
              <a:rPr lang="en-GB" smtClean="0"/>
              <a:t>12/12/2022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On successful completion of this module, learners will be able 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Outline</a:t>
            </a:r>
            <a:r>
              <a:rPr kumimoji="0" lang="en-GB" sz="1200" b="0" i="0" u="none" strike="noStrike" kern="1200" cap="none" spc="0" normalizeH="0" baseline="0" noProof="0" dirty="0">
                <a:ln>
                  <a:noFill/>
                </a:ln>
                <a:solidFill>
                  <a:prstClr val="black"/>
                </a:solidFill>
                <a:effectLst/>
                <a:uLnTx/>
                <a:uFillTx/>
                <a:latin typeface="+mn-lt"/>
                <a:ea typeface="+mn-ea"/>
                <a:cs typeface="+mn-cs"/>
              </a:rPr>
              <a:t> the relevant ages of consent as stated in the SOA 2003</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Describe</a:t>
            </a:r>
            <a:r>
              <a:rPr kumimoji="0" lang="en-GB" sz="1200" b="0" i="0" u="none" strike="noStrike" kern="1200" cap="none" spc="0" normalizeH="0" baseline="0" noProof="0" dirty="0">
                <a:ln>
                  <a:noFill/>
                </a:ln>
                <a:solidFill>
                  <a:prstClr val="black"/>
                </a:solidFill>
                <a:effectLst/>
                <a:uLnTx/>
                <a:uFillTx/>
                <a:latin typeface="+mn-lt"/>
                <a:ea typeface="+mn-ea"/>
                <a:cs typeface="+mn-cs"/>
              </a:rPr>
              <a:t> the offence of Sexual activity with a child as stipulated in S9 of the SOA 2003</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Explain</a:t>
            </a:r>
            <a:r>
              <a:rPr kumimoji="0" lang="en-GB" sz="1200" b="0" i="0" u="none" strike="noStrike" kern="1200" cap="none" spc="0" normalizeH="0" baseline="0" noProof="0" dirty="0">
                <a:ln>
                  <a:noFill/>
                </a:ln>
                <a:solidFill>
                  <a:prstClr val="black"/>
                </a:solidFill>
                <a:effectLst/>
                <a:uLnTx/>
                <a:uFillTx/>
                <a:latin typeface="+mn-lt"/>
                <a:ea typeface="+mn-ea"/>
                <a:cs typeface="+mn-cs"/>
              </a:rPr>
              <a:t> the offence of causing or inciting a child to engage in sexual activity as stipulated by S10 of the SOA 2003</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Outline</a:t>
            </a:r>
            <a:r>
              <a:rPr kumimoji="0" lang="en-GB" sz="1200" b="0" i="0" u="none" strike="noStrike" kern="1200" cap="none" spc="0" normalizeH="0" baseline="0" noProof="0" dirty="0">
                <a:ln>
                  <a:noFill/>
                </a:ln>
                <a:solidFill>
                  <a:prstClr val="black"/>
                </a:solidFill>
                <a:effectLst/>
                <a:uLnTx/>
                <a:uFillTx/>
                <a:latin typeface="+mn-lt"/>
                <a:ea typeface="+mn-ea"/>
                <a:cs typeface="+mn-cs"/>
              </a:rPr>
              <a:t> the offence of engaging in in sexual activity in the presence of a child as stipulated in S11 of the SOA 2003</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Summarise</a:t>
            </a:r>
            <a:r>
              <a:rPr kumimoji="0" lang="en-GB" sz="1200" b="0" i="0" u="none" strike="noStrike" kern="1200" cap="none" spc="0" normalizeH="0" baseline="0" noProof="0" dirty="0">
                <a:ln>
                  <a:noFill/>
                </a:ln>
                <a:solidFill>
                  <a:prstClr val="black"/>
                </a:solidFill>
                <a:effectLst/>
                <a:uLnTx/>
                <a:uFillTx/>
                <a:latin typeface="+mn-lt"/>
                <a:ea typeface="+mn-ea"/>
                <a:cs typeface="+mn-cs"/>
              </a:rPr>
              <a:t> the offence of causing a child to watch a sexual act as stipulated in S12 of the SOA 2003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During this session you will cover offences under the Sexual Offences Act 2003.  These offences against children are split into 2 areas –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S5-8 where the victim is aged under 13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S9-12 where the victim is aged between 13 and 16.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The differences are around CONSENT.  And we will go into this through the lesson.</a:t>
            </a:r>
          </a:p>
          <a:p>
            <a:endParaRPr lang="en-GB" dirty="0"/>
          </a:p>
        </p:txBody>
      </p:sp>
      <p:sp>
        <p:nvSpPr>
          <p:cNvPr id="4" name="Slide Number Placeholder 3"/>
          <p:cNvSpPr>
            <a:spLocks noGrp="1"/>
          </p:cNvSpPr>
          <p:nvPr>
            <p:ph type="sldNum" sz="quarter" idx="5"/>
          </p:nvPr>
        </p:nvSpPr>
        <p:spPr/>
        <p:txBody>
          <a:bodyPr/>
          <a:lstStyle/>
          <a:p>
            <a:fld id="{9399293F-F3C1-4DBE-9ABE-39D87F4D905F}" type="slidenum">
              <a:rPr lang="en-GB" smtClean="0"/>
              <a:t>1</a:t>
            </a:fld>
            <a:endParaRPr lang="en-GB"/>
          </a:p>
        </p:txBody>
      </p:sp>
    </p:spTree>
    <p:extLst>
      <p:ext uri="{BB962C8B-B14F-4D97-AF65-F5344CB8AC3E}">
        <p14:creationId xmlns:p14="http://schemas.microsoft.com/office/powerpoint/2010/main" val="952283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b="1" dirty="0">
                <a:latin typeface="Arial" panose="020B0604020202020204" pitchFamily="34" charset="0"/>
                <a:ea typeface="ＭＳ Ｐゴシック" panose="020B0600070205080204" pitchFamily="34" charset="-128"/>
              </a:rPr>
              <a:t>QTS – what is the age f consent for a person to be able to legally engage in sexual activity in the UK? </a:t>
            </a:r>
            <a:r>
              <a:rPr lang="en-US" altLang="en-US" sz="1100" b="0" dirty="0">
                <a:latin typeface="Arial" panose="020B0604020202020204" pitchFamily="34" charset="0"/>
                <a:ea typeface="ＭＳ Ｐゴシック" panose="020B0600070205080204" pitchFamily="34" charset="-128"/>
              </a:rPr>
              <a:t>(16 years of age, between 16 and 13 possible </a:t>
            </a:r>
            <a:r>
              <a:rPr lang="en-US" altLang="en-US" sz="1100" b="0" dirty="0" err="1">
                <a:latin typeface="Arial" panose="020B0604020202020204" pitchFamily="34" charset="0"/>
                <a:ea typeface="ＭＳ Ｐゴシック" panose="020B0600070205080204" pitchFamily="34" charset="-128"/>
              </a:rPr>
              <a:t>defence</a:t>
            </a:r>
            <a:r>
              <a:rPr lang="en-US" altLang="en-US" sz="1100" b="0" dirty="0">
                <a:latin typeface="Arial" panose="020B0604020202020204" pitchFamily="34" charset="0"/>
                <a:ea typeface="ＭＳ Ｐゴシック" panose="020B0600070205080204" pitchFamily="34" charset="-128"/>
              </a:rPr>
              <a:t>, under 13, no </a:t>
            </a:r>
            <a:r>
              <a:rPr lang="en-US" altLang="en-US" sz="1100" b="0" dirty="0" err="1">
                <a:latin typeface="Arial" panose="020B0604020202020204" pitchFamily="34" charset="0"/>
                <a:ea typeface="ＭＳ Ｐゴシック" panose="020B0600070205080204" pitchFamily="34" charset="-128"/>
              </a:rPr>
              <a:t>defence</a:t>
            </a:r>
            <a:r>
              <a:rPr lang="en-US" altLang="en-US" sz="1100" b="0" dirty="0">
                <a:latin typeface="Arial" panose="020B0604020202020204" pitchFamily="34" charset="0"/>
                <a:ea typeface="ＭＳ Ｐゴシック" panose="020B0600070205080204" pitchFamily="34" charset="-128"/>
              </a:rPr>
              <a:t>)</a:t>
            </a:r>
          </a:p>
          <a:p>
            <a:endParaRPr lang="en-US" altLang="en-US" sz="1100" b="1"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From Top Left, then bottom photos from left</a:t>
            </a:r>
          </a:p>
          <a:p>
            <a:endParaRPr lang="en-US" altLang="en-US" sz="1100" dirty="0">
              <a:latin typeface="Arial" panose="020B0604020202020204" pitchFamily="34" charset="0"/>
              <a:ea typeface="ＭＳ Ｐゴシック" panose="020B0600070205080204" pitchFamily="34" charset="-128"/>
            </a:endParaRPr>
          </a:p>
          <a:p>
            <a:r>
              <a:rPr lang="en-US" altLang="en-US" sz="1100" b="1" dirty="0">
                <a:latin typeface="Arial" panose="020B0604020202020204" pitchFamily="34" charset="0"/>
                <a:ea typeface="ＭＳ Ｐゴシック" panose="020B0600070205080204" pitchFamily="34" charset="-128"/>
              </a:rPr>
              <a:t>Jonathan King </a:t>
            </a:r>
            <a:r>
              <a:rPr lang="en-US" altLang="en-US" sz="1100" dirty="0">
                <a:latin typeface="Arial" panose="020B0604020202020204" pitchFamily="34" charset="0"/>
                <a:ea typeface="ＭＳ Ｐゴシック" panose="020B0600070205080204" pitchFamily="34" charset="-128"/>
              </a:rPr>
              <a:t>(born Kenneth George King; 6 December 1944) is an English </a:t>
            </a:r>
            <a:r>
              <a:rPr lang="en-US" altLang="en-US" sz="1100" dirty="0" err="1">
                <a:latin typeface="Arial" panose="020B0604020202020204" pitchFamily="34" charset="0"/>
                <a:ea typeface="ＭＳ Ｐゴシック" panose="020B0600070205080204" pitchFamily="34" charset="-128"/>
              </a:rPr>
              <a:t>seinger</a:t>
            </a:r>
            <a:r>
              <a:rPr lang="en-US" altLang="en-US" sz="1100" dirty="0">
                <a:latin typeface="Arial" panose="020B0604020202020204" pitchFamily="34" charset="0"/>
                <a:ea typeface="ＭＳ Ｐゴシック" panose="020B0600070205080204" pitchFamily="34" charset="-128"/>
              </a:rPr>
              <a:t>-songwriter, record producer, music entrepreneur and former TV and radio presenter. King was sentenced to seven years in prison in 2001 for sexually abusing 5 boys aged 14 and 15 during the 1980s.</a:t>
            </a:r>
          </a:p>
          <a:p>
            <a:endParaRPr lang="en-US" altLang="en-US" sz="1100" dirty="0">
              <a:latin typeface="Arial" panose="020B0604020202020204" pitchFamily="34" charset="0"/>
              <a:ea typeface="ＭＳ Ｐゴシック" panose="020B0600070205080204" pitchFamily="34" charset="-128"/>
            </a:endParaRPr>
          </a:p>
          <a:p>
            <a:r>
              <a:rPr lang="en-US" altLang="en-US" sz="1100" b="1" dirty="0">
                <a:latin typeface="Arial" panose="020B0604020202020204" pitchFamily="34" charset="0"/>
                <a:ea typeface="ＭＳ Ｐゴシック" panose="020B0600070205080204" pitchFamily="34" charset="-128"/>
              </a:rPr>
              <a:t>Ian David </a:t>
            </a:r>
            <a:r>
              <a:rPr lang="en-US" altLang="en-US" sz="1100" b="1" dirty="0" err="1">
                <a:latin typeface="Arial" panose="020B0604020202020204" pitchFamily="34" charset="0"/>
                <a:ea typeface="ＭＳ Ｐゴシック" panose="020B0600070205080204" pitchFamily="34" charset="-128"/>
              </a:rPr>
              <a:t>Karslake</a:t>
            </a:r>
            <a:r>
              <a:rPr lang="en-US" altLang="en-US" sz="1100" b="1" dirty="0">
                <a:latin typeface="Arial" panose="020B0604020202020204" pitchFamily="34" charset="0"/>
                <a:ea typeface="ＭＳ Ｐゴシック" panose="020B0600070205080204" pitchFamily="34" charset="-128"/>
              </a:rPr>
              <a:t> Watkins </a:t>
            </a:r>
            <a:r>
              <a:rPr lang="en-US" altLang="en-US" sz="1100" dirty="0">
                <a:latin typeface="Arial" panose="020B0604020202020204" pitchFamily="34" charset="0"/>
                <a:ea typeface="ＭＳ Ｐゴシック" panose="020B0600070205080204" pitchFamily="34" charset="-128"/>
              </a:rPr>
              <a:t>(born 30 July 1977) is a Welsh musician and convicted </a:t>
            </a:r>
            <a:r>
              <a:rPr lang="en-US" altLang="en-US" sz="1100" dirty="0" err="1">
                <a:latin typeface="Arial" panose="020B0604020202020204" pitchFamily="34" charset="0"/>
                <a:ea typeface="ＭＳ Ｐゴシック" panose="020B0600070205080204" pitchFamily="34" charset="-128"/>
              </a:rPr>
              <a:t>paedophile</a:t>
            </a:r>
            <a:r>
              <a:rPr lang="en-US" altLang="en-US" sz="1100" dirty="0">
                <a:latin typeface="Arial" panose="020B0604020202020204" pitchFamily="34" charset="0"/>
                <a:ea typeface="ＭＳ Ｐゴシック" panose="020B0600070205080204" pitchFamily="34" charset="-128"/>
              </a:rPr>
              <a:t>. Watkins achieved prominence as a founder member, lead singer and lyricist of the </a:t>
            </a:r>
            <a:r>
              <a:rPr lang="en-US" altLang="en-US" sz="1100" dirty="0" err="1">
                <a:latin typeface="Arial" panose="020B0604020202020204" pitchFamily="34" charset="0"/>
                <a:ea typeface="ＭＳ Ｐゴシック" panose="020B0600070205080204" pitchFamily="34" charset="-128"/>
              </a:rPr>
              <a:t>Lostprophets</a:t>
            </a:r>
            <a:r>
              <a:rPr lang="en-US" altLang="en-US" sz="1100" dirty="0">
                <a:latin typeface="Arial" panose="020B0604020202020204" pitchFamily="34" charset="0"/>
                <a:ea typeface="ＭＳ Ｐゴシック" panose="020B0600070205080204" pitchFamily="34" charset="-128"/>
              </a:rPr>
              <a:t>. </a:t>
            </a:r>
            <a:r>
              <a:rPr lang="en-US" altLang="en-US" sz="1100" dirty="0" err="1">
                <a:latin typeface="Arial" panose="020B0604020202020204" pitchFamily="34" charset="0"/>
                <a:ea typeface="ＭＳ Ｐゴシック" panose="020B0600070205080204" pitchFamily="34" charset="-128"/>
              </a:rPr>
              <a:t>Lostprophets</a:t>
            </a:r>
            <a:r>
              <a:rPr lang="en-US" altLang="en-US" sz="1100" dirty="0">
                <a:latin typeface="Arial" panose="020B0604020202020204" pitchFamily="34" charset="0"/>
                <a:ea typeface="ＭＳ Ｐゴシック" panose="020B0600070205080204" pitchFamily="34" charset="-128"/>
              </a:rPr>
              <a:t> disbanded in 2013 after </a:t>
            </a:r>
            <a:r>
              <a:rPr lang="en-US" altLang="en-US" sz="1100" dirty="0" err="1">
                <a:latin typeface="Arial" panose="020B0604020202020204" pitchFamily="34" charset="0"/>
                <a:ea typeface="ＭＳ Ｐゴシック" panose="020B0600070205080204" pitchFamily="34" charset="-128"/>
              </a:rPr>
              <a:t>Wakins</a:t>
            </a:r>
            <a:r>
              <a:rPr lang="en-US" altLang="en-US" sz="1100" dirty="0">
                <a:latin typeface="Arial" panose="020B0604020202020204" pitchFamily="34" charset="0"/>
                <a:ea typeface="ＭＳ Ｐゴシック" panose="020B0600070205080204" pitchFamily="34" charset="-128"/>
              </a:rPr>
              <a:t> was charged with sexual offences in late 2012. In November 2013, he pleaded guilty to 13 charges, included the attempted rape and sexual assault of a child under 13; these offences were committed against the infant children of two fans who were also convicted. He was subsequently sentenced to 29 years imprisonment and six years on extended </a:t>
            </a:r>
            <a:r>
              <a:rPr lang="en-US" altLang="en-US" sz="1100" dirty="0" err="1">
                <a:latin typeface="Arial" panose="020B0604020202020204" pitchFamily="34" charset="0"/>
                <a:ea typeface="ＭＳ Ｐゴシック" panose="020B0600070205080204" pitchFamily="34" charset="-128"/>
              </a:rPr>
              <a:t>licence</a:t>
            </a:r>
            <a:r>
              <a:rPr lang="en-US" altLang="en-US" sz="1100" dirty="0">
                <a:latin typeface="Arial" panose="020B0604020202020204" pitchFamily="34" charset="0"/>
                <a:ea typeface="ＭＳ Ｐゴシック" panose="020B0600070205080204" pitchFamily="34" charset="-128"/>
              </a:rPr>
              <a:t>.</a:t>
            </a:r>
          </a:p>
          <a:p>
            <a:endParaRPr lang="en-US" altLang="en-US" sz="1100" dirty="0">
              <a:latin typeface="Arial" panose="020B0604020202020204" pitchFamily="34" charset="0"/>
              <a:ea typeface="ＭＳ Ｐゴシック" panose="020B0600070205080204" pitchFamily="34" charset="-128"/>
            </a:endParaRPr>
          </a:p>
          <a:p>
            <a:r>
              <a:rPr lang="en-US" altLang="en-US" sz="1100" b="1" dirty="0">
                <a:latin typeface="Arial" panose="020B0604020202020204" pitchFamily="34" charset="0"/>
                <a:ea typeface="ＭＳ Ｐゴシック" panose="020B0600070205080204" pitchFamily="34" charset="-128"/>
              </a:rPr>
              <a:t>Gary Glitter</a:t>
            </a:r>
          </a:p>
          <a:p>
            <a:r>
              <a:rPr lang="en-US" altLang="en-US" sz="1100" dirty="0">
                <a:latin typeface="Arial" panose="020B0604020202020204" pitchFamily="34" charset="0"/>
                <a:ea typeface="ＭＳ Ｐゴシック" panose="020B0600070205080204" pitchFamily="34" charset="-128"/>
              </a:rPr>
              <a:t>On the 19</a:t>
            </a:r>
            <a:r>
              <a:rPr lang="en-US" altLang="en-US" sz="1100" baseline="30000" dirty="0">
                <a:latin typeface="Arial" panose="020B0604020202020204" pitchFamily="34" charset="0"/>
                <a:ea typeface="ＭＳ Ｐゴシック" panose="020B0600070205080204" pitchFamily="34" charset="-128"/>
              </a:rPr>
              <a:t>th</a:t>
            </a:r>
            <a:r>
              <a:rPr lang="en-US" altLang="en-US" sz="1100" dirty="0">
                <a:latin typeface="Arial" panose="020B0604020202020204" pitchFamily="34" charset="0"/>
                <a:ea typeface="ＭＳ Ｐゴシック" panose="020B0600070205080204" pitchFamily="34" charset="-128"/>
              </a:rPr>
              <a:t> January 2015 Glitter appeared at </a:t>
            </a:r>
            <a:r>
              <a:rPr lang="en-US" altLang="en-US" sz="1100" dirty="0" err="1">
                <a:latin typeface="Arial" panose="020B0604020202020204" pitchFamily="34" charset="0"/>
                <a:ea typeface="ＭＳ Ｐゴシック" panose="020B0600070205080204" pitchFamily="34" charset="-128"/>
              </a:rPr>
              <a:t>Southwark</a:t>
            </a:r>
            <a:r>
              <a:rPr lang="en-US" altLang="en-US" sz="1100" dirty="0">
                <a:latin typeface="Arial" panose="020B0604020202020204" pitchFamily="34" charset="0"/>
                <a:ea typeface="ＭＳ Ｐゴシック" panose="020B0600070205080204" pitchFamily="34" charset="-128"/>
              </a:rPr>
              <a:t> Crown Court accused of seven counts of indecent assault, one count of attempted rape, and two other sexual offences, against three girls between 1975 and 1980. The trial lasted two and a half weeks. </a:t>
            </a:r>
          </a:p>
          <a:p>
            <a:r>
              <a:rPr lang="en-US" altLang="en-US" sz="1100" dirty="0">
                <a:latin typeface="Arial" panose="020B0604020202020204" pitchFamily="34" charset="0"/>
                <a:ea typeface="ＭＳ Ｐゴシック" panose="020B0600070205080204" pitchFamily="34" charset="-128"/>
              </a:rPr>
              <a:t>On 5</a:t>
            </a:r>
            <a:r>
              <a:rPr lang="en-US" altLang="en-US" sz="1100" baseline="30000" dirty="0">
                <a:latin typeface="Arial" panose="020B0604020202020204" pitchFamily="34" charset="0"/>
                <a:ea typeface="ＭＳ Ｐゴシック" panose="020B0600070205080204" pitchFamily="34" charset="-128"/>
              </a:rPr>
              <a:t>th</a:t>
            </a:r>
            <a:r>
              <a:rPr lang="en-US" altLang="en-US" sz="1100" dirty="0">
                <a:latin typeface="Arial" panose="020B0604020202020204" pitchFamily="34" charset="0"/>
                <a:ea typeface="ＭＳ Ｐゴシック" panose="020B0600070205080204" pitchFamily="34" charset="-128"/>
              </a:rPr>
              <a:t> February 2015 he was convicted of attempted rape, four counts of indecent assault and one of having sex with a girl under 13. He was acquitted of the three other counts. He was sentenced to 16 years in prison.</a:t>
            </a:r>
          </a:p>
          <a:p>
            <a:endParaRPr lang="en-US" altLang="en-US" sz="1100" dirty="0">
              <a:latin typeface="Arial" panose="020B0604020202020204" pitchFamily="34" charset="0"/>
              <a:ea typeface="ＭＳ Ｐゴシック" panose="020B0600070205080204" pitchFamily="34" charset="-128"/>
            </a:endParaRPr>
          </a:p>
          <a:p>
            <a:r>
              <a:rPr lang="en-US" altLang="en-US" sz="1100" b="1" dirty="0">
                <a:latin typeface="Arial" panose="020B0604020202020204" pitchFamily="34" charset="0"/>
                <a:ea typeface="ＭＳ Ｐゴシック" panose="020B0600070205080204" pitchFamily="34" charset="-128"/>
              </a:rPr>
              <a:t>Mark Bridger </a:t>
            </a:r>
            <a:r>
              <a:rPr lang="en-US" altLang="en-US" sz="1100" dirty="0">
                <a:latin typeface="Arial" panose="020B0604020202020204" pitchFamily="34" charset="0"/>
                <a:ea typeface="ＭＳ Ｐゴシック" panose="020B0600070205080204" pitchFamily="34" charset="-128"/>
              </a:rPr>
              <a:t>– The trial of Mark Bridger began on the 29</a:t>
            </a:r>
            <a:r>
              <a:rPr lang="en-US" altLang="en-US" sz="1100" baseline="30000" dirty="0">
                <a:latin typeface="Arial" panose="020B0604020202020204" pitchFamily="34" charset="0"/>
                <a:ea typeface="ＭＳ Ｐゴシック" panose="020B0600070205080204" pitchFamily="34" charset="-128"/>
              </a:rPr>
              <a:t>th</a:t>
            </a:r>
            <a:r>
              <a:rPr lang="en-US" altLang="en-US" sz="1100" dirty="0">
                <a:latin typeface="Arial" panose="020B0604020202020204" pitchFamily="34" charset="0"/>
                <a:ea typeface="ＭＳ Ｐゴシック" panose="020B0600070205080204" pitchFamily="34" charset="-128"/>
              </a:rPr>
              <a:t> April 2013. On the 29</a:t>
            </a:r>
            <a:r>
              <a:rPr lang="en-US" altLang="en-US" sz="1100" baseline="30000" dirty="0">
                <a:latin typeface="Arial" panose="020B0604020202020204" pitchFamily="34" charset="0"/>
                <a:ea typeface="ＭＳ Ｐゴシック" panose="020B0600070205080204" pitchFamily="34" charset="-128"/>
              </a:rPr>
              <a:t>th</a:t>
            </a:r>
            <a:r>
              <a:rPr lang="en-US" altLang="en-US" sz="1100" dirty="0">
                <a:latin typeface="Arial" panose="020B0604020202020204" pitchFamily="34" charset="0"/>
                <a:ea typeface="ＭＳ Ｐゴシック" panose="020B0600070205080204" pitchFamily="34" charset="-128"/>
              </a:rPr>
              <a:t> May the judge concluded his summing up and ordered the jury to consider it’s verdicts. On 20</a:t>
            </a:r>
            <a:r>
              <a:rPr lang="en-US" altLang="en-US" sz="1100" baseline="30000" dirty="0">
                <a:latin typeface="Arial" panose="020B0604020202020204" pitchFamily="34" charset="0"/>
                <a:ea typeface="ＭＳ Ｐゴシック" panose="020B0600070205080204" pitchFamily="34" charset="-128"/>
              </a:rPr>
              <a:t>th</a:t>
            </a:r>
            <a:r>
              <a:rPr lang="en-US" altLang="en-US" sz="1100" dirty="0">
                <a:latin typeface="Arial" panose="020B0604020202020204" pitchFamily="34" charset="0"/>
                <a:ea typeface="ＭＳ Ｐゴシック" panose="020B0600070205080204" pitchFamily="34" charset="-128"/>
              </a:rPr>
              <a:t> May Bridger was found guilty of abduction, murder and perverting the course of justice. He was sentenced to life imprisonment.</a:t>
            </a:r>
          </a:p>
          <a:p>
            <a:endParaRPr lang="en-US" altLang="en-US" sz="1100" dirty="0">
              <a:latin typeface="Arial" panose="020B0604020202020204" pitchFamily="34" charset="0"/>
              <a:ea typeface="ＭＳ Ｐゴシック" panose="020B0600070205080204" pitchFamily="34" charset="-128"/>
            </a:endParaRPr>
          </a:p>
          <a:p>
            <a:r>
              <a:rPr lang="en-US" altLang="en-US" sz="1100" b="1" dirty="0">
                <a:latin typeface="Arial" panose="020B0604020202020204" pitchFamily="34" charset="0"/>
                <a:ea typeface="ＭＳ Ｐゴシック" panose="020B0600070205080204" pitchFamily="34" charset="-128"/>
              </a:rPr>
              <a:t>Howard Hughes </a:t>
            </a:r>
            <a:r>
              <a:rPr lang="en-US" altLang="en-US" sz="1100" dirty="0">
                <a:latin typeface="Arial" panose="020B0604020202020204" pitchFamily="34" charset="0"/>
                <a:ea typeface="ＭＳ Ｐゴシック" panose="020B0600070205080204" pitchFamily="34" charset="-128"/>
              </a:rPr>
              <a:t>was born in </a:t>
            </a:r>
            <a:r>
              <a:rPr lang="en-US" altLang="en-US" sz="1100" dirty="0" err="1">
                <a:latin typeface="Arial" panose="020B0604020202020204" pitchFamily="34" charset="0"/>
                <a:ea typeface="ＭＳ Ｐゴシック" panose="020B0600070205080204" pitchFamily="34" charset="-128"/>
              </a:rPr>
              <a:t>Llandudno</a:t>
            </a:r>
            <a:r>
              <a:rPr lang="en-US" altLang="en-US" sz="1100" dirty="0">
                <a:latin typeface="Arial" panose="020B0604020202020204" pitchFamily="34" charset="0"/>
                <a:ea typeface="ＭＳ Ｐゴシック" panose="020B0600070205080204" pitchFamily="34" charset="-128"/>
              </a:rPr>
              <a:t>, Wales. Along with a sex chromosome abnormality which caused him to grow at an increased velocity he also had </a:t>
            </a:r>
            <a:r>
              <a:rPr lang="en-US" altLang="en-US" sz="1100" dirty="0" err="1">
                <a:latin typeface="Arial" panose="020B0604020202020204" pitchFamily="34" charset="0"/>
                <a:ea typeface="ＭＳ Ｐゴシック" panose="020B0600070205080204" pitchFamily="34" charset="-128"/>
              </a:rPr>
              <a:t>behavioural</a:t>
            </a:r>
            <a:r>
              <a:rPr lang="en-US" altLang="en-US" sz="1100" dirty="0">
                <a:latin typeface="Arial" panose="020B0604020202020204" pitchFamily="34" charset="0"/>
                <a:ea typeface="ＭＳ Ｐゴシック" panose="020B0600070205080204" pitchFamily="34" charset="-128"/>
              </a:rPr>
              <a:t> problems, learning differences and dyslexia. Hughes abducted 7 year old Sophie Hook from a tent in her relative’s garden in </a:t>
            </a:r>
            <a:r>
              <a:rPr lang="en-US" altLang="en-US" sz="1100" dirty="0" err="1">
                <a:latin typeface="Arial" panose="020B0604020202020204" pitchFamily="34" charset="0"/>
                <a:ea typeface="ＭＳ Ｐゴシック" panose="020B0600070205080204" pitchFamily="34" charset="-128"/>
              </a:rPr>
              <a:t>Llandudno</a:t>
            </a:r>
            <a:r>
              <a:rPr lang="en-US" altLang="en-US" sz="1100" dirty="0">
                <a:latin typeface="Arial" panose="020B0604020202020204" pitchFamily="34" charset="0"/>
                <a:ea typeface="ＭＳ Ｐゴシック" panose="020B0600070205080204" pitchFamily="34" charset="-128"/>
              </a:rPr>
              <a:t>. In July 1996 he was sentenced to life imprisonment for the double rape and murder of Sophie. In November 2002, Home Secretary David Blunkett set Hughes’ minimum term to 50 years. </a:t>
            </a:r>
          </a:p>
          <a:p>
            <a:endParaRPr lang="en-US" altLang="en-US" sz="1100" dirty="0">
              <a:latin typeface="Arial" panose="020B0604020202020204" pitchFamily="34" charset="0"/>
              <a:ea typeface="ＭＳ Ｐゴシック" panose="020B0600070205080204" pitchFamily="34" charset="-128"/>
            </a:endParaRPr>
          </a:p>
          <a:p>
            <a:r>
              <a:rPr lang="en-US" altLang="en-US" sz="1100" b="1" dirty="0">
                <a:latin typeface="Arial" panose="020B0604020202020204" pitchFamily="34" charset="0"/>
                <a:ea typeface="ＭＳ Ｐゴシック" panose="020B0600070205080204" pitchFamily="34" charset="-128"/>
              </a:rPr>
              <a:t>John Allen</a:t>
            </a:r>
            <a:r>
              <a:rPr lang="en-US" altLang="en-US" sz="1100" dirty="0">
                <a:latin typeface="Arial" panose="020B0604020202020204" pitchFamily="34" charset="0"/>
                <a:ea typeface="ＭＳ Ｐゴシック" panose="020B0600070205080204" pitchFamily="34" charset="-128"/>
              </a:rPr>
              <a:t>, 73 was convicted in 2014 at Mold Crown Court after a seven week trial of abusing 18 boys and one girl aged between seven and 15, at the children’s homes in the </a:t>
            </a:r>
            <a:r>
              <a:rPr lang="en-US" altLang="en-US" sz="1100" dirty="0" err="1">
                <a:latin typeface="Arial" panose="020B0604020202020204" pitchFamily="34" charset="0"/>
                <a:ea typeface="ＭＳ Ｐゴシック" panose="020B0600070205080204" pitchFamily="34" charset="-128"/>
              </a:rPr>
              <a:t>Wrexham</a:t>
            </a:r>
            <a:r>
              <a:rPr lang="en-US" altLang="en-US" sz="1100" dirty="0">
                <a:latin typeface="Arial" panose="020B0604020202020204" pitchFamily="34" charset="0"/>
                <a:ea typeface="ＭＳ Ｐゴシック" panose="020B0600070205080204" pitchFamily="34" charset="-128"/>
              </a:rPr>
              <a:t> area run by Bryn </a:t>
            </a:r>
            <a:r>
              <a:rPr lang="en-US" altLang="en-US" sz="1100" dirty="0" err="1">
                <a:latin typeface="Arial" panose="020B0604020202020204" pitchFamily="34" charset="0"/>
                <a:ea typeface="ＭＳ Ｐゴシック" panose="020B0600070205080204" pitchFamily="34" charset="-128"/>
              </a:rPr>
              <a:t>Alyn</a:t>
            </a:r>
            <a:r>
              <a:rPr lang="en-US" altLang="en-US" sz="1100" dirty="0">
                <a:latin typeface="Arial" panose="020B0604020202020204" pitchFamily="34" charset="0"/>
                <a:ea typeface="ＭＳ Ｐゴシック" panose="020B0600070205080204" pitchFamily="34" charset="-128"/>
              </a:rPr>
              <a:t> Community, a company set up and run by Allen.</a:t>
            </a:r>
          </a:p>
          <a:p>
            <a:r>
              <a:rPr lang="en-US" altLang="en-US" sz="1100" dirty="0">
                <a:latin typeface="Arial" panose="020B0604020202020204" pitchFamily="34" charset="0"/>
                <a:ea typeface="ＭＳ Ｐゴシック" panose="020B0600070205080204" pitchFamily="34" charset="-128"/>
              </a:rPr>
              <a:t>He was described as a formidable force, regarded as God by many of the children, and he would drag youngsters from their beds while on night duty and abuse them. He denied 40 charges of historic abuse between 1969 and 1990 but was convicted after a seven week trial</a:t>
            </a:r>
            <a:r>
              <a:rPr lang="en-US" altLang="en-US" dirty="0">
                <a:latin typeface="Arial" panose="020B0604020202020204" pitchFamily="34" charset="0"/>
                <a:ea typeface="ＭＳ Ｐゴシック" panose="020B0600070205080204" pitchFamily="34" charset="-128"/>
              </a:rPr>
              <a:t>.</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2410871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b="1" dirty="0">
                <a:latin typeface="Arial" panose="020B0604020202020204" pitchFamily="34" charset="0"/>
                <a:ea typeface="ＭＳ Ｐゴシック" panose="020B0600070205080204" pitchFamily="34" charset="-128"/>
                <a:cs typeface="Arial" panose="020B0604020202020204" pitchFamily="34" charset="0"/>
              </a:rPr>
              <a:t>QTS – what is deemed as sexual activity for the purposes of the SOA?</a:t>
            </a:r>
          </a:p>
          <a:p>
            <a:r>
              <a:rPr lang="en-US" altLang="en-US" sz="1100" b="1" dirty="0">
                <a:latin typeface="Arial" panose="020B0604020202020204" pitchFamily="34" charset="0"/>
                <a:ea typeface="ＭＳ Ｐゴシック" panose="020B0600070205080204" pitchFamily="34" charset="-128"/>
                <a:cs typeface="Arial" panose="020B0604020202020204" pitchFamily="34" charset="0"/>
              </a:rPr>
              <a:t>QTS _ we have discussed the age of consent, so what if a 12 year old child consents to sexual activity?</a:t>
            </a:r>
          </a:p>
          <a:p>
            <a:endParaRPr lang="en-US" altLang="en-US" sz="1100" b="1"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Firstly we will look at offences</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under </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Sections 5 – 8 which relate to sexual abuse of children under the age of 13</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a:t>
            </a:r>
          </a:p>
          <a:p>
            <a:endParaRPr lang="en-US"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These offences mirror that of S1-4 of the sexual offences act that you covered in the Rape and Serious Sexual offences lesson but the victim in each case is under 13. The definitions of terms will mirror the S1-4 offences.</a:t>
            </a:r>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For the purpose of the</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offences in these sections it is immaterial whether the child consents or not.</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b="1" dirty="0">
                <a:latin typeface="Arial" panose="020B0604020202020204" pitchFamily="34" charset="0"/>
                <a:ea typeface="ＭＳ Ｐゴシック" panose="020B0600070205080204" pitchFamily="34" charset="-128"/>
                <a:cs typeface="Arial" panose="020B0604020202020204" pitchFamily="34" charset="0"/>
              </a:rPr>
              <a:t>A child under 13 is unable to give legal consent and therefore the defendant’s belief in consent will not be relevant.</a:t>
            </a:r>
          </a:p>
          <a:p>
            <a:endParaRPr lang="en-US" altLang="en-US" sz="1100" b="1"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defRPr/>
            </a:pPr>
            <a:r>
              <a:rPr lang="en-GB" dirty="0"/>
              <a:t>These offences are ones of strict liability as to age, and investigators </a:t>
            </a:r>
            <a:r>
              <a:rPr lang="en-GB" b="1" dirty="0"/>
              <a:t>only</a:t>
            </a:r>
            <a:r>
              <a:rPr lang="en-GB" dirty="0"/>
              <a:t> have to prove:</a:t>
            </a:r>
          </a:p>
          <a:p>
            <a:pPr marL="171450" indent="-171450" eaLnBrk="1" hangingPunct="1">
              <a:buFont typeface="Arial" panose="020B0604020202020204" pitchFamily="34" charset="0"/>
              <a:buChar char="•"/>
              <a:defRPr/>
            </a:pPr>
            <a:r>
              <a:rPr lang="en-GB" dirty="0"/>
              <a:t>the intentional sexual activity, and </a:t>
            </a:r>
          </a:p>
          <a:p>
            <a:pPr marL="171450" indent="-171450" eaLnBrk="1" hangingPunct="1">
              <a:buFont typeface="Arial" panose="020B0604020202020204" pitchFamily="34" charset="0"/>
              <a:buChar char="•"/>
              <a:defRPr/>
            </a:pPr>
            <a:r>
              <a:rPr lang="en-GB" dirty="0"/>
              <a:t>the age of the complainant at the date of the sexual activity, </a:t>
            </a:r>
          </a:p>
          <a:p>
            <a:pPr lvl="1" eaLnBrk="1" hangingPunct="1">
              <a:defRPr/>
            </a:pPr>
            <a:r>
              <a:rPr lang="en-GB" dirty="0"/>
              <a:t>e.g. a certified copy of a birth certificate together with evidence of identity.</a:t>
            </a:r>
          </a:p>
          <a:p>
            <a:pPr lvl="1" eaLnBrk="1" hangingPunct="1">
              <a:defRPr/>
            </a:pPr>
            <a:r>
              <a:rPr lang="en-GB" dirty="0"/>
              <a:t>Not even a reasonable belief that B was 13 or over will excuse A.</a:t>
            </a:r>
          </a:p>
          <a:p>
            <a:pPr eaLnBrk="1" hangingPunct="1">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 already stated - </a:t>
            </a:r>
            <a:r>
              <a:rPr lang="en-US" altLang="en-US" sz="1200" b="1" dirty="0">
                <a:latin typeface="Arial" panose="020B0604020202020204" pitchFamily="34" charset="0"/>
                <a:ea typeface="ＭＳ Ｐゴシック" panose="020B0600070205080204" pitchFamily="34" charset="-128"/>
                <a:cs typeface="Arial" panose="020B0604020202020204" pitchFamily="34" charset="0"/>
              </a:rPr>
              <a:t>A child under 13 is unable to give legal consent and therefore the defendant’s belief in consent will not be relevant.</a:t>
            </a:r>
          </a:p>
          <a:p>
            <a:endParaRPr lang="en-US" altLang="en-US" sz="1100" b="1"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2360674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F52F541B-75CF-40C2-A506-1BAEA39989AE}"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4819"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pPr eaLnBrk="1" hangingPunct="1">
              <a:defRPr/>
            </a:pPr>
            <a:r>
              <a:rPr lang="en-GB" dirty="0">
                <a:effectLst>
                  <a:outerShdw blurRad="38100" dist="38100" dir="2700000" algn="tl">
                    <a:srgbClr val="C0C0C0"/>
                  </a:outerShdw>
                </a:effectLst>
              </a:rPr>
              <a:t>Indictable only offence – Life Imprisonment</a:t>
            </a:r>
          </a:p>
          <a:p>
            <a:pPr eaLnBrk="1" hangingPunct="1">
              <a:defRPr/>
            </a:pPr>
            <a:endParaRPr lang="en-GB" dirty="0"/>
          </a:p>
          <a:p>
            <a:pPr eaLnBrk="1" hangingPunct="1">
              <a:defRPr/>
            </a:pPr>
            <a:r>
              <a:rPr lang="en-GB" dirty="0"/>
              <a:t>This offence and section 1 (rape) are the only offences that can only be committed by a male, because they relate to penile penetration. </a:t>
            </a:r>
          </a:p>
          <a:p>
            <a:pPr eaLnBrk="1" hangingPunct="1">
              <a:defRPr/>
            </a:pPr>
            <a:endParaRPr lang="en-GB" dirty="0"/>
          </a:p>
          <a:p>
            <a:pPr eaLnBrk="1" hangingPunct="1">
              <a:defRPr/>
            </a:pPr>
            <a:endParaRPr lang="en-GB" dirty="0"/>
          </a:p>
        </p:txBody>
      </p:sp>
    </p:spTree>
    <p:extLst>
      <p:ext uri="{BB962C8B-B14F-4D97-AF65-F5344CB8AC3E}">
        <p14:creationId xmlns:p14="http://schemas.microsoft.com/office/powerpoint/2010/main" val="2007895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9B87DF8-A183-4E58-8323-678532FF51CF}"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6867"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pPr eaLnBrk="1" hangingPunct="1">
              <a:defRPr/>
            </a:pPr>
            <a:r>
              <a:rPr lang="en-GB" dirty="0">
                <a:effectLst>
                  <a:outerShdw blurRad="38100" dist="38100" dir="2700000" algn="tl">
                    <a:srgbClr val="C0C0C0"/>
                  </a:outerShdw>
                </a:effectLst>
              </a:rPr>
              <a:t>Indictable only offence – Life Imprisonment</a:t>
            </a:r>
            <a:endParaRPr lang="en-US" dirty="0"/>
          </a:p>
        </p:txBody>
      </p:sp>
    </p:spTree>
    <p:extLst>
      <p:ext uri="{BB962C8B-B14F-4D97-AF65-F5344CB8AC3E}">
        <p14:creationId xmlns:p14="http://schemas.microsoft.com/office/powerpoint/2010/main" val="1855930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A06B0-971D-4468-AA32-5CCCEBFD1568}"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8915"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pPr eaLnBrk="1" hangingPunct="1">
              <a:defRPr/>
            </a:pPr>
            <a:r>
              <a:rPr lang="en-GB" dirty="0">
                <a:effectLst>
                  <a:outerShdw blurRad="38100" dist="38100" dir="2700000" algn="tl">
                    <a:srgbClr val="C0C0C0"/>
                  </a:outerShdw>
                </a:effectLst>
              </a:rPr>
              <a:t>Either</a:t>
            </a:r>
            <a:r>
              <a:rPr lang="en-GB" baseline="0" dirty="0">
                <a:effectLst>
                  <a:outerShdw blurRad="38100" dist="38100" dir="2700000" algn="tl">
                    <a:srgbClr val="C0C0C0"/>
                  </a:outerShdw>
                </a:effectLst>
              </a:rPr>
              <a:t> Way</a:t>
            </a:r>
            <a:r>
              <a:rPr lang="en-GB" dirty="0">
                <a:effectLst>
                  <a:outerShdw blurRad="38100" dist="38100" dir="2700000" algn="tl">
                    <a:srgbClr val="C0C0C0"/>
                  </a:outerShdw>
                </a:effectLst>
              </a:rPr>
              <a:t> offence – 14 years imprisonment</a:t>
            </a:r>
          </a:p>
          <a:p>
            <a:pPr eaLnBrk="1" hangingPunct="1">
              <a:defRPr/>
            </a:pPr>
            <a:endParaRPr lang="en-GB" b="1" dirty="0"/>
          </a:p>
          <a:p>
            <a:pPr eaLnBrk="1" hangingPunct="1">
              <a:defRPr/>
            </a:pPr>
            <a:r>
              <a:rPr lang="en-GB" b="1" dirty="0"/>
              <a:t>Whether or not a child consented to the act is irrelevant. </a:t>
            </a:r>
          </a:p>
          <a:p>
            <a:pPr eaLnBrk="1" hangingPunct="1">
              <a:defRPr/>
            </a:pPr>
            <a:r>
              <a:rPr lang="en-GB" b="1" dirty="0"/>
              <a:t>Note</a:t>
            </a:r>
          </a:p>
          <a:p>
            <a:pPr eaLnBrk="1" hangingPunct="1">
              <a:defRPr/>
            </a:pPr>
            <a:br>
              <a:rPr lang="en-GB" dirty="0"/>
            </a:br>
            <a:r>
              <a:rPr lang="en-GB" dirty="0"/>
              <a:t>Whilst offences between adults and children are always to be viewed as extremely serious, these offences apply to acts between children.  Account should also be taken of article 8 of the European Convention on Human Rights (respect for private life) - the criminalisation of consenting children aged 13 - 18 may breach their rights.  For example, where B, aged 12, willingly kisses her 12 year old boyfriend's genitals, </a:t>
            </a:r>
            <a:r>
              <a:rPr lang="en-GB" b="1" dirty="0"/>
              <a:t>both</a:t>
            </a:r>
            <a:r>
              <a:rPr lang="en-GB" dirty="0"/>
              <a:t> commit offences.</a:t>
            </a:r>
          </a:p>
        </p:txBody>
      </p:sp>
    </p:spTree>
    <p:extLst>
      <p:ext uri="{BB962C8B-B14F-4D97-AF65-F5344CB8AC3E}">
        <p14:creationId xmlns:p14="http://schemas.microsoft.com/office/powerpoint/2010/main" val="593745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D0953C9C-ED71-4AE5-AC04-38EC82FB34C3}"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0963" name="Rectangle 2"/>
          <p:cNvSpPr>
            <a:spLocks noGrp="1" noRot="1" noChangeAspect="1" noChangeArrowheads="1" noTextEdit="1"/>
          </p:cNvSpPr>
          <p:nvPr>
            <p:ph type="sldImg"/>
          </p:nvPr>
        </p:nvSpPr>
        <p:spPr>
          <a:xfrm>
            <a:off x="434975" y="244475"/>
            <a:ext cx="5953125" cy="3349625"/>
          </a:xfrm>
          <a:ln/>
        </p:spPr>
      </p:sp>
      <p:sp>
        <p:nvSpPr>
          <p:cNvPr id="40964" name="Rectangle 3"/>
          <p:cNvSpPr>
            <a:spLocks noGrp="1" noChangeArrowheads="1"/>
          </p:cNvSpPr>
          <p:nvPr>
            <p:ph type="body" idx="1"/>
          </p:nvPr>
        </p:nvSpPr>
        <p:spPr>
          <a:xfrm>
            <a:off x="263213" y="3753647"/>
            <a:ext cx="6295718" cy="484957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100" dirty="0"/>
              <a:t>This offence covers the same situations as does the offence under section 4 except that, for this offence, whether or not the child consented to engaging in the sexual activity is irrelevant. </a:t>
            </a:r>
          </a:p>
          <a:p>
            <a:pPr eaLnBrk="1" hangingPunct="1"/>
            <a:endParaRPr lang="en-GB" altLang="en-US" sz="1100" dirty="0"/>
          </a:p>
          <a:p>
            <a:pPr eaLnBrk="1" hangingPunct="1"/>
            <a:r>
              <a:rPr lang="en-GB" altLang="en-US" sz="1100" dirty="0"/>
              <a:t>This section also covers the situation where </a:t>
            </a:r>
            <a:r>
              <a:rPr lang="en-GB" altLang="en-US" sz="1100" b="1" dirty="0"/>
              <a:t>incitement</a:t>
            </a:r>
            <a:r>
              <a:rPr lang="en-GB" altLang="en-US" sz="1100" dirty="0"/>
              <a:t> takes place but the sexual activity itself does not. For example, a person may incite a child to engage in sexual activity with him (for example, where a person incites the child to masturbate him), or on the child himself (for example, where a person incites the child to strip) or with a third person (for example, where someone incites the child to have sexual intercourse with his friend). This offence can be committed by a male or female against a male or female . </a:t>
            </a:r>
          </a:p>
          <a:p>
            <a:pPr eaLnBrk="1" hangingPunct="1"/>
            <a:endParaRPr lang="en-GB" altLang="en-US" sz="1100" dirty="0"/>
          </a:p>
          <a:p>
            <a:pPr eaLnBrk="1" hangingPunct="1"/>
            <a:r>
              <a:rPr lang="en-GB" altLang="en-US" sz="1100" dirty="0"/>
              <a:t>An offence of intentionally inciting a child under 13 to engage in sexual activity can be committed even though it is not possible to identify any specific or identifiable child to whom the incitement was addressed. It does not matter whether the incitement was directed at a particular child, a very large group of children or whether they could be identified or not.</a:t>
            </a:r>
          </a:p>
          <a:p>
            <a:pPr eaLnBrk="1" hangingPunct="1"/>
            <a:endParaRPr lang="en-GB" altLang="en-US" sz="1100" dirty="0"/>
          </a:p>
          <a:p>
            <a:pPr eaLnBrk="1" hangingPunct="1"/>
            <a:r>
              <a:rPr lang="en-GB" altLang="en-US" sz="1100" dirty="0"/>
              <a:t>Examples of an adult causing or inciting a child to engage in sexual activity could be promising a reward, persuading the child that it is perfectly acceptable behaviour that other children engage in all the time and he/she would be abnormal not to agree, or saying that it was necessary to check the child's body for bruises, lice </a:t>
            </a:r>
            <a:r>
              <a:rPr lang="en-GB" altLang="en-US" sz="1100" dirty="0" err="1"/>
              <a:t>etc</a:t>
            </a:r>
            <a:r>
              <a:rPr lang="en-GB" altLang="en-US" sz="1100" dirty="0"/>
              <a:t>, or to try on clothes.</a:t>
            </a:r>
          </a:p>
          <a:p>
            <a:pPr eaLnBrk="1" hangingPunct="1"/>
            <a:endParaRPr lang="en-GB" altLang="en-US" sz="1100" dirty="0"/>
          </a:p>
          <a:p>
            <a:pPr eaLnBrk="1" hangingPunct="1"/>
            <a:r>
              <a:rPr lang="en-GB" altLang="en-US" sz="1100" dirty="0"/>
              <a:t>The offence can be charged where the adult incites the child to take part in sexual activity, even where the activity itself does not take place, for example because a parent intervenes.</a:t>
            </a:r>
          </a:p>
          <a:p>
            <a:pPr eaLnBrk="1" hangingPunct="1"/>
            <a:endParaRPr lang="en-GB" altLang="en-US" sz="1100" dirty="0"/>
          </a:p>
          <a:p>
            <a:pPr eaLnBrk="1" hangingPunct="1"/>
            <a:r>
              <a:rPr lang="en-GB" altLang="en-US" sz="1100" dirty="0"/>
              <a:t>If the permutations involve penetration , the chances are that it carries a life sentence otherwise triable either way max 14 yrs.</a:t>
            </a:r>
          </a:p>
          <a:p>
            <a:pPr eaLnBrk="1" hangingPunct="1"/>
            <a:endParaRPr lang="en-GB" altLang="en-US" dirty="0"/>
          </a:p>
        </p:txBody>
      </p:sp>
    </p:spTree>
    <p:extLst>
      <p:ext uri="{BB962C8B-B14F-4D97-AF65-F5344CB8AC3E}">
        <p14:creationId xmlns:p14="http://schemas.microsoft.com/office/powerpoint/2010/main" val="3702881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b="1" dirty="0">
                <a:latin typeface="Arial" panose="020B0604020202020204" pitchFamily="34" charset="0"/>
                <a:ea typeface="ＭＳ Ｐゴシック" panose="020B0600070205080204" pitchFamily="34" charset="-128"/>
                <a:cs typeface="Arial" panose="020B0604020202020204" pitchFamily="34" charset="0"/>
              </a:rPr>
              <a:t>QTS – so what is the differences in offences if the child is between 16 and 13 years of age?</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Sections 9 – 12 relate to sexual abuse of children.</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Sexual activity between</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an adult and a child under the age of 16 in unlawful.  As already stated where the victim is under 13 years old the law considers that they CANNOT CONSENT in any sense. </a:t>
            </a:r>
          </a:p>
          <a:p>
            <a:endParaRPr lang="en-US"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Where an adult (aged 18 or over) engages in sexual activity with a child between ages of 13 and 16, where a lack of consent does not feature offences S9-12 of the SOA 2003 apply and have been created to </a:t>
            </a:r>
            <a:r>
              <a:rPr lang="en-US" altLang="en-US" sz="1100" baseline="0" dirty="0" err="1">
                <a:latin typeface="Arial" panose="020B0604020202020204" pitchFamily="34" charset="0"/>
                <a:ea typeface="ＭＳ Ｐゴシック" panose="020B0600070205080204" pitchFamily="34" charset="-128"/>
                <a:cs typeface="Arial" panose="020B0604020202020204" pitchFamily="34" charset="0"/>
              </a:rPr>
              <a:t>ciminalise</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such conduct.  Again there is no need to prove that consent was not given.  The adult may be able use a </a:t>
            </a:r>
            <a:r>
              <a:rPr lang="en-US" altLang="en-US" sz="1100" baseline="0" dirty="0" err="1">
                <a:latin typeface="Arial" panose="020B0604020202020204" pitchFamily="34" charset="0"/>
                <a:ea typeface="ＭＳ Ｐゴシック" panose="020B0600070205080204" pitchFamily="34" charset="-128"/>
                <a:cs typeface="Arial" panose="020B0604020202020204" pitchFamily="34" charset="0"/>
              </a:rPr>
              <a:t>defence</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of </a:t>
            </a:r>
            <a:r>
              <a:rPr lang="en-GB" altLang="en-US" sz="1100" dirty="0"/>
              <a:t>reasonable belief that the child is 16 or over, except where the child is in fact aged under 13 years. Where the child is aged 13 or over but under 16, the prosecution must prove that the defendant did not reasonably believe that the child was 16 or over. </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So for example if a 15 year</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old was in a pub, wearing make up, the defendant may be able to argue that he/she reasonably believed that the child was over 16 – and this could be a </a:t>
            </a:r>
            <a:r>
              <a:rPr lang="en-US" altLang="en-US" sz="1100" baseline="0" dirty="0" err="1">
                <a:latin typeface="Arial" panose="020B0604020202020204" pitchFamily="34" charset="0"/>
                <a:ea typeface="ＭＳ Ｐゴシック" panose="020B0600070205080204" pitchFamily="34" charset="-128"/>
                <a:cs typeface="Arial" panose="020B0604020202020204" pitchFamily="34" charset="0"/>
              </a:rPr>
              <a:t>defence</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to the offences under these sections.  </a:t>
            </a:r>
          </a:p>
          <a:p>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A reasonable person would not believe that a 12 year old was over 16 – so this </a:t>
            </a:r>
            <a:r>
              <a:rPr lang="en-US" altLang="en-US" sz="1100" baseline="0" dirty="0" err="1">
                <a:latin typeface="Arial" panose="020B0604020202020204" pitchFamily="34" charset="0"/>
                <a:ea typeface="ＭＳ Ｐゴシック" panose="020B0600070205080204" pitchFamily="34" charset="-128"/>
                <a:cs typeface="Arial" panose="020B0604020202020204" pitchFamily="34" charset="0"/>
              </a:rPr>
              <a:t>defence</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is not available for offences under S5-8.</a:t>
            </a:r>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The purpose of the offences under Sections</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9-12</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 is to provide a means of prosecuting a person who secures the consent of a child through pressure but stops short of coercion so that a non-consensual offence cannot be proved.</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If a victim</a:t>
            </a:r>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 was between the age of 13-15 there are no specific offences of Rape, assault by penetration or sexual assault. It may be more appropriate to charge with the adult offences under S1-3 of the Sexual Offences Act ( where a lack of consent would need to be proven)</a:t>
            </a:r>
          </a:p>
          <a:p>
            <a:endParaRPr lang="en-US" altLang="en-US" sz="1100" baseline="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baseline="0" dirty="0">
                <a:latin typeface="Arial" panose="020B0604020202020204" pitchFamily="34" charset="0"/>
                <a:ea typeface="ＭＳ Ｐゴシック" panose="020B0600070205080204" pitchFamily="34" charset="-128"/>
                <a:cs typeface="Arial" panose="020B0604020202020204" pitchFamily="34" charset="0"/>
              </a:rPr>
              <a:t>Where the lack of consent is difficult to prove, or the circumstances reveal willing participation then S9-12 could be considered.</a:t>
            </a:r>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GB" sz="1100" b="1" baseline="0" dirty="0">
              <a:latin typeface="Arial" panose="020B0604020202020204" pitchFamily="34" charset="0"/>
              <a:cs typeface="Arial" panose="020B0604020202020204" pitchFamily="34" charset="0"/>
            </a:endParaRPr>
          </a:p>
          <a:p>
            <a:endParaRPr lang="en-GB" sz="11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3855637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a:latin typeface="Arial" panose="020B0604020202020204" pitchFamily="34" charset="0"/>
                <a:ea typeface="ＭＳ Ｐゴシック" panose="020B0600070205080204" pitchFamily="34" charset="-128"/>
              </a:rPr>
              <a:t>These are committed by an adult 18 years or over. </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Whilst investigating remember proof that the adult knew that the victim was under 16 years… consider seizing any photos offender may have of victim in school uniform, </a:t>
            </a:r>
            <a:r>
              <a:rPr lang="en-US" altLang="en-US" sz="1100" dirty="0" err="1">
                <a:latin typeface="Arial" panose="020B0604020202020204" pitchFamily="34" charset="0"/>
                <a:ea typeface="ＭＳ Ｐゴシック" panose="020B0600070205080204" pitchFamily="34" charset="-128"/>
              </a:rPr>
              <a:t>etc</a:t>
            </a:r>
            <a:endParaRPr lang="en-US" altLang="en-US" sz="1100" dirty="0">
              <a:latin typeface="Arial" panose="020B0604020202020204" pitchFamily="34" charset="0"/>
              <a:ea typeface="ＭＳ Ｐゴシック" panose="020B0600070205080204" pitchFamily="34" charset="-128"/>
            </a:endParaRP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Also consider the birth certificate of the victim.</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1552621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b="1" dirty="0">
                <a:latin typeface="Arial" panose="020B0604020202020204" pitchFamily="34" charset="0"/>
                <a:ea typeface="ＭＳ Ｐゴシック" panose="020B0600070205080204" pitchFamily="34" charset="-128"/>
              </a:rPr>
              <a:t>Section 9 (1) – Assault with no penetration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100"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dirty="0">
                <a:latin typeface="Arial" panose="020B0604020202020204" pitchFamily="34" charset="0"/>
                <a:ea typeface="ＭＳ Ｐゴシック" panose="020B0600070205080204" pitchFamily="34" charset="-128"/>
              </a:rPr>
              <a:t>If the victim is under</a:t>
            </a:r>
            <a:r>
              <a:rPr lang="en-US" altLang="en-US" sz="1100" baseline="0" dirty="0">
                <a:latin typeface="Arial" panose="020B0604020202020204" pitchFamily="34" charset="0"/>
                <a:ea typeface="ＭＳ Ｐゴシック" panose="020B0600070205080204" pitchFamily="34" charset="-128"/>
              </a:rPr>
              <a:t> 13 years it is much more likely that the suspect will be charged with a S6 or 7 offence.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100" baseline="0"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baseline="0" dirty="0">
                <a:latin typeface="Arial" panose="020B0604020202020204" pitchFamily="34" charset="0"/>
                <a:ea typeface="ＭＳ Ｐゴシック" panose="020B0600070205080204" pitchFamily="34" charset="-128"/>
              </a:rPr>
              <a:t>Proof of age required that victim is under 16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100" baseline="0"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baseline="0" dirty="0" err="1">
                <a:latin typeface="Arial" panose="020B0604020202020204" pitchFamily="34" charset="0"/>
                <a:ea typeface="ＭＳ Ｐゴシック" panose="020B0600070205080204" pitchFamily="34" charset="-128"/>
              </a:rPr>
              <a:t>Defence</a:t>
            </a:r>
            <a:r>
              <a:rPr lang="en-US" altLang="en-US" sz="1100" baseline="0" dirty="0">
                <a:latin typeface="Arial" panose="020B0604020202020204" pitchFamily="34" charset="0"/>
                <a:ea typeface="ＭＳ Ｐゴシック" panose="020B0600070205080204" pitchFamily="34" charset="-128"/>
              </a:rPr>
              <a:t> available of reasonable belief that the victim was over 16.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100" baseline="0"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baseline="0" dirty="0">
                <a:latin typeface="Arial" panose="020B0604020202020204" pitchFamily="34" charset="0"/>
                <a:ea typeface="ＭＳ Ｐゴシック" panose="020B0600070205080204" pitchFamily="34" charset="-128"/>
              </a:rPr>
              <a:t>Either way offence – max penalty of 14 years on indictment or 6 months summary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100"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10</a:t>
            </a:fld>
            <a:endParaRPr lang="en-GB"/>
          </a:p>
        </p:txBody>
      </p:sp>
    </p:spTree>
    <p:extLst>
      <p:ext uri="{BB962C8B-B14F-4D97-AF65-F5344CB8AC3E}">
        <p14:creationId xmlns:p14="http://schemas.microsoft.com/office/powerpoint/2010/main" val="36939800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0" dirty="0">
                <a:latin typeface="Arial" panose="020B0604020202020204" pitchFamily="34" charset="0"/>
                <a:ea typeface="ＭＳ Ｐゴシック" panose="020B0600070205080204" pitchFamily="34" charset="-128"/>
              </a:rPr>
              <a:t>If</a:t>
            </a:r>
            <a:r>
              <a:rPr lang="en-US" altLang="en-US" b="0" baseline="0" dirty="0">
                <a:latin typeface="Arial" panose="020B0604020202020204" pitchFamily="34" charset="0"/>
                <a:ea typeface="ＭＳ Ｐゴシック" panose="020B0600070205080204" pitchFamily="34" charset="-128"/>
              </a:rPr>
              <a:t> the sexual activity involves penetration the more serious offence of S9(2) will apply.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b="0" baseline="0"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0" baseline="0" dirty="0">
                <a:latin typeface="Arial" panose="020B0604020202020204" pitchFamily="34" charset="0"/>
                <a:ea typeface="ＭＳ Ｐゴシック" panose="020B0600070205080204" pitchFamily="34" charset="-128"/>
              </a:rPr>
              <a:t>Indictment only – 14 years max</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b="0" baseline="0"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b="0" baseline="0" dirty="0">
              <a:latin typeface="Arial" panose="020B0604020202020204" pitchFamily="34" charset="0"/>
              <a:ea typeface="ＭＳ Ｐゴシック" panose="020B0600070205080204" pitchFamily="34" charset="-128"/>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11</a:t>
            </a:fld>
            <a:endParaRPr lang="en-GB"/>
          </a:p>
        </p:txBody>
      </p:sp>
    </p:spTree>
    <p:extLst>
      <p:ext uri="{BB962C8B-B14F-4D97-AF65-F5344CB8AC3E}">
        <p14:creationId xmlns:p14="http://schemas.microsoft.com/office/powerpoint/2010/main" val="13863927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a:latin typeface="Arial" panose="020B0604020202020204" pitchFamily="34" charset="0"/>
                <a:ea typeface="ＭＳ Ｐゴシック" panose="020B0600070205080204" pitchFamily="34" charset="-128"/>
              </a:rPr>
              <a:t>Where the child is 13 years or over but is under 16 years, the prosecution must prove that the defendant did not reasonably believe that the child was 16 years or over.</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This offence can be committed by male or female offender against a male or female victim.</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It is expected that where the child is under 13, one of the under 13 offences (S5 – 8), </a:t>
            </a:r>
            <a:r>
              <a:rPr lang="en-US" altLang="en-US" sz="1100" dirty="0" err="1">
                <a:latin typeface="Arial" panose="020B0604020202020204" pitchFamily="34" charset="0"/>
                <a:ea typeface="ＭＳ Ｐゴシック" panose="020B0600070205080204" pitchFamily="34" charset="-128"/>
              </a:rPr>
              <a:t>E.g</a:t>
            </a:r>
            <a:r>
              <a:rPr lang="en-US" altLang="en-US" sz="1100" dirty="0">
                <a:latin typeface="Arial" panose="020B0604020202020204" pitchFamily="34" charset="0"/>
                <a:ea typeface="ＭＳ Ｐゴシック" panose="020B0600070205080204" pitchFamily="34" charset="-128"/>
              </a:rPr>
              <a:t> rape of a child under 13, rather than the offence of sexual activity with a child would normally be charged. These offences have higher penalties to reflect the fact that a child under 13 can not legally consent to sexual activity.</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However, this offence might be used where a child is under 13. An example would be where a person was charged with the offence of sexual activity with a child, all parties believing that the child to be 13 or over, and it the became known during the course of the trial that the child was actually under 13. The extension of this offence to under 13s means that the trial could continue with the original charge where necessary. This closes a potential loophole in the law. Decisions about whether to charge someone with this offence will be made in accordance with the principles set out in the Code for Crown Prosecutors. In deciding whether it is in the public interest to prosecute for this offence, where there is enough evidence to provide a realistic prospect of conviction, prosecutors may take into account factors which include the age and emotional maturity of the parties, whether they entered into a sexual relationship willingly, any coercion or corruption by a person, the relationship between the parties and whether there was any existence of a duty of care or breach of trust. The discretion of the CPS not to charge where it is not in the public interest would be partially relevant where the two parties were close in age. For instance an 18 year old and a 15 year old had engaged in mutually agreed sexual activity.</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12</a:t>
            </a:fld>
            <a:endParaRPr lang="en-GB"/>
          </a:p>
        </p:txBody>
      </p:sp>
    </p:spTree>
    <p:extLst>
      <p:ext uri="{BB962C8B-B14F-4D97-AF65-F5344CB8AC3E}">
        <p14:creationId xmlns:p14="http://schemas.microsoft.com/office/powerpoint/2010/main" val="1491071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b="1" dirty="0">
                <a:latin typeface="Arial" panose="020B0604020202020204" pitchFamily="34" charset="0"/>
                <a:ea typeface="ＭＳ Ｐゴシック" panose="020B0600070205080204" pitchFamily="34" charset="-128"/>
              </a:rPr>
              <a:t>QTS – what is the difference between the words, “cause” and, “incite?”</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Committed by an adult 18 years or over</a:t>
            </a:r>
          </a:p>
        </p:txBody>
      </p:sp>
      <p:sp>
        <p:nvSpPr>
          <p:cNvPr id="4" name="Slide Number Placeholder 3"/>
          <p:cNvSpPr>
            <a:spLocks noGrp="1"/>
          </p:cNvSpPr>
          <p:nvPr>
            <p:ph type="sldNum" sz="quarter" idx="10"/>
          </p:nvPr>
        </p:nvSpPr>
        <p:spPr/>
        <p:txBody>
          <a:bodyPr/>
          <a:lstStyle/>
          <a:p>
            <a:fld id="{9399293F-F3C1-4DBE-9ABE-39D87F4D905F}" type="slidenum">
              <a:rPr lang="en-GB" smtClean="0"/>
              <a:t>13</a:t>
            </a:fld>
            <a:endParaRPr lang="en-GB"/>
          </a:p>
        </p:txBody>
      </p:sp>
    </p:spTree>
    <p:extLst>
      <p:ext uri="{BB962C8B-B14F-4D97-AF65-F5344CB8AC3E}">
        <p14:creationId xmlns:p14="http://schemas.microsoft.com/office/powerpoint/2010/main" val="5029880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Similar to S8 offence but appropriate</a:t>
            </a:r>
            <a:r>
              <a:rPr lang="en-GB" baseline="0" dirty="0"/>
              <a:t> if the victim is between 13-15.</a:t>
            </a:r>
          </a:p>
          <a:p>
            <a:endParaRPr lang="en-GB" baseline="0" dirty="0"/>
          </a:p>
          <a:p>
            <a:r>
              <a:rPr lang="en-GB" baseline="0" dirty="0"/>
              <a:t>Triable either way – 14 years max</a:t>
            </a:r>
          </a:p>
          <a:p>
            <a:endParaRPr lang="en-GB" baseline="0" dirty="0"/>
          </a:p>
          <a:p>
            <a:r>
              <a:rPr lang="en-US" altLang="en-US" sz="1200" dirty="0">
                <a:latin typeface="Arial" panose="020B0604020202020204" pitchFamily="34" charset="0"/>
                <a:ea typeface="ＭＳ Ｐゴシック" panose="020B0600070205080204" pitchFamily="34" charset="-128"/>
              </a:rPr>
              <a:t>Where the child is aged 13 or over, but under 16, the prosecution must prove that the defendant did not reasonably believe that they were 16 or over. The sexual activity which is caused, encouraged or assisted may be activity with the victim (for example, where the defendant causes, encourages or assists the child to have sexual intercourse with him), on the child himself (for example, where the defendant causes, encourages or assists the child to strip for the defendant's sexual gratification) or with a third person (for example, where the defendant causes, encourages or assists the child to have sexual intercourse with the victim's friend).</a:t>
            </a:r>
          </a:p>
          <a:p>
            <a:r>
              <a:rPr lang="en-US" altLang="en-US" sz="1200" b="1" dirty="0">
                <a:latin typeface="Arial" panose="020B0604020202020204" pitchFamily="34" charset="0"/>
                <a:ea typeface="ＭＳ Ｐゴシック" panose="020B0600070205080204" pitchFamily="34" charset="-128"/>
              </a:rPr>
              <a:t>The encouragement and assistance constitutes an offence whether or not the activity encouraged or assisted actually takes place</a:t>
            </a:r>
            <a:r>
              <a:rPr lang="en-US" altLang="en-US" sz="1200" b="1" baseline="0" dirty="0">
                <a:latin typeface="Arial" panose="020B0604020202020204" pitchFamily="34" charset="0"/>
                <a:ea typeface="ＭＳ Ｐゴシック" panose="020B0600070205080204" pitchFamily="34" charset="-128"/>
              </a:rPr>
              <a:t> (</a:t>
            </a:r>
            <a:r>
              <a:rPr lang="en-US" altLang="en-US" sz="1200" b="1" baseline="0" dirty="0" err="1">
                <a:latin typeface="Arial" panose="020B0604020202020204" pitchFamily="34" charset="0"/>
                <a:ea typeface="ＭＳ Ｐゴシック" panose="020B0600070205080204" pitchFamily="34" charset="-128"/>
              </a:rPr>
              <a:t>Eg</a:t>
            </a:r>
            <a:r>
              <a:rPr lang="en-US" altLang="en-US" sz="1200" b="1" baseline="0" dirty="0">
                <a:latin typeface="Arial" panose="020B0604020202020204" pitchFamily="34" charset="0"/>
                <a:ea typeface="ＭＳ Ｐゴシック" panose="020B0600070205080204" pitchFamily="34" charset="-128"/>
              </a:rPr>
              <a:t>, because a parent intervenes)</a:t>
            </a:r>
            <a:r>
              <a:rPr lang="en-US" altLang="en-US" sz="1200" b="1" dirty="0">
                <a:latin typeface="Arial" panose="020B0604020202020204" pitchFamily="34" charset="0"/>
                <a:ea typeface="ＭＳ Ｐゴシック" panose="020B0600070205080204" pitchFamily="34" charset="-128"/>
              </a:rPr>
              <a:t> Whether or not the child consented to the activity caused, encouraged or assisted, or to the </a:t>
            </a:r>
            <a:r>
              <a:rPr lang="en-GB" altLang="en-US" sz="1200" b="1" dirty="0">
                <a:latin typeface="Arial" panose="020B0604020202020204" pitchFamily="34" charset="0"/>
                <a:ea typeface="ＭＳ Ｐゴシック" panose="020B0600070205080204" pitchFamily="34" charset="-128"/>
              </a:rPr>
              <a:t>encouragement or assistance, is irrelevant.</a:t>
            </a:r>
          </a:p>
          <a:p>
            <a:endParaRPr lang="en-GB" altLang="en-US" sz="1200" b="1"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a:latin typeface="Arial" panose="020B0604020202020204" pitchFamily="34" charset="0"/>
                <a:ea typeface="ＭＳ Ｐゴシック" panose="020B0600070205080204" pitchFamily="34" charset="-128"/>
              </a:rPr>
              <a:t>This offence can be committed by a male or female offender against a male or female victim. Examples of an adult causing, encouraging or assisting a child to engage in sexual activity could be promising a reward, persuading the child that it is perfectly acceptable </a:t>
            </a:r>
            <a:r>
              <a:rPr lang="en-US" altLang="en-US" sz="1200" dirty="0" err="1">
                <a:latin typeface="Arial" panose="020B0604020202020204" pitchFamily="34" charset="0"/>
                <a:ea typeface="ＭＳ Ｐゴシック" panose="020B0600070205080204" pitchFamily="34" charset="-128"/>
              </a:rPr>
              <a:t>behaviour</a:t>
            </a:r>
            <a:r>
              <a:rPr lang="en-US" altLang="en-US" sz="1200" dirty="0">
                <a:latin typeface="Arial" panose="020B0604020202020204" pitchFamily="34" charset="0"/>
                <a:ea typeface="ＭＳ Ｐゴシック" panose="020B0600070205080204" pitchFamily="34" charset="-128"/>
              </a:rPr>
              <a:t> that other children engage in all the time and he/she would be abnormal not to agree, or saying that it was necessary to check the child's body for bruises, lice etc., or to try on clothes. It is not intended to cover health professionals, or anyone providing sex education, advice or contraception to</a:t>
            </a:r>
          </a:p>
          <a:p>
            <a:r>
              <a:rPr lang="en-GB" altLang="en-US" sz="1200" dirty="0">
                <a:latin typeface="Arial" panose="020B0604020202020204" pitchFamily="34" charset="0"/>
                <a:ea typeface="ＭＳ Ｐゴシック" panose="020B0600070205080204" pitchFamily="34" charset="-128"/>
              </a:rPr>
              <a:t>children.</a:t>
            </a:r>
          </a:p>
          <a:p>
            <a:endParaRPr lang="en-GB" altLang="en-US" sz="1200" b="1" dirty="0">
              <a:latin typeface="Arial" panose="020B0604020202020204" pitchFamily="34" charset="0"/>
              <a:ea typeface="ＭＳ Ｐゴシック" panose="020B0600070205080204" pitchFamily="34" charset="-128"/>
            </a:endParaRP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14</a:t>
            </a:fld>
            <a:endParaRPr lang="en-GB"/>
          </a:p>
        </p:txBody>
      </p:sp>
    </p:spTree>
    <p:extLst>
      <p:ext uri="{BB962C8B-B14F-4D97-AF65-F5344CB8AC3E}">
        <p14:creationId xmlns:p14="http://schemas.microsoft.com/office/powerpoint/2010/main" val="1777734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Again more serious offence</a:t>
            </a:r>
            <a:r>
              <a:rPr lang="en-GB" baseline="0" dirty="0"/>
              <a:t> under S10(2) if the act involves penetration</a:t>
            </a:r>
          </a:p>
          <a:p>
            <a:endParaRPr lang="en-GB" baseline="0" dirty="0"/>
          </a:p>
          <a:p>
            <a:r>
              <a:rPr lang="en-GB" baseline="0" dirty="0"/>
              <a:t>Indictment only – 14 years max</a:t>
            </a: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15</a:t>
            </a:fld>
            <a:endParaRPr lang="en-GB"/>
          </a:p>
        </p:txBody>
      </p:sp>
    </p:spTree>
    <p:extLst>
      <p:ext uri="{BB962C8B-B14F-4D97-AF65-F5344CB8AC3E}">
        <p14:creationId xmlns:p14="http://schemas.microsoft.com/office/powerpoint/2010/main" val="38697795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dirty="0">
                <a:latin typeface="Arial" panose="020B0604020202020204" pitchFamily="34" charset="0"/>
                <a:ea typeface="ＭＳ Ｐゴシック" panose="020B0600070205080204" pitchFamily="34" charset="-128"/>
              </a:rPr>
              <a:t>Where the child is under 13, it is expected that the adult would normally be charged with the offence of causing or inciting a child under 13 to engage in sexual activity at section 8. However, occasionally the offence at section 10 might be used where the </a:t>
            </a:r>
            <a:r>
              <a:rPr lang="en-GB" altLang="en-US" sz="1100" dirty="0">
                <a:latin typeface="Arial" panose="020B0604020202020204" pitchFamily="34" charset="0"/>
                <a:ea typeface="ＭＳ Ｐゴシック" panose="020B0600070205080204" pitchFamily="34" charset="-128"/>
              </a:rPr>
              <a:t>child is under 13</a:t>
            </a:r>
            <a:r>
              <a:rPr lang="en-GB" altLang="en-US" sz="1100" baseline="0" dirty="0">
                <a:latin typeface="Arial" panose="020B0604020202020204" pitchFamily="34" charset="0"/>
                <a:ea typeface="ＭＳ Ｐゴシック" panose="020B0600070205080204" pitchFamily="34" charset="-128"/>
              </a:rPr>
              <a:t> (as with S9 previously discussed)</a:t>
            </a:r>
            <a:endParaRPr lang="en-GB" altLang="en-US" sz="1100" dirty="0">
              <a:latin typeface="Arial" panose="020B0604020202020204" pitchFamily="34" charset="0"/>
              <a:ea typeface="ＭＳ Ｐゴシック" panose="020B0600070205080204" pitchFamily="34" charset="-128"/>
            </a:endParaRPr>
          </a:p>
          <a:p>
            <a:endParaRPr lang="en-GB"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An example would be where a person was charged with causing or inciting a child to engage in sexual activity, all parties believing the child to be 13 or over, and it then became known in the course of the trial that the child was actually under 13. The extension of section 10 to under 13s means that the trial could continue with the original charge where necessary. This closes a potential loophole in the law.</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16</a:t>
            </a:fld>
            <a:endParaRPr lang="en-GB"/>
          </a:p>
        </p:txBody>
      </p:sp>
    </p:spTree>
    <p:extLst>
      <p:ext uri="{BB962C8B-B14F-4D97-AF65-F5344CB8AC3E}">
        <p14:creationId xmlns:p14="http://schemas.microsoft.com/office/powerpoint/2010/main" val="20088847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b="1" dirty="0">
                <a:latin typeface="Arial" panose="020B0604020202020204" pitchFamily="34" charset="0"/>
                <a:ea typeface="ＭＳ Ｐゴシック" panose="020B0600070205080204" pitchFamily="34" charset="-128"/>
              </a:rPr>
              <a:t>QTS – What examples can you think of when adults engage in sexual activity in front of a child?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100" dirty="0">
              <a:latin typeface="Arial" panose="020B0604020202020204" pitchFamily="34" charset="0"/>
              <a:ea typeface="ＭＳ Ｐゴシック" panose="020B0600070205080204" pitchFamily="34"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100" dirty="0">
                <a:latin typeface="Arial" panose="020B0604020202020204" pitchFamily="34" charset="0"/>
                <a:ea typeface="ＭＳ Ｐゴシック" panose="020B0600070205080204" pitchFamily="34" charset="-128"/>
              </a:rPr>
              <a:t>Committed by an adult 18 years or over</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17</a:t>
            </a:fld>
            <a:endParaRPr lang="en-GB"/>
          </a:p>
        </p:txBody>
      </p:sp>
    </p:spTree>
    <p:extLst>
      <p:ext uri="{BB962C8B-B14F-4D97-AF65-F5344CB8AC3E}">
        <p14:creationId xmlns:p14="http://schemas.microsoft.com/office/powerpoint/2010/main" val="24538160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effectLst/>
              </a:rPr>
              <a:t>The offence is committed if the defendant knows or believes that the child is aware that he is engaging in the activity or intends that the child should be aware of this. This offence would cover, for example, the defendant masturbating himself in front of a child, or the defendant masturbating himself in the presence of the child to whom he is describing what he is doing, perhaps because the child is covering his face</a:t>
            </a:r>
            <a:r>
              <a:rPr lang="en-GB" i="0" baseline="0" dirty="0">
                <a:effectLst/>
              </a:rPr>
              <a:t>.</a:t>
            </a:r>
          </a:p>
          <a:p>
            <a:endParaRPr lang="en-GB" i="0" baseline="0" dirty="0">
              <a:effectLst/>
            </a:endParaRPr>
          </a:p>
          <a:p>
            <a:r>
              <a:rPr lang="en-GB" i="0" dirty="0">
                <a:effectLst/>
              </a:rPr>
              <a:t> It would also cover the situation where the defendant performs a sexual act in a place where he knows that he can be seen by a child, for example via a webcam. The offence does not require the victim to witness the activity. The offence would therefore still be committed if, for example, the defendant intended the victim to witness the activity, and believed that the victim was witnessing the activity, but the victim had fallen asleep or was busy with an activity which meant that A was being wholly ignored, unbeknown to the defendant (it must 'unbeknown' since otherwise the specified purpose cannot be proven in 11 (1)(c)(ii). </a:t>
            </a:r>
          </a:p>
          <a:p>
            <a:endParaRPr lang="en-GB" i="0" dirty="0">
              <a:effectLst/>
            </a:endParaRPr>
          </a:p>
          <a:p>
            <a:r>
              <a:rPr lang="en-GB" i="0" dirty="0">
                <a:effectLst/>
              </a:rPr>
              <a:t>But if B leaves the position where observation of A is possible to a place where it is not possible, and does so before any sexual activity begins, then the offence has not been committed; if B leaves half way through the sexual activity, then the offence has been committed up to that point. If A arranges for B to be present in a place of observation in order to observe sexual activity and then begins the activity in the belief and with the purpose that B is present but in fact B has left before commencement or has never turned up at the appointed time, then an attempt may have been committed</a:t>
            </a:r>
            <a:endParaRPr lang="en-US" altLang="en-US" sz="1200" i="0"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18</a:t>
            </a:fld>
            <a:endParaRPr lang="en-GB"/>
          </a:p>
        </p:txBody>
      </p:sp>
    </p:spTree>
    <p:extLst>
      <p:ext uri="{BB962C8B-B14F-4D97-AF65-F5344CB8AC3E}">
        <p14:creationId xmlns:p14="http://schemas.microsoft.com/office/powerpoint/2010/main" val="3500691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a:latin typeface="Arial" panose="020B0604020202020204" pitchFamily="34" charset="0"/>
                <a:ea typeface="ＭＳ Ｐゴシック" panose="020B0600070205080204" pitchFamily="34" charset="-128"/>
              </a:rPr>
              <a:t>To </a:t>
            </a:r>
            <a:r>
              <a:rPr lang="en-US" altLang="en-US" sz="1100" dirty="0" err="1">
                <a:latin typeface="Arial" panose="020B0604020202020204" pitchFamily="34" charset="0"/>
                <a:ea typeface="ＭＳ Ｐゴシック" panose="020B0600070205080204" pitchFamily="34" charset="-128"/>
              </a:rPr>
              <a:t>summarise</a:t>
            </a:r>
            <a:r>
              <a:rPr lang="en-US" altLang="en-US" sz="1100" dirty="0">
                <a:latin typeface="Arial" panose="020B0604020202020204" pitchFamily="34" charset="0"/>
                <a:ea typeface="ＭＳ Ｐゴシック" panose="020B0600070205080204" pitchFamily="34" charset="-128"/>
              </a:rPr>
              <a:t>, Section 11 of the Sexual Offences Act 2003 makes it an offence for a person aged 18 or over intentionally to engage in sexual activity in order to gain sexual gratification from the child watching (or presumed watching</a:t>
            </a:r>
            <a:r>
              <a:rPr lang="en-US" altLang="en-US" sz="1100" baseline="0" dirty="0">
                <a:latin typeface="Arial" panose="020B0604020202020204" pitchFamily="34" charset="0"/>
                <a:ea typeface="ＭＳ Ｐゴシック" panose="020B0600070205080204" pitchFamily="34" charset="-128"/>
              </a:rPr>
              <a:t> by the defendant)</a:t>
            </a:r>
            <a:r>
              <a:rPr lang="en-US" altLang="en-US" sz="1100" dirty="0">
                <a:latin typeface="Arial" panose="020B0604020202020204" pitchFamily="34" charset="0"/>
                <a:ea typeface="ＭＳ Ｐゴシック" panose="020B0600070205080204" pitchFamily="34" charset="-128"/>
              </a:rPr>
              <a:t>, when a child aged under 16 is present or in a place from which the defendant </a:t>
            </a:r>
            <a:r>
              <a:rPr lang="en-GB" altLang="en-US" sz="1100" dirty="0">
                <a:latin typeface="Arial" panose="020B0604020202020204" pitchFamily="34" charset="0"/>
                <a:ea typeface="ＭＳ Ｐゴシック" panose="020B0600070205080204" pitchFamily="34" charset="-128"/>
              </a:rPr>
              <a:t>can be observed.</a:t>
            </a:r>
          </a:p>
          <a:p>
            <a:endParaRPr lang="en-US" altLang="en-US" sz="1100" b="1" dirty="0">
              <a:latin typeface="Arial" panose="020B0604020202020204" pitchFamily="34" charset="0"/>
              <a:ea typeface="ＭＳ Ｐゴシック" panose="020B0600070205080204" pitchFamily="34" charset="-128"/>
            </a:endParaRPr>
          </a:p>
          <a:p>
            <a:r>
              <a:rPr lang="en-US" altLang="en-US" sz="1100" b="1" dirty="0">
                <a:latin typeface="Arial" panose="020B0604020202020204" pitchFamily="34" charset="0"/>
                <a:ea typeface="ＭＳ Ｐゴシック" panose="020B0600070205080204" pitchFamily="34" charset="-128"/>
              </a:rPr>
              <a:t>When the child is aged 13 or over but under 16, the prosecution must prove that the defendant did not reasonably believe that he was 16 or over.</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The offence is intended to cover the situation where someone seeks</a:t>
            </a:r>
            <a:r>
              <a:rPr lang="en-US" altLang="en-US" sz="1100" baseline="0" dirty="0">
                <a:latin typeface="Arial" panose="020B0604020202020204" pitchFamily="34" charset="0"/>
                <a:ea typeface="ＭＳ Ｐゴシック" panose="020B0600070205080204" pitchFamily="34" charset="-128"/>
              </a:rPr>
              <a:t> </a:t>
            </a:r>
            <a:r>
              <a:rPr lang="en-US" altLang="en-US" sz="1100" dirty="0">
                <a:latin typeface="Arial" panose="020B0604020202020204" pitchFamily="34" charset="0"/>
                <a:ea typeface="ＭＳ Ｐゴシック" panose="020B0600070205080204" pitchFamily="34" charset="-128"/>
              </a:rPr>
              <a:t>sexual gratification not from the sexual act itself but rather from the fact that he is performing that act in the presence or intended </a:t>
            </a:r>
            <a:r>
              <a:rPr lang="en-GB" altLang="en-US" sz="1100" dirty="0">
                <a:latin typeface="Arial" panose="020B0604020202020204" pitchFamily="34" charset="0"/>
                <a:ea typeface="ＭＳ Ｐゴシック" panose="020B0600070205080204" pitchFamily="34" charset="-128"/>
              </a:rPr>
              <a:t>presence of a child.</a:t>
            </a:r>
          </a:p>
          <a:p>
            <a:endParaRPr lang="en-GB" altLang="en-US" sz="1100" b="1" dirty="0">
              <a:latin typeface="Arial" panose="020B0604020202020204" pitchFamily="34" charset="0"/>
              <a:ea typeface="ＭＳ Ｐゴシック" panose="020B0600070205080204" pitchFamily="34" charset="-128"/>
            </a:endParaRPr>
          </a:p>
          <a:p>
            <a:r>
              <a:rPr lang="en-GB" altLang="en-US" sz="1100" b="1" dirty="0">
                <a:latin typeface="Arial" panose="020B0604020202020204" pitchFamily="34" charset="0"/>
                <a:ea typeface="ＭＳ Ｐゴシック" panose="020B0600070205080204" pitchFamily="34" charset="-128"/>
              </a:rPr>
              <a:t>This offence can be committed by a male or female offender against a male or female victim.</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The motive of sexual gratification is a necessary safeguard intended to avoid capturing those who engage in sexual activity in front of a</a:t>
            </a:r>
          </a:p>
          <a:p>
            <a:r>
              <a:rPr lang="en-US" altLang="en-US" sz="1100" dirty="0">
                <a:latin typeface="Arial" panose="020B0604020202020204" pitchFamily="34" charset="0"/>
                <a:ea typeface="ＭＳ Ｐゴシック" panose="020B0600070205080204" pitchFamily="34" charset="-128"/>
              </a:rPr>
              <a:t>child for a legitimate reason. For example, a teacher who sexually kisses his partner just outside the school gates, could be deemed to</a:t>
            </a:r>
          </a:p>
          <a:p>
            <a:r>
              <a:rPr lang="en-US" altLang="en-US" sz="1100" dirty="0">
                <a:latin typeface="Arial" panose="020B0604020202020204" pitchFamily="34" charset="0"/>
                <a:ea typeface="ＭＳ Ｐゴシック" panose="020B0600070205080204" pitchFamily="34" charset="-128"/>
              </a:rPr>
              <a:t>be engaging in sexual activity intentionally in front of a child and might otherwise be caught by the offence. But whether a "kiss“ (lips to lips) can be viewed as "sexual" within section 78 may be doubted; therefore, even if the teacher is sexually gratified by such exhibitionism, it is not within section 11 unless the activities involve </a:t>
            </a:r>
            <a:r>
              <a:rPr lang="en-GB" altLang="en-US" sz="1100" dirty="0">
                <a:latin typeface="Arial" panose="020B0604020202020204" pitchFamily="34" charset="0"/>
                <a:ea typeface="ＭＳ Ｐゴシック" panose="020B0600070205080204" pitchFamily="34" charset="-128"/>
              </a:rPr>
              <a:t>a sexual act.</a:t>
            </a:r>
            <a:r>
              <a:rPr lang="en-US" altLang="en-US" sz="1100" dirty="0">
                <a:latin typeface="Arial" panose="020B0604020202020204" pitchFamily="34" charset="0"/>
                <a:ea typeface="ＭＳ Ｐゴシック" panose="020B0600070205080204" pitchFamily="34" charset="-128"/>
              </a:rPr>
              <a:t>The same would excuse someone who is sexually gratified by some kind of normal non-sexual activity (e.g. washing a car, mowing the </a:t>
            </a:r>
            <a:r>
              <a:rPr lang="en-GB" altLang="en-US" sz="1100" dirty="0">
                <a:latin typeface="Arial" panose="020B0604020202020204" pitchFamily="34" charset="0"/>
                <a:ea typeface="ＭＳ Ｐゴシック" panose="020B0600070205080204" pitchFamily="34" charset="-128"/>
              </a:rPr>
              <a:t>grass).</a:t>
            </a:r>
            <a:endParaRPr lang="en-US" altLang="en-US" sz="1100"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19</a:t>
            </a:fld>
            <a:endParaRPr lang="en-GB"/>
          </a:p>
        </p:txBody>
      </p:sp>
    </p:spTree>
    <p:extLst>
      <p:ext uri="{BB962C8B-B14F-4D97-AF65-F5344CB8AC3E}">
        <p14:creationId xmlns:p14="http://schemas.microsoft.com/office/powerpoint/2010/main" val="2138719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what types of examples can you think of when a child watches a sexual act?</a:t>
            </a:r>
          </a:p>
        </p:txBody>
      </p:sp>
      <p:sp>
        <p:nvSpPr>
          <p:cNvPr id="4" name="Slide Number Placeholder 3"/>
          <p:cNvSpPr>
            <a:spLocks noGrp="1"/>
          </p:cNvSpPr>
          <p:nvPr>
            <p:ph type="sldNum" sz="quarter" idx="10"/>
          </p:nvPr>
        </p:nvSpPr>
        <p:spPr/>
        <p:txBody>
          <a:bodyPr/>
          <a:lstStyle/>
          <a:p>
            <a:fld id="{9399293F-F3C1-4DBE-9ABE-39D87F4D905F}" type="slidenum">
              <a:rPr lang="en-GB" smtClean="0"/>
              <a:t>20</a:t>
            </a:fld>
            <a:endParaRPr lang="en-GB"/>
          </a:p>
        </p:txBody>
      </p:sp>
    </p:spTree>
    <p:extLst>
      <p:ext uri="{BB962C8B-B14F-4D97-AF65-F5344CB8AC3E}">
        <p14:creationId xmlns:p14="http://schemas.microsoft.com/office/powerpoint/2010/main" val="17197951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The offence is intended to cover the situation where someone seeks sexual gratification not from the sexual act itself but rather from</a:t>
            </a:r>
            <a:r>
              <a:rPr lang="en-US" altLang="en-US" sz="1100" baseline="0" dirty="0">
                <a:latin typeface="Arial" panose="020B0604020202020204" pitchFamily="34" charset="0"/>
                <a:ea typeface="ＭＳ Ｐゴシック" panose="020B0600070205080204" pitchFamily="34" charset="-128"/>
              </a:rPr>
              <a:t> causing the child to watch a third party involved in a sexual activity (live or recorded).</a:t>
            </a:r>
            <a:endParaRPr lang="en-GB" altLang="en-US" sz="1100" dirty="0">
              <a:latin typeface="Arial" panose="020B0604020202020204" pitchFamily="34" charset="0"/>
              <a:ea typeface="ＭＳ Ｐゴシック" panose="020B0600070205080204" pitchFamily="34" charset="-128"/>
            </a:endParaRPr>
          </a:p>
          <a:p>
            <a:endParaRPr lang="en-GB"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The motive of sexual gratification is a necessary safeguard intended to avoid capturing those who engage in sexual activity in front of a child for a legitimate reason. For example, a teacher who sexually kisses his partner just outside the school gates, could be deemed to be engaging in sexual activity intentionally in front of a child and might otherwise be caught by the offence. But whether a "kiss"</a:t>
            </a:r>
          </a:p>
          <a:p>
            <a:r>
              <a:rPr lang="en-US" altLang="en-US" sz="1100" dirty="0">
                <a:latin typeface="Arial" panose="020B0604020202020204" pitchFamily="34" charset="0"/>
                <a:ea typeface="ＭＳ Ｐゴシック" panose="020B0600070205080204" pitchFamily="34" charset="-128"/>
              </a:rPr>
              <a:t>(lips to lips) can be viewed as "sexual" within section 78 may be doubted; therefore, even if the teacher is sexually gratified by such</a:t>
            </a:r>
          </a:p>
          <a:p>
            <a:r>
              <a:rPr lang="en-US" altLang="en-US" sz="1100" dirty="0">
                <a:latin typeface="Arial" panose="020B0604020202020204" pitchFamily="34" charset="0"/>
                <a:ea typeface="ＭＳ Ｐゴシック" panose="020B0600070205080204" pitchFamily="34" charset="-128"/>
              </a:rPr>
              <a:t>exhibitionism, it is not within section 11 unless the activities involve </a:t>
            </a:r>
            <a:r>
              <a:rPr lang="en-GB" altLang="en-US" sz="1100" dirty="0">
                <a:latin typeface="Arial" panose="020B0604020202020204" pitchFamily="34" charset="0"/>
                <a:ea typeface="ＭＳ Ｐゴシック" panose="020B0600070205080204" pitchFamily="34" charset="-128"/>
              </a:rPr>
              <a:t>a sexual act.</a:t>
            </a:r>
          </a:p>
          <a:p>
            <a:r>
              <a:rPr lang="en-US" altLang="en-US" sz="1100" dirty="0">
                <a:latin typeface="Arial" panose="020B0604020202020204" pitchFamily="34" charset="0"/>
                <a:ea typeface="ＭＳ Ｐゴシック" panose="020B0600070205080204" pitchFamily="34" charset="-128"/>
              </a:rPr>
              <a:t>The same would excuse someone who is sexually gratified by some kind of normal non-sexual activity (e.g. washing a car, mowing the</a:t>
            </a:r>
          </a:p>
          <a:p>
            <a:r>
              <a:rPr lang="en-GB" altLang="en-US" sz="1100" dirty="0">
                <a:latin typeface="Arial" panose="020B0604020202020204" pitchFamily="34" charset="0"/>
                <a:ea typeface="ＭＳ Ｐゴシック" panose="020B0600070205080204" pitchFamily="34" charset="-128"/>
              </a:rPr>
              <a:t>grass).</a:t>
            </a:r>
            <a:endParaRPr lang="en-US" altLang="en-US" sz="1100" dirty="0">
              <a:latin typeface="Arial" panose="020B0604020202020204" pitchFamily="34" charset="0"/>
              <a:ea typeface="ＭＳ Ｐゴシック" panose="020B0600070205080204" pitchFamily="34" charset="-128"/>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21</a:t>
            </a:fld>
            <a:endParaRPr lang="en-GB"/>
          </a:p>
        </p:txBody>
      </p:sp>
    </p:spTree>
    <p:extLst>
      <p:ext uri="{BB962C8B-B14F-4D97-AF65-F5344CB8AC3E}">
        <p14:creationId xmlns:p14="http://schemas.microsoft.com/office/powerpoint/2010/main" val="40471304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b="1" dirty="0">
                <a:latin typeface="Arial" panose="020B0604020202020204" pitchFamily="34" charset="0"/>
                <a:ea typeface="ＭＳ Ｐゴシック" panose="020B0600070205080204" pitchFamily="34" charset="-128"/>
              </a:rPr>
              <a:t>Definition of ‘image’</a:t>
            </a:r>
          </a:p>
          <a:p>
            <a:r>
              <a:rPr lang="en-US" altLang="en-US" sz="1100" dirty="0">
                <a:latin typeface="Arial" panose="020B0604020202020204" pitchFamily="34" charset="0"/>
                <a:ea typeface="ＭＳ Ｐゴシック" panose="020B0600070205080204" pitchFamily="34" charset="-128"/>
              </a:rPr>
              <a:t>79(4) "</a:t>
            </a:r>
            <a:r>
              <a:rPr lang="en-US" altLang="en-US" sz="1100" b="1" dirty="0">
                <a:latin typeface="Arial" panose="020B0604020202020204" pitchFamily="34" charset="0"/>
                <a:ea typeface="ＭＳ Ｐゴシック" panose="020B0600070205080204" pitchFamily="34" charset="-128"/>
              </a:rPr>
              <a:t>Image</a:t>
            </a:r>
            <a:r>
              <a:rPr lang="en-US" altLang="en-US" sz="1100" dirty="0">
                <a:latin typeface="Arial" panose="020B0604020202020204" pitchFamily="34" charset="0"/>
                <a:ea typeface="ＭＳ Ｐゴシック" panose="020B0600070205080204" pitchFamily="34" charset="-128"/>
              </a:rPr>
              <a:t>" means a moving or still image and includes an image produced by any means and, where the context permits, a </a:t>
            </a:r>
            <a:r>
              <a:rPr lang="en-GB" altLang="en-US" sz="1100" dirty="0">
                <a:latin typeface="Arial" panose="020B0604020202020204" pitchFamily="34" charset="0"/>
                <a:ea typeface="ＭＳ Ｐゴシック" panose="020B0600070205080204" pitchFamily="34" charset="-128"/>
              </a:rPr>
              <a:t>three-dimensional image. </a:t>
            </a:r>
            <a:r>
              <a:rPr lang="en-US" altLang="en-US" sz="1100" dirty="0">
                <a:latin typeface="Arial" panose="020B0604020202020204" pitchFamily="34" charset="0"/>
                <a:ea typeface="ＭＳ Ｐゴシック" panose="020B0600070205080204" pitchFamily="34" charset="-128"/>
              </a:rPr>
              <a:t>79(5) References to an image of a person include references to an image of an imaginary person.</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Where the child is aged 13 or over but under 16, the prosecution must prove that the defendant did not reasonably believe that they</a:t>
            </a:r>
          </a:p>
          <a:p>
            <a:r>
              <a:rPr lang="en-GB" altLang="en-US" sz="1100" dirty="0">
                <a:latin typeface="Arial" panose="020B0604020202020204" pitchFamily="34" charset="0"/>
                <a:ea typeface="ＭＳ Ｐゴシック" panose="020B0600070205080204" pitchFamily="34" charset="-128"/>
              </a:rPr>
              <a:t>were 16 or over. </a:t>
            </a:r>
            <a:r>
              <a:rPr lang="en-US" altLang="en-US" sz="1100" dirty="0">
                <a:latin typeface="Arial" panose="020B0604020202020204" pitchFamily="34" charset="0"/>
                <a:ea typeface="ＭＳ Ｐゴシック" panose="020B0600070205080204" pitchFamily="34" charset="-128"/>
              </a:rPr>
              <a:t>The definition of sexual activity is explained in section 78. A person who, for his own sexual gratification, forces a child to watch two people have sex, or who forces a child to watch a pornographic film, would commit this offence. This offence does not require any element of coercion, the child may even agree</a:t>
            </a:r>
            <a:r>
              <a:rPr lang="en-US" altLang="en-US" sz="1100" baseline="0" dirty="0">
                <a:latin typeface="Arial" panose="020B0604020202020204" pitchFamily="34" charset="0"/>
                <a:ea typeface="ＭＳ Ｐゴシック" panose="020B0600070205080204" pitchFamily="34" charset="-128"/>
              </a:rPr>
              <a:t> this is irrelevant</a:t>
            </a:r>
            <a:r>
              <a:rPr lang="en-US" altLang="en-US" sz="1100" dirty="0">
                <a:latin typeface="Arial" panose="020B0604020202020204" pitchFamily="34" charset="0"/>
                <a:ea typeface="ＭＳ Ｐゴシック" panose="020B0600070205080204" pitchFamily="34" charset="-128"/>
              </a:rPr>
              <a:t>. The offence is committed even where the child apparently consents to watching a sexual act.</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In order for an offence to be committed, the adult must act for their own sexual gratification</a:t>
            </a:r>
            <a:r>
              <a:rPr lang="en-US" altLang="en-US" sz="1100" baseline="0" dirty="0">
                <a:latin typeface="Arial" panose="020B0604020202020204" pitchFamily="34" charset="0"/>
                <a:ea typeface="ＭＳ Ｐゴシック" panose="020B0600070205080204" pitchFamily="34" charset="-128"/>
              </a:rPr>
              <a:t>. </a:t>
            </a:r>
            <a:r>
              <a:rPr lang="en-US" altLang="en-US" sz="1100" dirty="0">
                <a:latin typeface="Arial" panose="020B0604020202020204" pitchFamily="34" charset="0"/>
                <a:ea typeface="ＭＳ Ｐゴシック" panose="020B0600070205080204" pitchFamily="34" charset="-128"/>
              </a:rPr>
              <a:t>This ensures that adults showing children</a:t>
            </a:r>
            <a:r>
              <a:rPr lang="en-US" altLang="en-US" sz="1100" baseline="0" dirty="0">
                <a:latin typeface="Arial" panose="020B0604020202020204" pitchFamily="34" charset="0"/>
                <a:ea typeface="ＭＳ Ｐゴシック" panose="020B0600070205080204" pitchFamily="34" charset="-128"/>
              </a:rPr>
              <a:t> </a:t>
            </a:r>
            <a:r>
              <a:rPr lang="en-US" altLang="en-US" sz="1100" dirty="0">
                <a:latin typeface="Arial" panose="020B0604020202020204" pitchFamily="34" charset="0"/>
                <a:ea typeface="ＭＳ Ｐゴシック" panose="020B0600070205080204" pitchFamily="34" charset="-128"/>
              </a:rPr>
              <a:t>sex education material, either in a school or other setting, will not be liable for this offence.</a:t>
            </a:r>
          </a:p>
          <a:p>
            <a:endParaRPr lang="en-US" altLang="en-US" sz="1100" dirty="0">
              <a:latin typeface="Arial" panose="020B0604020202020204" pitchFamily="34" charset="0"/>
              <a:ea typeface="ＭＳ Ｐゴシック" panose="020B0600070205080204" pitchFamily="34" charset="-128"/>
            </a:endParaRPr>
          </a:p>
          <a:p>
            <a:r>
              <a:rPr lang="en-US" altLang="en-US" sz="1100" dirty="0">
                <a:latin typeface="Arial" panose="020B0604020202020204" pitchFamily="34" charset="0"/>
                <a:ea typeface="ＭＳ Ｐゴシック" panose="020B0600070205080204" pitchFamily="34" charset="-128"/>
              </a:rPr>
              <a:t>The</a:t>
            </a:r>
            <a:r>
              <a:rPr lang="en-US" altLang="en-US" sz="1100" baseline="0" dirty="0">
                <a:latin typeface="Arial" panose="020B0604020202020204" pitchFamily="34" charset="0"/>
                <a:ea typeface="ＭＳ Ｐゴシック" panose="020B0600070205080204" pitchFamily="34" charset="-128"/>
              </a:rPr>
              <a:t> sexual gratification does not need to be at the same time as showing the child the material. Therefore you could show the child sexualized material with the intention of gaining sexual gratification some hours later.</a:t>
            </a:r>
          </a:p>
          <a:p>
            <a:endParaRPr lang="en-US" altLang="en-US" sz="1100" baseline="0" dirty="0">
              <a:latin typeface="Arial" panose="020B0604020202020204" pitchFamily="34" charset="0"/>
              <a:ea typeface="ＭＳ Ｐゴシック" panose="020B0600070205080204" pitchFamily="34" charset="-128"/>
            </a:endParaRPr>
          </a:p>
          <a:p>
            <a:r>
              <a:rPr lang="en-US" altLang="en-US" sz="1100" baseline="0" dirty="0">
                <a:latin typeface="Arial" panose="020B0604020202020204" pitchFamily="34" charset="0"/>
                <a:ea typeface="ＭＳ Ｐゴシック" panose="020B0600070205080204" pitchFamily="34" charset="-128"/>
              </a:rPr>
              <a:t> </a:t>
            </a:r>
            <a:r>
              <a:rPr lang="en-US" altLang="en-US" sz="1100" b="1" baseline="0" dirty="0">
                <a:latin typeface="Arial" panose="020B0604020202020204" pitchFamily="34" charset="0"/>
                <a:ea typeface="ＭＳ Ｐゴシック" panose="020B0600070205080204" pitchFamily="34" charset="-128"/>
              </a:rPr>
              <a:t>Activity 1 to follow this PPT slide</a:t>
            </a:r>
            <a:endParaRPr lang="en-GB" b="1" dirty="0"/>
          </a:p>
        </p:txBody>
      </p:sp>
      <p:sp>
        <p:nvSpPr>
          <p:cNvPr id="4" name="Slide Number Placeholder 3"/>
          <p:cNvSpPr>
            <a:spLocks noGrp="1"/>
          </p:cNvSpPr>
          <p:nvPr>
            <p:ph type="sldNum" sz="quarter" idx="10"/>
          </p:nvPr>
        </p:nvSpPr>
        <p:spPr/>
        <p:txBody>
          <a:bodyPr/>
          <a:lstStyle/>
          <a:p>
            <a:fld id="{9399293F-F3C1-4DBE-9ABE-39D87F4D905F}" type="slidenum">
              <a:rPr lang="en-GB" smtClean="0"/>
              <a:t>22</a:t>
            </a:fld>
            <a:endParaRPr lang="en-GB"/>
          </a:p>
        </p:txBody>
      </p:sp>
    </p:spTree>
    <p:extLst>
      <p:ext uri="{BB962C8B-B14F-4D97-AF65-F5344CB8AC3E}">
        <p14:creationId xmlns:p14="http://schemas.microsoft.com/office/powerpoint/2010/main" val="15980038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23</a:t>
            </a:fld>
            <a:endParaRPr lang="en-GB"/>
          </a:p>
        </p:txBody>
      </p:sp>
    </p:spTree>
    <p:extLst>
      <p:ext uri="{BB962C8B-B14F-4D97-AF65-F5344CB8AC3E}">
        <p14:creationId xmlns:p14="http://schemas.microsoft.com/office/powerpoint/2010/main" val="3325374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12/12/2022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12/12/2022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12/12/2022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497546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018425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670611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438162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12/12/2022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0785379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12/12/2022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109628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12/12/2022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9516030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332733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8549153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476852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09151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1578511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576051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67844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781438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12/12/2022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3405677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12/12/2022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9162429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12/12/2022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383608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7299090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971810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2233766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094829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12/12/2022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12/12/2022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28880448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12/12/2022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34464803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C766DE-5A6F-47BB-A75B-0A869F5FF5B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620001" y="1436915"/>
            <a:ext cx="4571999" cy="5421085"/>
          </a:xfrm>
          <a:prstGeom prst="rect">
            <a:avLst/>
          </a:prstGeom>
        </p:spPr>
      </p:pic>
      <p:pic>
        <p:nvPicPr>
          <p:cNvPr id="3" name="Picture 2">
            <a:extLst>
              <a:ext uri="{FF2B5EF4-FFF2-40B4-BE49-F238E27FC236}">
                <a16:creationId xmlns:a16="http://schemas.microsoft.com/office/drawing/2014/main" id="{2C699B1C-38D3-437B-ACD1-4D50A7AD5B2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 y="35305"/>
            <a:ext cx="12191996" cy="2161031"/>
          </a:xfrm>
          <a:prstGeom prst="rect">
            <a:avLst/>
          </a:prstGeom>
        </p:spPr>
      </p:pic>
      <p:sp>
        <p:nvSpPr>
          <p:cNvPr id="2" name="Rectangle 1">
            <a:extLst>
              <a:ext uri="{FF2B5EF4-FFF2-40B4-BE49-F238E27FC236}">
                <a16:creationId xmlns:a16="http://schemas.microsoft.com/office/drawing/2014/main" id="{1BACB95F-029E-4EA2-9541-00825AC0F3E8}"/>
              </a:ext>
            </a:extLst>
          </p:cNvPr>
          <p:cNvSpPr/>
          <p:nvPr/>
        </p:nvSpPr>
        <p:spPr>
          <a:xfrm>
            <a:off x="0" y="1980548"/>
            <a:ext cx="4572000" cy="17592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D11BBBE3-89BD-4392-B5CB-F459ACD19BC8}"/>
              </a:ext>
            </a:extLst>
          </p:cNvPr>
          <p:cNvSpPr txBox="1"/>
          <p:nvPr/>
        </p:nvSpPr>
        <p:spPr>
          <a:xfrm>
            <a:off x="1913021" y="3372137"/>
            <a:ext cx="4271221" cy="2616101"/>
          </a:xfrm>
          <a:prstGeom prst="rect">
            <a:avLst/>
          </a:prstGeom>
          <a:solidFill>
            <a:schemeClr val="bg1"/>
          </a:solidFill>
        </p:spPr>
        <p:txBody>
          <a:bodyPr wrap="square" rtlCol="0">
            <a:spAutoFit/>
          </a:bodyPr>
          <a:lstStyle/>
          <a:p>
            <a:r>
              <a:rPr lang="en-GB" sz="48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Sexual Offences Involving Children</a:t>
            </a:r>
          </a:p>
          <a:p>
            <a:endParaRPr lang="en-GB" sz="2000" dirty="0">
              <a:solidFill>
                <a:srgbClr val="42516F"/>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746064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7655" y="859038"/>
            <a:ext cx="3076844" cy="2008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2083" y="887551"/>
            <a:ext cx="3076845" cy="1979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26510" y="832719"/>
            <a:ext cx="3076845" cy="20343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26511" y="3222079"/>
            <a:ext cx="3076845" cy="2342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2083" y="3291090"/>
            <a:ext cx="3076845" cy="2342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7655" y="3291090"/>
            <a:ext cx="3076845" cy="2342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3699545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216770" y="2512158"/>
            <a:ext cx="4069332" cy="2818389"/>
          </a:xfrm>
          <a:prstGeom prst="rect">
            <a:avLst/>
          </a:prstGeom>
        </p:spPr>
      </p:pic>
      <p:sp>
        <p:nvSpPr>
          <p:cNvPr id="4" name="TextBox 3"/>
          <p:cNvSpPr txBox="1"/>
          <p:nvPr/>
        </p:nvSpPr>
        <p:spPr>
          <a:xfrm>
            <a:off x="1976769" y="377720"/>
            <a:ext cx="8549335"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Offences Involving Children Under 13</a:t>
            </a:r>
          </a:p>
        </p:txBody>
      </p:sp>
      <p:sp>
        <p:nvSpPr>
          <p:cNvPr id="5" name="TextBox 4">
            <a:extLst>
              <a:ext uri="{FF2B5EF4-FFF2-40B4-BE49-F238E27FC236}">
                <a16:creationId xmlns:a16="http://schemas.microsoft.com/office/drawing/2014/main" id="{81B4405D-0D5D-43A7-ABC8-1240ABB93DB8}"/>
              </a:ext>
            </a:extLst>
          </p:cNvPr>
          <p:cNvSpPr txBox="1"/>
          <p:nvPr/>
        </p:nvSpPr>
        <p:spPr>
          <a:xfrm>
            <a:off x="2862470" y="1252330"/>
            <a:ext cx="7215808" cy="461665"/>
          </a:xfrm>
          <a:custGeom>
            <a:avLst/>
            <a:gdLst>
              <a:gd name="connsiteX0" fmla="*/ 0 w 7215808"/>
              <a:gd name="connsiteY0" fmla="*/ 0 h 461665"/>
              <a:gd name="connsiteX1" fmla="*/ 482904 w 7215808"/>
              <a:gd name="connsiteY1" fmla="*/ 0 h 461665"/>
              <a:gd name="connsiteX2" fmla="*/ 1037966 w 7215808"/>
              <a:gd name="connsiteY2" fmla="*/ 0 h 461665"/>
              <a:gd name="connsiteX3" fmla="*/ 1665186 w 7215808"/>
              <a:gd name="connsiteY3" fmla="*/ 0 h 461665"/>
              <a:gd name="connsiteX4" fmla="*/ 2148091 w 7215808"/>
              <a:gd name="connsiteY4" fmla="*/ 0 h 461665"/>
              <a:gd name="connsiteX5" fmla="*/ 2703153 w 7215808"/>
              <a:gd name="connsiteY5" fmla="*/ 0 h 461665"/>
              <a:gd name="connsiteX6" fmla="*/ 3402531 w 7215808"/>
              <a:gd name="connsiteY6" fmla="*/ 0 h 461665"/>
              <a:gd name="connsiteX7" fmla="*/ 3813277 w 7215808"/>
              <a:gd name="connsiteY7" fmla="*/ 0 h 461665"/>
              <a:gd name="connsiteX8" fmla="*/ 4440497 w 7215808"/>
              <a:gd name="connsiteY8" fmla="*/ 0 h 461665"/>
              <a:gd name="connsiteX9" fmla="*/ 4851243 w 7215808"/>
              <a:gd name="connsiteY9" fmla="*/ 0 h 461665"/>
              <a:gd name="connsiteX10" fmla="*/ 5406305 w 7215808"/>
              <a:gd name="connsiteY10" fmla="*/ 0 h 461665"/>
              <a:gd name="connsiteX11" fmla="*/ 6033526 w 7215808"/>
              <a:gd name="connsiteY11" fmla="*/ 0 h 461665"/>
              <a:gd name="connsiteX12" fmla="*/ 6372114 w 7215808"/>
              <a:gd name="connsiteY12" fmla="*/ 0 h 461665"/>
              <a:gd name="connsiteX13" fmla="*/ 6710701 w 7215808"/>
              <a:gd name="connsiteY13" fmla="*/ 0 h 461665"/>
              <a:gd name="connsiteX14" fmla="*/ 7215808 w 7215808"/>
              <a:gd name="connsiteY14" fmla="*/ 0 h 461665"/>
              <a:gd name="connsiteX15" fmla="*/ 7215808 w 7215808"/>
              <a:gd name="connsiteY15" fmla="*/ 461665 h 461665"/>
              <a:gd name="connsiteX16" fmla="*/ 6588588 w 7215808"/>
              <a:gd name="connsiteY16" fmla="*/ 461665 h 461665"/>
              <a:gd name="connsiteX17" fmla="*/ 6033526 w 7215808"/>
              <a:gd name="connsiteY17" fmla="*/ 461665 h 461665"/>
              <a:gd name="connsiteX18" fmla="*/ 5550622 w 7215808"/>
              <a:gd name="connsiteY18" fmla="*/ 461665 h 461665"/>
              <a:gd name="connsiteX19" fmla="*/ 4923401 w 7215808"/>
              <a:gd name="connsiteY19" fmla="*/ 461665 h 461665"/>
              <a:gd name="connsiteX20" fmla="*/ 4368339 w 7215808"/>
              <a:gd name="connsiteY20" fmla="*/ 461665 h 461665"/>
              <a:gd name="connsiteX21" fmla="*/ 3668961 w 7215808"/>
              <a:gd name="connsiteY21" fmla="*/ 461665 h 461665"/>
              <a:gd name="connsiteX22" fmla="*/ 2969583 w 7215808"/>
              <a:gd name="connsiteY22" fmla="*/ 461665 h 461665"/>
              <a:gd name="connsiteX23" fmla="*/ 2342362 w 7215808"/>
              <a:gd name="connsiteY23" fmla="*/ 461665 h 461665"/>
              <a:gd name="connsiteX24" fmla="*/ 1715142 w 7215808"/>
              <a:gd name="connsiteY24" fmla="*/ 461665 h 461665"/>
              <a:gd name="connsiteX25" fmla="*/ 1087922 w 7215808"/>
              <a:gd name="connsiteY25" fmla="*/ 461665 h 461665"/>
              <a:gd name="connsiteX26" fmla="*/ 677176 w 7215808"/>
              <a:gd name="connsiteY26" fmla="*/ 461665 h 461665"/>
              <a:gd name="connsiteX27" fmla="*/ 0 w 7215808"/>
              <a:gd name="connsiteY27" fmla="*/ 461665 h 461665"/>
              <a:gd name="connsiteX28" fmla="*/ 0 w 7215808"/>
              <a:gd name="connsiteY28"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15808" h="461665" fill="none" extrusionOk="0">
                <a:moveTo>
                  <a:pt x="0" y="0"/>
                </a:moveTo>
                <a:cubicBezTo>
                  <a:pt x="198459" y="-28159"/>
                  <a:pt x="323260" y="32048"/>
                  <a:pt x="482904" y="0"/>
                </a:cubicBezTo>
                <a:cubicBezTo>
                  <a:pt x="642548" y="-32048"/>
                  <a:pt x="800615" y="9298"/>
                  <a:pt x="1037966" y="0"/>
                </a:cubicBezTo>
                <a:cubicBezTo>
                  <a:pt x="1275317" y="-9298"/>
                  <a:pt x="1474748" y="43586"/>
                  <a:pt x="1665186" y="0"/>
                </a:cubicBezTo>
                <a:cubicBezTo>
                  <a:pt x="1855624" y="-43586"/>
                  <a:pt x="1968829" y="20219"/>
                  <a:pt x="2148091" y="0"/>
                </a:cubicBezTo>
                <a:cubicBezTo>
                  <a:pt x="2327353" y="-20219"/>
                  <a:pt x="2437794" y="47053"/>
                  <a:pt x="2703153" y="0"/>
                </a:cubicBezTo>
                <a:cubicBezTo>
                  <a:pt x="2968512" y="-47053"/>
                  <a:pt x="3081764" y="49218"/>
                  <a:pt x="3402531" y="0"/>
                </a:cubicBezTo>
                <a:cubicBezTo>
                  <a:pt x="3723298" y="-49218"/>
                  <a:pt x="3691204" y="18666"/>
                  <a:pt x="3813277" y="0"/>
                </a:cubicBezTo>
                <a:cubicBezTo>
                  <a:pt x="3935350" y="-18666"/>
                  <a:pt x="4170982" y="57860"/>
                  <a:pt x="4440497" y="0"/>
                </a:cubicBezTo>
                <a:cubicBezTo>
                  <a:pt x="4710012" y="-57860"/>
                  <a:pt x="4658226" y="22279"/>
                  <a:pt x="4851243" y="0"/>
                </a:cubicBezTo>
                <a:cubicBezTo>
                  <a:pt x="5044260" y="-22279"/>
                  <a:pt x="5192612" y="20610"/>
                  <a:pt x="5406305" y="0"/>
                </a:cubicBezTo>
                <a:cubicBezTo>
                  <a:pt x="5619998" y="-20610"/>
                  <a:pt x="5851397" y="10314"/>
                  <a:pt x="6033526" y="0"/>
                </a:cubicBezTo>
                <a:cubicBezTo>
                  <a:pt x="6215655" y="-10314"/>
                  <a:pt x="6238153" y="25252"/>
                  <a:pt x="6372114" y="0"/>
                </a:cubicBezTo>
                <a:cubicBezTo>
                  <a:pt x="6506075" y="-25252"/>
                  <a:pt x="6544949" y="7618"/>
                  <a:pt x="6710701" y="0"/>
                </a:cubicBezTo>
                <a:cubicBezTo>
                  <a:pt x="6876453" y="-7618"/>
                  <a:pt x="7114607" y="19945"/>
                  <a:pt x="7215808" y="0"/>
                </a:cubicBezTo>
                <a:cubicBezTo>
                  <a:pt x="7255561" y="105749"/>
                  <a:pt x="7200764" y="237882"/>
                  <a:pt x="7215808" y="461665"/>
                </a:cubicBezTo>
                <a:cubicBezTo>
                  <a:pt x="7002250" y="487564"/>
                  <a:pt x="6852473" y="409696"/>
                  <a:pt x="6588588" y="461665"/>
                </a:cubicBezTo>
                <a:cubicBezTo>
                  <a:pt x="6324703" y="513634"/>
                  <a:pt x="6182938" y="403734"/>
                  <a:pt x="6033526" y="461665"/>
                </a:cubicBezTo>
                <a:cubicBezTo>
                  <a:pt x="5884114" y="519596"/>
                  <a:pt x="5708629" y="432154"/>
                  <a:pt x="5550622" y="461665"/>
                </a:cubicBezTo>
                <a:cubicBezTo>
                  <a:pt x="5392615" y="491176"/>
                  <a:pt x="5147706" y="394961"/>
                  <a:pt x="4923401" y="461665"/>
                </a:cubicBezTo>
                <a:cubicBezTo>
                  <a:pt x="4699096" y="528369"/>
                  <a:pt x="4603247" y="422445"/>
                  <a:pt x="4368339" y="461665"/>
                </a:cubicBezTo>
                <a:cubicBezTo>
                  <a:pt x="4133431" y="500885"/>
                  <a:pt x="3944133" y="399552"/>
                  <a:pt x="3668961" y="461665"/>
                </a:cubicBezTo>
                <a:cubicBezTo>
                  <a:pt x="3393789" y="523778"/>
                  <a:pt x="3312931" y="414469"/>
                  <a:pt x="2969583" y="461665"/>
                </a:cubicBezTo>
                <a:cubicBezTo>
                  <a:pt x="2626235" y="508861"/>
                  <a:pt x="2629079" y="418174"/>
                  <a:pt x="2342362" y="461665"/>
                </a:cubicBezTo>
                <a:cubicBezTo>
                  <a:pt x="2055645" y="505156"/>
                  <a:pt x="1951870" y="426682"/>
                  <a:pt x="1715142" y="461665"/>
                </a:cubicBezTo>
                <a:cubicBezTo>
                  <a:pt x="1478414" y="496648"/>
                  <a:pt x="1374812" y="405868"/>
                  <a:pt x="1087922" y="461665"/>
                </a:cubicBezTo>
                <a:cubicBezTo>
                  <a:pt x="801032" y="517462"/>
                  <a:pt x="775471" y="414353"/>
                  <a:pt x="677176" y="461665"/>
                </a:cubicBezTo>
                <a:cubicBezTo>
                  <a:pt x="578881" y="508977"/>
                  <a:pt x="317063" y="397661"/>
                  <a:pt x="0" y="461665"/>
                </a:cubicBezTo>
                <a:cubicBezTo>
                  <a:pt x="-42430" y="338926"/>
                  <a:pt x="4476" y="222655"/>
                  <a:pt x="0" y="0"/>
                </a:cubicBezTo>
                <a:close/>
              </a:path>
              <a:path w="7215808" h="461665" stroke="0" extrusionOk="0">
                <a:moveTo>
                  <a:pt x="0" y="0"/>
                </a:moveTo>
                <a:cubicBezTo>
                  <a:pt x="205839" y="-33971"/>
                  <a:pt x="364990" y="26509"/>
                  <a:pt x="482904" y="0"/>
                </a:cubicBezTo>
                <a:cubicBezTo>
                  <a:pt x="600818" y="-26509"/>
                  <a:pt x="710290" y="4876"/>
                  <a:pt x="821492" y="0"/>
                </a:cubicBezTo>
                <a:cubicBezTo>
                  <a:pt x="932694" y="-4876"/>
                  <a:pt x="1290533" y="11758"/>
                  <a:pt x="1520870" y="0"/>
                </a:cubicBezTo>
                <a:cubicBezTo>
                  <a:pt x="1751207" y="-11758"/>
                  <a:pt x="1906693" y="27293"/>
                  <a:pt x="2003774" y="0"/>
                </a:cubicBezTo>
                <a:cubicBezTo>
                  <a:pt x="2100855" y="-27293"/>
                  <a:pt x="2273736" y="1209"/>
                  <a:pt x="2486678" y="0"/>
                </a:cubicBezTo>
                <a:cubicBezTo>
                  <a:pt x="2699620" y="-1209"/>
                  <a:pt x="3010304" y="66598"/>
                  <a:pt x="3186057" y="0"/>
                </a:cubicBezTo>
                <a:cubicBezTo>
                  <a:pt x="3361810" y="-66598"/>
                  <a:pt x="3403545" y="18841"/>
                  <a:pt x="3596803" y="0"/>
                </a:cubicBezTo>
                <a:cubicBezTo>
                  <a:pt x="3790061" y="-18841"/>
                  <a:pt x="4149146" y="15371"/>
                  <a:pt x="4296181" y="0"/>
                </a:cubicBezTo>
                <a:cubicBezTo>
                  <a:pt x="4443216" y="-15371"/>
                  <a:pt x="4655127" y="10431"/>
                  <a:pt x="4995559" y="0"/>
                </a:cubicBezTo>
                <a:cubicBezTo>
                  <a:pt x="5335991" y="-10431"/>
                  <a:pt x="5317336" y="26717"/>
                  <a:pt x="5550622" y="0"/>
                </a:cubicBezTo>
                <a:cubicBezTo>
                  <a:pt x="5783908" y="-26717"/>
                  <a:pt x="5930044" y="4062"/>
                  <a:pt x="6250000" y="0"/>
                </a:cubicBezTo>
                <a:cubicBezTo>
                  <a:pt x="6569956" y="-4062"/>
                  <a:pt x="6543138" y="16089"/>
                  <a:pt x="6732904" y="0"/>
                </a:cubicBezTo>
                <a:cubicBezTo>
                  <a:pt x="6922670" y="-16089"/>
                  <a:pt x="6978684" y="37602"/>
                  <a:pt x="7215808" y="0"/>
                </a:cubicBezTo>
                <a:cubicBezTo>
                  <a:pt x="7256568" y="187572"/>
                  <a:pt x="7186606" y="289698"/>
                  <a:pt x="7215808" y="461665"/>
                </a:cubicBezTo>
                <a:cubicBezTo>
                  <a:pt x="6975402" y="504206"/>
                  <a:pt x="6805511" y="415949"/>
                  <a:pt x="6660746" y="461665"/>
                </a:cubicBezTo>
                <a:cubicBezTo>
                  <a:pt x="6515981" y="507381"/>
                  <a:pt x="6277635" y="410131"/>
                  <a:pt x="6105684" y="461665"/>
                </a:cubicBezTo>
                <a:cubicBezTo>
                  <a:pt x="5933733" y="513199"/>
                  <a:pt x="5678926" y="446720"/>
                  <a:pt x="5406305" y="461665"/>
                </a:cubicBezTo>
                <a:cubicBezTo>
                  <a:pt x="5133684" y="476610"/>
                  <a:pt x="5058898" y="442037"/>
                  <a:pt x="4851243" y="461665"/>
                </a:cubicBezTo>
                <a:cubicBezTo>
                  <a:pt x="4643588" y="481293"/>
                  <a:pt x="4656198" y="448979"/>
                  <a:pt x="4512655" y="461665"/>
                </a:cubicBezTo>
                <a:cubicBezTo>
                  <a:pt x="4369112" y="474351"/>
                  <a:pt x="4291434" y="444997"/>
                  <a:pt x="4101909" y="461665"/>
                </a:cubicBezTo>
                <a:cubicBezTo>
                  <a:pt x="3912384" y="478333"/>
                  <a:pt x="3627659" y="421213"/>
                  <a:pt x="3402531" y="461665"/>
                </a:cubicBezTo>
                <a:cubicBezTo>
                  <a:pt x="3177403" y="502117"/>
                  <a:pt x="3004842" y="448105"/>
                  <a:pt x="2847469" y="461665"/>
                </a:cubicBezTo>
                <a:cubicBezTo>
                  <a:pt x="2690096" y="475225"/>
                  <a:pt x="2598830" y="450865"/>
                  <a:pt x="2436723" y="461665"/>
                </a:cubicBezTo>
                <a:cubicBezTo>
                  <a:pt x="2274616" y="472465"/>
                  <a:pt x="2006869" y="420836"/>
                  <a:pt x="1881661" y="461665"/>
                </a:cubicBezTo>
                <a:cubicBezTo>
                  <a:pt x="1756453" y="502494"/>
                  <a:pt x="1681323" y="425929"/>
                  <a:pt x="1543073" y="461665"/>
                </a:cubicBezTo>
                <a:cubicBezTo>
                  <a:pt x="1404823" y="497401"/>
                  <a:pt x="1371078" y="442819"/>
                  <a:pt x="1204485" y="461665"/>
                </a:cubicBezTo>
                <a:cubicBezTo>
                  <a:pt x="1037892" y="480511"/>
                  <a:pt x="864949" y="436044"/>
                  <a:pt x="649423" y="461665"/>
                </a:cubicBezTo>
                <a:cubicBezTo>
                  <a:pt x="433897" y="487286"/>
                  <a:pt x="284000" y="401721"/>
                  <a:pt x="0" y="461665"/>
                </a:cubicBezTo>
                <a:cubicBezTo>
                  <a:pt x="-16542" y="301126"/>
                  <a:pt x="31650" y="189158"/>
                  <a:pt x="0" y="0"/>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rtlCol="0">
            <a:spAutoFit/>
          </a:bodyPr>
          <a:lstStyle/>
          <a:p>
            <a:pPr algn="ctr"/>
            <a:r>
              <a:rPr lang="en-GB" sz="2400" dirty="0"/>
              <a:t>Sections 5 – 8 Sexual Offences Act 2003</a:t>
            </a:r>
          </a:p>
        </p:txBody>
      </p:sp>
    </p:spTree>
    <p:extLst>
      <p:ext uri="{BB962C8B-B14F-4D97-AF65-F5344CB8AC3E}">
        <p14:creationId xmlns:p14="http://schemas.microsoft.com/office/powerpoint/2010/main" val="10474836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Text Box 4"/>
          <p:cNvSpPr txBox="1">
            <a:spLocks noChangeArrowheads="1"/>
          </p:cNvSpPr>
          <p:nvPr/>
        </p:nvSpPr>
        <p:spPr bwMode="auto">
          <a:xfrm>
            <a:off x="1771649" y="956246"/>
            <a:ext cx="8388350" cy="461963"/>
          </a:xfrm>
          <a:custGeom>
            <a:avLst/>
            <a:gdLst>
              <a:gd name="connsiteX0" fmla="*/ 0 w 8388350"/>
              <a:gd name="connsiteY0" fmla="*/ 0 h 461963"/>
              <a:gd name="connsiteX1" fmla="*/ 683051 w 8388350"/>
              <a:gd name="connsiteY1" fmla="*/ 0 h 461963"/>
              <a:gd name="connsiteX2" fmla="*/ 1198336 w 8388350"/>
              <a:gd name="connsiteY2" fmla="*/ 0 h 461963"/>
              <a:gd name="connsiteX3" fmla="*/ 1797504 w 8388350"/>
              <a:gd name="connsiteY3" fmla="*/ 0 h 461963"/>
              <a:gd name="connsiteX4" fmla="*/ 2564438 w 8388350"/>
              <a:gd name="connsiteY4" fmla="*/ 0 h 461963"/>
              <a:gd name="connsiteX5" fmla="*/ 2995839 w 8388350"/>
              <a:gd name="connsiteY5" fmla="*/ 0 h 461963"/>
              <a:gd name="connsiteX6" fmla="*/ 3678891 w 8388350"/>
              <a:gd name="connsiteY6" fmla="*/ 0 h 461963"/>
              <a:gd name="connsiteX7" fmla="*/ 4110292 w 8388350"/>
              <a:gd name="connsiteY7" fmla="*/ 0 h 461963"/>
              <a:gd name="connsiteX8" fmla="*/ 4709459 w 8388350"/>
              <a:gd name="connsiteY8" fmla="*/ 0 h 461963"/>
              <a:gd name="connsiteX9" fmla="*/ 5392511 w 8388350"/>
              <a:gd name="connsiteY9" fmla="*/ 0 h 461963"/>
              <a:gd name="connsiteX10" fmla="*/ 5740028 w 8388350"/>
              <a:gd name="connsiteY10" fmla="*/ 0 h 461963"/>
              <a:gd name="connsiteX11" fmla="*/ 6087545 w 8388350"/>
              <a:gd name="connsiteY11" fmla="*/ 0 h 461963"/>
              <a:gd name="connsiteX12" fmla="*/ 6854480 w 8388350"/>
              <a:gd name="connsiteY12" fmla="*/ 0 h 461963"/>
              <a:gd name="connsiteX13" fmla="*/ 7453648 w 8388350"/>
              <a:gd name="connsiteY13" fmla="*/ 0 h 461963"/>
              <a:gd name="connsiteX14" fmla="*/ 7801165 w 8388350"/>
              <a:gd name="connsiteY14" fmla="*/ 0 h 461963"/>
              <a:gd name="connsiteX15" fmla="*/ 8388350 w 8388350"/>
              <a:gd name="connsiteY15" fmla="*/ 0 h 461963"/>
              <a:gd name="connsiteX16" fmla="*/ 8388350 w 8388350"/>
              <a:gd name="connsiteY16" fmla="*/ 461963 h 461963"/>
              <a:gd name="connsiteX17" fmla="*/ 7956949 w 8388350"/>
              <a:gd name="connsiteY17" fmla="*/ 461963 h 461963"/>
              <a:gd name="connsiteX18" fmla="*/ 7357781 w 8388350"/>
              <a:gd name="connsiteY18" fmla="*/ 461963 h 461963"/>
              <a:gd name="connsiteX19" fmla="*/ 6590846 w 8388350"/>
              <a:gd name="connsiteY19" fmla="*/ 461963 h 461963"/>
              <a:gd name="connsiteX20" fmla="*/ 5823912 w 8388350"/>
              <a:gd name="connsiteY20" fmla="*/ 461963 h 461963"/>
              <a:gd name="connsiteX21" fmla="*/ 5140860 w 8388350"/>
              <a:gd name="connsiteY21" fmla="*/ 461963 h 461963"/>
              <a:gd name="connsiteX22" fmla="*/ 4457809 w 8388350"/>
              <a:gd name="connsiteY22" fmla="*/ 461963 h 461963"/>
              <a:gd name="connsiteX23" fmla="*/ 3774758 w 8388350"/>
              <a:gd name="connsiteY23" fmla="*/ 461963 h 461963"/>
              <a:gd name="connsiteX24" fmla="*/ 3343357 w 8388350"/>
              <a:gd name="connsiteY24" fmla="*/ 461963 h 461963"/>
              <a:gd name="connsiteX25" fmla="*/ 2576422 w 8388350"/>
              <a:gd name="connsiteY25" fmla="*/ 461963 h 461963"/>
              <a:gd name="connsiteX26" fmla="*/ 1977254 w 8388350"/>
              <a:gd name="connsiteY26" fmla="*/ 461963 h 461963"/>
              <a:gd name="connsiteX27" fmla="*/ 1629737 w 8388350"/>
              <a:gd name="connsiteY27" fmla="*/ 461963 h 461963"/>
              <a:gd name="connsiteX28" fmla="*/ 1030569 w 8388350"/>
              <a:gd name="connsiteY28" fmla="*/ 461963 h 461963"/>
              <a:gd name="connsiteX29" fmla="*/ 515284 w 8388350"/>
              <a:gd name="connsiteY29" fmla="*/ 461963 h 461963"/>
              <a:gd name="connsiteX30" fmla="*/ 0 w 8388350"/>
              <a:gd name="connsiteY30" fmla="*/ 461963 h 461963"/>
              <a:gd name="connsiteX31" fmla="*/ 0 w 8388350"/>
              <a:gd name="connsiteY31" fmla="*/ 0 h 461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388350" h="461963" fill="none" extrusionOk="0">
                <a:moveTo>
                  <a:pt x="0" y="0"/>
                </a:moveTo>
                <a:cubicBezTo>
                  <a:pt x="147410" y="-10323"/>
                  <a:pt x="494265" y="6976"/>
                  <a:pt x="683051" y="0"/>
                </a:cubicBezTo>
                <a:cubicBezTo>
                  <a:pt x="871837" y="-6976"/>
                  <a:pt x="991852" y="33769"/>
                  <a:pt x="1198336" y="0"/>
                </a:cubicBezTo>
                <a:cubicBezTo>
                  <a:pt x="1404821" y="-33769"/>
                  <a:pt x="1659771" y="52613"/>
                  <a:pt x="1797504" y="0"/>
                </a:cubicBezTo>
                <a:cubicBezTo>
                  <a:pt x="1935237" y="-52613"/>
                  <a:pt x="2308636" y="57708"/>
                  <a:pt x="2564438" y="0"/>
                </a:cubicBezTo>
                <a:cubicBezTo>
                  <a:pt x="2820240" y="-57708"/>
                  <a:pt x="2826085" y="43"/>
                  <a:pt x="2995839" y="0"/>
                </a:cubicBezTo>
                <a:cubicBezTo>
                  <a:pt x="3165593" y="-43"/>
                  <a:pt x="3480311" y="74886"/>
                  <a:pt x="3678891" y="0"/>
                </a:cubicBezTo>
                <a:cubicBezTo>
                  <a:pt x="3877471" y="-74886"/>
                  <a:pt x="3994310" y="45791"/>
                  <a:pt x="4110292" y="0"/>
                </a:cubicBezTo>
                <a:cubicBezTo>
                  <a:pt x="4226274" y="-45791"/>
                  <a:pt x="4412091" y="67903"/>
                  <a:pt x="4709459" y="0"/>
                </a:cubicBezTo>
                <a:cubicBezTo>
                  <a:pt x="5006827" y="-67903"/>
                  <a:pt x="5151558" y="74988"/>
                  <a:pt x="5392511" y="0"/>
                </a:cubicBezTo>
                <a:cubicBezTo>
                  <a:pt x="5633464" y="-74988"/>
                  <a:pt x="5614199" y="12175"/>
                  <a:pt x="5740028" y="0"/>
                </a:cubicBezTo>
                <a:cubicBezTo>
                  <a:pt x="5865857" y="-12175"/>
                  <a:pt x="5946024" y="14906"/>
                  <a:pt x="6087545" y="0"/>
                </a:cubicBezTo>
                <a:cubicBezTo>
                  <a:pt x="6229066" y="-14906"/>
                  <a:pt x="6621402" y="48446"/>
                  <a:pt x="6854480" y="0"/>
                </a:cubicBezTo>
                <a:cubicBezTo>
                  <a:pt x="7087558" y="-48446"/>
                  <a:pt x="7235192" y="12404"/>
                  <a:pt x="7453648" y="0"/>
                </a:cubicBezTo>
                <a:cubicBezTo>
                  <a:pt x="7672104" y="-12404"/>
                  <a:pt x="7661616" y="23480"/>
                  <a:pt x="7801165" y="0"/>
                </a:cubicBezTo>
                <a:cubicBezTo>
                  <a:pt x="7940714" y="-23480"/>
                  <a:pt x="8227814" y="35140"/>
                  <a:pt x="8388350" y="0"/>
                </a:cubicBezTo>
                <a:cubicBezTo>
                  <a:pt x="8407373" y="165288"/>
                  <a:pt x="8348116" y="351005"/>
                  <a:pt x="8388350" y="461963"/>
                </a:cubicBezTo>
                <a:cubicBezTo>
                  <a:pt x="8239717" y="472899"/>
                  <a:pt x="8053099" y="428465"/>
                  <a:pt x="7956949" y="461963"/>
                </a:cubicBezTo>
                <a:cubicBezTo>
                  <a:pt x="7860799" y="495461"/>
                  <a:pt x="7593808" y="436971"/>
                  <a:pt x="7357781" y="461963"/>
                </a:cubicBezTo>
                <a:cubicBezTo>
                  <a:pt x="7121754" y="486955"/>
                  <a:pt x="6831611" y="378975"/>
                  <a:pt x="6590846" y="461963"/>
                </a:cubicBezTo>
                <a:cubicBezTo>
                  <a:pt x="6350081" y="544951"/>
                  <a:pt x="6187417" y="451987"/>
                  <a:pt x="5823912" y="461963"/>
                </a:cubicBezTo>
                <a:cubicBezTo>
                  <a:pt x="5460407" y="471939"/>
                  <a:pt x="5302506" y="410710"/>
                  <a:pt x="5140860" y="461963"/>
                </a:cubicBezTo>
                <a:cubicBezTo>
                  <a:pt x="4979214" y="513216"/>
                  <a:pt x="4798963" y="431797"/>
                  <a:pt x="4457809" y="461963"/>
                </a:cubicBezTo>
                <a:cubicBezTo>
                  <a:pt x="4116655" y="492129"/>
                  <a:pt x="3999312" y="445747"/>
                  <a:pt x="3774758" y="461963"/>
                </a:cubicBezTo>
                <a:cubicBezTo>
                  <a:pt x="3550204" y="478179"/>
                  <a:pt x="3535783" y="421010"/>
                  <a:pt x="3343357" y="461963"/>
                </a:cubicBezTo>
                <a:cubicBezTo>
                  <a:pt x="3150931" y="502916"/>
                  <a:pt x="2958189" y="378550"/>
                  <a:pt x="2576422" y="461963"/>
                </a:cubicBezTo>
                <a:cubicBezTo>
                  <a:pt x="2194656" y="545376"/>
                  <a:pt x="2115826" y="426993"/>
                  <a:pt x="1977254" y="461963"/>
                </a:cubicBezTo>
                <a:cubicBezTo>
                  <a:pt x="1838682" y="496933"/>
                  <a:pt x="1706118" y="429245"/>
                  <a:pt x="1629737" y="461963"/>
                </a:cubicBezTo>
                <a:cubicBezTo>
                  <a:pt x="1553356" y="494681"/>
                  <a:pt x="1234075" y="461318"/>
                  <a:pt x="1030569" y="461963"/>
                </a:cubicBezTo>
                <a:cubicBezTo>
                  <a:pt x="827063" y="462608"/>
                  <a:pt x="674129" y="457405"/>
                  <a:pt x="515284" y="461963"/>
                </a:cubicBezTo>
                <a:cubicBezTo>
                  <a:pt x="356439" y="466521"/>
                  <a:pt x="157152" y="400792"/>
                  <a:pt x="0" y="461963"/>
                </a:cubicBezTo>
                <a:cubicBezTo>
                  <a:pt x="-11455" y="364357"/>
                  <a:pt x="33250" y="122369"/>
                  <a:pt x="0" y="0"/>
                </a:cubicBezTo>
                <a:close/>
              </a:path>
              <a:path w="8388350" h="461963" stroke="0" extrusionOk="0">
                <a:moveTo>
                  <a:pt x="0" y="0"/>
                </a:moveTo>
                <a:cubicBezTo>
                  <a:pt x="186482" y="-16504"/>
                  <a:pt x="395312" y="31471"/>
                  <a:pt x="515284" y="0"/>
                </a:cubicBezTo>
                <a:cubicBezTo>
                  <a:pt x="635256" y="-31471"/>
                  <a:pt x="776850" y="8327"/>
                  <a:pt x="862802" y="0"/>
                </a:cubicBezTo>
                <a:cubicBezTo>
                  <a:pt x="948754" y="-8327"/>
                  <a:pt x="1459532" y="76627"/>
                  <a:pt x="1629737" y="0"/>
                </a:cubicBezTo>
                <a:cubicBezTo>
                  <a:pt x="1799943" y="-76627"/>
                  <a:pt x="1928341" y="54351"/>
                  <a:pt x="2145021" y="0"/>
                </a:cubicBezTo>
                <a:cubicBezTo>
                  <a:pt x="2361701" y="-54351"/>
                  <a:pt x="2429160" y="8324"/>
                  <a:pt x="2660305" y="0"/>
                </a:cubicBezTo>
                <a:cubicBezTo>
                  <a:pt x="2891450" y="-8324"/>
                  <a:pt x="3241157" y="10909"/>
                  <a:pt x="3427240" y="0"/>
                </a:cubicBezTo>
                <a:cubicBezTo>
                  <a:pt x="3613323" y="-10909"/>
                  <a:pt x="3721159" y="46734"/>
                  <a:pt x="3858641" y="0"/>
                </a:cubicBezTo>
                <a:cubicBezTo>
                  <a:pt x="3996123" y="-46734"/>
                  <a:pt x="4243679" y="5190"/>
                  <a:pt x="4625576" y="0"/>
                </a:cubicBezTo>
                <a:cubicBezTo>
                  <a:pt x="5007473" y="-5190"/>
                  <a:pt x="5178653" y="90184"/>
                  <a:pt x="5392511" y="0"/>
                </a:cubicBezTo>
                <a:cubicBezTo>
                  <a:pt x="5606369" y="-90184"/>
                  <a:pt x="5727122" y="40684"/>
                  <a:pt x="5991679" y="0"/>
                </a:cubicBezTo>
                <a:cubicBezTo>
                  <a:pt x="6256236" y="-40684"/>
                  <a:pt x="6576595" y="58491"/>
                  <a:pt x="6758613" y="0"/>
                </a:cubicBezTo>
                <a:cubicBezTo>
                  <a:pt x="6940631" y="-58491"/>
                  <a:pt x="7136043" y="387"/>
                  <a:pt x="7273898" y="0"/>
                </a:cubicBezTo>
                <a:cubicBezTo>
                  <a:pt x="7411753" y="-387"/>
                  <a:pt x="7639671" y="16701"/>
                  <a:pt x="7789182" y="0"/>
                </a:cubicBezTo>
                <a:cubicBezTo>
                  <a:pt x="7938693" y="-16701"/>
                  <a:pt x="8152561" y="12035"/>
                  <a:pt x="8388350" y="0"/>
                </a:cubicBezTo>
                <a:cubicBezTo>
                  <a:pt x="8410938" y="191953"/>
                  <a:pt x="8351465" y="293551"/>
                  <a:pt x="8388350" y="461963"/>
                </a:cubicBezTo>
                <a:cubicBezTo>
                  <a:pt x="8212059" y="468263"/>
                  <a:pt x="7944711" y="454528"/>
                  <a:pt x="7789182" y="461963"/>
                </a:cubicBezTo>
                <a:cubicBezTo>
                  <a:pt x="7633653" y="469398"/>
                  <a:pt x="7195852" y="399215"/>
                  <a:pt x="7022247" y="461963"/>
                </a:cubicBezTo>
                <a:cubicBezTo>
                  <a:pt x="6848643" y="524711"/>
                  <a:pt x="6603684" y="406522"/>
                  <a:pt x="6423079" y="461963"/>
                </a:cubicBezTo>
                <a:cubicBezTo>
                  <a:pt x="6242474" y="517404"/>
                  <a:pt x="6234289" y="452523"/>
                  <a:pt x="6075562" y="461963"/>
                </a:cubicBezTo>
                <a:cubicBezTo>
                  <a:pt x="5916835" y="471403"/>
                  <a:pt x="5762118" y="454113"/>
                  <a:pt x="5644161" y="461963"/>
                </a:cubicBezTo>
                <a:cubicBezTo>
                  <a:pt x="5526204" y="469813"/>
                  <a:pt x="5208964" y="426269"/>
                  <a:pt x="4877226" y="461963"/>
                </a:cubicBezTo>
                <a:cubicBezTo>
                  <a:pt x="4545488" y="497657"/>
                  <a:pt x="4472711" y="459327"/>
                  <a:pt x="4278059" y="461963"/>
                </a:cubicBezTo>
                <a:cubicBezTo>
                  <a:pt x="4083407" y="464599"/>
                  <a:pt x="3991742" y="410812"/>
                  <a:pt x="3846658" y="461963"/>
                </a:cubicBezTo>
                <a:cubicBezTo>
                  <a:pt x="3701574" y="513114"/>
                  <a:pt x="3530283" y="438021"/>
                  <a:pt x="3247490" y="461963"/>
                </a:cubicBezTo>
                <a:cubicBezTo>
                  <a:pt x="2964697" y="485905"/>
                  <a:pt x="3055192" y="428133"/>
                  <a:pt x="2899972" y="461963"/>
                </a:cubicBezTo>
                <a:cubicBezTo>
                  <a:pt x="2744752" y="495793"/>
                  <a:pt x="2637088" y="431035"/>
                  <a:pt x="2552455" y="461963"/>
                </a:cubicBezTo>
                <a:cubicBezTo>
                  <a:pt x="2467822" y="492891"/>
                  <a:pt x="2080397" y="410009"/>
                  <a:pt x="1953287" y="461963"/>
                </a:cubicBezTo>
                <a:cubicBezTo>
                  <a:pt x="1826177" y="513917"/>
                  <a:pt x="1732919" y="421177"/>
                  <a:pt x="1521886" y="461963"/>
                </a:cubicBezTo>
                <a:cubicBezTo>
                  <a:pt x="1310853" y="502749"/>
                  <a:pt x="1156745" y="426660"/>
                  <a:pt x="838835" y="461963"/>
                </a:cubicBezTo>
                <a:cubicBezTo>
                  <a:pt x="520925" y="497266"/>
                  <a:pt x="225811" y="390057"/>
                  <a:pt x="0" y="461963"/>
                </a:cubicBezTo>
                <a:cubicBezTo>
                  <a:pt x="-10017" y="361656"/>
                  <a:pt x="25656" y="163141"/>
                  <a:pt x="0" y="0"/>
                </a:cubicBezTo>
                <a:close/>
              </a:path>
            </a:pathLst>
          </a:custGeom>
          <a:solidFill>
            <a:schemeClr val="tx2">
              <a:lumMod val="40000"/>
              <a:lumOff val="60000"/>
            </a:schemeClr>
          </a:solidFill>
          <a:ln w="9525">
            <a:solidFill>
              <a:schemeClr val="tx1"/>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sz="2400" i="0" u="none" strike="noStrike" kern="1200" cap="none" spc="0" normalizeH="0" baseline="0" noProof="0" dirty="0">
                <a:ln>
                  <a:noFill/>
                </a:ln>
                <a:effectLst/>
                <a:uLnTx/>
                <a:uFillTx/>
                <a:latin typeface="Calibri" panose="020F0502020204030204"/>
                <a:ea typeface="+mn-ea"/>
                <a:cs typeface="+mn-cs"/>
              </a:rPr>
              <a:t>Section 5 Sexual Offences Act 2003</a:t>
            </a:r>
          </a:p>
        </p:txBody>
      </p:sp>
      <p:sp>
        <p:nvSpPr>
          <p:cNvPr id="33797" name="Text Box 6"/>
          <p:cNvSpPr txBox="1">
            <a:spLocks noChangeArrowheads="1"/>
          </p:cNvSpPr>
          <p:nvPr/>
        </p:nvSpPr>
        <p:spPr bwMode="auto">
          <a:xfrm>
            <a:off x="8543925" y="6564314"/>
            <a:ext cx="12525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0" u="none" strike="noStrike" kern="1200" cap="none" spc="0" normalizeH="0" baseline="0" noProof="0">
                <a:ln>
                  <a:noFill/>
                </a:ln>
                <a:solidFill>
                  <a:srgbClr val="B2B2B2"/>
                </a:solidFill>
                <a:effectLst/>
                <a:uLnTx/>
                <a:uFillTx/>
                <a:latin typeface="Arial" panose="020B0604020202020204" pitchFamily="34" charset="0"/>
                <a:ea typeface="+mn-ea"/>
                <a:cs typeface="+mn-cs"/>
              </a:rPr>
              <a:t>Version 1 2017</a:t>
            </a:r>
            <a:endPar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 name="TextBox 5"/>
          <p:cNvSpPr txBox="1"/>
          <p:nvPr/>
        </p:nvSpPr>
        <p:spPr>
          <a:xfrm>
            <a:off x="695739" y="203038"/>
            <a:ext cx="10734261"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Rape of a Child under 13</a:t>
            </a:r>
          </a:p>
        </p:txBody>
      </p:sp>
      <p:graphicFrame>
        <p:nvGraphicFramePr>
          <p:cNvPr id="4" name="Diagram 3">
            <a:extLst>
              <a:ext uri="{FF2B5EF4-FFF2-40B4-BE49-F238E27FC236}">
                <a16:creationId xmlns:a16="http://schemas.microsoft.com/office/drawing/2014/main" id="{48E67A7F-055D-4096-A123-B57960D542D6}"/>
              </a:ext>
            </a:extLst>
          </p:cNvPr>
          <p:cNvGraphicFramePr/>
          <p:nvPr>
            <p:extLst>
              <p:ext uri="{D42A27DB-BD31-4B8C-83A1-F6EECF244321}">
                <p14:modId xmlns:p14="http://schemas.microsoft.com/office/powerpoint/2010/main" val="1610615216"/>
              </p:ext>
            </p:extLst>
          </p:nvPr>
        </p:nvGraphicFramePr>
        <p:xfrm>
          <a:off x="1574936" y="1586642"/>
          <a:ext cx="8781775" cy="40617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63940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349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graphicEl>
                                              <a:dgm id="{F4FDA483-7382-40A1-99EA-DF26ABA39E24}"/>
                                            </p:graphicEl>
                                          </p:spTgt>
                                        </p:tgtEl>
                                        <p:attrNameLst>
                                          <p:attrName>style.visibility</p:attrName>
                                        </p:attrNameLst>
                                      </p:cBhvr>
                                      <p:to>
                                        <p:strVal val="visible"/>
                                      </p:to>
                                    </p:set>
                                    <p:animEffect transition="in" filter="fade">
                                      <p:cBhvr>
                                        <p:cTn id="11" dur="500"/>
                                        <p:tgtEl>
                                          <p:spTgt spid="4">
                                            <p:graphicEl>
                                              <a:dgm id="{F4FDA483-7382-40A1-99EA-DF26ABA39E24}"/>
                                            </p:graphic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graphicEl>
                                              <a:dgm id="{884DA687-156A-45A5-8E2F-244865E917A0}"/>
                                            </p:graphicEl>
                                          </p:spTgt>
                                        </p:tgtEl>
                                        <p:attrNameLst>
                                          <p:attrName>style.visibility</p:attrName>
                                        </p:attrNameLst>
                                      </p:cBhvr>
                                      <p:to>
                                        <p:strVal val="visible"/>
                                      </p:to>
                                    </p:set>
                                    <p:animEffect transition="in" filter="fade">
                                      <p:cBhvr>
                                        <p:cTn id="14" dur="500"/>
                                        <p:tgtEl>
                                          <p:spTgt spid="4">
                                            <p:graphicEl>
                                              <a:dgm id="{884DA687-156A-45A5-8E2F-244865E917A0}"/>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4">
                                            <p:graphicEl>
                                              <a:dgm id="{A8E8DA8C-6516-4CDC-971F-4A02FBC54AAD}"/>
                                            </p:graphicEl>
                                          </p:spTgt>
                                        </p:tgtEl>
                                        <p:attrNameLst>
                                          <p:attrName>style.visibility</p:attrName>
                                        </p:attrNameLst>
                                      </p:cBhvr>
                                      <p:to>
                                        <p:strVal val="visible"/>
                                      </p:to>
                                    </p:set>
                                    <p:animEffect transition="in" filter="fade">
                                      <p:cBhvr>
                                        <p:cTn id="19" dur="500"/>
                                        <p:tgtEl>
                                          <p:spTgt spid="4">
                                            <p:graphicEl>
                                              <a:dgm id="{A8E8DA8C-6516-4CDC-971F-4A02FBC54AAD}"/>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
                                            <p:graphicEl>
                                              <a:dgm id="{6C7E84AD-C537-488F-AE13-494CF632D217}"/>
                                            </p:graphicEl>
                                          </p:spTgt>
                                        </p:tgtEl>
                                        <p:attrNameLst>
                                          <p:attrName>style.visibility</p:attrName>
                                        </p:attrNameLst>
                                      </p:cBhvr>
                                      <p:to>
                                        <p:strVal val="visible"/>
                                      </p:to>
                                    </p:set>
                                    <p:animEffect transition="in" filter="fade">
                                      <p:cBhvr>
                                        <p:cTn id="24" dur="500"/>
                                        <p:tgtEl>
                                          <p:spTgt spid="4">
                                            <p:graphicEl>
                                              <a:dgm id="{6C7E84AD-C537-488F-AE13-494CF632D217}"/>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
                                            <p:graphicEl>
                                              <a:dgm id="{AD6655A8-49FC-44ED-A15F-1A27F713FAFB}"/>
                                            </p:graphicEl>
                                          </p:spTgt>
                                        </p:tgtEl>
                                        <p:attrNameLst>
                                          <p:attrName>style.visibility</p:attrName>
                                        </p:attrNameLst>
                                      </p:cBhvr>
                                      <p:to>
                                        <p:strVal val="visible"/>
                                      </p:to>
                                    </p:set>
                                    <p:animEffect transition="in" filter="fade">
                                      <p:cBhvr>
                                        <p:cTn id="29" dur="500"/>
                                        <p:tgtEl>
                                          <p:spTgt spid="4">
                                            <p:graphicEl>
                                              <a:dgm id="{AD6655A8-49FC-44ED-A15F-1A27F713FAF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2" grpId="0"/>
      <p:bldGraphic spid="4"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Text Box 4"/>
          <p:cNvSpPr txBox="1">
            <a:spLocks noChangeArrowheads="1"/>
          </p:cNvSpPr>
          <p:nvPr/>
        </p:nvSpPr>
        <p:spPr bwMode="auto">
          <a:xfrm>
            <a:off x="1544636" y="1005435"/>
            <a:ext cx="9102725" cy="461962"/>
          </a:xfrm>
          <a:custGeom>
            <a:avLst/>
            <a:gdLst>
              <a:gd name="connsiteX0" fmla="*/ 0 w 9102725"/>
              <a:gd name="connsiteY0" fmla="*/ 0 h 461962"/>
              <a:gd name="connsiteX1" fmla="*/ 386866 w 9102725"/>
              <a:gd name="connsiteY1" fmla="*/ 0 h 461962"/>
              <a:gd name="connsiteX2" fmla="*/ 955786 w 9102725"/>
              <a:gd name="connsiteY2" fmla="*/ 0 h 461962"/>
              <a:gd name="connsiteX3" fmla="*/ 1615734 w 9102725"/>
              <a:gd name="connsiteY3" fmla="*/ 0 h 461962"/>
              <a:gd name="connsiteX4" fmla="*/ 1911572 w 9102725"/>
              <a:gd name="connsiteY4" fmla="*/ 0 h 461962"/>
              <a:gd name="connsiteX5" fmla="*/ 2207411 w 9102725"/>
              <a:gd name="connsiteY5" fmla="*/ 0 h 461962"/>
              <a:gd name="connsiteX6" fmla="*/ 2958386 w 9102725"/>
              <a:gd name="connsiteY6" fmla="*/ 0 h 461962"/>
              <a:gd name="connsiteX7" fmla="*/ 3527306 w 9102725"/>
              <a:gd name="connsiteY7" fmla="*/ 0 h 461962"/>
              <a:gd name="connsiteX8" fmla="*/ 3823145 w 9102725"/>
              <a:gd name="connsiteY8" fmla="*/ 0 h 461962"/>
              <a:gd name="connsiteX9" fmla="*/ 4392065 w 9102725"/>
              <a:gd name="connsiteY9" fmla="*/ 0 h 461962"/>
              <a:gd name="connsiteX10" fmla="*/ 5143040 w 9102725"/>
              <a:gd name="connsiteY10" fmla="*/ 0 h 461962"/>
              <a:gd name="connsiteX11" fmla="*/ 5620933 w 9102725"/>
              <a:gd name="connsiteY11" fmla="*/ 0 h 461962"/>
              <a:gd name="connsiteX12" fmla="*/ 6098826 w 9102725"/>
              <a:gd name="connsiteY12" fmla="*/ 0 h 461962"/>
              <a:gd name="connsiteX13" fmla="*/ 6667746 w 9102725"/>
              <a:gd name="connsiteY13" fmla="*/ 0 h 461962"/>
              <a:gd name="connsiteX14" fmla="*/ 7327694 w 9102725"/>
              <a:gd name="connsiteY14" fmla="*/ 0 h 461962"/>
              <a:gd name="connsiteX15" fmla="*/ 7987641 w 9102725"/>
              <a:gd name="connsiteY15" fmla="*/ 0 h 461962"/>
              <a:gd name="connsiteX16" fmla="*/ 9102725 w 9102725"/>
              <a:gd name="connsiteY16" fmla="*/ 0 h 461962"/>
              <a:gd name="connsiteX17" fmla="*/ 9102725 w 9102725"/>
              <a:gd name="connsiteY17" fmla="*/ 461962 h 461962"/>
              <a:gd name="connsiteX18" fmla="*/ 8715859 w 9102725"/>
              <a:gd name="connsiteY18" fmla="*/ 461962 h 461962"/>
              <a:gd name="connsiteX19" fmla="*/ 7964884 w 9102725"/>
              <a:gd name="connsiteY19" fmla="*/ 461962 h 461962"/>
              <a:gd name="connsiteX20" fmla="*/ 7395964 w 9102725"/>
              <a:gd name="connsiteY20" fmla="*/ 461962 h 461962"/>
              <a:gd name="connsiteX21" fmla="*/ 7100126 w 9102725"/>
              <a:gd name="connsiteY21" fmla="*/ 461962 h 461962"/>
              <a:gd name="connsiteX22" fmla="*/ 6531205 w 9102725"/>
              <a:gd name="connsiteY22" fmla="*/ 461962 h 461962"/>
              <a:gd name="connsiteX23" fmla="*/ 6053312 w 9102725"/>
              <a:gd name="connsiteY23" fmla="*/ 461962 h 461962"/>
              <a:gd name="connsiteX24" fmla="*/ 5575419 w 9102725"/>
              <a:gd name="connsiteY24" fmla="*/ 461962 h 461962"/>
              <a:gd name="connsiteX25" fmla="*/ 5097526 w 9102725"/>
              <a:gd name="connsiteY25" fmla="*/ 461962 h 461962"/>
              <a:gd name="connsiteX26" fmla="*/ 4619633 w 9102725"/>
              <a:gd name="connsiteY26" fmla="*/ 461962 h 461962"/>
              <a:gd name="connsiteX27" fmla="*/ 3959685 w 9102725"/>
              <a:gd name="connsiteY27" fmla="*/ 461962 h 461962"/>
              <a:gd name="connsiteX28" fmla="*/ 3390765 w 9102725"/>
              <a:gd name="connsiteY28" fmla="*/ 461962 h 461962"/>
              <a:gd name="connsiteX29" fmla="*/ 3094927 w 9102725"/>
              <a:gd name="connsiteY29" fmla="*/ 461962 h 461962"/>
              <a:gd name="connsiteX30" fmla="*/ 2617033 w 9102725"/>
              <a:gd name="connsiteY30" fmla="*/ 461962 h 461962"/>
              <a:gd name="connsiteX31" fmla="*/ 1957086 w 9102725"/>
              <a:gd name="connsiteY31" fmla="*/ 461962 h 461962"/>
              <a:gd name="connsiteX32" fmla="*/ 1570220 w 9102725"/>
              <a:gd name="connsiteY32" fmla="*/ 461962 h 461962"/>
              <a:gd name="connsiteX33" fmla="*/ 819245 w 9102725"/>
              <a:gd name="connsiteY33" fmla="*/ 461962 h 461962"/>
              <a:gd name="connsiteX34" fmla="*/ 0 w 9102725"/>
              <a:gd name="connsiteY34" fmla="*/ 461962 h 461962"/>
              <a:gd name="connsiteX35" fmla="*/ 0 w 9102725"/>
              <a:gd name="connsiteY35" fmla="*/ 0 h 461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9102725" h="461962" fill="none" extrusionOk="0">
                <a:moveTo>
                  <a:pt x="0" y="0"/>
                </a:moveTo>
                <a:cubicBezTo>
                  <a:pt x="166571" y="-43527"/>
                  <a:pt x="242699" y="44353"/>
                  <a:pt x="386866" y="0"/>
                </a:cubicBezTo>
                <a:cubicBezTo>
                  <a:pt x="531033" y="-44353"/>
                  <a:pt x="779601" y="56469"/>
                  <a:pt x="955786" y="0"/>
                </a:cubicBezTo>
                <a:cubicBezTo>
                  <a:pt x="1131971" y="-56469"/>
                  <a:pt x="1436361" y="9755"/>
                  <a:pt x="1615734" y="0"/>
                </a:cubicBezTo>
                <a:cubicBezTo>
                  <a:pt x="1795107" y="-9755"/>
                  <a:pt x="1784994" y="18886"/>
                  <a:pt x="1911572" y="0"/>
                </a:cubicBezTo>
                <a:cubicBezTo>
                  <a:pt x="2038150" y="-18886"/>
                  <a:pt x="2126443" y="11462"/>
                  <a:pt x="2207411" y="0"/>
                </a:cubicBezTo>
                <a:cubicBezTo>
                  <a:pt x="2288379" y="-11462"/>
                  <a:pt x="2607498" y="55662"/>
                  <a:pt x="2958386" y="0"/>
                </a:cubicBezTo>
                <a:cubicBezTo>
                  <a:pt x="3309275" y="-55662"/>
                  <a:pt x="3343586" y="35093"/>
                  <a:pt x="3527306" y="0"/>
                </a:cubicBezTo>
                <a:cubicBezTo>
                  <a:pt x="3711026" y="-35093"/>
                  <a:pt x="3716682" y="1685"/>
                  <a:pt x="3823145" y="0"/>
                </a:cubicBezTo>
                <a:cubicBezTo>
                  <a:pt x="3929608" y="-1685"/>
                  <a:pt x="4231165" y="65109"/>
                  <a:pt x="4392065" y="0"/>
                </a:cubicBezTo>
                <a:cubicBezTo>
                  <a:pt x="4552965" y="-65109"/>
                  <a:pt x="4880206" y="40786"/>
                  <a:pt x="5143040" y="0"/>
                </a:cubicBezTo>
                <a:cubicBezTo>
                  <a:pt x="5405875" y="-40786"/>
                  <a:pt x="5439115" y="50476"/>
                  <a:pt x="5620933" y="0"/>
                </a:cubicBezTo>
                <a:cubicBezTo>
                  <a:pt x="5802751" y="-50476"/>
                  <a:pt x="6001988" y="52129"/>
                  <a:pt x="6098826" y="0"/>
                </a:cubicBezTo>
                <a:cubicBezTo>
                  <a:pt x="6195664" y="-52129"/>
                  <a:pt x="6532106" y="13925"/>
                  <a:pt x="6667746" y="0"/>
                </a:cubicBezTo>
                <a:cubicBezTo>
                  <a:pt x="6803386" y="-13925"/>
                  <a:pt x="7145902" y="74523"/>
                  <a:pt x="7327694" y="0"/>
                </a:cubicBezTo>
                <a:cubicBezTo>
                  <a:pt x="7509486" y="-74523"/>
                  <a:pt x="7707781" y="28014"/>
                  <a:pt x="7987641" y="0"/>
                </a:cubicBezTo>
                <a:cubicBezTo>
                  <a:pt x="8267501" y="-28014"/>
                  <a:pt x="8718909" y="71212"/>
                  <a:pt x="9102725" y="0"/>
                </a:cubicBezTo>
                <a:cubicBezTo>
                  <a:pt x="9122552" y="217136"/>
                  <a:pt x="9096493" y="298926"/>
                  <a:pt x="9102725" y="461962"/>
                </a:cubicBezTo>
                <a:cubicBezTo>
                  <a:pt x="8993498" y="503818"/>
                  <a:pt x="8807945" y="438627"/>
                  <a:pt x="8715859" y="461962"/>
                </a:cubicBezTo>
                <a:cubicBezTo>
                  <a:pt x="8623773" y="485297"/>
                  <a:pt x="8307077" y="441682"/>
                  <a:pt x="7964884" y="461962"/>
                </a:cubicBezTo>
                <a:cubicBezTo>
                  <a:pt x="7622692" y="482242"/>
                  <a:pt x="7548995" y="447170"/>
                  <a:pt x="7395964" y="461962"/>
                </a:cubicBezTo>
                <a:cubicBezTo>
                  <a:pt x="7242933" y="476754"/>
                  <a:pt x="7226152" y="438935"/>
                  <a:pt x="7100126" y="461962"/>
                </a:cubicBezTo>
                <a:cubicBezTo>
                  <a:pt x="6974100" y="484989"/>
                  <a:pt x="6676252" y="399513"/>
                  <a:pt x="6531205" y="461962"/>
                </a:cubicBezTo>
                <a:cubicBezTo>
                  <a:pt x="6386158" y="524411"/>
                  <a:pt x="6262236" y="421351"/>
                  <a:pt x="6053312" y="461962"/>
                </a:cubicBezTo>
                <a:cubicBezTo>
                  <a:pt x="5844388" y="502573"/>
                  <a:pt x="5775108" y="461725"/>
                  <a:pt x="5575419" y="461962"/>
                </a:cubicBezTo>
                <a:cubicBezTo>
                  <a:pt x="5375730" y="462199"/>
                  <a:pt x="5283705" y="439837"/>
                  <a:pt x="5097526" y="461962"/>
                </a:cubicBezTo>
                <a:cubicBezTo>
                  <a:pt x="4911347" y="484087"/>
                  <a:pt x="4746229" y="415550"/>
                  <a:pt x="4619633" y="461962"/>
                </a:cubicBezTo>
                <a:cubicBezTo>
                  <a:pt x="4493037" y="508374"/>
                  <a:pt x="4133693" y="386474"/>
                  <a:pt x="3959685" y="461962"/>
                </a:cubicBezTo>
                <a:cubicBezTo>
                  <a:pt x="3785677" y="537450"/>
                  <a:pt x="3614586" y="402022"/>
                  <a:pt x="3390765" y="461962"/>
                </a:cubicBezTo>
                <a:cubicBezTo>
                  <a:pt x="3166944" y="521902"/>
                  <a:pt x="3158295" y="453716"/>
                  <a:pt x="3094927" y="461962"/>
                </a:cubicBezTo>
                <a:cubicBezTo>
                  <a:pt x="3031559" y="470208"/>
                  <a:pt x="2782034" y="411667"/>
                  <a:pt x="2617033" y="461962"/>
                </a:cubicBezTo>
                <a:cubicBezTo>
                  <a:pt x="2452032" y="512257"/>
                  <a:pt x="2257558" y="444615"/>
                  <a:pt x="1957086" y="461962"/>
                </a:cubicBezTo>
                <a:cubicBezTo>
                  <a:pt x="1656614" y="479309"/>
                  <a:pt x="1656198" y="422372"/>
                  <a:pt x="1570220" y="461962"/>
                </a:cubicBezTo>
                <a:cubicBezTo>
                  <a:pt x="1484242" y="501552"/>
                  <a:pt x="1032855" y="409963"/>
                  <a:pt x="819245" y="461962"/>
                </a:cubicBezTo>
                <a:cubicBezTo>
                  <a:pt x="605636" y="513961"/>
                  <a:pt x="392017" y="428661"/>
                  <a:pt x="0" y="461962"/>
                </a:cubicBezTo>
                <a:cubicBezTo>
                  <a:pt x="-30063" y="316607"/>
                  <a:pt x="47255" y="117320"/>
                  <a:pt x="0" y="0"/>
                </a:cubicBezTo>
                <a:close/>
              </a:path>
              <a:path w="9102725" h="461962" stroke="0" extrusionOk="0">
                <a:moveTo>
                  <a:pt x="0" y="0"/>
                </a:moveTo>
                <a:cubicBezTo>
                  <a:pt x="104687" y="-56722"/>
                  <a:pt x="380184" y="1178"/>
                  <a:pt x="477893" y="0"/>
                </a:cubicBezTo>
                <a:cubicBezTo>
                  <a:pt x="575602" y="-1178"/>
                  <a:pt x="711983" y="14885"/>
                  <a:pt x="773732" y="0"/>
                </a:cubicBezTo>
                <a:cubicBezTo>
                  <a:pt x="835481" y="-14885"/>
                  <a:pt x="1222618" y="77318"/>
                  <a:pt x="1524706" y="0"/>
                </a:cubicBezTo>
                <a:cubicBezTo>
                  <a:pt x="1826794" y="-77318"/>
                  <a:pt x="1893858" y="23241"/>
                  <a:pt x="2002599" y="0"/>
                </a:cubicBezTo>
                <a:cubicBezTo>
                  <a:pt x="2111340" y="-23241"/>
                  <a:pt x="2256885" y="27142"/>
                  <a:pt x="2480493" y="0"/>
                </a:cubicBezTo>
                <a:cubicBezTo>
                  <a:pt x="2704101" y="-27142"/>
                  <a:pt x="3012494" y="18227"/>
                  <a:pt x="3231467" y="0"/>
                </a:cubicBezTo>
                <a:cubicBezTo>
                  <a:pt x="3450440" y="-18227"/>
                  <a:pt x="3446727" y="2725"/>
                  <a:pt x="3618333" y="0"/>
                </a:cubicBezTo>
                <a:cubicBezTo>
                  <a:pt x="3789939" y="-2725"/>
                  <a:pt x="4177160" y="59910"/>
                  <a:pt x="4369308" y="0"/>
                </a:cubicBezTo>
                <a:cubicBezTo>
                  <a:pt x="4561457" y="-59910"/>
                  <a:pt x="4801594" y="9301"/>
                  <a:pt x="5120283" y="0"/>
                </a:cubicBezTo>
                <a:cubicBezTo>
                  <a:pt x="5438972" y="-9301"/>
                  <a:pt x="5510621" y="43645"/>
                  <a:pt x="5689203" y="0"/>
                </a:cubicBezTo>
                <a:cubicBezTo>
                  <a:pt x="5867785" y="-43645"/>
                  <a:pt x="6086594" y="11622"/>
                  <a:pt x="6440178" y="0"/>
                </a:cubicBezTo>
                <a:cubicBezTo>
                  <a:pt x="6793763" y="-11622"/>
                  <a:pt x="6759781" y="15718"/>
                  <a:pt x="6918071" y="0"/>
                </a:cubicBezTo>
                <a:cubicBezTo>
                  <a:pt x="7076361" y="-15718"/>
                  <a:pt x="7256485" y="51809"/>
                  <a:pt x="7395964" y="0"/>
                </a:cubicBezTo>
                <a:cubicBezTo>
                  <a:pt x="7535443" y="-51809"/>
                  <a:pt x="7918198" y="55627"/>
                  <a:pt x="8055912" y="0"/>
                </a:cubicBezTo>
                <a:cubicBezTo>
                  <a:pt x="8193626" y="-55627"/>
                  <a:pt x="8379425" y="9762"/>
                  <a:pt x="8533805" y="0"/>
                </a:cubicBezTo>
                <a:cubicBezTo>
                  <a:pt x="8688185" y="-9762"/>
                  <a:pt x="8984808" y="32642"/>
                  <a:pt x="9102725" y="0"/>
                </a:cubicBezTo>
                <a:cubicBezTo>
                  <a:pt x="9130197" y="104639"/>
                  <a:pt x="9088838" y="363666"/>
                  <a:pt x="9102725" y="461962"/>
                </a:cubicBezTo>
                <a:cubicBezTo>
                  <a:pt x="8806251" y="469612"/>
                  <a:pt x="8608397" y="432374"/>
                  <a:pt x="8442777" y="461962"/>
                </a:cubicBezTo>
                <a:cubicBezTo>
                  <a:pt x="8277157" y="491550"/>
                  <a:pt x="8273609" y="454789"/>
                  <a:pt x="8146939" y="461962"/>
                </a:cubicBezTo>
                <a:cubicBezTo>
                  <a:pt x="8020269" y="469135"/>
                  <a:pt x="7913575" y="458492"/>
                  <a:pt x="7760073" y="461962"/>
                </a:cubicBezTo>
                <a:cubicBezTo>
                  <a:pt x="7606571" y="465432"/>
                  <a:pt x="7307394" y="426815"/>
                  <a:pt x="7009098" y="461962"/>
                </a:cubicBezTo>
                <a:cubicBezTo>
                  <a:pt x="6710803" y="497109"/>
                  <a:pt x="6680026" y="421564"/>
                  <a:pt x="6440178" y="461962"/>
                </a:cubicBezTo>
                <a:cubicBezTo>
                  <a:pt x="6200330" y="502360"/>
                  <a:pt x="6191658" y="429457"/>
                  <a:pt x="6053312" y="461962"/>
                </a:cubicBezTo>
                <a:cubicBezTo>
                  <a:pt x="5914966" y="494467"/>
                  <a:pt x="5686659" y="413014"/>
                  <a:pt x="5484392" y="461962"/>
                </a:cubicBezTo>
                <a:cubicBezTo>
                  <a:pt x="5282125" y="510910"/>
                  <a:pt x="5253639" y="430355"/>
                  <a:pt x="5188553" y="461962"/>
                </a:cubicBezTo>
                <a:cubicBezTo>
                  <a:pt x="5123467" y="493569"/>
                  <a:pt x="4987506" y="456295"/>
                  <a:pt x="4892715" y="461962"/>
                </a:cubicBezTo>
                <a:cubicBezTo>
                  <a:pt x="4797924" y="467629"/>
                  <a:pt x="4605344" y="445078"/>
                  <a:pt x="4323794" y="461962"/>
                </a:cubicBezTo>
                <a:cubicBezTo>
                  <a:pt x="4042244" y="478846"/>
                  <a:pt x="4033337" y="451413"/>
                  <a:pt x="3936929" y="461962"/>
                </a:cubicBezTo>
                <a:cubicBezTo>
                  <a:pt x="3840521" y="472511"/>
                  <a:pt x="3559161" y="407568"/>
                  <a:pt x="3276981" y="461962"/>
                </a:cubicBezTo>
                <a:cubicBezTo>
                  <a:pt x="2994801" y="516356"/>
                  <a:pt x="3040718" y="425124"/>
                  <a:pt x="2890115" y="461962"/>
                </a:cubicBezTo>
                <a:cubicBezTo>
                  <a:pt x="2739512" y="498800"/>
                  <a:pt x="2492037" y="408095"/>
                  <a:pt x="2230168" y="461962"/>
                </a:cubicBezTo>
                <a:cubicBezTo>
                  <a:pt x="1968299" y="515829"/>
                  <a:pt x="2010556" y="428287"/>
                  <a:pt x="1934329" y="461962"/>
                </a:cubicBezTo>
                <a:cubicBezTo>
                  <a:pt x="1858102" y="495637"/>
                  <a:pt x="1479458" y="404377"/>
                  <a:pt x="1274382" y="461962"/>
                </a:cubicBezTo>
                <a:cubicBezTo>
                  <a:pt x="1069306" y="519547"/>
                  <a:pt x="1058848" y="429670"/>
                  <a:pt x="887516" y="461962"/>
                </a:cubicBezTo>
                <a:cubicBezTo>
                  <a:pt x="716184" y="494254"/>
                  <a:pt x="662271" y="431905"/>
                  <a:pt x="591677" y="461962"/>
                </a:cubicBezTo>
                <a:cubicBezTo>
                  <a:pt x="521083" y="492019"/>
                  <a:pt x="125557" y="461155"/>
                  <a:pt x="0" y="461962"/>
                </a:cubicBezTo>
                <a:cubicBezTo>
                  <a:pt x="-34073" y="259426"/>
                  <a:pt x="25762" y="185986"/>
                  <a:pt x="0" y="0"/>
                </a:cubicBezTo>
                <a:close/>
              </a:path>
            </a:pathLst>
          </a:custGeom>
          <a:solidFill>
            <a:schemeClr val="tx2">
              <a:lumMod val="40000"/>
              <a:lumOff val="60000"/>
            </a:schemeClr>
          </a:solidFill>
          <a:ln w="9525">
            <a:solidFill>
              <a:schemeClr val="tx1"/>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sz="2400" i="0" u="none" strike="noStrike" kern="1200" cap="none" spc="0" normalizeH="0" baseline="0" noProof="0" dirty="0">
                <a:ln>
                  <a:noFill/>
                </a:ln>
                <a:effectLst/>
                <a:uLnTx/>
                <a:uFillTx/>
                <a:latin typeface="Calibri" panose="020F0502020204030204"/>
                <a:ea typeface="+mn-ea"/>
                <a:cs typeface="+mn-cs"/>
              </a:rPr>
              <a:t>Section 6 Sexual Offences Act 2003  </a:t>
            </a:r>
          </a:p>
        </p:txBody>
      </p:sp>
      <p:sp>
        <p:nvSpPr>
          <p:cNvPr id="35845" name="Text Box 6"/>
          <p:cNvSpPr txBox="1">
            <a:spLocks noChangeArrowheads="1"/>
          </p:cNvSpPr>
          <p:nvPr/>
        </p:nvSpPr>
        <p:spPr bwMode="auto">
          <a:xfrm>
            <a:off x="8543925" y="6564314"/>
            <a:ext cx="12525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0" u="none" strike="noStrike" kern="1200" cap="none" spc="0" normalizeH="0" baseline="0" noProof="0">
                <a:ln>
                  <a:noFill/>
                </a:ln>
                <a:solidFill>
                  <a:srgbClr val="B2B2B2"/>
                </a:solidFill>
                <a:effectLst/>
                <a:uLnTx/>
                <a:uFillTx/>
                <a:latin typeface="Arial" panose="020B0604020202020204" pitchFamily="34" charset="0"/>
                <a:ea typeface="+mn-ea"/>
                <a:cs typeface="+mn-cs"/>
              </a:rPr>
              <a:t>Version 1 2017</a:t>
            </a:r>
            <a:endPar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 name="TextBox 5"/>
          <p:cNvSpPr txBox="1"/>
          <p:nvPr/>
        </p:nvSpPr>
        <p:spPr>
          <a:xfrm>
            <a:off x="516835" y="261038"/>
            <a:ext cx="11126025"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Sexual Assault of a Child under 13 by Penetration</a:t>
            </a:r>
          </a:p>
        </p:txBody>
      </p:sp>
      <p:graphicFrame>
        <p:nvGraphicFramePr>
          <p:cNvPr id="15" name="Diagram 14">
            <a:extLst>
              <a:ext uri="{FF2B5EF4-FFF2-40B4-BE49-F238E27FC236}">
                <a16:creationId xmlns:a16="http://schemas.microsoft.com/office/drawing/2014/main" id="{2143AC94-8AE5-4ABB-891A-A70744C1DF9C}"/>
              </a:ext>
            </a:extLst>
          </p:cNvPr>
          <p:cNvGraphicFramePr/>
          <p:nvPr>
            <p:extLst>
              <p:ext uri="{D42A27DB-BD31-4B8C-83A1-F6EECF244321}">
                <p14:modId xmlns:p14="http://schemas.microsoft.com/office/powerpoint/2010/main" val="1866783169"/>
              </p:ext>
            </p:extLst>
          </p:nvPr>
        </p:nvGraphicFramePr>
        <p:xfrm>
          <a:off x="1544636" y="1751066"/>
          <a:ext cx="9102725" cy="4101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731762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5">
                                            <p:graphicEl>
                                              <a:dgm id="{F4FDA483-7382-40A1-99EA-DF26ABA39E24}"/>
                                            </p:graphicEl>
                                          </p:spTgt>
                                        </p:tgtEl>
                                        <p:attrNameLst>
                                          <p:attrName>style.visibility</p:attrName>
                                        </p:attrNameLst>
                                      </p:cBhvr>
                                      <p:to>
                                        <p:strVal val="visible"/>
                                      </p:to>
                                    </p:set>
                                    <p:animEffect transition="in" filter="fade">
                                      <p:cBhvr>
                                        <p:cTn id="11" dur="500"/>
                                        <p:tgtEl>
                                          <p:spTgt spid="15">
                                            <p:graphicEl>
                                              <a:dgm id="{F4FDA483-7382-40A1-99EA-DF26ABA39E24}"/>
                                            </p:graphic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5">
                                            <p:graphicEl>
                                              <a:dgm id="{884DA687-156A-45A5-8E2F-244865E917A0}"/>
                                            </p:graphicEl>
                                          </p:spTgt>
                                        </p:tgtEl>
                                        <p:attrNameLst>
                                          <p:attrName>style.visibility</p:attrName>
                                        </p:attrNameLst>
                                      </p:cBhvr>
                                      <p:to>
                                        <p:strVal val="visible"/>
                                      </p:to>
                                    </p:set>
                                    <p:animEffect transition="in" filter="fade">
                                      <p:cBhvr>
                                        <p:cTn id="14" dur="500"/>
                                        <p:tgtEl>
                                          <p:spTgt spid="15">
                                            <p:graphicEl>
                                              <a:dgm id="{884DA687-156A-45A5-8E2F-244865E917A0}"/>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5">
                                            <p:graphicEl>
                                              <a:dgm id="{A8E8DA8C-6516-4CDC-971F-4A02FBC54AAD}"/>
                                            </p:graphicEl>
                                          </p:spTgt>
                                        </p:tgtEl>
                                        <p:attrNameLst>
                                          <p:attrName>style.visibility</p:attrName>
                                        </p:attrNameLst>
                                      </p:cBhvr>
                                      <p:to>
                                        <p:strVal val="visible"/>
                                      </p:to>
                                    </p:set>
                                    <p:animEffect transition="in" filter="fade">
                                      <p:cBhvr>
                                        <p:cTn id="19" dur="500"/>
                                        <p:tgtEl>
                                          <p:spTgt spid="15">
                                            <p:graphicEl>
                                              <a:dgm id="{A8E8DA8C-6516-4CDC-971F-4A02FBC54AAD}"/>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graphicEl>
                                              <a:dgm id="{6C7E84AD-C537-488F-AE13-494CF632D217}"/>
                                            </p:graphicEl>
                                          </p:spTgt>
                                        </p:tgtEl>
                                        <p:attrNameLst>
                                          <p:attrName>style.visibility</p:attrName>
                                        </p:attrNameLst>
                                      </p:cBhvr>
                                      <p:to>
                                        <p:strVal val="visible"/>
                                      </p:to>
                                    </p:set>
                                    <p:animEffect transition="in" filter="fade">
                                      <p:cBhvr>
                                        <p:cTn id="24" dur="500"/>
                                        <p:tgtEl>
                                          <p:spTgt spid="15">
                                            <p:graphicEl>
                                              <a:dgm id="{6C7E84AD-C537-488F-AE13-494CF632D217}"/>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
                                            <p:graphicEl>
                                              <a:dgm id="{AD6655A8-49FC-44ED-A15F-1A27F713FAFB}"/>
                                            </p:graphicEl>
                                          </p:spTgt>
                                        </p:tgtEl>
                                        <p:attrNameLst>
                                          <p:attrName>style.visibility</p:attrName>
                                        </p:attrNameLst>
                                      </p:cBhvr>
                                      <p:to>
                                        <p:strVal val="visible"/>
                                      </p:to>
                                    </p:set>
                                    <p:animEffect transition="in" filter="fade">
                                      <p:cBhvr>
                                        <p:cTn id="29" dur="500"/>
                                        <p:tgtEl>
                                          <p:spTgt spid="15">
                                            <p:graphicEl>
                                              <a:dgm id="{AD6655A8-49FC-44ED-A15F-1A27F713FAF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p:bldGraphic spid="15"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2464904" y="1066849"/>
            <a:ext cx="6957392" cy="461665"/>
          </a:xfrm>
          <a:custGeom>
            <a:avLst/>
            <a:gdLst>
              <a:gd name="connsiteX0" fmla="*/ 0 w 6957392"/>
              <a:gd name="connsiteY0" fmla="*/ 0 h 461665"/>
              <a:gd name="connsiteX1" fmla="*/ 371061 w 6957392"/>
              <a:gd name="connsiteY1" fmla="*/ 0 h 461665"/>
              <a:gd name="connsiteX2" fmla="*/ 1020417 w 6957392"/>
              <a:gd name="connsiteY2" fmla="*/ 0 h 461665"/>
              <a:gd name="connsiteX3" fmla="*/ 1391478 w 6957392"/>
              <a:gd name="connsiteY3" fmla="*/ 0 h 461665"/>
              <a:gd name="connsiteX4" fmla="*/ 1901687 w 6957392"/>
              <a:gd name="connsiteY4" fmla="*/ 0 h 461665"/>
              <a:gd name="connsiteX5" fmla="*/ 2620618 w 6957392"/>
              <a:gd name="connsiteY5" fmla="*/ 0 h 461665"/>
              <a:gd name="connsiteX6" fmla="*/ 3200400 w 6957392"/>
              <a:gd name="connsiteY6" fmla="*/ 0 h 461665"/>
              <a:gd name="connsiteX7" fmla="*/ 3849757 w 6957392"/>
              <a:gd name="connsiteY7" fmla="*/ 0 h 461665"/>
              <a:gd name="connsiteX8" fmla="*/ 4359966 w 6957392"/>
              <a:gd name="connsiteY8" fmla="*/ 0 h 461665"/>
              <a:gd name="connsiteX9" fmla="*/ 4939748 w 6957392"/>
              <a:gd name="connsiteY9" fmla="*/ 0 h 461665"/>
              <a:gd name="connsiteX10" fmla="*/ 5658679 w 6957392"/>
              <a:gd name="connsiteY10" fmla="*/ 0 h 461665"/>
              <a:gd name="connsiteX11" fmla="*/ 6099314 w 6957392"/>
              <a:gd name="connsiteY11" fmla="*/ 0 h 461665"/>
              <a:gd name="connsiteX12" fmla="*/ 6957392 w 6957392"/>
              <a:gd name="connsiteY12" fmla="*/ 0 h 461665"/>
              <a:gd name="connsiteX13" fmla="*/ 6957392 w 6957392"/>
              <a:gd name="connsiteY13" fmla="*/ 461665 h 461665"/>
              <a:gd name="connsiteX14" fmla="*/ 6447183 w 6957392"/>
              <a:gd name="connsiteY14" fmla="*/ 461665 h 461665"/>
              <a:gd name="connsiteX15" fmla="*/ 6076122 w 6957392"/>
              <a:gd name="connsiteY15" fmla="*/ 461665 h 461665"/>
              <a:gd name="connsiteX16" fmla="*/ 5496340 w 6957392"/>
              <a:gd name="connsiteY16" fmla="*/ 461665 h 461665"/>
              <a:gd name="connsiteX17" fmla="*/ 5055705 w 6957392"/>
              <a:gd name="connsiteY17" fmla="*/ 461665 h 461665"/>
              <a:gd name="connsiteX18" fmla="*/ 4475922 w 6957392"/>
              <a:gd name="connsiteY18" fmla="*/ 461665 h 461665"/>
              <a:gd name="connsiteX19" fmla="*/ 3896140 w 6957392"/>
              <a:gd name="connsiteY19" fmla="*/ 461665 h 461665"/>
              <a:gd name="connsiteX20" fmla="*/ 3316357 w 6957392"/>
              <a:gd name="connsiteY20" fmla="*/ 461665 h 461665"/>
              <a:gd name="connsiteX21" fmla="*/ 2736574 w 6957392"/>
              <a:gd name="connsiteY21" fmla="*/ 461665 h 461665"/>
              <a:gd name="connsiteX22" fmla="*/ 2226365 w 6957392"/>
              <a:gd name="connsiteY22" fmla="*/ 461665 h 461665"/>
              <a:gd name="connsiteX23" fmla="*/ 1577009 w 6957392"/>
              <a:gd name="connsiteY23" fmla="*/ 461665 h 461665"/>
              <a:gd name="connsiteX24" fmla="*/ 997226 w 6957392"/>
              <a:gd name="connsiteY24" fmla="*/ 461665 h 461665"/>
              <a:gd name="connsiteX25" fmla="*/ 0 w 6957392"/>
              <a:gd name="connsiteY25" fmla="*/ 461665 h 461665"/>
              <a:gd name="connsiteX26" fmla="*/ 0 w 6957392"/>
              <a:gd name="connsiteY26"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957392" h="461665" fill="none" extrusionOk="0">
                <a:moveTo>
                  <a:pt x="0" y="0"/>
                </a:moveTo>
                <a:cubicBezTo>
                  <a:pt x="139866" y="-3808"/>
                  <a:pt x="274977" y="35686"/>
                  <a:pt x="371061" y="0"/>
                </a:cubicBezTo>
                <a:cubicBezTo>
                  <a:pt x="467145" y="-35686"/>
                  <a:pt x="720536" y="65641"/>
                  <a:pt x="1020417" y="0"/>
                </a:cubicBezTo>
                <a:cubicBezTo>
                  <a:pt x="1320298" y="-65641"/>
                  <a:pt x="1239863" y="36450"/>
                  <a:pt x="1391478" y="0"/>
                </a:cubicBezTo>
                <a:cubicBezTo>
                  <a:pt x="1543093" y="-36450"/>
                  <a:pt x="1682864" y="59797"/>
                  <a:pt x="1901687" y="0"/>
                </a:cubicBezTo>
                <a:cubicBezTo>
                  <a:pt x="2120510" y="-59797"/>
                  <a:pt x="2321879" y="2788"/>
                  <a:pt x="2620618" y="0"/>
                </a:cubicBezTo>
                <a:cubicBezTo>
                  <a:pt x="2919357" y="-2788"/>
                  <a:pt x="3079259" y="49420"/>
                  <a:pt x="3200400" y="0"/>
                </a:cubicBezTo>
                <a:cubicBezTo>
                  <a:pt x="3321541" y="-49420"/>
                  <a:pt x="3585248" y="12861"/>
                  <a:pt x="3849757" y="0"/>
                </a:cubicBezTo>
                <a:cubicBezTo>
                  <a:pt x="4114266" y="-12861"/>
                  <a:pt x="4233415" y="16264"/>
                  <a:pt x="4359966" y="0"/>
                </a:cubicBezTo>
                <a:cubicBezTo>
                  <a:pt x="4486517" y="-16264"/>
                  <a:pt x="4822513" y="51162"/>
                  <a:pt x="4939748" y="0"/>
                </a:cubicBezTo>
                <a:cubicBezTo>
                  <a:pt x="5056983" y="-51162"/>
                  <a:pt x="5381690" y="37099"/>
                  <a:pt x="5658679" y="0"/>
                </a:cubicBezTo>
                <a:cubicBezTo>
                  <a:pt x="5935668" y="-37099"/>
                  <a:pt x="5911793" y="25358"/>
                  <a:pt x="6099314" y="0"/>
                </a:cubicBezTo>
                <a:cubicBezTo>
                  <a:pt x="6286835" y="-25358"/>
                  <a:pt x="6743744" y="51977"/>
                  <a:pt x="6957392" y="0"/>
                </a:cubicBezTo>
                <a:cubicBezTo>
                  <a:pt x="6968546" y="160857"/>
                  <a:pt x="6953477" y="323140"/>
                  <a:pt x="6957392" y="461665"/>
                </a:cubicBezTo>
                <a:cubicBezTo>
                  <a:pt x="6843783" y="482208"/>
                  <a:pt x="6619701" y="406284"/>
                  <a:pt x="6447183" y="461665"/>
                </a:cubicBezTo>
                <a:cubicBezTo>
                  <a:pt x="6274665" y="517046"/>
                  <a:pt x="6226364" y="425029"/>
                  <a:pt x="6076122" y="461665"/>
                </a:cubicBezTo>
                <a:cubicBezTo>
                  <a:pt x="5925880" y="498301"/>
                  <a:pt x="5727718" y="455569"/>
                  <a:pt x="5496340" y="461665"/>
                </a:cubicBezTo>
                <a:cubicBezTo>
                  <a:pt x="5264962" y="467761"/>
                  <a:pt x="5222899" y="419553"/>
                  <a:pt x="5055705" y="461665"/>
                </a:cubicBezTo>
                <a:cubicBezTo>
                  <a:pt x="4888512" y="503777"/>
                  <a:pt x="4595574" y="410402"/>
                  <a:pt x="4475922" y="461665"/>
                </a:cubicBezTo>
                <a:cubicBezTo>
                  <a:pt x="4356270" y="512928"/>
                  <a:pt x="4121049" y="438640"/>
                  <a:pt x="3896140" y="461665"/>
                </a:cubicBezTo>
                <a:cubicBezTo>
                  <a:pt x="3671231" y="484690"/>
                  <a:pt x="3586921" y="415616"/>
                  <a:pt x="3316357" y="461665"/>
                </a:cubicBezTo>
                <a:cubicBezTo>
                  <a:pt x="3045793" y="507714"/>
                  <a:pt x="2924150" y="455873"/>
                  <a:pt x="2736574" y="461665"/>
                </a:cubicBezTo>
                <a:cubicBezTo>
                  <a:pt x="2548998" y="467457"/>
                  <a:pt x="2383330" y="415681"/>
                  <a:pt x="2226365" y="461665"/>
                </a:cubicBezTo>
                <a:cubicBezTo>
                  <a:pt x="2069400" y="507649"/>
                  <a:pt x="1863521" y="436617"/>
                  <a:pt x="1577009" y="461665"/>
                </a:cubicBezTo>
                <a:cubicBezTo>
                  <a:pt x="1290497" y="486713"/>
                  <a:pt x="1124099" y="451203"/>
                  <a:pt x="997226" y="461665"/>
                </a:cubicBezTo>
                <a:cubicBezTo>
                  <a:pt x="870353" y="472127"/>
                  <a:pt x="445009" y="444588"/>
                  <a:pt x="0" y="461665"/>
                </a:cubicBezTo>
                <a:cubicBezTo>
                  <a:pt x="-27788" y="282393"/>
                  <a:pt x="48873" y="152082"/>
                  <a:pt x="0" y="0"/>
                </a:cubicBezTo>
                <a:close/>
              </a:path>
              <a:path w="6957392" h="461665" stroke="0" extrusionOk="0">
                <a:moveTo>
                  <a:pt x="0" y="0"/>
                </a:moveTo>
                <a:cubicBezTo>
                  <a:pt x="228468" y="-22620"/>
                  <a:pt x="258616" y="31472"/>
                  <a:pt x="510209" y="0"/>
                </a:cubicBezTo>
                <a:cubicBezTo>
                  <a:pt x="761802" y="-31472"/>
                  <a:pt x="795450" y="34037"/>
                  <a:pt x="881270" y="0"/>
                </a:cubicBezTo>
                <a:cubicBezTo>
                  <a:pt x="967090" y="-34037"/>
                  <a:pt x="1275175" y="418"/>
                  <a:pt x="1600200" y="0"/>
                </a:cubicBezTo>
                <a:cubicBezTo>
                  <a:pt x="1925225" y="-418"/>
                  <a:pt x="1953863" y="36649"/>
                  <a:pt x="2110409" y="0"/>
                </a:cubicBezTo>
                <a:cubicBezTo>
                  <a:pt x="2266955" y="-36649"/>
                  <a:pt x="2502027" y="28180"/>
                  <a:pt x="2620618" y="0"/>
                </a:cubicBezTo>
                <a:cubicBezTo>
                  <a:pt x="2739209" y="-28180"/>
                  <a:pt x="3132171" y="14717"/>
                  <a:pt x="3339548" y="0"/>
                </a:cubicBezTo>
                <a:cubicBezTo>
                  <a:pt x="3546925" y="-14717"/>
                  <a:pt x="3596014" y="19832"/>
                  <a:pt x="3780183" y="0"/>
                </a:cubicBezTo>
                <a:cubicBezTo>
                  <a:pt x="3964353" y="-19832"/>
                  <a:pt x="4264337" y="8900"/>
                  <a:pt x="4499113" y="0"/>
                </a:cubicBezTo>
                <a:cubicBezTo>
                  <a:pt x="4733889" y="-8900"/>
                  <a:pt x="4969974" y="27189"/>
                  <a:pt x="5218044" y="0"/>
                </a:cubicBezTo>
                <a:cubicBezTo>
                  <a:pt x="5466114" y="-27189"/>
                  <a:pt x="5585981" y="47501"/>
                  <a:pt x="5797827" y="0"/>
                </a:cubicBezTo>
                <a:cubicBezTo>
                  <a:pt x="6009673" y="-47501"/>
                  <a:pt x="6417511" y="30713"/>
                  <a:pt x="6957392" y="0"/>
                </a:cubicBezTo>
                <a:cubicBezTo>
                  <a:pt x="6969403" y="186666"/>
                  <a:pt x="6957213" y="321628"/>
                  <a:pt x="6957392" y="461665"/>
                </a:cubicBezTo>
                <a:cubicBezTo>
                  <a:pt x="6865693" y="490983"/>
                  <a:pt x="6697278" y="459485"/>
                  <a:pt x="6586331" y="461665"/>
                </a:cubicBezTo>
                <a:cubicBezTo>
                  <a:pt x="6475384" y="463845"/>
                  <a:pt x="6128487" y="422696"/>
                  <a:pt x="5867401" y="461665"/>
                </a:cubicBezTo>
                <a:cubicBezTo>
                  <a:pt x="5606315" y="500634"/>
                  <a:pt x="5609709" y="435042"/>
                  <a:pt x="5426766" y="461665"/>
                </a:cubicBezTo>
                <a:cubicBezTo>
                  <a:pt x="5243823" y="488288"/>
                  <a:pt x="4971384" y="435439"/>
                  <a:pt x="4846983" y="461665"/>
                </a:cubicBezTo>
                <a:cubicBezTo>
                  <a:pt x="4722582" y="487891"/>
                  <a:pt x="4333338" y="441469"/>
                  <a:pt x="4128053" y="461665"/>
                </a:cubicBezTo>
                <a:cubicBezTo>
                  <a:pt x="3922768" y="481861"/>
                  <a:pt x="3779776" y="431101"/>
                  <a:pt x="3548270" y="461665"/>
                </a:cubicBezTo>
                <a:cubicBezTo>
                  <a:pt x="3316764" y="492229"/>
                  <a:pt x="3303337" y="454931"/>
                  <a:pt x="3177209" y="461665"/>
                </a:cubicBezTo>
                <a:cubicBezTo>
                  <a:pt x="3051081" y="468399"/>
                  <a:pt x="2869569" y="423849"/>
                  <a:pt x="2736574" y="461665"/>
                </a:cubicBezTo>
                <a:cubicBezTo>
                  <a:pt x="2603579" y="499481"/>
                  <a:pt x="2305143" y="392623"/>
                  <a:pt x="2017644" y="461665"/>
                </a:cubicBezTo>
                <a:cubicBezTo>
                  <a:pt x="1730145" y="530707"/>
                  <a:pt x="1658089" y="405052"/>
                  <a:pt x="1437861" y="461665"/>
                </a:cubicBezTo>
                <a:cubicBezTo>
                  <a:pt x="1217633" y="518278"/>
                  <a:pt x="1166049" y="445511"/>
                  <a:pt x="997226" y="461665"/>
                </a:cubicBezTo>
                <a:cubicBezTo>
                  <a:pt x="828403" y="477819"/>
                  <a:pt x="230972" y="416523"/>
                  <a:pt x="0" y="461665"/>
                </a:cubicBezTo>
                <a:cubicBezTo>
                  <a:pt x="-51355" y="347363"/>
                  <a:pt x="20885" y="95506"/>
                  <a:pt x="0" y="0"/>
                </a:cubicBezTo>
                <a:close/>
              </a:path>
            </a:pathLst>
          </a:custGeom>
          <a:solidFill>
            <a:schemeClr val="tx2">
              <a:lumMod val="40000"/>
              <a:lumOff val="60000"/>
            </a:schemeClr>
          </a:solidFill>
          <a:ln w="9525">
            <a:solidFill>
              <a:schemeClr val="tx1"/>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ffectLst/>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sz="2400" i="0" u="none" strike="noStrike" kern="1200" cap="none" spc="0" normalizeH="0" baseline="0" noProof="0" dirty="0">
                <a:ln>
                  <a:noFill/>
                </a:ln>
                <a:effectLst/>
                <a:uLnTx/>
                <a:uFillTx/>
                <a:latin typeface="Calibri" panose="020F0502020204030204"/>
                <a:ea typeface="+mn-ea"/>
                <a:cs typeface="+mn-cs"/>
              </a:rPr>
              <a:t>Section 7 Sexual Offences Act 2003</a:t>
            </a:r>
          </a:p>
        </p:txBody>
      </p:sp>
      <p:sp>
        <p:nvSpPr>
          <p:cNvPr id="37894" name="Text Box 6"/>
          <p:cNvSpPr txBox="1">
            <a:spLocks noChangeArrowheads="1"/>
          </p:cNvSpPr>
          <p:nvPr/>
        </p:nvSpPr>
        <p:spPr bwMode="auto">
          <a:xfrm>
            <a:off x="8543925" y="6564314"/>
            <a:ext cx="12525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0" u="none" strike="noStrike" kern="1200" cap="none" spc="0" normalizeH="0" baseline="0" noProof="0">
                <a:ln>
                  <a:noFill/>
                </a:ln>
                <a:solidFill>
                  <a:srgbClr val="B2B2B2"/>
                </a:solidFill>
                <a:effectLst/>
                <a:uLnTx/>
                <a:uFillTx/>
                <a:latin typeface="Arial" panose="020B0604020202020204" pitchFamily="34" charset="0"/>
                <a:ea typeface="+mn-ea"/>
                <a:cs typeface="+mn-cs"/>
              </a:rPr>
              <a:t>Version 1 2017</a:t>
            </a:r>
            <a:endPar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 name="TextBox 5"/>
          <p:cNvSpPr txBox="1"/>
          <p:nvPr/>
        </p:nvSpPr>
        <p:spPr>
          <a:xfrm>
            <a:off x="894522" y="229126"/>
            <a:ext cx="1037645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Sexual Assault of a Child under 13 by Touching</a:t>
            </a:r>
          </a:p>
        </p:txBody>
      </p:sp>
      <p:graphicFrame>
        <p:nvGraphicFramePr>
          <p:cNvPr id="7" name="Diagram 6">
            <a:extLst>
              <a:ext uri="{FF2B5EF4-FFF2-40B4-BE49-F238E27FC236}">
                <a16:creationId xmlns:a16="http://schemas.microsoft.com/office/drawing/2014/main" id="{9884BC70-178A-4304-8DB3-C2FDFBF73B09}"/>
              </a:ext>
            </a:extLst>
          </p:cNvPr>
          <p:cNvGraphicFramePr/>
          <p:nvPr>
            <p:extLst>
              <p:ext uri="{D42A27DB-BD31-4B8C-83A1-F6EECF244321}">
                <p14:modId xmlns:p14="http://schemas.microsoft.com/office/powerpoint/2010/main" val="2960013742"/>
              </p:ext>
            </p:extLst>
          </p:nvPr>
        </p:nvGraphicFramePr>
        <p:xfrm>
          <a:off x="1505096" y="1781462"/>
          <a:ext cx="8877007" cy="4101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ubtitle 2">
            <a:extLst>
              <a:ext uri="{FF2B5EF4-FFF2-40B4-BE49-F238E27FC236}">
                <a16:creationId xmlns:a16="http://schemas.microsoft.com/office/drawing/2014/main" id="{6D530D22-14E6-4308-AB04-D1A1273A1F3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2450893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8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graphicEl>
                                              <a:dgm id="{F4FDA483-7382-40A1-99EA-DF26ABA39E24}"/>
                                            </p:graphicEl>
                                          </p:spTgt>
                                        </p:tgtEl>
                                        <p:attrNameLst>
                                          <p:attrName>style.visibility</p:attrName>
                                        </p:attrNameLst>
                                      </p:cBhvr>
                                      <p:to>
                                        <p:strVal val="visible"/>
                                      </p:to>
                                    </p:set>
                                    <p:animEffect transition="in" filter="fade">
                                      <p:cBhvr>
                                        <p:cTn id="11" dur="500"/>
                                        <p:tgtEl>
                                          <p:spTgt spid="7">
                                            <p:graphicEl>
                                              <a:dgm id="{F4FDA483-7382-40A1-99EA-DF26ABA39E24}"/>
                                            </p:graphic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7">
                                            <p:graphicEl>
                                              <a:dgm id="{884DA687-156A-45A5-8E2F-244865E917A0}"/>
                                            </p:graphicEl>
                                          </p:spTgt>
                                        </p:tgtEl>
                                        <p:attrNameLst>
                                          <p:attrName>style.visibility</p:attrName>
                                        </p:attrNameLst>
                                      </p:cBhvr>
                                      <p:to>
                                        <p:strVal val="visible"/>
                                      </p:to>
                                    </p:set>
                                    <p:animEffect transition="in" filter="fade">
                                      <p:cBhvr>
                                        <p:cTn id="14" dur="500"/>
                                        <p:tgtEl>
                                          <p:spTgt spid="7">
                                            <p:graphicEl>
                                              <a:dgm id="{884DA687-156A-45A5-8E2F-244865E917A0}"/>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A8E8DA8C-6516-4CDC-971F-4A02FBC54AAD}"/>
                                            </p:graphicEl>
                                          </p:spTgt>
                                        </p:tgtEl>
                                        <p:attrNameLst>
                                          <p:attrName>style.visibility</p:attrName>
                                        </p:attrNameLst>
                                      </p:cBhvr>
                                      <p:to>
                                        <p:strVal val="visible"/>
                                      </p:to>
                                    </p:set>
                                    <p:animEffect transition="in" filter="fade">
                                      <p:cBhvr>
                                        <p:cTn id="19" dur="500"/>
                                        <p:tgtEl>
                                          <p:spTgt spid="7">
                                            <p:graphicEl>
                                              <a:dgm id="{A8E8DA8C-6516-4CDC-971F-4A02FBC54AAD}"/>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6C7E84AD-C537-488F-AE13-494CF632D217}"/>
                                            </p:graphicEl>
                                          </p:spTgt>
                                        </p:tgtEl>
                                        <p:attrNameLst>
                                          <p:attrName>style.visibility</p:attrName>
                                        </p:attrNameLst>
                                      </p:cBhvr>
                                      <p:to>
                                        <p:strVal val="visible"/>
                                      </p:to>
                                    </p:set>
                                    <p:animEffect transition="in" filter="fade">
                                      <p:cBhvr>
                                        <p:cTn id="24" dur="500"/>
                                        <p:tgtEl>
                                          <p:spTgt spid="7">
                                            <p:graphicEl>
                                              <a:dgm id="{6C7E84AD-C537-488F-AE13-494CF632D217}"/>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
                                            <p:graphicEl>
                                              <a:dgm id="{AD6655A8-49FC-44ED-A15F-1A27F713FAFB}"/>
                                            </p:graphicEl>
                                          </p:spTgt>
                                        </p:tgtEl>
                                        <p:attrNameLst>
                                          <p:attrName>style.visibility</p:attrName>
                                        </p:attrNameLst>
                                      </p:cBhvr>
                                      <p:to>
                                        <p:strVal val="visible"/>
                                      </p:to>
                                    </p:set>
                                    <p:animEffect transition="in" filter="fade">
                                      <p:cBhvr>
                                        <p:cTn id="29" dur="500"/>
                                        <p:tgtEl>
                                          <p:spTgt spid="7">
                                            <p:graphicEl>
                                              <a:dgm id="{AD6655A8-49FC-44ED-A15F-1A27F713FAF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p:bldGraphic spid="7"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Text Box 4"/>
          <p:cNvSpPr txBox="1">
            <a:spLocks noChangeArrowheads="1"/>
          </p:cNvSpPr>
          <p:nvPr/>
        </p:nvSpPr>
        <p:spPr bwMode="auto">
          <a:xfrm>
            <a:off x="2635929" y="1271886"/>
            <a:ext cx="7316146" cy="461665"/>
          </a:xfrm>
          <a:custGeom>
            <a:avLst/>
            <a:gdLst>
              <a:gd name="connsiteX0" fmla="*/ 0 w 7316146"/>
              <a:gd name="connsiteY0" fmla="*/ 0 h 461665"/>
              <a:gd name="connsiteX1" fmla="*/ 489619 w 7316146"/>
              <a:gd name="connsiteY1" fmla="*/ 0 h 461665"/>
              <a:gd name="connsiteX2" fmla="*/ 1052399 w 7316146"/>
              <a:gd name="connsiteY2" fmla="*/ 0 h 461665"/>
              <a:gd name="connsiteX3" fmla="*/ 1688341 w 7316146"/>
              <a:gd name="connsiteY3" fmla="*/ 0 h 461665"/>
              <a:gd name="connsiteX4" fmla="*/ 2177960 w 7316146"/>
              <a:gd name="connsiteY4" fmla="*/ 0 h 461665"/>
              <a:gd name="connsiteX5" fmla="*/ 2740741 w 7316146"/>
              <a:gd name="connsiteY5" fmla="*/ 0 h 461665"/>
              <a:gd name="connsiteX6" fmla="*/ 3449844 w 7316146"/>
              <a:gd name="connsiteY6" fmla="*/ 0 h 461665"/>
              <a:gd name="connsiteX7" fmla="*/ 3866302 w 7316146"/>
              <a:gd name="connsiteY7" fmla="*/ 0 h 461665"/>
              <a:gd name="connsiteX8" fmla="*/ 4502244 w 7316146"/>
              <a:gd name="connsiteY8" fmla="*/ 0 h 461665"/>
              <a:gd name="connsiteX9" fmla="*/ 4918701 w 7316146"/>
              <a:gd name="connsiteY9" fmla="*/ 0 h 461665"/>
              <a:gd name="connsiteX10" fmla="*/ 5481482 w 7316146"/>
              <a:gd name="connsiteY10" fmla="*/ 0 h 461665"/>
              <a:gd name="connsiteX11" fmla="*/ 6117424 w 7316146"/>
              <a:gd name="connsiteY11" fmla="*/ 0 h 461665"/>
              <a:gd name="connsiteX12" fmla="*/ 6460720 w 7316146"/>
              <a:gd name="connsiteY12" fmla="*/ 0 h 461665"/>
              <a:gd name="connsiteX13" fmla="*/ 6804016 w 7316146"/>
              <a:gd name="connsiteY13" fmla="*/ 0 h 461665"/>
              <a:gd name="connsiteX14" fmla="*/ 7316146 w 7316146"/>
              <a:gd name="connsiteY14" fmla="*/ 0 h 461665"/>
              <a:gd name="connsiteX15" fmla="*/ 7316146 w 7316146"/>
              <a:gd name="connsiteY15" fmla="*/ 461665 h 461665"/>
              <a:gd name="connsiteX16" fmla="*/ 6680204 w 7316146"/>
              <a:gd name="connsiteY16" fmla="*/ 461665 h 461665"/>
              <a:gd name="connsiteX17" fmla="*/ 6117424 w 7316146"/>
              <a:gd name="connsiteY17" fmla="*/ 461665 h 461665"/>
              <a:gd name="connsiteX18" fmla="*/ 5627805 w 7316146"/>
              <a:gd name="connsiteY18" fmla="*/ 461665 h 461665"/>
              <a:gd name="connsiteX19" fmla="*/ 4991863 w 7316146"/>
              <a:gd name="connsiteY19" fmla="*/ 461665 h 461665"/>
              <a:gd name="connsiteX20" fmla="*/ 4429082 w 7316146"/>
              <a:gd name="connsiteY20" fmla="*/ 461665 h 461665"/>
              <a:gd name="connsiteX21" fmla="*/ 3719979 w 7316146"/>
              <a:gd name="connsiteY21" fmla="*/ 461665 h 461665"/>
              <a:gd name="connsiteX22" fmla="*/ 3010875 w 7316146"/>
              <a:gd name="connsiteY22" fmla="*/ 461665 h 461665"/>
              <a:gd name="connsiteX23" fmla="*/ 2374934 w 7316146"/>
              <a:gd name="connsiteY23" fmla="*/ 461665 h 461665"/>
              <a:gd name="connsiteX24" fmla="*/ 1738992 w 7316146"/>
              <a:gd name="connsiteY24" fmla="*/ 461665 h 461665"/>
              <a:gd name="connsiteX25" fmla="*/ 1103050 w 7316146"/>
              <a:gd name="connsiteY25" fmla="*/ 461665 h 461665"/>
              <a:gd name="connsiteX26" fmla="*/ 686592 w 7316146"/>
              <a:gd name="connsiteY26" fmla="*/ 461665 h 461665"/>
              <a:gd name="connsiteX27" fmla="*/ 0 w 7316146"/>
              <a:gd name="connsiteY27" fmla="*/ 461665 h 461665"/>
              <a:gd name="connsiteX28" fmla="*/ 0 w 7316146"/>
              <a:gd name="connsiteY28"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316146" h="461665" fill="none" extrusionOk="0">
                <a:moveTo>
                  <a:pt x="0" y="0"/>
                </a:moveTo>
                <a:cubicBezTo>
                  <a:pt x="234545" y="-29590"/>
                  <a:pt x="268801" y="54447"/>
                  <a:pt x="489619" y="0"/>
                </a:cubicBezTo>
                <a:cubicBezTo>
                  <a:pt x="710437" y="-54447"/>
                  <a:pt x="776547" y="48011"/>
                  <a:pt x="1052399" y="0"/>
                </a:cubicBezTo>
                <a:cubicBezTo>
                  <a:pt x="1328251" y="-48011"/>
                  <a:pt x="1410479" y="74242"/>
                  <a:pt x="1688341" y="0"/>
                </a:cubicBezTo>
                <a:cubicBezTo>
                  <a:pt x="1966203" y="-74242"/>
                  <a:pt x="2010375" y="29179"/>
                  <a:pt x="2177960" y="0"/>
                </a:cubicBezTo>
                <a:cubicBezTo>
                  <a:pt x="2345545" y="-29179"/>
                  <a:pt x="2537323" y="45817"/>
                  <a:pt x="2740741" y="0"/>
                </a:cubicBezTo>
                <a:cubicBezTo>
                  <a:pt x="2944159" y="-45817"/>
                  <a:pt x="3157335" y="10959"/>
                  <a:pt x="3449844" y="0"/>
                </a:cubicBezTo>
                <a:cubicBezTo>
                  <a:pt x="3742353" y="-10959"/>
                  <a:pt x="3706185" y="39374"/>
                  <a:pt x="3866302" y="0"/>
                </a:cubicBezTo>
                <a:cubicBezTo>
                  <a:pt x="4026419" y="-39374"/>
                  <a:pt x="4352215" y="62702"/>
                  <a:pt x="4502244" y="0"/>
                </a:cubicBezTo>
                <a:cubicBezTo>
                  <a:pt x="4652273" y="-62702"/>
                  <a:pt x="4817275" y="1046"/>
                  <a:pt x="4918701" y="0"/>
                </a:cubicBezTo>
                <a:cubicBezTo>
                  <a:pt x="5020127" y="-1046"/>
                  <a:pt x="5318788" y="59757"/>
                  <a:pt x="5481482" y="0"/>
                </a:cubicBezTo>
                <a:cubicBezTo>
                  <a:pt x="5644176" y="-59757"/>
                  <a:pt x="5807059" y="60893"/>
                  <a:pt x="6117424" y="0"/>
                </a:cubicBezTo>
                <a:cubicBezTo>
                  <a:pt x="6427789" y="-60893"/>
                  <a:pt x="6293764" y="15098"/>
                  <a:pt x="6460720" y="0"/>
                </a:cubicBezTo>
                <a:cubicBezTo>
                  <a:pt x="6627676" y="-15098"/>
                  <a:pt x="6689162" y="34519"/>
                  <a:pt x="6804016" y="0"/>
                </a:cubicBezTo>
                <a:cubicBezTo>
                  <a:pt x="6918870" y="-34519"/>
                  <a:pt x="7121992" y="19747"/>
                  <a:pt x="7316146" y="0"/>
                </a:cubicBezTo>
                <a:cubicBezTo>
                  <a:pt x="7355899" y="105749"/>
                  <a:pt x="7301102" y="237882"/>
                  <a:pt x="7316146" y="461665"/>
                </a:cubicBezTo>
                <a:cubicBezTo>
                  <a:pt x="7096219" y="479345"/>
                  <a:pt x="6807779" y="440746"/>
                  <a:pt x="6680204" y="461665"/>
                </a:cubicBezTo>
                <a:cubicBezTo>
                  <a:pt x="6552629" y="482584"/>
                  <a:pt x="6393142" y="411198"/>
                  <a:pt x="6117424" y="461665"/>
                </a:cubicBezTo>
                <a:cubicBezTo>
                  <a:pt x="5841706" y="512132"/>
                  <a:pt x="5774932" y="415046"/>
                  <a:pt x="5627805" y="461665"/>
                </a:cubicBezTo>
                <a:cubicBezTo>
                  <a:pt x="5480678" y="508284"/>
                  <a:pt x="5274017" y="413374"/>
                  <a:pt x="4991863" y="461665"/>
                </a:cubicBezTo>
                <a:cubicBezTo>
                  <a:pt x="4709709" y="509956"/>
                  <a:pt x="4627872" y="409166"/>
                  <a:pt x="4429082" y="461665"/>
                </a:cubicBezTo>
                <a:cubicBezTo>
                  <a:pt x="4230292" y="514164"/>
                  <a:pt x="3876391" y="400869"/>
                  <a:pt x="3719979" y="461665"/>
                </a:cubicBezTo>
                <a:cubicBezTo>
                  <a:pt x="3563567" y="522461"/>
                  <a:pt x="3185643" y="400289"/>
                  <a:pt x="3010875" y="461665"/>
                </a:cubicBezTo>
                <a:cubicBezTo>
                  <a:pt x="2836107" y="523041"/>
                  <a:pt x="2569781" y="448384"/>
                  <a:pt x="2374934" y="461665"/>
                </a:cubicBezTo>
                <a:cubicBezTo>
                  <a:pt x="2180087" y="474946"/>
                  <a:pt x="1949945" y="394359"/>
                  <a:pt x="1738992" y="461665"/>
                </a:cubicBezTo>
                <a:cubicBezTo>
                  <a:pt x="1528039" y="528971"/>
                  <a:pt x="1323121" y="426046"/>
                  <a:pt x="1103050" y="461665"/>
                </a:cubicBezTo>
                <a:cubicBezTo>
                  <a:pt x="882979" y="497284"/>
                  <a:pt x="854776" y="432687"/>
                  <a:pt x="686592" y="461665"/>
                </a:cubicBezTo>
                <a:cubicBezTo>
                  <a:pt x="518408" y="490643"/>
                  <a:pt x="329452" y="408556"/>
                  <a:pt x="0" y="461665"/>
                </a:cubicBezTo>
                <a:cubicBezTo>
                  <a:pt x="-42430" y="338926"/>
                  <a:pt x="4476" y="222655"/>
                  <a:pt x="0" y="0"/>
                </a:cubicBezTo>
                <a:close/>
              </a:path>
              <a:path w="7316146" h="461665" stroke="0" extrusionOk="0">
                <a:moveTo>
                  <a:pt x="0" y="0"/>
                </a:moveTo>
                <a:cubicBezTo>
                  <a:pt x="190939" y="-34795"/>
                  <a:pt x="340048" y="16738"/>
                  <a:pt x="489619" y="0"/>
                </a:cubicBezTo>
                <a:cubicBezTo>
                  <a:pt x="639190" y="-16738"/>
                  <a:pt x="704816" y="9482"/>
                  <a:pt x="832915" y="0"/>
                </a:cubicBezTo>
                <a:cubicBezTo>
                  <a:pt x="961014" y="-9482"/>
                  <a:pt x="1296846" y="30534"/>
                  <a:pt x="1542018" y="0"/>
                </a:cubicBezTo>
                <a:cubicBezTo>
                  <a:pt x="1787190" y="-30534"/>
                  <a:pt x="1799223" y="55288"/>
                  <a:pt x="2031637" y="0"/>
                </a:cubicBezTo>
                <a:cubicBezTo>
                  <a:pt x="2264051" y="-55288"/>
                  <a:pt x="2350741" y="46439"/>
                  <a:pt x="2521256" y="0"/>
                </a:cubicBezTo>
                <a:cubicBezTo>
                  <a:pt x="2691771" y="-46439"/>
                  <a:pt x="2964667" y="33509"/>
                  <a:pt x="3230360" y="0"/>
                </a:cubicBezTo>
                <a:cubicBezTo>
                  <a:pt x="3496053" y="-33509"/>
                  <a:pt x="3468318" y="21685"/>
                  <a:pt x="3646817" y="0"/>
                </a:cubicBezTo>
                <a:cubicBezTo>
                  <a:pt x="3825316" y="-21685"/>
                  <a:pt x="4145837" y="7725"/>
                  <a:pt x="4355921" y="0"/>
                </a:cubicBezTo>
                <a:cubicBezTo>
                  <a:pt x="4566005" y="-7725"/>
                  <a:pt x="4721948" y="49630"/>
                  <a:pt x="5065024" y="0"/>
                </a:cubicBezTo>
                <a:cubicBezTo>
                  <a:pt x="5408100" y="-49630"/>
                  <a:pt x="5485851" y="15298"/>
                  <a:pt x="5627805" y="0"/>
                </a:cubicBezTo>
                <a:cubicBezTo>
                  <a:pt x="5769759" y="-15298"/>
                  <a:pt x="6037931" y="63379"/>
                  <a:pt x="6336908" y="0"/>
                </a:cubicBezTo>
                <a:cubicBezTo>
                  <a:pt x="6635885" y="-63379"/>
                  <a:pt x="6602200" y="51146"/>
                  <a:pt x="6826527" y="0"/>
                </a:cubicBezTo>
                <a:cubicBezTo>
                  <a:pt x="7050854" y="-51146"/>
                  <a:pt x="7176368" y="18358"/>
                  <a:pt x="7316146" y="0"/>
                </a:cubicBezTo>
                <a:cubicBezTo>
                  <a:pt x="7356906" y="187572"/>
                  <a:pt x="7286944" y="289698"/>
                  <a:pt x="7316146" y="461665"/>
                </a:cubicBezTo>
                <a:cubicBezTo>
                  <a:pt x="7198859" y="497221"/>
                  <a:pt x="6946956" y="437006"/>
                  <a:pt x="6753366" y="461665"/>
                </a:cubicBezTo>
                <a:cubicBezTo>
                  <a:pt x="6559776" y="486324"/>
                  <a:pt x="6393639" y="414163"/>
                  <a:pt x="6190585" y="461665"/>
                </a:cubicBezTo>
                <a:cubicBezTo>
                  <a:pt x="5987531" y="509167"/>
                  <a:pt x="5752852" y="434091"/>
                  <a:pt x="5481482" y="461665"/>
                </a:cubicBezTo>
                <a:cubicBezTo>
                  <a:pt x="5210112" y="489239"/>
                  <a:pt x="5101857" y="428679"/>
                  <a:pt x="4918701" y="461665"/>
                </a:cubicBezTo>
                <a:cubicBezTo>
                  <a:pt x="4735545" y="494651"/>
                  <a:pt x="4650208" y="441999"/>
                  <a:pt x="4575405" y="461665"/>
                </a:cubicBezTo>
                <a:cubicBezTo>
                  <a:pt x="4500602" y="481331"/>
                  <a:pt x="4339958" y="447993"/>
                  <a:pt x="4158948" y="461665"/>
                </a:cubicBezTo>
                <a:cubicBezTo>
                  <a:pt x="3977938" y="475337"/>
                  <a:pt x="3740158" y="419535"/>
                  <a:pt x="3449844" y="461665"/>
                </a:cubicBezTo>
                <a:cubicBezTo>
                  <a:pt x="3159530" y="503795"/>
                  <a:pt x="3114407" y="404635"/>
                  <a:pt x="2887064" y="461665"/>
                </a:cubicBezTo>
                <a:cubicBezTo>
                  <a:pt x="2659721" y="518695"/>
                  <a:pt x="2565210" y="445030"/>
                  <a:pt x="2470606" y="461665"/>
                </a:cubicBezTo>
                <a:cubicBezTo>
                  <a:pt x="2376002" y="478300"/>
                  <a:pt x="2106887" y="455094"/>
                  <a:pt x="1907826" y="461665"/>
                </a:cubicBezTo>
                <a:cubicBezTo>
                  <a:pt x="1708765" y="468236"/>
                  <a:pt x="1647233" y="457281"/>
                  <a:pt x="1564530" y="461665"/>
                </a:cubicBezTo>
                <a:cubicBezTo>
                  <a:pt x="1481827" y="466049"/>
                  <a:pt x="1309122" y="442730"/>
                  <a:pt x="1221234" y="461665"/>
                </a:cubicBezTo>
                <a:cubicBezTo>
                  <a:pt x="1133346" y="480600"/>
                  <a:pt x="935334" y="425188"/>
                  <a:pt x="658453" y="461665"/>
                </a:cubicBezTo>
                <a:cubicBezTo>
                  <a:pt x="381572" y="498142"/>
                  <a:pt x="205923" y="384692"/>
                  <a:pt x="0" y="461665"/>
                </a:cubicBezTo>
                <a:cubicBezTo>
                  <a:pt x="-16542" y="301126"/>
                  <a:pt x="31650" y="189158"/>
                  <a:pt x="0" y="0"/>
                </a:cubicBezTo>
                <a:close/>
              </a:path>
            </a:pathLst>
          </a:custGeom>
          <a:solidFill>
            <a:schemeClr val="tx2">
              <a:lumMod val="40000"/>
              <a:lumOff val="60000"/>
            </a:schemeClr>
          </a:solidFill>
          <a:ln w="9525">
            <a:solidFill>
              <a:schemeClr val="tx1"/>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ffectLst/>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400" i="0" u="none" strike="noStrike" kern="1200" cap="none" spc="0" normalizeH="0" baseline="0" noProof="0" dirty="0">
                <a:ln>
                  <a:noFill/>
                </a:ln>
                <a:effectLst/>
                <a:uLnTx/>
                <a:uFillTx/>
                <a:latin typeface="Calibri" panose="020F0502020204030204"/>
                <a:ea typeface="+mn-ea"/>
                <a:cs typeface="+mn-cs"/>
              </a:rPr>
              <a:t>Section 8 Sexual Offences Act 2003</a:t>
            </a:r>
          </a:p>
        </p:txBody>
      </p:sp>
      <p:sp>
        <p:nvSpPr>
          <p:cNvPr id="39941" name="Text Box 6"/>
          <p:cNvSpPr txBox="1">
            <a:spLocks noChangeArrowheads="1"/>
          </p:cNvSpPr>
          <p:nvPr/>
        </p:nvSpPr>
        <p:spPr bwMode="auto">
          <a:xfrm>
            <a:off x="8543925" y="6564314"/>
            <a:ext cx="12525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1" i="0" u="none" strike="noStrike" kern="1200" cap="none" spc="0" normalizeH="0" baseline="0" noProof="0">
                <a:ln>
                  <a:noFill/>
                </a:ln>
                <a:solidFill>
                  <a:srgbClr val="B2B2B2"/>
                </a:solidFill>
                <a:effectLst/>
                <a:uLnTx/>
                <a:uFillTx/>
                <a:latin typeface="Arial" panose="020B0604020202020204" pitchFamily="34" charset="0"/>
                <a:ea typeface="+mn-ea"/>
                <a:cs typeface="+mn-cs"/>
              </a:rPr>
              <a:t>Version 1 2017</a:t>
            </a:r>
            <a:endPar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 name="TextBox 5"/>
          <p:cNvSpPr txBox="1"/>
          <p:nvPr/>
        </p:nvSpPr>
        <p:spPr>
          <a:xfrm>
            <a:off x="513907" y="368233"/>
            <a:ext cx="11164186"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Causing or Inciting a Child under 13 to engage in Sexual Activity</a:t>
            </a:r>
          </a:p>
        </p:txBody>
      </p:sp>
      <p:graphicFrame>
        <p:nvGraphicFramePr>
          <p:cNvPr id="3" name="Diagram 2">
            <a:extLst>
              <a:ext uri="{FF2B5EF4-FFF2-40B4-BE49-F238E27FC236}">
                <a16:creationId xmlns:a16="http://schemas.microsoft.com/office/drawing/2014/main" id="{C497942B-2937-4603-AE20-954461F24E89}"/>
              </a:ext>
            </a:extLst>
          </p:cNvPr>
          <p:cNvGraphicFramePr/>
          <p:nvPr>
            <p:extLst>
              <p:ext uri="{D42A27DB-BD31-4B8C-83A1-F6EECF244321}">
                <p14:modId xmlns:p14="http://schemas.microsoft.com/office/powerpoint/2010/main" val="4170767974"/>
              </p:ext>
            </p:extLst>
          </p:nvPr>
        </p:nvGraphicFramePr>
        <p:xfrm>
          <a:off x="1356138" y="2052429"/>
          <a:ext cx="9934713" cy="35336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33323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graphicEl>
                                              <a:dgm id="{5645A858-130B-4D88-910C-E5C326CE4B79}"/>
                                            </p:graphicEl>
                                          </p:spTgt>
                                        </p:tgtEl>
                                        <p:attrNameLst>
                                          <p:attrName>style.visibility</p:attrName>
                                        </p:attrNameLst>
                                      </p:cBhvr>
                                      <p:to>
                                        <p:strVal val="visible"/>
                                      </p:to>
                                    </p:set>
                                    <p:animEffect transition="in" filter="fade">
                                      <p:cBhvr>
                                        <p:cTn id="11" dur="500"/>
                                        <p:tgtEl>
                                          <p:spTgt spid="3">
                                            <p:graphicEl>
                                              <a:dgm id="{5645A858-130B-4D88-910C-E5C326CE4B79}"/>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graphicEl>
                                              <a:dgm id="{C0B805BA-12AC-4CB2-A41E-549255069935}"/>
                                            </p:graphicEl>
                                          </p:spTgt>
                                        </p:tgtEl>
                                        <p:attrNameLst>
                                          <p:attrName>style.visibility</p:attrName>
                                        </p:attrNameLst>
                                      </p:cBhvr>
                                      <p:to>
                                        <p:strVal val="visible"/>
                                      </p:to>
                                    </p:set>
                                    <p:animEffect transition="in" filter="fade">
                                      <p:cBhvr>
                                        <p:cTn id="16" dur="500"/>
                                        <p:tgtEl>
                                          <p:spTgt spid="3">
                                            <p:graphicEl>
                                              <a:dgm id="{C0B805BA-12AC-4CB2-A41E-549255069935}"/>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graphicEl>
                                              <a:dgm id="{9986C063-698E-46B5-84A9-9B7843DB41FA}"/>
                                            </p:graphicEl>
                                          </p:spTgt>
                                        </p:tgtEl>
                                        <p:attrNameLst>
                                          <p:attrName>style.visibility</p:attrName>
                                        </p:attrNameLst>
                                      </p:cBhvr>
                                      <p:to>
                                        <p:strVal val="visible"/>
                                      </p:to>
                                    </p:set>
                                    <p:animEffect transition="in" filter="fade">
                                      <p:cBhvr>
                                        <p:cTn id="19" dur="500"/>
                                        <p:tgtEl>
                                          <p:spTgt spid="3">
                                            <p:graphicEl>
                                              <a:dgm id="{9986C063-698E-46B5-84A9-9B7843DB41F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p:bldGraphic spid="3"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779450" y="2369455"/>
            <a:ext cx="4069332" cy="2818389"/>
          </a:xfrm>
          <a:prstGeom prst="rect">
            <a:avLst/>
          </a:prstGeom>
        </p:spPr>
      </p:pic>
      <p:sp>
        <p:nvSpPr>
          <p:cNvPr id="4" name="TextBox 3"/>
          <p:cNvSpPr txBox="1"/>
          <p:nvPr/>
        </p:nvSpPr>
        <p:spPr>
          <a:xfrm>
            <a:off x="715617" y="316164"/>
            <a:ext cx="10774018"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Offences Involving Children</a:t>
            </a:r>
          </a:p>
        </p:txBody>
      </p:sp>
      <p:sp>
        <p:nvSpPr>
          <p:cNvPr id="5" name="Rectangle 4">
            <a:extLst>
              <a:ext uri="{FF2B5EF4-FFF2-40B4-BE49-F238E27FC236}">
                <a16:creationId xmlns:a16="http://schemas.microsoft.com/office/drawing/2014/main" id="{7CEF7EDC-749E-4478-923E-77AFC8DE7CE7}"/>
              </a:ext>
            </a:extLst>
          </p:cNvPr>
          <p:cNvSpPr/>
          <p:nvPr/>
        </p:nvSpPr>
        <p:spPr>
          <a:xfrm>
            <a:off x="2398643" y="1035529"/>
            <a:ext cx="7394713" cy="584775"/>
          </a:xfrm>
          <a:custGeom>
            <a:avLst/>
            <a:gdLst>
              <a:gd name="connsiteX0" fmla="*/ 0 w 7394713"/>
              <a:gd name="connsiteY0" fmla="*/ 0 h 584775"/>
              <a:gd name="connsiteX1" fmla="*/ 494877 w 7394713"/>
              <a:gd name="connsiteY1" fmla="*/ 0 h 584775"/>
              <a:gd name="connsiteX2" fmla="*/ 1063701 w 7394713"/>
              <a:gd name="connsiteY2" fmla="*/ 0 h 584775"/>
              <a:gd name="connsiteX3" fmla="*/ 1706472 w 7394713"/>
              <a:gd name="connsiteY3" fmla="*/ 0 h 584775"/>
              <a:gd name="connsiteX4" fmla="*/ 2201349 w 7394713"/>
              <a:gd name="connsiteY4" fmla="*/ 0 h 584775"/>
              <a:gd name="connsiteX5" fmla="*/ 2770173 w 7394713"/>
              <a:gd name="connsiteY5" fmla="*/ 0 h 584775"/>
              <a:gd name="connsiteX6" fmla="*/ 3486892 w 7394713"/>
              <a:gd name="connsiteY6" fmla="*/ 0 h 584775"/>
              <a:gd name="connsiteX7" fmla="*/ 3907821 w 7394713"/>
              <a:gd name="connsiteY7" fmla="*/ 0 h 584775"/>
              <a:gd name="connsiteX8" fmla="*/ 4550593 w 7394713"/>
              <a:gd name="connsiteY8" fmla="*/ 0 h 584775"/>
              <a:gd name="connsiteX9" fmla="*/ 4971522 w 7394713"/>
              <a:gd name="connsiteY9" fmla="*/ 0 h 584775"/>
              <a:gd name="connsiteX10" fmla="*/ 5540347 w 7394713"/>
              <a:gd name="connsiteY10" fmla="*/ 0 h 584775"/>
              <a:gd name="connsiteX11" fmla="*/ 6183118 w 7394713"/>
              <a:gd name="connsiteY11" fmla="*/ 0 h 584775"/>
              <a:gd name="connsiteX12" fmla="*/ 6530100 w 7394713"/>
              <a:gd name="connsiteY12" fmla="*/ 0 h 584775"/>
              <a:gd name="connsiteX13" fmla="*/ 6877083 w 7394713"/>
              <a:gd name="connsiteY13" fmla="*/ 0 h 584775"/>
              <a:gd name="connsiteX14" fmla="*/ 7394713 w 7394713"/>
              <a:gd name="connsiteY14" fmla="*/ 0 h 584775"/>
              <a:gd name="connsiteX15" fmla="*/ 7394713 w 7394713"/>
              <a:gd name="connsiteY15" fmla="*/ 584775 h 584775"/>
              <a:gd name="connsiteX16" fmla="*/ 6751942 w 7394713"/>
              <a:gd name="connsiteY16" fmla="*/ 584775 h 584775"/>
              <a:gd name="connsiteX17" fmla="*/ 6183118 w 7394713"/>
              <a:gd name="connsiteY17" fmla="*/ 584775 h 584775"/>
              <a:gd name="connsiteX18" fmla="*/ 5688241 w 7394713"/>
              <a:gd name="connsiteY18" fmla="*/ 584775 h 584775"/>
              <a:gd name="connsiteX19" fmla="*/ 5045470 w 7394713"/>
              <a:gd name="connsiteY19" fmla="*/ 584775 h 584775"/>
              <a:gd name="connsiteX20" fmla="*/ 4476645 w 7394713"/>
              <a:gd name="connsiteY20" fmla="*/ 584775 h 584775"/>
              <a:gd name="connsiteX21" fmla="*/ 3759927 w 7394713"/>
              <a:gd name="connsiteY21" fmla="*/ 584775 h 584775"/>
              <a:gd name="connsiteX22" fmla="*/ 3043209 w 7394713"/>
              <a:gd name="connsiteY22" fmla="*/ 584775 h 584775"/>
              <a:gd name="connsiteX23" fmla="*/ 2400438 w 7394713"/>
              <a:gd name="connsiteY23" fmla="*/ 584775 h 584775"/>
              <a:gd name="connsiteX24" fmla="*/ 1757666 w 7394713"/>
              <a:gd name="connsiteY24" fmla="*/ 584775 h 584775"/>
              <a:gd name="connsiteX25" fmla="*/ 1114895 w 7394713"/>
              <a:gd name="connsiteY25" fmla="*/ 584775 h 584775"/>
              <a:gd name="connsiteX26" fmla="*/ 693965 w 7394713"/>
              <a:gd name="connsiteY26" fmla="*/ 584775 h 584775"/>
              <a:gd name="connsiteX27" fmla="*/ 0 w 7394713"/>
              <a:gd name="connsiteY27" fmla="*/ 584775 h 584775"/>
              <a:gd name="connsiteX28" fmla="*/ 0 w 7394713"/>
              <a:gd name="connsiteY28" fmla="*/ 0 h 58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394713" h="584775" fill="none" extrusionOk="0">
                <a:moveTo>
                  <a:pt x="0" y="0"/>
                </a:moveTo>
                <a:cubicBezTo>
                  <a:pt x="235240" y="-52222"/>
                  <a:pt x="300062" y="16952"/>
                  <a:pt x="494877" y="0"/>
                </a:cubicBezTo>
                <a:cubicBezTo>
                  <a:pt x="689692" y="-16952"/>
                  <a:pt x="804033" y="38347"/>
                  <a:pt x="1063701" y="0"/>
                </a:cubicBezTo>
                <a:cubicBezTo>
                  <a:pt x="1323369" y="-38347"/>
                  <a:pt x="1419584" y="52939"/>
                  <a:pt x="1706472" y="0"/>
                </a:cubicBezTo>
                <a:cubicBezTo>
                  <a:pt x="1993360" y="-52939"/>
                  <a:pt x="2079748" y="48543"/>
                  <a:pt x="2201349" y="0"/>
                </a:cubicBezTo>
                <a:cubicBezTo>
                  <a:pt x="2322950" y="-48543"/>
                  <a:pt x="2567775" y="52060"/>
                  <a:pt x="2770173" y="0"/>
                </a:cubicBezTo>
                <a:cubicBezTo>
                  <a:pt x="2972571" y="-52060"/>
                  <a:pt x="3223226" y="79945"/>
                  <a:pt x="3486892" y="0"/>
                </a:cubicBezTo>
                <a:cubicBezTo>
                  <a:pt x="3750558" y="-79945"/>
                  <a:pt x="3774905" y="40717"/>
                  <a:pt x="3907821" y="0"/>
                </a:cubicBezTo>
                <a:cubicBezTo>
                  <a:pt x="4040737" y="-40717"/>
                  <a:pt x="4365223" y="3273"/>
                  <a:pt x="4550593" y="0"/>
                </a:cubicBezTo>
                <a:cubicBezTo>
                  <a:pt x="4735963" y="-3273"/>
                  <a:pt x="4843928" y="36474"/>
                  <a:pt x="4971522" y="0"/>
                </a:cubicBezTo>
                <a:cubicBezTo>
                  <a:pt x="5099116" y="-36474"/>
                  <a:pt x="5311437" y="60815"/>
                  <a:pt x="5540347" y="0"/>
                </a:cubicBezTo>
                <a:cubicBezTo>
                  <a:pt x="5769257" y="-60815"/>
                  <a:pt x="5945128" y="69937"/>
                  <a:pt x="6183118" y="0"/>
                </a:cubicBezTo>
                <a:cubicBezTo>
                  <a:pt x="6421108" y="-69937"/>
                  <a:pt x="6383631" y="23611"/>
                  <a:pt x="6530100" y="0"/>
                </a:cubicBezTo>
                <a:cubicBezTo>
                  <a:pt x="6676569" y="-23611"/>
                  <a:pt x="6804497" y="8389"/>
                  <a:pt x="6877083" y="0"/>
                </a:cubicBezTo>
                <a:cubicBezTo>
                  <a:pt x="6949669" y="-8389"/>
                  <a:pt x="7261279" y="55834"/>
                  <a:pt x="7394713" y="0"/>
                </a:cubicBezTo>
                <a:cubicBezTo>
                  <a:pt x="7459061" y="208241"/>
                  <a:pt x="7394320" y="439218"/>
                  <a:pt x="7394713" y="584775"/>
                </a:cubicBezTo>
                <a:cubicBezTo>
                  <a:pt x="7139178" y="601113"/>
                  <a:pt x="6931896" y="526404"/>
                  <a:pt x="6751942" y="584775"/>
                </a:cubicBezTo>
                <a:cubicBezTo>
                  <a:pt x="6571988" y="643146"/>
                  <a:pt x="6456736" y="554712"/>
                  <a:pt x="6183118" y="584775"/>
                </a:cubicBezTo>
                <a:cubicBezTo>
                  <a:pt x="5909500" y="614838"/>
                  <a:pt x="5919713" y="531155"/>
                  <a:pt x="5688241" y="584775"/>
                </a:cubicBezTo>
                <a:cubicBezTo>
                  <a:pt x="5456769" y="638395"/>
                  <a:pt x="5348572" y="549522"/>
                  <a:pt x="5045470" y="584775"/>
                </a:cubicBezTo>
                <a:cubicBezTo>
                  <a:pt x="4742368" y="620028"/>
                  <a:pt x="4739354" y="582179"/>
                  <a:pt x="4476645" y="584775"/>
                </a:cubicBezTo>
                <a:cubicBezTo>
                  <a:pt x="4213937" y="587371"/>
                  <a:pt x="3955229" y="569873"/>
                  <a:pt x="3759927" y="584775"/>
                </a:cubicBezTo>
                <a:cubicBezTo>
                  <a:pt x="3564625" y="599677"/>
                  <a:pt x="3298111" y="573233"/>
                  <a:pt x="3043209" y="584775"/>
                </a:cubicBezTo>
                <a:cubicBezTo>
                  <a:pt x="2788307" y="596317"/>
                  <a:pt x="2566779" y="572527"/>
                  <a:pt x="2400438" y="584775"/>
                </a:cubicBezTo>
                <a:cubicBezTo>
                  <a:pt x="2234097" y="597023"/>
                  <a:pt x="1946549" y="538439"/>
                  <a:pt x="1757666" y="584775"/>
                </a:cubicBezTo>
                <a:cubicBezTo>
                  <a:pt x="1568783" y="631111"/>
                  <a:pt x="1286717" y="580840"/>
                  <a:pt x="1114895" y="584775"/>
                </a:cubicBezTo>
                <a:cubicBezTo>
                  <a:pt x="943073" y="588710"/>
                  <a:pt x="835257" y="564049"/>
                  <a:pt x="693965" y="584775"/>
                </a:cubicBezTo>
                <a:cubicBezTo>
                  <a:pt x="552673" y="605501"/>
                  <a:pt x="221154" y="578625"/>
                  <a:pt x="0" y="584775"/>
                </a:cubicBezTo>
                <a:cubicBezTo>
                  <a:pt x="-44502" y="297869"/>
                  <a:pt x="45574" y="184160"/>
                  <a:pt x="0" y="0"/>
                </a:cubicBezTo>
                <a:close/>
              </a:path>
              <a:path w="7394713" h="584775" stroke="0" extrusionOk="0">
                <a:moveTo>
                  <a:pt x="0" y="0"/>
                </a:moveTo>
                <a:cubicBezTo>
                  <a:pt x="155324" y="-1445"/>
                  <a:pt x="334761" y="1149"/>
                  <a:pt x="494877" y="0"/>
                </a:cubicBezTo>
                <a:cubicBezTo>
                  <a:pt x="654993" y="-1149"/>
                  <a:pt x="687082" y="26907"/>
                  <a:pt x="841860" y="0"/>
                </a:cubicBezTo>
                <a:cubicBezTo>
                  <a:pt x="996638" y="-26907"/>
                  <a:pt x="1213867" y="39267"/>
                  <a:pt x="1558578" y="0"/>
                </a:cubicBezTo>
                <a:cubicBezTo>
                  <a:pt x="1903289" y="-39267"/>
                  <a:pt x="1841171" y="470"/>
                  <a:pt x="2053455" y="0"/>
                </a:cubicBezTo>
                <a:cubicBezTo>
                  <a:pt x="2265739" y="-470"/>
                  <a:pt x="2393870" y="31888"/>
                  <a:pt x="2548332" y="0"/>
                </a:cubicBezTo>
                <a:cubicBezTo>
                  <a:pt x="2702794" y="-31888"/>
                  <a:pt x="2924252" y="77517"/>
                  <a:pt x="3265050" y="0"/>
                </a:cubicBezTo>
                <a:cubicBezTo>
                  <a:pt x="3605848" y="-77517"/>
                  <a:pt x="3484076" y="25159"/>
                  <a:pt x="3685980" y="0"/>
                </a:cubicBezTo>
                <a:cubicBezTo>
                  <a:pt x="3887884" y="-25159"/>
                  <a:pt x="4073723" y="37564"/>
                  <a:pt x="4402698" y="0"/>
                </a:cubicBezTo>
                <a:cubicBezTo>
                  <a:pt x="4731673" y="-37564"/>
                  <a:pt x="4834432" y="66101"/>
                  <a:pt x="5119417" y="0"/>
                </a:cubicBezTo>
                <a:cubicBezTo>
                  <a:pt x="5404402" y="-66101"/>
                  <a:pt x="5420719" y="2320"/>
                  <a:pt x="5688241" y="0"/>
                </a:cubicBezTo>
                <a:cubicBezTo>
                  <a:pt x="5955763" y="-2320"/>
                  <a:pt x="6258521" y="21342"/>
                  <a:pt x="6404959" y="0"/>
                </a:cubicBezTo>
                <a:cubicBezTo>
                  <a:pt x="6551397" y="-21342"/>
                  <a:pt x="6799628" y="55641"/>
                  <a:pt x="6899836" y="0"/>
                </a:cubicBezTo>
                <a:cubicBezTo>
                  <a:pt x="7000044" y="-55641"/>
                  <a:pt x="7176155" y="14507"/>
                  <a:pt x="7394713" y="0"/>
                </a:cubicBezTo>
                <a:cubicBezTo>
                  <a:pt x="7455835" y="272014"/>
                  <a:pt x="7384841" y="354494"/>
                  <a:pt x="7394713" y="584775"/>
                </a:cubicBezTo>
                <a:cubicBezTo>
                  <a:pt x="7188763" y="645996"/>
                  <a:pt x="7083663" y="553464"/>
                  <a:pt x="6825889" y="584775"/>
                </a:cubicBezTo>
                <a:cubicBezTo>
                  <a:pt x="6568115" y="616086"/>
                  <a:pt x="6484387" y="518183"/>
                  <a:pt x="6257065" y="584775"/>
                </a:cubicBezTo>
                <a:cubicBezTo>
                  <a:pt x="6029743" y="651367"/>
                  <a:pt x="5776549" y="582540"/>
                  <a:pt x="5540347" y="584775"/>
                </a:cubicBezTo>
                <a:cubicBezTo>
                  <a:pt x="5304145" y="587010"/>
                  <a:pt x="5101464" y="535392"/>
                  <a:pt x="4971522" y="584775"/>
                </a:cubicBezTo>
                <a:cubicBezTo>
                  <a:pt x="4841581" y="634158"/>
                  <a:pt x="4793063" y="578756"/>
                  <a:pt x="4624540" y="584775"/>
                </a:cubicBezTo>
                <a:cubicBezTo>
                  <a:pt x="4456017" y="590794"/>
                  <a:pt x="4328226" y="583696"/>
                  <a:pt x="4203610" y="584775"/>
                </a:cubicBezTo>
                <a:cubicBezTo>
                  <a:pt x="4078994" y="585854"/>
                  <a:pt x="3706681" y="540168"/>
                  <a:pt x="3486892" y="584775"/>
                </a:cubicBezTo>
                <a:cubicBezTo>
                  <a:pt x="3267103" y="629382"/>
                  <a:pt x="3118124" y="542686"/>
                  <a:pt x="2918068" y="584775"/>
                </a:cubicBezTo>
                <a:cubicBezTo>
                  <a:pt x="2718012" y="626864"/>
                  <a:pt x="2592874" y="577169"/>
                  <a:pt x="2497138" y="584775"/>
                </a:cubicBezTo>
                <a:cubicBezTo>
                  <a:pt x="2401402" y="592381"/>
                  <a:pt x="2169191" y="560708"/>
                  <a:pt x="1928314" y="584775"/>
                </a:cubicBezTo>
                <a:cubicBezTo>
                  <a:pt x="1687437" y="608842"/>
                  <a:pt x="1754473" y="564724"/>
                  <a:pt x="1581331" y="584775"/>
                </a:cubicBezTo>
                <a:cubicBezTo>
                  <a:pt x="1408189" y="604826"/>
                  <a:pt x="1406864" y="546945"/>
                  <a:pt x="1234348" y="584775"/>
                </a:cubicBezTo>
                <a:cubicBezTo>
                  <a:pt x="1061832" y="622605"/>
                  <a:pt x="938942" y="557889"/>
                  <a:pt x="665524" y="584775"/>
                </a:cubicBezTo>
                <a:cubicBezTo>
                  <a:pt x="392106" y="611661"/>
                  <a:pt x="279208" y="561282"/>
                  <a:pt x="0" y="584775"/>
                </a:cubicBezTo>
                <a:cubicBezTo>
                  <a:pt x="-5623" y="296737"/>
                  <a:pt x="4580" y="138183"/>
                  <a:pt x="0" y="0"/>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Sections 9 -12 Sexual Offences Act 2003</a:t>
            </a:r>
          </a:p>
        </p:txBody>
      </p:sp>
    </p:spTree>
    <p:extLst>
      <p:ext uri="{BB962C8B-B14F-4D97-AF65-F5344CB8AC3E}">
        <p14:creationId xmlns:p14="http://schemas.microsoft.com/office/powerpoint/2010/main" val="34692054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53266" y="1078657"/>
            <a:ext cx="2857500" cy="1600200"/>
          </a:xfrm>
          <a:prstGeom prst="rect">
            <a:avLst/>
          </a:prstGeom>
          <a:ln>
            <a:solidFill>
              <a:schemeClr val="tx1"/>
            </a:solidFill>
          </a:ln>
        </p:spPr>
      </p:pic>
      <p:pic>
        <p:nvPicPr>
          <p:cNvPr id="6" name="Picture 5"/>
          <p:cNvPicPr>
            <a:picLocks noChangeAspect="1"/>
          </p:cNvPicPr>
          <p:nvPr/>
        </p:nvPicPr>
        <p:blipFill>
          <a:blip r:embed="rId4"/>
          <a:stretch>
            <a:fillRect/>
          </a:stretch>
        </p:blipFill>
        <p:spPr>
          <a:xfrm>
            <a:off x="9162374" y="3985256"/>
            <a:ext cx="2621507" cy="1743607"/>
          </a:xfrm>
          <a:prstGeom prst="rect">
            <a:avLst/>
          </a:prstGeom>
          <a:ln>
            <a:solidFill>
              <a:schemeClr val="tx1"/>
            </a:solidFill>
          </a:ln>
        </p:spPr>
      </p:pic>
      <p:sp>
        <p:nvSpPr>
          <p:cNvPr id="7" name="TextBox 6"/>
          <p:cNvSpPr txBox="1"/>
          <p:nvPr/>
        </p:nvSpPr>
        <p:spPr>
          <a:xfrm>
            <a:off x="2073289" y="261030"/>
            <a:ext cx="8045422" cy="523220"/>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2800" b="1" dirty="0">
                <a:solidFill>
                  <a:schemeClr val="bg1"/>
                </a:solidFill>
                <a:latin typeface="+mn-lt"/>
              </a:rPr>
              <a:t>Sexual Activity with a Child</a:t>
            </a:r>
          </a:p>
        </p:txBody>
      </p:sp>
      <p:sp>
        <p:nvSpPr>
          <p:cNvPr id="2" name="Rectangle: Rounded Corners 1">
            <a:extLst>
              <a:ext uri="{FF2B5EF4-FFF2-40B4-BE49-F238E27FC236}">
                <a16:creationId xmlns:a16="http://schemas.microsoft.com/office/drawing/2014/main" id="{E8933268-31CE-4C05-A999-30901348F5D5}"/>
              </a:ext>
            </a:extLst>
          </p:cNvPr>
          <p:cNvSpPr/>
          <p:nvPr/>
        </p:nvSpPr>
        <p:spPr>
          <a:xfrm>
            <a:off x="3693041" y="1583551"/>
            <a:ext cx="4805917" cy="3690897"/>
          </a:xfrm>
          <a:custGeom>
            <a:avLst/>
            <a:gdLst>
              <a:gd name="connsiteX0" fmla="*/ 0 w 4805917"/>
              <a:gd name="connsiteY0" fmla="*/ 615162 h 3690897"/>
              <a:gd name="connsiteX1" fmla="*/ 615162 w 4805917"/>
              <a:gd name="connsiteY1" fmla="*/ 0 h 3690897"/>
              <a:gd name="connsiteX2" fmla="*/ 1175338 w 4805917"/>
              <a:gd name="connsiteY2" fmla="*/ 0 h 3690897"/>
              <a:gd name="connsiteX3" fmla="*/ 1664003 w 4805917"/>
              <a:gd name="connsiteY3" fmla="*/ 0 h 3690897"/>
              <a:gd name="connsiteX4" fmla="*/ 2295691 w 4805917"/>
              <a:gd name="connsiteY4" fmla="*/ 0 h 3690897"/>
              <a:gd name="connsiteX5" fmla="*/ 2820111 w 4805917"/>
              <a:gd name="connsiteY5" fmla="*/ 0 h 3690897"/>
              <a:gd name="connsiteX6" fmla="*/ 3308775 w 4805917"/>
              <a:gd name="connsiteY6" fmla="*/ 0 h 3690897"/>
              <a:gd name="connsiteX7" fmla="*/ 4190755 w 4805917"/>
              <a:gd name="connsiteY7" fmla="*/ 0 h 3690897"/>
              <a:gd name="connsiteX8" fmla="*/ 4805917 w 4805917"/>
              <a:gd name="connsiteY8" fmla="*/ 615162 h 3690897"/>
              <a:gd name="connsiteX9" fmla="*/ 4805917 w 4805917"/>
              <a:gd name="connsiteY9" fmla="*/ 1131882 h 3690897"/>
              <a:gd name="connsiteX10" fmla="*/ 4805917 w 4805917"/>
              <a:gd name="connsiteY10" fmla="*/ 1574785 h 3690897"/>
              <a:gd name="connsiteX11" fmla="*/ 4805917 w 4805917"/>
              <a:gd name="connsiteY11" fmla="*/ 2042294 h 3690897"/>
              <a:gd name="connsiteX12" fmla="*/ 4805917 w 4805917"/>
              <a:gd name="connsiteY12" fmla="*/ 2534409 h 3690897"/>
              <a:gd name="connsiteX13" fmla="*/ 4805917 w 4805917"/>
              <a:gd name="connsiteY13" fmla="*/ 3075735 h 3690897"/>
              <a:gd name="connsiteX14" fmla="*/ 4190755 w 4805917"/>
              <a:gd name="connsiteY14" fmla="*/ 3690897 h 3690897"/>
              <a:gd name="connsiteX15" fmla="*/ 3594823 w 4805917"/>
              <a:gd name="connsiteY15" fmla="*/ 3690897 h 3690897"/>
              <a:gd name="connsiteX16" fmla="*/ 2963135 w 4805917"/>
              <a:gd name="connsiteY16" fmla="*/ 3690897 h 3690897"/>
              <a:gd name="connsiteX17" fmla="*/ 2402959 w 4805917"/>
              <a:gd name="connsiteY17" fmla="*/ 3690897 h 3690897"/>
              <a:gd name="connsiteX18" fmla="*/ 1771270 w 4805917"/>
              <a:gd name="connsiteY18" fmla="*/ 3690897 h 3690897"/>
              <a:gd name="connsiteX19" fmla="*/ 1246850 w 4805917"/>
              <a:gd name="connsiteY19" fmla="*/ 3690897 h 3690897"/>
              <a:gd name="connsiteX20" fmla="*/ 615162 w 4805917"/>
              <a:gd name="connsiteY20" fmla="*/ 3690897 h 3690897"/>
              <a:gd name="connsiteX21" fmla="*/ 0 w 4805917"/>
              <a:gd name="connsiteY21" fmla="*/ 3075735 h 3690897"/>
              <a:gd name="connsiteX22" fmla="*/ 0 w 4805917"/>
              <a:gd name="connsiteY22" fmla="*/ 2559015 h 3690897"/>
              <a:gd name="connsiteX23" fmla="*/ 0 w 4805917"/>
              <a:gd name="connsiteY23" fmla="*/ 2017689 h 3690897"/>
              <a:gd name="connsiteX24" fmla="*/ 0 w 4805917"/>
              <a:gd name="connsiteY24" fmla="*/ 1550180 h 3690897"/>
              <a:gd name="connsiteX25" fmla="*/ 0 w 4805917"/>
              <a:gd name="connsiteY25" fmla="*/ 1107277 h 3690897"/>
              <a:gd name="connsiteX26" fmla="*/ 0 w 4805917"/>
              <a:gd name="connsiteY26" fmla="*/ 615162 h 3690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05917" h="3690897" fill="none" extrusionOk="0">
                <a:moveTo>
                  <a:pt x="0" y="615162"/>
                </a:moveTo>
                <a:cubicBezTo>
                  <a:pt x="-1583" y="242579"/>
                  <a:pt x="339454" y="40343"/>
                  <a:pt x="615162" y="0"/>
                </a:cubicBezTo>
                <a:cubicBezTo>
                  <a:pt x="813157" y="-63647"/>
                  <a:pt x="1011386" y="3979"/>
                  <a:pt x="1175338" y="0"/>
                </a:cubicBezTo>
                <a:cubicBezTo>
                  <a:pt x="1339290" y="-3979"/>
                  <a:pt x="1427352" y="46304"/>
                  <a:pt x="1664003" y="0"/>
                </a:cubicBezTo>
                <a:cubicBezTo>
                  <a:pt x="1900654" y="-46304"/>
                  <a:pt x="2084826" y="15382"/>
                  <a:pt x="2295691" y="0"/>
                </a:cubicBezTo>
                <a:cubicBezTo>
                  <a:pt x="2506556" y="-15382"/>
                  <a:pt x="2597631" y="20038"/>
                  <a:pt x="2820111" y="0"/>
                </a:cubicBezTo>
                <a:cubicBezTo>
                  <a:pt x="3042591" y="-20038"/>
                  <a:pt x="3082484" y="34571"/>
                  <a:pt x="3308775" y="0"/>
                </a:cubicBezTo>
                <a:cubicBezTo>
                  <a:pt x="3535066" y="-34571"/>
                  <a:pt x="3761284" y="43206"/>
                  <a:pt x="4190755" y="0"/>
                </a:cubicBezTo>
                <a:cubicBezTo>
                  <a:pt x="4511748" y="70170"/>
                  <a:pt x="4842417" y="285886"/>
                  <a:pt x="4805917" y="615162"/>
                </a:cubicBezTo>
                <a:cubicBezTo>
                  <a:pt x="4823109" y="820350"/>
                  <a:pt x="4804929" y="1011589"/>
                  <a:pt x="4805917" y="1131882"/>
                </a:cubicBezTo>
                <a:cubicBezTo>
                  <a:pt x="4806905" y="1252175"/>
                  <a:pt x="4792580" y="1415708"/>
                  <a:pt x="4805917" y="1574785"/>
                </a:cubicBezTo>
                <a:cubicBezTo>
                  <a:pt x="4819254" y="1733862"/>
                  <a:pt x="4781766" y="1849470"/>
                  <a:pt x="4805917" y="2042294"/>
                </a:cubicBezTo>
                <a:cubicBezTo>
                  <a:pt x="4830068" y="2235118"/>
                  <a:pt x="4788093" y="2427817"/>
                  <a:pt x="4805917" y="2534409"/>
                </a:cubicBezTo>
                <a:cubicBezTo>
                  <a:pt x="4823741" y="2641001"/>
                  <a:pt x="4801635" y="2826509"/>
                  <a:pt x="4805917" y="3075735"/>
                </a:cubicBezTo>
                <a:cubicBezTo>
                  <a:pt x="4820440" y="3452810"/>
                  <a:pt x="4576236" y="3712174"/>
                  <a:pt x="4190755" y="3690897"/>
                </a:cubicBezTo>
                <a:cubicBezTo>
                  <a:pt x="3908030" y="3723222"/>
                  <a:pt x="3815937" y="3679710"/>
                  <a:pt x="3594823" y="3690897"/>
                </a:cubicBezTo>
                <a:cubicBezTo>
                  <a:pt x="3373709" y="3702084"/>
                  <a:pt x="3177705" y="3630846"/>
                  <a:pt x="2963135" y="3690897"/>
                </a:cubicBezTo>
                <a:cubicBezTo>
                  <a:pt x="2748565" y="3750948"/>
                  <a:pt x="2653704" y="3643687"/>
                  <a:pt x="2402959" y="3690897"/>
                </a:cubicBezTo>
                <a:cubicBezTo>
                  <a:pt x="2152214" y="3738107"/>
                  <a:pt x="2045874" y="3628214"/>
                  <a:pt x="1771270" y="3690897"/>
                </a:cubicBezTo>
                <a:cubicBezTo>
                  <a:pt x="1496666" y="3753580"/>
                  <a:pt x="1502183" y="3653299"/>
                  <a:pt x="1246850" y="3690897"/>
                </a:cubicBezTo>
                <a:cubicBezTo>
                  <a:pt x="991517" y="3728495"/>
                  <a:pt x="896663" y="3669246"/>
                  <a:pt x="615162" y="3690897"/>
                </a:cubicBezTo>
                <a:cubicBezTo>
                  <a:pt x="292706" y="3696828"/>
                  <a:pt x="-17792" y="3380173"/>
                  <a:pt x="0" y="3075735"/>
                </a:cubicBezTo>
                <a:cubicBezTo>
                  <a:pt x="-4222" y="2822843"/>
                  <a:pt x="54380" y="2783891"/>
                  <a:pt x="0" y="2559015"/>
                </a:cubicBezTo>
                <a:cubicBezTo>
                  <a:pt x="-54380" y="2334139"/>
                  <a:pt x="14329" y="2140737"/>
                  <a:pt x="0" y="2017689"/>
                </a:cubicBezTo>
                <a:cubicBezTo>
                  <a:pt x="-14329" y="1894641"/>
                  <a:pt x="37480" y="1750515"/>
                  <a:pt x="0" y="1550180"/>
                </a:cubicBezTo>
                <a:cubicBezTo>
                  <a:pt x="-37480" y="1349845"/>
                  <a:pt x="51583" y="1210068"/>
                  <a:pt x="0" y="1107277"/>
                </a:cubicBezTo>
                <a:cubicBezTo>
                  <a:pt x="-51583" y="1004486"/>
                  <a:pt x="40909" y="740741"/>
                  <a:pt x="0" y="615162"/>
                </a:cubicBezTo>
                <a:close/>
              </a:path>
              <a:path w="4805917" h="3690897" stroke="0" extrusionOk="0">
                <a:moveTo>
                  <a:pt x="0" y="615162"/>
                </a:moveTo>
                <a:cubicBezTo>
                  <a:pt x="-66670" y="234293"/>
                  <a:pt x="218414" y="21394"/>
                  <a:pt x="615162" y="0"/>
                </a:cubicBezTo>
                <a:cubicBezTo>
                  <a:pt x="791290" y="-64392"/>
                  <a:pt x="1014988" y="7638"/>
                  <a:pt x="1282606" y="0"/>
                </a:cubicBezTo>
                <a:cubicBezTo>
                  <a:pt x="1550224" y="-7638"/>
                  <a:pt x="1668301" y="46224"/>
                  <a:pt x="1842782" y="0"/>
                </a:cubicBezTo>
                <a:cubicBezTo>
                  <a:pt x="2017263" y="-46224"/>
                  <a:pt x="2253876" y="19328"/>
                  <a:pt x="2367203" y="0"/>
                </a:cubicBezTo>
                <a:cubicBezTo>
                  <a:pt x="2480530" y="-19328"/>
                  <a:pt x="2828558" y="60634"/>
                  <a:pt x="2998891" y="0"/>
                </a:cubicBezTo>
                <a:cubicBezTo>
                  <a:pt x="3169224" y="-60634"/>
                  <a:pt x="3336974" y="27461"/>
                  <a:pt x="3559067" y="0"/>
                </a:cubicBezTo>
                <a:cubicBezTo>
                  <a:pt x="3781160" y="-27461"/>
                  <a:pt x="4049296" y="24323"/>
                  <a:pt x="4190755" y="0"/>
                </a:cubicBezTo>
                <a:cubicBezTo>
                  <a:pt x="4522851" y="-72942"/>
                  <a:pt x="4787446" y="301086"/>
                  <a:pt x="4805917" y="615162"/>
                </a:cubicBezTo>
                <a:cubicBezTo>
                  <a:pt x="4826868" y="810313"/>
                  <a:pt x="4796716" y="842806"/>
                  <a:pt x="4805917" y="1058065"/>
                </a:cubicBezTo>
                <a:cubicBezTo>
                  <a:pt x="4815118" y="1273324"/>
                  <a:pt x="4755889" y="1437037"/>
                  <a:pt x="4805917" y="1550180"/>
                </a:cubicBezTo>
                <a:cubicBezTo>
                  <a:pt x="4855945" y="1663323"/>
                  <a:pt x="4786578" y="1805997"/>
                  <a:pt x="4805917" y="2042294"/>
                </a:cubicBezTo>
                <a:cubicBezTo>
                  <a:pt x="4825256" y="2278591"/>
                  <a:pt x="4762600" y="2397273"/>
                  <a:pt x="4805917" y="2509803"/>
                </a:cubicBezTo>
                <a:cubicBezTo>
                  <a:pt x="4849234" y="2622333"/>
                  <a:pt x="4764474" y="2888740"/>
                  <a:pt x="4805917" y="3075735"/>
                </a:cubicBezTo>
                <a:cubicBezTo>
                  <a:pt x="4823679" y="3393430"/>
                  <a:pt x="4477399" y="3670369"/>
                  <a:pt x="4190755" y="3690897"/>
                </a:cubicBezTo>
                <a:cubicBezTo>
                  <a:pt x="4001419" y="3695570"/>
                  <a:pt x="3763003" y="3671483"/>
                  <a:pt x="3594823" y="3690897"/>
                </a:cubicBezTo>
                <a:cubicBezTo>
                  <a:pt x="3426643" y="3710311"/>
                  <a:pt x="3071451" y="3631349"/>
                  <a:pt x="2927379" y="3690897"/>
                </a:cubicBezTo>
                <a:cubicBezTo>
                  <a:pt x="2783307" y="3750445"/>
                  <a:pt x="2595516" y="3675076"/>
                  <a:pt x="2331447" y="3690897"/>
                </a:cubicBezTo>
                <a:cubicBezTo>
                  <a:pt x="2067378" y="3706718"/>
                  <a:pt x="2009957" y="3681337"/>
                  <a:pt x="1842782" y="3690897"/>
                </a:cubicBezTo>
                <a:cubicBezTo>
                  <a:pt x="1675608" y="3700457"/>
                  <a:pt x="1438223" y="3657285"/>
                  <a:pt x="1318362" y="3690897"/>
                </a:cubicBezTo>
                <a:cubicBezTo>
                  <a:pt x="1198501" y="3724509"/>
                  <a:pt x="756091" y="3627553"/>
                  <a:pt x="615162" y="3690897"/>
                </a:cubicBezTo>
                <a:cubicBezTo>
                  <a:pt x="335241" y="3678238"/>
                  <a:pt x="7297" y="3484769"/>
                  <a:pt x="0" y="3075735"/>
                </a:cubicBezTo>
                <a:cubicBezTo>
                  <a:pt x="-46372" y="2924966"/>
                  <a:pt x="3412" y="2776275"/>
                  <a:pt x="0" y="2632832"/>
                </a:cubicBezTo>
                <a:cubicBezTo>
                  <a:pt x="-3412" y="2489389"/>
                  <a:pt x="16229" y="2383904"/>
                  <a:pt x="0" y="2214534"/>
                </a:cubicBezTo>
                <a:cubicBezTo>
                  <a:pt x="-16229" y="2045164"/>
                  <a:pt x="16434" y="1982818"/>
                  <a:pt x="0" y="1796237"/>
                </a:cubicBezTo>
                <a:cubicBezTo>
                  <a:pt x="-16434" y="1609656"/>
                  <a:pt x="21476" y="1459343"/>
                  <a:pt x="0" y="1304122"/>
                </a:cubicBezTo>
                <a:cubicBezTo>
                  <a:pt x="-21476" y="1148902"/>
                  <a:pt x="34563" y="850362"/>
                  <a:pt x="0" y="615162"/>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Section 9 Sexual Offences Act 2003</a:t>
            </a:r>
          </a:p>
          <a:p>
            <a:pPr algn="ctr"/>
            <a:endParaRPr lang="en-GB" sz="2400" dirty="0">
              <a:solidFill>
                <a:schemeClr val="tx1"/>
              </a:solidFill>
            </a:endParaRPr>
          </a:p>
          <a:p>
            <a:pPr algn="ctr"/>
            <a:r>
              <a:rPr lang="en-GB" sz="2400" dirty="0">
                <a:solidFill>
                  <a:schemeClr val="tx1"/>
                </a:solidFill>
              </a:rPr>
              <a:t>Triable on indictment</a:t>
            </a:r>
          </a:p>
          <a:p>
            <a:pPr algn="ctr"/>
            <a:endParaRPr lang="en-GB" sz="2400" dirty="0">
              <a:solidFill>
                <a:schemeClr val="tx1"/>
              </a:solidFill>
            </a:endParaRPr>
          </a:p>
          <a:p>
            <a:pPr algn="ctr"/>
            <a:r>
              <a:rPr lang="en-GB" sz="2400" dirty="0">
                <a:solidFill>
                  <a:schemeClr val="tx1"/>
                </a:solidFill>
              </a:rPr>
              <a:t>Power of arrest without warrant – constables/ other persons</a:t>
            </a:r>
          </a:p>
        </p:txBody>
      </p:sp>
    </p:spTree>
    <p:extLst>
      <p:ext uri="{BB962C8B-B14F-4D97-AF65-F5344CB8AC3E}">
        <p14:creationId xmlns:p14="http://schemas.microsoft.com/office/powerpoint/2010/main" val="37803151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95130" y="316164"/>
            <a:ext cx="10698383"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Section 9 (1)</a:t>
            </a:r>
          </a:p>
        </p:txBody>
      </p:sp>
      <p:graphicFrame>
        <p:nvGraphicFramePr>
          <p:cNvPr id="4" name="Diagram 3">
            <a:extLst>
              <a:ext uri="{FF2B5EF4-FFF2-40B4-BE49-F238E27FC236}">
                <a16:creationId xmlns:a16="http://schemas.microsoft.com/office/drawing/2014/main" id="{AA96E21C-5539-41DE-8DE0-58020D08903E}"/>
              </a:ext>
            </a:extLst>
          </p:cNvPr>
          <p:cNvGraphicFramePr/>
          <p:nvPr>
            <p:extLst>
              <p:ext uri="{D42A27DB-BD31-4B8C-83A1-F6EECF244321}">
                <p14:modId xmlns:p14="http://schemas.microsoft.com/office/powerpoint/2010/main" val="2818134192"/>
              </p:ext>
            </p:extLst>
          </p:nvPr>
        </p:nvGraphicFramePr>
        <p:xfrm>
          <a:off x="1431234" y="1049591"/>
          <a:ext cx="9760225" cy="4758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615409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AFA0D7B-42F1-4F5F-818B-4EC86BB3BFF0}"/>
                                            </p:graphicEl>
                                          </p:spTgt>
                                        </p:tgtEl>
                                        <p:attrNameLst>
                                          <p:attrName>style.visibility</p:attrName>
                                        </p:attrNameLst>
                                      </p:cBhvr>
                                      <p:to>
                                        <p:strVal val="visible"/>
                                      </p:to>
                                    </p:set>
                                    <p:animEffect transition="in" filter="fade">
                                      <p:cBhvr>
                                        <p:cTn id="7" dur="500"/>
                                        <p:tgtEl>
                                          <p:spTgt spid="4">
                                            <p:graphicEl>
                                              <a:dgm id="{6AFA0D7B-42F1-4F5F-818B-4EC86BB3BFF0}"/>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06442209-642B-4568-8698-F63C66B977BC}"/>
                                            </p:graphicEl>
                                          </p:spTgt>
                                        </p:tgtEl>
                                        <p:attrNameLst>
                                          <p:attrName>style.visibility</p:attrName>
                                        </p:attrNameLst>
                                      </p:cBhvr>
                                      <p:to>
                                        <p:strVal val="visible"/>
                                      </p:to>
                                    </p:set>
                                    <p:animEffect transition="in" filter="fade">
                                      <p:cBhvr>
                                        <p:cTn id="10" dur="500"/>
                                        <p:tgtEl>
                                          <p:spTgt spid="4">
                                            <p:graphicEl>
                                              <a:dgm id="{06442209-642B-4568-8698-F63C66B977B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graphicEl>
                                              <a:dgm id="{8DE23096-519A-4B2D-AA9A-AE99DB465E3F}"/>
                                            </p:graphicEl>
                                          </p:spTgt>
                                        </p:tgtEl>
                                        <p:attrNameLst>
                                          <p:attrName>style.visibility</p:attrName>
                                        </p:attrNameLst>
                                      </p:cBhvr>
                                      <p:to>
                                        <p:strVal val="visible"/>
                                      </p:to>
                                    </p:set>
                                    <p:animEffect transition="in" filter="fade">
                                      <p:cBhvr>
                                        <p:cTn id="15" dur="500"/>
                                        <p:tgtEl>
                                          <p:spTgt spid="4">
                                            <p:graphicEl>
                                              <a:dgm id="{8DE23096-519A-4B2D-AA9A-AE99DB465E3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7701A0AD-F76E-4F11-82C4-2806183712AA}"/>
                                            </p:graphicEl>
                                          </p:spTgt>
                                        </p:tgtEl>
                                        <p:attrNameLst>
                                          <p:attrName>style.visibility</p:attrName>
                                        </p:attrNameLst>
                                      </p:cBhvr>
                                      <p:to>
                                        <p:strVal val="visible"/>
                                      </p:to>
                                    </p:set>
                                    <p:animEffect transition="in" filter="fade">
                                      <p:cBhvr>
                                        <p:cTn id="20" dur="500"/>
                                        <p:tgtEl>
                                          <p:spTgt spid="4">
                                            <p:graphicEl>
                                              <a:dgm id="{7701A0AD-F76E-4F11-82C4-2806183712A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5F16489E-4AEE-4BC3-A0E2-B87A7C4A34F0}"/>
                                            </p:graphicEl>
                                          </p:spTgt>
                                        </p:tgtEl>
                                        <p:attrNameLst>
                                          <p:attrName>style.visibility</p:attrName>
                                        </p:attrNameLst>
                                      </p:cBhvr>
                                      <p:to>
                                        <p:strVal val="visible"/>
                                      </p:to>
                                    </p:set>
                                    <p:animEffect transition="in" filter="fade">
                                      <p:cBhvr>
                                        <p:cTn id="25" dur="500"/>
                                        <p:tgtEl>
                                          <p:spTgt spid="4">
                                            <p:graphicEl>
                                              <a:dgm id="{5F16489E-4AEE-4BC3-A0E2-B87A7C4A34F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6226" y="272658"/>
            <a:ext cx="11012557"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Section 9 (2)</a:t>
            </a:r>
          </a:p>
        </p:txBody>
      </p:sp>
      <p:sp>
        <p:nvSpPr>
          <p:cNvPr id="5" name="Rectangle: Rounded Corners 4">
            <a:extLst>
              <a:ext uri="{FF2B5EF4-FFF2-40B4-BE49-F238E27FC236}">
                <a16:creationId xmlns:a16="http://schemas.microsoft.com/office/drawing/2014/main" id="{96C9C92A-A189-4768-AD18-4D7FA2BE2A9E}"/>
              </a:ext>
            </a:extLst>
          </p:cNvPr>
          <p:cNvSpPr/>
          <p:nvPr/>
        </p:nvSpPr>
        <p:spPr>
          <a:xfrm>
            <a:off x="854765" y="1047130"/>
            <a:ext cx="10515599" cy="726835"/>
          </a:xfrm>
          <a:custGeom>
            <a:avLst/>
            <a:gdLst>
              <a:gd name="connsiteX0" fmla="*/ 0 w 10515599"/>
              <a:gd name="connsiteY0" fmla="*/ 121142 h 726835"/>
              <a:gd name="connsiteX1" fmla="*/ 121142 w 10515599"/>
              <a:gd name="connsiteY1" fmla="*/ 0 h 726835"/>
              <a:gd name="connsiteX2" fmla="*/ 589149 w 10515599"/>
              <a:gd name="connsiteY2" fmla="*/ 0 h 726835"/>
              <a:gd name="connsiteX3" fmla="*/ 1159888 w 10515599"/>
              <a:gd name="connsiteY3" fmla="*/ 0 h 726835"/>
              <a:gd name="connsiteX4" fmla="*/ 1422429 w 10515599"/>
              <a:gd name="connsiteY4" fmla="*/ 0 h 726835"/>
              <a:gd name="connsiteX5" fmla="*/ 2198635 w 10515599"/>
              <a:gd name="connsiteY5" fmla="*/ 0 h 726835"/>
              <a:gd name="connsiteX6" fmla="*/ 2769374 w 10515599"/>
              <a:gd name="connsiteY6" fmla="*/ 0 h 726835"/>
              <a:gd name="connsiteX7" fmla="*/ 3545580 w 10515599"/>
              <a:gd name="connsiteY7" fmla="*/ 0 h 726835"/>
              <a:gd name="connsiteX8" fmla="*/ 4013587 w 10515599"/>
              <a:gd name="connsiteY8" fmla="*/ 0 h 726835"/>
              <a:gd name="connsiteX9" fmla="*/ 4378860 w 10515599"/>
              <a:gd name="connsiteY9" fmla="*/ 0 h 726835"/>
              <a:gd name="connsiteX10" fmla="*/ 4949600 w 10515599"/>
              <a:gd name="connsiteY10" fmla="*/ 0 h 726835"/>
              <a:gd name="connsiteX11" fmla="*/ 5623073 w 10515599"/>
              <a:gd name="connsiteY11" fmla="*/ 0 h 726835"/>
              <a:gd name="connsiteX12" fmla="*/ 6399279 w 10515599"/>
              <a:gd name="connsiteY12" fmla="*/ 0 h 726835"/>
              <a:gd name="connsiteX13" fmla="*/ 7072752 w 10515599"/>
              <a:gd name="connsiteY13" fmla="*/ 0 h 726835"/>
              <a:gd name="connsiteX14" fmla="*/ 7848958 w 10515599"/>
              <a:gd name="connsiteY14" fmla="*/ 0 h 726835"/>
              <a:gd name="connsiteX15" fmla="*/ 8522431 w 10515599"/>
              <a:gd name="connsiteY15" fmla="*/ 0 h 726835"/>
              <a:gd name="connsiteX16" fmla="*/ 8887704 w 10515599"/>
              <a:gd name="connsiteY16" fmla="*/ 0 h 726835"/>
              <a:gd name="connsiteX17" fmla="*/ 9561177 w 10515599"/>
              <a:gd name="connsiteY17" fmla="*/ 0 h 726835"/>
              <a:gd name="connsiteX18" fmla="*/ 10394457 w 10515599"/>
              <a:gd name="connsiteY18" fmla="*/ 0 h 726835"/>
              <a:gd name="connsiteX19" fmla="*/ 10515599 w 10515599"/>
              <a:gd name="connsiteY19" fmla="*/ 121142 h 726835"/>
              <a:gd name="connsiteX20" fmla="*/ 10515599 w 10515599"/>
              <a:gd name="connsiteY20" fmla="*/ 605693 h 726835"/>
              <a:gd name="connsiteX21" fmla="*/ 10394457 w 10515599"/>
              <a:gd name="connsiteY21" fmla="*/ 726835 h 726835"/>
              <a:gd name="connsiteX22" fmla="*/ 9720984 w 10515599"/>
              <a:gd name="connsiteY22" fmla="*/ 726835 h 726835"/>
              <a:gd name="connsiteX23" fmla="*/ 9252978 w 10515599"/>
              <a:gd name="connsiteY23" fmla="*/ 726835 h 726835"/>
              <a:gd name="connsiteX24" fmla="*/ 8476772 w 10515599"/>
              <a:gd name="connsiteY24" fmla="*/ 726835 h 726835"/>
              <a:gd name="connsiteX25" fmla="*/ 8111498 w 10515599"/>
              <a:gd name="connsiteY25" fmla="*/ 726835 h 726835"/>
              <a:gd name="connsiteX26" fmla="*/ 7335292 w 10515599"/>
              <a:gd name="connsiteY26" fmla="*/ 726835 h 726835"/>
              <a:gd name="connsiteX27" fmla="*/ 6970019 w 10515599"/>
              <a:gd name="connsiteY27" fmla="*/ 726835 h 726835"/>
              <a:gd name="connsiteX28" fmla="*/ 6296546 w 10515599"/>
              <a:gd name="connsiteY28" fmla="*/ 726835 h 726835"/>
              <a:gd name="connsiteX29" fmla="*/ 5520340 w 10515599"/>
              <a:gd name="connsiteY29" fmla="*/ 726835 h 726835"/>
              <a:gd name="connsiteX30" fmla="*/ 5257800 w 10515599"/>
              <a:gd name="connsiteY30" fmla="*/ 726835 h 726835"/>
              <a:gd name="connsiteX31" fmla="*/ 4481593 w 10515599"/>
              <a:gd name="connsiteY31" fmla="*/ 726835 h 726835"/>
              <a:gd name="connsiteX32" fmla="*/ 3705387 w 10515599"/>
              <a:gd name="connsiteY32" fmla="*/ 726835 h 726835"/>
              <a:gd name="connsiteX33" fmla="*/ 3442847 w 10515599"/>
              <a:gd name="connsiteY33" fmla="*/ 726835 h 726835"/>
              <a:gd name="connsiteX34" fmla="*/ 2872107 w 10515599"/>
              <a:gd name="connsiteY34" fmla="*/ 726835 h 726835"/>
              <a:gd name="connsiteX35" fmla="*/ 2404101 w 10515599"/>
              <a:gd name="connsiteY35" fmla="*/ 726835 h 726835"/>
              <a:gd name="connsiteX36" fmla="*/ 1936094 w 10515599"/>
              <a:gd name="connsiteY36" fmla="*/ 726835 h 726835"/>
              <a:gd name="connsiteX37" fmla="*/ 1468088 w 10515599"/>
              <a:gd name="connsiteY37" fmla="*/ 726835 h 726835"/>
              <a:gd name="connsiteX38" fmla="*/ 1205547 w 10515599"/>
              <a:gd name="connsiteY38" fmla="*/ 726835 h 726835"/>
              <a:gd name="connsiteX39" fmla="*/ 121142 w 10515599"/>
              <a:gd name="connsiteY39" fmla="*/ 726835 h 726835"/>
              <a:gd name="connsiteX40" fmla="*/ 0 w 10515599"/>
              <a:gd name="connsiteY40" fmla="*/ 605693 h 726835"/>
              <a:gd name="connsiteX41" fmla="*/ 0 w 10515599"/>
              <a:gd name="connsiteY41" fmla="*/ 121142 h 726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15599" h="726835" fill="none" extrusionOk="0">
                <a:moveTo>
                  <a:pt x="0" y="121142"/>
                </a:moveTo>
                <a:cubicBezTo>
                  <a:pt x="-1079" y="58189"/>
                  <a:pt x="57502" y="-5499"/>
                  <a:pt x="121142" y="0"/>
                </a:cubicBezTo>
                <a:cubicBezTo>
                  <a:pt x="305675" y="-37821"/>
                  <a:pt x="376122" y="32088"/>
                  <a:pt x="589149" y="0"/>
                </a:cubicBezTo>
                <a:cubicBezTo>
                  <a:pt x="802176" y="-32088"/>
                  <a:pt x="928788" y="38953"/>
                  <a:pt x="1159888" y="0"/>
                </a:cubicBezTo>
                <a:cubicBezTo>
                  <a:pt x="1390988" y="-38953"/>
                  <a:pt x="1348455" y="5404"/>
                  <a:pt x="1422429" y="0"/>
                </a:cubicBezTo>
                <a:cubicBezTo>
                  <a:pt x="1496403" y="-5404"/>
                  <a:pt x="2004154" y="30304"/>
                  <a:pt x="2198635" y="0"/>
                </a:cubicBezTo>
                <a:cubicBezTo>
                  <a:pt x="2393116" y="-30304"/>
                  <a:pt x="2593519" y="930"/>
                  <a:pt x="2769374" y="0"/>
                </a:cubicBezTo>
                <a:cubicBezTo>
                  <a:pt x="2945229" y="-930"/>
                  <a:pt x="3338183" y="3579"/>
                  <a:pt x="3545580" y="0"/>
                </a:cubicBezTo>
                <a:cubicBezTo>
                  <a:pt x="3752977" y="-3579"/>
                  <a:pt x="3863088" y="52579"/>
                  <a:pt x="4013587" y="0"/>
                </a:cubicBezTo>
                <a:cubicBezTo>
                  <a:pt x="4164086" y="-52579"/>
                  <a:pt x="4261248" y="21231"/>
                  <a:pt x="4378860" y="0"/>
                </a:cubicBezTo>
                <a:cubicBezTo>
                  <a:pt x="4496472" y="-21231"/>
                  <a:pt x="4738145" y="579"/>
                  <a:pt x="4949600" y="0"/>
                </a:cubicBezTo>
                <a:cubicBezTo>
                  <a:pt x="5161055" y="-579"/>
                  <a:pt x="5295528" y="7942"/>
                  <a:pt x="5623073" y="0"/>
                </a:cubicBezTo>
                <a:cubicBezTo>
                  <a:pt x="5950618" y="-7942"/>
                  <a:pt x="6210091" y="1990"/>
                  <a:pt x="6399279" y="0"/>
                </a:cubicBezTo>
                <a:cubicBezTo>
                  <a:pt x="6588467" y="-1990"/>
                  <a:pt x="6783013" y="29569"/>
                  <a:pt x="7072752" y="0"/>
                </a:cubicBezTo>
                <a:cubicBezTo>
                  <a:pt x="7362491" y="-29569"/>
                  <a:pt x="7597909" y="26149"/>
                  <a:pt x="7848958" y="0"/>
                </a:cubicBezTo>
                <a:cubicBezTo>
                  <a:pt x="8100007" y="-26149"/>
                  <a:pt x="8230652" y="55502"/>
                  <a:pt x="8522431" y="0"/>
                </a:cubicBezTo>
                <a:cubicBezTo>
                  <a:pt x="8814210" y="-55502"/>
                  <a:pt x="8793627" y="40516"/>
                  <a:pt x="8887704" y="0"/>
                </a:cubicBezTo>
                <a:cubicBezTo>
                  <a:pt x="8981781" y="-40516"/>
                  <a:pt x="9275772" y="23770"/>
                  <a:pt x="9561177" y="0"/>
                </a:cubicBezTo>
                <a:cubicBezTo>
                  <a:pt x="9846582" y="-23770"/>
                  <a:pt x="10173220" y="90435"/>
                  <a:pt x="10394457" y="0"/>
                </a:cubicBezTo>
                <a:cubicBezTo>
                  <a:pt x="10447682" y="3287"/>
                  <a:pt x="10521667" y="70879"/>
                  <a:pt x="10515599" y="121142"/>
                </a:cubicBezTo>
                <a:cubicBezTo>
                  <a:pt x="10537177" y="219550"/>
                  <a:pt x="10494444" y="461445"/>
                  <a:pt x="10515599" y="605693"/>
                </a:cubicBezTo>
                <a:cubicBezTo>
                  <a:pt x="10503450" y="670030"/>
                  <a:pt x="10476240" y="729810"/>
                  <a:pt x="10394457" y="726835"/>
                </a:cubicBezTo>
                <a:cubicBezTo>
                  <a:pt x="10094245" y="750097"/>
                  <a:pt x="10021197" y="712602"/>
                  <a:pt x="9720984" y="726835"/>
                </a:cubicBezTo>
                <a:cubicBezTo>
                  <a:pt x="9420771" y="741068"/>
                  <a:pt x="9397101" y="708034"/>
                  <a:pt x="9252978" y="726835"/>
                </a:cubicBezTo>
                <a:cubicBezTo>
                  <a:pt x="9108855" y="745636"/>
                  <a:pt x="8673789" y="649825"/>
                  <a:pt x="8476772" y="726835"/>
                </a:cubicBezTo>
                <a:cubicBezTo>
                  <a:pt x="8279755" y="803845"/>
                  <a:pt x="8247656" y="692516"/>
                  <a:pt x="8111498" y="726835"/>
                </a:cubicBezTo>
                <a:cubicBezTo>
                  <a:pt x="7975340" y="761154"/>
                  <a:pt x="7615987" y="643751"/>
                  <a:pt x="7335292" y="726835"/>
                </a:cubicBezTo>
                <a:cubicBezTo>
                  <a:pt x="7054597" y="809919"/>
                  <a:pt x="7065719" y="718654"/>
                  <a:pt x="6970019" y="726835"/>
                </a:cubicBezTo>
                <a:cubicBezTo>
                  <a:pt x="6874319" y="735016"/>
                  <a:pt x="6622514" y="696120"/>
                  <a:pt x="6296546" y="726835"/>
                </a:cubicBezTo>
                <a:cubicBezTo>
                  <a:pt x="5970578" y="757550"/>
                  <a:pt x="5775536" y="638596"/>
                  <a:pt x="5520340" y="726835"/>
                </a:cubicBezTo>
                <a:cubicBezTo>
                  <a:pt x="5265144" y="815074"/>
                  <a:pt x="5350289" y="699544"/>
                  <a:pt x="5257800" y="726835"/>
                </a:cubicBezTo>
                <a:cubicBezTo>
                  <a:pt x="5165311" y="754126"/>
                  <a:pt x="4804388" y="709812"/>
                  <a:pt x="4481593" y="726835"/>
                </a:cubicBezTo>
                <a:cubicBezTo>
                  <a:pt x="4158798" y="743858"/>
                  <a:pt x="3924468" y="634842"/>
                  <a:pt x="3705387" y="726835"/>
                </a:cubicBezTo>
                <a:cubicBezTo>
                  <a:pt x="3486306" y="818828"/>
                  <a:pt x="3511281" y="723153"/>
                  <a:pt x="3442847" y="726835"/>
                </a:cubicBezTo>
                <a:cubicBezTo>
                  <a:pt x="3374413" y="730517"/>
                  <a:pt x="3149112" y="670849"/>
                  <a:pt x="2872107" y="726835"/>
                </a:cubicBezTo>
                <a:cubicBezTo>
                  <a:pt x="2595102" y="782821"/>
                  <a:pt x="2597907" y="701799"/>
                  <a:pt x="2404101" y="726835"/>
                </a:cubicBezTo>
                <a:cubicBezTo>
                  <a:pt x="2210295" y="751871"/>
                  <a:pt x="2103866" y="678737"/>
                  <a:pt x="1936094" y="726835"/>
                </a:cubicBezTo>
                <a:cubicBezTo>
                  <a:pt x="1768322" y="774933"/>
                  <a:pt x="1630736" y="675552"/>
                  <a:pt x="1468088" y="726835"/>
                </a:cubicBezTo>
                <a:cubicBezTo>
                  <a:pt x="1305440" y="778118"/>
                  <a:pt x="1303182" y="712607"/>
                  <a:pt x="1205547" y="726835"/>
                </a:cubicBezTo>
                <a:cubicBezTo>
                  <a:pt x="1107912" y="741063"/>
                  <a:pt x="451936" y="619603"/>
                  <a:pt x="121142" y="726835"/>
                </a:cubicBezTo>
                <a:cubicBezTo>
                  <a:pt x="53603" y="730026"/>
                  <a:pt x="-2545" y="667813"/>
                  <a:pt x="0" y="605693"/>
                </a:cubicBezTo>
                <a:cubicBezTo>
                  <a:pt x="-2773" y="453665"/>
                  <a:pt x="14906" y="295251"/>
                  <a:pt x="0" y="121142"/>
                </a:cubicBezTo>
                <a:close/>
              </a:path>
              <a:path w="10515599" h="726835" stroke="0" extrusionOk="0">
                <a:moveTo>
                  <a:pt x="0" y="121142"/>
                </a:moveTo>
                <a:cubicBezTo>
                  <a:pt x="-9243" y="48536"/>
                  <a:pt x="36902" y="6506"/>
                  <a:pt x="121142" y="0"/>
                </a:cubicBezTo>
                <a:cubicBezTo>
                  <a:pt x="323676" y="-54760"/>
                  <a:pt x="679413" y="12132"/>
                  <a:pt x="897348" y="0"/>
                </a:cubicBezTo>
                <a:cubicBezTo>
                  <a:pt x="1115283" y="-12132"/>
                  <a:pt x="1144815" y="16853"/>
                  <a:pt x="1365355" y="0"/>
                </a:cubicBezTo>
                <a:cubicBezTo>
                  <a:pt x="1585895" y="-16853"/>
                  <a:pt x="1608263" y="11899"/>
                  <a:pt x="1730628" y="0"/>
                </a:cubicBezTo>
                <a:cubicBezTo>
                  <a:pt x="1852993" y="-11899"/>
                  <a:pt x="2087638" y="17851"/>
                  <a:pt x="2404101" y="0"/>
                </a:cubicBezTo>
                <a:cubicBezTo>
                  <a:pt x="2720564" y="-17851"/>
                  <a:pt x="2654512" y="37885"/>
                  <a:pt x="2872107" y="0"/>
                </a:cubicBezTo>
                <a:cubicBezTo>
                  <a:pt x="3089702" y="-37885"/>
                  <a:pt x="3319855" y="17318"/>
                  <a:pt x="3648313" y="0"/>
                </a:cubicBezTo>
                <a:cubicBezTo>
                  <a:pt x="3976771" y="-17318"/>
                  <a:pt x="3850893" y="31622"/>
                  <a:pt x="4013587" y="0"/>
                </a:cubicBezTo>
                <a:cubicBezTo>
                  <a:pt x="4176281" y="-31622"/>
                  <a:pt x="4549905" y="73822"/>
                  <a:pt x="4789793" y="0"/>
                </a:cubicBezTo>
                <a:cubicBezTo>
                  <a:pt x="5029681" y="-73822"/>
                  <a:pt x="4946422" y="13129"/>
                  <a:pt x="5052333" y="0"/>
                </a:cubicBezTo>
                <a:cubicBezTo>
                  <a:pt x="5158244" y="-13129"/>
                  <a:pt x="5444869" y="59234"/>
                  <a:pt x="5623073" y="0"/>
                </a:cubicBezTo>
                <a:cubicBezTo>
                  <a:pt x="5801277" y="-59234"/>
                  <a:pt x="5923281" y="68133"/>
                  <a:pt x="6193813" y="0"/>
                </a:cubicBezTo>
                <a:cubicBezTo>
                  <a:pt x="6464345" y="-68133"/>
                  <a:pt x="6458242" y="8294"/>
                  <a:pt x="6661819" y="0"/>
                </a:cubicBezTo>
                <a:cubicBezTo>
                  <a:pt x="6865396" y="-8294"/>
                  <a:pt x="7227923" y="21682"/>
                  <a:pt x="7438025" y="0"/>
                </a:cubicBezTo>
                <a:cubicBezTo>
                  <a:pt x="7648127" y="-21682"/>
                  <a:pt x="7883427" y="51384"/>
                  <a:pt x="8214231" y="0"/>
                </a:cubicBezTo>
                <a:cubicBezTo>
                  <a:pt x="8545035" y="-51384"/>
                  <a:pt x="8399419" y="23873"/>
                  <a:pt x="8579505" y="0"/>
                </a:cubicBezTo>
                <a:cubicBezTo>
                  <a:pt x="8759591" y="-23873"/>
                  <a:pt x="8948252" y="35083"/>
                  <a:pt x="9150244" y="0"/>
                </a:cubicBezTo>
                <a:cubicBezTo>
                  <a:pt x="9352236" y="-35083"/>
                  <a:pt x="9888571" y="130935"/>
                  <a:pt x="10394457" y="0"/>
                </a:cubicBezTo>
                <a:cubicBezTo>
                  <a:pt x="10459715" y="-4956"/>
                  <a:pt x="10524053" y="52520"/>
                  <a:pt x="10515599" y="121142"/>
                </a:cubicBezTo>
                <a:cubicBezTo>
                  <a:pt x="10537000" y="287397"/>
                  <a:pt x="10503637" y="499391"/>
                  <a:pt x="10515599" y="605693"/>
                </a:cubicBezTo>
                <a:cubicBezTo>
                  <a:pt x="10521539" y="669075"/>
                  <a:pt x="10450757" y="743671"/>
                  <a:pt x="10394457" y="726835"/>
                </a:cubicBezTo>
                <a:cubicBezTo>
                  <a:pt x="10192540" y="758418"/>
                  <a:pt x="10146765" y="688217"/>
                  <a:pt x="9926450" y="726835"/>
                </a:cubicBezTo>
                <a:cubicBezTo>
                  <a:pt x="9706135" y="765453"/>
                  <a:pt x="9491490" y="662114"/>
                  <a:pt x="9355711" y="726835"/>
                </a:cubicBezTo>
                <a:cubicBezTo>
                  <a:pt x="9219932" y="791556"/>
                  <a:pt x="9185046" y="710745"/>
                  <a:pt x="9093170" y="726835"/>
                </a:cubicBezTo>
                <a:cubicBezTo>
                  <a:pt x="9001294" y="742925"/>
                  <a:pt x="8918296" y="720944"/>
                  <a:pt x="8830630" y="726835"/>
                </a:cubicBezTo>
                <a:cubicBezTo>
                  <a:pt x="8742964" y="732726"/>
                  <a:pt x="8469579" y="675521"/>
                  <a:pt x="8259890" y="726835"/>
                </a:cubicBezTo>
                <a:cubicBezTo>
                  <a:pt x="8050201" y="778149"/>
                  <a:pt x="8064011" y="687692"/>
                  <a:pt x="7894617" y="726835"/>
                </a:cubicBezTo>
                <a:cubicBezTo>
                  <a:pt x="7725223" y="765978"/>
                  <a:pt x="7498944" y="726290"/>
                  <a:pt x="7221144" y="726835"/>
                </a:cubicBezTo>
                <a:cubicBezTo>
                  <a:pt x="6943344" y="727380"/>
                  <a:pt x="7037660" y="724442"/>
                  <a:pt x="6855871" y="726835"/>
                </a:cubicBezTo>
                <a:cubicBezTo>
                  <a:pt x="6674082" y="729228"/>
                  <a:pt x="6423022" y="664175"/>
                  <a:pt x="6182398" y="726835"/>
                </a:cubicBezTo>
                <a:cubicBezTo>
                  <a:pt x="5941774" y="789495"/>
                  <a:pt x="6029877" y="723986"/>
                  <a:pt x="5919858" y="726835"/>
                </a:cubicBezTo>
                <a:cubicBezTo>
                  <a:pt x="5809839" y="729684"/>
                  <a:pt x="5464100" y="716035"/>
                  <a:pt x="5246385" y="726835"/>
                </a:cubicBezTo>
                <a:cubicBezTo>
                  <a:pt x="5028670" y="737635"/>
                  <a:pt x="5044507" y="693206"/>
                  <a:pt x="4881111" y="726835"/>
                </a:cubicBezTo>
                <a:cubicBezTo>
                  <a:pt x="4717715" y="760464"/>
                  <a:pt x="4742085" y="725236"/>
                  <a:pt x="4618571" y="726835"/>
                </a:cubicBezTo>
                <a:cubicBezTo>
                  <a:pt x="4495057" y="728434"/>
                  <a:pt x="4336063" y="687125"/>
                  <a:pt x="4253298" y="726835"/>
                </a:cubicBezTo>
                <a:cubicBezTo>
                  <a:pt x="4170533" y="766545"/>
                  <a:pt x="3908206" y="670307"/>
                  <a:pt x="3579825" y="726835"/>
                </a:cubicBezTo>
                <a:cubicBezTo>
                  <a:pt x="3251444" y="783363"/>
                  <a:pt x="3362070" y="685045"/>
                  <a:pt x="3214551" y="726835"/>
                </a:cubicBezTo>
                <a:cubicBezTo>
                  <a:pt x="3067032" y="768625"/>
                  <a:pt x="3008558" y="711056"/>
                  <a:pt x="2952011" y="726835"/>
                </a:cubicBezTo>
                <a:cubicBezTo>
                  <a:pt x="2895464" y="742614"/>
                  <a:pt x="2734904" y="724201"/>
                  <a:pt x="2586738" y="726835"/>
                </a:cubicBezTo>
                <a:cubicBezTo>
                  <a:pt x="2438572" y="729469"/>
                  <a:pt x="2234110" y="726703"/>
                  <a:pt x="2118731" y="726835"/>
                </a:cubicBezTo>
                <a:cubicBezTo>
                  <a:pt x="2003352" y="726967"/>
                  <a:pt x="1674500" y="706975"/>
                  <a:pt x="1547991" y="726835"/>
                </a:cubicBezTo>
                <a:cubicBezTo>
                  <a:pt x="1421482" y="746695"/>
                  <a:pt x="1339949" y="691683"/>
                  <a:pt x="1182718" y="726835"/>
                </a:cubicBezTo>
                <a:cubicBezTo>
                  <a:pt x="1025487" y="761987"/>
                  <a:pt x="432170" y="609031"/>
                  <a:pt x="121142" y="726835"/>
                </a:cubicBezTo>
                <a:cubicBezTo>
                  <a:pt x="50636" y="720402"/>
                  <a:pt x="-10989" y="677705"/>
                  <a:pt x="0" y="605693"/>
                </a:cubicBezTo>
                <a:cubicBezTo>
                  <a:pt x="-17549" y="435612"/>
                  <a:pt x="6608" y="339637"/>
                  <a:pt x="0" y="121142"/>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person is guilty of an offence under this section if the touching involved:</a:t>
            </a:r>
          </a:p>
        </p:txBody>
      </p:sp>
      <p:graphicFrame>
        <p:nvGraphicFramePr>
          <p:cNvPr id="6" name="Diagram 5">
            <a:extLst>
              <a:ext uri="{FF2B5EF4-FFF2-40B4-BE49-F238E27FC236}">
                <a16:creationId xmlns:a16="http://schemas.microsoft.com/office/drawing/2014/main" id="{96AAAC55-9690-44BA-B4F5-32FFBB571A1D}"/>
              </a:ext>
            </a:extLst>
          </p:cNvPr>
          <p:cNvGraphicFramePr/>
          <p:nvPr>
            <p:extLst>
              <p:ext uri="{D42A27DB-BD31-4B8C-83A1-F6EECF244321}">
                <p14:modId xmlns:p14="http://schemas.microsoft.com/office/powerpoint/2010/main" val="847904757"/>
              </p:ext>
            </p:extLst>
          </p:nvPr>
        </p:nvGraphicFramePr>
        <p:xfrm>
          <a:off x="854765" y="1963662"/>
          <a:ext cx="10365443" cy="3621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530421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C2654D31-D1F7-47FD-9C01-D9B2F1C38DA6}"/>
                                            </p:graphicEl>
                                          </p:spTgt>
                                        </p:tgtEl>
                                        <p:attrNameLst>
                                          <p:attrName>style.visibility</p:attrName>
                                        </p:attrNameLst>
                                      </p:cBhvr>
                                      <p:to>
                                        <p:strVal val="visible"/>
                                      </p:to>
                                    </p:set>
                                    <p:animEffect transition="in" filter="fade">
                                      <p:cBhvr>
                                        <p:cTn id="7" dur="500"/>
                                        <p:tgtEl>
                                          <p:spTgt spid="6">
                                            <p:graphicEl>
                                              <a:dgm id="{C2654D31-D1F7-47FD-9C01-D9B2F1C38DA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B50F37F2-29D5-4DA5-BDE9-3C010F8614AC}"/>
                                            </p:graphicEl>
                                          </p:spTgt>
                                        </p:tgtEl>
                                        <p:attrNameLst>
                                          <p:attrName>style.visibility</p:attrName>
                                        </p:attrNameLst>
                                      </p:cBhvr>
                                      <p:to>
                                        <p:strVal val="visible"/>
                                      </p:to>
                                    </p:set>
                                    <p:animEffect transition="in" filter="fade">
                                      <p:cBhvr>
                                        <p:cTn id="12" dur="500"/>
                                        <p:tgtEl>
                                          <p:spTgt spid="6">
                                            <p:graphicEl>
                                              <a:dgm id="{B50F37F2-29D5-4DA5-BDE9-3C010F8614A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2C6F7F6C-4007-45A8-A37D-02972BCB932E}"/>
                                            </p:graphicEl>
                                          </p:spTgt>
                                        </p:tgtEl>
                                        <p:attrNameLst>
                                          <p:attrName>style.visibility</p:attrName>
                                        </p:attrNameLst>
                                      </p:cBhvr>
                                      <p:to>
                                        <p:strVal val="visible"/>
                                      </p:to>
                                    </p:set>
                                    <p:animEffect transition="in" filter="fade">
                                      <p:cBhvr>
                                        <p:cTn id="15" dur="500"/>
                                        <p:tgtEl>
                                          <p:spTgt spid="6">
                                            <p:graphicEl>
                                              <a:dgm id="{2C6F7F6C-4007-45A8-A37D-02972BCB932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718FEE76-7527-403E-8EA3-65B4058151E8}"/>
                                            </p:graphicEl>
                                          </p:spTgt>
                                        </p:tgtEl>
                                        <p:attrNameLst>
                                          <p:attrName>style.visibility</p:attrName>
                                        </p:attrNameLst>
                                      </p:cBhvr>
                                      <p:to>
                                        <p:strVal val="visible"/>
                                      </p:to>
                                    </p:set>
                                    <p:animEffect transition="in" filter="fade">
                                      <p:cBhvr>
                                        <p:cTn id="20" dur="500"/>
                                        <p:tgtEl>
                                          <p:spTgt spid="6">
                                            <p:graphicEl>
                                              <a:dgm id="{718FEE76-7527-403E-8EA3-65B4058151E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3F5CB8C6-0F83-451A-9F18-3A8ED7F5BED4}"/>
                                            </p:graphicEl>
                                          </p:spTgt>
                                        </p:tgtEl>
                                        <p:attrNameLst>
                                          <p:attrName>style.visibility</p:attrName>
                                        </p:attrNameLst>
                                      </p:cBhvr>
                                      <p:to>
                                        <p:strVal val="visible"/>
                                      </p:to>
                                    </p:set>
                                    <p:animEffect transition="in" filter="fade">
                                      <p:cBhvr>
                                        <p:cTn id="23" dur="500"/>
                                        <p:tgtEl>
                                          <p:spTgt spid="6">
                                            <p:graphicEl>
                                              <a:dgm id="{3F5CB8C6-0F83-451A-9F18-3A8ED7F5BED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2D0C231C-8F78-4E63-9C9F-9D30A21C9278}"/>
                                            </p:graphicEl>
                                          </p:spTgt>
                                        </p:tgtEl>
                                        <p:attrNameLst>
                                          <p:attrName>style.visibility</p:attrName>
                                        </p:attrNameLst>
                                      </p:cBhvr>
                                      <p:to>
                                        <p:strVal val="visible"/>
                                      </p:to>
                                    </p:set>
                                    <p:animEffect transition="in" filter="fade">
                                      <p:cBhvr>
                                        <p:cTn id="28" dur="500"/>
                                        <p:tgtEl>
                                          <p:spTgt spid="6">
                                            <p:graphicEl>
                                              <a:dgm id="{2D0C231C-8F78-4E63-9C9F-9D30A21C9278}"/>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8861D052-250A-41DA-8316-79D76F27F0F7}"/>
                                            </p:graphicEl>
                                          </p:spTgt>
                                        </p:tgtEl>
                                        <p:attrNameLst>
                                          <p:attrName>style.visibility</p:attrName>
                                        </p:attrNameLst>
                                      </p:cBhvr>
                                      <p:to>
                                        <p:strVal val="visible"/>
                                      </p:to>
                                    </p:set>
                                    <p:animEffect transition="in" filter="fade">
                                      <p:cBhvr>
                                        <p:cTn id="31" dur="500"/>
                                        <p:tgtEl>
                                          <p:spTgt spid="6">
                                            <p:graphicEl>
                                              <a:dgm id="{8861D052-250A-41DA-8316-79D76F27F0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5618" y="301039"/>
            <a:ext cx="10893286"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To summarise …..</a:t>
            </a:r>
          </a:p>
        </p:txBody>
      </p:sp>
      <p:graphicFrame>
        <p:nvGraphicFramePr>
          <p:cNvPr id="4" name="Diagram 3">
            <a:extLst>
              <a:ext uri="{FF2B5EF4-FFF2-40B4-BE49-F238E27FC236}">
                <a16:creationId xmlns:a16="http://schemas.microsoft.com/office/drawing/2014/main" id="{E0C96C96-D130-4303-85F2-692003F88592}"/>
              </a:ext>
            </a:extLst>
          </p:cNvPr>
          <p:cNvGraphicFramePr/>
          <p:nvPr>
            <p:extLst>
              <p:ext uri="{D42A27DB-BD31-4B8C-83A1-F6EECF244321}">
                <p14:modId xmlns:p14="http://schemas.microsoft.com/office/powerpoint/2010/main" val="1857631865"/>
              </p:ext>
            </p:extLst>
          </p:nvPr>
        </p:nvGraphicFramePr>
        <p:xfrm>
          <a:off x="1283314" y="1113184"/>
          <a:ext cx="10007537" cy="41879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68014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E23F5D78-66A3-45ED-9C35-99AF31277F15}"/>
                                            </p:graphicEl>
                                          </p:spTgt>
                                        </p:tgtEl>
                                        <p:attrNameLst>
                                          <p:attrName>style.visibility</p:attrName>
                                        </p:attrNameLst>
                                      </p:cBhvr>
                                      <p:to>
                                        <p:strVal val="visible"/>
                                      </p:to>
                                    </p:set>
                                    <p:animEffect transition="in" filter="fade">
                                      <p:cBhvr>
                                        <p:cTn id="7" dur="500"/>
                                        <p:tgtEl>
                                          <p:spTgt spid="4">
                                            <p:graphicEl>
                                              <a:dgm id="{E23F5D78-66A3-45ED-9C35-99AF31277F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DDD6EF8-E2B5-4EB7-B4F2-611542A2D2E2}"/>
                                            </p:graphicEl>
                                          </p:spTgt>
                                        </p:tgtEl>
                                        <p:attrNameLst>
                                          <p:attrName>style.visibility</p:attrName>
                                        </p:attrNameLst>
                                      </p:cBhvr>
                                      <p:to>
                                        <p:strVal val="visible"/>
                                      </p:to>
                                    </p:set>
                                    <p:animEffect transition="in" filter="fade">
                                      <p:cBhvr>
                                        <p:cTn id="12" dur="500"/>
                                        <p:tgtEl>
                                          <p:spTgt spid="4">
                                            <p:graphicEl>
                                              <a:dgm id="{8DDD6EF8-E2B5-4EB7-B4F2-611542A2D2E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30BCBEB3-A38B-4072-8580-0B57F4AE340D}"/>
                                            </p:graphicEl>
                                          </p:spTgt>
                                        </p:tgtEl>
                                        <p:attrNameLst>
                                          <p:attrName>style.visibility</p:attrName>
                                        </p:attrNameLst>
                                      </p:cBhvr>
                                      <p:to>
                                        <p:strVal val="visible"/>
                                      </p:to>
                                    </p:set>
                                    <p:animEffect transition="in" filter="fade">
                                      <p:cBhvr>
                                        <p:cTn id="15" dur="500"/>
                                        <p:tgtEl>
                                          <p:spTgt spid="4">
                                            <p:graphicEl>
                                              <a:dgm id="{30BCBEB3-A38B-4072-8580-0B57F4AE340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
          <p:cNvSpPr txBox="1">
            <a:spLocks noChangeArrowheads="1"/>
          </p:cNvSpPr>
          <p:nvPr/>
        </p:nvSpPr>
        <p:spPr bwMode="auto">
          <a:xfrm>
            <a:off x="2769570" y="1268347"/>
            <a:ext cx="6652859" cy="461665"/>
          </a:xfrm>
          <a:custGeom>
            <a:avLst/>
            <a:gdLst>
              <a:gd name="connsiteX0" fmla="*/ 0 w 6652859"/>
              <a:gd name="connsiteY0" fmla="*/ 0 h 461665"/>
              <a:gd name="connsiteX1" fmla="*/ 354819 w 6652859"/>
              <a:gd name="connsiteY1" fmla="*/ 0 h 461665"/>
              <a:gd name="connsiteX2" fmla="*/ 975753 w 6652859"/>
              <a:gd name="connsiteY2" fmla="*/ 0 h 461665"/>
              <a:gd name="connsiteX3" fmla="*/ 1330572 w 6652859"/>
              <a:gd name="connsiteY3" fmla="*/ 0 h 461665"/>
              <a:gd name="connsiteX4" fmla="*/ 1818448 w 6652859"/>
              <a:gd name="connsiteY4" fmla="*/ 0 h 461665"/>
              <a:gd name="connsiteX5" fmla="*/ 2505910 w 6652859"/>
              <a:gd name="connsiteY5" fmla="*/ 0 h 461665"/>
              <a:gd name="connsiteX6" fmla="*/ 3060315 w 6652859"/>
              <a:gd name="connsiteY6" fmla="*/ 0 h 461665"/>
              <a:gd name="connsiteX7" fmla="*/ 3681249 w 6652859"/>
              <a:gd name="connsiteY7" fmla="*/ 0 h 461665"/>
              <a:gd name="connsiteX8" fmla="*/ 4169125 w 6652859"/>
              <a:gd name="connsiteY8" fmla="*/ 0 h 461665"/>
              <a:gd name="connsiteX9" fmla="*/ 4723530 w 6652859"/>
              <a:gd name="connsiteY9" fmla="*/ 0 h 461665"/>
              <a:gd name="connsiteX10" fmla="*/ 5410992 w 6652859"/>
              <a:gd name="connsiteY10" fmla="*/ 0 h 461665"/>
              <a:gd name="connsiteX11" fmla="*/ 5832340 w 6652859"/>
              <a:gd name="connsiteY11" fmla="*/ 0 h 461665"/>
              <a:gd name="connsiteX12" fmla="*/ 6652859 w 6652859"/>
              <a:gd name="connsiteY12" fmla="*/ 0 h 461665"/>
              <a:gd name="connsiteX13" fmla="*/ 6652859 w 6652859"/>
              <a:gd name="connsiteY13" fmla="*/ 461665 h 461665"/>
              <a:gd name="connsiteX14" fmla="*/ 6164983 w 6652859"/>
              <a:gd name="connsiteY14" fmla="*/ 461665 h 461665"/>
              <a:gd name="connsiteX15" fmla="*/ 5810164 w 6652859"/>
              <a:gd name="connsiteY15" fmla="*/ 461665 h 461665"/>
              <a:gd name="connsiteX16" fmla="*/ 5255759 w 6652859"/>
              <a:gd name="connsiteY16" fmla="*/ 461665 h 461665"/>
              <a:gd name="connsiteX17" fmla="*/ 4834411 w 6652859"/>
              <a:gd name="connsiteY17" fmla="*/ 461665 h 461665"/>
              <a:gd name="connsiteX18" fmla="*/ 4280006 w 6652859"/>
              <a:gd name="connsiteY18" fmla="*/ 461665 h 461665"/>
              <a:gd name="connsiteX19" fmla="*/ 3725601 w 6652859"/>
              <a:gd name="connsiteY19" fmla="*/ 461665 h 461665"/>
              <a:gd name="connsiteX20" fmla="*/ 3171196 w 6652859"/>
              <a:gd name="connsiteY20" fmla="*/ 461665 h 461665"/>
              <a:gd name="connsiteX21" fmla="*/ 2616791 w 6652859"/>
              <a:gd name="connsiteY21" fmla="*/ 461665 h 461665"/>
              <a:gd name="connsiteX22" fmla="*/ 2128915 w 6652859"/>
              <a:gd name="connsiteY22" fmla="*/ 461665 h 461665"/>
              <a:gd name="connsiteX23" fmla="*/ 1507981 w 6652859"/>
              <a:gd name="connsiteY23" fmla="*/ 461665 h 461665"/>
              <a:gd name="connsiteX24" fmla="*/ 953576 w 6652859"/>
              <a:gd name="connsiteY24" fmla="*/ 461665 h 461665"/>
              <a:gd name="connsiteX25" fmla="*/ 0 w 6652859"/>
              <a:gd name="connsiteY25" fmla="*/ 461665 h 461665"/>
              <a:gd name="connsiteX26" fmla="*/ 0 w 6652859"/>
              <a:gd name="connsiteY26"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652859" h="461665" fill="none" extrusionOk="0">
                <a:moveTo>
                  <a:pt x="0" y="0"/>
                </a:moveTo>
                <a:cubicBezTo>
                  <a:pt x="78281" y="-16945"/>
                  <a:pt x="223971" y="17200"/>
                  <a:pt x="354819" y="0"/>
                </a:cubicBezTo>
                <a:cubicBezTo>
                  <a:pt x="485667" y="-17200"/>
                  <a:pt x="788985" y="63323"/>
                  <a:pt x="975753" y="0"/>
                </a:cubicBezTo>
                <a:cubicBezTo>
                  <a:pt x="1162521" y="-63323"/>
                  <a:pt x="1188185" y="25675"/>
                  <a:pt x="1330572" y="0"/>
                </a:cubicBezTo>
                <a:cubicBezTo>
                  <a:pt x="1472959" y="-25675"/>
                  <a:pt x="1601411" y="29956"/>
                  <a:pt x="1818448" y="0"/>
                </a:cubicBezTo>
                <a:cubicBezTo>
                  <a:pt x="2035485" y="-29956"/>
                  <a:pt x="2176006" y="18083"/>
                  <a:pt x="2505910" y="0"/>
                </a:cubicBezTo>
                <a:cubicBezTo>
                  <a:pt x="2835814" y="-18083"/>
                  <a:pt x="2873088" y="51116"/>
                  <a:pt x="3060315" y="0"/>
                </a:cubicBezTo>
                <a:cubicBezTo>
                  <a:pt x="3247542" y="-51116"/>
                  <a:pt x="3501683" y="64055"/>
                  <a:pt x="3681249" y="0"/>
                </a:cubicBezTo>
                <a:cubicBezTo>
                  <a:pt x="3860815" y="-64055"/>
                  <a:pt x="4009605" y="57810"/>
                  <a:pt x="4169125" y="0"/>
                </a:cubicBezTo>
                <a:cubicBezTo>
                  <a:pt x="4328645" y="-57810"/>
                  <a:pt x="4466235" y="53988"/>
                  <a:pt x="4723530" y="0"/>
                </a:cubicBezTo>
                <a:cubicBezTo>
                  <a:pt x="4980825" y="-53988"/>
                  <a:pt x="5243875" y="69970"/>
                  <a:pt x="5410992" y="0"/>
                </a:cubicBezTo>
                <a:cubicBezTo>
                  <a:pt x="5578109" y="-69970"/>
                  <a:pt x="5708189" y="32241"/>
                  <a:pt x="5832340" y="0"/>
                </a:cubicBezTo>
                <a:cubicBezTo>
                  <a:pt x="5956491" y="-32241"/>
                  <a:pt x="6448332" y="9091"/>
                  <a:pt x="6652859" y="0"/>
                </a:cubicBezTo>
                <a:cubicBezTo>
                  <a:pt x="6664013" y="160857"/>
                  <a:pt x="6648944" y="323140"/>
                  <a:pt x="6652859" y="461665"/>
                </a:cubicBezTo>
                <a:cubicBezTo>
                  <a:pt x="6436350" y="496298"/>
                  <a:pt x="6337519" y="408766"/>
                  <a:pt x="6164983" y="461665"/>
                </a:cubicBezTo>
                <a:cubicBezTo>
                  <a:pt x="5992447" y="514564"/>
                  <a:pt x="5964596" y="451283"/>
                  <a:pt x="5810164" y="461665"/>
                </a:cubicBezTo>
                <a:cubicBezTo>
                  <a:pt x="5655732" y="472047"/>
                  <a:pt x="5377287" y="432264"/>
                  <a:pt x="5255759" y="461665"/>
                </a:cubicBezTo>
                <a:cubicBezTo>
                  <a:pt x="5134232" y="491066"/>
                  <a:pt x="4956891" y="456872"/>
                  <a:pt x="4834411" y="461665"/>
                </a:cubicBezTo>
                <a:cubicBezTo>
                  <a:pt x="4711931" y="466458"/>
                  <a:pt x="4472180" y="416941"/>
                  <a:pt x="4280006" y="461665"/>
                </a:cubicBezTo>
                <a:cubicBezTo>
                  <a:pt x="4087832" y="506389"/>
                  <a:pt x="3838196" y="411513"/>
                  <a:pt x="3725601" y="461665"/>
                </a:cubicBezTo>
                <a:cubicBezTo>
                  <a:pt x="3613006" y="511817"/>
                  <a:pt x="3418776" y="434585"/>
                  <a:pt x="3171196" y="461665"/>
                </a:cubicBezTo>
                <a:cubicBezTo>
                  <a:pt x="2923617" y="488745"/>
                  <a:pt x="2850352" y="440488"/>
                  <a:pt x="2616791" y="461665"/>
                </a:cubicBezTo>
                <a:cubicBezTo>
                  <a:pt x="2383231" y="482842"/>
                  <a:pt x="2273469" y="422201"/>
                  <a:pt x="2128915" y="461665"/>
                </a:cubicBezTo>
                <a:cubicBezTo>
                  <a:pt x="1984361" y="501129"/>
                  <a:pt x="1712639" y="452398"/>
                  <a:pt x="1507981" y="461665"/>
                </a:cubicBezTo>
                <a:cubicBezTo>
                  <a:pt x="1303323" y="470932"/>
                  <a:pt x="1126087" y="429196"/>
                  <a:pt x="953576" y="461665"/>
                </a:cubicBezTo>
                <a:cubicBezTo>
                  <a:pt x="781066" y="494134"/>
                  <a:pt x="204045" y="460443"/>
                  <a:pt x="0" y="461665"/>
                </a:cubicBezTo>
                <a:cubicBezTo>
                  <a:pt x="-27788" y="282393"/>
                  <a:pt x="48873" y="152082"/>
                  <a:pt x="0" y="0"/>
                </a:cubicBezTo>
                <a:close/>
              </a:path>
              <a:path w="6652859" h="461665" stroke="0" extrusionOk="0">
                <a:moveTo>
                  <a:pt x="0" y="0"/>
                </a:moveTo>
                <a:cubicBezTo>
                  <a:pt x="241189" y="-39089"/>
                  <a:pt x="245413" y="26201"/>
                  <a:pt x="487876" y="0"/>
                </a:cubicBezTo>
                <a:cubicBezTo>
                  <a:pt x="730339" y="-26201"/>
                  <a:pt x="676560" y="12282"/>
                  <a:pt x="842695" y="0"/>
                </a:cubicBezTo>
                <a:cubicBezTo>
                  <a:pt x="1008830" y="-12282"/>
                  <a:pt x="1189289" y="20640"/>
                  <a:pt x="1530158" y="0"/>
                </a:cubicBezTo>
                <a:cubicBezTo>
                  <a:pt x="1871027" y="-20640"/>
                  <a:pt x="1774583" y="34601"/>
                  <a:pt x="2018034" y="0"/>
                </a:cubicBezTo>
                <a:cubicBezTo>
                  <a:pt x="2261485" y="-34601"/>
                  <a:pt x="2312896" y="55046"/>
                  <a:pt x="2505910" y="0"/>
                </a:cubicBezTo>
                <a:cubicBezTo>
                  <a:pt x="2698924" y="-55046"/>
                  <a:pt x="2925430" y="39512"/>
                  <a:pt x="3193372" y="0"/>
                </a:cubicBezTo>
                <a:cubicBezTo>
                  <a:pt x="3461314" y="-39512"/>
                  <a:pt x="3477718" y="6861"/>
                  <a:pt x="3614720" y="0"/>
                </a:cubicBezTo>
                <a:cubicBezTo>
                  <a:pt x="3751722" y="-6861"/>
                  <a:pt x="3983197" y="72788"/>
                  <a:pt x="4302182" y="0"/>
                </a:cubicBezTo>
                <a:cubicBezTo>
                  <a:pt x="4621167" y="-72788"/>
                  <a:pt x="4795289" y="13722"/>
                  <a:pt x="4989644" y="0"/>
                </a:cubicBezTo>
                <a:cubicBezTo>
                  <a:pt x="5183999" y="-13722"/>
                  <a:pt x="5288749" y="60540"/>
                  <a:pt x="5544049" y="0"/>
                </a:cubicBezTo>
                <a:cubicBezTo>
                  <a:pt x="5799349" y="-60540"/>
                  <a:pt x="6121933" y="93201"/>
                  <a:pt x="6652859" y="0"/>
                </a:cubicBezTo>
                <a:cubicBezTo>
                  <a:pt x="6664870" y="186666"/>
                  <a:pt x="6652680" y="321628"/>
                  <a:pt x="6652859" y="461665"/>
                </a:cubicBezTo>
                <a:cubicBezTo>
                  <a:pt x="6517331" y="478462"/>
                  <a:pt x="6444905" y="433961"/>
                  <a:pt x="6298040" y="461665"/>
                </a:cubicBezTo>
                <a:cubicBezTo>
                  <a:pt x="6151175" y="489369"/>
                  <a:pt x="5886266" y="455496"/>
                  <a:pt x="5610578" y="461665"/>
                </a:cubicBezTo>
                <a:cubicBezTo>
                  <a:pt x="5334890" y="467834"/>
                  <a:pt x="5331805" y="429930"/>
                  <a:pt x="5189230" y="461665"/>
                </a:cubicBezTo>
                <a:cubicBezTo>
                  <a:pt x="5046655" y="493400"/>
                  <a:pt x="4911878" y="456806"/>
                  <a:pt x="4634825" y="461665"/>
                </a:cubicBezTo>
                <a:cubicBezTo>
                  <a:pt x="4357773" y="466524"/>
                  <a:pt x="4152230" y="388359"/>
                  <a:pt x="3947363" y="461665"/>
                </a:cubicBezTo>
                <a:cubicBezTo>
                  <a:pt x="3742496" y="534971"/>
                  <a:pt x="3644459" y="413892"/>
                  <a:pt x="3392958" y="461665"/>
                </a:cubicBezTo>
                <a:cubicBezTo>
                  <a:pt x="3141458" y="509438"/>
                  <a:pt x="3159110" y="425342"/>
                  <a:pt x="3038139" y="461665"/>
                </a:cubicBezTo>
                <a:cubicBezTo>
                  <a:pt x="2917168" y="497988"/>
                  <a:pt x="2703604" y="440232"/>
                  <a:pt x="2616791" y="461665"/>
                </a:cubicBezTo>
                <a:cubicBezTo>
                  <a:pt x="2529978" y="483098"/>
                  <a:pt x="2094880" y="383376"/>
                  <a:pt x="1929329" y="461665"/>
                </a:cubicBezTo>
                <a:cubicBezTo>
                  <a:pt x="1763778" y="539954"/>
                  <a:pt x="1585915" y="423105"/>
                  <a:pt x="1374924" y="461665"/>
                </a:cubicBezTo>
                <a:cubicBezTo>
                  <a:pt x="1163934" y="500225"/>
                  <a:pt x="1057500" y="447251"/>
                  <a:pt x="953576" y="461665"/>
                </a:cubicBezTo>
                <a:cubicBezTo>
                  <a:pt x="849652" y="476079"/>
                  <a:pt x="307673" y="438262"/>
                  <a:pt x="0" y="461665"/>
                </a:cubicBezTo>
                <a:cubicBezTo>
                  <a:pt x="-51355" y="347363"/>
                  <a:pt x="20885" y="95506"/>
                  <a:pt x="0" y="0"/>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eaLnBrk="0" fontAlgn="base" hangingPunct="0">
              <a:spcBef>
                <a:spcPct val="0"/>
              </a:spcBef>
              <a:spcAft>
                <a:spcPct val="0"/>
              </a:spcAft>
              <a:buFontTx/>
              <a:buNone/>
            </a:pPr>
            <a:r>
              <a:rPr lang="en-GB" altLang="en-US" b="0" dirty="0">
                <a:solidFill>
                  <a:schemeClr val="tx1"/>
                </a:solidFill>
                <a:latin typeface="+mn-lt"/>
                <a:ea typeface="ＭＳ Ｐゴシック" panose="020B0600070205080204" pitchFamily="34" charset="-128"/>
              </a:rPr>
              <a:t>Section 10 Sexual Offences Act 2003</a:t>
            </a:r>
          </a:p>
        </p:txBody>
      </p:sp>
      <p:sp>
        <p:nvSpPr>
          <p:cNvPr id="5" name="TextBox 3"/>
          <p:cNvSpPr txBox="1">
            <a:spLocks noChangeArrowheads="1"/>
          </p:cNvSpPr>
          <p:nvPr/>
        </p:nvSpPr>
        <p:spPr bwMode="auto">
          <a:xfrm>
            <a:off x="977590" y="2521059"/>
            <a:ext cx="10236820" cy="1631216"/>
          </a:xfrm>
          <a:custGeom>
            <a:avLst/>
            <a:gdLst>
              <a:gd name="connsiteX0" fmla="*/ 0 w 10236820"/>
              <a:gd name="connsiteY0" fmla="*/ 0 h 1631216"/>
              <a:gd name="connsiteX1" fmla="*/ 568712 w 10236820"/>
              <a:gd name="connsiteY1" fmla="*/ 0 h 1631216"/>
              <a:gd name="connsiteX2" fmla="*/ 1035056 w 10236820"/>
              <a:gd name="connsiteY2" fmla="*/ 0 h 1631216"/>
              <a:gd name="connsiteX3" fmla="*/ 1501400 w 10236820"/>
              <a:gd name="connsiteY3" fmla="*/ 0 h 1631216"/>
              <a:gd name="connsiteX4" fmla="*/ 2070112 w 10236820"/>
              <a:gd name="connsiteY4" fmla="*/ 0 h 1631216"/>
              <a:gd name="connsiteX5" fmla="*/ 2741193 w 10236820"/>
              <a:gd name="connsiteY5" fmla="*/ 0 h 1631216"/>
              <a:gd name="connsiteX6" fmla="*/ 3412273 w 10236820"/>
              <a:gd name="connsiteY6" fmla="*/ 0 h 1631216"/>
              <a:gd name="connsiteX7" fmla="*/ 4083354 w 10236820"/>
              <a:gd name="connsiteY7" fmla="*/ 0 h 1631216"/>
              <a:gd name="connsiteX8" fmla="*/ 4856802 w 10236820"/>
              <a:gd name="connsiteY8" fmla="*/ 0 h 1631216"/>
              <a:gd name="connsiteX9" fmla="*/ 5425515 w 10236820"/>
              <a:gd name="connsiteY9" fmla="*/ 0 h 1631216"/>
              <a:gd name="connsiteX10" fmla="*/ 6096595 w 10236820"/>
              <a:gd name="connsiteY10" fmla="*/ 0 h 1631216"/>
              <a:gd name="connsiteX11" fmla="*/ 6665307 w 10236820"/>
              <a:gd name="connsiteY11" fmla="*/ 0 h 1631216"/>
              <a:gd name="connsiteX12" fmla="*/ 7234019 w 10236820"/>
              <a:gd name="connsiteY12" fmla="*/ 0 h 1631216"/>
              <a:gd name="connsiteX13" fmla="*/ 7802732 w 10236820"/>
              <a:gd name="connsiteY13" fmla="*/ 0 h 1631216"/>
              <a:gd name="connsiteX14" fmla="*/ 8064339 w 10236820"/>
              <a:gd name="connsiteY14" fmla="*/ 0 h 1631216"/>
              <a:gd name="connsiteX15" fmla="*/ 8735420 w 10236820"/>
              <a:gd name="connsiteY15" fmla="*/ 0 h 1631216"/>
              <a:gd name="connsiteX16" fmla="*/ 8997027 w 10236820"/>
              <a:gd name="connsiteY16" fmla="*/ 0 h 1631216"/>
              <a:gd name="connsiteX17" fmla="*/ 9565740 w 10236820"/>
              <a:gd name="connsiteY17" fmla="*/ 0 h 1631216"/>
              <a:gd name="connsiteX18" fmla="*/ 10236820 w 10236820"/>
              <a:gd name="connsiteY18" fmla="*/ 0 h 1631216"/>
              <a:gd name="connsiteX19" fmla="*/ 10236820 w 10236820"/>
              <a:gd name="connsiteY19" fmla="*/ 576363 h 1631216"/>
              <a:gd name="connsiteX20" fmla="*/ 10236820 w 10236820"/>
              <a:gd name="connsiteY20" fmla="*/ 1071165 h 1631216"/>
              <a:gd name="connsiteX21" fmla="*/ 10236820 w 10236820"/>
              <a:gd name="connsiteY21" fmla="*/ 1631216 h 1631216"/>
              <a:gd name="connsiteX22" fmla="*/ 9872844 w 10236820"/>
              <a:gd name="connsiteY22" fmla="*/ 1631216 h 1631216"/>
              <a:gd name="connsiteX23" fmla="*/ 9508868 w 10236820"/>
              <a:gd name="connsiteY23" fmla="*/ 1631216 h 1631216"/>
              <a:gd name="connsiteX24" fmla="*/ 8735420 w 10236820"/>
              <a:gd name="connsiteY24" fmla="*/ 1631216 h 1631216"/>
              <a:gd name="connsiteX25" fmla="*/ 7961971 w 10236820"/>
              <a:gd name="connsiteY25" fmla="*/ 1631216 h 1631216"/>
              <a:gd name="connsiteX26" fmla="*/ 7393259 w 10236820"/>
              <a:gd name="connsiteY26" fmla="*/ 1631216 h 1631216"/>
              <a:gd name="connsiteX27" fmla="*/ 6619810 w 10236820"/>
              <a:gd name="connsiteY27" fmla="*/ 1631216 h 1631216"/>
              <a:gd name="connsiteX28" fmla="*/ 6051098 w 10236820"/>
              <a:gd name="connsiteY28" fmla="*/ 1631216 h 1631216"/>
              <a:gd name="connsiteX29" fmla="*/ 5380018 w 10236820"/>
              <a:gd name="connsiteY29" fmla="*/ 1631216 h 1631216"/>
              <a:gd name="connsiteX30" fmla="*/ 5118410 w 10236820"/>
              <a:gd name="connsiteY30" fmla="*/ 1631216 h 1631216"/>
              <a:gd name="connsiteX31" fmla="*/ 4344961 w 10236820"/>
              <a:gd name="connsiteY31" fmla="*/ 1631216 h 1631216"/>
              <a:gd name="connsiteX32" fmla="*/ 3878617 w 10236820"/>
              <a:gd name="connsiteY32" fmla="*/ 1631216 h 1631216"/>
              <a:gd name="connsiteX33" fmla="*/ 3207537 w 10236820"/>
              <a:gd name="connsiteY33" fmla="*/ 1631216 h 1631216"/>
              <a:gd name="connsiteX34" fmla="*/ 2945929 w 10236820"/>
              <a:gd name="connsiteY34" fmla="*/ 1631216 h 1631216"/>
              <a:gd name="connsiteX35" fmla="*/ 2172481 w 10236820"/>
              <a:gd name="connsiteY35" fmla="*/ 1631216 h 1631216"/>
              <a:gd name="connsiteX36" fmla="*/ 1706137 w 10236820"/>
              <a:gd name="connsiteY36" fmla="*/ 1631216 h 1631216"/>
              <a:gd name="connsiteX37" fmla="*/ 1137424 w 10236820"/>
              <a:gd name="connsiteY37" fmla="*/ 1631216 h 1631216"/>
              <a:gd name="connsiteX38" fmla="*/ 773449 w 10236820"/>
              <a:gd name="connsiteY38" fmla="*/ 1631216 h 1631216"/>
              <a:gd name="connsiteX39" fmla="*/ 0 w 10236820"/>
              <a:gd name="connsiteY39" fmla="*/ 1631216 h 1631216"/>
              <a:gd name="connsiteX40" fmla="*/ 0 w 10236820"/>
              <a:gd name="connsiteY40" fmla="*/ 1054853 h 1631216"/>
              <a:gd name="connsiteX41" fmla="*/ 0 w 10236820"/>
              <a:gd name="connsiteY41" fmla="*/ 511114 h 1631216"/>
              <a:gd name="connsiteX42" fmla="*/ 0 w 10236820"/>
              <a:gd name="connsiteY42" fmla="*/ 0 h 163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0236820" h="1631216" fill="none" extrusionOk="0">
                <a:moveTo>
                  <a:pt x="0" y="0"/>
                </a:moveTo>
                <a:cubicBezTo>
                  <a:pt x="205369" y="-4733"/>
                  <a:pt x="320960" y="3634"/>
                  <a:pt x="568712" y="0"/>
                </a:cubicBezTo>
                <a:cubicBezTo>
                  <a:pt x="816464" y="-3634"/>
                  <a:pt x="881774" y="9544"/>
                  <a:pt x="1035056" y="0"/>
                </a:cubicBezTo>
                <a:cubicBezTo>
                  <a:pt x="1188338" y="-9544"/>
                  <a:pt x="1395936" y="28453"/>
                  <a:pt x="1501400" y="0"/>
                </a:cubicBezTo>
                <a:cubicBezTo>
                  <a:pt x="1606864" y="-28453"/>
                  <a:pt x="1815987" y="123"/>
                  <a:pt x="2070112" y="0"/>
                </a:cubicBezTo>
                <a:cubicBezTo>
                  <a:pt x="2324237" y="-123"/>
                  <a:pt x="2508072" y="5243"/>
                  <a:pt x="2741193" y="0"/>
                </a:cubicBezTo>
                <a:cubicBezTo>
                  <a:pt x="2974314" y="-5243"/>
                  <a:pt x="3197335" y="39343"/>
                  <a:pt x="3412273" y="0"/>
                </a:cubicBezTo>
                <a:cubicBezTo>
                  <a:pt x="3627211" y="-39343"/>
                  <a:pt x="3930257" y="408"/>
                  <a:pt x="4083354" y="0"/>
                </a:cubicBezTo>
                <a:cubicBezTo>
                  <a:pt x="4236451" y="-408"/>
                  <a:pt x="4572181" y="39696"/>
                  <a:pt x="4856802" y="0"/>
                </a:cubicBezTo>
                <a:cubicBezTo>
                  <a:pt x="5141423" y="-39696"/>
                  <a:pt x="5158669" y="23141"/>
                  <a:pt x="5425515" y="0"/>
                </a:cubicBezTo>
                <a:cubicBezTo>
                  <a:pt x="5692361" y="-23141"/>
                  <a:pt x="5861545" y="68023"/>
                  <a:pt x="6096595" y="0"/>
                </a:cubicBezTo>
                <a:cubicBezTo>
                  <a:pt x="6331645" y="-68023"/>
                  <a:pt x="6466221" y="11442"/>
                  <a:pt x="6665307" y="0"/>
                </a:cubicBezTo>
                <a:cubicBezTo>
                  <a:pt x="6864393" y="-11442"/>
                  <a:pt x="7109816" y="65279"/>
                  <a:pt x="7234019" y="0"/>
                </a:cubicBezTo>
                <a:cubicBezTo>
                  <a:pt x="7358222" y="-65279"/>
                  <a:pt x="7624996" y="12752"/>
                  <a:pt x="7802732" y="0"/>
                </a:cubicBezTo>
                <a:cubicBezTo>
                  <a:pt x="7980468" y="-12752"/>
                  <a:pt x="7941676" y="3911"/>
                  <a:pt x="8064339" y="0"/>
                </a:cubicBezTo>
                <a:cubicBezTo>
                  <a:pt x="8187002" y="-3911"/>
                  <a:pt x="8529354" y="56863"/>
                  <a:pt x="8735420" y="0"/>
                </a:cubicBezTo>
                <a:cubicBezTo>
                  <a:pt x="8941486" y="-56863"/>
                  <a:pt x="8929727" y="19043"/>
                  <a:pt x="8997027" y="0"/>
                </a:cubicBezTo>
                <a:cubicBezTo>
                  <a:pt x="9064327" y="-19043"/>
                  <a:pt x="9283521" y="14017"/>
                  <a:pt x="9565740" y="0"/>
                </a:cubicBezTo>
                <a:cubicBezTo>
                  <a:pt x="9847959" y="-14017"/>
                  <a:pt x="10028496" y="30247"/>
                  <a:pt x="10236820" y="0"/>
                </a:cubicBezTo>
                <a:cubicBezTo>
                  <a:pt x="10291058" y="271047"/>
                  <a:pt x="10174100" y="338523"/>
                  <a:pt x="10236820" y="576363"/>
                </a:cubicBezTo>
                <a:cubicBezTo>
                  <a:pt x="10299540" y="814203"/>
                  <a:pt x="10216886" y="935056"/>
                  <a:pt x="10236820" y="1071165"/>
                </a:cubicBezTo>
                <a:cubicBezTo>
                  <a:pt x="10256754" y="1207274"/>
                  <a:pt x="10203588" y="1490099"/>
                  <a:pt x="10236820" y="1631216"/>
                </a:cubicBezTo>
                <a:cubicBezTo>
                  <a:pt x="10097110" y="1631587"/>
                  <a:pt x="10032226" y="1593154"/>
                  <a:pt x="9872844" y="1631216"/>
                </a:cubicBezTo>
                <a:cubicBezTo>
                  <a:pt x="9713462" y="1669278"/>
                  <a:pt x="9657280" y="1629875"/>
                  <a:pt x="9508868" y="1631216"/>
                </a:cubicBezTo>
                <a:cubicBezTo>
                  <a:pt x="9360456" y="1632557"/>
                  <a:pt x="9052259" y="1587190"/>
                  <a:pt x="8735420" y="1631216"/>
                </a:cubicBezTo>
                <a:cubicBezTo>
                  <a:pt x="8418581" y="1675242"/>
                  <a:pt x="8135163" y="1552322"/>
                  <a:pt x="7961971" y="1631216"/>
                </a:cubicBezTo>
                <a:cubicBezTo>
                  <a:pt x="7788779" y="1710110"/>
                  <a:pt x="7632012" y="1622079"/>
                  <a:pt x="7393259" y="1631216"/>
                </a:cubicBezTo>
                <a:cubicBezTo>
                  <a:pt x="7154506" y="1640353"/>
                  <a:pt x="6948374" y="1628947"/>
                  <a:pt x="6619810" y="1631216"/>
                </a:cubicBezTo>
                <a:cubicBezTo>
                  <a:pt x="6291246" y="1633485"/>
                  <a:pt x="6174442" y="1593032"/>
                  <a:pt x="6051098" y="1631216"/>
                </a:cubicBezTo>
                <a:cubicBezTo>
                  <a:pt x="5927754" y="1669400"/>
                  <a:pt x="5534557" y="1550951"/>
                  <a:pt x="5380018" y="1631216"/>
                </a:cubicBezTo>
                <a:cubicBezTo>
                  <a:pt x="5225479" y="1711481"/>
                  <a:pt x="5234951" y="1620258"/>
                  <a:pt x="5118410" y="1631216"/>
                </a:cubicBezTo>
                <a:cubicBezTo>
                  <a:pt x="5001869" y="1642174"/>
                  <a:pt x="4727391" y="1557775"/>
                  <a:pt x="4344961" y="1631216"/>
                </a:cubicBezTo>
                <a:cubicBezTo>
                  <a:pt x="3962531" y="1704657"/>
                  <a:pt x="4054533" y="1588032"/>
                  <a:pt x="3878617" y="1631216"/>
                </a:cubicBezTo>
                <a:cubicBezTo>
                  <a:pt x="3702701" y="1674400"/>
                  <a:pt x="3504667" y="1586435"/>
                  <a:pt x="3207537" y="1631216"/>
                </a:cubicBezTo>
                <a:cubicBezTo>
                  <a:pt x="2910407" y="1675997"/>
                  <a:pt x="3052139" y="1619062"/>
                  <a:pt x="2945929" y="1631216"/>
                </a:cubicBezTo>
                <a:cubicBezTo>
                  <a:pt x="2839719" y="1643370"/>
                  <a:pt x="2443782" y="1607073"/>
                  <a:pt x="2172481" y="1631216"/>
                </a:cubicBezTo>
                <a:cubicBezTo>
                  <a:pt x="1901180" y="1655359"/>
                  <a:pt x="1818081" y="1595101"/>
                  <a:pt x="1706137" y="1631216"/>
                </a:cubicBezTo>
                <a:cubicBezTo>
                  <a:pt x="1594193" y="1667331"/>
                  <a:pt x="1327447" y="1626495"/>
                  <a:pt x="1137424" y="1631216"/>
                </a:cubicBezTo>
                <a:cubicBezTo>
                  <a:pt x="947401" y="1635937"/>
                  <a:pt x="896435" y="1621697"/>
                  <a:pt x="773449" y="1631216"/>
                </a:cubicBezTo>
                <a:cubicBezTo>
                  <a:pt x="650464" y="1640735"/>
                  <a:pt x="194600" y="1568486"/>
                  <a:pt x="0" y="1631216"/>
                </a:cubicBezTo>
                <a:cubicBezTo>
                  <a:pt x="-16302" y="1480141"/>
                  <a:pt x="44609" y="1201737"/>
                  <a:pt x="0" y="1054853"/>
                </a:cubicBezTo>
                <a:cubicBezTo>
                  <a:pt x="-44609" y="907969"/>
                  <a:pt x="23503" y="695111"/>
                  <a:pt x="0" y="511114"/>
                </a:cubicBezTo>
                <a:cubicBezTo>
                  <a:pt x="-23503" y="327117"/>
                  <a:pt x="11313" y="188930"/>
                  <a:pt x="0" y="0"/>
                </a:cubicBezTo>
                <a:close/>
              </a:path>
              <a:path w="10236820" h="1631216" stroke="0" extrusionOk="0">
                <a:moveTo>
                  <a:pt x="0" y="0"/>
                </a:moveTo>
                <a:cubicBezTo>
                  <a:pt x="176258" y="-19560"/>
                  <a:pt x="307303" y="38709"/>
                  <a:pt x="466344" y="0"/>
                </a:cubicBezTo>
                <a:cubicBezTo>
                  <a:pt x="625385" y="-38709"/>
                  <a:pt x="672189" y="18742"/>
                  <a:pt x="727952" y="0"/>
                </a:cubicBezTo>
                <a:cubicBezTo>
                  <a:pt x="783715" y="-18742"/>
                  <a:pt x="1324578" y="18708"/>
                  <a:pt x="1501400" y="0"/>
                </a:cubicBezTo>
                <a:cubicBezTo>
                  <a:pt x="1678222" y="-18708"/>
                  <a:pt x="1860577" y="1209"/>
                  <a:pt x="1967744" y="0"/>
                </a:cubicBezTo>
                <a:cubicBezTo>
                  <a:pt x="2074911" y="-1209"/>
                  <a:pt x="2277776" y="2695"/>
                  <a:pt x="2434088" y="0"/>
                </a:cubicBezTo>
                <a:cubicBezTo>
                  <a:pt x="2590400" y="-2695"/>
                  <a:pt x="2975533" y="19788"/>
                  <a:pt x="3207537" y="0"/>
                </a:cubicBezTo>
                <a:cubicBezTo>
                  <a:pt x="3439541" y="-19788"/>
                  <a:pt x="3425321" y="20141"/>
                  <a:pt x="3571513" y="0"/>
                </a:cubicBezTo>
                <a:cubicBezTo>
                  <a:pt x="3717705" y="-20141"/>
                  <a:pt x="4021395" y="59913"/>
                  <a:pt x="4344961" y="0"/>
                </a:cubicBezTo>
                <a:cubicBezTo>
                  <a:pt x="4668527" y="-59913"/>
                  <a:pt x="4866847" y="59097"/>
                  <a:pt x="5118410" y="0"/>
                </a:cubicBezTo>
                <a:cubicBezTo>
                  <a:pt x="5369973" y="-59097"/>
                  <a:pt x="5571977" y="56737"/>
                  <a:pt x="5687122" y="0"/>
                </a:cubicBezTo>
                <a:cubicBezTo>
                  <a:pt x="5802267" y="-56737"/>
                  <a:pt x="6270522" y="34611"/>
                  <a:pt x="6460571" y="0"/>
                </a:cubicBezTo>
                <a:cubicBezTo>
                  <a:pt x="6650620" y="-34611"/>
                  <a:pt x="6748501" y="38942"/>
                  <a:pt x="6926915" y="0"/>
                </a:cubicBezTo>
                <a:cubicBezTo>
                  <a:pt x="7105329" y="-38942"/>
                  <a:pt x="7294762" y="14291"/>
                  <a:pt x="7393259" y="0"/>
                </a:cubicBezTo>
                <a:cubicBezTo>
                  <a:pt x="7491756" y="-14291"/>
                  <a:pt x="7879311" y="24470"/>
                  <a:pt x="8064339" y="0"/>
                </a:cubicBezTo>
                <a:cubicBezTo>
                  <a:pt x="8249367" y="-24470"/>
                  <a:pt x="8357921" y="55889"/>
                  <a:pt x="8530683" y="0"/>
                </a:cubicBezTo>
                <a:cubicBezTo>
                  <a:pt x="8703445" y="-55889"/>
                  <a:pt x="9021345" y="54582"/>
                  <a:pt x="9304132" y="0"/>
                </a:cubicBezTo>
                <a:cubicBezTo>
                  <a:pt x="9586919" y="-54582"/>
                  <a:pt x="9842042" y="27656"/>
                  <a:pt x="10236820" y="0"/>
                </a:cubicBezTo>
                <a:cubicBezTo>
                  <a:pt x="10273763" y="206413"/>
                  <a:pt x="10177123" y="290895"/>
                  <a:pt x="10236820" y="543739"/>
                </a:cubicBezTo>
                <a:cubicBezTo>
                  <a:pt x="10296517" y="796583"/>
                  <a:pt x="10197436" y="939382"/>
                  <a:pt x="10236820" y="1103789"/>
                </a:cubicBezTo>
                <a:cubicBezTo>
                  <a:pt x="10276204" y="1268196"/>
                  <a:pt x="10183502" y="1440767"/>
                  <a:pt x="10236820" y="1631216"/>
                </a:cubicBezTo>
                <a:cubicBezTo>
                  <a:pt x="10107655" y="1647822"/>
                  <a:pt x="9975462" y="1599036"/>
                  <a:pt x="9872844" y="1631216"/>
                </a:cubicBezTo>
                <a:cubicBezTo>
                  <a:pt x="9770226" y="1663396"/>
                  <a:pt x="9457764" y="1575752"/>
                  <a:pt x="9304132" y="1631216"/>
                </a:cubicBezTo>
                <a:cubicBezTo>
                  <a:pt x="9150500" y="1686680"/>
                  <a:pt x="9084214" y="1610839"/>
                  <a:pt x="8940156" y="1631216"/>
                </a:cubicBezTo>
                <a:cubicBezTo>
                  <a:pt x="8796098" y="1651593"/>
                  <a:pt x="8628857" y="1601966"/>
                  <a:pt x="8371444" y="1631216"/>
                </a:cubicBezTo>
                <a:cubicBezTo>
                  <a:pt x="8114031" y="1660466"/>
                  <a:pt x="8211423" y="1614744"/>
                  <a:pt x="8109836" y="1631216"/>
                </a:cubicBezTo>
                <a:cubicBezTo>
                  <a:pt x="8008249" y="1647688"/>
                  <a:pt x="7917726" y="1612004"/>
                  <a:pt x="7848229" y="1631216"/>
                </a:cubicBezTo>
                <a:cubicBezTo>
                  <a:pt x="7778732" y="1650428"/>
                  <a:pt x="7518931" y="1621615"/>
                  <a:pt x="7279516" y="1631216"/>
                </a:cubicBezTo>
                <a:cubicBezTo>
                  <a:pt x="7040101" y="1640817"/>
                  <a:pt x="7083682" y="1613854"/>
                  <a:pt x="6915541" y="1631216"/>
                </a:cubicBezTo>
                <a:cubicBezTo>
                  <a:pt x="6747401" y="1648578"/>
                  <a:pt x="6382875" y="1578461"/>
                  <a:pt x="6244460" y="1631216"/>
                </a:cubicBezTo>
                <a:cubicBezTo>
                  <a:pt x="6106045" y="1683971"/>
                  <a:pt x="5990505" y="1623412"/>
                  <a:pt x="5880484" y="1631216"/>
                </a:cubicBezTo>
                <a:cubicBezTo>
                  <a:pt x="5770463" y="1639020"/>
                  <a:pt x="5470811" y="1580599"/>
                  <a:pt x="5209404" y="1631216"/>
                </a:cubicBezTo>
                <a:cubicBezTo>
                  <a:pt x="4947997" y="1681833"/>
                  <a:pt x="5058052" y="1624718"/>
                  <a:pt x="4947796" y="1631216"/>
                </a:cubicBezTo>
                <a:cubicBezTo>
                  <a:pt x="4837540" y="1637714"/>
                  <a:pt x="4517405" y="1580333"/>
                  <a:pt x="4276716" y="1631216"/>
                </a:cubicBezTo>
                <a:cubicBezTo>
                  <a:pt x="4036027" y="1682099"/>
                  <a:pt x="4007390" y="1599973"/>
                  <a:pt x="3912740" y="1631216"/>
                </a:cubicBezTo>
                <a:cubicBezTo>
                  <a:pt x="3818090" y="1662459"/>
                  <a:pt x="3768035" y="1609083"/>
                  <a:pt x="3651132" y="1631216"/>
                </a:cubicBezTo>
                <a:cubicBezTo>
                  <a:pt x="3534229" y="1653349"/>
                  <a:pt x="3387932" y="1618521"/>
                  <a:pt x="3287157" y="1631216"/>
                </a:cubicBezTo>
                <a:cubicBezTo>
                  <a:pt x="3186383" y="1643911"/>
                  <a:pt x="2858739" y="1589460"/>
                  <a:pt x="2616076" y="1631216"/>
                </a:cubicBezTo>
                <a:cubicBezTo>
                  <a:pt x="2373413" y="1672972"/>
                  <a:pt x="2403515" y="1596861"/>
                  <a:pt x="2252100" y="1631216"/>
                </a:cubicBezTo>
                <a:cubicBezTo>
                  <a:pt x="2100685" y="1665571"/>
                  <a:pt x="2053577" y="1605607"/>
                  <a:pt x="1990493" y="1631216"/>
                </a:cubicBezTo>
                <a:cubicBezTo>
                  <a:pt x="1927409" y="1656825"/>
                  <a:pt x="1773243" y="1600647"/>
                  <a:pt x="1626517" y="1631216"/>
                </a:cubicBezTo>
                <a:cubicBezTo>
                  <a:pt x="1479791" y="1661785"/>
                  <a:pt x="1358084" y="1616971"/>
                  <a:pt x="1160173" y="1631216"/>
                </a:cubicBezTo>
                <a:cubicBezTo>
                  <a:pt x="962262" y="1645461"/>
                  <a:pt x="843945" y="1614558"/>
                  <a:pt x="591461" y="1631216"/>
                </a:cubicBezTo>
                <a:cubicBezTo>
                  <a:pt x="338977" y="1647874"/>
                  <a:pt x="210629" y="1594766"/>
                  <a:pt x="0" y="1631216"/>
                </a:cubicBezTo>
                <a:cubicBezTo>
                  <a:pt x="-62503" y="1419778"/>
                  <a:pt x="33354" y="1304995"/>
                  <a:pt x="0" y="1054853"/>
                </a:cubicBezTo>
                <a:cubicBezTo>
                  <a:pt x="-33354" y="804711"/>
                  <a:pt x="46032" y="666833"/>
                  <a:pt x="0" y="511114"/>
                </a:cubicBezTo>
                <a:cubicBezTo>
                  <a:pt x="-46032" y="355395"/>
                  <a:pt x="28420" y="120548"/>
                  <a:pt x="0" y="0"/>
                </a:cubicBezTo>
                <a:close/>
              </a:path>
            </a:pathLst>
          </a:custGeom>
          <a:solidFill>
            <a:schemeClr val="tx2">
              <a:lumMod val="60000"/>
              <a:lumOff val="40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eaLnBrk="0" fontAlgn="base" hangingPunct="0">
              <a:spcBef>
                <a:spcPct val="0"/>
              </a:spcBef>
              <a:spcAft>
                <a:spcPct val="0"/>
              </a:spcAft>
              <a:buFontTx/>
              <a:buNone/>
            </a:pPr>
            <a:r>
              <a:rPr lang="en-GB" altLang="en-US" b="0" dirty="0">
                <a:solidFill>
                  <a:schemeClr val="tx1"/>
                </a:solidFill>
                <a:latin typeface="+mn-lt"/>
                <a:ea typeface="ＭＳ Ｐゴシック" panose="020B0600070205080204" pitchFamily="34" charset="-128"/>
              </a:rPr>
              <a:t>Where Penetration Involved – </a:t>
            </a:r>
            <a:r>
              <a:rPr lang="en-GB" altLang="en-US" dirty="0">
                <a:solidFill>
                  <a:schemeClr val="tx1"/>
                </a:solidFill>
                <a:latin typeface="+mn-lt"/>
                <a:ea typeface="ＭＳ Ｐゴシック" panose="020B0600070205080204" pitchFamily="34" charset="-128"/>
              </a:rPr>
              <a:t>Indictment only</a:t>
            </a:r>
          </a:p>
          <a:p>
            <a:pPr algn="ctr" eaLnBrk="0" fontAlgn="base" hangingPunct="0">
              <a:spcBef>
                <a:spcPct val="0"/>
              </a:spcBef>
              <a:spcAft>
                <a:spcPct val="0"/>
              </a:spcAft>
              <a:buFontTx/>
              <a:buNone/>
            </a:pPr>
            <a:r>
              <a:rPr lang="en-GB" altLang="en-US" b="0" dirty="0">
                <a:solidFill>
                  <a:schemeClr val="tx1"/>
                </a:solidFill>
                <a:latin typeface="+mn-lt"/>
                <a:ea typeface="ＭＳ Ｐゴシック" panose="020B0600070205080204" pitchFamily="34" charset="-128"/>
              </a:rPr>
              <a:t>otherwise either way.</a:t>
            </a:r>
          </a:p>
          <a:p>
            <a:pPr algn="ctr" eaLnBrk="0" fontAlgn="base" hangingPunct="0">
              <a:spcBef>
                <a:spcPct val="0"/>
              </a:spcBef>
              <a:spcAft>
                <a:spcPct val="0"/>
              </a:spcAft>
              <a:buFontTx/>
              <a:buNone/>
            </a:pPr>
            <a:endParaRPr lang="en-GB" altLang="en-US" b="0" dirty="0">
              <a:solidFill>
                <a:schemeClr val="tx1"/>
              </a:solidFill>
              <a:latin typeface="+mn-lt"/>
              <a:ea typeface="ＭＳ Ｐゴシック" panose="020B0600070205080204" pitchFamily="34" charset="-128"/>
            </a:endParaRPr>
          </a:p>
          <a:p>
            <a:pPr algn="ctr" eaLnBrk="0" fontAlgn="base" hangingPunct="0">
              <a:spcBef>
                <a:spcPct val="0"/>
              </a:spcBef>
              <a:spcAft>
                <a:spcPct val="0"/>
              </a:spcAft>
              <a:buFontTx/>
              <a:buNone/>
            </a:pPr>
            <a:r>
              <a:rPr lang="en-GB" altLang="en-US" b="0" dirty="0">
                <a:solidFill>
                  <a:schemeClr val="tx1"/>
                </a:solidFill>
                <a:latin typeface="+mn-lt"/>
                <a:ea typeface="ＭＳ Ｐゴシック" panose="020B0600070205080204" pitchFamily="34" charset="-128"/>
              </a:rPr>
              <a:t>Power of arrest without warrant – constables/ other persons</a:t>
            </a:r>
            <a:r>
              <a:rPr lang="en-GB" altLang="en-US" sz="2800" b="0" dirty="0">
                <a:solidFill>
                  <a:schemeClr val="tx1"/>
                </a:solidFill>
                <a:latin typeface="Arial" panose="020B0604020202020204" pitchFamily="34" charset="0"/>
                <a:ea typeface="ＭＳ Ｐゴシック" panose="020B0600070205080204" pitchFamily="34" charset="-128"/>
              </a:rPr>
              <a:t>.</a:t>
            </a:r>
          </a:p>
        </p:txBody>
      </p:sp>
      <p:sp>
        <p:nvSpPr>
          <p:cNvPr id="6" name="TextBox 5"/>
          <p:cNvSpPr txBox="1"/>
          <p:nvPr/>
        </p:nvSpPr>
        <p:spPr>
          <a:xfrm>
            <a:off x="977590" y="253437"/>
            <a:ext cx="10236820"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Causing or Inciting a Child to Engage in Sexual Activity</a:t>
            </a:r>
          </a:p>
        </p:txBody>
      </p:sp>
    </p:spTree>
    <p:extLst>
      <p:ext uri="{BB962C8B-B14F-4D97-AF65-F5344CB8AC3E}">
        <p14:creationId xmlns:p14="http://schemas.microsoft.com/office/powerpoint/2010/main" val="8253133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fade">
                                      <p:cBhvr>
                                        <p:cTn id="12" dur="500"/>
                                        <p:tgtEl>
                                          <p:spTgt spid="5">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5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316164"/>
            <a:ext cx="11211339"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Section 10(1)</a:t>
            </a:r>
          </a:p>
        </p:txBody>
      </p:sp>
      <p:graphicFrame>
        <p:nvGraphicFramePr>
          <p:cNvPr id="4" name="Diagram 3">
            <a:extLst>
              <a:ext uri="{FF2B5EF4-FFF2-40B4-BE49-F238E27FC236}">
                <a16:creationId xmlns:a16="http://schemas.microsoft.com/office/drawing/2014/main" id="{3A372E55-E9FC-4F8A-A8B6-DDFBEE61AB4E}"/>
              </a:ext>
            </a:extLst>
          </p:cNvPr>
          <p:cNvGraphicFramePr/>
          <p:nvPr>
            <p:extLst>
              <p:ext uri="{D42A27DB-BD31-4B8C-83A1-F6EECF244321}">
                <p14:modId xmlns:p14="http://schemas.microsoft.com/office/powerpoint/2010/main" val="541701317"/>
              </p:ext>
            </p:extLst>
          </p:nvPr>
        </p:nvGraphicFramePr>
        <p:xfrm>
          <a:off x="1215887" y="1049591"/>
          <a:ext cx="9760225" cy="4758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47762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AFA0D7B-42F1-4F5F-818B-4EC86BB3BFF0}"/>
                                            </p:graphicEl>
                                          </p:spTgt>
                                        </p:tgtEl>
                                        <p:attrNameLst>
                                          <p:attrName>style.visibility</p:attrName>
                                        </p:attrNameLst>
                                      </p:cBhvr>
                                      <p:to>
                                        <p:strVal val="visible"/>
                                      </p:to>
                                    </p:set>
                                    <p:animEffect transition="in" filter="fade">
                                      <p:cBhvr>
                                        <p:cTn id="7" dur="500"/>
                                        <p:tgtEl>
                                          <p:spTgt spid="4">
                                            <p:graphicEl>
                                              <a:dgm id="{6AFA0D7B-42F1-4F5F-818B-4EC86BB3BFF0}"/>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06442209-642B-4568-8698-F63C66B977BC}"/>
                                            </p:graphicEl>
                                          </p:spTgt>
                                        </p:tgtEl>
                                        <p:attrNameLst>
                                          <p:attrName>style.visibility</p:attrName>
                                        </p:attrNameLst>
                                      </p:cBhvr>
                                      <p:to>
                                        <p:strVal val="visible"/>
                                      </p:to>
                                    </p:set>
                                    <p:animEffect transition="in" filter="fade">
                                      <p:cBhvr>
                                        <p:cTn id="10" dur="500"/>
                                        <p:tgtEl>
                                          <p:spTgt spid="4">
                                            <p:graphicEl>
                                              <a:dgm id="{06442209-642B-4568-8698-F63C66B977B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graphicEl>
                                              <a:dgm id="{8DE23096-519A-4B2D-AA9A-AE99DB465E3F}"/>
                                            </p:graphicEl>
                                          </p:spTgt>
                                        </p:tgtEl>
                                        <p:attrNameLst>
                                          <p:attrName>style.visibility</p:attrName>
                                        </p:attrNameLst>
                                      </p:cBhvr>
                                      <p:to>
                                        <p:strVal val="visible"/>
                                      </p:to>
                                    </p:set>
                                    <p:animEffect transition="in" filter="fade">
                                      <p:cBhvr>
                                        <p:cTn id="15" dur="500"/>
                                        <p:tgtEl>
                                          <p:spTgt spid="4">
                                            <p:graphicEl>
                                              <a:dgm id="{8DE23096-519A-4B2D-AA9A-AE99DB465E3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7701A0AD-F76E-4F11-82C4-2806183712AA}"/>
                                            </p:graphicEl>
                                          </p:spTgt>
                                        </p:tgtEl>
                                        <p:attrNameLst>
                                          <p:attrName>style.visibility</p:attrName>
                                        </p:attrNameLst>
                                      </p:cBhvr>
                                      <p:to>
                                        <p:strVal val="visible"/>
                                      </p:to>
                                    </p:set>
                                    <p:animEffect transition="in" filter="fade">
                                      <p:cBhvr>
                                        <p:cTn id="20" dur="500"/>
                                        <p:tgtEl>
                                          <p:spTgt spid="4">
                                            <p:graphicEl>
                                              <a:dgm id="{7701A0AD-F76E-4F11-82C4-2806183712A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5F16489E-4AEE-4BC3-A0E2-B87A7C4A34F0}"/>
                                            </p:graphicEl>
                                          </p:spTgt>
                                        </p:tgtEl>
                                        <p:attrNameLst>
                                          <p:attrName>style.visibility</p:attrName>
                                        </p:attrNameLst>
                                      </p:cBhvr>
                                      <p:to>
                                        <p:strVal val="visible"/>
                                      </p:to>
                                    </p:set>
                                    <p:animEffect transition="in" filter="fade">
                                      <p:cBhvr>
                                        <p:cTn id="25" dur="500"/>
                                        <p:tgtEl>
                                          <p:spTgt spid="4">
                                            <p:graphicEl>
                                              <a:dgm id="{5F16489E-4AEE-4BC3-A0E2-B87A7C4A34F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7078" y="287284"/>
            <a:ext cx="11072191"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j-lt"/>
              </a:rPr>
              <a:t>Section 10(2)</a:t>
            </a:r>
          </a:p>
        </p:txBody>
      </p:sp>
      <p:sp>
        <p:nvSpPr>
          <p:cNvPr id="4" name="Rectangle: Rounded Corners 3">
            <a:extLst>
              <a:ext uri="{FF2B5EF4-FFF2-40B4-BE49-F238E27FC236}">
                <a16:creationId xmlns:a16="http://schemas.microsoft.com/office/drawing/2014/main" id="{B3C1AAD5-E21B-42F1-8EB0-2A138003B416}"/>
              </a:ext>
            </a:extLst>
          </p:cNvPr>
          <p:cNvSpPr/>
          <p:nvPr/>
        </p:nvSpPr>
        <p:spPr>
          <a:xfrm>
            <a:off x="854765" y="1047130"/>
            <a:ext cx="10515599" cy="726835"/>
          </a:xfrm>
          <a:custGeom>
            <a:avLst/>
            <a:gdLst>
              <a:gd name="connsiteX0" fmla="*/ 0 w 10515599"/>
              <a:gd name="connsiteY0" fmla="*/ 121142 h 726835"/>
              <a:gd name="connsiteX1" fmla="*/ 121142 w 10515599"/>
              <a:gd name="connsiteY1" fmla="*/ 0 h 726835"/>
              <a:gd name="connsiteX2" fmla="*/ 589149 w 10515599"/>
              <a:gd name="connsiteY2" fmla="*/ 0 h 726835"/>
              <a:gd name="connsiteX3" fmla="*/ 1159888 w 10515599"/>
              <a:gd name="connsiteY3" fmla="*/ 0 h 726835"/>
              <a:gd name="connsiteX4" fmla="*/ 1422429 w 10515599"/>
              <a:gd name="connsiteY4" fmla="*/ 0 h 726835"/>
              <a:gd name="connsiteX5" fmla="*/ 2198635 w 10515599"/>
              <a:gd name="connsiteY5" fmla="*/ 0 h 726835"/>
              <a:gd name="connsiteX6" fmla="*/ 2769374 w 10515599"/>
              <a:gd name="connsiteY6" fmla="*/ 0 h 726835"/>
              <a:gd name="connsiteX7" fmla="*/ 3545580 w 10515599"/>
              <a:gd name="connsiteY7" fmla="*/ 0 h 726835"/>
              <a:gd name="connsiteX8" fmla="*/ 4013587 w 10515599"/>
              <a:gd name="connsiteY8" fmla="*/ 0 h 726835"/>
              <a:gd name="connsiteX9" fmla="*/ 4378860 w 10515599"/>
              <a:gd name="connsiteY9" fmla="*/ 0 h 726835"/>
              <a:gd name="connsiteX10" fmla="*/ 4949600 w 10515599"/>
              <a:gd name="connsiteY10" fmla="*/ 0 h 726835"/>
              <a:gd name="connsiteX11" fmla="*/ 5623073 w 10515599"/>
              <a:gd name="connsiteY11" fmla="*/ 0 h 726835"/>
              <a:gd name="connsiteX12" fmla="*/ 6399279 w 10515599"/>
              <a:gd name="connsiteY12" fmla="*/ 0 h 726835"/>
              <a:gd name="connsiteX13" fmla="*/ 7072752 w 10515599"/>
              <a:gd name="connsiteY13" fmla="*/ 0 h 726835"/>
              <a:gd name="connsiteX14" fmla="*/ 7848958 w 10515599"/>
              <a:gd name="connsiteY14" fmla="*/ 0 h 726835"/>
              <a:gd name="connsiteX15" fmla="*/ 8522431 w 10515599"/>
              <a:gd name="connsiteY15" fmla="*/ 0 h 726835"/>
              <a:gd name="connsiteX16" fmla="*/ 8887704 w 10515599"/>
              <a:gd name="connsiteY16" fmla="*/ 0 h 726835"/>
              <a:gd name="connsiteX17" fmla="*/ 9561177 w 10515599"/>
              <a:gd name="connsiteY17" fmla="*/ 0 h 726835"/>
              <a:gd name="connsiteX18" fmla="*/ 10394457 w 10515599"/>
              <a:gd name="connsiteY18" fmla="*/ 0 h 726835"/>
              <a:gd name="connsiteX19" fmla="*/ 10515599 w 10515599"/>
              <a:gd name="connsiteY19" fmla="*/ 121142 h 726835"/>
              <a:gd name="connsiteX20" fmla="*/ 10515599 w 10515599"/>
              <a:gd name="connsiteY20" fmla="*/ 605693 h 726835"/>
              <a:gd name="connsiteX21" fmla="*/ 10394457 w 10515599"/>
              <a:gd name="connsiteY21" fmla="*/ 726835 h 726835"/>
              <a:gd name="connsiteX22" fmla="*/ 9720984 w 10515599"/>
              <a:gd name="connsiteY22" fmla="*/ 726835 h 726835"/>
              <a:gd name="connsiteX23" fmla="*/ 9252978 w 10515599"/>
              <a:gd name="connsiteY23" fmla="*/ 726835 h 726835"/>
              <a:gd name="connsiteX24" fmla="*/ 8476772 w 10515599"/>
              <a:gd name="connsiteY24" fmla="*/ 726835 h 726835"/>
              <a:gd name="connsiteX25" fmla="*/ 8111498 w 10515599"/>
              <a:gd name="connsiteY25" fmla="*/ 726835 h 726835"/>
              <a:gd name="connsiteX26" fmla="*/ 7335292 w 10515599"/>
              <a:gd name="connsiteY26" fmla="*/ 726835 h 726835"/>
              <a:gd name="connsiteX27" fmla="*/ 6970019 w 10515599"/>
              <a:gd name="connsiteY27" fmla="*/ 726835 h 726835"/>
              <a:gd name="connsiteX28" fmla="*/ 6296546 w 10515599"/>
              <a:gd name="connsiteY28" fmla="*/ 726835 h 726835"/>
              <a:gd name="connsiteX29" fmla="*/ 5520340 w 10515599"/>
              <a:gd name="connsiteY29" fmla="*/ 726835 h 726835"/>
              <a:gd name="connsiteX30" fmla="*/ 5257800 w 10515599"/>
              <a:gd name="connsiteY30" fmla="*/ 726835 h 726835"/>
              <a:gd name="connsiteX31" fmla="*/ 4481593 w 10515599"/>
              <a:gd name="connsiteY31" fmla="*/ 726835 h 726835"/>
              <a:gd name="connsiteX32" fmla="*/ 3705387 w 10515599"/>
              <a:gd name="connsiteY32" fmla="*/ 726835 h 726835"/>
              <a:gd name="connsiteX33" fmla="*/ 3442847 w 10515599"/>
              <a:gd name="connsiteY33" fmla="*/ 726835 h 726835"/>
              <a:gd name="connsiteX34" fmla="*/ 2872107 w 10515599"/>
              <a:gd name="connsiteY34" fmla="*/ 726835 h 726835"/>
              <a:gd name="connsiteX35" fmla="*/ 2404101 w 10515599"/>
              <a:gd name="connsiteY35" fmla="*/ 726835 h 726835"/>
              <a:gd name="connsiteX36" fmla="*/ 1936094 w 10515599"/>
              <a:gd name="connsiteY36" fmla="*/ 726835 h 726835"/>
              <a:gd name="connsiteX37" fmla="*/ 1468088 w 10515599"/>
              <a:gd name="connsiteY37" fmla="*/ 726835 h 726835"/>
              <a:gd name="connsiteX38" fmla="*/ 1205547 w 10515599"/>
              <a:gd name="connsiteY38" fmla="*/ 726835 h 726835"/>
              <a:gd name="connsiteX39" fmla="*/ 121142 w 10515599"/>
              <a:gd name="connsiteY39" fmla="*/ 726835 h 726835"/>
              <a:gd name="connsiteX40" fmla="*/ 0 w 10515599"/>
              <a:gd name="connsiteY40" fmla="*/ 605693 h 726835"/>
              <a:gd name="connsiteX41" fmla="*/ 0 w 10515599"/>
              <a:gd name="connsiteY41" fmla="*/ 121142 h 726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0515599" h="726835" fill="none" extrusionOk="0">
                <a:moveTo>
                  <a:pt x="0" y="121142"/>
                </a:moveTo>
                <a:cubicBezTo>
                  <a:pt x="-1079" y="58189"/>
                  <a:pt x="57502" y="-5499"/>
                  <a:pt x="121142" y="0"/>
                </a:cubicBezTo>
                <a:cubicBezTo>
                  <a:pt x="305675" y="-37821"/>
                  <a:pt x="376122" y="32088"/>
                  <a:pt x="589149" y="0"/>
                </a:cubicBezTo>
                <a:cubicBezTo>
                  <a:pt x="802176" y="-32088"/>
                  <a:pt x="928788" y="38953"/>
                  <a:pt x="1159888" y="0"/>
                </a:cubicBezTo>
                <a:cubicBezTo>
                  <a:pt x="1390988" y="-38953"/>
                  <a:pt x="1348455" y="5404"/>
                  <a:pt x="1422429" y="0"/>
                </a:cubicBezTo>
                <a:cubicBezTo>
                  <a:pt x="1496403" y="-5404"/>
                  <a:pt x="2004154" y="30304"/>
                  <a:pt x="2198635" y="0"/>
                </a:cubicBezTo>
                <a:cubicBezTo>
                  <a:pt x="2393116" y="-30304"/>
                  <a:pt x="2593519" y="930"/>
                  <a:pt x="2769374" y="0"/>
                </a:cubicBezTo>
                <a:cubicBezTo>
                  <a:pt x="2945229" y="-930"/>
                  <a:pt x="3338183" y="3579"/>
                  <a:pt x="3545580" y="0"/>
                </a:cubicBezTo>
                <a:cubicBezTo>
                  <a:pt x="3752977" y="-3579"/>
                  <a:pt x="3863088" y="52579"/>
                  <a:pt x="4013587" y="0"/>
                </a:cubicBezTo>
                <a:cubicBezTo>
                  <a:pt x="4164086" y="-52579"/>
                  <a:pt x="4261248" y="21231"/>
                  <a:pt x="4378860" y="0"/>
                </a:cubicBezTo>
                <a:cubicBezTo>
                  <a:pt x="4496472" y="-21231"/>
                  <a:pt x="4738145" y="579"/>
                  <a:pt x="4949600" y="0"/>
                </a:cubicBezTo>
                <a:cubicBezTo>
                  <a:pt x="5161055" y="-579"/>
                  <a:pt x="5295528" y="7942"/>
                  <a:pt x="5623073" y="0"/>
                </a:cubicBezTo>
                <a:cubicBezTo>
                  <a:pt x="5950618" y="-7942"/>
                  <a:pt x="6210091" y="1990"/>
                  <a:pt x="6399279" y="0"/>
                </a:cubicBezTo>
                <a:cubicBezTo>
                  <a:pt x="6588467" y="-1990"/>
                  <a:pt x="6783013" y="29569"/>
                  <a:pt x="7072752" y="0"/>
                </a:cubicBezTo>
                <a:cubicBezTo>
                  <a:pt x="7362491" y="-29569"/>
                  <a:pt x="7597909" y="26149"/>
                  <a:pt x="7848958" y="0"/>
                </a:cubicBezTo>
                <a:cubicBezTo>
                  <a:pt x="8100007" y="-26149"/>
                  <a:pt x="8230652" y="55502"/>
                  <a:pt x="8522431" y="0"/>
                </a:cubicBezTo>
                <a:cubicBezTo>
                  <a:pt x="8814210" y="-55502"/>
                  <a:pt x="8793627" y="40516"/>
                  <a:pt x="8887704" y="0"/>
                </a:cubicBezTo>
                <a:cubicBezTo>
                  <a:pt x="8981781" y="-40516"/>
                  <a:pt x="9275772" y="23770"/>
                  <a:pt x="9561177" y="0"/>
                </a:cubicBezTo>
                <a:cubicBezTo>
                  <a:pt x="9846582" y="-23770"/>
                  <a:pt x="10173220" y="90435"/>
                  <a:pt x="10394457" y="0"/>
                </a:cubicBezTo>
                <a:cubicBezTo>
                  <a:pt x="10447682" y="3287"/>
                  <a:pt x="10521667" y="70879"/>
                  <a:pt x="10515599" y="121142"/>
                </a:cubicBezTo>
                <a:cubicBezTo>
                  <a:pt x="10537177" y="219550"/>
                  <a:pt x="10494444" y="461445"/>
                  <a:pt x="10515599" y="605693"/>
                </a:cubicBezTo>
                <a:cubicBezTo>
                  <a:pt x="10503450" y="670030"/>
                  <a:pt x="10476240" y="729810"/>
                  <a:pt x="10394457" y="726835"/>
                </a:cubicBezTo>
                <a:cubicBezTo>
                  <a:pt x="10094245" y="750097"/>
                  <a:pt x="10021197" y="712602"/>
                  <a:pt x="9720984" y="726835"/>
                </a:cubicBezTo>
                <a:cubicBezTo>
                  <a:pt x="9420771" y="741068"/>
                  <a:pt x="9397101" y="708034"/>
                  <a:pt x="9252978" y="726835"/>
                </a:cubicBezTo>
                <a:cubicBezTo>
                  <a:pt x="9108855" y="745636"/>
                  <a:pt x="8673789" y="649825"/>
                  <a:pt x="8476772" y="726835"/>
                </a:cubicBezTo>
                <a:cubicBezTo>
                  <a:pt x="8279755" y="803845"/>
                  <a:pt x="8247656" y="692516"/>
                  <a:pt x="8111498" y="726835"/>
                </a:cubicBezTo>
                <a:cubicBezTo>
                  <a:pt x="7975340" y="761154"/>
                  <a:pt x="7615987" y="643751"/>
                  <a:pt x="7335292" y="726835"/>
                </a:cubicBezTo>
                <a:cubicBezTo>
                  <a:pt x="7054597" y="809919"/>
                  <a:pt x="7065719" y="718654"/>
                  <a:pt x="6970019" y="726835"/>
                </a:cubicBezTo>
                <a:cubicBezTo>
                  <a:pt x="6874319" y="735016"/>
                  <a:pt x="6622514" y="696120"/>
                  <a:pt x="6296546" y="726835"/>
                </a:cubicBezTo>
                <a:cubicBezTo>
                  <a:pt x="5970578" y="757550"/>
                  <a:pt x="5775536" y="638596"/>
                  <a:pt x="5520340" y="726835"/>
                </a:cubicBezTo>
                <a:cubicBezTo>
                  <a:pt x="5265144" y="815074"/>
                  <a:pt x="5350289" y="699544"/>
                  <a:pt x="5257800" y="726835"/>
                </a:cubicBezTo>
                <a:cubicBezTo>
                  <a:pt x="5165311" y="754126"/>
                  <a:pt x="4804388" y="709812"/>
                  <a:pt x="4481593" y="726835"/>
                </a:cubicBezTo>
                <a:cubicBezTo>
                  <a:pt x="4158798" y="743858"/>
                  <a:pt x="3924468" y="634842"/>
                  <a:pt x="3705387" y="726835"/>
                </a:cubicBezTo>
                <a:cubicBezTo>
                  <a:pt x="3486306" y="818828"/>
                  <a:pt x="3511281" y="723153"/>
                  <a:pt x="3442847" y="726835"/>
                </a:cubicBezTo>
                <a:cubicBezTo>
                  <a:pt x="3374413" y="730517"/>
                  <a:pt x="3149112" y="670849"/>
                  <a:pt x="2872107" y="726835"/>
                </a:cubicBezTo>
                <a:cubicBezTo>
                  <a:pt x="2595102" y="782821"/>
                  <a:pt x="2597907" y="701799"/>
                  <a:pt x="2404101" y="726835"/>
                </a:cubicBezTo>
                <a:cubicBezTo>
                  <a:pt x="2210295" y="751871"/>
                  <a:pt x="2103866" y="678737"/>
                  <a:pt x="1936094" y="726835"/>
                </a:cubicBezTo>
                <a:cubicBezTo>
                  <a:pt x="1768322" y="774933"/>
                  <a:pt x="1630736" y="675552"/>
                  <a:pt x="1468088" y="726835"/>
                </a:cubicBezTo>
                <a:cubicBezTo>
                  <a:pt x="1305440" y="778118"/>
                  <a:pt x="1303182" y="712607"/>
                  <a:pt x="1205547" y="726835"/>
                </a:cubicBezTo>
                <a:cubicBezTo>
                  <a:pt x="1107912" y="741063"/>
                  <a:pt x="451936" y="619603"/>
                  <a:pt x="121142" y="726835"/>
                </a:cubicBezTo>
                <a:cubicBezTo>
                  <a:pt x="53603" y="730026"/>
                  <a:pt x="-2545" y="667813"/>
                  <a:pt x="0" y="605693"/>
                </a:cubicBezTo>
                <a:cubicBezTo>
                  <a:pt x="-2773" y="453665"/>
                  <a:pt x="14906" y="295251"/>
                  <a:pt x="0" y="121142"/>
                </a:cubicBezTo>
                <a:close/>
              </a:path>
              <a:path w="10515599" h="726835" stroke="0" extrusionOk="0">
                <a:moveTo>
                  <a:pt x="0" y="121142"/>
                </a:moveTo>
                <a:cubicBezTo>
                  <a:pt x="-9243" y="48536"/>
                  <a:pt x="36902" y="6506"/>
                  <a:pt x="121142" y="0"/>
                </a:cubicBezTo>
                <a:cubicBezTo>
                  <a:pt x="323676" y="-54760"/>
                  <a:pt x="679413" y="12132"/>
                  <a:pt x="897348" y="0"/>
                </a:cubicBezTo>
                <a:cubicBezTo>
                  <a:pt x="1115283" y="-12132"/>
                  <a:pt x="1144815" y="16853"/>
                  <a:pt x="1365355" y="0"/>
                </a:cubicBezTo>
                <a:cubicBezTo>
                  <a:pt x="1585895" y="-16853"/>
                  <a:pt x="1608263" y="11899"/>
                  <a:pt x="1730628" y="0"/>
                </a:cubicBezTo>
                <a:cubicBezTo>
                  <a:pt x="1852993" y="-11899"/>
                  <a:pt x="2087638" y="17851"/>
                  <a:pt x="2404101" y="0"/>
                </a:cubicBezTo>
                <a:cubicBezTo>
                  <a:pt x="2720564" y="-17851"/>
                  <a:pt x="2654512" y="37885"/>
                  <a:pt x="2872107" y="0"/>
                </a:cubicBezTo>
                <a:cubicBezTo>
                  <a:pt x="3089702" y="-37885"/>
                  <a:pt x="3319855" y="17318"/>
                  <a:pt x="3648313" y="0"/>
                </a:cubicBezTo>
                <a:cubicBezTo>
                  <a:pt x="3976771" y="-17318"/>
                  <a:pt x="3850893" y="31622"/>
                  <a:pt x="4013587" y="0"/>
                </a:cubicBezTo>
                <a:cubicBezTo>
                  <a:pt x="4176281" y="-31622"/>
                  <a:pt x="4549905" y="73822"/>
                  <a:pt x="4789793" y="0"/>
                </a:cubicBezTo>
                <a:cubicBezTo>
                  <a:pt x="5029681" y="-73822"/>
                  <a:pt x="4946422" y="13129"/>
                  <a:pt x="5052333" y="0"/>
                </a:cubicBezTo>
                <a:cubicBezTo>
                  <a:pt x="5158244" y="-13129"/>
                  <a:pt x="5444869" y="59234"/>
                  <a:pt x="5623073" y="0"/>
                </a:cubicBezTo>
                <a:cubicBezTo>
                  <a:pt x="5801277" y="-59234"/>
                  <a:pt x="5923281" y="68133"/>
                  <a:pt x="6193813" y="0"/>
                </a:cubicBezTo>
                <a:cubicBezTo>
                  <a:pt x="6464345" y="-68133"/>
                  <a:pt x="6458242" y="8294"/>
                  <a:pt x="6661819" y="0"/>
                </a:cubicBezTo>
                <a:cubicBezTo>
                  <a:pt x="6865396" y="-8294"/>
                  <a:pt x="7227923" y="21682"/>
                  <a:pt x="7438025" y="0"/>
                </a:cubicBezTo>
                <a:cubicBezTo>
                  <a:pt x="7648127" y="-21682"/>
                  <a:pt x="7883427" y="51384"/>
                  <a:pt x="8214231" y="0"/>
                </a:cubicBezTo>
                <a:cubicBezTo>
                  <a:pt x="8545035" y="-51384"/>
                  <a:pt x="8399419" y="23873"/>
                  <a:pt x="8579505" y="0"/>
                </a:cubicBezTo>
                <a:cubicBezTo>
                  <a:pt x="8759591" y="-23873"/>
                  <a:pt x="8948252" y="35083"/>
                  <a:pt x="9150244" y="0"/>
                </a:cubicBezTo>
                <a:cubicBezTo>
                  <a:pt x="9352236" y="-35083"/>
                  <a:pt x="9888571" y="130935"/>
                  <a:pt x="10394457" y="0"/>
                </a:cubicBezTo>
                <a:cubicBezTo>
                  <a:pt x="10459715" y="-4956"/>
                  <a:pt x="10524053" y="52520"/>
                  <a:pt x="10515599" y="121142"/>
                </a:cubicBezTo>
                <a:cubicBezTo>
                  <a:pt x="10537000" y="287397"/>
                  <a:pt x="10503637" y="499391"/>
                  <a:pt x="10515599" y="605693"/>
                </a:cubicBezTo>
                <a:cubicBezTo>
                  <a:pt x="10521539" y="669075"/>
                  <a:pt x="10450757" y="743671"/>
                  <a:pt x="10394457" y="726835"/>
                </a:cubicBezTo>
                <a:cubicBezTo>
                  <a:pt x="10192540" y="758418"/>
                  <a:pt x="10146765" y="688217"/>
                  <a:pt x="9926450" y="726835"/>
                </a:cubicBezTo>
                <a:cubicBezTo>
                  <a:pt x="9706135" y="765453"/>
                  <a:pt x="9491490" y="662114"/>
                  <a:pt x="9355711" y="726835"/>
                </a:cubicBezTo>
                <a:cubicBezTo>
                  <a:pt x="9219932" y="791556"/>
                  <a:pt x="9185046" y="710745"/>
                  <a:pt x="9093170" y="726835"/>
                </a:cubicBezTo>
                <a:cubicBezTo>
                  <a:pt x="9001294" y="742925"/>
                  <a:pt x="8918296" y="720944"/>
                  <a:pt x="8830630" y="726835"/>
                </a:cubicBezTo>
                <a:cubicBezTo>
                  <a:pt x="8742964" y="732726"/>
                  <a:pt x="8469579" y="675521"/>
                  <a:pt x="8259890" y="726835"/>
                </a:cubicBezTo>
                <a:cubicBezTo>
                  <a:pt x="8050201" y="778149"/>
                  <a:pt x="8064011" y="687692"/>
                  <a:pt x="7894617" y="726835"/>
                </a:cubicBezTo>
                <a:cubicBezTo>
                  <a:pt x="7725223" y="765978"/>
                  <a:pt x="7498944" y="726290"/>
                  <a:pt x="7221144" y="726835"/>
                </a:cubicBezTo>
                <a:cubicBezTo>
                  <a:pt x="6943344" y="727380"/>
                  <a:pt x="7037660" y="724442"/>
                  <a:pt x="6855871" y="726835"/>
                </a:cubicBezTo>
                <a:cubicBezTo>
                  <a:pt x="6674082" y="729228"/>
                  <a:pt x="6423022" y="664175"/>
                  <a:pt x="6182398" y="726835"/>
                </a:cubicBezTo>
                <a:cubicBezTo>
                  <a:pt x="5941774" y="789495"/>
                  <a:pt x="6029877" y="723986"/>
                  <a:pt x="5919858" y="726835"/>
                </a:cubicBezTo>
                <a:cubicBezTo>
                  <a:pt x="5809839" y="729684"/>
                  <a:pt x="5464100" y="716035"/>
                  <a:pt x="5246385" y="726835"/>
                </a:cubicBezTo>
                <a:cubicBezTo>
                  <a:pt x="5028670" y="737635"/>
                  <a:pt x="5044507" y="693206"/>
                  <a:pt x="4881111" y="726835"/>
                </a:cubicBezTo>
                <a:cubicBezTo>
                  <a:pt x="4717715" y="760464"/>
                  <a:pt x="4742085" y="725236"/>
                  <a:pt x="4618571" y="726835"/>
                </a:cubicBezTo>
                <a:cubicBezTo>
                  <a:pt x="4495057" y="728434"/>
                  <a:pt x="4336063" y="687125"/>
                  <a:pt x="4253298" y="726835"/>
                </a:cubicBezTo>
                <a:cubicBezTo>
                  <a:pt x="4170533" y="766545"/>
                  <a:pt x="3908206" y="670307"/>
                  <a:pt x="3579825" y="726835"/>
                </a:cubicBezTo>
                <a:cubicBezTo>
                  <a:pt x="3251444" y="783363"/>
                  <a:pt x="3362070" y="685045"/>
                  <a:pt x="3214551" y="726835"/>
                </a:cubicBezTo>
                <a:cubicBezTo>
                  <a:pt x="3067032" y="768625"/>
                  <a:pt x="3008558" y="711056"/>
                  <a:pt x="2952011" y="726835"/>
                </a:cubicBezTo>
                <a:cubicBezTo>
                  <a:pt x="2895464" y="742614"/>
                  <a:pt x="2734904" y="724201"/>
                  <a:pt x="2586738" y="726835"/>
                </a:cubicBezTo>
                <a:cubicBezTo>
                  <a:pt x="2438572" y="729469"/>
                  <a:pt x="2234110" y="726703"/>
                  <a:pt x="2118731" y="726835"/>
                </a:cubicBezTo>
                <a:cubicBezTo>
                  <a:pt x="2003352" y="726967"/>
                  <a:pt x="1674500" y="706975"/>
                  <a:pt x="1547991" y="726835"/>
                </a:cubicBezTo>
                <a:cubicBezTo>
                  <a:pt x="1421482" y="746695"/>
                  <a:pt x="1339949" y="691683"/>
                  <a:pt x="1182718" y="726835"/>
                </a:cubicBezTo>
                <a:cubicBezTo>
                  <a:pt x="1025487" y="761987"/>
                  <a:pt x="432170" y="609031"/>
                  <a:pt x="121142" y="726835"/>
                </a:cubicBezTo>
                <a:cubicBezTo>
                  <a:pt x="50636" y="720402"/>
                  <a:pt x="-10989" y="677705"/>
                  <a:pt x="0" y="605693"/>
                </a:cubicBezTo>
                <a:cubicBezTo>
                  <a:pt x="-17549" y="435612"/>
                  <a:pt x="6608" y="339637"/>
                  <a:pt x="0" y="121142"/>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person is guilty of an offence under this section if the activity caused or incited involved:</a:t>
            </a:r>
          </a:p>
        </p:txBody>
      </p:sp>
      <p:graphicFrame>
        <p:nvGraphicFramePr>
          <p:cNvPr id="5" name="Diagram 4">
            <a:extLst>
              <a:ext uri="{FF2B5EF4-FFF2-40B4-BE49-F238E27FC236}">
                <a16:creationId xmlns:a16="http://schemas.microsoft.com/office/drawing/2014/main" id="{C99440FC-0E5B-4E0D-BA9E-3A80E374C86A}"/>
              </a:ext>
            </a:extLst>
          </p:cNvPr>
          <p:cNvGraphicFramePr/>
          <p:nvPr>
            <p:extLst>
              <p:ext uri="{D42A27DB-BD31-4B8C-83A1-F6EECF244321}">
                <p14:modId xmlns:p14="http://schemas.microsoft.com/office/powerpoint/2010/main" val="526497437"/>
              </p:ext>
            </p:extLst>
          </p:nvPr>
        </p:nvGraphicFramePr>
        <p:xfrm>
          <a:off x="854765" y="1963662"/>
          <a:ext cx="10365443" cy="3621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31268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2654D31-D1F7-47FD-9C01-D9B2F1C38DA6}"/>
                                            </p:graphicEl>
                                          </p:spTgt>
                                        </p:tgtEl>
                                        <p:attrNameLst>
                                          <p:attrName>style.visibility</p:attrName>
                                        </p:attrNameLst>
                                      </p:cBhvr>
                                      <p:to>
                                        <p:strVal val="visible"/>
                                      </p:to>
                                    </p:set>
                                    <p:animEffect transition="in" filter="fade">
                                      <p:cBhvr>
                                        <p:cTn id="7" dur="500"/>
                                        <p:tgtEl>
                                          <p:spTgt spid="5">
                                            <p:graphicEl>
                                              <a:dgm id="{C2654D31-D1F7-47FD-9C01-D9B2F1C38DA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B50F37F2-29D5-4DA5-BDE9-3C010F8614AC}"/>
                                            </p:graphicEl>
                                          </p:spTgt>
                                        </p:tgtEl>
                                        <p:attrNameLst>
                                          <p:attrName>style.visibility</p:attrName>
                                        </p:attrNameLst>
                                      </p:cBhvr>
                                      <p:to>
                                        <p:strVal val="visible"/>
                                      </p:to>
                                    </p:set>
                                    <p:animEffect transition="in" filter="fade">
                                      <p:cBhvr>
                                        <p:cTn id="12" dur="500"/>
                                        <p:tgtEl>
                                          <p:spTgt spid="5">
                                            <p:graphicEl>
                                              <a:dgm id="{B50F37F2-29D5-4DA5-BDE9-3C010F8614A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2C6F7F6C-4007-45A8-A37D-02972BCB932E}"/>
                                            </p:graphicEl>
                                          </p:spTgt>
                                        </p:tgtEl>
                                        <p:attrNameLst>
                                          <p:attrName>style.visibility</p:attrName>
                                        </p:attrNameLst>
                                      </p:cBhvr>
                                      <p:to>
                                        <p:strVal val="visible"/>
                                      </p:to>
                                    </p:set>
                                    <p:animEffect transition="in" filter="fade">
                                      <p:cBhvr>
                                        <p:cTn id="15" dur="500"/>
                                        <p:tgtEl>
                                          <p:spTgt spid="5">
                                            <p:graphicEl>
                                              <a:dgm id="{2C6F7F6C-4007-45A8-A37D-02972BCB932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718FEE76-7527-403E-8EA3-65B4058151E8}"/>
                                            </p:graphicEl>
                                          </p:spTgt>
                                        </p:tgtEl>
                                        <p:attrNameLst>
                                          <p:attrName>style.visibility</p:attrName>
                                        </p:attrNameLst>
                                      </p:cBhvr>
                                      <p:to>
                                        <p:strVal val="visible"/>
                                      </p:to>
                                    </p:set>
                                    <p:animEffect transition="in" filter="fade">
                                      <p:cBhvr>
                                        <p:cTn id="20" dur="500"/>
                                        <p:tgtEl>
                                          <p:spTgt spid="5">
                                            <p:graphicEl>
                                              <a:dgm id="{718FEE76-7527-403E-8EA3-65B4058151E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3F5CB8C6-0F83-451A-9F18-3A8ED7F5BED4}"/>
                                            </p:graphicEl>
                                          </p:spTgt>
                                        </p:tgtEl>
                                        <p:attrNameLst>
                                          <p:attrName>style.visibility</p:attrName>
                                        </p:attrNameLst>
                                      </p:cBhvr>
                                      <p:to>
                                        <p:strVal val="visible"/>
                                      </p:to>
                                    </p:set>
                                    <p:animEffect transition="in" filter="fade">
                                      <p:cBhvr>
                                        <p:cTn id="23" dur="500"/>
                                        <p:tgtEl>
                                          <p:spTgt spid="5">
                                            <p:graphicEl>
                                              <a:dgm id="{3F5CB8C6-0F83-451A-9F18-3A8ED7F5BED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2D0C231C-8F78-4E63-9C9F-9D30A21C9278}"/>
                                            </p:graphicEl>
                                          </p:spTgt>
                                        </p:tgtEl>
                                        <p:attrNameLst>
                                          <p:attrName>style.visibility</p:attrName>
                                        </p:attrNameLst>
                                      </p:cBhvr>
                                      <p:to>
                                        <p:strVal val="visible"/>
                                      </p:to>
                                    </p:set>
                                    <p:animEffect transition="in" filter="fade">
                                      <p:cBhvr>
                                        <p:cTn id="28" dur="500"/>
                                        <p:tgtEl>
                                          <p:spTgt spid="5">
                                            <p:graphicEl>
                                              <a:dgm id="{2D0C231C-8F78-4E63-9C9F-9D30A21C9278}"/>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8861D052-250A-41DA-8316-79D76F27F0F7}"/>
                                            </p:graphicEl>
                                          </p:spTgt>
                                        </p:tgtEl>
                                        <p:attrNameLst>
                                          <p:attrName>style.visibility</p:attrName>
                                        </p:attrNameLst>
                                      </p:cBhvr>
                                      <p:to>
                                        <p:strVal val="visible"/>
                                      </p:to>
                                    </p:set>
                                    <p:animEffect transition="in" filter="fade">
                                      <p:cBhvr>
                                        <p:cTn id="31" dur="500"/>
                                        <p:tgtEl>
                                          <p:spTgt spid="5">
                                            <p:graphicEl>
                                              <a:dgm id="{8861D052-250A-41DA-8316-79D76F27F0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2566F2-00FA-43CD-92DB-CE3D92ECB34E}"/>
              </a:ext>
            </a:extLst>
          </p:cNvPr>
          <p:cNvSpPr txBox="1"/>
          <p:nvPr/>
        </p:nvSpPr>
        <p:spPr>
          <a:xfrm>
            <a:off x="715618" y="301039"/>
            <a:ext cx="10893286"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To summarise …..</a:t>
            </a:r>
          </a:p>
        </p:txBody>
      </p:sp>
      <p:graphicFrame>
        <p:nvGraphicFramePr>
          <p:cNvPr id="4" name="Diagram 3">
            <a:extLst>
              <a:ext uri="{FF2B5EF4-FFF2-40B4-BE49-F238E27FC236}">
                <a16:creationId xmlns:a16="http://schemas.microsoft.com/office/drawing/2014/main" id="{D9C17E91-CFE4-4808-B9BE-353A54E38D4D}"/>
              </a:ext>
            </a:extLst>
          </p:cNvPr>
          <p:cNvGraphicFramePr/>
          <p:nvPr>
            <p:extLst>
              <p:ext uri="{D42A27DB-BD31-4B8C-83A1-F6EECF244321}">
                <p14:modId xmlns:p14="http://schemas.microsoft.com/office/powerpoint/2010/main" val="1175931353"/>
              </p:ext>
            </p:extLst>
          </p:nvPr>
        </p:nvGraphicFramePr>
        <p:xfrm>
          <a:off x="1283314" y="1113184"/>
          <a:ext cx="10007537" cy="41879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393924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E23F5D78-66A3-45ED-9C35-99AF31277F15}"/>
                                            </p:graphicEl>
                                          </p:spTgt>
                                        </p:tgtEl>
                                        <p:attrNameLst>
                                          <p:attrName>style.visibility</p:attrName>
                                        </p:attrNameLst>
                                      </p:cBhvr>
                                      <p:to>
                                        <p:strVal val="visible"/>
                                      </p:to>
                                    </p:set>
                                    <p:animEffect transition="in" filter="fade">
                                      <p:cBhvr>
                                        <p:cTn id="7" dur="500"/>
                                        <p:tgtEl>
                                          <p:spTgt spid="4">
                                            <p:graphicEl>
                                              <a:dgm id="{E23F5D78-66A3-45ED-9C35-99AF31277F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DDD6EF8-E2B5-4EB7-B4F2-611542A2D2E2}"/>
                                            </p:graphicEl>
                                          </p:spTgt>
                                        </p:tgtEl>
                                        <p:attrNameLst>
                                          <p:attrName>style.visibility</p:attrName>
                                        </p:attrNameLst>
                                      </p:cBhvr>
                                      <p:to>
                                        <p:strVal val="visible"/>
                                      </p:to>
                                    </p:set>
                                    <p:animEffect transition="in" filter="fade">
                                      <p:cBhvr>
                                        <p:cTn id="12" dur="500"/>
                                        <p:tgtEl>
                                          <p:spTgt spid="4">
                                            <p:graphicEl>
                                              <a:dgm id="{8DDD6EF8-E2B5-4EB7-B4F2-611542A2D2E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30BCBEB3-A38B-4072-8580-0B57F4AE340D}"/>
                                            </p:graphicEl>
                                          </p:spTgt>
                                        </p:tgtEl>
                                        <p:attrNameLst>
                                          <p:attrName>style.visibility</p:attrName>
                                        </p:attrNameLst>
                                      </p:cBhvr>
                                      <p:to>
                                        <p:strVal val="visible"/>
                                      </p:to>
                                    </p:set>
                                    <p:animEffect transition="in" filter="fade">
                                      <p:cBhvr>
                                        <p:cTn id="15" dur="500"/>
                                        <p:tgtEl>
                                          <p:spTgt spid="4">
                                            <p:graphicEl>
                                              <a:dgm id="{30BCBEB3-A38B-4072-8580-0B57F4AE340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273833" y="2644170"/>
            <a:ext cx="9644332" cy="1569660"/>
          </a:xfrm>
          <a:custGeom>
            <a:avLst/>
            <a:gdLst>
              <a:gd name="connsiteX0" fmla="*/ 0 w 9644332"/>
              <a:gd name="connsiteY0" fmla="*/ 0 h 1569660"/>
              <a:gd name="connsiteX1" fmla="*/ 374427 w 9644332"/>
              <a:gd name="connsiteY1" fmla="*/ 0 h 1569660"/>
              <a:gd name="connsiteX2" fmla="*/ 652411 w 9644332"/>
              <a:gd name="connsiteY2" fmla="*/ 0 h 1569660"/>
              <a:gd name="connsiteX3" fmla="*/ 1219724 w 9644332"/>
              <a:gd name="connsiteY3" fmla="*/ 0 h 1569660"/>
              <a:gd name="connsiteX4" fmla="*/ 1979925 w 9644332"/>
              <a:gd name="connsiteY4" fmla="*/ 0 h 1569660"/>
              <a:gd name="connsiteX5" fmla="*/ 2450795 w 9644332"/>
              <a:gd name="connsiteY5" fmla="*/ 0 h 1569660"/>
              <a:gd name="connsiteX6" fmla="*/ 2921665 w 9644332"/>
              <a:gd name="connsiteY6" fmla="*/ 0 h 1569660"/>
              <a:gd name="connsiteX7" fmla="*/ 3488979 w 9644332"/>
              <a:gd name="connsiteY7" fmla="*/ 0 h 1569660"/>
              <a:gd name="connsiteX8" fmla="*/ 4152736 w 9644332"/>
              <a:gd name="connsiteY8" fmla="*/ 0 h 1569660"/>
              <a:gd name="connsiteX9" fmla="*/ 4816493 w 9644332"/>
              <a:gd name="connsiteY9" fmla="*/ 0 h 1569660"/>
              <a:gd name="connsiteX10" fmla="*/ 5480250 w 9644332"/>
              <a:gd name="connsiteY10" fmla="*/ 0 h 1569660"/>
              <a:gd name="connsiteX11" fmla="*/ 6240450 w 9644332"/>
              <a:gd name="connsiteY11" fmla="*/ 0 h 1569660"/>
              <a:gd name="connsiteX12" fmla="*/ 6807764 w 9644332"/>
              <a:gd name="connsiteY12" fmla="*/ 0 h 1569660"/>
              <a:gd name="connsiteX13" fmla="*/ 7471521 w 9644332"/>
              <a:gd name="connsiteY13" fmla="*/ 0 h 1569660"/>
              <a:gd name="connsiteX14" fmla="*/ 8038834 w 9644332"/>
              <a:gd name="connsiteY14" fmla="*/ 0 h 1569660"/>
              <a:gd name="connsiteX15" fmla="*/ 8606148 w 9644332"/>
              <a:gd name="connsiteY15" fmla="*/ 0 h 1569660"/>
              <a:gd name="connsiteX16" fmla="*/ 9644332 w 9644332"/>
              <a:gd name="connsiteY16" fmla="*/ 0 h 1569660"/>
              <a:gd name="connsiteX17" fmla="*/ 9644332 w 9644332"/>
              <a:gd name="connsiteY17" fmla="*/ 476130 h 1569660"/>
              <a:gd name="connsiteX18" fmla="*/ 9644332 w 9644332"/>
              <a:gd name="connsiteY18" fmla="*/ 1015047 h 1569660"/>
              <a:gd name="connsiteX19" fmla="*/ 9644332 w 9644332"/>
              <a:gd name="connsiteY19" fmla="*/ 1569660 h 1569660"/>
              <a:gd name="connsiteX20" fmla="*/ 8980575 w 9644332"/>
              <a:gd name="connsiteY20" fmla="*/ 1569660 h 1569660"/>
              <a:gd name="connsiteX21" fmla="*/ 8316818 w 9644332"/>
              <a:gd name="connsiteY21" fmla="*/ 1569660 h 1569660"/>
              <a:gd name="connsiteX22" fmla="*/ 7749504 w 9644332"/>
              <a:gd name="connsiteY22" fmla="*/ 1569660 h 1569660"/>
              <a:gd name="connsiteX23" fmla="*/ 7471521 w 9644332"/>
              <a:gd name="connsiteY23" fmla="*/ 1569660 h 1569660"/>
              <a:gd name="connsiteX24" fmla="*/ 7000650 w 9644332"/>
              <a:gd name="connsiteY24" fmla="*/ 1569660 h 1569660"/>
              <a:gd name="connsiteX25" fmla="*/ 6336893 w 9644332"/>
              <a:gd name="connsiteY25" fmla="*/ 1569660 h 1569660"/>
              <a:gd name="connsiteX26" fmla="*/ 5962466 w 9644332"/>
              <a:gd name="connsiteY26" fmla="*/ 1569660 h 1569660"/>
              <a:gd name="connsiteX27" fmla="*/ 5202266 w 9644332"/>
              <a:gd name="connsiteY27" fmla="*/ 1569660 h 1569660"/>
              <a:gd name="connsiteX28" fmla="*/ 4442066 w 9644332"/>
              <a:gd name="connsiteY28" fmla="*/ 1569660 h 1569660"/>
              <a:gd name="connsiteX29" fmla="*/ 3874752 w 9644332"/>
              <a:gd name="connsiteY29" fmla="*/ 1569660 h 1569660"/>
              <a:gd name="connsiteX30" fmla="*/ 3114552 w 9644332"/>
              <a:gd name="connsiteY30" fmla="*/ 1569660 h 1569660"/>
              <a:gd name="connsiteX31" fmla="*/ 2547238 w 9644332"/>
              <a:gd name="connsiteY31" fmla="*/ 1569660 h 1569660"/>
              <a:gd name="connsiteX32" fmla="*/ 1883481 w 9644332"/>
              <a:gd name="connsiteY32" fmla="*/ 1569660 h 1569660"/>
              <a:gd name="connsiteX33" fmla="*/ 1605498 w 9644332"/>
              <a:gd name="connsiteY33" fmla="*/ 1569660 h 1569660"/>
              <a:gd name="connsiteX34" fmla="*/ 845297 w 9644332"/>
              <a:gd name="connsiteY34" fmla="*/ 1569660 h 1569660"/>
              <a:gd name="connsiteX35" fmla="*/ 0 w 9644332"/>
              <a:gd name="connsiteY35" fmla="*/ 1569660 h 1569660"/>
              <a:gd name="connsiteX36" fmla="*/ 0 w 9644332"/>
              <a:gd name="connsiteY36" fmla="*/ 1030743 h 1569660"/>
              <a:gd name="connsiteX37" fmla="*/ 0 w 9644332"/>
              <a:gd name="connsiteY37" fmla="*/ 538917 h 1569660"/>
              <a:gd name="connsiteX38" fmla="*/ 0 w 9644332"/>
              <a:gd name="connsiteY38" fmla="*/ 0 h 1569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644332" h="1569660" fill="none" extrusionOk="0">
                <a:moveTo>
                  <a:pt x="0" y="0"/>
                </a:moveTo>
                <a:cubicBezTo>
                  <a:pt x="157901" y="-6880"/>
                  <a:pt x="274110" y="6894"/>
                  <a:pt x="374427" y="0"/>
                </a:cubicBezTo>
                <a:cubicBezTo>
                  <a:pt x="474744" y="-6894"/>
                  <a:pt x="541468" y="24785"/>
                  <a:pt x="652411" y="0"/>
                </a:cubicBezTo>
                <a:cubicBezTo>
                  <a:pt x="763354" y="-24785"/>
                  <a:pt x="1041164" y="47408"/>
                  <a:pt x="1219724" y="0"/>
                </a:cubicBezTo>
                <a:cubicBezTo>
                  <a:pt x="1398284" y="-47408"/>
                  <a:pt x="1705705" y="23459"/>
                  <a:pt x="1979925" y="0"/>
                </a:cubicBezTo>
                <a:cubicBezTo>
                  <a:pt x="2254145" y="-23459"/>
                  <a:pt x="2344560" y="30607"/>
                  <a:pt x="2450795" y="0"/>
                </a:cubicBezTo>
                <a:cubicBezTo>
                  <a:pt x="2557030" y="-30607"/>
                  <a:pt x="2716786" y="12599"/>
                  <a:pt x="2921665" y="0"/>
                </a:cubicBezTo>
                <a:cubicBezTo>
                  <a:pt x="3126544" y="-12599"/>
                  <a:pt x="3320327" y="23152"/>
                  <a:pt x="3488979" y="0"/>
                </a:cubicBezTo>
                <a:cubicBezTo>
                  <a:pt x="3657631" y="-23152"/>
                  <a:pt x="3839419" y="23297"/>
                  <a:pt x="4152736" y="0"/>
                </a:cubicBezTo>
                <a:cubicBezTo>
                  <a:pt x="4466053" y="-23297"/>
                  <a:pt x="4485540" y="32522"/>
                  <a:pt x="4816493" y="0"/>
                </a:cubicBezTo>
                <a:cubicBezTo>
                  <a:pt x="5147446" y="-32522"/>
                  <a:pt x="5325474" y="28213"/>
                  <a:pt x="5480250" y="0"/>
                </a:cubicBezTo>
                <a:cubicBezTo>
                  <a:pt x="5635026" y="-28213"/>
                  <a:pt x="6035891" y="75566"/>
                  <a:pt x="6240450" y="0"/>
                </a:cubicBezTo>
                <a:cubicBezTo>
                  <a:pt x="6445009" y="-75566"/>
                  <a:pt x="6654147" y="28702"/>
                  <a:pt x="6807764" y="0"/>
                </a:cubicBezTo>
                <a:cubicBezTo>
                  <a:pt x="6961381" y="-28702"/>
                  <a:pt x="7186536" y="60357"/>
                  <a:pt x="7471521" y="0"/>
                </a:cubicBezTo>
                <a:cubicBezTo>
                  <a:pt x="7756506" y="-60357"/>
                  <a:pt x="7775847" y="10670"/>
                  <a:pt x="8038834" y="0"/>
                </a:cubicBezTo>
                <a:cubicBezTo>
                  <a:pt x="8301821" y="-10670"/>
                  <a:pt x="8333460" y="32471"/>
                  <a:pt x="8606148" y="0"/>
                </a:cubicBezTo>
                <a:cubicBezTo>
                  <a:pt x="8878836" y="-32471"/>
                  <a:pt x="9434799" y="48494"/>
                  <a:pt x="9644332" y="0"/>
                </a:cubicBezTo>
                <a:cubicBezTo>
                  <a:pt x="9692010" y="106543"/>
                  <a:pt x="9614127" y="261457"/>
                  <a:pt x="9644332" y="476130"/>
                </a:cubicBezTo>
                <a:cubicBezTo>
                  <a:pt x="9674537" y="690803"/>
                  <a:pt x="9596294" y="773809"/>
                  <a:pt x="9644332" y="1015047"/>
                </a:cubicBezTo>
                <a:cubicBezTo>
                  <a:pt x="9692370" y="1256285"/>
                  <a:pt x="9619930" y="1328989"/>
                  <a:pt x="9644332" y="1569660"/>
                </a:cubicBezTo>
                <a:cubicBezTo>
                  <a:pt x="9491231" y="1580424"/>
                  <a:pt x="9187716" y="1535206"/>
                  <a:pt x="8980575" y="1569660"/>
                </a:cubicBezTo>
                <a:cubicBezTo>
                  <a:pt x="8773434" y="1604114"/>
                  <a:pt x="8554973" y="1527586"/>
                  <a:pt x="8316818" y="1569660"/>
                </a:cubicBezTo>
                <a:cubicBezTo>
                  <a:pt x="8078663" y="1611734"/>
                  <a:pt x="8002472" y="1553851"/>
                  <a:pt x="7749504" y="1569660"/>
                </a:cubicBezTo>
                <a:cubicBezTo>
                  <a:pt x="7496536" y="1585469"/>
                  <a:pt x="7528884" y="1549047"/>
                  <a:pt x="7471521" y="1569660"/>
                </a:cubicBezTo>
                <a:cubicBezTo>
                  <a:pt x="7414158" y="1590273"/>
                  <a:pt x="7212788" y="1554708"/>
                  <a:pt x="7000650" y="1569660"/>
                </a:cubicBezTo>
                <a:cubicBezTo>
                  <a:pt x="6788512" y="1584612"/>
                  <a:pt x="6512545" y="1530105"/>
                  <a:pt x="6336893" y="1569660"/>
                </a:cubicBezTo>
                <a:cubicBezTo>
                  <a:pt x="6161241" y="1609215"/>
                  <a:pt x="6139478" y="1553419"/>
                  <a:pt x="5962466" y="1569660"/>
                </a:cubicBezTo>
                <a:cubicBezTo>
                  <a:pt x="5785454" y="1585901"/>
                  <a:pt x="5381701" y="1535328"/>
                  <a:pt x="5202266" y="1569660"/>
                </a:cubicBezTo>
                <a:cubicBezTo>
                  <a:pt x="5022831" y="1603992"/>
                  <a:pt x="4624818" y="1525758"/>
                  <a:pt x="4442066" y="1569660"/>
                </a:cubicBezTo>
                <a:cubicBezTo>
                  <a:pt x="4259314" y="1613562"/>
                  <a:pt x="4139457" y="1513944"/>
                  <a:pt x="3874752" y="1569660"/>
                </a:cubicBezTo>
                <a:cubicBezTo>
                  <a:pt x="3610047" y="1625376"/>
                  <a:pt x="3365930" y="1521138"/>
                  <a:pt x="3114552" y="1569660"/>
                </a:cubicBezTo>
                <a:cubicBezTo>
                  <a:pt x="2863174" y="1618182"/>
                  <a:pt x="2829106" y="1542150"/>
                  <a:pt x="2547238" y="1569660"/>
                </a:cubicBezTo>
                <a:cubicBezTo>
                  <a:pt x="2265370" y="1597170"/>
                  <a:pt x="2079158" y="1566763"/>
                  <a:pt x="1883481" y="1569660"/>
                </a:cubicBezTo>
                <a:cubicBezTo>
                  <a:pt x="1687804" y="1572557"/>
                  <a:pt x="1665853" y="1563399"/>
                  <a:pt x="1605498" y="1569660"/>
                </a:cubicBezTo>
                <a:cubicBezTo>
                  <a:pt x="1545143" y="1575921"/>
                  <a:pt x="1126183" y="1520546"/>
                  <a:pt x="845297" y="1569660"/>
                </a:cubicBezTo>
                <a:cubicBezTo>
                  <a:pt x="564411" y="1618774"/>
                  <a:pt x="296923" y="1542980"/>
                  <a:pt x="0" y="1569660"/>
                </a:cubicBezTo>
                <a:cubicBezTo>
                  <a:pt x="-62297" y="1428141"/>
                  <a:pt x="58367" y="1219569"/>
                  <a:pt x="0" y="1030743"/>
                </a:cubicBezTo>
                <a:cubicBezTo>
                  <a:pt x="-58367" y="841917"/>
                  <a:pt x="28449" y="753271"/>
                  <a:pt x="0" y="538917"/>
                </a:cubicBezTo>
                <a:cubicBezTo>
                  <a:pt x="-28449" y="324563"/>
                  <a:pt x="29459" y="154680"/>
                  <a:pt x="0" y="0"/>
                </a:cubicBezTo>
                <a:close/>
              </a:path>
              <a:path w="9644332" h="1569660" stroke="0" extrusionOk="0">
                <a:moveTo>
                  <a:pt x="0" y="0"/>
                </a:moveTo>
                <a:cubicBezTo>
                  <a:pt x="216835" y="-20474"/>
                  <a:pt x="283975" y="35340"/>
                  <a:pt x="470870" y="0"/>
                </a:cubicBezTo>
                <a:cubicBezTo>
                  <a:pt x="657765" y="-35340"/>
                  <a:pt x="643853" y="9194"/>
                  <a:pt x="748854" y="0"/>
                </a:cubicBezTo>
                <a:cubicBezTo>
                  <a:pt x="853855" y="-9194"/>
                  <a:pt x="1326983" y="59261"/>
                  <a:pt x="1509054" y="0"/>
                </a:cubicBezTo>
                <a:cubicBezTo>
                  <a:pt x="1691125" y="-59261"/>
                  <a:pt x="1778736" y="10459"/>
                  <a:pt x="1979925" y="0"/>
                </a:cubicBezTo>
                <a:cubicBezTo>
                  <a:pt x="2181114" y="-10459"/>
                  <a:pt x="2268620" y="47624"/>
                  <a:pt x="2450795" y="0"/>
                </a:cubicBezTo>
                <a:cubicBezTo>
                  <a:pt x="2632970" y="-47624"/>
                  <a:pt x="2909446" y="85807"/>
                  <a:pt x="3210995" y="0"/>
                </a:cubicBezTo>
                <a:cubicBezTo>
                  <a:pt x="3512544" y="-85807"/>
                  <a:pt x="3408463" y="13179"/>
                  <a:pt x="3585422" y="0"/>
                </a:cubicBezTo>
                <a:cubicBezTo>
                  <a:pt x="3762381" y="-13179"/>
                  <a:pt x="3995255" y="58790"/>
                  <a:pt x="4345623" y="0"/>
                </a:cubicBezTo>
                <a:cubicBezTo>
                  <a:pt x="4695991" y="-58790"/>
                  <a:pt x="4815420" y="21613"/>
                  <a:pt x="5105823" y="0"/>
                </a:cubicBezTo>
                <a:cubicBezTo>
                  <a:pt x="5396226" y="-21613"/>
                  <a:pt x="5427292" y="36571"/>
                  <a:pt x="5673136" y="0"/>
                </a:cubicBezTo>
                <a:cubicBezTo>
                  <a:pt x="5918980" y="-36571"/>
                  <a:pt x="6222740" y="2683"/>
                  <a:pt x="6433337" y="0"/>
                </a:cubicBezTo>
                <a:cubicBezTo>
                  <a:pt x="6643934" y="-2683"/>
                  <a:pt x="6805497" y="49564"/>
                  <a:pt x="6904207" y="0"/>
                </a:cubicBezTo>
                <a:cubicBezTo>
                  <a:pt x="7002917" y="-49564"/>
                  <a:pt x="7155144" y="19465"/>
                  <a:pt x="7375077" y="0"/>
                </a:cubicBezTo>
                <a:cubicBezTo>
                  <a:pt x="7595010" y="-19465"/>
                  <a:pt x="7867826" y="32160"/>
                  <a:pt x="8038834" y="0"/>
                </a:cubicBezTo>
                <a:cubicBezTo>
                  <a:pt x="8209842" y="-32160"/>
                  <a:pt x="8391048" y="50317"/>
                  <a:pt x="8509705" y="0"/>
                </a:cubicBezTo>
                <a:cubicBezTo>
                  <a:pt x="8628362" y="-50317"/>
                  <a:pt x="9374899" y="11726"/>
                  <a:pt x="9644332" y="0"/>
                </a:cubicBezTo>
                <a:cubicBezTo>
                  <a:pt x="9680857" y="111055"/>
                  <a:pt x="9578314" y="427985"/>
                  <a:pt x="9644332" y="554613"/>
                </a:cubicBezTo>
                <a:cubicBezTo>
                  <a:pt x="9710350" y="681241"/>
                  <a:pt x="9604024" y="974088"/>
                  <a:pt x="9644332" y="1093530"/>
                </a:cubicBezTo>
                <a:cubicBezTo>
                  <a:pt x="9684640" y="1212972"/>
                  <a:pt x="9600827" y="1463885"/>
                  <a:pt x="9644332" y="1569660"/>
                </a:cubicBezTo>
                <a:cubicBezTo>
                  <a:pt x="9578458" y="1587630"/>
                  <a:pt x="9460192" y="1543139"/>
                  <a:pt x="9366348" y="1569660"/>
                </a:cubicBezTo>
                <a:cubicBezTo>
                  <a:pt x="9272504" y="1596181"/>
                  <a:pt x="8968027" y="1533748"/>
                  <a:pt x="8606148" y="1569660"/>
                </a:cubicBezTo>
                <a:cubicBezTo>
                  <a:pt x="8244269" y="1605572"/>
                  <a:pt x="8293776" y="1516387"/>
                  <a:pt x="8038834" y="1569660"/>
                </a:cubicBezTo>
                <a:cubicBezTo>
                  <a:pt x="7783892" y="1622933"/>
                  <a:pt x="7743219" y="1527170"/>
                  <a:pt x="7664407" y="1569660"/>
                </a:cubicBezTo>
                <a:cubicBezTo>
                  <a:pt x="7585595" y="1612150"/>
                  <a:pt x="7301627" y="1504736"/>
                  <a:pt x="7097094" y="1569660"/>
                </a:cubicBezTo>
                <a:cubicBezTo>
                  <a:pt x="6892561" y="1634584"/>
                  <a:pt x="6888135" y="1560975"/>
                  <a:pt x="6819110" y="1569660"/>
                </a:cubicBezTo>
                <a:cubicBezTo>
                  <a:pt x="6750085" y="1578345"/>
                  <a:pt x="6615098" y="1546052"/>
                  <a:pt x="6541126" y="1569660"/>
                </a:cubicBezTo>
                <a:cubicBezTo>
                  <a:pt x="6467154" y="1593268"/>
                  <a:pt x="6184972" y="1558113"/>
                  <a:pt x="5973813" y="1569660"/>
                </a:cubicBezTo>
                <a:cubicBezTo>
                  <a:pt x="5762654" y="1581207"/>
                  <a:pt x="5748674" y="1547594"/>
                  <a:pt x="5599386" y="1569660"/>
                </a:cubicBezTo>
                <a:cubicBezTo>
                  <a:pt x="5450098" y="1591726"/>
                  <a:pt x="5074687" y="1555361"/>
                  <a:pt x="4935629" y="1569660"/>
                </a:cubicBezTo>
                <a:cubicBezTo>
                  <a:pt x="4796571" y="1583959"/>
                  <a:pt x="4716862" y="1569125"/>
                  <a:pt x="4561202" y="1569660"/>
                </a:cubicBezTo>
                <a:cubicBezTo>
                  <a:pt x="4405542" y="1570195"/>
                  <a:pt x="4097036" y="1529072"/>
                  <a:pt x="3897445" y="1569660"/>
                </a:cubicBezTo>
                <a:cubicBezTo>
                  <a:pt x="3697854" y="1610248"/>
                  <a:pt x="3703652" y="1544793"/>
                  <a:pt x="3619461" y="1569660"/>
                </a:cubicBezTo>
                <a:cubicBezTo>
                  <a:pt x="3535270" y="1594527"/>
                  <a:pt x="3194093" y="1541355"/>
                  <a:pt x="2955704" y="1569660"/>
                </a:cubicBezTo>
                <a:cubicBezTo>
                  <a:pt x="2717315" y="1597965"/>
                  <a:pt x="2766904" y="1556243"/>
                  <a:pt x="2581277" y="1569660"/>
                </a:cubicBezTo>
                <a:cubicBezTo>
                  <a:pt x="2395650" y="1583077"/>
                  <a:pt x="2433303" y="1561760"/>
                  <a:pt x="2303293" y="1569660"/>
                </a:cubicBezTo>
                <a:cubicBezTo>
                  <a:pt x="2173283" y="1577560"/>
                  <a:pt x="2021466" y="1548293"/>
                  <a:pt x="1928866" y="1569660"/>
                </a:cubicBezTo>
                <a:cubicBezTo>
                  <a:pt x="1836266" y="1591027"/>
                  <a:pt x="1558586" y="1562321"/>
                  <a:pt x="1265109" y="1569660"/>
                </a:cubicBezTo>
                <a:cubicBezTo>
                  <a:pt x="971632" y="1576999"/>
                  <a:pt x="1008582" y="1544867"/>
                  <a:pt x="890682" y="1569660"/>
                </a:cubicBezTo>
                <a:cubicBezTo>
                  <a:pt x="772782" y="1594453"/>
                  <a:pt x="682896" y="1563803"/>
                  <a:pt x="612699" y="1569660"/>
                </a:cubicBezTo>
                <a:cubicBezTo>
                  <a:pt x="542502" y="1575517"/>
                  <a:pt x="211144" y="1518930"/>
                  <a:pt x="0" y="1569660"/>
                </a:cubicBezTo>
                <a:cubicBezTo>
                  <a:pt x="-37375" y="1378623"/>
                  <a:pt x="26270" y="1204306"/>
                  <a:pt x="0" y="1062137"/>
                </a:cubicBezTo>
                <a:cubicBezTo>
                  <a:pt x="-26270" y="919968"/>
                  <a:pt x="37231" y="753644"/>
                  <a:pt x="0" y="586006"/>
                </a:cubicBezTo>
                <a:cubicBezTo>
                  <a:pt x="-37231" y="418368"/>
                  <a:pt x="2470" y="286160"/>
                  <a:pt x="0" y="0"/>
                </a:cubicBezTo>
                <a:close/>
              </a:path>
            </a:pathLst>
          </a:custGeom>
          <a:solidFill>
            <a:schemeClr val="tx2">
              <a:lumMod val="20000"/>
              <a:lumOff val="80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eaLnBrk="0" fontAlgn="base" hangingPunct="0">
              <a:spcBef>
                <a:spcPct val="0"/>
              </a:spcBef>
              <a:spcAft>
                <a:spcPct val="0"/>
              </a:spcAft>
              <a:buFontTx/>
              <a:buNone/>
            </a:pPr>
            <a:endParaRPr lang="en-US" altLang="en-US" dirty="0">
              <a:solidFill>
                <a:schemeClr val="tx1"/>
              </a:solidFill>
              <a:latin typeface="+mn-lt"/>
              <a:ea typeface="ＭＳ Ｐゴシック" panose="020B0600070205080204" pitchFamily="34" charset="-128"/>
            </a:endParaRPr>
          </a:p>
          <a:p>
            <a:pPr algn="ctr" eaLnBrk="0" fontAlgn="base" hangingPunct="0">
              <a:spcBef>
                <a:spcPct val="0"/>
              </a:spcBef>
              <a:spcAft>
                <a:spcPct val="0"/>
              </a:spcAft>
              <a:buFontTx/>
              <a:buNone/>
            </a:pPr>
            <a:r>
              <a:rPr lang="en-GB" altLang="en-US" b="0" dirty="0">
                <a:solidFill>
                  <a:schemeClr val="tx1"/>
                </a:solidFill>
                <a:latin typeface="+mn-lt"/>
                <a:ea typeface="ＭＳ Ｐゴシック" panose="020B0600070205080204" pitchFamily="34" charset="-128"/>
              </a:rPr>
              <a:t>Triable either way</a:t>
            </a:r>
          </a:p>
          <a:p>
            <a:pPr algn="ctr" eaLnBrk="0" fontAlgn="base" hangingPunct="0">
              <a:spcBef>
                <a:spcPct val="0"/>
              </a:spcBef>
              <a:spcAft>
                <a:spcPct val="0"/>
              </a:spcAft>
              <a:buFontTx/>
              <a:buNone/>
            </a:pPr>
            <a:endParaRPr lang="en-GB" altLang="en-US" b="0" dirty="0">
              <a:solidFill>
                <a:schemeClr val="tx1"/>
              </a:solidFill>
              <a:latin typeface="+mn-lt"/>
              <a:ea typeface="ＭＳ Ｐゴシック" panose="020B0600070205080204" pitchFamily="34" charset="-128"/>
            </a:endParaRPr>
          </a:p>
          <a:p>
            <a:pPr algn="ctr" eaLnBrk="0" fontAlgn="base" hangingPunct="0">
              <a:spcBef>
                <a:spcPct val="0"/>
              </a:spcBef>
              <a:spcAft>
                <a:spcPct val="0"/>
              </a:spcAft>
              <a:buFontTx/>
              <a:buNone/>
            </a:pPr>
            <a:r>
              <a:rPr lang="en-US" altLang="en-US" b="0" dirty="0">
                <a:solidFill>
                  <a:schemeClr val="tx1"/>
                </a:solidFill>
                <a:latin typeface="+mn-lt"/>
                <a:ea typeface="ＭＳ Ｐゴシック" panose="020B0600070205080204" pitchFamily="34" charset="-128"/>
              </a:rPr>
              <a:t>Power of arrest without warrant – constable / other persons</a:t>
            </a:r>
            <a:endParaRPr lang="en-GB" altLang="en-US" b="0" dirty="0">
              <a:solidFill>
                <a:srgbClr val="FFFFFF"/>
              </a:solidFill>
              <a:latin typeface="Arial" panose="020B0604020202020204" pitchFamily="34" charset="0"/>
              <a:ea typeface="ＭＳ Ｐゴシック" panose="020B0600070205080204" pitchFamily="34" charset="-128"/>
            </a:endParaRPr>
          </a:p>
        </p:txBody>
      </p:sp>
      <p:sp>
        <p:nvSpPr>
          <p:cNvPr id="3" name="TextBox 2"/>
          <p:cNvSpPr txBox="1"/>
          <p:nvPr/>
        </p:nvSpPr>
        <p:spPr>
          <a:xfrm>
            <a:off x="888380" y="319540"/>
            <a:ext cx="10415239"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Engaging in Sexual Activity in the Presence of a Child</a:t>
            </a:r>
          </a:p>
        </p:txBody>
      </p:sp>
      <p:sp>
        <p:nvSpPr>
          <p:cNvPr id="5" name="Rectangle 4"/>
          <p:cNvSpPr/>
          <p:nvPr/>
        </p:nvSpPr>
        <p:spPr>
          <a:xfrm>
            <a:off x="2763078" y="1141957"/>
            <a:ext cx="6460435" cy="461666"/>
          </a:xfrm>
          <a:custGeom>
            <a:avLst/>
            <a:gdLst>
              <a:gd name="connsiteX0" fmla="*/ 0 w 6460435"/>
              <a:gd name="connsiteY0" fmla="*/ 0 h 461666"/>
              <a:gd name="connsiteX1" fmla="*/ 393499 w 6460435"/>
              <a:gd name="connsiteY1" fmla="*/ 0 h 461666"/>
              <a:gd name="connsiteX2" fmla="*/ 1110020 w 6460435"/>
              <a:gd name="connsiteY2" fmla="*/ 0 h 461666"/>
              <a:gd name="connsiteX3" fmla="*/ 1761937 w 6460435"/>
              <a:gd name="connsiteY3" fmla="*/ 0 h 461666"/>
              <a:gd name="connsiteX4" fmla="*/ 2155436 w 6460435"/>
              <a:gd name="connsiteY4" fmla="*/ 0 h 461666"/>
              <a:gd name="connsiteX5" fmla="*/ 2678144 w 6460435"/>
              <a:gd name="connsiteY5" fmla="*/ 0 h 461666"/>
              <a:gd name="connsiteX6" fmla="*/ 3394665 w 6460435"/>
              <a:gd name="connsiteY6" fmla="*/ 0 h 461666"/>
              <a:gd name="connsiteX7" fmla="*/ 3981977 w 6460435"/>
              <a:gd name="connsiteY7" fmla="*/ 0 h 461666"/>
              <a:gd name="connsiteX8" fmla="*/ 4633894 w 6460435"/>
              <a:gd name="connsiteY8" fmla="*/ 0 h 461666"/>
              <a:gd name="connsiteX9" fmla="*/ 5156602 w 6460435"/>
              <a:gd name="connsiteY9" fmla="*/ 0 h 461666"/>
              <a:gd name="connsiteX10" fmla="*/ 5743914 w 6460435"/>
              <a:gd name="connsiteY10" fmla="*/ 0 h 461666"/>
              <a:gd name="connsiteX11" fmla="*/ 6460435 w 6460435"/>
              <a:gd name="connsiteY11" fmla="*/ 0 h 461666"/>
              <a:gd name="connsiteX12" fmla="*/ 6460435 w 6460435"/>
              <a:gd name="connsiteY12" fmla="*/ 461666 h 461666"/>
              <a:gd name="connsiteX13" fmla="*/ 6066936 w 6460435"/>
              <a:gd name="connsiteY13" fmla="*/ 461666 h 461666"/>
              <a:gd name="connsiteX14" fmla="*/ 5673437 w 6460435"/>
              <a:gd name="connsiteY14" fmla="*/ 461666 h 461666"/>
              <a:gd name="connsiteX15" fmla="*/ 5021520 w 6460435"/>
              <a:gd name="connsiteY15" fmla="*/ 461666 h 461666"/>
              <a:gd name="connsiteX16" fmla="*/ 4628021 w 6460435"/>
              <a:gd name="connsiteY16" fmla="*/ 461666 h 461666"/>
              <a:gd name="connsiteX17" fmla="*/ 4040708 w 6460435"/>
              <a:gd name="connsiteY17" fmla="*/ 461666 h 461666"/>
              <a:gd name="connsiteX18" fmla="*/ 3582605 w 6460435"/>
              <a:gd name="connsiteY18" fmla="*/ 461666 h 461666"/>
              <a:gd name="connsiteX19" fmla="*/ 2995293 w 6460435"/>
              <a:gd name="connsiteY19" fmla="*/ 461666 h 461666"/>
              <a:gd name="connsiteX20" fmla="*/ 2407980 w 6460435"/>
              <a:gd name="connsiteY20" fmla="*/ 461666 h 461666"/>
              <a:gd name="connsiteX21" fmla="*/ 1820668 w 6460435"/>
              <a:gd name="connsiteY21" fmla="*/ 461666 h 461666"/>
              <a:gd name="connsiteX22" fmla="*/ 1233356 w 6460435"/>
              <a:gd name="connsiteY22" fmla="*/ 461666 h 461666"/>
              <a:gd name="connsiteX23" fmla="*/ 710648 w 6460435"/>
              <a:gd name="connsiteY23" fmla="*/ 461666 h 461666"/>
              <a:gd name="connsiteX24" fmla="*/ 0 w 6460435"/>
              <a:gd name="connsiteY24" fmla="*/ 461666 h 461666"/>
              <a:gd name="connsiteX25" fmla="*/ 0 w 6460435"/>
              <a:gd name="connsiteY25" fmla="*/ 0 h 461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460435" h="461666" fill="none" extrusionOk="0">
                <a:moveTo>
                  <a:pt x="0" y="0"/>
                </a:moveTo>
                <a:cubicBezTo>
                  <a:pt x="97126" y="-14268"/>
                  <a:pt x="261384" y="40065"/>
                  <a:pt x="393499" y="0"/>
                </a:cubicBezTo>
                <a:cubicBezTo>
                  <a:pt x="525614" y="-40065"/>
                  <a:pt x="934337" y="27182"/>
                  <a:pt x="1110020" y="0"/>
                </a:cubicBezTo>
                <a:cubicBezTo>
                  <a:pt x="1285703" y="-27182"/>
                  <a:pt x="1499968" y="34193"/>
                  <a:pt x="1761937" y="0"/>
                </a:cubicBezTo>
                <a:cubicBezTo>
                  <a:pt x="2023906" y="-34193"/>
                  <a:pt x="1990738" y="5866"/>
                  <a:pt x="2155436" y="0"/>
                </a:cubicBezTo>
                <a:cubicBezTo>
                  <a:pt x="2320134" y="-5866"/>
                  <a:pt x="2451048" y="11546"/>
                  <a:pt x="2678144" y="0"/>
                </a:cubicBezTo>
                <a:cubicBezTo>
                  <a:pt x="2905240" y="-11546"/>
                  <a:pt x="3122512" y="1561"/>
                  <a:pt x="3394665" y="0"/>
                </a:cubicBezTo>
                <a:cubicBezTo>
                  <a:pt x="3666818" y="-1561"/>
                  <a:pt x="3737746" y="68964"/>
                  <a:pt x="3981977" y="0"/>
                </a:cubicBezTo>
                <a:cubicBezTo>
                  <a:pt x="4226208" y="-68964"/>
                  <a:pt x="4324935" y="38723"/>
                  <a:pt x="4633894" y="0"/>
                </a:cubicBezTo>
                <a:cubicBezTo>
                  <a:pt x="4942853" y="-38723"/>
                  <a:pt x="4946385" y="12903"/>
                  <a:pt x="5156602" y="0"/>
                </a:cubicBezTo>
                <a:cubicBezTo>
                  <a:pt x="5366819" y="-12903"/>
                  <a:pt x="5537185" y="3755"/>
                  <a:pt x="5743914" y="0"/>
                </a:cubicBezTo>
                <a:cubicBezTo>
                  <a:pt x="5950643" y="-3755"/>
                  <a:pt x="6286715" y="10597"/>
                  <a:pt x="6460435" y="0"/>
                </a:cubicBezTo>
                <a:cubicBezTo>
                  <a:pt x="6501511" y="146077"/>
                  <a:pt x="6445301" y="352550"/>
                  <a:pt x="6460435" y="461666"/>
                </a:cubicBezTo>
                <a:cubicBezTo>
                  <a:pt x="6314702" y="471690"/>
                  <a:pt x="6155052" y="461571"/>
                  <a:pt x="6066936" y="461666"/>
                </a:cubicBezTo>
                <a:cubicBezTo>
                  <a:pt x="5978820" y="461761"/>
                  <a:pt x="5830852" y="429226"/>
                  <a:pt x="5673437" y="461666"/>
                </a:cubicBezTo>
                <a:cubicBezTo>
                  <a:pt x="5516022" y="494106"/>
                  <a:pt x="5240363" y="436286"/>
                  <a:pt x="5021520" y="461666"/>
                </a:cubicBezTo>
                <a:cubicBezTo>
                  <a:pt x="4802677" y="487046"/>
                  <a:pt x="4788027" y="428772"/>
                  <a:pt x="4628021" y="461666"/>
                </a:cubicBezTo>
                <a:cubicBezTo>
                  <a:pt x="4468015" y="494560"/>
                  <a:pt x="4170206" y="410233"/>
                  <a:pt x="4040708" y="461666"/>
                </a:cubicBezTo>
                <a:cubicBezTo>
                  <a:pt x="3911210" y="513099"/>
                  <a:pt x="3791551" y="407319"/>
                  <a:pt x="3582605" y="461666"/>
                </a:cubicBezTo>
                <a:cubicBezTo>
                  <a:pt x="3373659" y="516013"/>
                  <a:pt x="3180657" y="392703"/>
                  <a:pt x="2995293" y="461666"/>
                </a:cubicBezTo>
                <a:cubicBezTo>
                  <a:pt x="2809929" y="530629"/>
                  <a:pt x="2660036" y="415252"/>
                  <a:pt x="2407980" y="461666"/>
                </a:cubicBezTo>
                <a:cubicBezTo>
                  <a:pt x="2155924" y="508080"/>
                  <a:pt x="2113471" y="397717"/>
                  <a:pt x="1820668" y="461666"/>
                </a:cubicBezTo>
                <a:cubicBezTo>
                  <a:pt x="1527865" y="525615"/>
                  <a:pt x="1438046" y="447103"/>
                  <a:pt x="1233356" y="461666"/>
                </a:cubicBezTo>
                <a:cubicBezTo>
                  <a:pt x="1028666" y="476229"/>
                  <a:pt x="903064" y="459570"/>
                  <a:pt x="710648" y="461666"/>
                </a:cubicBezTo>
                <a:cubicBezTo>
                  <a:pt x="518232" y="463762"/>
                  <a:pt x="304827" y="459136"/>
                  <a:pt x="0" y="461666"/>
                </a:cubicBezTo>
                <a:cubicBezTo>
                  <a:pt x="-10335" y="330474"/>
                  <a:pt x="35506" y="113398"/>
                  <a:pt x="0" y="0"/>
                </a:cubicBezTo>
                <a:close/>
              </a:path>
              <a:path w="6460435" h="461666" stroke="0" extrusionOk="0">
                <a:moveTo>
                  <a:pt x="0" y="0"/>
                </a:moveTo>
                <a:cubicBezTo>
                  <a:pt x="245776" y="-59920"/>
                  <a:pt x="293078" y="59108"/>
                  <a:pt x="522708" y="0"/>
                </a:cubicBezTo>
                <a:cubicBezTo>
                  <a:pt x="752338" y="-59108"/>
                  <a:pt x="756321" y="11974"/>
                  <a:pt x="916207" y="0"/>
                </a:cubicBezTo>
                <a:cubicBezTo>
                  <a:pt x="1076093" y="-11974"/>
                  <a:pt x="1278934" y="26601"/>
                  <a:pt x="1632728" y="0"/>
                </a:cubicBezTo>
                <a:cubicBezTo>
                  <a:pt x="1986522" y="-26601"/>
                  <a:pt x="1950406" y="26570"/>
                  <a:pt x="2155436" y="0"/>
                </a:cubicBezTo>
                <a:cubicBezTo>
                  <a:pt x="2360466" y="-26570"/>
                  <a:pt x="2468636" y="24708"/>
                  <a:pt x="2678144" y="0"/>
                </a:cubicBezTo>
                <a:cubicBezTo>
                  <a:pt x="2887652" y="-24708"/>
                  <a:pt x="3104158" y="22350"/>
                  <a:pt x="3394665" y="0"/>
                </a:cubicBezTo>
                <a:cubicBezTo>
                  <a:pt x="3685172" y="-22350"/>
                  <a:pt x="3737549" y="28305"/>
                  <a:pt x="3852769" y="0"/>
                </a:cubicBezTo>
                <a:cubicBezTo>
                  <a:pt x="3967989" y="-28305"/>
                  <a:pt x="4378553" y="47852"/>
                  <a:pt x="4569289" y="0"/>
                </a:cubicBezTo>
                <a:cubicBezTo>
                  <a:pt x="4760025" y="-47852"/>
                  <a:pt x="4934419" y="35584"/>
                  <a:pt x="5285810" y="0"/>
                </a:cubicBezTo>
                <a:cubicBezTo>
                  <a:pt x="5637201" y="-35584"/>
                  <a:pt x="5699119" y="63545"/>
                  <a:pt x="5873123" y="0"/>
                </a:cubicBezTo>
                <a:cubicBezTo>
                  <a:pt x="6047127" y="-63545"/>
                  <a:pt x="6322092" y="59841"/>
                  <a:pt x="6460435" y="0"/>
                </a:cubicBezTo>
                <a:cubicBezTo>
                  <a:pt x="6473667" y="183847"/>
                  <a:pt x="6411819" y="318125"/>
                  <a:pt x="6460435" y="461666"/>
                </a:cubicBezTo>
                <a:cubicBezTo>
                  <a:pt x="6359989" y="490726"/>
                  <a:pt x="6181343" y="428466"/>
                  <a:pt x="6066936" y="461666"/>
                </a:cubicBezTo>
                <a:cubicBezTo>
                  <a:pt x="5952529" y="494866"/>
                  <a:pt x="5497913" y="457677"/>
                  <a:pt x="5350415" y="461666"/>
                </a:cubicBezTo>
                <a:cubicBezTo>
                  <a:pt x="5202917" y="465655"/>
                  <a:pt x="4996865" y="452942"/>
                  <a:pt x="4892311" y="461666"/>
                </a:cubicBezTo>
                <a:cubicBezTo>
                  <a:pt x="4787757" y="470390"/>
                  <a:pt x="4442349" y="413062"/>
                  <a:pt x="4304999" y="461666"/>
                </a:cubicBezTo>
                <a:cubicBezTo>
                  <a:pt x="4167649" y="510270"/>
                  <a:pt x="3930805" y="428478"/>
                  <a:pt x="3588478" y="461666"/>
                </a:cubicBezTo>
                <a:cubicBezTo>
                  <a:pt x="3246151" y="494854"/>
                  <a:pt x="3240109" y="441642"/>
                  <a:pt x="3001166" y="461666"/>
                </a:cubicBezTo>
                <a:cubicBezTo>
                  <a:pt x="2762223" y="481690"/>
                  <a:pt x="2799542" y="426943"/>
                  <a:pt x="2607666" y="461666"/>
                </a:cubicBezTo>
                <a:cubicBezTo>
                  <a:pt x="2415790" y="496389"/>
                  <a:pt x="2288865" y="410768"/>
                  <a:pt x="2149563" y="461666"/>
                </a:cubicBezTo>
                <a:cubicBezTo>
                  <a:pt x="2010261" y="512564"/>
                  <a:pt x="1699878" y="388502"/>
                  <a:pt x="1433042" y="461666"/>
                </a:cubicBezTo>
                <a:cubicBezTo>
                  <a:pt x="1166206" y="534830"/>
                  <a:pt x="1132694" y="431701"/>
                  <a:pt x="845730" y="461666"/>
                </a:cubicBezTo>
                <a:cubicBezTo>
                  <a:pt x="558766" y="491631"/>
                  <a:pt x="190416" y="400017"/>
                  <a:pt x="0" y="461666"/>
                </a:cubicBezTo>
                <a:cubicBezTo>
                  <a:pt x="-11946" y="326967"/>
                  <a:pt x="7538" y="100933"/>
                  <a:pt x="0" y="0"/>
                </a:cubicBezTo>
                <a:close/>
              </a:path>
            </a:pathLst>
          </a:custGeom>
          <a:solidFill>
            <a:schemeClr val="tx2">
              <a:lumMod val="60000"/>
              <a:lumOff val="40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a:spAutoFit/>
          </a:bodyPr>
          <a:lstStyle/>
          <a:p>
            <a:pPr algn="ctr" eaLnBrk="0" fontAlgn="base" hangingPunct="0">
              <a:spcBef>
                <a:spcPct val="0"/>
              </a:spcBef>
              <a:spcAft>
                <a:spcPct val="0"/>
              </a:spcAft>
              <a:buFontTx/>
              <a:buNone/>
            </a:pPr>
            <a:r>
              <a:rPr lang="en-US" altLang="en-US" sz="2400" dirty="0">
                <a:ea typeface="ＭＳ Ｐゴシック" panose="020B0600070205080204" pitchFamily="34" charset="-128"/>
              </a:rPr>
              <a:t>Section 11 Sexual Offences Act 2003</a:t>
            </a:r>
          </a:p>
        </p:txBody>
      </p:sp>
    </p:spTree>
    <p:extLst>
      <p:ext uri="{BB962C8B-B14F-4D97-AF65-F5344CB8AC3E}">
        <p14:creationId xmlns:p14="http://schemas.microsoft.com/office/powerpoint/2010/main" val="18717707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bg/>
                                          </p:spTgt>
                                        </p:tgtEl>
                                        <p:attrNameLst>
                                          <p:attrName>style.visibility</p:attrName>
                                        </p:attrNameLst>
                                      </p:cBhvr>
                                      <p:to>
                                        <p:strVal val="visible"/>
                                      </p:to>
                                    </p:set>
                                    <p:animEffect transition="in" filter="fade">
                                      <p:cBhvr>
                                        <p:cTn id="12" dur="500"/>
                                        <p:tgtEl>
                                          <p:spTgt spid="2">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73289" y="257280"/>
            <a:ext cx="804542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Section 11(1)</a:t>
            </a:r>
          </a:p>
        </p:txBody>
      </p:sp>
      <p:graphicFrame>
        <p:nvGraphicFramePr>
          <p:cNvPr id="4" name="Diagram 3">
            <a:extLst>
              <a:ext uri="{FF2B5EF4-FFF2-40B4-BE49-F238E27FC236}">
                <a16:creationId xmlns:a16="http://schemas.microsoft.com/office/drawing/2014/main" id="{547CD9D7-B18D-4FB1-8FCC-7D7B18E8DB97}"/>
              </a:ext>
            </a:extLst>
          </p:cNvPr>
          <p:cNvGraphicFramePr/>
          <p:nvPr>
            <p:extLst>
              <p:ext uri="{D42A27DB-BD31-4B8C-83A1-F6EECF244321}">
                <p14:modId xmlns:p14="http://schemas.microsoft.com/office/powerpoint/2010/main" val="2951636134"/>
              </p:ext>
            </p:extLst>
          </p:nvPr>
        </p:nvGraphicFramePr>
        <p:xfrm>
          <a:off x="775252" y="842055"/>
          <a:ext cx="10873409" cy="50001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08417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16F5C3C3-9B66-47FB-B2D3-70A2777F11BB}"/>
                                            </p:graphicEl>
                                          </p:spTgt>
                                        </p:tgtEl>
                                        <p:attrNameLst>
                                          <p:attrName>style.visibility</p:attrName>
                                        </p:attrNameLst>
                                      </p:cBhvr>
                                      <p:to>
                                        <p:strVal val="visible"/>
                                      </p:to>
                                    </p:set>
                                    <p:animEffect transition="in" filter="fade">
                                      <p:cBhvr>
                                        <p:cTn id="7" dur="500"/>
                                        <p:tgtEl>
                                          <p:spTgt spid="4">
                                            <p:graphicEl>
                                              <a:dgm id="{16F5C3C3-9B66-47FB-B2D3-70A2777F11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00CB7FDD-0342-4E73-882A-4A13F49CF342}"/>
                                            </p:graphicEl>
                                          </p:spTgt>
                                        </p:tgtEl>
                                        <p:attrNameLst>
                                          <p:attrName>style.visibility</p:attrName>
                                        </p:attrNameLst>
                                      </p:cBhvr>
                                      <p:to>
                                        <p:strVal val="visible"/>
                                      </p:to>
                                    </p:set>
                                    <p:animEffect transition="in" filter="fade">
                                      <p:cBhvr>
                                        <p:cTn id="12" dur="500"/>
                                        <p:tgtEl>
                                          <p:spTgt spid="4">
                                            <p:graphicEl>
                                              <a:dgm id="{00CB7FDD-0342-4E73-882A-4A13F49CF34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A2D26293-1941-42B3-8E62-AF20FF21A54D}"/>
                                            </p:graphicEl>
                                          </p:spTgt>
                                        </p:tgtEl>
                                        <p:attrNameLst>
                                          <p:attrName>style.visibility</p:attrName>
                                        </p:attrNameLst>
                                      </p:cBhvr>
                                      <p:to>
                                        <p:strVal val="visible"/>
                                      </p:to>
                                    </p:set>
                                    <p:animEffect transition="in" filter="fade">
                                      <p:cBhvr>
                                        <p:cTn id="17" dur="500"/>
                                        <p:tgtEl>
                                          <p:spTgt spid="4">
                                            <p:graphicEl>
                                              <a:dgm id="{A2D26293-1941-42B3-8E62-AF20FF21A54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C3A0FB6F-8BD3-4987-BC42-485AC733DAC9}"/>
                                            </p:graphicEl>
                                          </p:spTgt>
                                        </p:tgtEl>
                                        <p:attrNameLst>
                                          <p:attrName>style.visibility</p:attrName>
                                        </p:attrNameLst>
                                      </p:cBhvr>
                                      <p:to>
                                        <p:strVal val="visible"/>
                                      </p:to>
                                    </p:set>
                                    <p:animEffect transition="in" filter="fade">
                                      <p:cBhvr>
                                        <p:cTn id="22" dur="500"/>
                                        <p:tgtEl>
                                          <p:spTgt spid="4">
                                            <p:graphicEl>
                                              <a:dgm id="{C3A0FB6F-8BD3-4987-BC42-485AC733DAC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B558CD-DFD9-47F0-A4B8-31063CCF6BDC}"/>
              </a:ext>
            </a:extLst>
          </p:cNvPr>
          <p:cNvSpPr txBox="1"/>
          <p:nvPr/>
        </p:nvSpPr>
        <p:spPr>
          <a:xfrm>
            <a:off x="695365" y="175963"/>
            <a:ext cx="10893286"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To summarise …..</a:t>
            </a:r>
          </a:p>
        </p:txBody>
      </p:sp>
      <p:graphicFrame>
        <p:nvGraphicFramePr>
          <p:cNvPr id="4" name="Diagram 3">
            <a:extLst>
              <a:ext uri="{FF2B5EF4-FFF2-40B4-BE49-F238E27FC236}">
                <a16:creationId xmlns:a16="http://schemas.microsoft.com/office/drawing/2014/main" id="{8642AD49-1A3E-4B64-BC06-30D4E1941C67}"/>
              </a:ext>
            </a:extLst>
          </p:cNvPr>
          <p:cNvGraphicFramePr/>
          <p:nvPr>
            <p:extLst>
              <p:ext uri="{D42A27DB-BD31-4B8C-83A1-F6EECF244321}">
                <p14:modId xmlns:p14="http://schemas.microsoft.com/office/powerpoint/2010/main" val="3652264647"/>
              </p:ext>
            </p:extLst>
          </p:nvPr>
        </p:nvGraphicFramePr>
        <p:xfrm>
          <a:off x="1283314" y="1113184"/>
          <a:ext cx="10007537" cy="41879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26258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E23F5D78-66A3-45ED-9C35-99AF31277F15}"/>
                                            </p:graphicEl>
                                          </p:spTgt>
                                        </p:tgtEl>
                                        <p:attrNameLst>
                                          <p:attrName>style.visibility</p:attrName>
                                        </p:attrNameLst>
                                      </p:cBhvr>
                                      <p:to>
                                        <p:strVal val="visible"/>
                                      </p:to>
                                    </p:set>
                                    <p:animEffect transition="in" filter="fade">
                                      <p:cBhvr>
                                        <p:cTn id="7" dur="500"/>
                                        <p:tgtEl>
                                          <p:spTgt spid="4">
                                            <p:graphicEl>
                                              <a:dgm id="{E23F5D78-66A3-45ED-9C35-99AF31277F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DDD6EF8-E2B5-4EB7-B4F2-611542A2D2E2}"/>
                                            </p:graphicEl>
                                          </p:spTgt>
                                        </p:tgtEl>
                                        <p:attrNameLst>
                                          <p:attrName>style.visibility</p:attrName>
                                        </p:attrNameLst>
                                      </p:cBhvr>
                                      <p:to>
                                        <p:strVal val="visible"/>
                                      </p:to>
                                    </p:set>
                                    <p:animEffect transition="in" filter="fade">
                                      <p:cBhvr>
                                        <p:cTn id="12" dur="500"/>
                                        <p:tgtEl>
                                          <p:spTgt spid="4">
                                            <p:graphicEl>
                                              <a:dgm id="{8DDD6EF8-E2B5-4EB7-B4F2-611542A2D2E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30BCBEB3-A38B-4072-8580-0B57F4AE340D}"/>
                                            </p:graphicEl>
                                          </p:spTgt>
                                        </p:tgtEl>
                                        <p:attrNameLst>
                                          <p:attrName>style.visibility</p:attrName>
                                        </p:attrNameLst>
                                      </p:cBhvr>
                                      <p:to>
                                        <p:strVal val="visible"/>
                                      </p:to>
                                    </p:set>
                                    <p:animEffect transition="in" filter="fade">
                                      <p:cBhvr>
                                        <p:cTn id="15" dur="500"/>
                                        <p:tgtEl>
                                          <p:spTgt spid="4">
                                            <p:graphicEl>
                                              <a:dgm id="{30BCBEB3-A38B-4072-8580-0B57F4AE340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583095" y="1227370"/>
            <a:ext cx="2819400" cy="1714500"/>
          </a:xfrm>
          <a:prstGeom prst="rect">
            <a:avLst/>
          </a:prstGeom>
        </p:spPr>
      </p:pic>
      <p:pic>
        <p:nvPicPr>
          <p:cNvPr id="4" name="Picture 3"/>
          <p:cNvPicPr>
            <a:picLocks noChangeAspect="1"/>
          </p:cNvPicPr>
          <p:nvPr/>
        </p:nvPicPr>
        <p:blipFill>
          <a:blip r:embed="rId4"/>
          <a:stretch>
            <a:fillRect/>
          </a:stretch>
        </p:blipFill>
        <p:spPr>
          <a:xfrm>
            <a:off x="8789504" y="3893309"/>
            <a:ext cx="2667000" cy="1714500"/>
          </a:xfrm>
          <a:prstGeom prst="rect">
            <a:avLst/>
          </a:prstGeom>
        </p:spPr>
      </p:pic>
      <p:sp>
        <p:nvSpPr>
          <p:cNvPr id="5" name="TextBox 4"/>
          <p:cNvSpPr txBox="1"/>
          <p:nvPr/>
        </p:nvSpPr>
        <p:spPr>
          <a:xfrm>
            <a:off x="583095" y="263147"/>
            <a:ext cx="10873409"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Causing a Child to Watch a Sexual Act</a:t>
            </a:r>
          </a:p>
        </p:txBody>
      </p:sp>
      <p:sp>
        <p:nvSpPr>
          <p:cNvPr id="7" name="Rectangle: Rounded Corners 6">
            <a:extLst>
              <a:ext uri="{FF2B5EF4-FFF2-40B4-BE49-F238E27FC236}">
                <a16:creationId xmlns:a16="http://schemas.microsoft.com/office/drawing/2014/main" id="{758C92FE-DA77-4FC4-A23E-9515B24C11B1}"/>
              </a:ext>
            </a:extLst>
          </p:cNvPr>
          <p:cNvSpPr/>
          <p:nvPr/>
        </p:nvSpPr>
        <p:spPr>
          <a:xfrm>
            <a:off x="3693041" y="1583551"/>
            <a:ext cx="4805917" cy="3690897"/>
          </a:xfrm>
          <a:custGeom>
            <a:avLst/>
            <a:gdLst>
              <a:gd name="connsiteX0" fmla="*/ 0 w 4805917"/>
              <a:gd name="connsiteY0" fmla="*/ 615162 h 3690897"/>
              <a:gd name="connsiteX1" fmla="*/ 615162 w 4805917"/>
              <a:gd name="connsiteY1" fmla="*/ 0 h 3690897"/>
              <a:gd name="connsiteX2" fmla="*/ 1175338 w 4805917"/>
              <a:gd name="connsiteY2" fmla="*/ 0 h 3690897"/>
              <a:gd name="connsiteX3" fmla="*/ 1664003 w 4805917"/>
              <a:gd name="connsiteY3" fmla="*/ 0 h 3690897"/>
              <a:gd name="connsiteX4" fmla="*/ 2295691 w 4805917"/>
              <a:gd name="connsiteY4" fmla="*/ 0 h 3690897"/>
              <a:gd name="connsiteX5" fmla="*/ 2820111 w 4805917"/>
              <a:gd name="connsiteY5" fmla="*/ 0 h 3690897"/>
              <a:gd name="connsiteX6" fmla="*/ 3308775 w 4805917"/>
              <a:gd name="connsiteY6" fmla="*/ 0 h 3690897"/>
              <a:gd name="connsiteX7" fmla="*/ 4190755 w 4805917"/>
              <a:gd name="connsiteY7" fmla="*/ 0 h 3690897"/>
              <a:gd name="connsiteX8" fmla="*/ 4805917 w 4805917"/>
              <a:gd name="connsiteY8" fmla="*/ 615162 h 3690897"/>
              <a:gd name="connsiteX9" fmla="*/ 4805917 w 4805917"/>
              <a:gd name="connsiteY9" fmla="*/ 1131882 h 3690897"/>
              <a:gd name="connsiteX10" fmla="*/ 4805917 w 4805917"/>
              <a:gd name="connsiteY10" fmla="*/ 1574785 h 3690897"/>
              <a:gd name="connsiteX11" fmla="*/ 4805917 w 4805917"/>
              <a:gd name="connsiteY11" fmla="*/ 2042294 h 3690897"/>
              <a:gd name="connsiteX12" fmla="*/ 4805917 w 4805917"/>
              <a:gd name="connsiteY12" fmla="*/ 2534409 h 3690897"/>
              <a:gd name="connsiteX13" fmla="*/ 4805917 w 4805917"/>
              <a:gd name="connsiteY13" fmla="*/ 3075735 h 3690897"/>
              <a:gd name="connsiteX14" fmla="*/ 4190755 w 4805917"/>
              <a:gd name="connsiteY14" fmla="*/ 3690897 h 3690897"/>
              <a:gd name="connsiteX15" fmla="*/ 3594823 w 4805917"/>
              <a:gd name="connsiteY15" fmla="*/ 3690897 h 3690897"/>
              <a:gd name="connsiteX16" fmla="*/ 2963135 w 4805917"/>
              <a:gd name="connsiteY16" fmla="*/ 3690897 h 3690897"/>
              <a:gd name="connsiteX17" fmla="*/ 2402959 w 4805917"/>
              <a:gd name="connsiteY17" fmla="*/ 3690897 h 3690897"/>
              <a:gd name="connsiteX18" fmla="*/ 1771270 w 4805917"/>
              <a:gd name="connsiteY18" fmla="*/ 3690897 h 3690897"/>
              <a:gd name="connsiteX19" fmla="*/ 1246850 w 4805917"/>
              <a:gd name="connsiteY19" fmla="*/ 3690897 h 3690897"/>
              <a:gd name="connsiteX20" fmla="*/ 615162 w 4805917"/>
              <a:gd name="connsiteY20" fmla="*/ 3690897 h 3690897"/>
              <a:gd name="connsiteX21" fmla="*/ 0 w 4805917"/>
              <a:gd name="connsiteY21" fmla="*/ 3075735 h 3690897"/>
              <a:gd name="connsiteX22" fmla="*/ 0 w 4805917"/>
              <a:gd name="connsiteY22" fmla="*/ 2559015 h 3690897"/>
              <a:gd name="connsiteX23" fmla="*/ 0 w 4805917"/>
              <a:gd name="connsiteY23" fmla="*/ 2017689 h 3690897"/>
              <a:gd name="connsiteX24" fmla="*/ 0 w 4805917"/>
              <a:gd name="connsiteY24" fmla="*/ 1550180 h 3690897"/>
              <a:gd name="connsiteX25" fmla="*/ 0 w 4805917"/>
              <a:gd name="connsiteY25" fmla="*/ 1107277 h 3690897"/>
              <a:gd name="connsiteX26" fmla="*/ 0 w 4805917"/>
              <a:gd name="connsiteY26" fmla="*/ 615162 h 3690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05917" h="3690897" fill="none" extrusionOk="0">
                <a:moveTo>
                  <a:pt x="0" y="615162"/>
                </a:moveTo>
                <a:cubicBezTo>
                  <a:pt x="-1583" y="242579"/>
                  <a:pt x="339454" y="40343"/>
                  <a:pt x="615162" y="0"/>
                </a:cubicBezTo>
                <a:cubicBezTo>
                  <a:pt x="813157" y="-63647"/>
                  <a:pt x="1011386" y="3979"/>
                  <a:pt x="1175338" y="0"/>
                </a:cubicBezTo>
                <a:cubicBezTo>
                  <a:pt x="1339290" y="-3979"/>
                  <a:pt x="1427352" y="46304"/>
                  <a:pt x="1664003" y="0"/>
                </a:cubicBezTo>
                <a:cubicBezTo>
                  <a:pt x="1900654" y="-46304"/>
                  <a:pt x="2084826" y="15382"/>
                  <a:pt x="2295691" y="0"/>
                </a:cubicBezTo>
                <a:cubicBezTo>
                  <a:pt x="2506556" y="-15382"/>
                  <a:pt x="2597631" y="20038"/>
                  <a:pt x="2820111" y="0"/>
                </a:cubicBezTo>
                <a:cubicBezTo>
                  <a:pt x="3042591" y="-20038"/>
                  <a:pt x="3082484" y="34571"/>
                  <a:pt x="3308775" y="0"/>
                </a:cubicBezTo>
                <a:cubicBezTo>
                  <a:pt x="3535066" y="-34571"/>
                  <a:pt x="3761284" y="43206"/>
                  <a:pt x="4190755" y="0"/>
                </a:cubicBezTo>
                <a:cubicBezTo>
                  <a:pt x="4511748" y="70170"/>
                  <a:pt x="4842417" y="285886"/>
                  <a:pt x="4805917" y="615162"/>
                </a:cubicBezTo>
                <a:cubicBezTo>
                  <a:pt x="4823109" y="820350"/>
                  <a:pt x="4804929" y="1011589"/>
                  <a:pt x="4805917" y="1131882"/>
                </a:cubicBezTo>
                <a:cubicBezTo>
                  <a:pt x="4806905" y="1252175"/>
                  <a:pt x="4792580" y="1415708"/>
                  <a:pt x="4805917" y="1574785"/>
                </a:cubicBezTo>
                <a:cubicBezTo>
                  <a:pt x="4819254" y="1733862"/>
                  <a:pt x="4781766" y="1849470"/>
                  <a:pt x="4805917" y="2042294"/>
                </a:cubicBezTo>
                <a:cubicBezTo>
                  <a:pt x="4830068" y="2235118"/>
                  <a:pt x="4788093" y="2427817"/>
                  <a:pt x="4805917" y="2534409"/>
                </a:cubicBezTo>
                <a:cubicBezTo>
                  <a:pt x="4823741" y="2641001"/>
                  <a:pt x="4801635" y="2826509"/>
                  <a:pt x="4805917" y="3075735"/>
                </a:cubicBezTo>
                <a:cubicBezTo>
                  <a:pt x="4820440" y="3452810"/>
                  <a:pt x="4576236" y="3712174"/>
                  <a:pt x="4190755" y="3690897"/>
                </a:cubicBezTo>
                <a:cubicBezTo>
                  <a:pt x="3908030" y="3723222"/>
                  <a:pt x="3815937" y="3679710"/>
                  <a:pt x="3594823" y="3690897"/>
                </a:cubicBezTo>
                <a:cubicBezTo>
                  <a:pt x="3373709" y="3702084"/>
                  <a:pt x="3177705" y="3630846"/>
                  <a:pt x="2963135" y="3690897"/>
                </a:cubicBezTo>
                <a:cubicBezTo>
                  <a:pt x="2748565" y="3750948"/>
                  <a:pt x="2653704" y="3643687"/>
                  <a:pt x="2402959" y="3690897"/>
                </a:cubicBezTo>
                <a:cubicBezTo>
                  <a:pt x="2152214" y="3738107"/>
                  <a:pt x="2045874" y="3628214"/>
                  <a:pt x="1771270" y="3690897"/>
                </a:cubicBezTo>
                <a:cubicBezTo>
                  <a:pt x="1496666" y="3753580"/>
                  <a:pt x="1502183" y="3653299"/>
                  <a:pt x="1246850" y="3690897"/>
                </a:cubicBezTo>
                <a:cubicBezTo>
                  <a:pt x="991517" y="3728495"/>
                  <a:pt x="896663" y="3669246"/>
                  <a:pt x="615162" y="3690897"/>
                </a:cubicBezTo>
                <a:cubicBezTo>
                  <a:pt x="292706" y="3696828"/>
                  <a:pt x="-17792" y="3380173"/>
                  <a:pt x="0" y="3075735"/>
                </a:cubicBezTo>
                <a:cubicBezTo>
                  <a:pt x="-4222" y="2822843"/>
                  <a:pt x="54380" y="2783891"/>
                  <a:pt x="0" y="2559015"/>
                </a:cubicBezTo>
                <a:cubicBezTo>
                  <a:pt x="-54380" y="2334139"/>
                  <a:pt x="14329" y="2140737"/>
                  <a:pt x="0" y="2017689"/>
                </a:cubicBezTo>
                <a:cubicBezTo>
                  <a:pt x="-14329" y="1894641"/>
                  <a:pt x="37480" y="1750515"/>
                  <a:pt x="0" y="1550180"/>
                </a:cubicBezTo>
                <a:cubicBezTo>
                  <a:pt x="-37480" y="1349845"/>
                  <a:pt x="51583" y="1210068"/>
                  <a:pt x="0" y="1107277"/>
                </a:cubicBezTo>
                <a:cubicBezTo>
                  <a:pt x="-51583" y="1004486"/>
                  <a:pt x="40909" y="740741"/>
                  <a:pt x="0" y="615162"/>
                </a:cubicBezTo>
                <a:close/>
              </a:path>
              <a:path w="4805917" h="3690897" stroke="0" extrusionOk="0">
                <a:moveTo>
                  <a:pt x="0" y="615162"/>
                </a:moveTo>
                <a:cubicBezTo>
                  <a:pt x="-66670" y="234293"/>
                  <a:pt x="218414" y="21394"/>
                  <a:pt x="615162" y="0"/>
                </a:cubicBezTo>
                <a:cubicBezTo>
                  <a:pt x="791290" y="-64392"/>
                  <a:pt x="1014988" y="7638"/>
                  <a:pt x="1282606" y="0"/>
                </a:cubicBezTo>
                <a:cubicBezTo>
                  <a:pt x="1550224" y="-7638"/>
                  <a:pt x="1668301" y="46224"/>
                  <a:pt x="1842782" y="0"/>
                </a:cubicBezTo>
                <a:cubicBezTo>
                  <a:pt x="2017263" y="-46224"/>
                  <a:pt x="2253876" y="19328"/>
                  <a:pt x="2367203" y="0"/>
                </a:cubicBezTo>
                <a:cubicBezTo>
                  <a:pt x="2480530" y="-19328"/>
                  <a:pt x="2828558" y="60634"/>
                  <a:pt x="2998891" y="0"/>
                </a:cubicBezTo>
                <a:cubicBezTo>
                  <a:pt x="3169224" y="-60634"/>
                  <a:pt x="3336974" y="27461"/>
                  <a:pt x="3559067" y="0"/>
                </a:cubicBezTo>
                <a:cubicBezTo>
                  <a:pt x="3781160" y="-27461"/>
                  <a:pt x="4049296" y="24323"/>
                  <a:pt x="4190755" y="0"/>
                </a:cubicBezTo>
                <a:cubicBezTo>
                  <a:pt x="4522851" y="-72942"/>
                  <a:pt x="4787446" y="301086"/>
                  <a:pt x="4805917" y="615162"/>
                </a:cubicBezTo>
                <a:cubicBezTo>
                  <a:pt x="4826868" y="810313"/>
                  <a:pt x="4796716" y="842806"/>
                  <a:pt x="4805917" y="1058065"/>
                </a:cubicBezTo>
                <a:cubicBezTo>
                  <a:pt x="4815118" y="1273324"/>
                  <a:pt x="4755889" y="1437037"/>
                  <a:pt x="4805917" y="1550180"/>
                </a:cubicBezTo>
                <a:cubicBezTo>
                  <a:pt x="4855945" y="1663323"/>
                  <a:pt x="4786578" y="1805997"/>
                  <a:pt x="4805917" y="2042294"/>
                </a:cubicBezTo>
                <a:cubicBezTo>
                  <a:pt x="4825256" y="2278591"/>
                  <a:pt x="4762600" y="2397273"/>
                  <a:pt x="4805917" y="2509803"/>
                </a:cubicBezTo>
                <a:cubicBezTo>
                  <a:pt x="4849234" y="2622333"/>
                  <a:pt x="4764474" y="2888740"/>
                  <a:pt x="4805917" y="3075735"/>
                </a:cubicBezTo>
                <a:cubicBezTo>
                  <a:pt x="4823679" y="3393430"/>
                  <a:pt x="4477399" y="3670369"/>
                  <a:pt x="4190755" y="3690897"/>
                </a:cubicBezTo>
                <a:cubicBezTo>
                  <a:pt x="4001419" y="3695570"/>
                  <a:pt x="3763003" y="3671483"/>
                  <a:pt x="3594823" y="3690897"/>
                </a:cubicBezTo>
                <a:cubicBezTo>
                  <a:pt x="3426643" y="3710311"/>
                  <a:pt x="3071451" y="3631349"/>
                  <a:pt x="2927379" y="3690897"/>
                </a:cubicBezTo>
                <a:cubicBezTo>
                  <a:pt x="2783307" y="3750445"/>
                  <a:pt x="2595516" y="3675076"/>
                  <a:pt x="2331447" y="3690897"/>
                </a:cubicBezTo>
                <a:cubicBezTo>
                  <a:pt x="2067378" y="3706718"/>
                  <a:pt x="2009957" y="3681337"/>
                  <a:pt x="1842782" y="3690897"/>
                </a:cubicBezTo>
                <a:cubicBezTo>
                  <a:pt x="1675608" y="3700457"/>
                  <a:pt x="1438223" y="3657285"/>
                  <a:pt x="1318362" y="3690897"/>
                </a:cubicBezTo>
                <a:cubicBezTo>
                  <a:pt x="1198501" y="3724509"/>
                  <a:pt x="756091" y="3627553"/>
                  <a:pt x="615162" y="3690897"/>
                </a:cubicBezTo>
                <a:cubicBezTo>
                  <a:pt x="335241" y="3678238"/>
                  <a:pt x="7297" y="3484769"/>
                  <a:pt x="0" y="3075735"/>
                </a:cubicBezTo>
                <a:cubicBezTo>
                  <a:pt x="-46372" y="2924966"/>
                  <a:pt x="3412" y="2776275"/>
                  <a:pt x="0" y="2632832"/>
                </a:cubicBezTo>
                <a:cubicBezTo>
                  <a:pt x="-3412" y="2489389"/>
                  <a:pt x="16229" y="2383904"/>
                  <a:pt x="0" y="2214534"/>
                </a:cubicBezTo>
                <a:cubicBezTo>
                  <a:pt x="-16229" y="2045164"/>
                  <a:pt x="16434" y="1982818"/>
                  <a:pt x="0" y="1796237"/>
                </a:cubicBezTo>
                <a:cubicBezTo>
                  <a:pt x="-16434" y="1609656"/>
                  <a:pt x="21476" y="1459343"/>
                  <a:pt x="0" y="1304122"/>
                </a:cubicBezTo>
                <a:cubicBezTo>
                  <a:pt x="-21476" y="1148902"/>
                  <a:pt x="34563" y="850362"/>
                  <a:pt x="0" y="615162"/>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Section 12 Sexual Offences Act 2003</a:t>
            </a:r>
          </a:p>
          <a:p>
            <a:pPr algn="ctr"/>
            <a:endParaRPr lang="en-GB" sz="2400" dirty="0">
              <a:solidFill>
                <a:schemeClr val="tx1"/>
              </a:solidFill>
            </a:endParaRPr>
          </a:p>
          <a:p>
            <a:pPr algn="ctr"/>
            <a:r>
              <a:rPr lang="en-GB" sz="2400" dirty="0">
                <a:solidFill>
                  <a:schemeClr val="tx1"/>
                </a:solidFill>
              </a:rPr>
              <a:t>Triable either way</a:t>
            </a:r>
          </a:p>
          <a:p>
            <a:pPr algn="ctr"/>
            <a:endParaRPr lang="en-GB" sz="2400" dirty="0">
              <a:solidFill>
                <a:schemeClr val="tx1"/>
              </a:solidFill>
            </a:endParaRPr>
          </a:p>
          <a:p>
            <a:pPr algn="ctr"/>
            <a:r>
              <a:rPr lang="en-GB" sz="2400" dirty="0">
                <a:solidFill>
                  <a:schemeClr val="tx1"/>
                </a:solidFill>
              </a:rPr>
              <a:t>Power of arrest without warrant – constables/ other persons</a:t>
            </a:r>
          </a:p>
        </p:txBody>
      </p:sp>
    </p:spTree>
    <p:extLst>
      <p:ext uri="{BB962C8B-B14F-4D97-AF65-F5344CB8AC3E}">
        <p14:creationId xmlns:p14="http://schemas.microsoft.com/office/powerpoint/2010/main" val="24413458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6471" y="177016"/>
            <a:ext cx="11270973"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j-lt"/>
              </a:rPr>
              <a:t>Section 12(1)</a:t>
            </a:r>
          </a:p>
        </p:txBody>
      </p:sp>
      <p:graphicFrame>
        <p:nvGraphicFramePr>
          <p:cNvPr id="5" name="Diagram 4">
            <a:extLst>
              <a:ext uri="{FF2B5EF4-FFF2-40B4-BE49-F238E27FC236}">
                <a16:creationId xmlns:a16="http://schemas.microsoft.com/office/drawing/2014/main" id="{67A66B92-961A-4FF0-BBBE-623BA47B546D}"/>
              </a:ext>
            </a:extLst>
          </p:cNvPr>
          <p:cNvGraphicFramePr/>
          <p:nvPr>
            <p:extLst>
              <p:ext uri="{D42A27DB-BD31-4B8C-83A1-F6EECF244321}">
                <p14:modId xmlns:p14="http://schemas.microsoft.com/office/powerpoint/2010/main" val="2795320577"/>
              </p:ext>
            </p:extLst>
          </p:nvPr>
        </p:nvGraphicFramePr>
        <p:xfrm>
          <a:off x="692428" y="981996"/>
          <a:ext cx="11039058" cy="48940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70275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6AFA0D7B-42F1-4F5F-818B-4EC86BB3BFF0}"/>
                                            </p:graphicEl>
                                          </p:spTgt>
                                        </p:tgtEl>
                                        <p:attrNameLst>
                                          <p:attrName>style.visibility</p:attrName>
                                        </p:attrNameLst>
                                      </p:cBhvr>
                                      <p:to>
                                        <p:strVal val="visible"/>
                                      </p:to>
                                    </p:set>
                                    <p:animEffect transition="in" filter="fade">
                                      <p:cBhvr>
                                        <p:cTn id="7" dur="500"/>
                                        <p:tgtEl>
                                          <p:spTgt spid="5">
                                            <p:graphicEl>
                                              <a:dgm id="{6AFA0D7B-42F1-4F5F-818B-4EC86BB3BFF0}"/>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06442209-642B-4568-8698-F63C66B977BC}"/>
                                            </p:graphicEl>
                                          </p:spTgt>
                                        </p:tgtEl>
                                        <p:attrNameLst>
                                          <p:attrName>style.visibility</p:attrName>
                                        </p:attrNameLst>
                                      </p:cBhvr>
                                      <p:to>
                                        <p:strVal val="visible"/>
                                      </p:to>
                                    </p:set>
                                    <p:animEffect transition="in" filter="fade">
                                      <p:cBhvr>
                                        <p:cTn id="10" dur="500"/>
                                        <p:tgtEl>
                                          <p:spTgt spid="5">
                                            <p:graphicEl>
                                              <a:dgm id="{06442209-642B-4568-8698-F63C66B977B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8DE23096-519A-4B2D-AA9A-AE99DB465E3F}"/>
                                            </p:graphicEl>
                                          </p:spTgt>
                                        </p:tgtEl>
                                        <p:attrNameLst>
                                          <p:attrName>style.visibility</p:attrName>
                                        </p:attrNameLst>
                                      </p:cBhvr>
                                      <p:to>
                                        <p:strVal val="visible"/>
                                      </p:to>
                                    </p:set>
                                    <p:animEffect transition="in" filter="fade">
                                      <p:cBhvr>
                                        <p:cTn id="15" dur="500"/>
                                        <p:tgtEl>
                                          <p:spTgt spid="5">
                                            <p:graphicEl>
                                              <a:dgm id="{8DE23096-519A-4B2D-AA9A-AE99DB465E3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7701A0AD-F76E-4F11-82C4-2806183712AA}"/>
                                            </p:graphicEl>
                                          </p:spTgt>
                                        </p:tgtEl>
                                        <p:attrNameLst>
                                          <p:attrName>style.visibility</p:attrName>
                                        </p:attrNameLst>
                                      </p:cBhvr>
                                      <p:to>
                                        <p:strVal val="visible"/>
                                      </p:to>
                                    </p:set>
                                    <p:animEffect transition="in" filter="fade">
                                      <p:cBhvr>
                                        <p:cTn id="20" dur="500"/>
                                        <p:tgtEl>
                                          <p:spTgt spid="5">
                                            <p:graphicEl>
                                              <a:dgm id="{7701A0AD-F76E-4F11-82C4-2806183712A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5F16489E-4AEE-4BC3-A0E2-B87A7C4A34F0}"/>
                                            </p:graphicEl>
                                          </p:spTgt>
                                        </p:tgtEl>
                                        <p:attrNameLst>
                                          <p:attrName>style.visibility</p:attrName>
                                        </p:attrNameLst>
                                      </p:cBhvr>
                                      <p:to>
                                        <p:strVal val="visible"/>
                                      </p:to>
                                    </p:set>
                                    <p:animEffect transition="in" filter="fade">
                                      <p:cBhvr>
                                        <p:cTn id="25" dur="500"/>
                                        <p:tgtEl>
                                          <p:spTgt spid="5">
                                            <p:graphicEl>
                                              <a:dgm id="{5F16489E-4AEE-4BC3-A0E2-B87A7C4A34F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F3073D-C6BA-4DB6-9566-8B420FBBBE35}"/>
              </a:ext>
            </a:extLst>
          </p:cNvPr>
          <p:cNvSpPr txBox="1"/>
          <p:nvPr/>
        </p:nvSpPr>
        <p:spPr>
          <a:xfrm>
            <a:off x="715618" y="301039"/>
            <a:ext cx="10893286"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dirty="0">
                <a:solidFill>
                  <a:schemeClr val="bg1"/>
                </a:solidFill>
                <a:latin typeface="+mn-lt"/>
              </a:rPr>
              <a:t>To summarise …..</a:t>
            </a:r>
          </a:p>
        </p:txBody>
      </p:sp>
      <p:sp>
        <p:nvSpPr>
          <p:cNvPr id="4" name="Rectangle: Rounded Corners 3">
            <a:extLst>
              <a:ext uri="{FF2B5EF4-FFF2-40B4-BE49-F238E27FC236}">
                <a16:creationId xmlns:a16="http://schemas.microsoft.com/office/drawing/2014/main" id="{7C48A279-9E8C-4F8B-A281-AF9CB7ABF70D}"/>
              </a:ext>
            </a:extLst>
          </p:cNvPr>
          <p:cNvSpPr/>
          <p:nvPr/>
        </p:nvSpPr>
        <p:spPr>
          <a:xfrm>
            <a:off x="2472763" y="1616149"/>
            <a:ext cx="7378995" cy="3487479"/>
          </a:xfrm>
          <a:custGeom>
            <a:avLst/>
            <a:gdLst>
              <a:gd name="connsiteX0" fmla="*/ 0 w 7378995"/>
              <a:gd name="connsiteY0" fmla="*/ 581258 h 3487479"/>
              <a:gd name="connsiteX1" fmla="*/ 581258 w 7378995"/>
              <a:gd name="connsiteY1" fmla="*/ 0 h 3487479"/>
              <a:gd name="connsiteX2" fmla="*/ 1022063 w 7378995"/>
              <a:gd name="connsiteY2" fmla="*/ 0 h 3487479"/>
              <a:gd name="connsiteX3" fmla="*/ 1525033 w 7378995"/>
              <a:gd name="connsiteY3" fmla="*/ 0 h 3487479"/>
              <a:gd name="connsiteX4" fmla="*/ 2090167 w 7378995"/>
              <a:gd name="connsiteY4" fmla="*/ 0 h 3487479"/>
              <a:gd name="connsiteX5" fmla="*/ 2530972 w 7378995"/>
              <a:gd name="connsiteY5" fmla="*/ 0 h 3487479"/>
              <a:gd name="connsiteX6" fmla="*/ 3220436 w 7378995"/>
              <a:gd name="connsiteY6" fmla="*/ 0 h 3487479"/>
              <a:gd name="connsiteX7" fmla="*/ 3785570 w 7378995"/>
              <a:gd name="connsiteY7" fmla="*/ 0 h 3487479"/>
              <a:gd name="connsiteX8" fmla="*/ 4475034 w 7378995"/>
              <a:gd name="connsiteY8" fmla="*/ 0 h 3487479"/>
              <a:gd name="connsiteX9" fmla="*/ 5102334 w 7378995"/>
              <a:gd name="connsiteY9" fmla="*/ 0 h 3487479"/>
              <a:gd name="connsiteX10" fmla="*/ 5605303 w 7378995"/>
              <a:gd name="connsiteY10" fmla="*/ 0 h 3487479"/>
              <a:gd name="connsiteX11" fmla="*/ 6232603 w 7378995"/>
              <a:gd name="connsiteY11" fmla="*/ 0 h 3487479"/>
              <a:gd name="connsiteX12" fmla="*/ 6797737 w 7378995"/>
              <a:gd name="connsiteY12" fmla="*/ 0 h 3487479"/>
              <a:gd name="connsiteX13" fmla="*/ 7378995 w 7378995"/>
              <a:gd name="connsiteY13" fmla="*/ 581258 h 3487479"/>
              <a:gd name="connsiteX14" fmla="*/ 7378995 w 7378995"/>
              <a:gd name="connsiteY14" fmla="*/ 1185748 h 3487479"/>
              <a:gd name="connsiteX15" fmla="*/ 7378995 w 7378995"/>
              <a:gd name="connsiteY15" fmla="*/ 1766989 h 3487479"/>
              <a:gd name="connsiteX16" fmla="*/ 7378995 w 7378995"/>
              <a:gd name="connsiteY16" fmla="*/ 2394729 h 3487479"/>
              <a:gd name="connsiteX17" fmla="*/ 7378995 w 7378995"/>
              <a:gd name="connsiteY17" fmla="*/ 2906221 h 3487479"/>
              <a:gd name="connsiteX18" fmla="*/ 6797737 w 7378995"/>
              <a:gd name="connsiteY18" fmla="*/ 3487479 h 3487479"/>
              <a:gd name="connsiteX19" fmla="*/ 6232603 w 7378995"/>
              <a:gd name="connsiteY19" fmla="*/ 3487479 h 3487479"/>
              <a:gd name="connsiteX20" fmla="*/ 5543139 w 7378995"/>
              <a:gd name="connsiteY20" fmla="*/ 3487479 h 3487479"/>
              <a:gd name="connsiteX21" fmla="*/ 4915839 w 7378995"/>
              <a:gd name="connsiteY21" fmla="*/ 3487479 h 3487479"/>
              <a:gd name="connsiteX22" fmla="*/ 4226375 w 7378995"/>
              <a:gd name="connsiteY22" fmla="*/ 3487479 h 3487479"/>
              <a:gd name="connsiteX23" fmla="*/ 3599076 w 7378995"/>
              <a:gd name="connsiteY23" fmla="*/ 3487479 h 3487479"/>
              <a:gd name="connsiteX24" fmla="*/ 3158271 w 7378995"/>
              <a:gd name="connsiteY24" fmla="*/ 3487479 h 3487479"/>
              <a:gd name="connsiteX25" fmla="*/ 2530972 w 7378995"/>
              <a:gd name="connsiteY25" fmla="*/ 3487479 h 3487479"/>
              <a:gd name="connsiteX26" fmla="*/ 2028002 w 7378995"/>
              <a:gd name="connsiteY26" fmla="*/ 3487479 h 3487479"/>
              <a:gd name="connsiteX27" fmla="*/ 1587197 w 7378995"/>
              <a:gd name="connsiteY27" fmla="*/ 3487479 h 3487479"/>
              <a:gd name="connsiteX28" fmla="*/ 1208557 w 7378995"/>
              <a:gd name="connsiteY28" fmla="*/ 3487479 h 3487479"/>
              <a:gd name="connsiteX29" fmla="*/ 581258 w 7378995"/>
              <a:gd name="connsiteY29" fmla="*/ 3487479 h 3487479"/>
              <a:gd name="connsiteX30" fmla="*/ 0 w 7378995"/>
              <a:gd name="connsiteY30" fmla="*/ 2906221 h 3487479"/>
              <a:gd name="connsiteX31" fmla="*/ 0 w 7378995"/>
              <a:gd name="connsiteY31" fmla="*/ 2301731 h 3487479"/>
              <a:gd name="connsiteX32" fmla="*/ 0 w 7378995"/>
              <a:gd name="connsiteY32" fmla="*/ 1743740 h 3487479"/>
              <a:gd name="connsiteX33" fmla="*/ 0 w 7378995"/>
              <a:gd name="connsiteY33" fmla="*/ 1115999 h 3487479"/>
              <a:gd name="connsiteX34" fmla="*/ 0 w 7378995"/>
              <a:gd name="connsiteY34" fmla="*/ 581258 h 3487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378995" h="3487479" fill="none" extrusionOk="0">
                <a:moveTo>
                  <a:pt x="0" y="581258"/>
                </a:moveTo>
                <a:cubicBezTo>
                  <a:pt x="59652" y="244449"/>
                  <a:pt x="248355" y="82315"/>
                  <a:pt x="581258" y="0"/>
                </a:cubicBezTo>
                <a:cubicBezTo>
                  <a:pt x="768808" y="-15638"/>
                  <a:pt x="824371" y="1442"/>
                  <a:pt x="1022063" y="0"/>
                </a:cubicBezTo>
                <a:cubicBezTo>
                  <a:pt x="1219756" y="-1442"/>
                  <a:pt x="1320064" y="24888"/>
                  <a:pt x="1525033" y="0"/>
                </a:cubicBezTo>
                <a:cubicBezTo>
                  <a:pt x="1730002" y="-24888"/>
                  <a:pt x="1976074" y="49104"/>
                  <a:pt x="2090167" y="0"/>
                </a:cubicBezTo>
                <a:cubicBezTo>
                  <a:pt x="2204260" y="-49104"/>
                  <a:pt x="2419053" y="26879"/>
                  <a:pt x="2530972" y="0"/>
                </a:cubicBezTo>
                <a:cubicBezTo>
                  <a:pt x="2642892" y="-26879"/>
                  <a:pt x="2929270" y="54830"/>
                  <a:pt x="3220436" y="0"/>
                </a:cubicBezTo>
                <a:cubicBezTo>
                  <a:pt x="3511602" y="-54830"/>
                  <a:pt x="3548539" y="53218"/>
                  <a:pt x="3785570" y="0"/>
                </a:cubicBezTo>
                <a:cubicBezTo>
                  <a:pt x="4022601" y="-53218"/>
                  <a:pt x="4318104" y="57978"/>
                  <a:pt x="4475034" y="0"/>
                </a:cubicBezTo>
                <a:cubicBezTo>
                  <a:pt x="4631964" y="-57978"/>
                  <a:pt x="4960037" y="73053"/>
                  <a:pt x="5102334" y="0"/>
                </a:cubicBezTo>
                <a:cubicBezTo>
                  <a:pt x="5244631" y="-73053"/>
                  <a:pt x="5450900" y="40161"/>
                  <a:pt x="5605303" y="0"/>
                </a:cubicBezTo>
                <a:cubicBezTo>
                  <a:pt x="5759706" y="-40161"/>
                  <a:pt x="5967398" y="66836"/>
                  <a:pt x="6232603" y="0"/>
                </a:cubicBezTo>
                <a:cubicBezTo>
                  <a:pt x="6497808" y="-66836"/>
                  <a:pt x="6624940" y="2434"/>
                  <a:pt x="6797737" y="0"/>
                </a:cubicBezTo>
                <a:cubicBezTo>
                  <a:pt x="7125930" y="-72505"/>
                  <a:pt x="7395090" y="212657"/>
                  <a:pt x="7378995" y="581258"/>
                </a:cubicBezTo>
                <a:cubicBezTo>
                  <a:pt x="7436872" y="728849"/>
                  <a:pt x="7338255" y="928291"/>
                  <a:pt x="7378995" y="1185748"/>
                </a:cubicBezTo>
                <a:cubicBezTo>
                  <a:pt x="7419735" y="1443205"/>
                  <a:pt x="7315295" y="1528441"/>
                  <a:pt x="7378995" y="1766989"/>
                </a:cubicBezTo>
                <a:cubicBezTo>
                  <a:pt x="7442695" y="2005537"/>
                  <a:pt x="7315252" y="2096871"/>
                  <a:pt x="7378995" y="2394729"/>
                </a:cubicBezTo>
                <a:cubicBezTo>
                  <a:pt x="7442738" y="2692587"/>
                  <a:pt x="7319782" y="2736163"/>
                  <a:pt x="7378995" y="2906221"/>
                </a:cubicBezTo>
                <a:cubicBezTo>
                  <a:pt x="7366417" y="3213763"/>
                  <a:pt x="7133984" y="3499740"/>
                  <a:pt x="6797737" y="3487479"/>
                </a:cubicBezTo>
                <a:cubicBezTo>
                  <a:pt x="6540889" y="3539426"/>
                  <a:pt x="6367322" y="3452123"/>
                  <a:pt x="6232603" y="3487479"/>
                </a:cubicBezTo>
                <a:cubicBezTo>
                  <a:pt x="6097884" y="3522835"/>
                  <a:pt x="5829051" y="3464741"/>
                  <a:pt x="5543139" y="3487479"/>
                </a:cubicBezTo>
                <a:cubicBezTo>
                  <a:pt x="5257227" y="3510217"/>
                  <a:pt x="5147913" y="3443826"/>
                  <a:pt x="4915839" y="3487479"/>
                </a:cubicBezTo>
                <a:cubicBezTo>
                  <a:pt x="4683765" y="3531132"/>
                  <a:pt x="4398100" y="3440662"/>
                  <a:pt x="4226375" y="3487479"/>
                </a:cubicBezTo>
                <a:cubicBezTo>
                  <a:pt x="4054650" y="3534296"/>
                  <a:pt x="3908979" y="3427624"/>
                  <a:pt x="3599076" y="3487479"/>
                </a:cubicBezTo>
                <a:cubicBezTo>
                  <a:pt x="3289173" y="3547334"/>
                  <a:pt x="3331975" y="3455658"/>
                  <a:pt x="3158271" y="3487479"/>
                </a:cubicBezTo>
                <a:cubicBezTo>
                  <a:pt x="2984568" y="3519300"/>
                  <a:pt x="2677126" y="3457967"/>
                  <a:pt x="2530972" y="3487479"/>
                </a:cubicBezTo>
                <a:cubicBezTo>
                  <a:pt x="2384818" y="3516991"/>
                  <a:pt x="2273872" y="3455469"/>
                  <a:pt x="2028002" y="3487479"/>
                </a:cubicBezTo>
                <a:cubicBezTo>
                  <a:pt x="1782132" y="3519489"/>
                  <a:pt x="1741883" y="3448137"/>
                  <a:pt x="1587197" y="3487479"/>
                </a:cubicBezTo>
                <a:cubicBezTo>
                  <a:pt x="1432511" y="3526821"/>
                  <a:pt x="1359509" y="3467984"/>
                  <a:pt x="1208557" y="3487479"/>
                </a:cubicBezTo>
                <a:cubicBezTo>
                  <a:pt x="1057605" y="3506974"/>
                  <a:pt x="734699" y="3481609"/>
                  <a:pt x="581258" y="3487479"/>
                </a:cubicBezTo>
                <a:cubicBezTo>
                  <a:pt x="191336" y="3472914"/>
                  <a:pt x="44478" y="3236136"/>
                  <a:pt x="0" y="2906221"/>
                </a:cubicBezTo>
                <a:cubicBezTo>
                  <a:pt x="-13426" y="2742852"/>
                  <a:pt x="44059" y="2591649"/>
                  <a:pt x="0" y="2301731"/>
                </a:cubicBezTo>
                <a:cubicBezTo>
                  <a:pt x="-44059" y="2011813"/>
                  <a:pt x="55812" y="1900974"/>
                  <a:pt x="0" y="1743740"/>
                </a:cubicBezTo>
                <a:cubicBezTo>
                  <a:pt x="-55812" y="1586506"/>
                  <a:pt x="44764" y="1271823"/>
                  <a:pt x="0" y="1115999"/>
                </a:cubicBezTo>
                <a:cubicBezTo>
                  <a:pt x="-44764" y="960175"/>
                  <a:pt x="34619" y="817858"/>
                  <a:pt x="0" y="581258"/>
                </a:cubicBezTo>
                <a:close/>
              </a:path>
              <a:path w="7378995" h="3487479" stroke="0" extrusionOk="0">
                <a:moveTo>
                  <a:pt x="0" y="581258"/>
                </a:moveTo>
                <a:cubicBezTo>
                  <a:pt x="-54532" y="226601"/>
                  <a:pt x="204258" y="21010"/>
                  <a:pt x="581258" y="0"/>
                </a:cubicBezTo>
                <a:cubicBezTo>
                  <a:pt x="788976" y="-14445"/>
                  <a:pt x="1093069" y="5848"/>
                  <a:pt x="1270722" y="0"/>
                </a:cubicBezTo>
                <a:cubicBezTo>
                  <a:pt x="1448375" y="-5848"/>
                  <a:pt x="1563520" y="35108"/>
                  <a:pt x="1773692" y="0"/>
                </a:cubicBezTo>
                <a:cubicBezTo>
                  <a:pt x="1983864" y="-35108"/>
                  <a:pt x="2104508" y="37995"/>
                  <a:pt x="2214497" y="0"/>
                </a:cubicBezTo>
                <a:cubicBezTo>
                  <a:pt x="2324487" y="-37995"/>
                  <a:pt x="2643702" y="1447"/>
                  <a:pt x="2841796" y="0"/>
                </a:cubicBezTo>
                <a:cubicBezTo>
                  <a:pt x="3039890" y="-1447"/>
                  <a:pt x="3198600" y="44789"/>
                  <a:pt x="3344765" y="0"/>
                </a:cubicBezTo>
                <a:cubicBezTo>
                  <a:pt x="3490930" y="-44789"/>
                  <a:pt x="3879450" y="71883"/>
                  <a:pt x="4034230" y="0"/>
                </a:cubicBezTo>
                <a:cubicBezTo>
                  <a:pt x="4189011" y="-71883"/>
                  <a:pt x="4372805" y="50797"/>
                  <a:pt x="4475034" y="0"/>
                </a:cubicBezTo>
                <a:cubicBezTo>
                  <a:pt x="4577263" y="-50797"/>
                  <a:pt x="4913983" y="54969"/>
                  <a:pt x="5164498" y="0"/>
                </a:cubicBezTo>
                <a:cubicBezTo>
                  <a:pt x="5415013" y="-54969"/>
                  <a:pt x="5409049" y="10177"/>
                  <a:pt x="5543139" y="0"/>
                </a:cubicBezTo>
                <a:cubicBezTo>
                  <a:pt x="5677229" y="-10177"/>
                  <a:pt x="5898769" y="31003"/>
                  <a:pt x="6108273" y="0"/>
                </a:cubicBezTo>
                <a:cubicBezTo>
                  <a:pt x="6317777" y="-31003"/>
                  <a:pt x="6494414" y="17090"/>
                  <a:pt x="6797737" y="0"/>
                </a:cubicBezTo>
                <a:cubicBezTo>
                  <a:pt x="7171508" y="-52127"/>
                  <a:pt x="7425677" y="230137"/>
                  <a:pt x="7378995" y="581258"/>
                </a:cubicBezTo>
                <a:cubicBezTo>
                  <a:pt x="7431363" y="799023"/>
                  <a:pt x="7347897" y="924157"/>
                  <a:pt x="7378995" y="1162499"/>
                </a:cubicBezTo>
                <a:cubicBezTo>
                  <a:pt x="7410093" y="1400841"/>
                  <a:pt x="7327796" y="1551222"/>
                  <a:pt x="7378995" y="1697240"/>
                </a:cubicBezTo>
                <a:cubicBezTo>
                  <a:pt x="7430194" y="1843258"/>
                  <a:pt x="7313132" y="2078515"/>
                  <a:pt x="7378995" y="2278481"/>
                </a:cubicBezTo>
                <a:cubicBezTo>
                  <a:pt x="7444858" y="2478447"/>
                  <a:pt x="7318999" y="2775612"/>
                  <a:pt x="7378995" y="2906221"/>
                </a:cubicBezTo>
                <a:cubicBezTo>
                  <a:pt x="7359278" y="3167928"/>
                  <a:pt x="7126901" y="3485825"/>
                  <a:pt x="6797737" y="3487479"/>
                </a:cubicBezTo>
                <a:cubicBezTo>
                  <a:pt x="6642758" y="3513225"/>
                  <a:pt x="6496379" y="3480430"/>
                  <a:pt x="6419097" y="3487479"/>
                </a:cubicBezTo>
                <a:cubicBezTo>
                  <a:pt x="6341815" y="3494528"/>
                  <a:pt x="6025938" y="3463445"/>
                  <a:pt x="5729633" y="3487479"/>
                </a:cubicBezTo>
                <a:cubicBezTo>
                  <a:pt x="5433328" y="3511513"/>
                  <a:pt x="5361337" y="3469643"/>
                  <a:pt x="5164498" y="3487479"/>
                </a:cubicBezTo>
                <a:cubicBezTo>
                  <a:pt x="4967659" y="3505315"/>
                  <a:pt x="4863012" y="3471738"/>
                  <a:pt x="4723694" y="3487479"/>
                </a:cubicBezTo>
                <a:cubicBezTo>
                  <a:pt x="4584376" y="3503220"/>
                  <a:pt x="4410724" y="3466445"/>
                  <a:pt x="4158559" y="3487479"/>
                </a:cubicBezTo>
                <a:cubicBezTo>
                  <a:pt x="3906395" y="3508513"/>
                  <a:pt x="3918115" y="3473977"/>
                  <a:pt x="3779919" y="3487479"/>
                </a:cubicBezTo>
                <a:cubicBezTo>
                  <a:pt x="3641723" y="3500981"/>
                  <a:pt x="3483331" y="3485104"/>
                  <a:pt x="3401279" y="3487479"/>
                </a:cubicBezTo>
                <a:cubicBezTo>
                  <a:pt x="3319227" y="3489854"/>
                  <a:pt x="3090919" y="3477391"/>
                  <a:pt x="2836144" y="3487479"/>
                </a:cubicBezTo>
                <a:cubicBezTo>
                  <a:pt x="2581369" y="3497567"/>
                  <a:pt x="2561436" y="3436274"/>
                  <a:pt x="2395340" y="3487479"/>
                </a:cubicBezTo>
                <a:cubicBezTo>
                  <a:pt x="2229244" y="3538684"/>
                  <a:pt x="1951862" y="3424414"/>
                  <a:pt x="1768040" y="3487479"/>
                </a:cubicBezTo>
                <a:cubicBezTo>
                  <a:pt x="1584218" y="3550544"/>
                  <a:pt x="1458664" y="3470650"/>
                  <a:pt x="1327235" y="3487479"/>
                </a:cubicBezTo>
                <a:cubicBezTo>
                  <a:pt x="1195806" y="3504308"/>
                  <a:pt x="760267" y="3479668"/>
                  <a:pt x="581258" y="3487479"/>
                </a:cubicBezTo>
                <a:cubicBezTo>
                  <a:pt x="220393" y="3527812"/>
                  <a:pt x="-10745" y="3250236"/>
                  <a:pt x="0" y="2906221"/>
                </a:cubicBezTo>
                <a:cubicBezTo>
                  <a:pt x="-14968" y="2736506"/>
                  <a:pt x="42567" y="2537064"/>
                  <a:pt x="0" y="2301731"/>
                </a:cubicBezTo>
                <a:cubicBezTo>
                  <a:pt x="-42567" y="2066398"/>
                  <a:pt x="6145" y="1951104"/>
                  <a:pt x="0" y="1790239"/>
                </a:cubicBezTo>
                <a:cubicBezTo>
                  <a:pt x="-6145" y="1629374"/>
                  <a:pt x="22055" y="1522447"/>
                  <a:pt x="0" y="1255497"/>
                </a:cubicBezTo>
                <a:cubicBezTo>
                  <a:pt x="-22055" y="988547"/>
                  <a:pt x="38625" y="790429"/>
                  <a:pt x="0" y="581258"/>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Section 12 of the Sexual Offences Act 2003 makes it an offence for a person intentionally to cause a child aged under 16, for the purpose of obtaining the sexual gratification themselves, to watch a third person engaging in sexual activity or to look at an image of a person engaging in sexual activity</a:t>
            </a:r>
          </a:p>
        </p:txBody>
      </p:sp>
    </p:spTree>
    <p:extLst>
      <p:ext uri="{BB962C8B-B14F-4D97-AF65-F5344CB8AC3E}">
        <p14:creationId xmlns:p14="http://schemas.microsoft.com/office/powerpoint/2010/main" val="32197824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6007" y="1321735"/>
            <a:ext cx="6872591" cy="3647079"/>
          </a:xfrm>
          <a:prstGeom prst="rect">
            <a:avLst/>
          </a:prstGeom>
        </p:spPr>
      </p:pic>
    </p:spTree>
    <p:extLst>
      <p:ext uri="{BB962C8B-B14F-4D97-AF65-F5344CB8AC3E}">
        <p14:creationId xmlns:p14="http://schemas.microsoft.com/office/powerpoint/2010/main" val="10728136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1103</TotalTime>
  <Words>4979</Words>
  <Application>Microsoft Office PowerPoint</Application>
  <PresentationFormat>Widescreen</PresentationFormat>
  <Paragraphs>300</Paragraphs>
  <Slides>23</Slides>
  <Notes>23</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23</vt:i4>
      </vt:variant>
    </vt:vector>
  </HeadingPairs>
  <TitlesOfParts>
    <vt:vector size="32" baseType="lpstr">
      <vt:lpstr>Arial</vt:lpstr>
      <vt:lpstr>Arial Nova Cond</vt:lpstr>
      <vt:lpstr>Calibri</vt:lpstr>
      <vt:lpstr>Calibri Light</vt:lpstr>
      <vt:lpstr>Microsoft Sans Serif</vt:lpstr>
      <vt:lpstr>Tahoma</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Sharon Neil</cp:lastModifiedBy>
  <cp:revision>123</cp:revision>
  <dcterms:created xsi:type="dcterms:W3CDTF">2018-01-30T11:09:50Z</dcterms:created>
  <dcterms:modified xsi:type="dcterms:W3CDTF">2022-12-12T14:15:13Z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0e5233a2-02bd-475e-ab65-006b631733b6</vt:lpwstr>
  </property>
  <property fmtid="{D5CDD505-2E9C-101B-9397-08002B2CF9AE}" pid="3" name="MSIP_Label_66cf8fe5-b7b7-4df7-b38d-1c61ac2f6639_Enabled">
    <vt:lpwstr>true</vt:lpwstr>
  </property>
  <property fmtid="{D5CDD505-2E9C-101B-9397-08002B2CF9AE}" pid="4" name="MSIP_Label_66cf8fe5-b7b7-4df7-b38d-1c61ac2f6639_SetDate">
    <vt:lpwstr>2022-06-23T07:06:13Z</vt:lpwstr>
  </property>
  <property fmtid="{D5CDD505-2E9C-101B-9397-08002B2CF9AE}" pid="5" name="MSIP_Label_66cf8fe5-b7b7-4df7-b38d-1c61ac2f6639_Method">
    <vt:lpwstr>Standard</vt:lpwstr>
  </property>
  <property fmtid="{D5CDD505-2E9C-101B-9397-08002B2CF9AE}" pid="6" name="MSIP_Label_66cf8fe5-b7b7-4df7-b38d-1c61ac2f6639_Name">
    <vt:lpwstr>66cf8fe5-b7b7-4df7-b38d-1c61ac2f6639</vt:lpwstr>
  </property>
  <property fmtid="{D5CDD505-2E9C-101B-9397-08002B2CF9AE}" pid="7" name="MSIP_Label_66cf8fe5-b7b7-4df7-b38d-1c61ac2f6639_SiteId">
    <vt:lpwstr>270c2f4d-fd0c-4f08-92a9-e5bdd8a87e09</vt:lpwstr>
  </property>
  <property fmtid="{D5CDD505-2E9C-101B-9397-08002B2CF9AE}" pid="8" name="MSIP_Label_66cf8fe5-b7b7-4df7-b38d-1c61ac2f6639_ActionId">
    <vt:lpwstr>82ee6555-ea34-4718-a48b-d5c5e097cd79</vt:lpwstr>
  </property>
  <property fmtid="{D5CDD505-2E9C-101B-9397-08002B2CF9AE}" pid="9" name="MSIP_Label_66cf8fe5-b7b7-4df7-b38d-1c61ac2f6639_ContentBits">
    <vt:lpwstr>0</vt:lpwstr>
  </property>
  <property fmtid="{D5CDD505-2E9C-101B-9397-08002B2CF9AE}" pid="10" name="Classification">
    <vt:lpwstr>OFFICIAL</vt:lpwstr>
  </property>
  <property fmtid="{D5CDD505-2E9C-101B-9397-08002B2CF9AE}" pid="11" name="Visibility">
    <vt:lpwstr>NOT VISIBLE</vt:lpwstr>
  </property>
</Properties>
</file>