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handoutMasterIdLst>
    <p:handoutMasterId r:id="rId36"/>
  </p:handoutMasterIdLst>
  <p:sldIdLst>
    <p:sldId id="277" r:id="rId5"/>
    <p:sldId id="257" r:id="rId6"/>
    <p:sldId id="364" r:id="rId7"/>
    <p:sldId id="365" r:id="rId8"/>
    <p:sldId id="366" r:id="rId9"/>
    <p:sldId id="367" r:id="rId10"/>
    <p:sldId id="368" r:id="rId11"/>
    <p:sldId id="369" r:id="rId12"/>
    <p:sldId id="370" r:id="rId13"/>
    <p:sldId id="371" r:id="rId14"/>
    <p:sldId id="372" r:id="rId15"/>
    <p:sldId id="373" r:id="rId16"/>
    <p:sldId id="374" r:id="rId17"/>
    <p:sldId id="375" r:id="rId18"/>
    <p:sldId id="376" r:id="rId19"/>
    <p:sldId id="377" r:id="rId20"/>
    <p:sldId id="378" r:id="rId21"/>
    <p:sldId id="379" r:id="rId22"/>
    <p:sldId id="380" r:id="rId23"/>
    <p:sldId id="381" r:id="rId24"/>
    <p:sldId id="382" r:id="rId25"/>
    <p:sldId id="383" r:id="rId26"/>
    <p:sldId id="385" r:id="rId27"/>
    <p:sldId id="386" r:id="rId28"/>
    <p:sldId id="387" r:id="rId29"/>
    <p:sldId id="388" r:id="rId30"/>
    <p:sldId id="389" r:id="rId31"/>
    <p:sldId id="395" r:id="rId32"/>
    <p:sldId id="396" r:id="rId33"/>
    <p:sldId id="397"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385"/>
    <p:restoredTop sz="94725"/>
  </p:normalViewPr>
  <p:slideViewPr>
    <p:cSldViewPr>
      <p:cViewPr varScale="1">
        <p:scale>
          <a:sx n="102" d="100"/>
          <a:sy n="102" d="100"/>
        </p:scale>
        <p:origin x="232"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16/06/2025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6/16/25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142CDE09-1087-7249-97CD-11DAD3F563F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A00286D-3629-3E43-BECA-263557C05F6C}" type="slidenum">
              <a:rPr lang="en-GB" altLang="en-US"/>
              <a:pPr>
                <a:spcBef>
                  <a:spcPct val="0"/>
                </a:spcBef>
              </a:pPr>
              <a:t>3</a:t>
            </a:fld>
            <a:endParaRPr lang="en-GB" altLang="en-US"/>
          </a:p>
        </p:txBody>
      </p:sp>
      <p:sp>
        <p:nvSpPr>
          <p:cNvPr id="81923" name="Rectangle 2">
            <a:extLst>
              <a:ext uri="{FF2B5EF4-FFF2-40B4-BE49-F238E27FC236}">
                <a16:creationId xmlns:a16="http://schemas.microsoft.com/office/drawing/2014/main" id="{B9DCB5F5-AA6C-CF46-B2A6-92F20A7260C8}"/>
              </a:ext>
            </a:extLst>
          </p:cNvPr>
          <p:cNvSpPr>
            <a:spLocks noGrp="1" noRot="1" noChangeAspect="1" noChangeArrowheads="1" noTextEdit="1"/>
          </p:cNvSpPr>
          <p:nvPr>
            <p:ph type="sldImg"/>
          </p:nvPr>
        </p:nvSpPr>
        <p:spPr>
          <a:ln/>
        </p:spPr>
      </p:sp>
      <p:sp>
        <p:nvSpPr>
          <p:cNvPr id="81924" name="Rectangle 3">
            <a:extLst>
              <a:ext uri="{FF2B5EF4-FFF2-40B4-BE49-F238E27FC236}">
                <a16:creationId xmlns:a16="http://schemas.microsoft.com/office/drawing/2014/main" id="{DEB074EC-FE84-9C41-BFD7-5A7CD30DD6A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6493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7D86E49B-A253-BC4A-AF98-47E72106DB2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FBD8EC-D252-5043-AA84-72B510153E7F}" type="slidenum">
              <a:rPr lang="en-GB" altLang="en-US"/>
              <a:pPr>
                <a:spcBef>
                  <a:spcPct val="0"/>
                </a:spcBef>
              </a:pPr>
              <a:t>4</a:t>
            </a:fld>
            <a:endParaRPr lang="en-GB" altLang="en-US"/>
          </a:p>
        </p:txBody>
      </p:sp>
      <p:sp>
        <p:nvSpPr>
          <p:cNvPr id="83971" name="Rectangle 2">
            <a:extLst>
              <a:ext uri="{FF2B5EF4-FFF2-40B4-BE49-F238E27FC236}">
                <a16:creationId xmlns:a16="http://schemas.microsoft.com/office/drawing/2014/main" id="{BCC0D644-89AC-4C48-871F-E52683C2F81B}"/>
              </a:ext>
            </a:extLst>
          </p:cNvPr>
          <p:cNvSpPr>
            <a:spLocks noGrp="1" noRot="1" noChangeAspect="1" noChangeArrowheads="1" noTextEdit="1"/>
          </p:cNvSpPr>
          <p:nvPr>
            <p:ph type="sldImg"/>
          </p:nvPr>
        </p:nvSpPr>
        <p:spPr>
          <a:ln/>
        </p:spPr>
      </p:sp>
      <p:sp>
        <p:nvSpPr>
          <p:cNvPr id="83972" name="Rectangle 3">
            <a:extLst>
              <a:ext uri="{FF2B5EF4-FFF2-40B4-BE49-F238E27FC236}">
                <a16:creationId xmlns:a16="http://schemas.microsoft.com/office/drawing/2014/main" id="{F6488305-E4FB-1247-8EF3-CE1F1EE4738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29478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id="{3D4DDABF-438D-C449-971A-5B8E3499FC5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BAD8576-6C88-A347-B862-E8394AB8B5C3}" type="slidenum">
              <a:rPr lang="en-GB" altLang="en-US"/>
              <a:pPr>
                <a:spcBef>
                  <a:spcPct val="0"/>
                </a:spcBef>
              </a:pPr>
              <a:t>5</a:t>
            </a:fld>
            <a:endParaRPr lang="en-GB" altLang="en-US"/>
          </a:p>
        </p:txBody>
      </p:sp>
      <p:sp>
        <p:nvSpPr>
          <p:cNvPr id="86019" name="Rectangle 2">
            <a:extLst>
              <a:ext uri="{FF2B5EF4-FFF2-40B4-BE49-F238E27FC236}">
                <a16:creationId xmlns:a16="http://schemas.microsoft.com/office/drawing/2014/main" id="{5CD0D01A-72E4-C546-96F6-DF4D6FCBEFEB}"/>
              </a:ext>
            </a:extLst>
          </p:cNvPr>
          <p:cNvSpPr>
            <a:spLocks noGrp="1" noRot="1" noChangeAspect="1" noChangeArrowheads="1" noTextEdit="1"/>
          </p:cNvSpPr>
          <p:nvPr>
            <p:ph type="sldImg"/>
          </p:nvPr>
        </p:nvSpPr>
        <p:spPr>
          <a:ln/>
        </p:spPr>
      </p:sp>
      <p:sp>
        <p:nvSpPr>
          <p:cNvPr id="86020" name="Rectangle 3">
            <a:extLst>
              <a:ext uri="{FF2B5EF4-FFF2-40B4-BE49-F238E27FC236}">
                <a16:creationId xmlns:a16="http://schemas.microsoft.com/office/drawing/2014/main" id="{F7855AB7-FA57-4348-BC3D-D5D40FDBC5C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2413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id="{DDAA07D9-F265-114E-9730-88E6835FE76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80403B4-4514-AE4C-A80C-CF1E4CC4878A}" type="slidenum">
              <a:rPr lang="en-GB" altLang="en-US"/>
              <a:pPr>
                <a:spcBef>
                  <a:spcPct val="0"/>
                </a:spcBef>
              </a:pPr>
              <a:t>6</a:t>
            </a:fld>
            <a:endParaRPr lang="en-GB" altLang="en-US"/>
          </a:p>
        </p:txBody>
      </p:sp>
      <p:sp>
        <p:nvSpPr>
          <p:cNvPr id="88067" name="Rectangle 2">
            <a:extLst>
              <a:ext uri="{FF2B5EF4-FFF2-40B4-BE49-F238E27FC236}">
                <a16:creationId xmlns:a16="http://schemas.microsoft.com/office/drawing/2014/main" id="{F1F0EEDC-8835-5741-BD50-203F954563E3}"/>
              </a:ext>
            </a:extLst>
          </p:cNvPr>
          <p:cNvSpPr>
            <a:spLocks noGrp="1" noRot="1" noChangeAspect="1" noChangeArrowheads="1" noTextEdit="1"/>
          </p:cNvSpPr>
          <p:nvPr>
            <p:ph type="sldImg"/>
          </p:nvPr>
        </p:nvSpPr>
        <p:spPr>
          <a:ln/>
        </p:spPr>
      </p:sp>
      <p:sp>
        <p:nvSpPr>
          <p:cNvPr id="88068" name="Rectangle 3">
            <a:extLst>
              <a:ext uri="{FF2B5EF4-FFF2-40B4-BE49-F238E27FC236}">
                <a16:creationId xmlns:a16="http://schemas.microsoft.com/office/drawing/2014/main" id="{9095C7DC-C442-7947-941E-3A804FAB43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322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a:extLst>
              <a:ext uri="{FF2B5EF4-FFF2-40B4-BE49-F238E27FC236}">
                <a16:creationId xmlns:a16="http://schemas.microsoft.com/office/drawing/2014/main" id="{B59DF02A-C945-704E-962A-57F9254B2D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84AD81F-0D99-6E4E-8FAF-7A300E6E84D7}" type="slidenum">
              <a:rPr lang="en-GB" altLang="en-US"/>
              <a:pPr>
                <a:spcBef>
                  <a:spcPct val="0"/>
                </a:spcBef>
              </a:pPr>
              <a:t>7</a:t>
            </a:fld>
            <a:endParaRPr lang="en-GB" altLang="en-US"/>
          </a:p>
        </p:txBody>
      </p:sp>
      <p:sp>
        <p:nvSpPr>
          <p:cNvPr id="90115" name="Rectangle 2">
            <a:extLst>
              <a:ext uri="{FF2B5EF4-FFF2-40B4-BE49-F238E27FC236}">
                <a16:creationId xmlns:a16="http://schemas.microsoft.com/office/drawing/2014/main" id="{649FA3C6-AB32-0A44-94ED-2348AD0FE27D}"/>
              </a:ext>
            </a:extLst>
          </p:cNvPr>
          <p:cNvSpPr>
            <a:spLocks noGrp="1" noRot="1" noChangeAspect="1" noChangeArrowheads="1" noTextEdit="1"/>
          </p:cNvSpPr>
          <p:nvPr>
            <p:ph type="sldImg"/>
          </p:nvPr>
        </p:nvSpPr>
        <p:spPr>
          <a:ln/>
        </p:spPr>
      </p:sp>
      <p:sp>
        <p:nvSpPr>
          <p:cNvPr id="90116" name="Rectangle 3">
            <a:extLst>
              <a:ext uri="{FF2B5EF4-FFF2-40B4-BE49-F238E27FC236}">
                <a16:creationId xmlns:a16="http://schemas.microsoft.com/office/drawing/2014/main" id="{BD589481-82A5-004B-BCA1-C8C390E6241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9153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FEA12F99-11D1-5A4C-AB70-028E8BB7FC0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94FD442-1E52-7C4C-B242-BA4E838191D5}" type="slidenum">
              <a:rPr lang="en-GB" altLang="en-US"/>
              <a:pPr>
                <a:spcBef>
                  <a:spcPct val="0"/>
                </a:spcBef>
              </a:pPr>
              <a:t>8</a:t>
            </a:fld>
            <a:endParaRPr lang="en-GB" altLang="en-US"/>
          </a:p>
        </p:txBody>
      </p:sp>
      <p:sp>
        <p:nvSpPr>
          <p:cNvPr id="92163" name="Rectangle 2">
            <a:extLst>
              <a:ext uri="{FF2B5EF4-FFF2-40B4-BE49-F238E27FC236}">
                <a16:creationId xmlns:a16="http://schemas.microsoft.com/office/drawing/2014/main" id="{853F6292-8D9B-0C48-8FA0-72F432736976}"/>
              </a:ext>
            </a:extLst>
          </p:cNvPr>
          <p:cNvSpPr>
            <a:spLocks noGrp="1" noRot="1" noChangeAspect="1" noChangeArrowheads="1" noTextEdit="1"/>
          </p:cNvSpPr>
          <p:nvPr>
            <p:ph type="sldImg"/>
          </p:nvPr>
        </p:nvSpPr>
        <p:spPr>
          <a:ln/>
        </p:spPr>
      </p:sp>
      <p:sp>
        <p:nvSpPr>
          <p:cNvPr id="92164" name="Rectangle 3">
            <a:extLst>
              <a:ext uri="{FF2B5EF4-FFF2-40B4-BE49-F238E27FC236}">
                <a16:creationId xmlns:a16="http://schemas.microsoft.com/office/drawing/2014/main" id="{053F6DCD-4182-5B43-91BB-6EA5F6B721B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07435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a:extLst>
              <a:ext uri="{FF2B5EF4-FFF2-40B4-BE49-F238E27FC236}">
                <a16:creationId xmlns:a16="http://schemas.microsoft.com/office/drawing/2014/main" id="{C5F6C490-20C4-EA48-B6BA-A61883530C3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CBBDC1B-A7A7-044C-806D-E3CAB5B38D53}" type="slidenum">
              <a:rPr lang="en-GB" altLang="en-US"/>
              <a:pPr>
                <a:spcBef>
                  <a:spcPct val="0"/>
                </a:spcBef>
              </a:pPr>
              <a:t>9</a:t>
            </a:fld>
            <a:endParaRPr lang="en-GB" altLang="en-US"/>
          </a:p>
        </p:txBody>
      </p:sp>
      <p:sp>
        <p:nvSpPr>
          <p:cNvPr id="94211" name="Rectangle 2">
            <a:extLst>
              <a:ext uri="{FF2B5EF4-FFF2-40B4-BE49-F238E27FC236}">
                <a16:creationId xmlns:a16="http://schemas.microsoft.com/office/drawing/2014/main" id="{0C86A247-535F-354A-88E7-5B3D5E9D895A}"/>
              </a:ext>
            </a:extLst>
          </p:cNvPr>
          <p:cNvSpPr>
            <a:spLocks noGrp="1" noRot="1" noChangeAspect="1" noChangeArrowheads="1" noTextEdit="1"/>
          </p:cNvSpPr>
          <p:nvPr>
            <p:ph type="sldImg"/>
          </p:nvPr>
        </p:nvSpPr>
        <p:spPr>
          <a:ln/>
        </p:spPr>
      </p:sp>
      <p:sp>
        <p:nvSpPr>
          <p:cNvPr id="94212" name="Rectangle 3">
            <a:extLst>
              <a:ext uri="{FF2B5EF4-FFF2-40B4-BE49-F238E27FC236}">
                <a16:creationId xmlns:a16="http://schemas.microsoft.com/office/drawing/2014/main" id="{9A04511C-863E-5B42-8C8A-AC10B269B7A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38867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a:extLst>
              <a:ext uri="{FF2B5EF4-FFF2-40B4-BE49-F238E27FC236}">
                <a16:creationId xmlns:a16="http://schemas.microsoft.com/office/drawing/2014/main" id="{A0947FAF-CF65-9D4A-A4F8-68326BDB52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8F5D85C-E5B8-A14A-9BBB-6E3E269D4C63}" type="slidenum">
              <a:rPr lang="en-GB" altLang="en-US"/>
              <a:pPr>
                <a:spcBef>
                  <a:spcPct val="0"/>
                </a:spcBef>
              </a:pPr>
              <a:t>10</a:t>
            </a:fld>
            <a:endParaRPr lang="en-GB" altLang="en-US"/>
          </a:p>
        </p:txBody>
      </p:sp>
      <p:sp>
        <p:nvSpPr>
          <p:cNvPr id="96259" name="Rectangle 2">
            <a:extLst>
              <a:ext uri="{FF2B5EF4-FFF2-40B4-BE49-F238E27FC236}">
                <a16:creationId xmlns:a16="http://schemas.microsoft.com/office/drawing/2014/main" id="{9764481C-974E-3443-A1C8-33A804DA80A2}"/>
              </a:ext>
            </a:extLst>
          </p:cNvPr>
          <p:cNvSpPr>
            <a:spLocks noGrp="1" noRot="1" noChangeAspect="1" noChangeArrowheads="1" noTextEdit="1"/>
          </p:cNvSpPr>
          <p:nvPr>
            <p:ph type="sldImg"/>
          </p:nvPr>
        </p:nvSpPr>
        <p:spPr>
          <a:ln/>
        </p:spPr>
      </p:sp>
      <p:sp>
        <p:nvSpPr>
          <p:cNvPr id="96260" name="Rectangle 3">
            <a:extLst>
              <a:ext uri="{FF2B5EF4-FFF2-40B4-BE49-F238E27FC236}">
                <a16:creationId xmlns:a16="http://schemas.microsoft.com/office/drawing/2014/main" id="{DB137A8A-7451-704D-8EC1-A4FA13AF9B6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16561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a:extLst>
              <a:ext uri="{FF2B5EF4-FFF2-40B4-BE49-F238E27FC236}">
                <a16:creationId xmlns:a16="http://schemas.microsoft.com/office/drawing/2014/main" id="{D7A98403-1D0E-B943-8EAF-AF49B0DBD8B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CE03B94-D6E8-3F49-BD92-8C80B70EBD81}" type="slidenum">
              <a:rPr lang="en-GB" altLang="en-US"/>
              <a:pPr>
                <a:spcBef>
                  <a:spcPct val="0"/>
                </a:spcBef>
              </a:pPr>
              <a:t>11</a:t>
            </a:fld>
            <a:endParaRPr lang="en-GB" altLang="en-US"/>
          </a:p>
        </p:txBody>
      </p:sp>
      <p:sp>
        <p:nvSpPr>
          <p:cNvPr id="98307" name="Rectangle 2">
            <a:extLst>
              <a:ext uri="{FF2B5EF4-FFF2-40B4-BE49-F238E27FC236}">
                <a16:creationId xmlns:a16="http://schemas.microsoft.com/office/drawing/2014/main" id="{270CBA86-EAC2-D14F-803D-883868FE95BF}"/>
              </a:ext>
            </a:extLst>
          </p:cNvPr>
          <p:cNvSpPr>
            <a:spLocks noGrp="1" noRot="1" noChangeAspect="1" noChangeArrowheads="1" noTextEdit="1"/>
          </p:cNvSpPr>
          <p:nvPr>
            <p:ph type="sldImg"/>
          </p:nvPr>
        </p:nvSpPr>
        <p:spPr>
          <a:ln/>
        </p:spPr>
      </p:sp>
      <p:sp>
        <p:nvSpPr>
          <p:cNvPr id="98308" name="Rectangle 3">
            <a:extLst>
              <a:ext uri="{FF2B5EF4-FFF2-40B4-BE49-F238E27FC236}">
                <a16:creationId xmlns:a16="http://schemas.microsoft.com/office/drawing/2014/main" id="{B76FADB2-A595-7E4A-B511-E5FE2920124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59446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92AF6ACC-C81B-C44F-99BD-9DF66B6FC57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90414EB-5B82-4746-9C28-2A518CFBAC90}" type="slidenum">
              <a:rPr lang="en-GB" altLang="en-US"/>
              <a:pPr>
                <a:spcBef>
                  <a:spcPct val="0"/>
                </a:spcBef>
              </a:pPr>
              <a:t>12</a:t>
            </a:fld>
            <a:endParaRPr lang="en-GB" altLang="en-US"/>
          </a:p>
        </p:txBody>
      </p:sp>
      <p:sp>
        <p:nvSpPr>
          <p:cNvPr id="100355" name="Rectangle 2">
            <a:extLst>
              <a:ext uri="{FF2B5EF4-FFF2-40B4-BE49-F238E27FC236}">
                <a16:creationId xmlns:a16="http://schemas.microsoft.com/office/drawing/2014/main" id="{B8CB0007-E9E8-2949-8DCC-EBBFEFFCC587}"/>
              </a:ext>
            </a:extLst>
          </p:cNvPr>
          <p:cNvSpPr>
            <a:spLocks noGrp="1" noRot="1" noChangeAspect="1" noChangeArrowheads="1" noTextEdit="1"/>
          </p:cNvSpPr>
          <p:nvPr>
            <p:ph type="sldImg"/>
          </p:nvPr>
        </p:nvSpPr>
        <p:spPr>
          <a:ln/>
        </p:spPr>
      </p:sp>
      <p:sp>
        <p:nvSpPr>
          <p:cNvPr id="100356" name="Rectangle 3">
            <a:extLst>
              <a:ext uri="{FF2B5EF4-FFF2-40B4-BE49-F238E27FC236}">
                <a16:creationId xmlns:a16="http://schemas.microsoft.com/office/drawing/2014/main" id="{684A0406-8B6C-EA4F-92DE-12FC7110488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74912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a:extLst>
              <a:ext uri="{FF2B5EF4-FFF2-40B4-BE49-F238E27FC236}">
                <a16:creationId xmlns:a16="http://schemas.microsoft.com/office/drawing/2014/main" id="{819194A1-E9B2-B94B-9D12-6DF249671EE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2E718EF-F345-A541-868A-DF68C9688B81}" type="slidenum">
              <a:rPr lang="en-GB" altLang="en-US"/>
              <a:pPr>
                <a:spcBef>
                  <a:spcPct val="0"/>
                </a:spcBef>
              </a:pPr>
              <a:t>13</a:t>
            </a:fld>
            <a:endParaRPr lang="en-GB" altLang="en-US"/>
          </a:p>
        </p:txBody>
      </p:sp>
      <p:sp>
        <p:nvSpPr>
          <p:cNvPr id="102403" name="Rectangle 2">
            <a:extLst>
              <a:ext uri="{FF2B5EF4-FFF2-40B4-BE49-F238E27FC236}">
                <a16:creationId xmlns:a16="http://schemas.microsoft.com/office/drawing/2014/main" id="{08A6A91A-02D9-8748-BCF7-560C3202CFB5}"/>
              </a:ext>
            </a:extLst>
          </p:cNvPr>
          <p:cNvSpPr>
            <a:spLocks noGrp="1" noRot="1" noChangeAspect="1" noChangeArrowheads="1" noTextEdit="1"/>
          </p:cNvSpPr>
          <p:nvPr>
            <p:ph type="sldImg"/>
          </p:nvPr>
        </p:nvSpPr>
        <p:spPr>
          <a:ln/>
        </p:spPr>
      </p:sp>
      <p:sp>
        <p:nvSpPr>
          <p:cNvPr id="102404" name="Rectangle 3">
            <a:extLst>
              <a:ext uri="{FF2B5EF4-FFF2-40B4-BE49-F238E27FC236}">
                <a16:creationId xmlns:a16="http://schemas.microsoft.com/office/drawing/2014/main" id="{6D43A2F6-C6F7-3E44-86CE-3EF893330E4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27464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a:extLst>
              <a:ext uri="{FF2B5EF4-FFF2-40B4-BE49-F238E27FC236}">
                <a16:creationId xmlns:a16="http://schemas.microsoft.com/office/drawing/2014/main" id="{140F9012-65CB-764C-9BF9-97E22B979F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76E017C-7894-F842-9B9B-64230E1CA1B6}" type="slidenum">
              <a:rPr lang="en-GB" altLang="en-US"/>
              <a:pPr>
                <a:spcBef>
                  <a:spcPct val="0"/>
                </a:spcBef>
              </a:pPr>
              <a:t>14</a:t>
            </a:fld>
            <a:endParaRPr lang="en-GB" altLang="en-US"/>
          </a:p>
        </p:txBody>
      </p:sp>
      <p:sp>
        <p:nvSpPr>
          <p:cNvPr id="104451" name="Rectangle 2">
            <a:extLst>
              <a:ext uri="{FF2B5EF4-FFF2-40B4-BE49-F238E27FC236}">
                <a16:creationId xmlns:a16="http://schemas.microsoft.com/office/drawing/2014/main" id="{83699499-EEE6-3E4D-B8F8-5FAAF8208C20}"/>
              </a:ext>
            </a:extLst>
          </p:cNvPr>
          <p:cNvSpPr>
            <a:spLocks noGrp="1" noRot="1" noChangeAspect="1" noChangeArrowheads="1" noTextEdit="1"/>
          </p:cNvSpPr>
          <p:nvPr>
            <p:ph type="sldImg"/>
          </p:nvPr>
        </p:nvSpPr>
        <p:spPr>
          <a:ln/>
        </p:spPr>
      </p:sp>
      <p:sp>
        <p:nvSpPr>
          <p:cNvPr id="104452" name="Rectangle 3">
            <a:extLst>
              <a:ext uri="{FF2B5EF4-FFF2-40B4-BE49-F238E27FC236}">
                <a16:creationId xmlns:a16="http://schemas.microsoft.com/office/drawing/2014/main" id="{3E66B1AB-87E1-1F41-B70E-6BE2844C01B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40234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a:extLst>
              <a:ext uri="{FF2B5EF4-FFF2-40B4-BE49-F238E27FC236}">
                <a16:creationId xmlns:a16="http://schemas.microsoft.com/office/drawing/2014/main" id="{17E9FAAA-A6D3-7D48-8ED5-71BBF6EED8A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13FC2F1-BCD6-5F44-A5E9-33A150610D0D}" type="slidenum">
              <a:rPr lang="en-GB" altLang="en-US"/>
              <a:pPr>
                <a:spcBef>
                  <a:spcPct val="0"/>
                </a:spcBef>
              </a:pPr>
              <a:t>15</a:t>
            </a:fld>
            <a:endParaRPr lang="en-GB" altLang="en-US"/>
          </a:p>
        </p:txBody>
      </p:sp>
      <p:sp>
        <p:nvSpPr>
          <p:cNvPr id="106499" name="Rectangle 2">
            <a:extLst>
              <a:ext uri="{FF2B5EF4-FFF2-40B4-BE49-F238E27FC236}">
                <a16:creationId xmlns:a16="http://schemas.microsoft.com/office/drawing/2014/main" id="{4A2CA489-7792-9540-90C7-E672CB8D7195}"/>
              </a:ext>
            </a:extLst>
          </p:cNvPr>
          <p:cNvSpPr>
            <a:spLocks noGrp="1" noRot="1" noChangeAspect="1" noChangeArrowheads="1" noTextEdit="1"/>
          </p:cNvSpPr>
          <p:nvPr>
            <p:ph type="sldImg"/>
          </p:nvPr>
        </p:nvSpPr>
        <p:spPr>
          <a:ln/>
        </p:spPr>
      </p:sp>
      <p:sp>
        <p:nvSpPr>
          <p:cNvPr id="106500" name="Rectangle 3">
            <a:extLst>
              <a:ext uri="{FF2B5EF4-FFF2-40B4-BE49-F238E27FC236}">
                <a16:creationId xmlns:a16="http://schemas.microsoft.com/office/drawing/2014/main" id="{3A1FFC63-A103-3F44-8567-6015FBBD75A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53869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a:extLst>
              <a:ext uri="{FF2B5EF4-FFF2-40B4-BE49-F238E27FC236}">
                <a16:creationId xmlns:a16="http://schemas.microsoft.com/office/drawing/2014/main" id="{66FBC643-E8F3-414B-BAA6-CAF9AA10E24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695193F-1179-B548-80DC-0382E860F294}" type="slidenum">
              <a:rPr lang="en-GB" altLang="en-US"/>
              <a:pPr>
                <a:spcBef>
                  <a:spcPct val="0"/>
                </a:spcBef>
              </a:pPr>
              <a:t>16</a:t>
            </a:fld>
            <a:endParaRPr lang="en-GB" altLang="en-US"/>
          </a:p>
        </p:txBody>
      </p:sp>
      <p:sp>
        <p:nvSpPr>
          <p:cNvPr id="108547" name="Rectangle 2">
            <a:extLst>
              <a:ext uri="{FF2B5EF4-FFF2-40B4-BE49-F238E27FC236}">
                <a16:creationId xmlns:a16="http://schemas.microsoft.com/office/drawing/2014/main" id="{42F5690E-50F1-F74A-90DC-6C544756509A}"/>
              </a:ext>
            </a:extLst>
          </p:cNvPr>
          <p:cNvSpPr>
            <a:spLocks noGrp="1" noRot="1" noChangeAspect="1" noChangeArrowheads="1" noTextEdit="1"/>
          </p:cNvSpPr>
          <p:nvPr>
            <p:ph type="sldImg"/>
          </p:nvPr>
        </p:nvSpPr>
        <p:spPr>
          <a:ln/>
        </p:spPr>
      </p:sp>
      <p:sp>
        <p:nvSpPr>
          <p:cNvPr id="108548" name="Rectangle 3">
            <a:extLst>
              <a:ext uri="{FF2B5EF4-FFF2-40B4-BE49-F238E27FC236}">
                <a16:creationId xmlns:a16="http://schemas.microsoft.com/office/drawing/2014/main" id="{CED85531-E171-D245-A987-4E0435342BA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46446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a:extLst>
              <a:ext uri="{FF2B5EF4-FFF2-40B4-BE49-F238E27FC236}">
                <a16:creationId xmlns:a16="http://schemas.microsoft.com/office/drawing/2014/main" id="{FF121A7F-DE4C-3D48-877A-D855F642E73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E309EB6-F624-8248-9B6A-7365BF0ECCA5}" type="slidenum">
              <a:rPr lang="en-GB" altLang="en-US"/>
              <a:pPr>
                <a:spcBef>
                  <a:spcPct val="0"/>
                </a:spcBef>
              </a:pPr>
              <a:t>17</a:t>
            </a:fld>
            <a:endParaRPr lang="en-GB" altLang="en-US"/>
          </a:p>
        </p:txBody>
      </p:sp>
      <p:sp>
        <p:nvSpPr>
          <p:cNvPr id="110595" name="Rectangle 2">
            <a:extLst>
              <a:ext uri="{FF2B5EF4-FFF2-40B4-BE49-F238E27FC236}">
                <a16:creationId xmlns:a16="http://schemas.microsoft.com/office/drawing/2014/main" id="{C72E052D-75ED-3947-8C07-C1B25AD235E7}"/>
              </a:ext>
            </a:extLst>
          </p:cNvPr>
          <p:cNvSpPr>
            <a:spLocks noGrp="1" noRot="1" noChangeAspect="1" noChangeArrowheads="1" noTextEdit="1"/>
          </p:cNvSpPr>
          <p:nvPr>
            <p:ph type="sldImg"/>
          </p:nvPr>
        </p:nvSpPr>
        <p:spPr>
          <a:ln/>
        </p:spPr>
      </p:sp>
      <p:sp>
        <p:nvSpPr>
          <p:cNvPr id="110596" name="Rectangle 3">
            <a:extLst>
              <a:ext uri="{FF2B5EF4-FFF2-40B4-BE49-F238E27FC236}">
                <a16:creationId xmlns:a16="http://schemas.microsoft.com/office/drawing/2014/main" id="{CCD67F73-E1C9-A646-A949-3F260C41E4A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34003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a:extLst>
              <a:ext uri="{FF2B5EF4-FFF2-40B4-BE49-F238E27FC236}">
                <a16:creationId xmlns:a16="http://schemas.microsoft.com/office/drawing/2014/main" id="{DAD71874-7A66-B245-A49C-561AF52C7F6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1297305-8844-9F41-8F33-102B0C89CA29}" type="slidenum">
              <a:rPr lang="en-GB" altLang="en-US"/>
              <a:pPr>
                <a:spcBef>
                  <a:spcPct val="0"/>
                </a:spcBef>
              </a:pPr>
              <a:t>18</a:t>
            </a:fld>
            <a:endParaRPr lang="en-GB" altLang="en-US"/>
          </a:p>
        </p:txBody>
      </p:sp>
      <p:sp>
        <p:nvSpPr>
          <p:cNvPr id="112643" name="Rectangle 2">
            <a:extLst>
              <a:ext uri="{FF2B5EF4-FFF2-40B4-BE49-F238E27FC236}">
                <a16:creationId xmlns:a16="http://schemas.microsoft.com/office/drawing/2014/main" id="{EA22C944-E069-0641-8D72-E3FDD83F1F6F}"/>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C00100D1-B663-A841-8797-D55EFFA44E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13217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7">
            <a:extLst>
              <a:ext uri="{FF2B5EF4-FFF2-40B4-BE49-F238E27FC236}">
                <a16:creationId xmlns:a16="http://schemas.microsoft.com/office/drawing/2014/main" id="{BC31E3D3-D8FB-B441-AEF3-B0EB085022D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97D0D29-D35D-3D49-8CCB-746B2D30FC8E}" type="slidenum">
              <a:rPr lang="en-GB" altLang="en-US"/>
              <a:pPr>
                <a:spcBef>
                  <a:spcPct val="0"/>
                </a:spcBef>
              </a:pPr>
              <a:t>19</a:t>
            </a:fld>
            <a:endParaRPr lang="en-GB" altLang="en-US"/>
          </a:p>
        </p:txBody>
      </p:sp>
      <p:sp>
        <p:nvSpPr>
          <p:cNvPr id="114691" name="Rectangle 2">
            <a:extLst>
              <a:ext uri="{FF2B5EF4-FFF2-40B4-BE49-F238E27FC236}">
                <a16:creationId xmlns:a16="http://schemas.microsoft.com/office/drawing/2014/main" id="{1C501BC5-CBCB-CE4B-A2BA-EED39AC1B6D2}"/>
              </a:ext>
            </a:extLst>
          </p:cNvPr>
          <p:cNvSpPr>
            <a:spLocks noGrp="1" noRot="1" noChangeAspect="1" noChangeArrowheads="1" noTextEdit="1"/>
          </p:cNvSpPr>
          <p:nvPr>
            <p:ph type="sldImg"/>
          </p:nvPr>
        </p:nvSpPr>
        <p:spPr>
          <a:ln/>
        </p:spPr>
      </p:sp>
      <p:sp>
        <p:nvSpPr>
          <p:cNvPr id="114692" name="Rectangle 3">
            <a:extLst>
              <a:ext uri="{FF2B5EF4-FFF2-40B4-BE49-F238E27FC236}">
                <a16:creationId xmlns:a16="http://schemas.microsoft.com/office/drawing/2014/main" id="{EB794AD3-6F36-6547-BA42-00248BE6B26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63880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a:extLst>
              <a:ext uri="{FF2B5EF4-FFF2-40B4-BE49-F238E27FC236}">
                <a16:creationId xmlns:a16="http://schemas.microsoft.com/office/drawing/2014/main" id="{2A45616A-29AD-7B44-9E26-D52ED9DCB81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98CFD5A-AC68-814A-9E78-D60D98E58E1D}" type="slidenum">
              <a:rPr lang="en-GB" altLang="en-US"/>
              <a:pPr>
                <a:spcBef>
                  <a:spcPct val="0"/>
                </a:spcBef>
              </a:pPr>
              <a:t>20</a:t>
            </a:fld>
            <a:endParaRPr lang="en-GB" altLang="en-US"/>
          </a:p>
        </p:txBody>
      </p:sp>
      <p:sp>
        <p:nvSpPr>
          <p:cNvPr id="116739" name="Rectangle 2">
            <a:extLst>
              <a:ext uri="{FF2B5EF4-FFF2-40B4-BE49-F238E27FC236}">
                <a16:creationId xmlns:a16="http://schemas.microsoft.com/office/drawing/2014/main" id="{8825F2DC-A568-D34B-AADE-43F252FA87EB}"/>
              </a:ext>
            </a:extLst>
          </p:cNvPr>
          <p:cNvSpPr>
            <a:spLocks noGrp="1" noRot="1" noChangeAspect="1" noChangeArrowheads="1" noTextEdit="1"/>
          </p:cNvSpPr>
          <p:nvPr>
            <p:ph type="sldImg"/>
          </p:nvPr>
        </p:nvSpPr>
        <p:spPr>
          <a:ln/>
        </p:spPr>
      </p:sp>
      <p:sp>
        <p:nvSpPr>
          <p:cNvPr id="116740" name="Rectangle 3">
            <a:extLst>
              <a:ext uri="{FF2B5EF4-FFF2-40B4-BE49-F238E27FC236}">
                <a16:creationId xmlns:a16="http://schemas.microsoft.com/office/drawing/2014/main" id="{CDEBD5C8-75A3-9641-A836-9F78D686E84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17286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a:extLst>
              <a:ext uri="{FF2B5EF4-FFF2-40B4-BE49-F238E27FC236}">
                <a16:creationId xmlns:a16="http://schemas.microsoft.com/office/drawing/2014/main" id="{CB6E5059-4390-9145-9EE1-0CE18FFA854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50082E2-02C9-BA4D-9DA6-038995787AAA}" type="slidenum">
              <a:rPr lang="en-GB" altLang="en-US"/>
              <a:pPr>
                <a:spcBef>
                  <a:spcPct val="0"/>
                </a:spcBef>
              </a:pPr>
              <a:t>21</a:t>
            </a:fld>
            <a:endParaRPr lang="en-GB" altLang="en-US"/>
          </a:p>
        </p:txBody>
      </p:sp>
      <p:sp>
        <p:nvSpPr>
          <p:cNvPr id="118787" name="Rectangle 2">
            <a:extLst>
              <a:ext uri="{FF2B5EF4-FFF2-40B4-BE49-F238E27FC236}">
                <a16:creationId xmlns:a16="http://schemas.microsoft.com/office/drawing/2014/main" id="{1F9057B2-8475-5040-A6FD-466BE542D53E}"/>
              </a:ext>
            </a:extLst>
          </p:cNvPr>
          <p:cNvSpPr>
            <a:spLocks noGrp="1" noRot="1" noChangeAspect="1" noChangeArrowheads="1" noTextEdit="1"/>
          </p:cNvSpPr>
          <p:nvPr>
            <p:ph type="sldImg"/>
          </p:nvPr>
        </p:nvSpPr>
        <p:spPr>
          <a:ln/>
        </p:spPr>
      </p:sp>
      <p:sp>
        <p:nvSpPr>
          <p:cNvPr id="118788" name="Rectangle 3">
            <a:extLst>
              <a:ext uri="{FF2B5EF4-FFF2-40B4-BE49-F238E27FC236}">
                <a16:creationId xmlns:a16="http://schemas.microsoft.com/office/drawing/2014/main" id="{432A0FA4-12A3-694F-89CF-59B89EFB0EE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82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7">
            <a:extLst>
              <a:ext uri="{FF2B5EF4-FFF2-40B4-BE49-F238E27FC236}">
                <a16:creationId xmlns:a16="http://schemas.microsoft.com/office/drawing/2014/main" id="{4F447CD7-3452-3F44-A05B-FBF78CA4203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652389F-1440-594D-AB17-26A95F2B3BBD}" type="slidenum">
              <a:rPr lang="en-GB" altLang="en-US"/>
              <a:pPr>
                <a:spcBef>
                  <a:spcPct val="0"/>
                </a:spcBef>
              </a:pPr>
              <a:t>22</a:t>
            </a:fld>
            <a:endParaRPr lang="en-GB" altLang="en-US"/>
          </a:p>
        </p:txBody>
      </p:sp>
      <p:sp>
        <p:nvSpPr>
          <p:cNvPr id="120835" name="Rectangle 2">
            <a:extLst>
              <a:ext uri="{FF2B5EF4-FFF2-40B4-BE49-F238E27FC236}">
                <a16:creationId xmlns:a16="http://schemas.microsoft.com/office/drawing/2014/main" id="{67AFA9B4-72BD-4846-BF92-B9AFDAC2C725}"/>
              </a:ext>
            </a:extLst>
          </p:cNvPr>
          <p:cNvSpPr>
            <a:spLocks noGrp="1" noRot="1" noChangeAspect="1" noChangeArrowheads="1" noTextEdit="1"/>
          </p:cNvSpPr>
          <p:nvPr>
            <p:ph type="sldImg"/>
          </p:nvPr>
        </p:nvSpPr>
        <p:spPr>
          <a:ln/>
        </p:spPr>
      </p:sp>
      <p:sp>
        <p:nvSpPr>
          <p:cNvPr id="120836" name="Rectangle 3">
            <a:extLst>
              <a:ext uri="{FF2B5EF4-FFF2-40B4-BE49-F238E27FC236}">
                <a16:creationId xmlns:a16="http://schemas.microsoft.com/office/drawing/2014/main" id="{ED4DED32-150B-1A40-9CFE-A6B6048A719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37214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a:extLst>
              <a:ext uri="{FF2B5EF4-FFF2-40B4-BE49-F238E27FC236}">
                <a16:creationId xmlns:a16="http://schemas.microsoft.com/office/drawing/2014/main" id="{D3C322CC-8031-5049-8F3E-67286904D6A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CAC5830-2EFF-F24C-B0A2-B13BC16C8BC1}" type="slidenum">
              <a:rPr lang="en-GB" altLang="en-US"/>
              <a:pPr>
                <a:spcBef>
                  <a:spcPct val="0"/>
                </a:spcBef>
              </a:pPr>
              <a:t>23</a:t>
            </a:fld>
            <a:endParaRPr lang="en-GB" altLang="en-US"/>
          </a:p>
        </p:txBody>
      </p:sp>
      <p:sp>
        <p:nvSpPr>
          <p:cNvPr id="124931" name="Rectangle 2">
            <a:extLst>
              <a:ext uri="{FF2B5EF4-FFF2-40B4-BE49-F238E27FC236}">
                <a16:creationId xmlns:a16="http://schemas.microsoft.com/office/drawing/2014/main" id="{B9B5911C-8E33-6844-AA77-F07B44D6F657}"/>
              </a:ext>
            </a:extLst>
          </p:cNvPr>
          <p:cNvSpPr>
            <a:spLocks noGrp="1" noRot="1" noChangeAspect="1" noChangeArrowheads="1" noTextEdit="1"/>
          </p:cNvSpPr>
          <p:nvPr>
            <p:ph type="sldImg"/>
          </p:nvPr>
        </p:nvSpPr>
        <p:spPr>
          <a:ln/>
        </p:spPr>
      </p:sp>
      <p:sp>
        <p:nvSpPr>
          <p:cNvPr id="124932" name="Rectangle 3">
            <a:extLst>
              <a:ext uri="{FF2B5EF4-FFF2-40B4-BE49-F238E27FC236}">
                <a16:creationId xmlns:a16="http://schemas.microsoft.com/office/drawing/2014/main" id="{50A38A29-94D0-5E4F-8AAD-1768EB961D7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49581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a:extLst>
              <a:ext uri="{FF2B5EF4-FFF2-40B4-BE49-F238E27FC236}">
                <a16:creationId xmlns:a16="http://schemas.microsoft.com/office/drawing/2014/main" id="{2D86B2D3-BC18-204A-8A7B-9473C721E3E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77EE8A9-A642-2845-8EB5-0B48DA91073C}" type="slidenum">
              <a:rPr lang="en-GB" altLang="en-US"/>
              <a:pPr>
                <a:spcBef>
                  <a:spcPct val="0"/>
                </a:spcBef>
              </a:pPr>
              <a:t>24</a:t>
            </a:fld>
            <a:endParaRPr lang="en-GB" altLang="en-US"/>
          </a:p>
        </p:txBody>
      </p:sp>
      <p:sp>
        <p:nvSpPr>
          <p:cNvPr id="126979" name="Rectangle 2">
            <a:extLst>
              <a:ext uri="{FF2B5EF4-FFF2-40B4-BE49-F238E27FC236}">
                <a16:creationId xmlns:a16="http://schemas.microsoft.com/office/drawing/2014/main" id="{448ED387-AA3D-AA48-93C6-665584F76B4D}"/>
              </a:ext>
            </a:extLst>
          </p:cNvPr>
          <p:cNvSpPr>
            <a:spLocks noGrp="1" noRot="1" noChangeAspect="1" noChangeArrowheads="1" noTextEdit="1"/>
          </p:cNvSpPr>
          <p:nvPr>
            <p:ph type="sldImg"/>
          </p:nvPr>
        </p:nvSpPr>
        <p:spPr>
          <a:ln/>
        </p:spPr>
      </p:sp>
      <p:sp>
        <p:nvSpPr>
          <p:cNvPr id="126980" name="Rectangle 3">
            <a:extLst>
              <a:ext uri="{FF2B5EF4-FFF2-40B4-BE49-F238E27FC236}">
                <a16:creationId xmlns:a16="http://schemas.microsoft.com/office/drawing/2014/main" id="{9AD91ED9-686A-3A4A-A73A-D5770FABA0A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81778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a:extLst>
              <a:ext uri="{FF2B5EF4-FFF2-40B4-BE49-F238E27FC236}">
                <a16:creationId xmlns:a16="http://schemas.microsoft.com/office/drawing/2014/main" id="{CEFBECCB-CC81-AF42-B315-954D1EAF253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3A86C6C-BECB-B040-AC73-1B5D916830A9}" type="slidenum">
              <a:rPr lang="en-GB" altLang="en-US"/>
              <a:pPr>
                <a:spcBef>
                  <a:spcPct val="0"/>
                </a:spcBef>
              </a:pPr>
              <a:t>25</a:t>
            </a:fld>
            <a:endParaRPr lang="en-GB" altLang="en-US"/>
          </a:p>
        </p:txBody>
      </p:sp>
      <p:sp>
        <p:nvSpPr>
          <p:cNvPr id="129027" name="Rectangle 2">
            <a:extLst>
              <a:ext uri="{FF2B5EF4-FFF2-40B4-BE49-F238E27FC236}">
                <a16:creationId xmlns:a16="http://schemas.microsoft.com/office/drawing/2014/main" id="{4C2126E6-7FCF-F648-B9DA-9FC1CF2E68F9}"/>
              </a:ext>
            </a:extLst>
          </p:cNvPr>
          <p:cNvSpPr>
            <a:spLocks noGrp="1" noRot="1" noChangeAspect="1" noChangeArrowheads="1" noTextEdit="1"/>
          </p:cNvSpPr>
          <p:nvPr>
            <p:ph type="sldImg"/>
          </p:nvPr>
        </p:nvSpPr>
        <p:spPr>
          <a:ln/>
        </p:spPr>
      </p:sp>
      <p:sp>
        <p:nvSpPr>
          <p:cNvPr id="129028" name="Rectangle 3">
            <a:extLst>
              <a:ext uri="{FF2B5EF4-FFF2-40B4-BE49-F238E27FC236}">
                <a16:creationId xmlns:a16="http://schemas.microsoft.com/office/drawing/2014/main" id="{E6DAB3DA-4D4D-764F-A908-A878BF0C44B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60305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a:extLst>
              <a:ext uri="{FF2B5EF4-FFF2-40B4-BE49-F238E27FC236}">
                <a16:creationId xmlns:a16="http://schemas.microsoft.com/office/drawing/2014/main" id="{A03AD124-3E87-5E45-8C10-E43BAD79D56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926D1A5-8D72-8549-899B-4FD9509EAC31}" type="slidenum">
              <a:rPr lang="en-GB" altLang="en-US"/>
              <a:pPr>
                <a:spcBef>
                  <a:spcPct val="0"/>
                </a:spcBef>
              </a:pPr>
              <a:t>26</a:t>
            </a:fld>
            <a:endParaRPr lang="en-GB" altLang="en-US"/>
          </a:p>
        </p:txBody>
      </p:sp>
      <p:sp>
        <p:nvSpPr>
          <p:cNvPr id="131075" name="Rectangle 2">
            <a:extLst>
              <a:ext uri="{FF2B5EF4-FFF2-40B4-BE49-F238E27FC236}">
                <a16:creationId xmlns:a16="http://schemas.microsoft.com/office/drawing/2014/main" id="{5CA6B054-E3C7-9A4C-80CC-AF34ED56C2EF}"/>
              </a:ext>
            </a:extLst>
          </p:cNvPr>
          <p:cNvSpPr>
            <a:spLocks noGrp="1" noRot="1" noChangeAspect="1" noChangeArrowheads="1" noTextEdit="1"/>
          </p:cNvSpPr>
          <p:nvPr>
            <p:ph type="sldImg"/>
          </p:nvPr>
        </p:nvSpPr>
        <p:spPr>
          <a:ln/>
        </p:spPr>
      </p:sp>
      <p:sp>
        <p:nvSpPr>
          <p:cNvPr id="131076" name="Rectangle 3">
            <a:extLst>
              <a:ext uri="{FF2B5EF4-FFF2-40B4-BE49-F238E27FC236}">
                <a16:creationId xmlns:a16="http://schemas.microsoft.com/office/drawing/2014/main" id="{E0438766-228F-2C49-8CD4-22EC7DE13E7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05244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a:extLst>
              <a:ext uri="{FF2B5EF4-FFF2-40B4-BE49-F238E27FC236}">
                <a16:creationId xmlns:a16="http://schemas.microsoft.com/office/drawing/2014/main" id="{EA08EB36-E5D5-F74A-BA82-2142EF5889E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1F60F9E-153F-3844-B979-0E41B0B8C0AA}" type="slidenum">
              <a:rPr lang="en-GB" altLang="en-US"/>
              <a:pPr>
                <a:spcBef>
                  <a:spcPct val="0"/>
                </a:spcBef>
              </a:pPr>
              <a:t>27</a:t>
            </a:fld>
            <a:endParaRPr lang="en-GB" altLang="en-US"/>
          </a:p>
        </p:txBody>
      </p:sp>
      <p:sp>
        <p:nvSpPr>
          <p:cNvPr id="133123" name="Rectangle 2">
            <a:extLst>
              <a:ext uri="{FF2B5EF4-FFF2-40B4-BE49-F238E27FC236}">
                <a16:creationId xmlns:a16="http://schemas.microsoft.com/office/drawing/2014/main" id="{9C68E32F-E5CF-284C-9D14-1579E1E73E13}"/>
              </a:ext>
            </a:extLst>
          </p:cNvPr>
          <p:cNvSpPr>
            <a:spLocks noGrp="1" noRot="1" noChangeAspect="1" noChangeArrowheads="1" noTextEdit="1"/>
          </p:cNvSpPr>
          <p:nvPr>
            <p:ph type="sldImg"/>
          </p:nvPr>
        </p:nvSpPr>
        <p:spPr>
          <a:ln/>
        </p:spPr>
      </p:sp>
      <p:sp>
        <p:nvSpPr>
          <p:cNvPr id="133124" name="Rectangle 3">
            <a:extLst>
              <a:ext uri="{FF2B5EF4-FFF2-40B4-BE49-F238E27FC236}">
                <a16:creationId xmlns:a16="http://schemas.microsoft.com/office/drawing/2014/main" id="{5C939CAE-CD29-0049-8EDC-A582D169166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74617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16/06/2025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16/06/2025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16/06/2025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16/06/2025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16/06/2025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16/06/2025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17.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image" Target="../media/image25.png"/><Relationship Id="rId7"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jpeg"/></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35.jpeg"/><Relationship Id="rId4" Type="http://schemas.openxmlformats.org/officeDocument/2006/relationships/image" Target="../media/image34.jpeg"/></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2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355977" y="3645024"/>
            <a:ext cx="4482430" cy="821953"/>
          </a:xfrm>
          <a:prstGeom prst="rect">
            <a:avLst/>
          </a:prstGeom>
        </p:spPr>
        <p:txBody>
          <a:bodyPr vert="horz" lIns="91440" tIns="45720" rIns="91440" bIns="45720" rtlCol="0" anchor="ctr">
            <a:normAutofit fontScale="7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2: Session 2: </a:t>
            </a:r>
          </a:p>
          <a:p>
            <a:r>
              <a:rPr lang="en-GB" sz="2400" dirty="0"/>
              <a:t>Introduction to Computer Components - 2</a:t>
            </a:r>
          </a:p>
        </p:txBody>
      </p:sp>
    </p:spTree>
    <p:extLst>
      <p:ext uri="{BB962C8B-B14F-4D97-AF65-F5344CB8AC3E}">
        <p14:creationId xmlns:p14="http://schemas.microsoft.com/office/powerpoint/2010/main" val="32354372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611560" y="1600201"/>
            <a:ext cx="7992888" cy="3917032"/>
          </a:xfrm>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400" dirty="0"/>
              <a:t>Different System devices</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6F8CE67E-0258-459B-B5AA-45E1B765160A}"/>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249F453E-2DFE-414F-999F-7E17C6EF210E}"/>
              </a:ext>
            </a:extLst>
          </p:cNvPr>
          <p:cNvSpPr txBox="1">
            <a:spLocks noChangeArrowheads="1"/>
          </p:cNvSpPr>
          <p:nvPr/>
        </p:nvSpPr>
        <p:spPr bwMode="auto">
          <a:xfrm>
            <a:off x="571500" y="1192213"/>
            <a:ext cx="7572375"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algn="just" eaLnBrk="1" hangingPunct="1">
              <a:buFont typeface="Arial" panose="020B0604020202020204" pitchFamily="34" charset="0"/>
              <a:buChar char="•"/>
            </a:pPr>
            <a:r>
              <a:rPr lang="en-IE" altLang="en-US" sz="2000" dirty="0">
                <a:latin typeface="+mn-lt"/>
              </a:rPr>
              <a:t>allows computers join a network. Can be wired or wireless. The standard used is called </a:t>
            </a:r>
            <a:r>
              <a:rPr lang="en-IE" altLang="en-US" sz="2000" b="1" dirty="0">
                <a:latin typeface="+mn-lt"/>
              </a:rPr>
              <a:t>Ethernet</a:t>
            </a:r>
            <a:r>
              <a:rPr lang="en-IE" altLang="en-US" sz="2000" dirty="0">
                <a:latin typeface="+mn-lt"/>
              </a:rPr>
              <a:t>  -  covers wired and wireless networks. </a:t>
            </a:r>
          </a:p>
          <a:p>
            <a:pPr lvl="1" algn="just" eaLnBrk="1" hangingPunct="1">
              <a:buFont typeface="Arial" panose="020B0604020202020204" pitchFamily="34" charset="0"/>
              <a:buChar char="•"/>
            </a:pPr>
            <a:endParaRPr lang="en-IE" altLang="en-US" sz="2000" dirty="0">
              <a:latin typeface="+mn-lt"/>
            </a:endParaRPr>
          </a:p>
          <a:p>
            <a:pPr algn="just" eaLnBrk="1" hangingPunct="1"/>
            <a:r>
              <a:rPr lang="en-IE" altLang="en-US" sz="2000" dirty="0">
                <a:latin typeface="+mn-lt"/>
              </a:rPr>
              <a:t>The wired standards include:</a:t>
            </a:r>
          </a:p>
          <a:p>
            <a:pPr algn="just" eaLnBrk="1" hangingPunct="1"/>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Fast Ethernet</a:t>
            </a:r>
            <a:r>
              <a:rPr lang="en-IE" altLang="en-US" sz="2000" dirty="0">
                <a:latin typeface="+mn-lt"/>
              </a:rPr>
              <a:t>  -  transmission speed of </a:t>
            </a:r>
            <a:r>
              <a:rPr lang="en-IE" altLang="en-US" sz="2000" b="1" dirty="0">
                <a:latin typeface="+mn-lt"/>
              </a:rPr>
              <a:t>100Mbps</a:t>
            </a:r>
            <a:r>
              <a:rPr lang="en-IE" altLang="en-US" sz="2000" dirty="0">
                <a:latin typeface="+mn-lt"/>
              </a:rPr>
              <a:t>.  </a:t>
            </a:r>
          </a:p>
          <a:p>
            <a:pPr lvl="1" algn="just" eaLnBrk="1" hangingPunct="1">
              <a:buFont typeface="Arial" panose="020B0604020202020204" pitchFamily="34" charset="0"/>
              <a:buChar char="•"/>
            </a:pPr>
            <a:r>
              <a:rPr lang="en-IE" altLang="en-US" sz="2000" b="1" dirty="0">
                <a:latin typeface="+mn-lt"/>
              </a:rPr>
              <a:t>Gigabyte Ethernet</a:t>
            </a:r>
            <a:r>
              <a:rPr lang="en-IE" altLang="en-US" sz="2000" dirty="0">
                <a:latin typeface="+mn-lt"/>
              </a:rPr>
              <a:t>  -  transmission speed of </a:t>
            </a:r>
            <a:r>
              <a:rPr lang="en-IE" altLang="en-US" sz="2000" b="1" dirty="0">
                <a:latin typeface="+mn-lt"/>
              </a:rPr>
              <a:t>1000Mbps</a:t>
            </a:r>
            <a:r>
              <a:rPr lang="en-IE" altLang="en-US" sz="2000" dirty="0">
                <a:latin typeface="+mn-lt"/>
              </a:rPr>
              <a:t>. </a:t>
            </a:r>
          </a:p>
        </p:txBody>
      </p:sp>
      <p:grpSp>
        <p:nvGrpSpPr>
          <p:cNvPr id="2" name="Group 1">
            <a:extLst>
              <a:ext uri="{FF2B5EF4-FFF2-40B4-BE49-F238E27FC236}">
                <a16:creationId xmlns:a16="http://schemas.microsoft.com/office/drawing/2014/main" id="{0380D872-5AB8-584A-ADFE-7EE037BBE417}"/>
              </a:ext>
            </a:extLst>
          </p:cNvPr>
          <p:cNvGrpSpPr>
            <a:grpSpLocks/>
          </p:cNvGrpSpPr>
          <p:nvPr/>
        </p:nvGrpSpPr>
        <p:grpSpPr bwMode="auto">
          <a:xfrm>
            <a:off x="899592" y="3746758"/>
            <a:ext cx="7416824" cy="1697038"/>
            <a:chOff x="107270550" y="111060150"/>
            <a:chExt cx="5836500" cy="1284000"/>
          </a:xfrm>
        </p:grpSpPr>
        <p:pic>
          <p:nvPicPr>
            <p:cNvPr id="80902" name="Picture 2" descr="L48-2246">
              <a:extLst>
                <a:ext uri="{FF2B5EF4-FFF2-40B4-BE49-F238E27FC236}">
                  <a16:creationId xmlns:a16="http://schemas.microsoft.com/office/drawing/2014/main" id="{E0F771C3-0562-5546-B654-2E1814C394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378" b="7433"/>
            <a:stretch>
              <a:fillRect/>
            </a:stretch>
          </p:blipFill>
          <p:spPr bwMode="auto">
            <a:xfrm>
              <a:off x="111687825" y="111060150"/>
              <a:ext cx="1419225" cy="128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80903" name="Picture 3" descr="karta_4">
              <a:extLst>
                <a:ext uri="{FF2B5EF4-FFF2-40B4-BE49-F238E27FC236}">
                  <a16:creationId xmlns:a16="http://schemas.microsoft.com/office/drawing/2014/main" id="{917B421B-75DE-2944-AE60-758B03C399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0333" b="17000"/>
            <a:stretch>
              <a:fillRect/>
            </a:stretch>
          </p:blipFill>
          <p:spPr bwMode="auto">
            <a:xfrm>
              <a:off x="109643325" y="111060150"/>
              <a:ext cx="1747706" cy="128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80904" name="Picture 4" descr="NC100TX-R(4)">
              <a:extLst>
                <a:ext uri="{FF2B5EF4-FFF2-40B4-BE49-F238E27FC236}">
                  <a16:creationId xmlns:a16="http://schemas.microsoft.com/office/drawing/2014/main" id="{DE2F9A77-2D7F-6C4A-96C3-0ACA407165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6406" t="23438" r="21680" b="32031"/>
            <a:stretch>
              <a:fillRect/>
            </a:stretch>
          </p:blipFill>
          <p:spPr bwMode="auto">
            <a:xfrm>
              <a:off x="107285700" y="111060150"/>
              <a:ext cx="2062246" cy="128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0905" name="Text Box 5">
              <a:extLst>
                <a:ext uri="{FF2B5EF4-FFF2-40B4-BE49-F238E27FC236}">
                  <a16:creationId xmlns:a16="http://schemas.microsoft.com/office/drawing/2014/main" id="{DBA0967B-36BF-1048-A7D7-43E35A367585}"/>
                </a:ext>
              </a:extLst>
            </p:cNvPr>
            <p:cNvSpPr txBox="1">
              <a:spLocks noChangeArrowheads="1"/>
            </p:cNvSpPr>
            <p:nvPr/>
          </p:nvSpPr>
          <p:spPr bwMode="auto">
            <a:xfrm>
              <a:off x="107270550" y="112134600"/>
              <a:ext cx="4286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PCI</a:t>
              </a:r>
              <a:endParaRPr lang="en-US" altLang="en-US"/>
            </a:p>
          </p:txBody>
        </p:sp>
        <p:sp>
          <p:nvSpPr>
            <p:cNvPr id="80906" name="Text Box 6">
              <a:extLst>
                <a:ext uri="{FF2B5EF4-FFF2-40B4-BE49-F238E27FC236}">
                  <a16:creationId xmlns:a16="http://schemas.microsoft.com/office/drawing/2014/main" id="{A98CA874-11E6-2346-85DC-D24C1A90FF12}"/>
                </a:ext>
              </a:extLst>
            </p:cNvPr>
            <p:cNvSpPr txBox="1">
              <a:spLocks noChangeArrowheads="1"/>
            </p:cNvSpPr>
            <p:nvPr/>
          </p:nvSpPr>
          <p:spPr bwMode="auto">
            <a:xfrm>
              <a:off x="110753400" y="112134600"/>
              <a:ext cx="62865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PC card</a:t>
              </a:r>
              <a:endParaRPr lang="en-US" altLang="en-US"/>
            </a:p>
          </p:txBody>
        </p:sp>
        <p:sp>
          <p:nvSpPr>
            <p:cNvPr id="80907" name="Text Box 7">
              <a:extLst>
                <a:ext uri="{FF2B5EF4-FFF2-40B4-BE49-F238E27FC236}">
                  <a16:creationId xmlns:a16="http://schemas.microsoft.com/office/drawing/2014/main" id="{10F67EBF-FC3A-D645-A6FD-B852F28D5FDA}"/>
                </a:ext>
              </a:extLst>
            </p:cNvPr>
            <p:cNvSpPr txBox="1">
              <a:spLocks noChangeArrowheads="1"/>
            </p:cNvSpPr>
            <p:nvPr/>
          </p:nvSpPr>
          <p:spPr bwMode="auto">
            <a:xfrm>
              <a:off x="111687750" y="112134600"/>
              <a:ext cx="4286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USB</a:t>
              </a:r>
              <a:endParaRPr lang="en-US" altLang="en-US"/>
            </a:p>
          </p:txBody>
        </p:sp>
      </p:grpSp>
      <p:sp>
        <p:nvSpPr>
          <p:cNvPr id="12" name="TextBox 11">
            <a:extLst>
              <a:ext uri="{FF2B5EF4-FFF2-40B4-BE49-F238E27FC236}">
                <a16:creationId xmlns:a16="http://schemas.microsoft.com/office/drawing/2014/main" id="{8E22DEA8-8D53-034D-88AD-F37AA1EF4980}"/>
              </a:ext>
            </a:extLst>
          </p:cNvPr>
          <p:cNvSpPr txBox="1">
            <a:spLocks noChangeArrowheads="1"/>
          </p:cNvSpPr>
          <p:nvPr/>
        </p:nvSpPr>
        <p:spPr bwMode="auto">
          <a:xfrm>
            <a:off x="785813" y="692150"/>
            <a:ext cx="2286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t>Network card</a:t>
            </a:r>
          </a:p>
        </p:txBody>
      </p:sp>
    </p:spTree>
    <p:extLst>
      <p:ext uri="{BB962C8B-B14F-4D97-AF65-F5344CB8AC3E}">
        <p14:creationId xmlns:p14="http://schemas.microsoft.com/office/powerpoint/2010/main" val="825859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27BAC5F1-F901-4391-BF26-9464943EA6B8}"/>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82947" name="TextBox 4">
            <a:extLst>
              <a:ext uri="{FF2B5EF4-FFF2-40B4-BE49-F238E27FC236}">
                <a16:creationId xmlns:a16="http://schemas.microsoft.com/office/drawing/2014/main" id="{86F46563-0693-7940-9F03-1C1B2ED91DB8}"/>
              </a:ext>
            </a:extLst>
          </p:cNvPr>
          <p:cNvSpPr txBox="1">
            <a:spLocks noChangeArrowheads="1"/>
          </p:cNvSpPr>
          <p:nvPr/>
        </p:nvSpPr>
        <p:spPr bwMode="auto">
          <a:xfrm>
            <a:off x="342864" y="1065887"/>
            <a:ext cx="5102969" cy="449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200" dirty="0">
                <a:latin typeface="+mn-lt"/>
              </a:rPr>
              <a:t>The wireless standards include:</a:t>
            </a:r>
          </a:p>
          <a:p>
            <a:pPr lvl="1" algn="just" eaLnBrk="1" hangingPunct="1">
              <a:buFont typeface="Arial" panose="020B0604020202020204" pitchFamily="34" charset="0"/>
              <a:buChar char="•"/>
            </a:pPr>
            <a:r>
              <a:rPr lang="en-IE" altLang="en-US" sz="2200" b="1" dirty="0">
                <a:latin typeface="+mn-lt"/>
              </a:rPr>
              <a:t>The B standard</a:t>
            </a:r>
            <a:r>
              <a:rPr lang="en-IE" altLang="en-US" sz="2200" dirty="0">
                <a:latin typeface="+mn-lt"/>
              </a:rPr>
              <a:t>  -  introduced in 1999, it has a transmission rate of  </a:t>
            </a:r>
            <a:r>
              <a:rPr lang="en-IE" altLang="en-US" sz="2200" b="1" dirty="0">
                <a:latin typeface="+mn-lt"/>
              </a:rPr>
              <a:t>11Mbps</a:t>
            </a:r>
            <a:r>
              <a:rPr lang="en-IE" altLang="en-US" sz="2200" dirty="0">
                <a:latin typeface="+mn-lt"/>
              </a:rPr>
              <a:t> and a range of </a:t>
            </a:r>
            <a:r>
              <a:rPr lang="en-IE" altLang="en-US" sz="2200" b="1" dirty="0">
                <a:latin typeface="+mn-lt"/>
              </a:rPr>
              <a:t>30 Metres</a:t>
            </a:r>
            <a:r>
              <a:rPr lang="en-IE" altLang="en-US" sz="2200" dirty="0">
                <a:latin typeface="+mn-lt"/>
              </a:rPr>
              <a:t>.</a:t>
            </a:r>
          </a:p>
          <a:p>
            <a:pPr lvl="1" algn="just" eaLnBrk="1" hangingPunct="1">
              <a:buFont typeface="Arial" panose="020B0604020202020204" pitchFamily="34" charset="0"/>
              <a:buChar char="•"/>
            </a:pPr>
            <a:endParaRPr lang="en-IE" altLang="en-US" sz="2200" dirty="0">
              <a:latin typeface="+mn-lt"/>
            </a:endParaRPr>
          </a:p>
          <a:p>
            <a:pPr lvl="1" algn="just" eaLnBrk="1" hangingPunct="1">
              <a:buFont typeface="Arial" panose="020B0604020202020204" pitchFamily="34" charset="0"/>
              <a:buChar char="•"/>
            </a:pPr>
            <a:r>
              <a:rPr lang="en-IE" altLang="en-US" sz="2200" b="1" dirty="0">
                <a:latin typeface="+mn-lt"/>
              </a:rPr>
              <a:t>The G standard</a:t>
            </a:r>
            <a:r>
              <a:rPr lang="en-IE" altLang="en-US" sz="2200" dirty="0">
                <a:latin typeface="+mn-lt"/>
              </a:rPr>
              <a:t>  -  introduced in 2003, it has  a transmission rate of </a:t>
            </a:r>
            <a:r>
              <a:rPr lang="en-IE" altLang="en-US" sz="2200" b="1" dirty="0">
                <a:latin typeface="+mn-lt"/>
              </a:rPr>
              <a:t>54Mbps</a:t>
            </a:r>
            <a:r>
              <a:rPr lang="en-IE" altLang="en-US" sz="2200" dirty="0">
                <a:latin typeface="+mn-lt"/>
              </a:rPr>
              <a:t> and a range of </a:t>
            </a:r>
            <a:r>
              <a:rPr lang="en-IE" altLang="en-US" sz="2200" b="1" dirty="0">
                <a:latin typeface="+mn-lt"/>
              </a:rPr>
              <a:t>30 Metres</a:t>
            </a:r>
            <a:r>
              <a:rPr lang="en-IE" altLang="en-US" sz="2200" dirty="0">
                <a:latin typeface="+mn-lt"/>
              </a:rPr>
              <a:t>.</a:t>
            </a:r>
          </a:p>
          <a:p>
            <a:pPr lvl="1" algn="just" eaLnBrk="1" hangingPunct="1">
              <a:buFont typeface="Arial" panose="020B0604020202020204" pitchFamily="34" charset="0"/>
              <a:buChar char="•"/>
            </a:pPr>
            <a:endParaRPr lang="en-IE" altLang="en-US" sz="2200" dirty="0">
              <a:latin typeface="+mn-lt"/>
            </a:endParaRPr>
          </a:p>
          <a:p>
            <a:pPr lvl="1" algn="just" eaLnBrk="1" hangingPunct="1">
              <a:buFont typeface="Arial" panose="020B0604020202020204" pitchFamily="34" charset="0"/>
              <a:buChar char="•"/>
            </a:pPr>
            <a:r>
              <a:rPr lang="en-IE" altLang="en-US" sz="2200" b="1" dirty="0">
                <a:latin typeface="+mn-lt"/>
              </a:rPr>
              <a:t>The N standard</a:t>
            </a:r>
            <a:r>
              <a:rPr lang="en-IE" altLang="en-US" sz="2200" dirty="0">
                <a:latin typeface="+mn-lt"/>
              </a:rPr>
              <a:t>  -  introduced in 2006, it has a transmission speed of  </a:t>
            </a:r>
            <a:r>
              <a:rPr lang="en-IE" altLang="en-US" sz="2200" b="1" dirty="0">
                <a:latin typeface="+mn-lt"/>
              </a:rPr>
              <a:t>540Mbps </a:t>
            </a:r>
            <a:r>
              <a:rPr lang="en-IE" altLang="en-US" sz="2200" dirty="0">
                <a:latin typeface="+mn-lt"/>
              </a:rPr>
              <a:t>and a range of </a:t>
            </a:r>
            <a:r>
              <a:rPr lang="en-IE" altLang="en-US" sz="2200" b="1" dirty="0">
                <a:latin typeface="+mn-lt"/>
              </a:rPr>
              <a:t>50 metres</a:t>
            </a:r>
            <a:r>
              <a:rPr lang="en-IE" altLang="en-US" sz="2200" dirty="0">
                <a:latin typeface="+mn-lt"/>
              </a:rPr>
              <a:t>.</a:t>
            </a:r>
          </a:p>
        </p:txBody>
      </p:sp>
      <p:grpSp>
        <p:nvGrpSpPr>
          <p:cNvPr id="82948" name="Group 1">
            <a:extLst>
              <a:ext uri="{FF2B5EF4-FFF2-40B4-BE49-F238E27FC236}">
                <a16:creationId xmlns:a16="http://schemas.microsoft.com/office/drawing/2014/main" id="{90A375B1-4820-D348-ACD2-A0180A54F5B4}"/>
              </a:ext>
            </a:extLst>
          </p:cNvPr>
          <p:cNvGrpSpPr>
            <a:grpSpLocks/>
          </p:cNvGrpSpPr>
          <p:nvPr/>
        </p:nvGrpSpPr>
        <p:grpSpPr bwMode="auto">
          <a:xfrm>
            <a:off x="6012160" y="953250"/>
            <a:ext cx="2517683" cy="3948681"/>
            <a:chOff x="107576896" y="105772413"/>
            <a:chExt cx="5337358" cy="3948908"/>
          </a:xfrm>
        </p:grpSpPr>
        <p:pic>
          <p:nvPicPr>
            <p:cNvPr id="82949" name="Picture 2" descr="xg-301cw">
              <a:extLst>
                <a:ext uri="{FF2B5EF4-FFF2-40B4-BE49-F238E27FC236}">
                  <a16:creationId xmlns:a16="http://schemas.microsoft.com/office/drawing/2014/main" id="{F5400031-9011-4448-8122-5DC277A91D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703" t="19678" r="3334" b="17166"/>
            <a:stretch>
              <a:fillRect/>
            </a:stretch>
          </p:blipFill>
          <p:spPr bwMode="auto">
            <a:xfrm>
              <a:off x="107576896" y="105772413"/>
              <a:ext cx="5337358" cy="800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82950" name="Picture 3" descr="DWL520PLUS">
              <a:extLst>
                <a:ext uri="{FF2B5EF4-FFF2-40B4-BE49-F238E27FC236}">
                  <a16:creationId xmlns:a16="http://schemas.microsoft.com/office/drawing/2014/main" id="{936FB6E9-153D-0440-8A3B-3B9FAD7040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4789" b="15845"/>
            <a:stretch>
              <a:fillRect/>
            </a:stretch>
          </p:blipFill>
          <p:spPr bwMode="auto">
            <a:xfrm>
              <a:off x="108034866" y="108234490"/>
              <a:ext cx="4274278" cy="13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82951" name="Picture 4" descr="171387400">
              <a:extLst>
                <a:ext uri="{FF2B5EF4-FFF2-40B4-BE49-F238E27FC236}">
                  <a16:creationId xmlns:a16="http://schemas.microsoft.com/office/drawing/2014/main" id="{3C83B0CF-D514-8645-B27F-DD0C3B22E9D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9340224" y="106824985"/>
              <a:ext cx="1285876" cy="13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2952" name="Text Box 5">
              <a:extLst>
                <a:ext uri="{FF2B5EF4-FFF2-40B4-BE49-F238E27FC236}">
                  <a16:creationId xmlns:a16="http://schemas.microsoft.com/office/drawing/2014/main" id="{C965017E-FFD5-8348-8D8A-B1FED080DF25}"/>
                </a:ext>
              </a:extLst>
            </p:cNvPr>
            <p:cNvSpPr txBox="1">
              <a:spLocks noChangeArrowheads="1"/>
            </p:cNvSpPr>
            <p:nvPr/>
          </p:nvSpPr>
          <p:spPr bwMode="auto">
            <a:xfrm>
              <a:off x="108950775" y="109539490"/>
              <a:ext cx="2739376" cy="181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PCI</a:t>
              </a:r>
              <a:endParaRPr lang="en-US" altLang="en-US" dirty="0"/>
            </a:p>
          </p:txBody>
        </p:sp>
        <p:sp>
          <p:nvSpPr>
            <p:cNvPr id="82953" name="Text Box 6">
              <a:extLst>
                <a:ext uri="{FF2B5EF4-FFF2-40B4-BE49-F238E27FC236}">
                  <a16:creationId xmlns:a16="http://schemas.microsoft.com/office/drawing/2014/main" id="{F96441A7-9623-7041-848C-A872E08A22B0}"/>
                </a:ext>
              </a:extLst>
            </p:cNvPr>
            <p:cNvSpPr txBox="1">
              <a:spLocks noChangeArrowheads="1"/>
            </p:cNvSpPr>
            <p:nvPr/>
          </p:nvSpPr>
          <p:spPr bwMode="auto">
            <a:xfrm rot="10800000" flipV="1">
              <a:off x="109304251" y="106481015"/>
              <a:ext cx="2311013" cy="253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PC Card</a:t>
              </a:r>
              <a:endParaRPr lang="en-US" altLang="en-US" dirty="0"/>
            </a:p>
          </p:txBody>
        </p:sp>
        <p:sp>
          <p:nvSpPr>
            <p:cNvPr id="82954" name="Text Box 7">
              <a:extLst>
                <a:ext uri="{FF2B5EF4-FFF2-40B4-BE49-F238E27FC236}">
                  <a16:creationId xmlns:a16="http://schemas.microsoft.com/office/drawing/2014/main" id="{E8223369-8D7F-B441-9C25-69860B501A51}"/>
                </a:ext>
              </a:extLst>
            </p:cNvPr>
            <p:cNvSpPr txBox="1">
              <a:spLocks noChangeArrowheads="1"/>
            </p:cNvSpPr>
            <p:nvPr/>
          </p:nvSpPr>
          <p:spPr bwMode="auto">
            <a:xfrm>
              <a:off x="109318560" y="108142945"/>
              <a:ext cx="2408088" cy="253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USB</a:t>
              </a:r>
              <a:endParaRPr lang="en-US" altLang="en-US" dirty="0"/>
            </a:p>
          </p:txBody>
        </p:sp>
      </p:grpSp>
    </p:spTree>
    <p:extLst>
      <p:ext uri="{BB962C8B-B14F-4D97-AF65-F5344CB8AC3E}">
        <p14:creationId xmlns:p14="http://schemas.microsoft.com/office/powerpoint/2010/main" val="2790179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F41505B7-807D-4D92-8E41-9B459F42D64F}"/>
              </a:ext>
            </a:extLst>
          </p:cNvPr>
          <p:cNvSpPr>
            <a:spLocks noGrp="1" noChangeArrowheads="1"/>
          </p:cNvSpPr>
          <p:nvPr>
            <p:ph type="title"/>
          </p:nvPr>
        </p:nvSpPr>
        <p:spPr>
          <a:xfrm>
            <a:off x="1075531" y="337061"/>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8A5A51E2-9213-794A-9A4F-F5169B1ECA24}"/>
              </a:ext>
            </a:extLst>
          </p:cNvPr>
          <p:cNvSpPr txBox="1">
            <a:spLocks noChangeArrowheads="1"/>
          </p:cNvSpPr>
          <p:nvPr/>
        </p:nvSpPr>
        <p:spPr bwMode="auto">
          <a:xfrm>
            <a:off x="714375" y="1263650"/>
            <a:ext cx="7643813" cy="280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algn="just" eaLnBrk="1" hangingPunct="1">
              <a:buFont typeface="Arial" panose="020B0604020202020204" pitchFamily="34" charset="0"/>
              <a:buChar char="•"/>
            </a:pPr>
            <a:r>
              <a:rPr lang="en-IE" altLang="en-US" sz="2200" dirty="0">
                <a:latin typeface="+mn-lt"/>
              </a:rPr>
              <a:t>Internet access using a telephone line.</a:t>
            </a:r>
          </a:p>
          <a:p>
            <a:pPr lvl="1" algn="just" eaLnBrk="1" hangingPunct="1">
              <a:buFont typeface="Arial" panose="020B0604020202020204" pitchFamily="34" charset="0"/>
              <a:buChar char="•"/>
            </a:pPr>
            <a:r>
              <a:rPr lang="en-IE" altLang="en-US" sz="2200" dirty="0">
                <a:latin typeface="+mn-lt"/>
              </a:rPr>
              <a:t>Converts the digital computer data to analogue  (</a:t>
            </a:r>
            <a:r>
              <a:rPr lang="en-IE" altLang="en-US" sz="2200" b="1" dirty="0">
                <a:latin typeface="+mn-lt"/>
              </a:rPr>
              <a:t>Mo</a:t>
            </a:r>
            <a:r>
              <a:rPr lang="en-IE" altLang="en-US" sz="2200" dirty="0">
                <a:latin typeface="+mn-lt"/>
              </a:rPr>
              <a:t>dulation) before transmission over the telephone line and converts the analogue data to digital (</a:t>
            </a:r>
            <a:r>
              <a:rPr lang="en-IE" altLang="en-US" sz="2200" b="1" dirty="0" err="1">
                <a:latin typeface="+mn-lt"/>
              </a:rPr>
              <a:t>DEM</a:t>
            </a:r>
            <a:r>
              <a:rPr lang="en-IE" altLang="en-US" sz="2200" dirty="0" err="1">
                <a:latin typeface="+mn-lt"/>
              </a:rPr>
              <a:t>odulation</a:t>
            </a:r>
            <a:r>
              <a:rPr lang="en-IE" altLang="en-US" sz="2200" dirty="0">
                <a:latin typeface="+mn-lt"/>
              </a:rPr>
              <a:t>) before transmission to the computer. The device gets it’s name from these two terms. </a:t>
            </a:r>
          </a:p>
          <a:p>
            <a:pPr algn="just" eaLnBrk="1" hangingPunct="1"/>
            <a:endParaRPr lang="en-IE" altLang="en-US" sz="2200" dirty="0">
              <a:latin typeface="+mn-lt"/>
            </a:endParaRPr>
          </a:p>
          <a:p>
            <a:pPr lvl="1" algn="just" eaLnBrk="1" hangingPunct="1">
              <a:buFont typeface="Arial" panose="020B0604020202020204" pitchFamily="34" charset="0"/>
              <a:buChar char="•"/>
            </a:pPr>
            <a:r>
              <a:rPr lang="en-IE" altLang="en-US" sz="2200" dirty="0">
                <a:latin typeface="+mn-lt"/>
              </a:rPr>
              <a:t>The standard transmission speed of a modem is </a:t>
            </a:r>
            <a:r>
              <a:rPr lang="en-IE" altLang="en-US" sz="2200" b="1" dirty="0">
                <a:latin typeface="+mn-lt"/>
              </a:rPr>
              <a:t>56Kbps</a:t>
            </a:r>
            <a:r>
              <a:rPr lang="en-IE" altLang="en-US" sz="2200" dirty="0">
                <a:latin typeface="+mn-lt"/>
              </a:rPr>
              <a:t>.  </a:t>
            </a:r>
          </a:p>
        </p:txBody>
      </p:sp>
      <p:grpSp>
        <p:nvGrpSpPr>
          <p:cNvPr id="2" name="Group 1">
            <a:extLst>
              <a:ext uri="{FF2B5EF4-FFF2-40B4-BE49-F238E27FC236}">
                <a16:creationId xmlns:a16="http://schemas.microsoft.com/office/drawing/2014/main" id="{72457CA4-4A09-9A4A-A2ED-46FCA3EBCE31}"/>
              </a:ext>
            </a:extLst>
          </p:cNvPr>
          <p:cNvGrpSpPr>
            <a:grpSpLocks/>
          </p:cNvGrpSpPr>
          <p:nvPr/>
        </p:nvGrpSpPr>
        <p:grpSpPr bwMode="auto">
          <a:xfrm>
            <a:off x="1835696" y="4195762"/>
            <a:ext cx="6192688" cy="1398588"/>
            <a:chOff x="115739550" y="112492350"/>
            <a:chExt cx="4713150" cy="1612800"/>
          </a:xfrm>
        </p:grpSpPr>
        <p:grpSp>
          <p:nvGrpSpPr>
            <p:cNvPr id="84998" name="Group 2">
              <a:extLst>
                <a:ext uri="{FF2B5EF4-FFF2-40B4-BE49-F238E27FC236}">
                  <a16:creationId xmlns:a16="http://schemas.microsoft.com/office/drawing/2014/main" id="{0A913B0B-35D3-2349-8285-0468FF73B41F}"/>
                </a:ext>
              </a:extLst>
            </p:cNvPr>
            <p:cNvGrpSpPr>
              <a:grpSpLocks/>
            </p:cNvGrpSpPr>
            <p:nvPr/>
          </p:nvGrpSpPr>
          <p:grpSpPr bwMode="auto">
            <a:xfrm>
              <a:off x="115739550" y="112608300"/>
              <a:ext cx="2420449" cy="1440000"/>
              <a:chOff x="115739550" y="112608300"/>
              <a:chExt cx="2420449" cy="1440000"/>
            </a:xfrm>
          </p:grpSpPr>
          <p:pic>
            <p:nvPicPr>
              <p:cNvPr id="85002" name="Picture 3" descr="Z165-1228">
                <a:extLst>
                  <a:ext uri="{FF2B5EF4-FFF2-40B4-BE49-F238E27FC236}">
                    <a16:creationId xmlns:a16="http://schemas.microsoft.com/office/drawing/2014/main" id="{1717042A-6715-AC43-8364-32B6DAE4D2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731" t="18768" b="19000"/>
              <a:stretch>
                <a:fillRect/>
              </a:stretch>
            </p:blipFill>
            <p:spPr bwMode="auto">
              <a:xfrm>
                <a:off x="115739550" y="112608300"/>
                <a:ext cx="2420449" cy="144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5003" name="Text Box 4">
                <a:extLst>
                  <a:ext uri="{FF2B5EF4-FFF2-40B4-BE49-F238E27FC236}">
                    <a16:creationId xmlns:a16="http://schemas.microsoft.com/office/drawing/2014/main" id="{52DBA586-295F-3742-85B9-6143A1F9D4FB}"/>
                  </a:ext>
                </a:extLst>
              </p:cNvPr>
              <p:cNvSpPr txBox="1">
                <a:spLocks noChangeArrowheads="1"/>
              </p:cNvSpPr>
              <p:nvPr/>
            </p:nvSpPr>
            <p:spPr bwMode="auto">
              <a:xfrm>
                <a:off x="115739550" y="113865240"/>
                <a:ext cx="405525" cy="1830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PCI</a:t>
                </a:r>
                <a:endParaRPr lang="en-US" altLang="en-US"/>
              </a:p>
            </p:txBody>
          </p:sp>
        </p:grpSp>
        <p:grpSp>
          <p:nvGrpSpPr>
            <p:cNvPr id="84999" name="Group 5">
              <a:extLst>
                <a:ext uri="{FF2B5EF4-FFF2-40B4-BE49-F238E27FC236}">
                  <a16:creationId xmlns:a16="http://schemas.microsoft.com/office/drawing/2014/main" id="{B104B7B7-7628-1F42-8FC3-3C03A8E109E0}"/>
                </a:ext>
              </a:extLst>
            </p:cNvPr>
            <p:cNvGrpSpPr>
              <a:grpSpLocks/>
            </p:cNvGrpSpPr>
            <p:nvPr/>
          </p:nvGrpSpPr>
          <p:grpSpPr bwMode="auto">
            <a:xfrm>
              <a:off x="118436700" y="112492350"/>
              <a:ext cx="2016000" cy="1612800"/>
              <a:chOff x="114950550" y="114073500"/>
              <a:chExt cx="2016000" cy="1612800"/>
            </a:xfrm>
          </p:grpSpPr>
          <p:pic>
            <p:nvPicPr>
              <p:cNvPr id="85000" name="Picture 6" descr="sue">
                <a:extLst>
                  <a:ext uri="{FF2B5EF4-FFF2-40B4-BE49-F238E27FC236}">
                    <a16:creationId xmlns:a16="http://schemas.microsoft.com/office/drawing/2014/main" id="{5B85F2F8-F375-4642-8B85-4FD1367F1A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9584" b="10417"/>
              <a:stretch>
                <a:fillRect/>
              </a:stretch>
            </p:blipFill>
            <p:spPr bwMode="auto">
              <a:xfrm>
                <a:off x="114950550" y="114073500"/>
                <a:ext cx="2016000" cy="161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5001" name="Text Box 7">
                <a:extLst>
                  <a:ext uri="{FF2B5EF4-FFF2-40B4-BE49-F238E27FC236}">
                    <a16:creationId xmlns:a16="http://schemas.microsoft.com/office/drawing/2014/main" id="{231EB0E5-1C2F-D245-9601-C96E9F6815DC}"/>
                  </a:ext>
                </a:extLst>
              </p:cNvPr>
              <p:cNvSpPr txBox="1">
                <a:spLocks noChangeArrowheads="1"/>
              </p:cNvSpPr>
              <p:nvPr/>
            </p:nvSpPr>
            <p:spPr bwMode="auto">
              <a:xfrm>
                <a:off x="114950550" y="115476750"/>
                <a:ext cx="3902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USB</a:t>
                </a:r>
                <a:endParaRPr lang="en-US" altLang="en-US"/>
              </a:p>
            </p:txBody>
          </p:sp>
        </p:grpSp>
      </p:grpSp>
      <p:sp>
        <p:nvSpPr>
          <p:cNvPr id="14" name="TextBox 13">
            <a:extLst>
              <a:ext uri="{FF2B5EF4-FFF2-40B4-BE49-F238E27FC236}">
                <a16:creationId xmlns:a16="http://schemas.microsoft.com/office/drawing/2014/main" id="{399AFE5C-58CF-5341-8B6B-E739A7A338D4}"/>
              </a:ext>
            </a:extLst>
          </p:cNvPr>
          <p:cNvSpPr txBox="1">
            <a:spLocks noChangeArrowheads="1"/>
          </p:cNvSpPr>
          <p:nvPr/>
        </p:nvSpPr>
        <p:spPr bwMode="auto">
          <a:xfrm>
            <a:off x="714375" y="620713"/>
            <a:ext cx="20002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latin typeface="+mn-lt"/>
              </a:rPr>
              <a:t>Modem</a:t>
            </a:r>
          </a:p>
        </p:txBody>
      </p:sp>
    </p:spTree>
    <p:extLst>
      <p:ext uri="{BB962C8B-B14F-4D97-AF65-F5344CB8AC3E}">
        <p14:creationId xmlns:p14="http://schemas.microsoft.com/office/powerpoint/2010/main" val="2546593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9FB13BF3-BE92-444F-A2FE-BDEB5F4A5089}"/>
              </a:ext>
            </a:extLst>
          </p:cNvPr>
          <p:cNvSpPr>
            <a:spLocks noGrp="1" noChangeArrowheads="1"/>
          </p:cNvSpPr>
          <p:nvPr>
            <p:ph type="title"/>
          </p:nvPr>
        </p:nvSpPr>
        <p:spPr>
          <a:xfrm>
            <a:off x="1232185" y="299231"/>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4E69A3A2-D590-CD40-8E31-DA5FB20B9C65}"/>
              </a:ext>
            </a:extLst>
          </p:cNvPr>
          <p:cNvSpPr txBox="1">
            <a:spLocks noChangeArrowheads="1"/>
          </p:cNvSpPr>
          <p:nvPr/>
        </p:nvSpPr>
        <p:spPr bwMode="auto">
          <a:xfrm>
            <a:off x="571500" y="1412776"/>
            <a:ext cx="7786688" cy="4154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algn="just" eaLnBrk="1" hangingPunct="1">
              <a:buFont typeface="Arial" panose="020B0604020202020204" pitchFamily="34" charset="0"/>
              <a:buChar char="•"/>
            </a:pPr>
            <a:r>
              <a:rPr lang="en-IE" altLang="en-US" sz="2400" b="1" dirty="0">
                <a:latin typeface="+mn-lt"/>
              </a:rPr>
              <a:t>Primary storage </a:t>
            </a:r>
            <a:r>
              <a:rPr lang="en-IE" altLang="en-US" sz="2400" dirty="0">
                <a:latin typeface="+mn-lt"/>
              </a:rPr>
              <a:t>(memory) </a:t>
            </a:r>
            <a:r>
              <a:rPr lang="en-IE" altLang="en-US" sz="2400" b="1" dirty="0">
                <a:latin typeface="+mn-lt"/>
              </a:rPr>
              <a:t>-  </a:t>
            </a:r>
            <a:r>
              <a:rPr lang="en-IE" altLang="en-US" sz="2400" dirty="0">
                <a:latin typeface="+mn-lt"/>
              </a:rPr>
              <a:t>volatile  -  contents lost when power is turned off.</a:t>
            </a:r>
          </a:p>
          <a:p>
            <a:pPr lvl="1" algn="just" eaLnBrk="1" hangingPunct="1"/>
            <a:endParaRPr lang="en-IE" altLang="en-US" sz="2400" dirty="0">
              <a:latin typeface="+mn-lt"/>
            </a:endParaRPr>
          </a:p>
          <a:p>
            <a:pPr lvl="1" algn="just" eaLnBrk="1" hangingPunct="1">
              <a:buFont typeface="Arial" panose="020B0604020202020204" pitchFamily="34" charset="0"/>
              <a:buChar char="•"/>
            </a:pPr>
            <a:r>
              <a:rPr lang="en-IE" altLang="en-US" sz="2400" b="1" dirty="0">
                <a:latin typeface="+mn-lt"/>
              </a:rPr>
              <a:t>Secondary storage </a:t>
            </a:r>
            <a:r>
              <a:rPr lang="en-IE" altLang="en-US" sz="2400" dirty="0">
                <a:latin typeface="+mn-lt"/>
              </a:rPr>
              <a:t>(disk drives)  -  non-volatile -  can store files when power is turned off.</a:t>
            </a:r>
          </a:p>
          <a:p>
            <a:pPr lvl="1" algn="just" eaLnBrk="1" hangingPunct="1"/>
            <a:endParaRPr lang="en-IE" altLang="en-US" sz="2400" dirty="0">
              <a:latin typeface="+mn-lt"/>
            </a:endParaRPr>
          </a:p>
          <a:p>
            <a:pPr lvl="1" algn="just" eaLnBrk="1" hangingPunct="1">
              <a:buFont typeface="Arial" panose="020B0604020202020204" pitchFamily="34" charset="0"/>
              <a:buChar char="•"/>
            </a:pPr>
            <a:r>
              <a:rPr lang="en-IE" altLang="en-US" sz="2400" dirty="0">
                <a:latin typeface="+mn-lt"/>
              </a:rPr>
              <a:t>In memory, voltages are used to store data as binary 1’s and binary 0’s. It was decided to mimic the situation for secondary storage using </a:t>
            </a:r>
            <a:r>
              <a:rPr lang="en-IE" altLang="en-US" sz="2400" b="1" dirty="0">
                <a:latin typeface="+mn-lt"/>
              </a:rPr>
              <a:t>magnetism </a:t>
            </a:r>
            <a:r>
              <a:rPr lang="en-IE" altLang="en-US" sz="2400" dirty="0">
                <a:latin typeface="+mn-lt"/>
              </a:rPr>
              <a:t>instead of electrical voltages to represent the binary data. </a:t>
            </a:r>
          </a:p>
        </p:txBody>
      </p:sp>
      <p:sp>
        <p:nvSpPr>
          <p:cNvPr id="7" name="TextBox 6">
            <a:extLst>
              <a:ext uri="{FF2B5EF4-FFF2-40B4-BE49-F238E27FC236}">
                <a16:creationId xmlns:a16="http://schemas.microsoft.com/office/drawing/2014/main" id="{3FE7A435-7B83-1147-85B5-F9FD77F8F10F}"/>
              </a:ext>
            </a:extLst>
          </p:cNvPr>
          <p:cNvSpPr txBox="1">
            <a:spLocks noChangeArrowheads="1"/>
          </p:cNvSpPr>
          <p:nvPr/>
        </p:nvSpPr>
        <p:spPr bwMode="auto">
          <a:xfrm>
            <a:off x="642938" y="1000125"/>
            <a:ext cx="20002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latin typeface="+mj-lt"/>
              </a:rPr>
              <a:t>Hard Disk</a:t>
            </a:r>
          </a:p>
        </p:txBody>
      </p:sp>
      <p:grpSp>
        <p:nvGrpSpPr>
          <p:cNvPr id="87045" name="Group 1">
            <a:extLst>
              <a:ext uri="{FF2B5EF4-FFF2-40B4-BE49-F238E27FC236}">
                <a16:creationId xmlns:a16="http://schemas.microsoft.com/office/drawing/2014/main" id="{B3B5CCD4-2BF9-BB4C-ADB7-B91A3ABA1898}"/>
              </a:ext>
            </a:extLst>
          </p:cNvPr>
          <p:cNvGrpSpPr>
            <a:grpSpLocks/>
          </p:cNvGrpSpPr>
          <p:nvPr/>
        </p:nvGrpSpPr>
        <p:grpSpPr bwMode="auto">
          <a:xfrm>
            <a:off x="2286000" y="7429500"/>
            <a:ext cx="5400675" cy="2124075"/>
            <a:chOff x="107483775" y="109656150"/>
            <a:chExt cx="5400000" cy="2124000"/>
          </a:xfrm>
        </p:grpSpPr>
        <p:pic>
          <p:nvPicPr>
            <p:cNvPr id="87046" name="Picture 2" descr="medium">
              <a:extLst>
                <a:ext uri="{FF2B5EF4-FFF2-40B4-BE49-F238E27FC236}">
                  <a16:creationId xmlns:a16="http://schemas.microsoft.com/office/drawing/2014/main" id="{4E57D80E-B11A-4748-9704-502BB2F9A2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603287" y="109656150"/>
              <a:ext cx="2805201" cy="2025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7047" name="Text Box 3">
              <a:extLst>
                <a:ext uri="{FF2B5EF4-FFF2-40B4-BE49-F238E27FC236}">
                  <a16:creationId xmlns:a16="http://schemas.microsoft.com/office/drawing/2014/main" id="{46C1F4AD-E15E-784A-976C-FC6B74397615}"/>
                </a:ext>
              </a:extLst>
            </p:cNvPr>
            <p:cNvSpPr txBox="1">
              <a:spLocks noChangeArrowheads="1"/>
            </p:cNvSpPr>
            <p:nvPr/>
          </p:nvSpPr>
          <p:spPr bwMode="auto">
            <a:xfrm>
              <a:off x="111863043" y="109852212"/>
              <a:ext cx="1020732" cy="882276"/>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Metal disk </a:t>
              </a:r>
            </a:p>
            <a:p>
              <a:pPr algn="ctr" eaLnBrk="1" hangingPunct="1"/>
              <a:r>
                <a:rPr lang="en-IE" altLang="en-US" sz="1200" b="1">
                  <a:solidFill>
                    <a:srgbClr val="000000"/>
                  </a:solidFill>
                  <a:latin typeface="Times New Roman" panose="02020603050405020304" pitchFamily="18" charset="0"/>
                </a:rPr>
                <a:t>(platter)</a:t>
              </a:r>
            </a:p>
            <a:p>
              <a:pPr algn="ctr" eaLnBrk="1" hangingPunct="1"/>
              <a:r>
                <a:rPr lang="en-IE" altLang="en-US" sz="1200" b="1">
                  <a:solidFill>
                    <a:srgbClr val="000000"/>
                  </a:solidFill>
                  <a:latin typeface="Times New Roman" panose="02020603050405020304" pitchFamily="18" charset="0"/>
                </a:rPr>
                <a:t>covered with iron particles.</a:t>
              </a:r>
              <a:endParaRPr lang="en-US" altLang="en-US"/>
            </a:p>
          </p:txBody>
        </p:sp>
        <p:sp>
          <p:nvSpPr>
            <p:cNvPr id="87048" name="Line 4">
              <a:extLst>
                <a:ext uri="{FF2B5EF4-FFF2-40B4-BE49-F238E27FC236}">
                  <a16:creationId xmlns:a16="http://schemas.microsoft.com/office/drawing/2014/main" id="{907ACE93-8E5E-754D-BA13-5D77F3464E5D}"/>
                </a:ext>
              </a:extLst>
            </p:cNvPr>
            <p:cNvSpPr>
              <a:spLocks noChangeShapeType="1"/>
            </p:cNvSpPr>
            <p:nvPr/>
          </p:nvSpPr>
          <p:spPr bwMode="auto">
            <a:xfrm flipH="1">
              <a:off x="110974019" y="110244335"/>
              <a:ext cx="889024" cy="392123"/>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87049" name="Text Box 5">
              <a:extLst>
                <a:ext uri="{FF2B5EF4-FFF2-40B4-BE49-F238E27FC236}">
                  <a16:creationId xmlns:a16="http://schemas.microsoft.com/office/drawing/2014/main" id="{82D1C8D2-19A8-1042-BAEC-634E0C14DDE8}"/>
                </a:ext>
              </a:extLst>
            </p:cNvPr>
            <p:cNvSpPr txBox="1">
              <a:spLocks noChangeArrowheads="1"/>
            </p:cNvSpPr>
            <p:nvPr/>
          </p:nvSpPr>
          <p:spPr bwMode="auto">
            <a:xfrm>
              <a:off x="107483775" y="111126612"/>
              <a:ext cx="1020732" cy="653538"/>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Read-write</a:t>
              </a:r>
            </a:p>
            <a:p>
              <a:pPr algn="ctr" eaLnBrk="1" hangingPunct="1"/>
              <a:r>
                <a:rPr lang="en-IE" altLang="en-US" sz="1200" b="1">
                  <a:solidFill>
                    <a:srgbClr val="000000"/>
                  </a:solidFill>
                  <a:latin typeface="Times New Roman" panose="02020603050405020304" pitchFamily="18" charset="0"/>
                </a:rPr>
                <a:t>head</a:t>
              </a:r>
              <a:endParaRPr lang="en-US" altLang="en-US"/>
            </a:p>
          </p:txBody>
        </p:sp>
        <p:sp>
          <p:nvSpPr>
            <p:cNvPr id="87050" name="Line 6">
              <a:extLst>
                <a:ext uri="{FF2B5EF4-FFF2-40B4-BE49-F238E27FC236}">
                  <a16:creationId xmlns:a16="http://schemas.microsoft.com/office/drawing/2014/main" id="{6277453A-7E1B-1A4E-A7F8-4358D62EC186}"/>
                </a:ext>
              </a:extLst>
            </p:cNvPr>
            <p:cNvSpPr>
              <a:spLocks noChangeShapeType="1"/>
            </p:cNvSpPr>
            <p:nvPr/>
          </p:nvSpPr>
          <p:spPr bwMode="auto">
            <a:xfrm flipV="1">
              <a:off x="108504507" y="110734488"/>
              <a:ext cx="1421616" cy="718893"/>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Tree>
    <p:extLst>
      <p:ext uri="{BB962C8B-B14F-4D97-AF65-F5344CB8AC3E}">
        <p14:creationId xmlns:p14="http://schemas.microsoft.com/office/powerpoint/2010/main" val="1945600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9989F695-33E8-458D-B4C2-4D86129C9D2E}"/>
              </a:ext>
            </a:extLst>
          </p:cNvPr>
          <p:cNvSpPr>
            <a:spLocks noGrp="1" noChangeArrowheads="1"/>
          </p:cNvSpPr>
          <p:nvPr>
            <p:ph type="title"/>
          </p:nvPr>
        </p:nvSpPr>
        <p:spPr>
          <a:xfrm>
            <a:off x="1075531" y="394850"/>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8E9EE62A-4798-6F4D-9639-705CA5C810EC}"/>
              </a:ext>
            </a:extLst>
          </p:cNvPr>
          <p:cNvSpPr txBox="1">
            <a:spLocks noChangeArrowheads="1"/>
          </p:cNvSpPr>
          <p:nvPr/>
        </p:nvSpPr>
        <p:spPr bwMode="auto">
          <a:xfrm>
            <a:off x="134138" y="1097812"/>
            <a:ext cx="4776555" cy="449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algn="just" eaLnBrk="1" hangingPunct="1">
              <a:buFont typeface="Arial" panose="020B0604020202020204" pitchFamily="34" charset="0"/>
              <a:buChar char="•"/>
            </a:pPr>
            <a:r>
              <a:rPr lang="en-IE" altLang="en-US" sz="2200" dirty="0">
                <a:latin typeface="+mn-lt"/>
              </a:rPr>
              <a:t>A metal disk (</a:t>
            </a:r>
            <a:r>
              <a:rPr lang="en-IE" altLang="en-US" sz="2200" b="1" dirty="0">
                <a:latin typeface="+mn-lt"/>
              </a:rPr>
              <a:t>platter</a:t>
            </a:r>
            <a:r>
              <a:rPr lang="en-IE" altLang="en-US" sz="2200" dirty="0">
                <a:latin typeface="+mn-lt"/>
              </a:rPr>
              <a:t>) is coated with tiny iron particles which can be magnetised to </a:t>
            </a:r>
            <a:r>
              <a:rPr lang="en-IE" altLang="en-US" sz="2200" b="1" dirty="0">
                <a:latin typeface="+mn-lt"/>
              </a:rPr>
              <a:t>north </a:t>
            </a:r>
            <a:r>
              <a:rPr lang="en-IE" altLang="en-US" sz="2200" dirty="0">
                <a:latin typeface="+mn-lt"/>
              </a:rPr>
              <a:t>and </a:t>
            </a:r>
            <a:r>
              <a:rPr lang="en-IE" altLang="en-US" sz="2200" b="1" dirty="0">
                <a:latin typeface="+mn-lt"/>
              </a:rPr>
              <a:t>south </a:t>
            </a:r>
            <a:r>
              <a:rPr lang="en-IE" altLang="en-US" sz="2200" dirty="0">
                <a:latin typeface="+mn-lt"/>
              </a:rPr>
              <a:t>to represent the binary digits 0 and 1. </a:t>
            </a:r>
          </a:p>
          <a:p>
            <a:pPr lvl="1" algn="just" eaLnBrk="1" hangingPunct="1"/>
            <a:endParaRPr lang="en-IE" altLang="en-US" sz="2200" dirty="0">
              <a:latin typeface="+mn-lt"/>
            </a:endParaRPr>
          </a:p>
          <a:p>
            <a:pPr lvl="1" algn="just" eaLnBrk="1" hangingPunct="1">
              <a:buFont typeface="Arial" panose="020B0604020202020204" pitchFamily="34" charset="0"/>
              <a:buChar char="•"/>
            </a:pPr>
            <a:r>
              <a:rPr lang="en-IE" altLang="en-US" sz="2200" dirty="0">
                <a:latin typeface="+mn-lt"/>
              </a:rPr>
              <a:t>A </a:t>
            </a:r>
            <a:r>
              <a:rPr lang="en-IE" altLang="en-US" sz="2200" b="1" dirty="0">
                <a:latin typeface="+mn-lt"/>
              </a:rPr>
              <a:t>read-write head </a:t>
            </a:r>
            <a:r>
              <a:rPr lang="en-IE" altLang="en-US" sz="2200" dirty="0">
                <a:latin typeface="+mn-lt"/>
              </a:rPr>
              <a:t>is used to magnetise the particles on the disk surface to represent the data held in RAM.  The computer can now be switched off and a copy of the data is safe for later use.   </a:t>
            </a:r>
          </a:p>
        </p:txBody>
      </p:sp>
      <p:grpSp>
        <p:nvGrpSpPr>
          <p:cNvPr id="2" name="Group 10">
            <a:extLst>
              <a:ext uri="{FF2B5EF4-FFF2-40B4-BE49-F238E27FC236}">
                <a16:creationId xmlns:a16="http://schemas.microsoft.com/office/drawing/2014/main" id="{880ED6DF-B9CD-9D45-A893-E8781EAC2535}"/>
              </a:ext>
            </a:extLst>
          </p:cNvPr>
          <p:cNvGrpSpPr>
            <a:grpSpLocks/>
          </p:cNvGrpSpPr>
          <p:nvPr/>
        </p:nvGrpSpPr>
        <p:grpSpPr bwMode="auto">
          <a:xfrm>
            <a:off x="5076056" y="1109214"/>
            <a:ext cx="3622809" cy="3915364"/>
            <a:chOff x="107483775" y="109656150"/>
            <a:chExt cx="5400000" cy="2124000"/>
          </a:xfrm>
        </p:grpSpPr>
        <p:pic>
          <p:nvPicPr>
            <p:cNvPr id="89093" name="Picture 2" descr="medium">
              <a:extLst>
                <a:ext uri="{FF2B5EF4-FFF2-40B4-BE49-F238E27FC236}">
                  <a16:creationId xmlns:a16="http://schemas.microsoft.com/office/drawing/2014/main" id="{FD66ACBF-2814-C149-BBC6-BA95C8B402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603287" y="109656150"/>
              <a:ext cx="2805201" cy="2025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9094" name="Text Box 3">
              <a:extLst>
                <a:ext uri="{FF2B5EF4-FFF2-40B4-BE49-F238E27FC236}">
                  <a16:creationId xmlns:a16="http://schemas.microsoft.com/office/drawing/2014/main" id="{0565455C-F56E-454B-BBA2-34D9A34C7A1B}"/>
                </a:ext>
              </a:extLst>
            </p:cNvPr>
            <p:cNvSpPr txBox="1">
              <a:spLocks noChangeArrowheads="1"/>
            </p:cNvSpPr>
            <p:nvPr/>
          </p:nvSpPr>
          <p:spPr bwMode="auto">
            <a:xfrm>
              <a:off x="111863043" y="109852212"/>
              <a:ext cx="1020732" cy="882276"/>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Metal disk </a:t>
              </a:r>
            </a:p>
            <a:p>
              <a:pPr algn="ctr" eaLnBrk="1" hangingPunct="1"/>
              <a:r>
                <a:rPr lang="en-IE" altLang="en-US" sz="1200" b="1">
                  <a:solidFill>
                    <a:srgbClr val="000000"/>
                  </a:solidFill>
                  <a:latin typeface="Times New Roman" panose="02020603050405020304" pitchFamily="18" charset="0"/>
                </a:rPr>
                <a:t>(platter)</a:t>
              </a:r>
            </a:p>
            <a:p>
              <a:pPr algn="ctr" eaLnBrk="1" hangingPunct="1"/>
              <a:r>
                <a:rPr lang="en-IE" altLang="en-US" sz="1200" b="1">
                  <a:solidFill>
                    <a:srgbClr val="000000"/>
                  </a:solidFill>
                  <a:latin typeface="Times New Roman" panose="02020603050405020304" pitchFamily="18" charset="0"/>
                </a:rPr>
                <a:t>covered with iron particles.</a:t>
              </a:r>
              <a:endParaRPr lang="en-US" altLang="en-US"/>
            </a:p>
          </p:txBody>
        </p:sp>
        <p:sp>
          <p:nvSpPr>
            <p:cNvPr id="89095" name="Line 4">
              <a:extLst>
                <a:ext uri="{FF2B5EF4-FFF2-40B4-BE49-F238E27FC236}">
                  <a16:creationId xmlns:a16="http://schemas.microsoft.com/office/drawing/2014/main" id="{56D1A842-4AF4-3749-A0AF-79D36231146B}"/>
                </a:ext>
              </a:extLst>
            </p:cNvPr>
            <p:cNvSpPr>
              <a:spLocks noChangeShapeType="1"/>
            </p:cNvSpPr>
            <p:nvPr/>
          </p:nvSpPr>
          <p:spPr bwMode="auto">
            <a:xfrm flipH="1">
              <a:off x="110974019" y="110244335"/>
              <a:ext cx="889024" cy="392123"/>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89096" name="Text Box 5">
              <a:extLst>
                <a:ext uri="{FF2B5EF4-FFF2-40B4-BE49-F238E27FC236}">
                  <a16:creationId xmlns:a16="http://schemas.microsoft.com/office/drawing/2014/main" id="{BFD20590-771D-114C-B516-8C5D4606E56F}"/>
                </a:ext>
              </a:extLst>
            </p:cNvPr>
            <p:cNvSpPr txBox="1">
              <a:spLocks noChangeArrowheads="1"/>
            </p:cNvSpPr>
            <p:nvPr/>
          </p:nvSpPr>
          <p:spPr bwMode="auto">
            <a:xfrm>
              <a:off x="107483775" y="111126612"/>
              <a:ext cx="1020732" cy="653538"/>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Read-write</a:t>
              </a:r>
            </a:p>
            <a:p>
              <a:pPr algn="ctr" eaLnBrk="1" hangingPunct="1"/>
              <a:r>
                <a:rPr lang="en-IE" altLang="en-US" sz="1200" b="1">
                  <a:solidFill>
                    <a:srgbClr val="000000"/>
                  </a:solidFill>
                  <a:latin typeface="Times New Roman" panose="02020603050405020304" pitchFamily="18" charset="0"/>
                </a:rPr>
                <a:t>head</a:t>
              </a:r>
              <a:endParaRPr lang="en-US" altLang="en-US"/>
            </a:p>
          </p:txBody>
        </p:sp>
        <p:sp>
          <p:nvSpPr>
            <p:cNvPr id="89097" name="Line 6">
              <a:extLst>
                <a:ext uri="{FF2B5EF4-FFF2-40B4-BE49-F238E27FC236}">
                  <a16:creationId xmlns:a16="http://schemas.microsoft.com/office/drawing/2014/main" id="{C27A0181-46F4-EB47-8988-A6D30E1CB263}"/>
                </a:ext>
              </a:extLst>
            </p:cNvPr>
            <p:cNvSpPr>
              <a:spLocks noChangeShapeType="1"/>
            </p:cNvSpPr>
            <p:nvPr/>
          </p:nvSpPr>
          <p:spPr bwMode="auto">
            <a:xfrm flipV="1">
              <a:off x="108504507" y="110734488"/>
              <a:ext cx="1421616" cy="718893"/>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Tree>
    <p:extLst>
      <p:ext uri="{BB962C8B-B14F-4D97-AF65-F5344CB8AC3E}">
        <p14:creationId xmlns:p14="http://schemas.microsoft.com/office/powerpoint/2010/main" val="2468238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74181688-5A87-4A80-ADC6-678E1641A22A}"/>
              </a:ext>
            </a:extLst>
          </p:cNvPr>
          <p:cNvSpPr>
            <a:spLocks noGrp="1" noChangeArrowheads="1"/>
          </p:cNvSpPr>
          <p:nvPr>
            <p:ph type="title"/>
          </p:nvPr>
        </p:nvSpPr>
        <p:spPr>
          <a:xfrm>
            <a:off x="1075531" y="545507"/>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D9D49EEA-3C54-F44C-B54A-AF184CD9EB98}"/>
              </a:ext>
            </a:extLst>
          </p:cNvPr>
          <p:cNvSpPr txBox="1">
            <a:spLocks noChangeArrowheads="1"/>
          </p:cNvSpPr>
          <p:nvPr/>
        </p:nvSpPr>
        <p:spPr bwMode="auto">
          <a:xfrm>
            <a:off x="247741" y="1229849"/>
            <a:ext cx="6260801" cy="449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200" dirty="0">
                <a:latin typeface="+mn-lt"/>
              </a:rPr>
              <a:t>Hard disks can be </a:t>
            </a:r>
            <a:r>
              <a:rPr lang="en-IE" altLang="en-US" sz="2200" b="1" dirty="0">
                <a:latin typeface="+mn-lt"/>
              </a:rPr>
              <a:t>internal </a:t>
            </a:r>
            <a:r>
              <a:rPr lang="en-IE" altLang="en-US" sz="2200" dirty="0">
                <a:latin typeface="+mn-lt"/>
              </a:rPr>
              <a:t>or </a:t>
            </a:r>
            <a:r>
              <a:rPr lang="en-IE" altLang="en-US" sz="2200" b="1" dirty="0">
                <a:latin typeface="+mn-lt"/>
              </a:rPr>
              <a:t>external</a:t>
            </a:r>
            <a:r>
              <a:rPr lang="en-IE" altLang="en-US" sz="2200" dirty="0">
                <a:latin typeface="+mn-lt"/>
              </a:rPr>
              <a:t>. The internal standards are:</a:t>
            </a:r>
          </a:p>
          <a:p>
            <a:pPr algn="just" eaLnBrk="1" hangingPunct="1"/>
            <a:r>
              <a:rPr lang="en-IE" altLang="en-US" sz="2200" dirty="0">
                <a:latin typeface="+mn-lt"/>
              </a:rPr>
              <a:t> </a:t>
            </a:r>
          </a:p>
          <a:p>
            <a:pPr lvl="1" algn="just" eaLnBrk="1" hangingPunct="1">
              <a:buFont typeface="Arial" panose="020B0604020202020204" pitchFamily="34" charset="0"/>
              <a:buChar char="•"/>
            </a:pPr>
            <a:r>
              <a:rPr lang="en-IE" altLang="en-US" sz="2200" dirty="0">
                <a:latin typeface="+mn-lt"/>
              </a:rPr>
              <a:t> </a:t>
            </a:r>
            <a:r>
              <a:rPr lang="en-IE" altLang="en-US" sz="2200" b="1" dirty="0">
                <a:latin typeface="+mn-lt"/>
              </a:rPr>
              <a:t>IDE</a:t>
            </a:r>
            <a:r>
              <a:rPr lang="en-IE" altLang="en-US" sz="2200" dirty="0">
                <a:latin typeface="+mn-lt"/>
              </a:rPr>
              <a:t> ( </a:t>
            </a:r>
            <a:r>
              <a:rPr lang="en-IE" altLang="en-US" sz="2200" b="1" dirty="0">
                <a:latin typeface="+mn-lt"/>
              </a:rPr>
              <a:t>Integrated Drive Electronics</a:t>
            </a:r>
            <a:r>
              <a:rPr lang="en-IE" altLang="en-US" sz="2200" dirty="0">
                <a:latin typeface="+mn-lt"/>
              </a:rPr>
              <a:t>). </a:t>
            </a:r>
          </a:p>
          <a:p>
            <a:pPr lvl="1" algn="just" eaLnBrk="1" hangingPunct="1">
              <a:buFont typeface="Arial" panose="020B0604020202020204" pitchFamily="34" charset="0"/>
              <a:buChar char="•"/>
            </a:pPr>
            <a:r>
              <a:rPr lang="en-IE" altLang="en-US" sz="2200" dirty="0">
                <a:latin typeface="+mn-lt"/>
              </a:rPr>
              <a:t>The disks connect to the motherboard using a ribbon cable.  </a:t>
            </a:r>
          </a:p>
          <a:p>
            <a:pPr lvl="1" algn="just" eaLnBrk="1" hangingPunct="1">
              <a:buFont typeface="Arial" panose="020B0604020202020204" pitchFamily="34" charset="0"/>
              <a:buChar char="•"/>
            </a:pPr>
            <a:r>
              <a:rPr lang="en-IE" altLang="en-US" sz="2200" dirty="0">
                <a:latin typeface="+mn-lt"/>
              </a:rPr>
              <a:t>Each cable can hold two drives - </a:t>
            </a:r>
            <a:r>
              <a:rPr lang="en-IE" altLang="en-US" sz="2200" b="1" dirty="0">
                <a:latin typeface="+mn-lt"/>
              </a:rPr>
              <a:t>master </a:t>
            </a:r>
            <a:r>
              <a:rPr lang="en-IE" altLang="en-US" sz="2200" dirty="0">
                <a:latin typeface="+mn-lt"/>
              </a:rPr>
              <a:t>and </a:t>
            </a:r>
            <a:r>
              <a:rPr lang="en-IE" altLang="en-US" sz="2200" b="1" dirty="0">
                <a:latin typeface="+mn-lt"/>
              </a:rPr>
              <a:t>slave</a:t>
            </a:r>
            <a:r>
              <a:rPr lang="en-IE" altLang="en-US" sz="2200" dirty="0">
                <a:latin typeface="+mn-lt"/>
              </a:rPr>
              <a:t>. </a:t>
            </a:r>
          </a:p>
          <a:p>
            <a:pPr lvl="1" algn="just" eaLnBrk="1" hangingPunct="1">
              <a:buFont typeface="Arial" panose="020B0604020202020204" pitchFamily="34" charset="0"/>
              <a:buChar char="•"/>
            </a:pPr>
            <a:r>
              <a:rPr lang="en-IE" altLang="en-US" sz="2200" dirty="0">
                <a:latin typeface="+mn-lt"/>
              </a:rPr>
              <a:t>The drive is set as master or slave by positioning a </a:t>
            </a:r>
            <a:r>
              <a:rPr lang="en-IE" altLang="en-US" sz="2200" b="1" dirty="0">
                <a:latin typeface="+mn-lt"/>
              </a:rPr>
              <a:t>jumper </a:t>
            </a:r>
            <a:r>
              <a:rPr lang="en-IE" altLang="en-US" sz="2200" dirty="0">
                <a:latin typeface="+mn-lt"/>
              </a:rPr>
              <a:t>switch on the back of the drive. </a:t>
            </a:r>
          </a:p>
          <a:p>
            <a:pPr lvl="1" algn="just" eaLnBrk="1" hangingPunct="1">
              <a:buFont typeface="Arial" panose="020B0604020202020204" pitchFamily="34" charset="0"/>
              <a:buChar char="•"/>
            </a:pPr>
            <a:r>
              <a:rPr lang="en-IE" altLang="en-US" sz="2200" dirty="0">
                <a:latin typeface="+mn-lt"/>
              </a:rPr>
              <a:t>There are two IDE connectors and a total of four drives can be connected.</a:t>
            </a:r>
          </a:p>
        </p:txBody>
      </p:sp>
      <p:grpSp>
        <p:nvGrpSpPr>
          <p:cNvPr id="2" name="Group 3">
            <a:extLst>
              <a:ext uri="{FF2B5EF4-FFF2-40B4-BE49-F238E27FC236}">
                <a16:creationId xmlns:a16="http://schemas.microsoft.com/office/drawing/2014/main" id="{566727A1-C10C-8C46-9CD3-16233D4EC03E}"/>
              </a:ext>
            </a:extLst>
          </p:cNvPr>
          <p:cNvGrpSpPr>
            <a:grpSpLocks/>
          </p:cNvGrpSpPr>
          <p:nvPr/>
        </p:nvGrpSpPr>
        <p:grpSpPr bwMode="auto">
          <a:xfrm>
            <a:off x="6507270" y="2053416"/>
            <a:ext cx="2389004" cy="3391767"/>
            <a:chOff x="112222276" y="111082148"/>
            <a:chExt cx="2215987" cy="3391873"/>
          </a:xfrm>
        </p:grpSpPr>
        <p:pic>
          <p:nvPicPr>
            <p:cNvPr id="91141" name="Picture 4" descr="890">
              <a:extLst>
                <a:ext uri="{FF2B5EF4-FFF2-40B4-BE49-F238E27FC236}">
                  <a16:creationId xmlns:a16="http://schemas.microsoft.com/office/drawing/2014/main" id="{098D263D-CAF7-6241-B357-164CD5B7AF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7711" t="22195"/>
            <a:stretch>
              <a:fillRect/>
            </a:stretch>
          </p:blipFill>
          <p:spPr bwMode="auto">
            <a:xfrm>
              <a:off x="112327763" y="112835149"/>
              <a:ext cx="1906609" cy="12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nvGrpSpPr>
            <p:cNvPr id="91142" name="Group 5">
              <a:extLst>
                <a:ext uri="{FF2B5EF4-FFF2-40B4-BE49-F238E27FC236}">
                  <a16:creationId xmlns:a16="http://schemas.microsoft.com/office/drawing/2014/main" id="{9A38F6B4-A687-1C4D-B95F-B71EF8CC02C0}"/>
                </a:ext>
              </a:extLst>
            </p:cNvPr>
            <p:cNvGrpSpPr>
              <a:grpSpLocks/>
            </p:cNvGrpSpPr>
            <p:nvPr/>
          </p:nvGrpSpPr>
          <p:grpSpPr bwMode="auto">
            <a:xfrm>
              <a:off x="112222276" y="111082148"/>
              <a:ext cx="2215987" cy="1416402"/>
              <a:chOff x="112222276" y="111082148"/>
              <a:chExt cx="2215987" cy="1416402"/>
            </a:xfrm>
          </p:grpSpPr>
          <p:pic>
            <p:nvPicPr>
              <p:cNvPr id="91145" name="Picture 6" descr="ide7">
                <a:extLst>
                  <a:ext uri="{FF2B5EF4-FFF2-40B4-BE49-F238E27FC236}">
                    <a16:creationId xmlns:a16="http://schemas.microsoft.com/office/drawing/2014/main" id="{00A6E20A-94BE-F049-AA05-777AF0A748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40207"/>
              <a:stretch>
                <a:fillRect/>
              </a:stretch>
            </p:blipFill>
            <p:spPr bwMode="auto">
              <a:xfrm>
                <a:off x="112223463" y="111082148"/>
                <a:ext cx="2110501" cy="12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91146" name="Text Box 7">
                <a:extLst>
                  <a:ext uri="{FF2B5EF4-FFF2-40B4-BE49-F238E27FC236}">
                    <a16:creationId xmlns:a16="http://schemas.microsoft.com/office/drawing/2014/main" id="{0298E8F7-60DC-F443-9385-B426839469BC}"/>
                  </a:ext>
                </a:extLst>
              </p:cNvPr>
              <p:cNvSpPr txBox="1">
                <a:spLocks noChangeArrowheads="1"/>
              </p:cNvSpPr>
              <p:nvPr/>
            </p:nvSpPr>
            <p:spPr bwMode="auto">
              <a:xfrm>
                <a:off x="113718263" y="112282550"/>
                <a:ext cx="720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M/board</a:t>
                </a:r>
                <a:endParaRPr lang="en-US" altLang="en-US" dirty="0"/>
              </a:p>
            </p:txBody>
          </p:sp>
          <p:sp>
            <p:nvSpPr>
              <p:cNvPr id="91147" name="Text Box 8">
                <a:extLst>
                  <a:ext uri="{FF2B5EF4-FFF2-40B4-BE49-F238E27FC236}">
                    <a16:creationId xmlns:a16="http://schemas.microsoft.com/office/drawing/2014/main" id="{DB86502A-C873-FE4F-ACA2-B51E29E3AB23}"/>
                  </a:ext>
                </a:extLst>
              </p:cNvPr>
              <p:cNvSpPr txBox="1">
                <a:spLocks noChangeArrowheads="1"/>
              </p:cNvSpPr>
              <p:nvPr/>
            </p:nvSpPr>
            <p:spPr bwMode="auto">
              <a:xfrm>
                <a:off x="112222276" y="112282550"/>
                <a:ext cx="576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Master</a:t>
                </a:r>
                <a:endParaRPr lang="en-US" altLang="en-US" dirty="0"/>
              </a:p>
            </p:txBody>
          </p:sp>
          <p:sp>
            <p:nvSpPr>
              <p:cNvPr id="91148" name="Text Box 9">
                <a:extLst>
                  <a:ext uri="{FF2B5EF4-FFF2-40B4-BE49-F238E27FC236}">
                    <a16:creationId xmlns:a16="http://schemas.microsoft.com/office/drawing/2014/main" id="{81F00787-0D14-E14E-9BFD-CFC152E7A9FA}"/>
                  </a:ext>
                </a:extLst>
              </p:cNvPr>
              <p:cNvSpPr txBox="1">
                <a:spLocks noChangeArrowheads="1"/>
              </p:cNvSpPr>
              <p:nvPr/>
            </p:nvSpPr>
            <p:spPr bwMode="auto">
              <a:xfrm>
                <a:off x="113006950" y="112269671"/>
                <a:ext cx="576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Slave</a:t>
                </a:r>
                <a:endParaRPr lang="en-US" altLang="en-US" dirty="0"/>
              </a:p>
            </p:txBody>
          </p:sp>
        </p:grpSp>
        <p:sp>
          <p:nvSpPr>
            <p:cNvPr id="91143" name="Text Box 10">
              <a:extLst>
                <a:ext uri="{FF2B5EF4-FFF2-40B4-BE49-F238E27FC236}">
                  <a16:creationId xmlns:a16="http://schemas.microsoft.com/office/drawing/2014/main" id="{3F5038CA-581C-1B4B-B812-2A62E0050058}"/>
                </a:ext>
              </a:extLst>
            </p:cNvPr>
            <p:cNvSpPr txBox="1">
              <a:spLocks noChangeArrowheads="1"/>
            </p:cNvSpPr>
            <p:nvPr/>
          </p:nvSpPr>
          <p:spPr bwMode="auto">
            <a:xfrm>
              <a:off x="113171476" y="114258021"/>
              <a:ext cx="684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Jumper</a:t>
              </a:r>
              <a:endParaRPr lang="en-US" altLang="en-US" dirty="0"/>
            </a:p>
          </p:txBody>
        </p:sp>
        <p:sp>
          <p:nvSpPr>
            <p:cNvPr id="91144" name="Line 11">
              <a:extLst>
                <a:ext uri="{FF2B5EF4-FFF2-40B4-BE49-F238E27FC236}">
                  <a16:creationId xmlns:a16="http://schemas.microsoft.com/office/drawing/2014/main" id="{71A51758-E813-A146-B0D2-7B18BCD7A34A}"/>
                </a:ext>
              </a:extLst>
            </p:cNvPr>
            <p:cNvSpPr>
              <a:spLocks noChangeShapeType="1"/>
            </p:cNvSpPr>
            <p:nvPr/>
          </p:nvSpPr>
          <p:spPr bwMode="auto">
            <a:xfrm flipV="1">
              <a:off x="113499641" y="113803271"/>
              <a:ext cx="27670" cy="4547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Tree>
    <p:extLst>
      <p:ext uri="{BB962C8B-B14F-4D97-AF65-F5344CB8AC3E}">
        <p14:creationId xmlns:p14="http://schemas.microsoft.com/office/powerpoint/2010/main" val="3522091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5EB671B2-55DF-44C9-8956-0614AA4E3527}"/>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9C2908CE-B66D-A147-BEB2-450A3AB71C78}"/>
              </a:ext>
            </a:extLst>
          </p:cNvPr>
          <p:cNvSpPr txBox="1">
            <a:spLocks noChangeArrowheads="1"/>
          </p:cNvSpPr>
          <p:nvPr/>
        </p:nvSpPr>
        <p:spPr bwMode="auto">
          <a:xfrm>
            <a:off x="394830" y="1124744"/>
            <a:ext cx="4408075"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algn="just" eaLnBrk="1" hangingPunct="1">
              <a:buFont typeface="Arial" panose="020B0604020202020204" pitchFamily="34" charset="0"/>
              <a:buChar char="•"/>
            </a:pPr>
            <a:r>
              <a:rPr lang="en-IE" altLang="en-US" sz="2400" b="1" dirty="0">
                <a:latin typeface="+mn-lt"/>
              </a:rPr>
              <a:t>SATA</a:t>
            </a:r>
            <a:r>
              <a:rPr lang="en-IE" altLang="en-US" sz="2400" dirty="0">
                <a:latin typeface="+mn-lt"/>
              </a:rPr>
              <a:t> (Serial Advanced Technology Attachment) allow faster data transfer speeds than IDE.  </a:t>
            </a:r>
          </a:p>
          <a:p>
            <a:pPr lvl="1" algn="just" eaLnBrk="1" hangingPunct="1">
              <a:buFont typeface="Arial" panose="020B0604020202020204" pitchFamily="34" charset="0"/>
              <a:buChar char="•"/>
            </a:pPr>
            <a:r>
              <a:rPr lang="en-IE" altLang="en-US" sz="2400" dirty="0">
                <a:latin typeface="+mn-lt"/>
              </a:rPr>
              <a:t>There is no master/slave arrangement with SATA and each drive has it’s own cable.  </a:t>
            </a:r>
          </a:p>
          <a:p>
            <a:pPr lvl="1" algn="just" eaLnBrk="1" hangingPunct="1">
              <a:buFont typeface="Arial" panose="020B0604020202020204" pitchFamily="34" charset="0"/>
              <a:buChar char="•"/>
            </a:pPr>
            <a:r>
              <a:rPr lang="en-IE" altLang="en-US" sz="2400" dirty="0">
                <a:latin typeface="+mn-lt"/>
              </a:rPr>
              <a:t>The cables are much smaller and allow better air circulation in the system unit.  </a:t>
            </a:r>
          </a:p>
        </p:txBody>
      </p:sp>
      <p:grpSp>
        <p:nvGrpSpPr>
          <p:cNvPr id="2" name="Group 12">
            <a:extLst>
              <a:ext uri="{FF2B5EF4-FFF2-40B4-BE49-F238E27FC236}">
                <a16:creationId xmlns:a16="http://schemas.microsoft.com/office/drawing/2014/main" id="{FF99CFB2-731F-6848-891F-F6C4699379FE}"/>
              </a:ext>
            </a:extLst>
          </p:cNvPr>
          <p:cNvGrpSpPr>
            <a:grpSpLocks/>
          </p:cNvGrpSpPr>
          <p:nvPr/>
        </p:nvGrpSpPr>
        <p:grpSpPr bwMode="auto">
          <a:xfrm>
            <a:off x="5148064" y="1479550"/>
            <a:ext cx="2878137" cy="1445394"/>
            <a:chOff x="109175775" y="106555950"/>
            <a:chExt cx="2877900" cy="800550"/>
          </a:xfrm>
        </p:grpSpPr>
        <p:pic>
          <p:nvPicPr>
            <p:cNvPr id="93195" name="Picture 13" descr="sata18ra1-l">
              <a:extLst>
                <a:ext uri="{FF2B5EF4-FFF2-40B4-BE49-F238E27FC236}">
                  <a16:creationId xmlns:a16="http://schemas.microsoft.com/office/drawing/2014/main" id="{BE460B36-C112-654F-91B2-8E9B444B9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6646" r="19882"/>
            <a:stretch>
              <a:fillRect/>
            </a:stretch>
          </p:blipFill>
          <p:spPr bwMode="auto">
            <a:xfrm>
              <a:off x="109175775" y="106555950"/>
              <a:ext cx="1764000" cy="8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93196" name="Line 14">
              <a:extLst>
                <a:ext uri="{FF2B5EF4-FFF2-40B4-BE49-F238E27FC236}">
                  <a16:creationId xmlns:a16="http://schemas.microsoft.com/office/drawing/2014/main" id="{CB9FA78B-0F4D-E84E-BB22-1BE5FABC6070}"/>
                </a:ext>
              </a:extLst>
            </p:cNvPr>
            <p:cNvSpPr>
              <a:spLocks noChangeShapeType="1"/>
            </p:cNvSpPr>
            <p:nvPr/>
          </p:nvSpPr>
          <p:spPr bwMode="auto">
            <a:xfrm flipH="1">
              <a:off x="110253675" y="106703175"/>
              <a:ext cx="1044000" cy="3960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3197" name="Text Box 15">
              <a:extLst>
                <a:ext uri="{FF2B5EF4-FFF2-40B4-BE49-F238E27FC236}">
                  <a16:creationId xmlns:a16="http://schemas.microsoft.com/office/drawing/2014/main" id="{016CF89E-D71B-9246-BB25-9DC503F3E068}"/>
                </a:ext>
              </a:extLst>
            </p:cNvPr>
            <p:cNvSpPr txBox="1">
              <a:spLocks noChangeArrowheads="1"/>
            </p:cNvSpPr>
            <p:nvPr/>
          </p:nvSpPr>
          <p:spPr bwMode="auto">
            <a:xfrm>
              <a:off x="111297675" y="106632150"/>
              <a:ext cx="756000" cy="504000"/>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SATA</a:t>
              </a:r>
            </a:p>
            <a:p>
              <a:pPr eaLnBrk="1" hangingPunct="1"/>
              <a:r>
                <a:rPr lang="en-IE" altLang="en-US" sz="1200" b="1" dirty="0">
                  <a:solidFill>
                    <a:srgbClr val="000000"/>
                  </a:solidFill>
                  <a:latin typeface="Times New Roman" panose="02020603050405020304" pitchFamily="18" charset="0"/>
                </a:rPr>
                <a:t>Cable</a:t>
              </a:r>
              <a:endParaRPr lang="en-US" altLang="en-US" dirty="0"/>
            </a:p>
          </p:txBody>
        </p:sp>
      </p:grpSp>
      <p:grpSp>
        <p:nvGrpSpPr>
          <p:cNvPr id="3" name="Group 16">
            <a:extLst>
              <a:ext uri="{FF2B5EF4-FFF2-40B4-BE49-F238E27FC236}">
                <a16:creationId xmlns:a16="http://schemas.microsoft.com/office/drawing/2014/main" id="{3E74A30E-1FAE-AD46-ABD8-1C16F355DABA}"/>
              </a:ext>
            </a:extLst>
          </p:cNvPr>
          <p:cNvGrpSpPr>
            <a:grpSpLocks/>
          </p:cNvGrpSpPr>
          <p:nvPr/>
        </p:nvGrpSpPr>
        <p:grpSpPr bwMode="auto">
          <a:xfrm>
            <a:off x="4996675" y="3408908"/>
            <a:ext cx="3960490" cy="1016000"/>
            <a:chOff x="107724000" y="108108150"/>
            <a:chExt cx="5466628" cy="1017000"/>
          </a:xfrm>
        </p:grpSpPr>
        <p:pic>
          <p:nvPicPr>
            <p:cNvPr id="93191" name="Picture 17" descr="672px-SATA_ports">
              <a:extLst>
                <a:ext uri="{FF2B5EF4-FFF2-40B4-BE49-F238E27FC236}">
                  <a16:creationId xmlns:a16="http://schemas.microsoft.com/office/drawing/2014/main" id="{9F60753A-BA31-EC4E-A4BE-AC216070A9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5650" b="9116"/>
            <a:stretch>
              <a:fillRect/>
            </a:stretch>
          </p:blipFill>
          <p:spPr bwMode="auto">
            <a:xfrm>
              <a:off x="111191775" y="108108150"/>
              <a:ext cx="1279380" cy="101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3192" name="Picture 18" descr="800px-ATA_on_mainboard">
              <a:extLst>
                <a:ext uri="{FF2B5EF4-FFF2-40B4-BE49-F238E27FC236}">
                  <a16:creationId xmlns:a16="http://schemas.microsoft.com/office/drawing/2014/main" id="{AF780AEB-2589-224C-98DE-24538E66F2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1310" t="43829" r="6680" b="8420"/>
            <a:stretch>
              <a:fillRect/>
            </a:stretch>
          </p:blipFill>
          <p:spPr bwMode="auto">
            <a:xfrm>
              <a:off x="107724000" y="108226514"/>
              <a:ext cx="2280900" cy="8986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93193" name="Text Box 19">
              <a:extLst>
                <a:ext uri="{FF2B5EF4-FFF2-40B4-BE49-F238E27FC236}">
                  <a16:creationId xmlns:a16="http://schemas.microsoft.com/office/drawing/2014/main" id="{46A90C79-E95D-5B4A-95A9-93CEC4B8A260}"/>
                </a:ext>
              </a:extLst>
            </p:cNvPr>
            <p:cNvSpPr txBox="1">
              <a:spLocks noChangeArrowheads="1"/>
            </p:cNvSpPr>
            <p:nvPr/>
          </p:nvSpPr>
          <p:spPr bwMode="auto">
            <a:xfrm>
              <a:off x="112487774" y="108864150"/>
              <a:ext cx="702854" cy="260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SATA</a:t>
              </a:r>
              <a:endParaRPr lang="en-US" altLang="en-US" dirty="0"/>
            </a:p>
          </p:txBody>
        </p:sp>
        <p:sp>
          <p:nvSpPr>
            <p:cNvPr id="93194" name="Text Box 20">
              <a:extLst>
                <a:ext uri="{FF2B5EF4-FFF2-40B4-BE49-F238E27FC236}">
                  <a16:creationId xmlns:a16="http://schemas.microsoft.com/office/drawing/2014/main" id="{317A565D-95C5-6F4D-86FE-1E7093A7BC70}"/>
                </a:ext>
              </a:extLst>
            </p:cNvPr>
            <p:cNvSpPr txBox="1">
              <a:spLocks noChangeArrowheads="1"/>
            </p:cNvSpPr>
            <p:nvPr/>
          </p:nvSpPr>
          <p:spPr bwMode="auto">
            <a:xfrm>
              <a:off x="110043000" y="108854624"/>
              <a:ext cx="563437" cy="27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IDE</a:t>
              </a:r>
              <a:endParaRPr lang="en-US" altLang="en-US" dirty="0"/>
            </a:p>
          </p:txBody>
        </p:sp>
      </p:grpSp>
      <p:sp>
        <p:nvSpPr>
          <p:cNvPr id="23" name="TextBox 22">
            <a:extLst>
              <a:ext uri="{FF2B5EF4-FFF2-40B4-BE49-F238E27FC236}">
                <a16:creationId xmlns:a16="http://schemas.microsoft.com/office/drawing/2014/main" id="{113876C8-DAFD-5945-B009-8EE3DACD8669}"/>
              </a:ext>
            </a:extLst>
          </p:cNvPr>
          <p:cNvSpPr txBox="1">
            <a:spLocks noChangeArrowheads="1"/>
          </p:cNvSpPr>
          <p:nvPr/>
        </p:nvSpPr>
        <p:spPr bwMode="auto">
          <a:xfrm>
            <a:off x="4965323" y="4521733"/>
            <a:ext cx="1915534" cy="282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latin typeface="+mn-lt"/>
              </a:rPr>
              <a:t>Motherboard connectors</a:t>
            </a:r>
          </a:p>
        </p:txBody>
      </p:sp>
    </p:spTree>
    <p:extLst>
      <p:ext uri="{BB962C8B-B14F-4D97-AF65-F5344CB8AC3E}">
        <p14:creationId xmlns:p14="http://schemas.microsoft.com/office/powerpoint/2010/main" val="1172379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8EF9B8BD-D094-4F1B-85D8-E6E9946D5C6A}"/>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940D1989-0817-6043-8A8B-C488886661D0}"/>
              </a:ext>
            </a:extLst>
          </p:cNvPr>
          <p:cNvSpPr txBox="1">
            <a:spLocks noChangeArrowheads="1"/>
          </p:cNvSpPr>
          <p:nvPr/>
        </p:nvSpPr>
        <p:spPr bwMode="auto">
          <a:xfrm>
            <a:off x="539553" y="1048143"/>
            <a:ext cx="4032448"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b="1" dirty="0">
                <a:latin typeface="+mn-lt"/>
              </a:rPr>
              <a:t>External hard disk drives </a:t>
            </a:r>
            <a:r>
              <a:rPr lang="en-IE" altLang="en-US" sz="2200" dirty="0">
                <a:latin typeface="+mn-lt"/>
              </a:rPr>
              <a:t>can be IDE or SATA and can be </a:t>
            </a:r>
            <a:r>
              <a:rPr lang="en-IE" altLang="en-US" sz="2200" b="1" dirty="0">
                <a:latin typeface="+mn-lt"/>
              </a:rPr>
              <a:t>mains powered </a:t>
            </a:r>
            <a:r>
              <a:rPr lang="en-IE" altLang="en-US" sz="2200" dirty="0">
                <a:latin typeface="+mn-lt"/>
              </a:rPr>
              <a:t>or </a:t>
            </a:r>
            <a:r>
              <a:rPr lang="en-IE" altLang="en-US" sz="2200" b="1" dirty="0">
                <a:latin typeface="+mn-lt"/>
              </a:rPr>
              <a:t>host powered</a:t>
            </a:r>
            <a:r>
              <a:rPr lang="en-IE" altLang="en-US" sz="2200" dirty="0">
                <a:latin typeface="+mn-lt"/>
              </a:rPr>
              <a:t>. Host powered drives receive their power from the USB port.</a:t>
            </a:r>
          </a:p>
          <a:p>
            <a:pPr algn="just" eaLnBrk="1" hangingPunct="1"/>
            <a:r>
              <a:rPr lang="en-IE" altLang="en-US" sz="2200" dirty="0">
                <a:latin typeface="+mn-lt"/>
              </a:rPr>
              <a:t> </a:t>
            </a:r>
          </a:p>
        </p:txBody>
      </p:sp>
      <p:grpSp>
        <p:nvGrpSpPr>
          <p:cNvPr id="2" name="Group 2">
            <a:extLst>
              <a:ext uri="{FF2B5EF4-FFF2-40B4-BE49-F238E27FC236}">
                <a16:creationId xmlns:a16="http://schemas.microsoft.com/office/drawing/2014/main" id="{5621C230-93BC-6E42-A351-56F231A9B587}"/>
              </a:ext>
            </a:extLst>
          </p:cNvPr>
          <p:cNvGrpSpPr>
            <a:grpSpLocks/>
          </p:cNvGrpSpPr>
          <p:nvPr/>
        </p:nvGrpSpPr>
        <p:grpSpPr bwMode="auto">
          <a:xfrm>
            <a:off x="4625180" y="1142478"/>
            <a:ext cx="3531578" cy="1291790"/>
            <a:chOff x="107998275" y="111164775"/>
            <a:chExt cx="4215747" cy="1674393"/>
          </a:xfrm>
        </p:grpSpPr>
        <p:grpSp>
          <p:nvGrpSpPr>
            <p:cNvPr id="95245" name="Group 3">
              <a:extLst>
                <a:ext uri="{FF2B5EF4-FFF2-40B4-BE49-F238E27FC236}">
                  <a16:creationId xmlns:a16="http://schemas.microsoft.com/office/drawing/2014/main" id="{936A14D7-DF04-ED47-9E85-A282D14C8F22}"/>
                </a:ext>
              </a:extLst>
            </p:cNvPr>
            <p:cNvGrpSpPr>
              <a:grpSpLocks/>
            </p:cNvGrpSpPr>
            <p:nvPr/>
          </p:nvGrpSpPr>
          <p:grpSpPr bwMode="auto">
            <a:xfrm>
              <a:off x="107998275" y="111164775"/>
              <a:ext cx="4215747" cy="1218710"/>
              <a:chOff x="107879775" y="112639090"/>
              <a:chExt cx="4578262" cy="1733060"/>
            </a:xfrm>
          </p:grpSpPr>
          <p:pic>
            <p:nvPicPr>
              <p:cNvPr id="95248" name="Picture 4" descr="External-Hard-disk-Seagate-160GB-review">
                <a:extLst>
                  <a:ext uri="{FF2B5EF4-FFF2-40B4-BE49-F238E27FC236}">
                    <a16:creationId xmlns:a16="http://schemas.microsoft.com/office/drawing/2014/main" id="{2CE9F97E-0FA2-C64D-B656-8A300546F6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579775" y="112639090"/>
                <a:ext cx="1878262" cy="17330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5249" name="Picture 5" descr="Cavalryharddrive">
                <a:extLst>
                  <a:ext uri="{FF2B5EF4-FFF2-40B4-BE49-F238E27FC236}">
                    <a16:creationId xmlns:a16="http://schemas.microsoft.com/office/drawing/2014/main" id="{3A534ACF-8D1E-EC47-B1BD-F3288CDAD8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879775" y="112647703"/>
                <a:ext cx="1843100" cy="17244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
          <p:nvSpPr>
            <p:cNvPr id="95246" name="Text Box 6">
              <a:extLst>
                <a:ext uri="{FF2B5EF4-FFF2-40B4-BE49-F238E27FC236}">
                  <a16:creationId xmlns:a16="http://schemas.microsoft.com/office/drawing/2014/main" id="{46AC36EF-3C6B-9347-8001-174B4BED0BA2}"/>
                </a:ext>
              </a:extLst>
            </p:cNvPr>
            <p:cNvSpPr txBox="1">
              <a:spLocks noChangeArrowheads="1"/>
            </p:cNvSpPr>
            <p:nvPr/>
          </p:nvSpPr>
          <p:spPr bwMode="auto">
            <a:xfrm>
              <a:off x="110862445" y="112327779"/>
              <a:ext cx="1351577" cy="4556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Host Powered</a:t>
              </a:r>
              <a:endParaRPr lang="en-US" altLang="en-US" dirty="0"/>
            </a:p>
          </p:txBody>
        </p:sp>
        <p:sp>
          <p:nvSpPr>
            <p:cNvPr id="95247" name="Text Box 7">
              <a:extLst>
                <a:ext uri="{FF2B5EF4-FFF2-40B4-BE49-F238E27FC236}">
                  <a16:creationId xmlns:a16="http://schemas.microsoft.com/office/drawing/2014/main" id="{F5361628-2D91-B548-956A-9E4C2AA92CD6}"/>
                </a:ext>
              </a:extLst>
            </p:cNvPr>
            <p:cNvSpPr txBox="1">
              <a:spLocks noChangeArrowheads="1"/>
            </p:cNvSpPr>
            <p:nvPr/>
          </p:nvSpPr>
          <p:spPr bwMode="auto">
            <a:xfrm>
              <a:off x="108321254" y="112383485"/>
              <a:ext cx="1697160" cy="4556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Mains Powered</a:t>
              </a:r>
              <a:endParaRPr lang="en-US" altLang="en-US" dirty="0"/>
            </a:p>
          </p:txBody>
        </p:sp>
      </p:grpSp>
      <p:sp>
        <p:nvSpPr>
          <p:cNvPr id="20" name="TextBox 19">
            <a:extLst>
              <a:ext uri="{FF2B5EF4-FFF2-40B4-BE49-F238E27FC236}">
                <a16:creationId xmlns:a16="http://schemas.microsoft.com/office/drawing/2014/main" id="{B2BF1B24-413B-9B4A-BD25-4EFADA0CB794}"/>
              </a:ext>
            </a:extLst>
          </p:cNvPr>
          <p:cNvSpPr txBox="1">
            <a:spLocks noChangeArrowheads="1"/>
          </p:cNvSpPr>
          <p:nvPr/>
        </p:nvSpPr>
        <p:spPr bwMode="auto">
          <a:xfrm>
            <a:off x="539553" y="3171801"/>
            <a:ext cx="3159034" cy="246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dirty="0">
                <a:latin typeface="+mn-lt"/>
              </a:rPr>
              <a:t>Hard disk drives are also now found in video recorders, digital music players, digital camcorders, digital cameras and mobile phones.  </a:t>
            </a:r>
          </a:p>
        </p:txBody>
      </p:sp>
      <p:grpSp>
        <p:nvGrpSpPr>
          <p:cNvPr id="4" name="Group 8">
            <a:extLst>
              <a:ext uri="{FF2B5EF4-FFF2-40B4-BE49-F238E27FC236}">
                <a16:creationId xmlns:a16="http://schemas.microsoft.com/office/drawing/2014/main" id="{AA1E9397-B3ED-8147-906E-83B6B4831997}"/>
              </a:ext>
            </a:extLst>
          </p:cNvPr>
          <p:cNvGrpSpPr>
            <a:grpSpLocks/>
          </p:cNvGrpSpPr>
          <p:nvPr/>
        </p:nvGrpSpPr>
        <p:grpSpPr bwMode="auto">
          <a:xfrm>
            <a:off x="3798110" y="3647714"/>
            <a:ext cx="5038725" cy="1584325"/>
            <a:chOff x="107555775" y="113220150"/>
            <a:chExt cx="5040000" cy="1584000"/>
          </a:xfrm>
        </p:grpSpPr>
        <p:pic>
          <p:nvPicPr>
            <p:cNvPr id="95239" name="Picture 9" descr="microdrive_gr">
              <a:extLst>
                <a:ext uri="{FF2B5EF4-FFF2-40B4-BE49-F238E27FC236}">
                  <a16:creationId xmlns:a16="http://schemas.microsoft.com/office/drawing/2014/main" id="{36AC571C-45B4-774B-BC13-3071E9AA541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7813" r="30490" b="20107"/>
            <a:stretch>
              <a:fillRect/>
            </a:stretch>
          </p:blipFill>
          <p:spPr bwMode="auto">
            <a:xfrm>
              <a:off x="111227775" y="113616150"/>
              <a:ext cx="1368000" cy="91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5240" name="Picture 10" descr="MK8034GSX">
              <a:extLst>
                <a:ext uri="{FF2B5EF4-FFF2-40B4-BE49-F238E27FC236}">
                  <a16:creationId xmlns:a16="http://schemas.microsoft.com/office/drawing/2014/main" id="{40E0066F-5F0F-9E49-A6B9-82A773BFD5A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12677" b="7953"/>
            <a:stretch>
              <a:fillRect/>
            </a:stretch>
          </p:blipFill>
          <p:spPr bwMode="auto">
            <a:xfrm>
              <a:off x="107555775" y="113437992"/>
              <a:ext cx="1721250" cy="13661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5241" name="Picture 11" descr="microdrive">
              <a:extLst>
                <a:ext uri="{FF2B5EF4-FFF2-40B4-BE49-F238E27FC236}">
                  <a16:creationId xmlns:a16="http://schemas.microsoft.com/office/drawing/2014/main" id="{C39B95CC-BFCC-FC43-8179-16A0A89D563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6253" t="12250" r="8707" b="14703"/>
            <a:stretch>
              <a:fillRect/>
            </a:stretch>
          </p:blipFill>
          <p:spPr bwMode="auto">
            <a:xfrm>
              <a:off x="109787775" y="113652150"/>
              <a:ext cx="936000" cy="80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95242" name="Text Box 12">
              <a:extLst>
                <a:ext uri="{FF2B5EF4-FFF2-40B4-BE49-F238E27FC236}">
                  <a16:creationId xmlns:a16="http://schemas.microsoft.com/office/drawing/2014/main" id="{E784EBF2-1B6C-5141-8A77-A2E99C36C36F}"/>
                </a:ext>
              </a:extLst>
            </p:cNvPr>
            <p:cNvSpPr txBox="1">
              <a:spLocks noChangeArrowheads="1"/>
            </p:cNvSpPr>
            <p:nvPr/>
          </p:nvSpPr>
          <p:spPr bwMode="auto">
            <a:xfrm>
              <a:off x="107591775" y="113220150"/>
              <a:ext cx="1656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2</a:t>
              </a:r>
              <a:r>
                <a:rPr lang="en-IE" altLang="en-US" sz="1000" b="1" noProof="1">
                  <a:solidFill>
                    <a:srgbClr val="000000"/>
                  </a:solidFill>
                  <a:latin typeface="Times New Roman" panose="02020603050405020304" pitchFamily="18" charset="0"/>
                </a:rPr>
                <a:t>½</a:t>
              </a:r>
              <a:r>
                <a:rPr lang="en-IE" altLang="en-US" sz="1000" b="1">
                  <a:solidFill>
                    <a:srgbClr val="000000"/>
                  </a:solidFill>
                  <a:latin typeface="Times New Roman" panose="02020603050405020304" pitchFamily="18" charset="0"/>
                </a:rPr>
                <a:t> inch Notebook Drive</a:t>
              </a:r>
              <a:endParaRPr lang="en-US" altLang="en-US"/>
            </a:p>
          </p:txBody>
        </p:sp>
        <p:sp>
          <p:nvSpPr>
            <p:cNvPr id="95243" name="Text Box 13">
              <a:extLst>
                <a:ext uri="{FF2B5EF4-FFF2-40B4-BE49-F238E27FC236}">
                  <a16:creationId xmlns:a16="http://schemas.microsoft.com/office/drawing/2014/main" id="{88FB1512-89B6-5C4A-8D20-50B6F2590E58}"/>
                </a:ext>
              </a:extLst>
            </p:cNvPr>
            <p:cNvSpPr txBox="1">
              <a:spLocks noChangeArrowheads="1"/>
            </p:cNvSpPr>
            <p:nvPr/>
          </p:nvSpPr>
          <p:spPr bwMode="auto">
            <a:xfrm>
              <a:off x="109643775" y="113436150"/>
              <a:ext cx="1152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 inch Microdrive</a:t>
              </a:r>
              <a:endParaRPr lang="en-US" altLang="en-US"/>
            </a:p>
          </p:txBody>
        </p:sp>
        <p:sp>
          <p:nvSpPr>
            <p:cNvPr id="95244" name="Text Box 14">
              <a:extLst>
                <a:ext uri="{FF2B5EF4-FFF2-40B4-BE49-F238E27FC236}">
                  <a16:creationId xmlns:a16="http://schemas.microsoft.com/office/drawing/2014/main" id="{10E10094-77AA-D747-B844-298EF50132E3}"/>
                </a:ext>
              </a:extLst>
            </p:cNvPr>
            <p:cNvSpPr txBox="1">
              <a:spLocks noChangeArrowheads="1"/>
            </p:cNvSpPr>
            <p:nvPr/>
          </p:nvSpPr>
          <p:spPr bwMode="auto">
            <a:xfrm>
              <a:off x="111299775" y="113364150"/>
              <a:ext cx="1152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Microdrive</a:t>
              </a:r>
              <a:endParaRPr lang="en-US" altLang="en-US"/>
            </a:p>
          </p:txBody>
        </p:sp>
      </p:grpSp>
    </p:spTree>
    <p:extLst>
      <p:ext uri="{BB962C8B-B14F-4D97-AF65-F5344CB8AC3E}">
        <p14:creationId xmlns:p14="http://schemas.microsoft.com/office/powerpoint/2010/main" val="2178019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75971E66-BA23-44CE-A2C0-46C9F1C8F315}"/>
              </a:ext>
            </a:extLst>
          </p:cNvPr>
          <p:cNvSpPr>
            <a:spLocks noGrp="1" noChangeArrowheads="1"/>
          </p:cNvSpPr>
          <p:nvPr>
            <p:ph type="title"/>
          </p:nvPr>
        </p:nvSpPr>
        <p:spPr>
          <a:xfrm>
            <a:off x="915454" y="309101"/>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70F099EB-D34E-5245-A13C-D0CB9C592765}"/>
              </a:ext>
            </a:extLst>
          </p:cNvPr>
          <p:cNvSpPr txBox="1">
            <a:spLocks noChangeArrowheads="1"/>
          </p:cNvSpPr>
          <p:nvPr/>
        </p:nvSpPr>
        <p:spPr bwMode="auto">
          <a:xfrm>
            <a:off x="153332" y="1399840"/>
            <a:ext cx="6304756"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tabLst>
                <a:tab pos="1698625" algn="l"/>
              </a:tabLst>
              <a:defRPr>
                <a:solidFill>
                  <a:schemeClr val="tx1"/>
                </a:solidFill>
                <a:latin typeface="Arial" panose="020B0604020202020204" pitchFamily="34" charset="0"/>
                <a:cs typeface="Arial" panose="020B0604020202020204" pitchFamily="34" charset="0"/>
              </a:defRPr>
            </a:lvl1pPr>
            <a:lvl2pPr marL="914400" indent="-457200">
              <a:tabLst>
                <a:tab pos="1698625" algn="l"/>
              </a:tabLst>
              <a:defRPr>
                <a:solidFill>
                  <a:schemeClr val="tx1"/>
                </a:solidFill>
                <a:latin typeface="Arial" panose="020B0604020202020204" pitchFamily="34" charset="0"/>
                <a:cs typeface="Arial" panose="020B0604020202020204" pitchFamily="34" charset="0"/>
              </a:defRPr>
            </a:lvl2pPr>
            <a:lvl3pPr marL="1143000" indent="-228600">
              <a:tabLst>
                <a:tab pos="1698625" algn="l"/>
              </a:tabLst>
              <a:defRPr>
                <a:solidFill>
                  <a:schemeClr val="tx1"/>
                </a:solidFill>
                <a:latin typeface="Arial" panose="020B0604020202020204" pitchFamily="34" charset="0"/>
                <a:cs typeface="Arial" panose="020B0604020202020204" pitchFamily="34" charset="0"/>
              </a:defRPr>
            </a:lvl3pPr>
            <a:lvl4pPr marL="1600200" indent="-228600">
              <a:tabLst>
                <a:tab pos="1698625" algn="l"/>
              </a:tabLst>
              <a:defRPr>
                <a:solidFill>
                  <a:schemeClr val="tx1"/>
                </a:solidFill>
                <a:latin typeface="Arial" panose="020B0604020202020204" pitchFamily="34" charset="0"/>
                <a:cs typeface="Arial" panose="020B0604020202020204" pitchFamily="34" charset="0"/>
              </a:defRPr>
            </a:lvl4pPr>
            <a:lvl5pPr marL="2057400" indent="-228600">
              <a:tabLst>
                <a:tab pos="1698625" algn="l"/>
              </a:tabLst>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tabLst>
                <a:tab pos="1698625" algn="l"/>
              </a:tabLs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tabLst>
                <a:tab pos="1698625" algn="l"/>
              </a:tabLs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tabLst>
                <a:tab pos="1698625" algn="l"/>
              </a:tabLs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tabLst>
                <a:tab pos="1698625" algn="l"/>
              </a:tabLst>
              <a:defRPr>
                <a:solidFill>
                  <a:schemeClr val="tx1"/>
                </a:solidFill>
                <a:latin typeface="Arial" panose="020B0604020202020204" pitchFamily="34" charset="0"/>
                <a:cs typeface="Arial" panose="020B0604020202020204" pitchFamily="34" charset="0"/>
              </a:defRPr>
            </a:lvl9pPr>
          </a:lstStyle>
          <a:p>
            <a:pPr lvl="1" algn="just" eaLnBrk="1" hangingPunct="1">
              <a:buFont typeface="Arial" panose="020B0604020202020204" pitchFamily="34" charset="0"/>
              <a:buChar char="•"/>
            </a:pPr>
            <a:r>
              <a:rPr lang="en-IE" altLang="en-US" sz="2200" dirty="0">
                <a:latin typeface="+mn-lt"/>
              </a:rPr>
              <a:t>Optical drives use lasers to sense </a:t>
            </a:r>
            <a:r>
              <a:rPr lang="en-IE" altLang="en-US" sz="2200" b="1" dirty="0">
                <a:latin typeface="+mn-lt"/>
              </a:rPr>
              <a:t>pits </a:t>
            </a:r>
            <a:r>
              <a:rPr lang="en-IE" altLang="en-US" sz="2200" dirty="0">
                <a:latin typeface="+mn-lt"/>
              </a:rPr>
              <a:t>and </a:t>
            </a:r>
            <a:r>
              <a:rPr lang="en-IE" altLang="en-US" sz="2200" b="1" dirty="0">
                <a:latin typeface="+mn-lt"/>
              </a:rPr>
              <a:t>lands </a:t>
            </a:r>
            <a:r>
              <a:rPr lang="en-IE" altLang="en-US" sz="2200" dirty="0">
                <a:latin typeface="+mn-lt"/>
              </a:rPr>
              <a:t>mechanically pressed into a polycarbonate disk.  These pits and lands represent the binary 0’s and 1’s and so can store computer data.   </a:t>
            </a:r>
          </a:p>
          <a:p>
            <a:pPr algn="just" eaLnBrk="1" hangingPunct="1"/>
            <a:endParaRPr lang="en-IE" altLang="en-US" sz="2200" dirty="0">
              <a:latin typeface="+mn-lt"/>
            </a:endParaRPr>
          </a:p>
          <a:p>
            <a:pPr lvl="1" algn="just" eaLnBrk="1" hangingPunct="1">
              <a:buFont typeface="Arial" panose="020B0604020202020204" pitchFamily="34" charset="0"/>
              <a:buChar char="•"/>
            </a:pPr>
            <a:r>
              <a:rPr lang="en-IE" altLang="en-US" sz="2200" dirty="0">
                <a:latin typeface="+mn-lt"/>
              </a:rPr>
              <a:t>A thin layer of metal reflect the laser light.  As the disk rotates, the laser senses the pits and lands and reads the data from the disk. The laser only operates at a </a:t>
            </a:r>
            <a:r>
              <a:rPr lang="en-IE" altLang="en-US" sz="2200" b="1" dirty="0">
                <a:latin typeface="+mn-lt"/>
              </a:rPr>
              <a:t>single intensity </a:t>
            </a:r>
            <a:r>
              <a:rPr lang="en-IE" altLang="en-US" sz="2200" dirty="0">
                <a:latin typeface="+mn-lt"/>
              </a:rPr>
              <a:t>as it only scans the surface of the disk to detect the pits and lands. </a:t>
            </a:r>
          </a:p>
        </p:txBody>
      </p:sp>
      <p:sp>
        <p:nvSpPr>
          <p:cNvPr id="18" name="TextBox 17">
            <a:extLst>
              <a:ext uri="{FF2B5EF4-FFF2-40B4-BE49-F238E27FC236}">
                <a16:creationId xmlns:a16="http://schemas.microsoft.com/office/drawing/2014/main" id="{6236759A-7E37-D844-9E38-C7620D43464E}"/>
              </a:ext>
            </a:extLst>
          </p:cNvPr>
          <p:cNvSpPr txBox="1">
            <a:spLocks noChangeArrowheads="1"/>
          </p:cNvSpPr>
          <p:nvPr/>
        </p:nvSpPr>
        <p:spPr bwMode="auto">
          <a:xfrm>
            <a:off x="642938" y="836613"/>
            <a:ext cx="24288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latin typeface="+mn-lt"/>
              </a:rPr>
              <a:t>Optical Drives:</a:t>
            </a:r>
          </a:p>
        </p:txBody>
      </p:sp>
      <p:grpSp>
        <p:nvGrpSpPr>
          <p:cNvPr id="2" name="Group 20">
            <a:extLst>
              <a:ext uri="{FF2B5EF4-FFF2-40B4-BE49-F238E27FC236}">
                <a16:creationId xmlns:a16="http://schemas.microsoft.com/office/drawing/2014/main" id="{39C4503A-D9BC-264A-9379-AC9D078D08E6}"/>
              </a:ext>
            </a:extLst>
          </p:cNvPr>
          <p:cNvGrpSpPr>
            <a:grpSpLocks/>
          </p:cNvGrpSpPr>
          <p:nvPr/>
        </p:nvGrpSpPr>
        <p:grpSpPr bwMode="auto">
          <a:xfrm>
            <a:off x="6444193" y="1399840"/>
            <a:ext cx="2699792" cy="1453096"/>
            <a:chOff x="114779503" y="107208300"/>
            <a:chExt cx="3122865" cy="756000"/>
          </a:xfrm>
        </p:grpSpPr>
        <p:pic>
          <p:nvPicPr>
            <p:cNvPr id="97286" name="Picture 21" descr="_CDVSDVD">
              <a:extLst>
                <a:ext uri="{FF2B5EF4-FFF2-40B4-BE49-F238E27FC236}">
                  <a16:creationId xmlns:a16="http://schemas.microsoft.com/office/drawing/2014/main" id="{AFDCB03F-0F1C-EB45-934C-71F4E1CD5A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3259" r="84126" b="9872"/>
            <a:stretch>
              <a:fillRect/>
            </a:stretch>
          </p:blipFill>
          <p:spPr bwMode="auto">
            <a:xfrm rot="-5400000">
              <a:off x="115985550" y="106758300"/>
              <a:ext cx="756000" cy="165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97287" name="Line 22">
              <a:extLst>
                <a:ext uri="{FF2B5EF4-FFF2-40B4-BE49-F238E27FC236}">
                  <a16:creationId xmlns:a16="http://schemas.microsoft.com/office/drawing/2014/main" id="{7B7F172D-977F-8740-969C-D0261AE5DF38}"/>
                </a:ext>
              </a:extLst>
            </p:cNvPr>
            <p:cNvSpPr>
              <a:spLocks noChangeShapeType="1"/>
            </p:cNvSpPr>
            <p:nvPr/>
          </p:nvSpPr>
          <p:spPr bwMode="auto">
            <a:xfrm flipV="1">
              <a:off x="115346850" y="107388300"/>
              <a:ext cx="872700" cy="3600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7288" name="Line 23">
              <a:extLst>
                <a:ext uri="{FF2B5EF4-FFF2-40B4-BE49-F238E27FC236}">
                  <a16:creationId xmlns:a16="http://schemas.microsoft.com/office/drawing/2014/main" id="{3717A414-E7E0-EF4A-8476-28DA040D7259}"/>
                </a:ext>
              </a:extLst>
            </p:cNvPr>
            <p:cNvSpPr>
              <a:spLocks noChangeShapeType="1"/>
            </p:cNvSpPr>
            <p:nvPr/>
          </p:nvSpPr>
          <p:spPr bwMode="auto">
            <a:xfrm flipH="1" flipV="1">
              <a:off x="116795550" y="107460300"/>
              <a:ext cx="611175" cy="289125"/>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7289" name="Text Box 24">
              <a:extLst>
                <a:ext uri="{FF2B5EF4-FFF2-40B4-BE49-F238E27FC236}">
                  <a16:creationId xmlns:a16="http://schemas.microsoft.com/office/drawing/2014/main" id="{EC408DA9-D212-354A-BBD8-D7E70634334F}"/>
                </a:ext>
              </a:extLst>
            </p:cNvPr>
            <p:cNvSpPr txBox="1">
              <a:spLocks noChangeArrowheads="1"/>
            </p:cNvSpPr>
            <p:nvPr/>
          </p:nvSpPr>
          <p:spPr bwMode="auto">
            <a:xfrm>
              <a:off x="117406725" y="107643525"/>
              <a:ext cx="495643" cy="252000"/>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Pit</a:t>
              </a:r>
              <a:endParaRPr lang="en-US" altLang="en-US" dirty="0"/>
            </a:p>
          </p:txBody>
        </p:sp>
        <p:sp>
          <p:nvSpPr>
            <p:cNvPr id="97290" name="Text Box 25">
              <a:extLst>
                <a:ext uri="{FF2B5EF4-FFF2-40B4-BE49-F238E27FC236}">
                  <a16:creationId xmlns:a16="http://schemas.microsoft.com/office/drawing/2014/main" id="{B5103EE6-1F8A-0E4D-B673-BD82C08FC8EB}"/>
                </a:ext>
              </a:extLst>
            </p:cNvPr>
            <p:cNvSpPr txBox="1">
              <a:spLocks noChangeArrowheads="1"/>
            </p:cNvSpPr>
            <p:nvPr/>
          </p:nvSpPr>
          <p:spPr bwMode="auto">
            <a:xfrm>
              <a:off x="114779503" y="107678400"/>
              <a:ext cx="567347" cy="252000"/>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Land</a:t>
              </a:r>
              <a:endParaRPr lang="en-US" altLang="en-US" dirty="0"/>
            </a:p>
          </p:txBody>
        </p:sp>
      </p:grpSp>
    </p:spTree>
    <p:extLst>
      <p:ext uri="{BB962C8B-B14F-4D97-AF65-F5344CB8AC3E}">
        <p14:creationId xmlns:p14="http://schemas.microsoft.com/office/powerpoint/2010/main" val="2242840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3CE4DB96-EC0F-4461-B521-61018E3DB257}"/>
              </a:ext>
            </a:extLst>
          </p:cNvPr>
          <p:cNvSpPr>
            <a:spLocks noGrp="1" noChangeArrowheads="1"/>
          </p:cNvSpPr>
          <p:nvPr>
            <p:ph type="title"/>
          </p:nvPr>
        </p:nvSpPr>
        <p:spPr>
          <a:xfrm>
            <a:off x="884255" y="38770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4E4CDCB9-32A8-A94E-A496-641798F12E86}"/>
              </a:ext>
            </a:extLst>
          </p:cNvPr>
          <p:cNvSpPr txBox="1">
            <a:spLocks noChangeArrowheads="1"/>
          </p:cNvSpPr>
          <p:nvPr/>
        </p:nvSpPr>
        <p:spPr bwMode="auto">
          <a:xfrm>
            <a:off x="642937" y="946662"/>
            <a:ext cx="7858125" cy="280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dirty="0">
                <a:latin typeface="+mn-lt"/>
              </a:rPr>
              <a:t>CD-R (blank CD’s) use a dye layer to mimic the lands and pits created mechanically on commercial disks.</a:t>
            </a:r>
          </a:p>
          <a:p>
            <a:pPr algn="just" eaLnBrk="1" hangingPunct="1"/>
            <a:endParaRPr lang="en-IE" altLang="en-US" sz="2200" dirty="0">
              <a:latin typeface="+mn-lt"/>
            </a:endParaRPr>
          </a:p>
          <a:p>
            <a:pPr lvl="1" algn="just" eaLnBrk="1" hangingPunct="1">
              <a:buFont typeface="Arial" panose="020B0604020202020204" pitchFamily="34" charset="0"/>
              <a:buChar char="•"/>
            </a:pPr>
            <a:r>
              <a:rPr lang="en-IE" altLang="en-US" sz="2200" dirty="0">
                <a:latin typeface="+mn-lt"/>
              </a:rPr>
              <a:t>The laser used has </a:t>
            </a:r>
            <a:r>
              <a:rPr lang="en-IE" altLang="en-US" sz="2200" b="1" dirty="0">
                <a:latin typeface="+mn-lt"/>
              </a:rPr>
              <a:t>two intensities</a:t>
            </a:r>
            <a:r>
              <a:rPr lang="en-IE" altLang="en-US" sz="2200" dirty="0">
                <a:latin typeface="+mn-lt"/>
              </a:rPr>
              <a:t>. </a:t>
            </a:r>
          </a:p>
          <a:p>
            <a:pPr lvl="1" algn="just" eaLnBrk="1" hangingPunct="1">
              <a:buFont typeface="Arial" panose="020B0604020202020204" pitchFamily="34" charset="0"/>
              <a:buChar char="•"/>
            </a:pPr>
            <a:r>
              <a:rPr lang="en-IE" altLang="en-US" sz="2200" dirty="0">
                <a:latin typeface="+mn-lt"/>
              </a:rPr>
              <a:t>At the </a:t>
            </a:r>
            <a:r>
              <a:rPr lang="en-IE" altLang="en-US" sz="2200" b="1" dirty="0">
                <a:latin typeface="+mn-lt"/>
              </a:rPr>
              <a:t>high setting</a:t>
            </a:r>
            <a:r>
              <a:rPr lang="en-IE" altLang="en-US" sz="2200" dirty="0">
                <a:latin typeface="+mn-lt"/>
              </a:rPr>
              <a:t>, it burns spots on the dye layer changing it from transparent to opaque. This allows data to be written as spots of transparency and opacity. </a:t>
            </a:r>
          </a:p>
          <a:p>
            <a:pPr lvl="1" algn="just" eaLnBrk="1" hangingPunct="1">
              <a:buFont typeface="Arial" panose="020B0604020202020204" pitchFamily="34" charset="0"/>
              <a:buChar char="•"/>
            </a:pPr>
            <a:r>
              <a:rPr lang="en-IE" altLang="en-US" sz="2200" dirty="0">
                <a:latin typeface="+mn-lt"/>
              </a:rPr>
              <a:t>At the low setting, it reads these differences </a:t>
            </a:r>
          </a:p>
        </p:txBody>
      </p:sp>
      <p:grpSp>
        <p:nvGrpSpPr>
          <p:cNvPr id="2" name="Group 2">
            <a:extLst>
              <a:ext uri="{FF2B5EF4-FFF2-40B4-BE49-F238E27FC236}">
                <a16:creationId xmlns:a16="http://schemas.microsoft.com/office/drawing/2014/main" id="{8B27AB38-4C70-5D45-9186-67D3193A7120}"/>
              </a:ext>
            </a:extLst>
          </p:cNvPr>
          <p:cNvGrpSpPr>
            <a:grpSpLocks/>
          </p:cNvGrpSpPr>
          <p:nvPr/>
        </p:nvGrpSpPr>
        <p:grpSpPr bwMode="auto">
          <a:xfrm>
            <a:off x="1043608" y="3717032"/>
            <a:ext cx="7632848" cy="2000250"/>
            <a:chOff x="108747975" y="109351500"/>
            <a:chExt cx="4034725" cy="1326150"/>
          </a:xfrm>
        </p:grpSpPr>
        <p:sp>
          <p:nvSpPr>
            <p:cNvPr id="99333" name="Text Box 3">
              <a:extLst>
                <a:ext uri="{FF2B5EF4-FFF2-40B4-BE49-F238E27FC236}">
                  <a16:creationId xmlns:a16="http://schemas.microsoft.com/office/drawing/2014/main" id="{0BE0E31D-43CF-EF43-BDD8-1EDE1BF9EE4E}"/>
                </a:ext>
              </a:extLst>
            </p:cNvPr>
            <p:cNvSpPr txBox="1">
              <a:spLocks noChangeArrowheads="1"/>
            </p:cNvSpPr>
            <p:nvPr/>
          </p:nvSpPr>
          <p:spPr bwMode="auto">
            <a:xfrm>
              <a:off x="108747975" y="110025990"/>
              <a:ext cx="2268000" cy="540000"/>
            </a:xfrm>
            <a:prstGeom prst="rect">
              <a:avLst/>
            </a:prstGeom>
            <a:solidFill>
              <a:srgbClr val="FFCC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dirty="0">
                  <a:solidFill>
                    <a:srgbClr val="000000"/>
                  </a:solidFill>
                  <a:latin typeface="Times New Roman" panose="02020603050405020304" pitchFamily="18" charset="0"/>
                </a:rPr>
                <a:t>Polycarbonate</a:t>
              </a:r>
              <a:endParaRPr lang="en-US" altLang="en-US" dirty="0"/>
            </a:p>
          </p:txBody>
        </p:sp>
        <p:sp>
          <p:nvSpPr>
            <p:cNvPr id="99334" name="Text Box 4">
              <a:extLst>
                <a:ext uri="{FF2B5EF4-FFF2-40B4-BE49-F238E27FC236}">
                  <a16:creationId xmlns:a16="http://schemas.microsoft.com/office/drawing/2014/main" id="{87F8E54E-D9A6-994A-9A84-160A919D2095}"/>
                </a:ext>
              </a:extLst>
            </p:cNvPr>
            <p:cNvSpPr txBox="1">
              <a:spLocks noChangeArrowheads="1"/>
            </p:cNvSpPr>
            <p:nvPr/>
          </p:nvSpPr>
          <p:spPr bwMode="auto">
            <a:xfrm>
              <a:off x="108747975" y="109917975"/>
              <a:ext cx="2268000" cy="108000"/>
            </a:xfrm>
            <a:prstGeom prst="rect">
              <a:avLst/>
            </a:prstGeom>
            <a:solidFill>
              <a:srgbClr val="FF66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35" name="Text Box 5">
              <a:extLst>
                <a:ext uri="{FF2B5EF4-FFF2-40B4-BE49-F238E27FC236}">
                  <a16:creationId xmlns:a16="http://schemas.microsoft.com/office/drawing/2014/main" id="{A73A8A04-3E37-284D-B4E5-4179088676C8}"/>
                </a:ext>
              </a:extLst>
            </p:cNvPr>
            <p:cNvSpPr txBox="1">
              <a:spLocks noChangeArrowheads="1"/>
            </p:cNvSpPr>
            <p:nvPr/>
          </p:nvSpPr>
          <p:spPr bwMode="auto">
            <a:xfrm>
              <a:off x="108747975" y="109809975"/>
              <a:ext cx="2268000" cy="108000"/>
            </a:xfrm>
            <a:prstGeom prst="rect">
              <a:avLst/>
            </a:prstGeom>
            <a:solidFill>
              <a:srgbClr val="CCCCCC"/>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36" name="Text Box 6">
              <a:extLst>
                <a:ext uri="{FF2B5EF4-FFF2-40B4-BE49-F238E27FC236}">
                  <a16:creationId xmlns:a16="http://schemas.microsoft.com/office/drawing/2014/main" id="{5F22A8DD-8510-B34B-BBE5-1F719428B344}"/>
                </a:ext>
              </a:extLst>
            </p:cNvPr>
            <p:cNvSpPr txBox="1">
              <a:spLocks noChangeArrowheads="1"/>
            </p:cNvSpPr>
            <p:nvPr/>
          </p:nvSpPr>
          <p:spPr bwMode="auto">
            <a:xfrm>
              <a:off x="108747975" y="109701975"/>
              <a:ext cx="2268000" cy="108000"/>
            </a:xfrm>
            <a:prstGeom prst="rect">
              <a:avLst/>
            </a:prstGeom>
            <a:solidFill>
              <a:srgbClr val="0066FF"/>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37" name="Text Box 7">
              <a:extLst>
                <a:ext uri="{FF2B5EF4-FFF2-40B4-BE49-F238E27FC236}">
                  <a16:creationId xmlns:a16="http://schemas.microsoft.com/office/drawing/2014/main" id="{4689E588-CCC0-D64A-9B50-D1B909D6EF76}"/>
                </a:ext>
              </a:extLst>
            </p:cNvPr>
            <p:cNvSpPr txBox="1">
              <a:spLocks noChangeArrowheads="1"/>
            </p:cNvSpPr>
            <p:nvPr/>
          </p:nvSpPr>
          <p:spPr bwMode="auto">
            <a:xfrm>
              <a:off x="108891975" y="109917975"/>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38" name="Text Box 8">
              <a:extLst>
                <a:ext uri="{FF2B5EF4-FFF2-40B4-BE49-F238E27FC236}">
                  <a16:creationId xmlns:a16="http://schemas.microsoft.com/office/drawing/2014/main" id="{12815504-6221-B842-AAF8-D0563063A1BB}"/>
                </a:ext>
              </a:extLst>
            </p:cNvPr>
            <p:cNvSpPr txBox="1">
              <a:spLocks noChangeArrowheads="1"/>
            </p:cNvSpPr>
            <p:nvPr/>
          </p:nvSpPr>
          <p:spPr bwMode="auto">
            <a:xfrm>
              <a:off x="109359975" y="109917975"/>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39" name="Text Box 9">
              <a:extLst>
                <a:ext uri="{FF2B5EF4-FFF2-40B4-BE49-F238E27FC236}">
                  <a16:creationId xmlns:a16="http://schemas.microsoft.com/office/drawing/2014/main" id="{578EC3F7-8EC3-194B-A761-F83687E094B8}"/>
                </a:ext>
              </a:extLst>
            </p:cNvPr>
            <p:cNvSpPr txBox="1">
              <a:spLocks noChangeArrowheads="1"/>
            </p:cNvSpPr>
            <p:nvPr/>
          </p:nvSpPr>
          <p:spPr bwMode="auto">
            <a:xfrm>
              <a:off x="109791975" y="109917975"/>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40" name="Text Box 10">
              <a:extLst>
                <a:ext uri="{FF2B5EF4-FFF2-40B4-BE49-F238E27FC236}">
                  <a16:creationId xmlns:a16="http://schemas.microsoft.com/office/drawing/2014/main" id="{CE981B8D-1BED-EA47-8F49-D325C402EE7D}"/>
                </a:ext>
              </a:extLst>
            </p:cNvPr>
            <p:cNvSpPr txBox="1">
              <a:spLocks noChangeArrowheads="1"/>
            </p:cNvSpPr>
            <p:nvPr/>
          </p:nvSpPr>
          <p:spPr bwMode="auto">
            <a:xfrm>
              <a:off x="110727975" y="109917975"/>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41" name="Text Box 11">
              <a:extLst>
                <a:ext uri="{FF2B5EF4-FFF2-40B4-BE49-F238E27FC236}">
                  <a16:creationId xmlns:a16="http://schemas.microsoft.com/office/drawing/2014/main" id="{A19B2939-0DFC-3641-A0B3-339F536C2796}"/>
                </a:ext>
              </a:extLst>
            </p:cNvPr>
            <p:cNvSpPr txBox="1">
              <a:spLocks noChangeArrowheads="1"/>
            </p:cNvSpPr>
            <p:nvPr/>
          </p:nvSpPr>
          <p:spPr bwMode="auto">
            <a:xfrm>
              <a:off x="110259975" y="109917975"/>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42" name="Line 12">
              <a:extLst>
                <a:ext uri="{FF2B5EF4-FFF2-40B4-BE49-F238E27FC236}">
                  <a16:creationId xmlns:a16="http://schemas.microsoft.com/office/drawing/2014/main" id="{633BDCF6-0BAE-F740-9C06-93873AE09E0C}"/>
                </a:ext>
              </a:extLst>
            </p:cNvPr>
            <p:cNvSpPr>
              <a:spLocks noChangeShapeType="1"/>
            </p:cNvSpPr>
            <p:nvPr/>
          </p:nvSpPr>
          <p:spPr bwMode="auto">
            <a:xfrm flipH="1">
              <a:off x="110835975" y="109502875"/>
              <a:ext cx="455300" cy="2351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9343" name="Text Box 13">
              <a:extLst>
                <a:ext uri="{FF2B5EF4-FFF2-40B4-BE49-F238E27FC236}">
                  <a16:creationId xmlns:a16="http://schemas.microsoft.com/office/drawing/2014/main" id="{B87EFE7D-5CC6-2946-8BA7-44EAD947FD6C}"/>
                </a:ext>
              </a:extLst>
            </p:cNvPr>
            <p:cNvSpPr txBox="1">
              <a:spLocks noChangeArrowheads="1"/>
            </p:cNvSpPr>
            <p:nvPr/>
          </p:nvSpPr>
          <p:spPr bwMode="auto">
            <a:xfrm>
              <a:off x="111293425" y="109351500"/>
              <a:ext cx="489150" cy="18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Label</a:t>
              </a:r>
              <a:endParaRPr lang="en-US" altLang="en-US" sz="1400"/>
            </a:p>
          </p:txBody>
        </p:sp>
        <p:sp>
          <p:nvSpPr>
            <p:cNvPr id="99344" name="Text Box 14">
              <a:extLst>
                <a:ext uri="{FF2B5EF4-FFF2-40B4-BE49-F238E27FC236}">
                  <a16:creationId xmlns:a16="http://schemas.microsoft.com/office/drawing/2014/main" id="{F95E630F-8F83-E844-99AB-74A7184CCA0F}"/>
                </a:ext>
              </a:extLst>
            </p:cNvPr>
            <p:cNvSpPr txBox="1">
              <a:spLocks noChangeArrowheads="1"/>
            </p:cNvSpPr>
            <p:nvPr/>
          </p:nvSpPr>
          <p:spPr bwMode="auto">
            <a:xfrm>
              <a:off x="111299775" y="109698750"/>
              <a:ext cx="1482925" cy="21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Reflective metal layer</a:t>
              </a:r>
              <a:endParaRPr lang="en-US" altLang="en-US" sz="1400"/>
            </a:p>
          </p:txBody>
        </p:sp>
        <p:sp>
          <p:nvSpPr>
            <p:cNvPr id="99345" name="Line 15">
              <a:extLst>
                <a:ext uri="{FF2B5EF4-FFF2-40B4-BE49-F238E27FC236}">
                  <a16:creationId xmlns:a16="http://schemas.microsoft.com/office/drawing/2014/main" id="{C154CE16-1B0F-7D4A-A395-626BC90B26C0}"/>
                </a:ext>
              </a:extLst>
            </p:cNvPr>
            <p:cNvSpPr>
              <a:spLocks noChangeShapeType="1"/>
            </p:cNvSpPr>
            <p:nvPr/>
          </p:nvSpPr>
          <p:spPr bwMode="auto">
            <a:xfrm flipH="1">
              <a:off x="110835975" y="109782325"/>
              <a:ext cx="464825" cy="890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9346" name="Line 16">
              <a:extLst>
                <a:ext uri="{FF2B5EF4-FFF2-40B4-BE49-F238E27FC236}">
                  <a16:creationId xmlns:a16="http://schemas.microsoft.com/office/drawing/2014/main" id="{453E7ADE-598A-4D48-9322-6948D63CF051}"/>
                </a:ext>
              </a:extLst>
            </p:cNvPr>
            <p:cNvSpPr>
              <a:spLocks noChangeShapeType="1"/>
            </p:cNvSpPr>
            <p:nvPr/>
          </p:nvSpPr>
          <p:spPr bwMode="auto">
            <a:xfrm flipH="1" flipV="1">
              <a:off x="110632775" y="109972975"/>
              <a:ext cx="677550" cy="1014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9347" name="Text Box 17">
              <a:extLst>
                <a:ext uri="{FF2B5EF4-FFF2-40B4-BE49-F238E27FC236}">
                  <a16:creationId xmlns:a16="http://schemas.microsoft.com/office/drawing/2014/main" id="{8967EFF8-0433-3F43-8A1E-2BF218887CE4}"/>
                </a:ext>
              </a:extLst>
            </p:cNvPr>
            <p:cNvSpPr txBox="1">
              <a:spLocks noChangeArrowheads="1"/>
            </p:cNvSpPr>
            <p:nvPr/>
          </p:nvSpPr>
          <p:spPr bwMode="auto">
            <a:xfrm>
              <a:off x="111299775" y="109955925"/>
              <a:ext cx="816175" cy="25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Dye layer</a:t>
              </a:r>
              <a:endParaRPr lang="en-US" altLang="en-US" sz="1400"/>
            </a:p>
          </p:txBody>
        </p:sp>
        <p:sp>
          <p:nvSpPr>
            <p:cNvPr id="99348" name="Line 18">
              <a:extLst>
                <a:ext uri="{FF2B5EF4-FFF2-40B4-BE49-F238E27FC236}">
                  <a16:creationId xmlns:a16="http://schemas.microsoft.com/office/drawing/2014/main" id="{1C08BDBC-1A64-954E-A89D-9BCF1F5E3097}"/>
                </a:ext>
              </a:extLst>
            </p:cNvPr>
            <p:cNvSpPr>
              <a:spLocks noChangeShapeType="1"/>
            </p:cNvSpPr>
            <p:nvPr/>
          </p:nvSpPr>
          <p:spPr bwMode="auto">
            <a:xfrm flipV="1">
              <a:off x="109242225" y="109918500"/>
              <a:ext cx="1" cy="759150"/>
            </a:xfrm>
            <a:prstGeom prst="line">
              <a:avLst/>
            </a:prstGeom>
            <a:noFill/>
            <a:ln w="28575" algn="ctr">
              <a:solidFill>
                <a:srgbClr val="0066FF"/>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9349" name="Line 19">
              <a:extLst>
                <a:ext uri="{FF2B5EF4-FFF2-40B4-BE49-F238E27FC236}">
                  <a16:creationId xmlns:a16="http://schemas.microsoft.com/office/drawing/2014/main" id="{66340BF0-BC82-6548-A0E9-0A37651BEC6B}"/>
                </a:ext>
              </a:extLst>
            </p:cNvPr>
            <p:cNvSpPr>
              <a:spLocks noChangeShapeType="1"/>
            </p:cNvSpPr>
            <p:nvPr/>
          </p:nvSpPr>
          <p:spPr bwMode="auto">
            <a:xfrm flipV="1">
              <a:off x="110389987" y="110028038"/>
              <a:ext cx="1" cy="649612"/>
            </a:xfrm>
            <a:prstGeom prst="line">
              <a:avLst/>
            </a:prstGeom>
            <a:noFill/>
            <a:ln w="28575" algn="ctr">
              <a:solidFill>
                <a:srgbClr val="0066FF"/>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Tree>
    <p:extLst>
      <p:ext uri="{BB962C8B-B14F-4D97-AF65-F5344CB8AC3E}">
        <p14:creationId xmlns:p14="http://schemas.microsoft.com/office/powerpoint/2010/main" val="3452366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25F4D596-E427-4907-B075-168D11670C7A}"/>
              </a:ext>
            </a:extLst>
          </p:cNvPr>
          <p:cNvSpPr>
            <a:spLocks noGrp="1" noChangeArrowheads="1"/>
          </p:cNvSpPr>
          <p:nvPr>
            <p:ph type="title"/>
          </p:nvPr>
        </p:nvSpPr>
        <p:spPr>
          <a:xfrm>
            <a:off x="807329" y="340217"/>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3B55C650-074A-C843-A81C-DB284ACE470E}"/>
              </a:ext>
            </a:extLst>
          </p:cNvPr>
          <p:cNvSpPr txBox="1">
            <a:spLocks noChangeArrowheads="1"/>
          </p:cNvSpPr>
          <p:nvPr/>
        </p:nvSpPr>
        <p:spPr bwMode="auto">
          <a:xfrm>
            <a:off x="571500" y="1143000"/>
            <a:ext cx="7858125"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dirty="0">
                <a:latin typeface="+mn-lt"/>
              </a:rPr>
              <a:t>The CD-RW (re-writable) disk is similar but the laser has </a:t>
            </a:r>
            <a:r>
              <a:rPr lang="en-IE" altLang="en-US" sz="2400" b="1" dirty="0">
                <a:latin typeface="+mn-lt"/>
              </a:rPr>
              <a:t>three intensities</a:t>
            </a:r>
            <a:r>
              <a:rPr lang="en-IE" altLang="en-US" sz="2400" dirty="0">
                <a:latin typeface="+mn-lt"/>
              </a:rPr>
              <a:t>. The third and highest is needed to turn the burned areas of the dye layer back to their original condition. The dye layer can now be re-burned to hold new data. </a:t>
            </a:r>
          </a:p>
          <a:p>
            <a:pPr algn="just" eaLnBrk="1" hangingPunct="1"/>
            <a:endParaRPr lang="en-IE" altLang="en-US" sz="2400" dirty="0">
              <a:latin typeface="+mn-lt"/>
            </a:endParaRPr>
          </a:p>
          <a:p>
            <a:pPr algn="just" eaLnBrk="1" hangingPunct="1"/>
            <a:r>
              <a:rPr lang="en-IE" altLang="en-US" sz="2400" dirty="0">
                <a:latin typeface="+mn-lt"/>
              </a:rPr>
              <a:t>The three laser intensities are:</a:t>
            </a:r>
          </a:p>
          <a:p>
            <a:pPr lvl="1" algn="just" eaLnBrk="1" hangingPunct="1">
              <a:buFont typeface="Arial" panose="020B0604020202020204" pitchFamily="34" charset="0"/>
              <a:buChar char="•"/>
            </a:pPr>
            <a:r>
              <a:rPr lang="en-IE" altLang="en-US" sz="2400" b="1" dirty="0">
                <a:latin typeface="+mn-lt"/>
              </a:rPr>
              <a:t>Intensity 1</a:t>
            </a:r>
            <a:r>
              <a:rPr lang="en-IE" altLang="en-US" sz="2400" dirty="0">
                <a:latin typeface="+mn-lt"/>
              </a:rPr>
              <a:t>  -		Read data</a:t>
            </a:r>
          </a:p>
          <a:p>
            <a:pPr lvl="1" algn="just" eaLnBrk="1" hangingPunct="1">
              <a:buFont typeface="Arial" panose="020B0604020202020204" pitchFamily="34" charset="0"/>
              <a:buChar char="•"/>
            </a:pPr>
            <a:r>
              <a:rPr lang="en-IE" altLang="en-US" sz="2400" b="1" dirty="0">
                <a:latin typeface="+mn-lt"/>
              </a:rPr>
              <a:t>Intensity 2</a:t>
            </a:r>
            <a:r>
              <a:rPr lang="en-IE" altLang="en-US" sz="2400" dirty="0">
                <a:latin typeface="+mn-lt"/>
              </a:rPr>
              <a:t>  -		Burn data</a:t>
            </a:r>
          </a:p>
          <a:p>
            <a:pPr lvl="1" algn="just" eaLnBrk="1" hangingPunct="1">
              <a:buFont typeface="Arial" panose="020B0604020202020204" pitchFamily="34" charset="0"/>
              <a:buChar char="•"/>
            </a:pPr>
            <a:r>
              <a:rPr lang="en-IE" altLang="en-US" sz="2400" b="1" dirty="0">
                <a:latin typeface="+mn-lt"/>
              </a:rPr>
              <a:t>Intensity 3</a:t>
            </a:r>
            <a:r>
              <a:rPr lang="en-IE" altLang="en-US" sz="2400" dirty="0">
                <a:latin typeface="+mn-lt"/>
              </a:rPr>
              <a:t>  -		Erase data</a:t>
            </a:r>
          </a:p>
          <a:p>
            <a:pPr algn="just" eaLnBrk="1" hangingPunct="1"/>
            <a:r>
              <a:rPr lang="en-IE" altLang="en-US" sz="2400" dirty="0">
                <a:latin typeface="+mn-lt"/>
              </a:rPr>
              <a:t> </a:t>
            </a:r>
          </a:p>
          <a:p>
            <a:pPr algn="just" eaLnBrk="1" hangingPunct="1"/>
            <a:r>
              <a:rPr lang="en-IE" altLang="en-US" sz="2400" dirty="0">
                <a:latin typeface="+mn-lt"/>
              </a:rPr>
              <a:t>The CD-R disk has a capacity of 650MB to 800MB.  </a:t>
            </a:r>
          </a:p>
        </p:txBody>
      </p:sp>
      <p:grpSp>
        <p:nvGrpSpPr>
          <p:cNvPr id="101380" name="Group 2">
            <a:extLst>
              <a:ext uri="{FF2B5EF4-FFF2-40B4-BE49-F238E27FC236}">
                <a16:creationId xmlns:a16="http://schemas.microsoft.com/office/drawing/2014/main" id="{0F800A16-DA54-DD4D-B11A-3701B4C2BD18}"/>
              </a:ext>
            </a:extLst>
          </p:cNvPr>
          <p:cNvGrpSpPr>
            <a:grpSpLocks/>
          </p:cNvGrpSpPr>
          <p:nvPr/>
        </p:nvGrpSpPr>
        <p:grpSpPr bwMode="auto">
          <a:xfrm>
            <a:off x="1571625" y="7358063"/>
            <a:ext cx="6215063" cy="1714500"/>
            <a:chOff x="107604425" y="108945000"/>
            <a:chExt cx="5467898" cy="1269550"/>
          </a:xfrm>
        </p:grpSpPr>
        <p:sp>
          <p:nvSpPr>
            <p:cNvPr id="101381" name="Text Box 3">
              <a:extLst>
                <a:ext uri="{FF2B5EF4-FFF2-40B4-BE49-F238E27FC236}">
                  <a16:creationId xmlns:a16="http://schemas.microsoft.com/office/drawing/2014/main" id="{2E42F4C9-3C28-9848-9557-1EA4DB36403D}"/>
                </a:ext>
              </a:extLst>
            </p:cNvPr>
            <p:cNvSpPr txBox="1">
              <a:spLocks noChangeArrowheads="1"/>
            </p:cNvSpPr>
            <p:nvPr/>
          </p:nvSpPr>
          <p:spPr bwMode="auto">
            <a:xfrm>
              <a:off x="108661399" y="109779700"/>
              <a:ext cx="2127321" cy="273300"/>
            </a:xfrm>
            <a:prstGeom prst="rect">
              <a:avLst/>
            </a:prstGeom>
            <a:solidFill>
              <a:srgbClr val="FFCC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Polycarbonate</a:t>
              </a:r>
              <a:endParaRPr lang="en-US" altLang="en-US"/>
            </a:p>
          </p:txBody>
        </p:sp>
        <p:sp>
          <p:nvSpPr>
            <p:cNvPr id="101382" name="Text Box 4">
              <a:extLst>
                <a:ext uri="{FF2B5EF4-FFF2-40B4-BE49-F238E27FC236}">
                  <a16:creationId xmlns:a16="http://schemas.microsoft.com/office/drawing/2014/main" id="{24EDD35D-0E89-F64C-90DD-09258A12ED58}"/>
                </a:ext>
              </a:extLst>
            </p:cNvPr>
            <p:cNvSpPr txBox="1">
              <a:spLocks noChangeArrowheads="1"/>
            </p:cNvSpPr>
            <p:nvPr/>
          </p:nvSpPr>
          <p:spPr bwMode="auto">
            <a:xfrm>
              <a:off x="108657460" y="109239400"/>
              <a:ext cx="2127321" cy="108000"/>
            </a:xfrm>
            <a:prstGeom prst="rect">
              <a:avLst/>
            </a:prstGeom>
            <a:solidFill>
              <a:srgbClr val="0066FF"/>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nvGrpSpPr>
            <p:cNvPr id="101383" name="Group 5">
              <a:extLst>
                <a:ext uri="{FF2B5EF4-FFF2-40B4-BE49-F238E27FC236}">
                  <a16:creationId xmlns:a16="http://schemas.microsoft.com/office/drawing/2014/main" id="{AC95C1A9-D60E-AA42-9C06-3D9E58CC10DC}"/>
                </a:ext>
              </a:extLst>
            </p:cNvPr>
            <p:cNvGrpSpPr>
              <a:grpSpLocks/>
            </p:cNvGrpSpPr>
            <p:nvPr/>
          </p:nvGrpSpPr>
          <p:grpSpPr bwMode="auto">
            <a:xfrm>
              <a:off x="108661399" y="109563700"/>
              <a:ext cx="2127321" cy="216000"/>
              <a:chOff x="108747975" y="110484450"/>
              <a:chExt cx="2268000" cy="216000"/>
            </a:xfrm>
          </p:grpSpPr>
          <p:sp>
            <p:nvSpPr>
              <p:cNvPr id="101402" name="Text Box 6">
                <a:extLst>
                  <a:ext uri="{FF2B5EF4-FFF2-40B4-BE49-F238E27FC236}">
                    <a16:creationId xmlns:a16="http://schemas.microsoft.com/office/drawing/2014/main" id="{F5384F4B-40ED-7149-B545-C08FAA427527}"/>
                  </a:ext>
                </a:extLst>
              </p:cNvPr>
              <p:cNvSpPr txBox="1">
                <a:spLocks noChangeArrowheads="1"/>
              </p:cNvSpPr>
              <p:nvPr/>
            </p:nvSpPr>
            <p:spPr bwMode="auto">
              <a:xfrm>
                <a:off x="108747975" y="110592450"/>
                <a:ext cx="2268000" cy="108000"/>
              </a:xfrm>
              <a:prstGeom prst="rect">
                <a:avLst/>
              </a:prstGeom>
              <a:solidFill>
                <a:srgbClr val="66FF33"/>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403" name="Text Box 7">
                <a:extLst>
                  <a:ext uri="{FF2B5EF4-FFF2-40B4-BE49-F238E27FC236}">
                    <a16:creationId xmlns:a16="http://schemas.microsoft.com/office/drawing/2014/main" id="{0F7790E6-2796-B54B-B903-36698B20A102}"/>
                  </a:ext>
                </a:extLst>
              </p:cNvPr>
              <p:cNvSpPr txBox="1">
                <a:spLocks noChangeArrowheads="1"/>
              </p:cNvSpPr>
              <p:nvPr/>
            </p:nvSpPr>
            <p:spPr bwMode="auto">
              <a:xfrm>
                <a:off x="108747975" y="110484450"/>
                <a:ext cx="2268000" cy="108000"/>
              </a:xfrm>
              <a:prstGeom prst="rect">
                <a:avLst/>
              </a:prstGeom>
              <a:solidFill>
                <a:srgbClr val="FF66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404" name="Text Box 8">
                <a:extLst>
                  <a:ext uri="{FF2B5EF4-FFF2-40B4-BE49-F238E27FC236}">
                    <a16:creationId xmlns:a16="http://schemas.microsoft.com/office/drawing/2014/main" id="{1EAB9784-A210-0B4F-AD1F-6E28040B66DB}"/>
                  </a:ext>
                </a:extLst>
              </p:cNvPr>
              <p:cNvSpPr txBox="1">
                <a:spLocks noChangeArrowheads="1"/>
              </p:cNvSpPr>
              <p:nvPr/>
            </p:nvSpPr>
            <p:spPr bwMode="auto">
              <a:xfrm>
                <a:off x="108891975" y="110592450"/>
                <a:ext cx="252001"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405" name="Text Box 9">
                <a:extLst>
                  <a:ext uri="{FF2B5EF4-FFF2-40B4-BE49-F238E27FC236}">
                    <a16:creationId xmlns:a16="http://schemas.microsoft.com/office/drawing/2014/main" id="{39CA2BD6-22E9-2849-8A85-01C24A876607}"/>
                  </a:ext>
                </a:extLst>
              </p:cNvPr>
              <p:cNvSpPr txBox="1">
                <a:spLocks noChangeArrowheads="1"/>
              </p:cNvSpPr>
              <p:nvPr/>
            </p:nvSpPr>
            <p:spPr bwMode="auto">
              <a:xfrm>
                <a:off x="109359975" y="110592450"/>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406" name="Text Box 10">
                <a:extLst>
                  <a:ext uri="{FF2B5EF4-FFF2-40B4-BE49-F238E27FC236}">
                    <a16:creationId xmlns:a16="http://schemas.microsoft.com/office/drawing/2014/main" id="{DA99472B-CE91-9442-80BF-D3E849BCADB7}"/>
                  </a:ext>
                </a:extLst>
              </p:cNvPr>
              <p:cNvSpPr txBox="1">
                <a:spLocks noChangeArrowheads="1"/>
              </p:cNvSpPr>
              <p:nvPr/>
            </p:nvSpPr>
            <p:spPr bwMode="auto">
              <a:xfrm>
                <a:off x="109791975" y="110592450"/>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407" name="Text Box 11">
                <a:extLst>
                  <a:ext uri="{FF2B5EF4-FFF2-40B4-BE49-F238E27FC236}">
                    <a16:creationId xmlns:a16="http://schemas.microsoft.com/office/drawing/2014/main" id="{74AAA788-3801-6C41-A54A-27C5C58950D4}"/>
                  </a:ext>
                </a:extLst>
              </p:cNvPr>
              <p:cNvSpPr txBox="1">
                <a:spLocks noChangeArrowheads="1"/>
              </p:cNvSpPr>
              <p:nvPr/>
            </p:nvSpPr>
            <p:spPr bwMode="auto">
              <a:xfrm>
                <a:off x="110259975" y="110592450"/>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sp>
          <p:nvSpPr>
            <p:cNvPr id="101384" name="Text Box 12">
              <a:extLst>
                <a:ext uri="{FF2B5EF4-FFF2-40B4-BE49-F238E27FC236}">
                  <a16:creationId xmlns:a16="http://schemas.microsoft.com/office/drawing/2014/main" id="{005C4093-B2E5-E44D-B4C2-7833D8E260B5}"/>
                </a:ext>
              </a:extLst>
            </p:cNvPr>
            <p:cNvSpPr txBox="1">
              <a:spLocks noChangeArrowheads="1"/>
            </p:cNvSpPr>
            <p:nvPr/>
          </p:nvSpPr>
          <p:spPr bwMode="auto">
            <a:xfrm>
              <a:off x="110548412" y="109671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85" name="Line 13">
              <a:extLst>
                <a:ext uri="{FF2B5EF4-FFF2-40B4-BE49-F238E27FC236}">
                  <a16:creationId xmlns:a16="http://schemas.microsoft.com/office/drawing/2014/main" id="{6F81A972-3780-9F4C-BC01-C9326DC4D73D}"/>
                </a:ext>
              </a:extLst>
            </p:cNvPr>
            <p:cNvSpPr>
              <a:spLocks noChangeShapeType="1"/>
            </p:cNvSpPr>
            <p:nvPr/>
          </p:nvSpPr>
          <p:spPr bwMode="auto">
            <a:xfrm>
              <a:off x="108353557" y="109059400"/>
              <a:ext cx="506505" cy="2351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386" name="Text Box 14">
              <a:extLst>
                <a:ext uri="{FF2B5EF4-FFF2-40B4-BE49-F238E27FC236}">
                  <a16:creationId xmlns:a16="http://schemas.microsoft.com/office/drawing/2014/main" id="{8264B441-55C5-7741-B050-88572A596B88}"/>
                </a:ext>
              </a:extLst>
            </p:cNvPr>
            <p:cNvSpPr txBox="1">
              <a:spLocks noChangeArrowheads="1"/>
            </p:cNvSpPr>
            <p:nvPr/>
          </p:nvSpPr>
          <p:spPr bwMode="auto">
            <a:xfrm>
              <a:off x="107855817" y="108945000"/>
              <a:ext cx="503692" cy="18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Label</a:t>
              </a:r>
              <a:endParaRPr lang="en-US" altLang="en-US" sz="1400"/>
            </a:p>
          </p:txBody>
        </p:sp>
        <p:sp>
          <p:nvSpPr>
            <p:cNvPr id="101387" name="Text Box 15">
              <a:extLst>
                <a:ext uri="{FF2B5EF4-FFF2-40B4-BE49-F238E27FC236}">
                  <a16:creationId xmlns:a16="http://schemas.microsoft.com/office/drawing/2014/main" id="{D0C74ABC-13A2-834D-9DF5-5E624EFAEE11}"/>
                </a:ext>
              </a:extLst>
            </p:cNvPr>
            <p:cNvSpPr txBox="1">
              <a:spLocks noChangeArrowheads="1"/>
            </p:cNvSpPr>
            <p:nvPr/>
          </p:nvSpPr>
          <p:spPr bwMode="auto">
            <a:xfrm>
              <a:off x="111061138" y="109209489"/>
              <a:ext cx="1817193" cy="198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Total reflective metal layer</a:t>
              </a:r>
              <a:endParaRPr lang="en-US" altLang="en-US" sz="1400"/>
            </a:p>
          </p:txBody>
        </p:sp>
        <p:sp>
          <p:nvSpPr>
            <p:cNvPr id="101388" name="Line 16">
              <a:extLst>
                <a:ext uri="{FF2B5EF4-FFF2-40B4-BE49-F238E27FC236}">
                  <a16:creationId xmlns:a16="http://schemas.microsoft.com/office/drawing/2014/main" id="{2E0AD7B3-23BC-0B49-8D9B-6F8347F21C4B}"/>
                </a:ext>
              </a:extLst>
            </p:cNvPr>
            <p:cNvSpPr>
              <a:spLocks noChangeShapeType="1"/>
            </p:cNvSpPr>
            <p:nvPr/>
          </p:nvSpPr>
          <p:spPr bwMode="auto">
            <a:xfrm flipH="1" flipV="1">
              <a:off x="110683480" y="109618450"/>
              <a:ext cx="450883" cy="824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389" name="Text Box 17">
              <a:extLst>
                <a:ext uri="{FF2B5EF4-FFF2-40B4-BE49-F238E27FC236}">
                  <a16:creationId xmlns:a16="http://schemas.microsoft.com/office/drawing/2014/main" id="{13231217-5308-2043-9BFE-68EF9A7AAA3E}"/>
                </a:ext>
              </a:extLst>
            </p:cNvPr>
            <p:cNvSpPr txBox="1">
              <a:spLocks noChangeArrowheads="1"/>
            </p:cNvSpPr>
            <p:nvPr/>
          </p:nvSpPr>
          <p:spPr bwMode="auto">
            <a:xfrm>
              <a:off x="107604425" y="109543075"/>
              <a:ext cx="765549" cy="19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Dye layers</a:t>
              </a:r>
              <a:endParaRPr lang="en-US" altLang="en-US" sz="1400"/>
            </a:p>
          </p:txBody>
        </p:sp>
        <p:sp>
          <p:nvSpPr>
            <p:cNvPr id="101390" name="Line 18">
              <a:extLst>
                <a:ext uri="{FF2B5EF4-FFF2-40B4-BE49-F238E27FC236}">
                  <a16:creationId xmlns:a16="http://schemas.microsoft.com/office/drawing/2014/main" id="{385D5998-082D-4743-A285-582DE4598899}"/>
                </a:ext>
              </a:extLst>
            </p:cNvPr>
            <p:cNvSpPr>
              <a:spLocks noChangeShapeType="1"/>
            </p:cNvSpPr>
            <p:nvPr/>
          </p:nvSpPr>
          <p:spPr bwMode="auto">
            <a:xfrm flipV="1">
              <a:off x="109130198" y="109671400"/>
              <a:ext cx="1" cy="540000"/>
            </a:xfrm>
            <a:prstGeom prst="line">
              <a:avLst/>
            </a:prstGeom>
            <a:noFill/>
            <a:ln w="28575" algn="ctr">
              <a:solidFill>
                <a:srgbClr val="0066FF"/>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391" name="Text Box 19">
              <a:extLst>
                <a:ext uri="{FF2B5EF4-FFF2-40B4-BE49-F238E27FC236}">
                  <a16:creationId xmlns:a16="http://schemas.microsoft.com/office/drawing/2014/main" id="{307F1D88-5721-CD40-B2E2-4D57EC2B4B46}"/>
                </a:ext>
              </a:extLst>
            </p:cNvPr>
            <p:cNvSpPr txBox="1">
              <a:spLocks noChangeArrowheads="1"/>
            </p:cNvSpPr>
            <p:nvPr/>
          </p:nvSpPr>
          <p:spPr bwMode="auto">
            <a:xfrm>
              <a:off x="108657460" y="109455400"/>
              <a:ext cx="2127321" cy="108000"/>
            </a:xfrm>
            <a:prstGeom prst="rect">
              <a:avLst/>
            </a:prstGeom>
            <a:solidFill>
              <a:srgbClr val="66FF33"/>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92" name="Text Box 20">
              <a:extLst>
                <a:ext uri="{FF2B5EF4-FFF2-40B4-BE49-F238E27FC236}">
                  <a16:creationId xmlns:a16="http://schemas.microsoft.com/office/drawing/2014/main" id="{421853EC-88B1-FD41-AA82-B652C9A0C3A9}"/>
                </a:ext>
              </a:extLst>
            </p:cNvPr>
            <p:cNvSpPr txBox="1">
              <a:spLocks noChangeArrowheads="1"/>
            </p:cNvSpPr>
            <p:nvPr/>
          </p:nvSpPr>
          <p:spPr bwMode="auto">
            <a:xfrm>
              <a:off x="108657460" y="109347400"/>
              <a:ext cx="2127321" cy="108000"/>
            </a:xfrm>
            <a:prstGeom prst="rect">
              <a:avLst/>
            </a:prstGeom>
            <a:solidFill>
              <a:srgbClr val="CCCCCC"/>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93" name="Text Box 21">
              <a:extLst>
                <a:ext uri="{FF2B5EF4-FFF2-40B4-BE49-F238E27FC236}">
                  <a16:creationId xmlns:a16="http://schemas.microsoft.com/office/drawing/2014/main" id="{B2771BB9-2B34-CF4D-BF1A-07BF80318E80}"/>
                </a:ext>
              </a:extLst>
            </p:cNvPr>
            <p:cNvSpPr txBox="1">
              <a:spLocks noChangeArrowheads="1"/>
            </p:cNvSpPr>
            <p:nvPr/>
          </p:nvSpPr>
          <p:spPr bwMode="auto">
            <a:xfrm>
              <a:off x="108893829"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94" name="Text Box 22">
              <a:extLst>
                <a:ext uri="{FF2B5EF4-FFF2-40B4-BE49-F238E27FC236}">
                  <a16:creationId xmlns:a16="http://schemas.microsoft.com/office/drawing/2014/main" id="{109E75FB-4222-874F-9B07-931CA9F32735}"/>
                </a:ext>
              </a:extLst>
            </p:cNvPr>
            <p:cNvSpPr txBox="1">
              <a:spLocks noChangeArrowheads="1"/>
            </p:cNvSpPr>
            <p:nvPr/>
          </p:nvSpPr>
          <p:spPr bwMode="auto">
            <a:xfrm>
              <a:off x="109299033"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95" name="Text Box 23">
              <a:extLst>
                <a:ext uri="{FF2B5EF4-FFF2-40B4-BE49-F238E27FC236}">
                  <a16:creationId xmlns:a16="http://schemas.microsoft.com/office/drawing/2014/main" id="{0143382D-8DF7-924C-8679-1379266EFFB7}"/>
                </a:ext>
              </a:extLst>
            </p:cNvPr>
            <p:cNvSpPr txBox="1">
              <a:spLocks noChangeArrowheads="1"/>
            </p:cNvSpPr>
            <p:nvPr/>
          </p:nvSpPr>
          <p:spPr bwMode="auto">
            <a:xfrm>
              <a:off x="109771771"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96" name="Text Box 24">
              <a:extLst>
                <a:ext uri="{FF2B5EF4-FFF2-40B4-BE49-F238E27FC236}">
                  <a16:creationId xmlns:a16="http://schemas.microsoft.com/office/drawing/2014/main" id="{E2110A21-9DD9-4647-A572-6B02DF72C214}"/>
                </a:ext>
              </a:extLst>
            </p:cNvPr>
            <p:cNvSpPr txBox="1">
              <a:spLocks noChangeArrowheads="1"/>
            </p:cNvSpPr>
            <p:nvPr/>
          </p:nvSpPr>
          <p:spPr bwMode="auto">
            <a:xfrm>
              <a:off x="110210742"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97" name="Line 25">
              <a:extLst>
                <a:ext uri="{FF2B5EF4-FFF2-40B4-BE49-F238E27FC236}">
                  <a16:creationId xmlns:a16="http://schemas.microsoft.com/office/drawing/2014/main" id="{717BB4BC-5050-1349-8CA0-B0B540CDEF19}"/>
                </a:ext>
              </a:extLst>
            </p:cNvPr>
            <p:cNvSpPr>
              <a:spLocks noChangeShapeType="1"/>
            </p:cNvSpPr>
            <p:nvPr/>
          </p:nvSpPr>
          <p:spPr bwMode="auto">
            <a:xfrm flipV="1">
              <a:off x="110514645" y="109455400"/>
              <a:ext cx="1" cy="759150"/>
            </a:xfrm>
            <a:prstGeom prst="line">
              <a:avLst/>
            </a:prstGeom>
            <a:noFill/>
            <a:ln w="28575" algn="ctr">
              <a:solidFill>
                <a:srgbClr val="0066FF"/>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398" name="Line 26">
              <a:extLst>
                <a:ext uri="{FF2B5EF4-FFF2-40B4-BE49-F238E27FC236}">
                  <a16:creationId xmlns:a16="http://schemas.microsoft.com/office/drawing/2014/main" id="{BAB2EE77-6FC3-884B-9409-AFB65BB1B73D}"/>
                </a:ext>
              </a:extLst>
            </p:cNvPr>
            <p:cNvSpPr>
              <a:spLocks noChangeShapeType="1"/>
            </p:cNvSpPr>
            <p:nvPr/>
          </p:nvSpPr>
          <p:spPr bwMode="auto">
            <a:xfrm flipH="1">
              <a:off x="110683480" y="109311400"/>
              <a:ext cx="435993" cy="890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399" name="Line 27">
              <a:extLst>
                <a:ext uri="{FF2B5EF4-FFF2-40B4-BE49-F238E27FC236}">
                  <a16:creationId xmlns:a16="http://schemas.microsoft.com/office/drawing/2014/main" id="{9D77EEE7-787B-944F-ADD4-8D45D7659884}"/>
                </a:ext>
              </a:extLst>
            </p:cNvPr>
            <p:cNvSpPr>
              <a:spLocks noChangeShapeType="1"/>
            </p:cNvSpPr>
            <p:nvPr/>
          </p:nvSpPr>
          <p:spPr bwMode="auto">
            <a:xfrm>
              <a:off x="108366996" y="109656300"/>
              <a:ext cx="362031" cy="763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400" name="Line 28">
              <a:extLst>
                <a:ext uri="{FF2B5EF4-FFF2-40B4-BE49-F238E27FC236}">
                  <a16:creationId xmlns:a16="http://schemas.microsoft.com/office/drawing/2014/main" id="{B10FBEDA-D2EA-0B45-8374-B263532D1F9D}"/>
                </a:ext>
              </a:extLst>
            </p:cNvPr>
            <p:cNvSpPr>
              <a:spLocks noChangeShapeType="1"/>
            </p:cNvSpPr>
            <p:nvPr/>
          </p:nvSpPr>
          <p:spPr bwMode="auto">
            <a:xfrm flipV="1">
              <a:off x="108361040" y="109504050"/>
              <a:ext cx="397768" cy="1586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401" name="Text Box 29">
              <a:extLst>
                <a:ext uri="{FF2B5EF4-FFF2-40B4-BE49-F238E27FC236}">
                  <a16:creationId xmlns:a16="http://schemas.microsoft.com/office/drawing/2014/main" id="{2CD9720E-6BD3-B740-A52A-55E88B08D5AF}"/>
                </a:ext>
              </a:extLst>
            </p:cNvPr>
            <p:cNvSpPr txBox="1">
              <a:spLocks noChangeArrowheads="1"/>
            </p:cNvSpPr>
            <p:nvPr/>
          </p:nvSpPr>
          <p:spPr bwMode="auto">
            <a:xfrm>
              <a:off x="111122451" y="109579775"/>
              <a:ext cx="1949872" cy="21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Semi reflective metal layer</a:t>
              </a:r>
              <a:endParaRPr lang="en-US" altLang="en-US" sz="1400"/>
            </a:p>
          </p:txBody>
        </p:sp>
      </p:grpSp>
    </p:spTree>
    <p:extLst>
      <p:ext uri="{BB962C8B-B14F-4D97-AF65-F5344CB8AC3E}">
        <p14:creationId xmlns:p14="http://schemas.microsoft.com/office/powerpoint/2010/main" val="3998070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8A99DA92-31EC-485D-A023-C860D1772AA9}"/>
              </a:ext>
            </a:extLst>
          </p:cNvPr>
          <p:cNvSpPr>
            <a:spLocks noGrp="1" noChangeArrowheads="1"/>
          </p:cNvSpPr>
          <p:nvPr>
            <p:ph type="title"/>
          </p:nvPr>
        </p:nvSpPr>
        <p:spPr>
          <a:xfrm>
            <a:off x="913364" y="288914"/>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B51715CA-C8EE-B040-9FA1-67E7A15A047A}"/>
              </a:ext>
            </a:extLst>
          </p:cNvPr>
          <p:cNvSpPr txBox="1">
            <a:spLocks noChangeArrowheads="1"/>
          </p:cNvSpPr>
          <p:nvPr/>
        </p:nvSpPr>
        <p:spPr bwMode="auto">
          <a:xfrm>
            <a:off x="714375" y="1000125"/>
            <a:ext cx="7500938"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dirty="0">
                <a:latin typeface="+mn-lt"/>
              </a:rPr>
              <a:t>DVD’s  hold a lot more data than CD’s.  They can have several layers, each holding </a:t>
            </a:r>
            <a:r>
              <a:rPr lang="en-IE" altLang="en-US" sz="2200" b="1" dirty="0">
                <a:latin typeface="+mn-lt"/>
              </a:rPr>
              <a:t>4.7GB </a:t>
            </a:r>
            <a:r>
              <a:rPr lang="en-IE" altLang="en-US" sz="2200" dirty="0">
                <a:latin typeface="+mn-lt"/>
              </a:rPr>
              <a:t>of data.  </a:t>
            </a:r>
          </a:p>
          <a:p>
            <a:pPr algn="just" eaLnBrk="1" hangingPunct="1"/>
            <a:endParaRPr lang="en-IE" altLang="en-US" sz="2200" dirty="0">
              <a:latin typeface="+mn-lt"/>
            </a:endParaRPr>
          </a:p>
          <a:p>
            <a:pPr algn="just" eaLnBrk="1" hangingPunct="1"/>
            <a:r>
              <a:rPr lang="en-IE" altLang="en-US" sz="2200" dirty="0">
                <a:latin typeface="+mn-lt"/>
              </a:rPr>
              <a:t>The possibilities are:</a:t>
            </a: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r>
              <a:rPr lang="en-IE" altLang="en-US" sz="2200" dirty="0">
                <a:latin typeface="+mn-lt"/>
              </a:rPr>
              <a:t>Dual layer disks have two reflective layers, one which can be penetrated at a certain intensity</a:t>
            </a:r>
          </a:p>
        </p:txBody>
      </p:sp>
      <p:grpSp>
        <p:nvGrpSpPr>
          <p:cNvPr id="2" name="Group 2">
            <a:extLst>
              <a:ext uri="{FF2B5EF4-FFF2-40B4-BE49-F238E27FC236}">
                <a16:creationId xmlns:a16="http://schemas.microsoft.com/office/drawing/2014/main" id="{A4757C98-1AF2-A641-B3DD-CFA2BE5042EF}"/>
              </a:ext>
            </a:extLst>
          </p:cNvPr>
          <p:cNvGrpSpPr>
            <a:grpSpLocks/>
          </p:cNvGrpSpPr>
          <p:nvPr/>
        </p:nvGrpSpPr>
        <p:grpSpPr bwMode="auto">
          <a:xfrm>
            <a:off x="1576883" y="4221088"/>
            <a:ext cx="5990233" cy="1582711"/>
            <a:chOff x="107604425" y="108945000"/>
            <a:chExt cx="5467898" cy="1269550"/>
          </a:xfrm>
        </p:grpSpPr>
        <p:sp>
          <p:nvSpPr>
            <p:cNvPr id="103455" name="Text Box 3">
              <a:extLst>
                <a:ext uri="{FF2B5EF4-FFF2-40B4-BE49-F238E27FC236}">
                  <a16:creationId xmlns:a16="http://schemas.microsoft.com/office/drawing/2014/main" id="{02E2E7BF-45A3-E545-B80E-39E776FAE3E5}"/>
                </a:ext>
              </a:extLst>
            </p:cNvPr>
            <p:cNvSpPr txBox="1">
              <a:spLocks noChangeArrowheads="1"/>
            </p:cNvSpPr>
            <p:nvPr/>
          </p:nvSpPr>
          <p:spPr bwMode="auto">
            <a:xfrm>
              <a:off x="108661399" y="109779700"/>
              <a:ext cx="2127321" cy="273300"/>
            </a:xfrm>
            <a:prstGeom prst="rect">
              <a:avLst/>
            </a:prstGeom>
            <a:solidFill>
              <a:srgbClr val="FFCC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dirty="0">
                  <a:solidFill>
                    <a:srgbClr val="000000"/>
                  </a:solidFill>
                  <a:latin typeface="Times New Roman" panose="02020603050405020304" pitchFamily="18" charset="0"/>
                </a:rPr>
                <a:t>Polycarbonate</a:t>
              </a:r>
              <a:endParaRPr lang="en-US" altLang="en-US" dirty="0"/>
            </a:p>
          </p:txBody>
        </p:sp>
        <p:sp>
          <p:nvSpPr>
            <p:cNvPr id="103456" name="Text Box 4">
              <a:extLst>
                <a:ext uri="{FF2B5EF4-FFF2-40B4-BE49-F238E27FC236}">
                  <a16:creationId xmlns:a16="http://schemas.microsoft.com/office/drawing/2014/main" id="{DD24EC22-BD75-E146-AD14-9EA059326264}"/>
                </a:ext>
              </a:extLst>
            </p:cNvPr>
            <p:cNvSpPr txBox="1">
              <a:spLocks noChangeArrowheads="1"/>
            </p:cNvSpPr>
            <p:nvPr/>
          </p:nvSpPr>
          <p:spPr bwMode="auto">
            <a:xfrm>
              <a:off x="108657460" y="109239400"/>
              <a:ext cx="2127321" cy="108000"/>
            </a:xfrm>
            <a:prstGeom prst="rect">
              <a:avLst/>
            </a:prstGeom>
            <a:solidFill>
              <a:srgbClr val="0066FF"/>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nvGrpSpPr>
            <p:cNvPr id="103457" name="Group 5">
              <a:extLst>
                <a:ext uri="{FF2B5EF4-FFF2-40B4-BE49-F238E27FC236}">
                  <a16:creationId xmlns:a16="http://schemas.microsoft.com/office/drawing/2014/main" id="{74287D44-C840-3A4E-8050-ACAF9777E235}"/>
                </a:ext>
              </a:extLst>
            </p:cNvPr>
            <p:cNvGrpSpPr>
              <a:grpSpLocks/>
            </p:cNvGrpSpPr>
            <p:nvPr/>
          </p:nvGrpSpPr>
          <p:grpSpPr bwMode="auto">
            <a:xfrm>
              <a:off x="108661399" y="109563700"/>
              <a:ext cx="2127321" cy="216000"/>
              <a:chOff x="108747975" y="110484450"/>
              <a:chExt cx="2268000" cy="216000"/>
            </a:xfrm>
          </p:grpSpPr>
          <p:sp>
            <p:nvSpPr>
              <p:cNvPr id="103476" name="Text Box 6">
                <a:extLst>
                  <a:ext uri="{FF2B5EF4-FFF2-40B4-BE49-F238E27FC236}">
                    <a16:creationId xmlns:a16="http://schemas.microsoft.com/office/drawing/2014/main" id="{EF48339D-AF3E-6045-BE67-38143528B005}"/>
                  </a:ext>
                </a:extLst>
              </p:cNvPr>
              <p:cNvSpPr txBox="1">
                <a:spLocks noChangeArrowheads="1"/>
              </p:cNvSpPr>
              <p:nvPr/>
            </p:nvSpPr>
            <p:spPr bwMode="auto">
              <a:xfrm>
                <a:off x="108747975" y="110592450"/>
                <a:ext cx="2268000" cy="108000"/>
              </a:xfrm>
              <a:prstGeom prst="rect">
                <a:avLst/>
              </a:prstGeom>
              <a:solidFill>
                <a:srgbClr val="66FF33"/>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77" name="Text Box 7">
                <a:extLst>
                  <a:ext uri="{FF2B5EF4-FFF2-40B4-BE49-F238E27FC236}">
                    <a16:creationId xmlns:a16="http://schemas.microsoft.com/office/drawing/2014/main" id="{BC08A623-171F-6C45-A52C-933D4AF15C90}"/>
                  </a:ext>
                </a:extLst>
              </p:cNvPr>
              <p:cNvSpPr txBox="1">
                <a:spLocks noChangeArrowheads="1"/>
              </p:cNvSpPr>
              <p:nvPr/>
            </p:nvSpPr>
            <p:spPr bwMode="auto">
              <a:xfrm>
                <a:off x="108747975" y="110484450"/>
                <a:ext cx="2268000" cy="108000"/>
              </a:xfrm>
              <a:prstGeom prst="rect">
                <a:avLst/>
              </a:prstGeom>
              <a:solidFill>
                <a:srgbClr val="FF66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78" name="Text Box 8">
                <a:extLst>
                  <a:ext uri="{FF2B5EF4-FFF2-40B4-BE49-F238E27FC236}">
                    <a16:creationId xmlns:a16="http://schemas.microsoft.com/office/drawing/2014/main" id="{72A5A312-01B0-3A4D-ABAD-76D360FAEEE4}"/>
                  </a:ext>
                </a:extLst>
              </p:cNvPr>
              <p:cNvSpPr txBox="1">
                <a:spLocks noChangeArrowheads="1"/>
              </p:cNvSpPr>
              <p:nvPr/>
            </p:nvSpPr>
            <p:spPr bwMode="auto">
              <a:xfrm>
                <a:off x="108891975" y="110592450"/>
                <a:ext cx="252001"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79" name="Text Box 9">
                <a:extLst>
                  <a:ext uri="{FF2B5EF4-FFF2-40B4-BE49-F238E27FC236}">
                    <a16:creationId xmlns:a16="http://schemas.microsoft.com/office/drawing/2014/main" id="{F9B0F898-F510-F347-82FA-83C301F9E9B1}"/>
                  </a:ext>
                </a:extLst>
              </p:cNvPr>
              <p:cNvSpPr txBox="1">
                <a:spLocks noChangeArrowheads="1"/>
              </p:cNvSpPr>
              <p:nvPr/>
            </p:nvSpPr>
            <p:spPr bwMode="auto">
              <a:xfrm>
                <a:off x="109359975" y="110592450"/>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80" name="Text Box 10">
                <a:extLst>
                  <a:ext uri="{FF2B5EF4-FFF2-40B4-BE49-F238E27FC236}">
                    <a16:creationId xmlns:a16="http://schemas.microsoft.com/office/drawing/2014/main" id="{99785037-0610-2043-A3F9-0C6B54AAF927}"/>
                  </a:ext>
                </a:extLst>
              </p:cNvPr>
              <p:cNvSpPr txBox="1">
                <a:spLocks noChangeArrowheads="1"/>
              </p:cNvSpPr>
              <p:nvPr/>
            </p:nvSpPr>
            <p:spPr bwMode="auto">
              <a:xfrm>
                <a:off x="109791975" y="110592450"/>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81" name="Text Box 11">
                <a:extLst>
                  <a:ext uri="{FF2B5EF4-FFF2-40B4-BE49-F238E27FC236}">
                    <a16:creationId xmlns:a16="http://schemas.microsoft.com/office/drawing/2014/main" id="{4DE3FA12-33B6-6347-A273-9B2F13305F4C}"/>
                  </a:ext>
                </a:extLst>
              </p:cNvPr>
              <p:cNvSpPr txBox="1">
                <a:spLocks noChangeArrowheads="1"/>
              </p:cNvSpPr>
              <p:nvPr/>
            </p:nvSpPr>
            <p:spPr bwMode="auto">
              <a:xfrm>
                <a:off x="110259975" y="110592450"/>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sp>
          <p:nvSpPr>
            <p:cNvPr id="103458" name="Text Box 12">
              <a:extLst>
                <a:ext uri="{FF2B5EF4-FFF2-40B4-BE49-F238E27FC236}">
                  <a16:creationId xmlns:a16="http://schemas.microsoft.com/office/drawing/2014/main" id="{056F3104-ECCE-0F42-93E8-CF6FBE5D2823}"/>
                </a:ext>
              </a:extLst>
            </p:cNvPr>
            <p:cNvSpPr txBox="1">
              <a:spLocks noChangeArrowheads="1"/>
            </p:cNvSpPr>
            <p:nvPr/>
          </p:nvSpPr>
          <p:spPr bwMode="auto">
            <a:xfrm>
              <a:off x="110548412" y="109671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59" name="Line 13">
              <a:extLst>
                <a:ext uri="{FF2B5EF4-FFF2-40B4-BE49-F238E27FC236}">
                  <a16:creationId xmlns:a16="http://schemas.microsoft.com/office/drawing/2014/main" id="{4A361C9E-ACB5-CC48-8510-E183823EE42F}"/>
                </a:ext>
              </a:extLst>
            </p:cNvPr>
            <p:cNvSpPr>
              <a:spLocks noChangeShapeType="1"/>
            </p:cNvSpPr>
            <p:nvPr/>
          </p:nvSpPr>
          <p:spPr bwMode="auto">
            <a:xfrm>
              <a:off x="108353557" y="109059400"/>
              <a:ext cx="506505" cy="2351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60" name="Text Box 14">
              <a:extLst>
                <a:ext uri="{FF2B5EF4-FFF2-40B4-BE49-F238E27FC236}">
                  <a16:creationId xmlns:a16="http://schemas.microsoft.com/office/drawing/2014/main" id="{B4700561-370B-844A-9754-F2FC1F20D511}"/>
                </a:ext>
              </a:extLst>
            </p:cNvPr>
            <p:cNvSpPr txBox="1">
              <a:spLocks noChangeArrowheads="1"/>
            </p:cNvSpPr>
            <p:nvPr/>
          </p:nvSpPr>
          <p:spPr bwMode="auto">
            <a:xfrm>
              <a:off x="107855817" y="108945000"/>
              <a:ext cx="503692" cy="18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Label</a:t>
              </a:r>
              <a:endParaRPr lang="en-US" altLang="en-US" sz="1400"/>
            </a:p>
          </p:txBody>
        </p:sp>
        <p:sp>
          <p:nvSpPr>
            <p:cNvPr id="103461" name="Text Box 15">
              <a:extLst>
                <a:ext uri="{FF2B5EF4-FFF2-40B4-BE49-F238E27FC236}">
                  <a16:creationId xmlns:a16="http://schemas.microsoft.com/office/drawing/2014/main" id="{4A246158-9AD3-DB45-A853-AC23BB090A61}"/>
                </a:ext>
              </a:extLst>
            </p:cNvPr>
            <p:cNvSpPr txBox="1">
              <a:spLocks noChangeArrowheads="1"/>
            </p:cNvSpPr>
            <p:nvPr/>
          </p:nvSpPr>
          <p:spPr bwMode="auto">
            <a:xfrm>
              <a:off x="111061138" y="109209489"/>
              <a:ext cx="1817193" cy="198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Total reflective metal layer</a:t>
              </a:r>
              <a:endParaRPr lang="en-US" altLang="en-US" sz="1400"/>
            </a:p>
          </p:txBody>
        </p:sp>
        <p:sp>
          <p:nvSpPr>
            <p:cNvPr id="103462" name="Line 16">
              <a:extLst>
                <a:ext uri="{FF2B5EF4-FFF2-40B4-BE49-F238E27FC236}">
                  <a16:creationId xmlns:a16="http://schemas.microsoft.com/office/drawing/2014/main" id="{8F50F6DC-C1B7-A34D-921B-14257537AF26}"/>
                </a:ext>
              </a:extLst>
            </p:cNvPr>
            <p:cNvSpPr>
              <a:spLocks noChangeShapeType="1"/>
            </p:cNvSpPr>
            <p:nvPr/>
          </p:nvSpPr>
          <p:spPr bwMode="auto">
            <a:xfrm flipH="1" flipV="1">
              <a:off x="110683480" y="109618450"/>
              <a:ext cx="450883" cy="824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63" name="Text Box 17">
              <a:extLst>
                <a:ext uri="{FF2B5EF4-FFF2-40B4-BE49-F238E27FC236}">
                  <a16:creationId xmlns:a16="http://schemas.microsoft.com/office/drawing/2014/main" id="{FE995CCC-5E09-3444-968E-B1C37E82E7AD}"/>
                </a:ext>
              </a:extLst>
            </p:cNvPr>
            <p:cNvSpPr txBox="1">
              <a:spLocks noChangeArrowheads="1"/>
            </p:cNvSpPr>
            <p:nvPr/>
          </p:nvSpPr>
          <p:spPr bwMode="auto">
            <a:xfrm>
              <a:off x="107604425" y="109543075"/>
              <a:ext cx="765549" cy="19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Dye layers</a:t>
              </a:r>
              <a:endParaRPr lang="en-US" altLang="en-US" sz="1400"/>
            </a:p>
          </p:txBody>
        </p:sp>
        <p:sp>
          <p:nvSpPr>
            <p:cNvPr id="103464" name="Line 18">
              <a:extLst>
                <a:ext uri="{FF2B5EF4-FFF2-40B4-BE49-F238E27FC236}">
                  <a16:creationId xmlns:a16="http://schemas.microsoft.com/office/drawing/2014/main" id="{366DFF68-DC21-EE4C-8D26-8648F880FF04}"/>
                </a:ext>
              </a:extLst>
            </p:cNvPr>
            <p:cNvSpPr>
              <a:spLocks noChangeShapeType="1"/>
            </p:cNvSpPr>
            <p:nvPr/>
          </p:nvSpPr>
          <p:spPr bwMode="auto">
            <a:xfrm flipV="1">
              <a:off x="109130198" y="109671400"/>
              <a:ext cx="1" cy="540000"/>
            </a:xfrm>
            <a:prstGeom prst="line">
              <a:avLst/>
            </a:prstGeom>
            <a:noFill/>
            <a:ln w="28575" algn="ctr">
              <a:solidFill>
                <a:srgbClr val="0066FF"/>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65" name="Text Box 19">
              <a:extLst>
                <a:ext uri="{FF2B5EF4-FFF2-40B4-BE49-F238E27FC236}">
                  <a16:creationId xmlns:a16="http://schemas.microsoft.com/office/drawing/2014/main" id="{CD174AF7-6FE5-D348-86F4-14673378696A}"/>
                </a:ext>
              </a:extLst>
            </p:cNvPr>
            <p:cNvSpPr txBox="1">
              <a:spLocks noChangeArrowheads="1"/>
            </p:cNvSpPr>
            <p:nvPr/>
          </p:nvSpPr>
          <p:spPr bwMode="auto">
            <a:xfrm>
              <a:off x="108657460" y="109455400"/>
              <a:ext cx="2127321" cy="108000"/>
            </a:xfrm>
            <a:prstGeom prst="rect">
              <a:avLst/>
            </a:prstGeom>
            <a:solidFill>
              <a:srgbClr val="66FF33"/>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66" name="Text Box 20">
              <a:extLst>
                <a:ext uri="{FF2B5EF4-FFF2-40B4-BE49-F238E27FC236}">
                  <a16:creationId xmlns:a16="http://schemas.microsoft.com/office/drawing/2014/main" id="{01DB1948-480C-9343-8E96-38451317F55D}"/>
                </a:ext>
              </a:extLst>
            </p:cNvPr>
            <p:cNvSpPr txBox="1">
              <a:spLocks noChangeArrowheads="1"/>
            </p:cNvSpPr>
            <p:nvPr/>
          </p:nvSpPr>
          <p:spPr bwMode="auto">
            <a:xfrm>
              <a:off x="108657460" y="109347400"/>
              <a:ext cx="2127321" cy="108000"/>
            </a:xfrm>
            <a:prstGeom prst="rect">
              <a:avLst/>
            </a:prstGeom>
            <a:solidFill>
              <a:srgbClr val="CCCCCC"/>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67" name="Text Box 21">
              <a:extLst>
                <a:ext uri="{FF2B5EF4-FFF2-40B4-BE49-F238E27FC236}">
                  <a16:creationId xmlns:a16="http://schemas.microsoft.com/office/drawing/2014/main" id="{AAB6ACA0-A2A8-C840-9C48-8FA332599781}"/>
                </a:ext>
              </a:extLst>
            </p:cNvPr>
            <p:cNvSpPr txBox="1">
              <a:spLocks noChangeArrowheads="1"/>
            </p:cNvSpPr>
            <p:nvPr/>
          </p:nvSpPr>
          <p:spPr bwMode="auto">
            <a:xfrm>
              <a:off x="108893829"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68" name="Text Box 22">
              <a:extLst>
                <a:ext uri="{FF2B5EF4-FFF2-40B4-BE49-F238E27FC236}">
                  <a16:creationId xmlns:a16="http://schemas.microsoft.com/office/drawing/2014/main" id="{53413FDD-7247-014C-8019-F8F27ED09B29}"/>
                </a:ext>
              </a:extLst>
            </p:cNvPr>
            <p:cNvSpPr txBox="1">
              <a:spLocks noChangeArrowheads="1"/>
            </p:cNvSpPr>
            <p:nvPr/>
          </p:nvSpPr>
          <p:spPr bwMode="auto">
            <a:xfrm>
              <a:off x="109299033"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69" name="Text Box 23">
              <a:extLst>
                <a:ext uri="{FF2B5EF4-FFF2-40B4-BE49-F238E27FC236}">
                  <a16:creationId xmlns:a16="http://schemas.microsoft.com/office/drawing/2014/main" id="{7F3758FF-05F0-E841-903B-C0CEAE4AA765}"/>
                </a:ext>
              </a:extLst>
            </p:cNvPr>
            <p:cNvSpPr txBox="1">
              <a:spLocks noChangeArrowheads="1"/>
            </p:cNvSpPr>
            <p:nvPr/>
          </p:nvSpPr>
          <p:spPr bwMode="auto">
            <a:xfrm>
              <a:off x="109771771"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70" name="Text Box 24">
              <a:extLst>
                <a:ext uri="{FF2B5EF4-FFF2-40B4-BE49-F238E27FC236}">
                  <a16:creationId xmlns:a16="http://schemas.microsoft.com/office/drawing/2014/main" id="{0C3BC3C0-EA88-494D-8558-0070BB1C2976}"/>
                </a:ext>
              </a:extLst>
            </p:cNvPr>
            <p:cNvSpPr txBox="1">
              <a:spLocks noChangeArrowheads="1"/>
            </p:cNvSpPr>
            <p:nvPr/>
          </p:nvSpPr>
          <p:spPr bwMode="auto">
            <a:xfrm>
              <a:off x="110210742"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71" name="Line 25">
              <a:extLst>
                <a:ext uri="{FF2B5EF4-FFF2-40B4-BE49-F238E27FC236}">
                  <a16:creationId xmlns:a16="http://schemas.microsoft.com/office/drawing/2014/main" id="{7E730048-5BF3-5B44-99DE-8B0AF9C0D9EB}"/>
                </a:ext>
              </a:extLst>
            </p:cNvPr>
            <p:cNvSpPr>
              <a:spLocks noChangeShapeType="1"/>
            </p:cNvSpPr>
            <p:nvPr/>
          </p:nvSpPr>
          <p:spPr bwMode="auto">
            <a:xfrm flipV="1">
              <a:off x="110514645" y="109455400"/>
              <a:ext cx="1" cy="759150"/>
            </a:xfrm>
            <a:prstGeom prst="line">
              <a:avLst/>
            </a:prstGeom>
            <a:noFill/>
            <a:ln w="28575" algn="ctr">
              <a:solidFill>
                <a:srgbClr val="0066FF"/>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72" name="Line 26">
              <a:extLst>
                <a:ext uri="{FF2B5EF4-FFF2-40B4-BE49-F238E27FC236}">
                  <a16:creationId xmlns:a16="http://schemas.microsoft.com/office/drawing/2014/main" id="{286D4593-C3D9-4C47-9CB0-9160E9F88332}"/>
                </a:ext>
              </a:extLst>
            </p:cNvPr>
            <p:cNvSpPr>
              <a:spLocks noChangeShapeType="1"/>
            </p:cNvSpPr>
            <p:nvPr/>
          </p:nvSpPr>
          <p:spPr bwMode="auto">
            <a:xfrm flipH="1">
              <a:off x="110683480" y="109311400"/>
              <a:ext cx="435993" cy="890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73" name="Line 27">
              <a:extLst>
                <a:ext uri="{FF2B5EF4-FFF2-40B4-BE49-F238E27FC236}">
                  <a16:creationId xmlns:a16="http://schemas.microsoft.com/office/drawing/2014/main" id="{D3C1A9E5-5789-2A49-96DA-F1AED7D293BA}"/>
                </a:ext>
              </a:extLst>
            </p:cNvPr>
            <p:cNvSpPr>
              <a:spLocks noChangeShapeType="1"/>
            </p:cNvSpPr>
            <p:nvPr/>
          </p:nvSpPr>
          <p:spPr bwMode="auto">
            <a:xfrm>
              <a:off x="108366996" y="109656300"/>
              <a:ext cx="362031" cy="763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74" name="Line 28">
              <a:extLst>
                <a:ext uri="{FF2B5EF4-FFF2-40B4-BE49-F238E27FC236}">
                  <a16:creationId xmlns:a16="http://schemas.microsoft.com/office/drawing/2014/main" id="{D072AEAC-A5A2-3E49-974C-15EF8AD02F7D}"/>
                </a:ext>
              </a:extLst>
            </p:cNvPr>
            <p:cNvSpPr>
              <a:spLocks noChangeShapeType="1"/>
            </p:cNvSpPr>
            <p:nvPr/>
          </p:nvSpPr>
          <p:spPr bwMode="auto">
            <a:xfrm flipV="1">
              <a:off x="108361040" y="109504050"/>
              <a:ext cx="397768" cy="1586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75" name="Text Box 29">
              <a:extLst>
                <a:ext uri="{FF2B5EF4-FFF2-40B4-BE49-F238E27FC236}">
                  <a16:creationId xmlns:a16="http://schemas.microsoft.com/office/drawing/2014/main" id="{2D9F48F9-B8F3-7242-BC27-72626E0E8A11}"/>
                </a:ext>
              </a:extLst>
            </p:cNvPr>
            <p:cNvSpPr txBox="1">
              <a:spLocks noChangeArrowheads="1"/>
            </p:cNvSpPr>
            <p:nvPr/>
          </p:nvSpPr>
          <p:spPr bwMode="auto">
            <a:xfrm>
              <a:off x="111122451" y="109579775"/>
              <a:ext cx="1949872" cy="21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Semi reflective metal layer</a:t>
              </a:r>
              <a:endParaRPr lang="en-US" altLang="en-US" sz="1400"/>
            </a:p>
          </p:txBody>
        </p:sp>
      </p:grpSp>
      <p:graphicFrame>
        <p:nvGraphicFramePr>
          <p:cNvPr id="32" name="Table 31">
            <a:extLst>
              <a:ext uri="{FF2B5EF4-FFF2-40B4-BE49-F238E27FC236}">
                <a16:creationId xmlns:a16="http://schemas.microsoft.com/office/drawing/2014/main" id="{F5A321FD-611E-4C7A-A705-E801C7142701}"/>
              </a:ext>
            </a:extLst>
          </p:cNvPr>
          <p:cNvGraphicFramePr>
            <a:graphicFrameLocks noGrp="1"/>
          </p:cNvGraphicFramePr>
          <p:nvPr>
            <p:extLst>
              <p:ext uri="{D42A27DB-BD31-4B8C-83A1-F6EECF244321}">
                <p14:modId xmlns:p14="http://schemas.microsoft.com/office/powerpoint/2010/main" val="4281362521"/>
              </p:ext>
            </p:extLst>
          </p:nvPr>
        </p:nvGraphicFramePr>
        <p:xfrm>
          <a:off x="928688" y="2500313"/>
          <a:ext cx="7281862" cy="1071562"/>
        </p:xfrm>
        <a:graphic>
          <a:graphicData uri="http://schemas.openxmlformats.org/drawingml/2006/table">
            <a:tbl>
              <a:tblPr/>
              <a:tblGrid>
                <a:gridCol w="1749122">
                  <a:extLst>
                    <a:ext uri="{9D8B030D-6E8A-4147-A177-3AD203B41FA5}">
                      <a16:colId xmlns:a16="http://schemas.microsoft.com/office/drawing/2014/main" val="20000"/>
                    </a:ext>
                  </a:extLst>
                </a:gridCol>
                <a:gridCol w="1383185">
                  <a:extLst>
                    <a:ext uri="{9D8B030D-6E8A-4147-A177-3AD203B41FA5}">
                      <a16:colId xmlns:a16="http://schemas.microsoft.com/office/drawing/2014/main" val="20001"/>
                    </a:ext>
                  </a:extLst>
                </a:gridCol>
                <a:gridCol w="1383185">
                  <a:extLst>
                    <a:ext uri="{9D8B030D-6E8A-4147-A177-3AD203B41FA5}">
                      <a16:colId xmlns:a16="http://schemas.microsoft.com/office/drawing/2014/main" val="20002"/>
                    </a:ext>
                  </a:extLst>
                </a:gridCol>
                <a:gridCol w="1383185">
                  <a:extLst>
                    <a:ext uri="{9D8B030D-6E8A-4147-A177-3AD203B41FA5}">
                      <a16:colId xmlns:a16="http://schemas.microsoft.com/office/drawing/2014/main" val="20003"/>
                    </a:ext>
                  </a:extLst>
                </a:gridCol>
                <a:gridCol w="1383185">
                  <a:extLst>
                    <a:ext uri="{9D8B030D-6E8A-4147-A177-3AD203B41FA5}">
                      <a16:colId xmlns:a16="http://schemas.microsoft.com/office/drawing/2014/main" val="20004"/>
                    </a:ext>
                  </a:extLst>
                </a:gridCol>
              </a:tblGrid>
              <a:tr h="360037">
                <a:tc>
                  <a:txBody>
                    <a:bodyPr/>
                    <a:lstStyle/>
                    <a:p>
                      <a:pPr marR="0" indent="0" algn="ctr" rtl="0">
                        <a:spcBef>
                          <a:spcPts val="0"/>
                        </a:spcBef>
                        <a:spcAft>
                          <a:spcPts val="0"/>
                        </a:spcAft>
                      </a:pPr>
                      <a:r>
                        <a:rPr lang="en-IE" sz="1400" b="1" kern="1400" dirty="0">
                          <a:solidFill>
                            <a:srgbClr val="000000"/>
                          </a:solidFill>
                          <a:latin typeface="+mn-lt"/>
                        </a:rPr>
                        <a:t>Number of sides</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dirty="0">
                          <a:solidFill>
                            <a:srgbClr val="000000"/>
                          </a:solidFill>
                          <a:latin typeface="+mn-lt"/>
                        </a:rPr>
                        <a:t>1</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dirty="0">
                          <a:solidFill>
                            <a:srgbClr val="000000"/>
                          </a:solidFill>
                          <a:latin typeface="+mn-lt"/>
                        </a:rPr>
                        <a:t>1</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dirty="0">
                          <a:solidFill>
                            <a:srgbClr val="000000"/>
                          </a:solidFill>
                          <a:latin typeface="+mn-lt"/>
                        </a:rPr>
                        <a:t>2</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dirty="0">
                          <a:solidFill>
                            <a:srgbClr val="000000"/>
                          </a:solidFill>
                          <a:latin typeface="+mn-lt"/>
                        </a:rPr>
                        <a:t>2</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51488">
                <a:tc>
                  <a:txBody>
                    <a:bodyPr/>
                    <a:lstStyle/>
                    <a:p>
                      <a:pPr marR="0" indent="0" algn="ctr" rtl="0">
                        <a:spcBef>
                          <a:spcPts val="0"/>
                        </a:spcBef>
                        <a:spcAft>
                          <a:spcPts val="0"/>
                        </a:spcAft>
                      </a:pPr>
                      <a:r>
                        <a:rPr lang="en-IE" sz="1400" b="1" kern="1400">
                          <a:solidFill>
                            <a:srgbClr val="000000"/>
                          </a:solidFill>
                          <a:latin typeface="+mn-lt"/>
                        </a:rPr>
                        <a:t>Number of layers</a:t>
                      </a:r>
                      <a:endParaRPr lang="en-IE" sz="1400" kern="140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a:solidFill>
                            <a:srgbClr val="000000"/>
                          </a:solidFill>
                          <a:latin typeface="+mn-lt"/>
                        </a:rPr>
                        <a:t>1</a:t>
                      </a:r>
                      <a:endParaRPr lang="en-IE" sz="1400" kern="140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a:solidFill>
                            <a:srgbClr val="000000"/>
                          </a:solidFill>
                          <a:latin typeface="+mn-lt"/>
                        </a:rPr>
                        <a:t>2</a:t>
                      </a:r>
                      <a:endParaRPr lang="en-IE" sz="1400" kern="140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a:solidFill>
                            <a:srgbClr val="000000"/>
                          </a:solidFill>
                          <a:latin typeface="+mn-lt"/>
                        </a:rPr>
                        <a:t>1</a:t>
                      </a:r>
                      <a:endParaRPr lang="en-IE" sz="1400" kern="140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dirty="0">
                          <a:solidFill>
                            <a:srgbClr val="000000"/>
                          </a:solidFill>
                          <a:latin typeface="+mn-lt"/>
                        </a:rPr>
                        <a:t>2</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60037">
                <a:tc>
                  <a:txBody>
                    <a:bodyPr/>
                    <a:lstStyle/>
                    <a:p>
                      <a:pPr marR="0" indent="0" algn="ctr" rtl="0">
                        <a:spcBef>
                          <a:spcPts val="0"/>
                        </a:spcBef>
                        <a:spcAft>
                          <a:spcPts val="0"/>
                        </a:spcAft>
                      </a:pPr>
                      <a:r>
                        <a:rPr lang="en-IE" sz="1400" b="1" kern="1400" dirty="0">
                          <a:solidFill>
                            <a:srgbClr val="000000"/>
                          </a:solidFill>
                          <a:latin typeface="+mn-lt"/>
                        </a:rPr>
                        <a:t>Disk capacity</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dirty="0">
                          <a:solidFill>
                            <a:srgbClr val="000000"/>
                          </a:solidFill>
                          <a:latin typeface="+mn-lt"/>
                        </a:rPr>
                        <a:t>4.7GB</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dirty="0">
                          <a:solidFill>
                            <a:srgbClr val="000000"/>
                          </a:solidFill>
                          <a:latin typeface="+mn-lt"/>
                        </a:rPr>
                        <a:t>8.5GB</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a:solidFill>
                            <a:srgbClr val="000000"/>
                          </a:solidFill>
                          <a:latin typeface="+mn-lt"/>
                        </a:rPr>
                        <a:t>9.4GB</a:t>
                      </a:r>
                      <a:endParaRPr lang="en-IE" sz="1400" kern="140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dirty="0">
                          <a:solidFill>
                            <a:srgbClr val="000000"/>
                          </a:solidFill>
                          <a:latin typeface="+mn-lt"/>
                        </a:rPr>
                        <a:t>17GB</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073705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a:extLst>
              <a:ext uri="{FF2B5EF4-FFF2-40B4-BE49-F238E27FC236}">
                <a16:creationId xmlns:a16="http://schemas.microsoft.com/office/drawing/2014/main" id="{E601A3CD-A5B4-45EA-A118-E28A838097F5}"/>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0F60D9BC-7709-114F-A0C1-43FF40AC1A54}"/>
              </a:ext>
            </a:extLst>
          </p:cNvPr>
          <p:cNvSpPr txBox="1">
            <a:spLocks noChangeArrowheads="1"/>
          </p:cNvSpPr>
          <p:nvPr/>
        </p:nvSpPr>
        <p:spPr bwMode="auto">
          <a:xfrm>
            <a:off x="714374" y="1000125"/>
            <a:ext cx="7962081"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b="1" dirty="0">
                <a:latin typeface="+mn-lt"/>
              </a:rPr>
              <a:t>DVD Formats</a:t>
            </a: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r>
              <a:rPr lang="en-IE" altLang="en-US" sz="2000" dirty="0">
                <a:latin typeface="+mn-lt"/>
              </a:rPr>
              <a:t>DVD-R and DVD+R are incompatible with each other.  Manufacturers have produced </a:t>
            </a:r>
            <a:r>
              <a:rPr lang="en-IE" altLang="en-US" sz="2000" b="1" dirty="0">
                <a:latin typeface="+mn-lt"/>
              </a:rPr>
              <a:t>DVD±R </a:t>
            </a:r>
            <a:r>
              <a:rPr lang="en-IE" altLang="en-US" sz="2000" dirty="0">
                <a:latin typeface="+mn-lt"/>
              </a:rPr>
              <a:t>drives capable of reading and writing to both standards.</a:t>
            </a:r>
          </a:p>
        </p:txBody>
      </p:sp>
      <p:graphicFrame>
        <p:nvGraphicFramePr>
          <p:cNvPr id="33" name="Table 32">
            <a:extLst>
              <a:ext uri="{FF2B5EF4-FFF2-40B4-BE49-F238E27FC236}">
                <a16:creationId xmlns:a16="http://schemas.microsoft.com/office/drawing/2014/main" id="{312900D2-3BA9-4736-93C2-CC594867DBCF}"/>
              </a:ext>
            </a:extLst>
          </p:cNvPr>
          <p:cNvGraphicFramePr>
            <a:graphicFrameLocks noGrp="1"/>
          </p:cNvGraphicFramePr>
          <p:nvPr>
            <p:extLst>
              <p:ext uri="{D42A27DB-BD31-4B8C-83A1-F6EECF244321}">
                <p14:modId xmlns:p14="http://schemas.microsoft.com/office/powerpoint/2010/main" val="1352786606"/>
              </p:ext>
            </p:extLst>
          </p:nvPr>
        </p:nvGraphicFramePr>
        <p:xfrm>
          <a:off x="928688" y="1437875"/>
          <a:ext cx="7500938" cy="3143253"/>
        </p:xfrm>
        <a:graphic>
          <a:graphicData uri="http://schemas.openxmlformats.org/drawingml/2006/table">
            <a:tbl>
              <a:tblPr/>
              <a:tblGrid>
                <a:gridCol w="475051">
                  <a:extLst>
                    <a:ext uri="{9D8B030D-6E8A-4147-A177-3AD203B41FA5}">
                      <a16:colId xmlns:a16="http://schemas.microsoft.com/office/drawing/2014/main" val="20000"/>
                    </a:ext>
                  </a:extLst>
                </a:gridCol>
                <a:gridCol w="1008021">
                  <a:extLst>
                    <a:ext uri="{9D8B030D-6E8A-4147-A177-3AD203B41FA5}">
                      <a16:colId xmlns:a16="http://schemas.microsoft.com/office/drawing/2014/main" val="20001"/>
                    </a:ext>
                  </a:extLst>
                </a:gridCol>
                <a:gridCol w="6017866">
                  <a:extLst>
                    <a:ext uri="{9D8B030D-6E8A-4147-A177-3AD203B41FA5}">
                      <a16:colId xmlns:a16="http://schemas.microsoft.com/office/drawing/2014/main" val="20002"/>
                    </a:ext>
                  </a:extLst>
                </a:gridCol>
              </a:tblGrid>
              <a:tr h="771959">
                <a:tc>
                  <a:txBody>
                    <a:bodyPr/>
                    <a:lstStyle/>
                    <a:p>
                      <a:pPr marR="0" indent="0" algn="just" rtl="0">
                        <a:spcBef>
                          <a:spcPts val="0"/>
                        </a:spcBef>
                        <a:spcAft>
                          <a:spcPts val="0"/>
                        </a:spcAft>
                      </a:pPr>
                      <a:r>
                        <a:rPr lang="en-IE" sz="1500" b="0" kern="1400" dirty="0">
                          <a:solidFill>
                            <a:srgbClr val="000000"/>
                          </a:solidFill>
                          <a:latin typeface="+mn-lt"/>
                        </a:rPr>
                        <a:t>1</a:t>
                      </a:r>
                      <a:endParaRPr lang="en-IE" sz="1200" b="0" kern="1400" dirty="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1" kern="1400" dirty="0">
                          <a:solidFill>
                            <a:srgbClr val="000000"/>
                          </a:solidFill>
                          <a:latin typeface="+mn-lt"/>
                        </a:rPr>
                        <a:t>DVD-ROM</a:t>
                      </a:r>
                      <a:endParaRPr lang="en-IE" sz="1200" b="1" kern="1400" dirty="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0" kern="1400" dirty="0">
                          <a:solidFill>
                            <a:srgbClr val="000000"/>
                          </a:solidFill>
                          <a:latin typeface="+mn-lt"/>
                        </a:rPr>
                        <a:t>Read only.  Mechanically stamped and  manufactured as single or double layer and as single sided or double sided. </a:t>
                      </a:r>
                      <a:endParaRPr lang="en-IE" sz="1200" b="0" kern="1400" dirty="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602625">
                <a:tc>
                  <a:txBody>
                    <a:bodyPr/>
                    <a:lstStyle/>
                    <a:p>
                      <a:pPr marR="0" indent="0" algn="just" rtl="0">
                        <a:spcBef>
                          <a:spcPts val="0"/>
                        </a:spcBef>
                        <a:spcAft>
                          <a:spcPts val="0"/>
                        </a:spcAft>
                      </a:pPr>
                      <a:r>
                        <a:rPr lang="en-IE" sz="1500" b="0" kern="1400">
                          <a:solidFill>
                            <a:srgbClr val="000000"/>
                          </a:solidFill>
                          <a:latin typeface="+mn-lt"/>
                        </a:rPr>
                        <a:t>2</a:t>
                      </a:r>
                      <a:endParaRPr lang="en-IE" sz="1200" b="0" kern="140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1" kern="1400" dirty="0">
                          <a:solidFill>
                            <a:srgbClr val="000000"/>
                          </a:solidFill>
                          <a:latin typeface="+mn-lt"/>
                        </a:rPr>
                        <a:t>DVD-R</a:t>
                      </a:r>
                      <a:endParaRPr lang="en-IE" sz="1200" b="1" kern="1400" dirty="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0" kern="1400">
                          <a:solidFill>
                            <a:srgbClr val="000000"/>
                          </a:solidFill>
                          <a:latin typeface="+mn-lt"/>
                        </a:rPr>
                        <a:t>Single or dual layer disks and can be single or double sided.  They can be written to only once. </a:t>
                      </a:r>
                      <a:endParaRPr lang="en-IE" sz="1200" b="0" kern="140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607131">
                <a:tc>
                  <a:txBody>
                    <a:bodyPr/>
                    <a:lstStyle/>
                    <a:p>
                      <a:pPr marR="0" indent="0" algn="just" rtl="0">
                        <a:spcBef>
                          <a:spcPts val="0"/>
                        </a:spcBef>
                        <a:spcAft>
                          <a:spcPts val="0"/>
                        </a:spcAft>
                      </a:pPr>
                      <a:r>
                        <a:rPr lang="en-IE" sz="1500" b="0" kern="1400">
                          <a:solidFill>
                            <a:srgbClr val="000000"/>
                          </a:solidFill>
                          <a:latin typeface="+mn-lt"/>
                        </a:rPr>
                        <a:t>3</a:t>
                      </a:r>
                      <a:endParaRPr lang="en-IE" sz="1200" b="0" kern="140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1" kern="1400" dirty="0">
                          <a:solidFill>
                            <a:srgbClr val="000000"/>
                          </a:solidFill>
                          <a:latin typeface="+mn-lt"/>
                        </a:rPr>
                        <a:t>DVD-RW</a:t>
                      </a:r>
                      <a:endParaRPr lang="en-IE" sz="1200" b="1" kern="1400" dirty="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0" kern="1400" dirty="0">
                          <a:solidFill>
                            <a:srgbClr val="000000"/>
                          </a:solidFill>
                          <a:latin typeface="+mn-lt"/>
                        </a:rPr>
                        <a:t>Same as DVD-R but can be written to several times.</a:t>
                      </a:r>
                      <a:endParaRPr lang="en-IE" sz="1200" b="0" kern="1400" dirty="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548580">
                <a:tc>
                  <a:txBody>
                    <a:bodyPr/>
                    <a:lstStyle/>
                    <a:p>
                      <a:pPr marR="0" indent="0" algn="just" rtl="0">
                        <a:spcBef>
                          <a:spcPts val="0"/>
                        </a:spcBef>
                        <a:spcAft>
                          <a:spcPts val="0"/>
                        </a:spcAft>
                      </a:pPr>
                      <a:r>
                        <a:rPr lang="en-IE" sz="1500" b="0" kern="1400">
                          <a:solidFill>
                            <a:srgbClr val="000000"/>
                          </a:solidFill>
                          <a:latin typeface="+mn-lt"/>
                        </a:rPr>
                        <a:t>4</a:t>
                      </a:r>
                      <a:endParaRPr lang="en-IE" sz="1200" b="0" kern="140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1" kern="1400" dirty="0">
                          <a:solidFill>
                            <a:srgbClr val="000000"/>
                          </a:solidFill>
                          <a:latin typeface="+mn-lt"/>
                        </a:rPr>
                        <a:t>DVD+R</a:t>
                      </a:r>
                      <a:endParaRPr lang="en-IE" sz="1200" b="1" kern="1400" dirty="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0" kern="1400">
                          <a:solidFill>
                            <a:srgbClr val="000000"/>
                          </a:solidFill>
                          <a:latin typeface="+mn-lt"/>
                        </a:rPr>
                        <a:t>These are single or dual layer disks and can be single or double sided.  They can be written to only once. </a:t>
                      </a:r>
                      <a:endParaRPr lang="en-IE" sz="1200" b="0" kern="140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612954">
                <a:tc>
                  <a:txBody>
                    <a:bodyPr/>
                    <a:lstStyle/>
                    <a:p>
                      <a:pPr marR="0" indent="0" algn="just" rtl="0">
                        <a:spcBef>
                          <a:spcPts val="0"/>
                        </a:spcBef>
                        <a:spcAft>
                          <a:spcPts val="0"/>
                        </a:spcAft>
                      </a:pPr>
                      <a:r>
                        <a:rPr lang="en-IE" sz="1500" b="0" kern="1400">
                          <a:solidFill>
                            <a:srgbClr val="000000"/>
                          </a:solidFill>
                          <a:latin typeface="+mn-lt"/>
                        </a:rPr>
                        <a:t>5</a:t>
                      </a:r>
                      <a:endParaRPr lang="en-IE" sz="1200" b="0" kern="140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1" kern="1400" dirty="0">
                          <a:solidFill>
                            <a:srgbClr val="000000"/>
                          </a:solidFill>
                          <a:latin typeface="+mn-lt"/>
                        </a:rPr>
                        <a:t>DVD+RW</a:t>
                      </a:r>
                      <a:endParaRPr lang="en-IE" sz="1200" b="1" kern="1400" dirty="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0" kern="1400" dirty="0">
                          <a:solidFill>
                            <a:srgbClr val="000000"/>
                          </a:solidFill>
                          <a:latin typeface="+mn-lt"/>
                        </a:rPr>
                        <a:t>These are the same as DVD+R only that they can be written to several times.</a:t>
                      </a:r>
                      <a:endParaRPr lang="en-IE" sz="1200" b="0" kern="1400" dirty="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105502" name="Control 1">
            <a:extLst>
              <a:ext uri="{FF2B5EF4-FFF2-40B4-BE49-F238E27FC236}">
                <a16:creationId xmlns:a16="http://schemas.microsoft.com/office/drawing/2014/main" id="{67544375-7187-6D4F-99E8-9268B8424BFE}"/>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16733530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2">
            <a:extLst>
              <a:ext uri="{FF2B5EF4-FFF2-40B4-BE49-F238E27FC236}">
                <a16:creationId xmlns:a16="http://schemas.microsoft.com/office/drawing/2014/main" id="{901E13FC-16ED-4F7F-80BE-749D09DD1A60}"/>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21382BCF-AF34-754A-A5F8-09B10A53510E}"/>
              </a:ext>
            </a:extLst>
          </p:cNvPr>
          <p:cNvSpPr txBox="1">
            <a:spLocks noChangeArrowheads="1"/>
          </p:cNvSpPr>
          <p:nvPr/>
        </p:nvSpPr>
        <p:spPr bwMode="auto">
          <a:xfrm>
            <a:off x="714375" y="1000125"/>
            <a:ext cx="7500938"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dirty="0">
                <a:latin typeface="+mn-lt"/>
              </a:rPr>
              <a:t>A number of new high capacity formats have come onto the market. These are:</a:t>
            </a:r>
          </a:p>
          <a:p>
            <a:pPr algn="just" eaLnBrk="1" hangingPunct="1"/>
            <a:r>
              <a:rPr lang="en-IE" altLang="en-US" sz="2400" dirty="0">
                <a:latin typeface="+mn-lt"/>
              </a:rPr>
              <a:t> </a:t>
            </a:r>
          </a:p>
          <a:p>
            <a:pPr algn="just" eaLnBrk="1" hangingPunct="1"/>
            <a:endParaRPr lang="en-IE" altLang="en-US" sz="2400" dirty="0">
              <a:latin typeface="+mn-lt"/>
            </a:endParaRPr>
          </a:p>
          <a:p>
            <a:pPr algn="just" eaLnBrk="1" hangingPunct="1"/>
            <a:endParaRPr lang="en-IE" altLang="en-US" sz="2400" dirty="0">
              <a:latin typeface="+mn-lt"/>
            </a:endParaRPr>
          </a:p>
          <a:p>
            <a:pPr algn="just" eaLnBrk="1" hangingPunct="1"/>
            <a:endParaRPr lang="en-IE" altLang="en-US" sz="2400" dirty="0">
              <a:latin typeface="+mn-lt"/>
            </a:endParaRPr>
          </a:p>
          <a:p>
            <a:pPr algn="just" eaLnBrk="1" hangingPunct="1"/>
            <a:endParaRPr lang="en-IE" altLang="en-US" sz="2400" dirty="0">
              <a:latin typeface="+mn-lt"/>
            </a:endParaRPr>
          </a:p>
          <a:p>
            <a:pPr algn="just" eaLnBrk="1" hangingPunct="1"/>
            <a:endParaRPr lang="en-IE" altLang="en-US" sz="2400" dirty="0">
              <a:latin typeface="+mn-lt"/>
            </a:endParaRPr>
          </a:p>
          <a:p>
            <a:pPr algn="just" eaLnBrk="1" hangingPunct="1"/>
            <a:endParaRPr lang="en-IE" altLang="en-US" sz="2400" dirty="0">
              <a:latin typeface="+mn-lt"/>
            </a:endParaRPr>
          </a:p>
          <a:p>
            <a:pPr algn="just" eaLnBrk="1" hangingPunct="1"/>
            <a:endParaRPr lang="en-IE" altLang="en-US" sz="2400" dirty="0">
              <a:latin typeface="+mn-lt"/>
            </a:endParaRPr>
          </a:p>
        </p:txBody>
      </p:sp>
      <p:grpSp>
        <p:nvGrpSpPr>
          <p:cNvPr id="2" name="Group 11">
            <a:extLst>
              <a:ext uri="{FF2B5EF4-FFF2-40B4-BE49-F238E27FC236}">
                <a16:creationId xmlns:a16="http://schemas.microsoft.com/office/drawing/2014/main" id="{53450C1B-B38B-D849-918B-1D4770CA4364}"/>
              </a:ext>
            </a:extLst>
          </p:cNvPr>
          <p:cNvGrpSpPr>
            <a:grpSpLocks/>
          </p:cNvGrpSpPr>
          <p:nvPr/>
        </p:nvGrpSpPr>
        <p:grpSpPr bwMode="auto">
          <a:xfrm>
            <a:off x="765175" y="4309362"/>
            <a:ext cx="7450138" cy="1038225"/>
            <a:chOff x="1714480" y="3071810"/>
            <a:chExt cx="5355671" cy="1038225"/>
          </a:xfrm>
        </p:grpSpPr>
        <p:grpSp>
          <p:nvGrpSpPr>
            <p:cNvPr id="107541" name="Group 10">
              <a:extLst>
                <a:ext uri="{FF2B5EF4-FFF2-40B4-BE49-F238E27FC236}">
                  <a16:creationId xmlns:a16="http://schemas.microsoft.com/office/drawing/2014/main" id="{BB47A55F-8168-0940-A4BB-8364B8383C30}"/>
                </a:ext>
              </a:extLst>
            </p:cNvPr>
            <p:cNvGrpSpPr>
              <a:grpSpLocks/>
            </p:cNvGrpSpPr>
            <p:nvPr/>
          </p:nvGrpSpPr>
          <p:grpSpPr bwMode="auto">
            <a:xfrm>
              <a:off x="1714480" y="3071810"/>
              <a:ext cx="2404083" cy="1038225"/>
              <a:chOff x="1714480" y="3071810"/>
              <a:chExt cx="2404083" cy="1038225"/>
            </a:xfrm>
          </p:grpSpPr>
          <p:pic>
            <p:nvPicPr>
              <p:cNvPr id="107545" name="Picture 4" descr="panasonic-lf-pb271jd-blu-ray-drive">
                <a:extLst>
                  <a:ext uri="{FF2B5EF4-FFF2-40B4-BE49-F238E27FC236}">
                    <a16:creationId xmlns:a16="http://schemas.microsoft.com/office/drawing/2014/main" id="{A158B959-D4D6-3141-A252-4B959CF6E5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701" t="24077" r="19034" b="4173"/>
              <a:stretch>
                <a:fillRect/>
              </a:stretch>
            </p:blipFill>
            <p:spPr bwMode="auto">
              <a:xfrm>
                <a:off x="1714480" y="3071810"/>
                <a:ext cx="2404083" cy="103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07546" name="Text Box 5">
                <a:extLst>
                  <a:ext uri="{FF2B5EF4-FFF2-40B4-BE49-F238E27FC236}">
                    <a16:creationId xmlns:a16="http://schemas.microsoft.com/office/drawing/2014/main" id="{991F4445-4092-3E40-970A-7DC0DF92D3CF}"/>
                  </a:ext>
                </a:extLst>
              </p:cNvPr>
              <p:cNvSpPr txBox="1">
                <a:spLocks noChangeArrowheads="1"/>
              </p:cNvSpPr>
              <p:nvPr/>
            </p:nvSpPr>
            <p:spPr bwMode="auto">
              <a:xfrm>
                <a:off x="1714480" y="3901723"/>
                <a:ext cx="832463" cy="2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Blu-Ray</a:t>
                </a:r>
                <a:endParaRPr lang="en-US" altLang="en-US"/>
              </a:p>
            </p:txBody>
          </p:sp>
        </p:grpSp>
        <p:grpSp>
          <p:nvGrpSpPr>
            <p:cNvPr id="107542" name="Group 9">
              <a:extLst>
                <a:ext uri="{FF2B5EF4-FFF2-40B4-BE49-F238E27FC236}">
                  <a16:creationId xmlns:a16="http://schemas.microsoft.com/office/drawing/2014/main" id="{FC25C441-941E-BE4D-94E8-5A75C123E6FC}"/>
                </a:ext>
              </a:extLst>
            </p:cNvPr>
            <p:cNvGrpSpPr>
              <a:grpSpLocks/>
            </p:cNvGrpSpPr>
            <p:nvPr/>
          </p:nvGrpSpPr>
          <p:grpSpPr bwMode="auto">
            <a:xfrm>
              <a:off x="4357686" y="3071810"/>
              <a:ext cx="2712465" cy="1038225"/>
              <a:chOff x="4357686" y="3071810"/>
              <a:chExt cx="2712465" cy="1038225"/>
            </a:xfrm>
          </p:grpSpPr>
          <p:pic>
            <p:nvPicPr>
              <p:cNvPr id="107543" name="Picture 6" descr="_81ce-buffalo-hddvd-player-1">
                <a:extLst>
                  <a:ext uri="{FF2B5EF4-FFF2-40B4-BE49-F238E27FC236}">
                    <a16:creationId xmlns:a16="http://schemas.microsoft.com/office/drawing/2014/main" id="{76E9FF5D-13A7-9649-AAA4-EBA0EC4467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176" t="45099" r="25896" b="16339"/>
              <a:stretch>
                <a:fillRect/>
              </a:stretch>
            </p:blipFill>
            <p:spPr bwMode="auto">
              <a:xfrm>
                <a:off x="4357686" y="3071810"/>
                <a:ext cx="2712465" cy="103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07544" name="Text Box 7">
                <a:extLst>
                  <a:ext uri="{FF2B5EF4-FFF2-40B4-BE49-F238E27FC236}">
                    <a16:creationId xmlns:a16="http://schemas.microsoft.com/office/drawing/2014/main" id="{639EAFF3-F660-3B4D-869C-ABBA47CE6F5A}"/>
                  </a:ext>
                </a:extLst>
              </p:cNvPr>
              <p:cNvSpPr txBox="1">
                <a:spLocks noChangeArrowheads="1"/>
              </p:cNvSpPr>
              <p:nvPr/>
            </p:nvSpPr>
            <p:spPr bwMode="auto">
              <a:xfrm>
                <a:off x="4406716" y="3884713"/>
                <a:ext cx="754569" cy="225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HD-DVD</a:t>
                </a:r>
                <a:endParaRPr lang="en-US" altLang="en-US"/>
              </a:p>
            </p:txBody>
          </p:sp>
        </p:grpSp>
      </p:grpSp>
      <p:graphicFrame>
        <p:nvGraphicFramePr>
          <p:cNvPr id="13" name="Table 12">
            <a:extLst>
              <a:ext uri="{FF2B5EF4-FFF2-40B4-BE49-F238E27FC236}">
                <a16:creationId xmlns:a16="http://schemas.microsoft.com/office/drawing/2014/main" id="{93ED033B-417C-452B-94D8-EA701998C43B}"/>
              </a:ext>
            </a:extLst>
          </p:cNvPr>
          <p:cNvGraphicFramePr>
            <a:graphicFrameLocks noGrp="1"/>
          </p:cNvGraphicFramePr>
          <p:nvPr>
            <p:extLst>
              <p:ext uri="{D42A27DB-BD31-4B8C-83A1-F6EECF244321}">
                <p14:modId xmlns:p14="http://schemas.microsoft.com/office/powerpoint/2010/main" val="1387262270"/>
              </p:ext>
            </p:extLst>
          </p:nvPr>
        </p:nvGraphicFramePr>
        <p:xfrm>
          <a:off x="1028700" y="1888775"/>
          <a:ext cx="7186613" cy="2143125"/>
        </p:xfrm>
        <a:graphic>
          <a:graphicData uri="http://schemas.openxmlformats.org/drawingml/2006/table">
            <a:tbl>
              <a:tblPr/>
              <a:tblGrid>
                <a:gridCol w="455150">
                  <a:extLst>
                    <a:ext uri="{9D8B030D-6E8A-4147-A177-3AD203B41FA5}">
                      <a16:colId xmlns:a16="http://schemas.microsoft.com/office/drawing/2014/main" val="20000"/>
                    </a:ext>
                  </a:extLst>
                </a:gridCol>
                <a:gridCol w="1257652">
                  <a:extLst>
                    <a:ext uri="{9D8B030D-6E8A-4147-A177-3AD203B41FA5}">
                      <a16:colId xmlns:a16="http://schemas.microsoft.com/office/drawing/2014/main" val="20001"/>
                    </a:ext>
                  </a:extLst>
                </a:gridCol>
                <a:gridCol w="5473811">
                  <a:extLst>
                    <a:ext uri="{9D8B030D-6E8A-4147-A177-3AD203B41FA5}">
                      <a16:colId xmlns:a16="http://schemas.microsoft.com/office/drawing/2014/main" val="20002"/>
                    </a:ext>
                  </a:extLst>
                </a:gridCol>
              </a:tblGrid>
              <a:tr h="1075543">
                <a:tc>
                  <a:txBody>
                    <a:bodyPr/>
                    <a:lstStyle/>
                    <a:p>
                      <a:pPr marR="0" indent="0" algn="ctr" rtl="0">
                        <a:spcBef>
                          <a:spcPts val="0"/>
                        </a:spcBef>
                        <a:spcAft>
                          <a:spcPts val="0"/>
                        </a:spcAft>
                      </a:pPr>
                      <a:r>
                        <a:rPr lang="en-IE" sz="1500" b="1" kern="1400" dirty="0">
                          <a:solidFill>
                            <a:srgbClr val="000000"/>
                          </a:solidFill>
                          <a:latin typeface="Times New Roman"/>
                        </a:rPr>
                        <a:t>1</a:t>
                      </a:r>
                      <a:endParaRPr lang="en-IE" sz="1200" kern="1400" dirty="0">
                        <a:solidFill>
                          <a:srgbClr val="000000"/>
                        </a:solidFill>
                        <a:latin typeface="Times New Roman"/>
                      </a:endParaRPr>
                    </a:p>
                  </a:txBody>
                  <a:tcPr marL="45666" marR="45666" marT="45671" marB="4567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500" b="1" kern="1400">
                          <a:solidFill>
                            <a:srgbClr val="000000"/>
                          </a:solidFill>
                          <a:latin typeface="Times New Roman"/>
                        </a:rPr>
                        <a:t>HD-DVD</a:t>
                      </a:r>
                      <a:endParaRPr lang="en-IE" sz="1200" kern="1400">
                        <a:solidFill>
                          <a:srgbClr val="000000"/>
                        </a:solidFill>
                        <a:latin typeface="Times New Roman"/>
                      </a:endParaRPr>
                    </a:p>
                  </a:txBody>
                  <a:tcPr marL="45666" marR="45666" marT="45671" marB="4567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Uses a new laser technology resulting in layer of 15GB instead of the 4.7GB on standard DVD. This gives a total capacity of a double sided</a:t>
                      </a:r>
                      <a:r>
                        <a:rPr lang="en-IE" sz="1600" b="0" kern="1400" baseline="0" dirty="0">
                          <a:solidFill>
                            <a:srgbClr val="000000"/>
                          </a:solidFill>
                          <a:latin typeface="+mn-lt"/>
                        </a:rPr>
                        <a:t>  -  </a:t>
                      </a:r>
                      <a:r>
                        <a:rPr lang="en-IE" sz="1600" b="0" kern="1400" dirty="0">
                          <a:solidFill>
                            <a:srgbClr val="000000"/>
                          </a:solidFill>
                          <a:latin typeface="+mn-lt"/>
                        </a:rPr>
                        <a:t>double layered disk as 60GB.</a:t>
                      </a:r>
                    </a:p>
                  </a:txBody>
                  <a:tcPr marL="45666" marR="45666" marT="45671" marB="4567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67582">
                <a:tc>
                  <a:txBody>
                    <a:bodyPr/>
                    <a:lstStyle/>
                    <a:p>
                      <a:pPr marR="0" indent="0" algn="ctr" rtl="0">
                        <a:spcBef>
                          <a:spcPts val="0"/>
                        </a:spcBef>
                        <a:spcAft>
                          <a:spcPts val="0"/>
                        </a:spcAft>
                      </a:pPr>
                      <a:r>
                        <a:rPr lang="en-IE" sz="1500" b="1" kern="1400">
                          <a:solidFill>
                            <a:srgbClr val="000000"/>
                          </a:solidFill>
                          <a:latin typeface="Times New Roman"/>
                        </a:rPr>
                        <a:t>2</a:t>
                      </a:r>
                      <a:endParaRPr lang="en-IE" sz="1200" kern="1400">
                        <a:solidFill>
                          <a:srgbClr val="000000"/>
                        </a:solidFill>
                        <a:latin typeface="Times New Roman"/>
                      </a:endParaRPr>
                    </a:p>
                  </a:txBody>
                  <a:tcPr marL="45666" marR="45666" marT="45671" marB="4567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500" b="1" kern="1400">
                          <a:solidFill>
                            <a:srgbClr val="000000"/>
                          </a:solidFill>
                          <a:latin typeface="Times New Roman"/>
                        </a:rPr>
                        <a:t>Blu-Ray</a:t>
                      </a:r>
                      <a:endParaRPr lang="en-IE" sz="1200" kern="1400">
                        <a:solidFill>
                          <a:srgbClr val="000000"/>
                        </a:solidFill>
                        <a:latin typeface="Times New Roman"/>
                      </a:endParaRPr>
                    </a:p>
                  </a:txBody>
                  <a:tcPr marL="45666" marR="45666" marT="45671" marB="4567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Higher capacity than HD-DVD  -  25GB of data/layer. A dual layer disk can hold 50GB.  Technically, a double sided and double layered disk can hold 100GB of data.  </a:t>
                      </a:r>
                    </a:p>
                  </a:txBody>
                  <a:tcPr marL="45666" marR="45666" marT="45671" marB="4567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107539" name="Control 1">
            <a:extLst>
              <a:ext uri="{FF2B5EF4-FFF2-40B4-BE49-F238E27FC236}">
                <a16:creationId xmlns:a16="http://schemas.microsoft.com/office/drawing/2014/main" id="{00912023-4F4E-CE4E-B926-84A525824C37}"/>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7540" name="Control 8">
            <a:extLst>
              <a:ext uri="{FF2B5EF4-FFF2-40B4-BE49-F238E27FC236}">
                <a16:creationId xmlns:a16="http://schemas.microsoft.com/office/drawing/2014/main" id="{91B6F820-476D-5546-8131-C83CBB156478}"/>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8355798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2">
            <a:extLst>
              <a:ext uri="{FF2B5EF4-FFF2-40B4-BE49-F238E27FC236}">
                <a16:creationId xmlns:a16="http://schemas.microsoft.com/office/drawing/2014/main" id="{C3F033B2-8C82-4597-A7AC-495C18F867CD}"/>
              </a:ext>
            </a:extLst>
          </p:cNvPr>
          <p:cNvSpPr>
            <a:spLocks noGrp="1" noChangeArrowheads="1"/>
          </p:cNvSpPr>
          <p:nvPr>
            <p:ph type="title"/>
          </p:nvPr>
        </p:nvSpPr>
        <p:spPr>
          <a:xfrm>
            <a:off x="1075531" y="3000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0824750B-21B1-364C-AAB1-2C5D1460F652}"/>
              </a:ext>
            </a:extLst>
          </p:cNvPr>
          <p:cNvSpPr txBox="1">
            <a:spLocks noChangeArrowheads="1"/>
          </p:cNvSpPr>
          <p:nvPr/>
        </p:nvSpPr>
        <p:spPr bwMode="auto">
          <a:xfrm>
            <a:off x="642938" y="1385888"/>
            <a:ext cx="7500937" cy="280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200" dirty="0">
                <a:latin typeface="+mn-lt"/>
              </a:rPr>
              <a:t>Replaces floppy drives in new computers.  They can read media cards from most digital cameras:</a:t>
            </a:r>
          </a:p>
          <a:p>
            <a:pPr lvl="1" eaLnBrk="1" hangingPunct="1"/>
            <a:r>
              <a:rPr lang="en-IE" altLang="en-US" sz="2200" dirty="0">
                <a:latin typeface="+mn-lt"/>
              </a:rPr>
              <a:t>	</a:t>
            </a:r>
          </a:p>
          <a:p>
            <a:pPr lvl="1" eaLnBrk="1" hangingPunct="1">
              <a:buFont typeface="Arial" panose="020B0604020202020204" pitchFamily="34" charset="0"/>
              <a:buChar char="•"/>
            </a:pPr>
            <a:r>
              <a:rPr lang="en-IE" altLang="en-US" sz="2200" dirty="0">
                <a:latin typeface="+mn-lt"/>
              </a:rPr>
              <a:t>Microdrive		</a:t>
            </a:r>
          </a:p>
          <a:p>
            <a:pPr lvl="1" eaLnBrk="1" hangingPunct="1">
              <a:buFont typeface="Arial" panose="020B0604020202020204" pitchFamily="34" charset="0"/>
              <a:buChar char="•"/>
            </a:pPr>
            <a:r>
              <a:rPr lang="en-IE" altLang="en-US" sz="2200" dirty="0" err="1">
                <a:latin typeface="+mn-lt"/>
              </a:rPr>
              <a:t>Smartmedia</a:t>
            </a:r>
            <a:r>
              <a:rPr lang="en-IE" altLang="en-US" sz="2200" dirty="0">
                <a:latin typeface="+mn-lt"/>
              </a:rPr>
              <a:t>		</a:t>
            </a:r>
          </a:p>
          <a:p>
            <a:pPr lvl="1" eaLnBrk="1" hangingPunct="1">
              <a:buFont typeface="Arial" panose="020B0604020202020204" pitchFamily="34" charset="0"/>
              <a:buChar char="•"/>
            </a:pPr>
            <a:r>
              <a:rPr lang="en-IE" altLang="en-US" sz="2200" dirty="0">
                <a:latin typeface="+mn-lt"/>
              </a:rPr>
              <a:t>SD memory card	</a:t>
            </a:r>
          </a:p>
          <a:p>
            <a:pPr lvl="1" eaLnBrk="1" hangingPunct="1">
              <a:buFont typeface="Arial" panose="020B0604020202020204" pitchFamily="34" charset="0"/>
              <a:buChar char="•"/>
            </a:pPr>
            <a:r>
              <a:rPr lang="en-IE" altLang="en-US" sz="2200" dirty="0">
                <a:latin typeface="+mn-lt"/>
              </a:rPr>
              <a:t>Memory stick/Duo/Pro</a:t>
            </a:r>
          </a:p>
          <a:p>
            <a:pPr lvl="1" eaLnBrk="1" hangingPunct="1">
              <a:buFont typeface="Arial" panose="020B0604020202020204" pitchFamily="34" charset="0"/>
              <a:buChar char="•"/>
            </a:pPr>
            <a:r>
              <a:rPr lang="en-IE" altLang="en-US" sz="2200" dirty="0" err="1">
                <a:latin typeface="+mn-lt"/>
              </a:rPr>
              <a:t>xD</a:t>
            </a:r>
            <a:r>
              <a:rPr lang="en-IE" altLang="en-US" sz="2200" dirty="0">
                <a:latin typeface="+mn-lt"/>
              </a:rPr>
              <a:t> picture card</a:t>
            </a:r>
          </a:p>
        </p:txBody>
      </p:sp>
      <p:sp>
        <p:nvSpPr>
          <p:cNvPr id="12" name="TextBox 11">
            <a:extLst>
              <a:ext uri="{FF2B5EF4-FFF2-40B4-BE49-F238E27FC236}">
                <a16:creationId xmlns:a16="http://schemas.microsoft.com/office/drawing/2014/main" id="{D811F1C1-9077-E14C-965B-3E44A5F50669}"/>
              </a:ext>
            </a:extLst>
          </p:cNvPr>
          <p:cNvSpPr txBox="1">
            <a:spLocks noChangeArrowheads="1"/>
          </p:cNvSpPr>
          <p:nvPr/>
        </p:nvSpPr>
        <p:spPr bwMode="auto">
          <a:xfrm>
            <a:off x="642938" y="1000125"/>
            <a:ext cx="24288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t>Card </a:t>
            </a:r>
            <a:r>
              <a:rPr lang="en-IE" altLang="en-US" sz="2400" b="1" dirty="0">
                <a:latin typeface="+mn-lt"/>
              </a:rPr>
              <a:t>readers:</a:t>
            </a:r>
          </a:p>
        </p:txBody>
      </p:sp>
      <p:pic>
        <p:nvPicPr>
          <p:cNvPr id="203781" name="Picture 5" descr="memory_stick_pro_duo_sandisk_2gb_2gig_2048">
            <a:extLst>
              <a:ext uri="{FF2B5EF4-FFF2-40B4-BE49-F238E27FC236}">
                <a16:creationId xmlns:a16="http://schemas.microsoft.com/office/drawing/2014/main" id="{0AA4FF77-9EFE-4544-A83E-29A0FC3A90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6000" b="16000"/>
          <a:stretch>
            <a:fillRect/>
          </a:stretch>
        </p:blipFill>
        <p:spPr bwMode="auto">
          <a:xfrm>
            <a:off x="4572000" y="4335881"/>
            <a:ext cx="1247775" cy="1124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03782" name="Picture 6" descr="product1-s">
            <a:extLst>
              <a:ext uri="{FF2B5EF4-FFF2-40B4-BE49-F238E27FC236}">
                <a16:creationId xmlns:a16="http://schemas.microsoft.com/office/drawing/2014/main" id="{CB9C5D5C-536D-824A-A8F2-D2CB485E5A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0429" t="8333" r="10123" b="10936"/>
          <a:stretch>
            <a:fillRect/>
          </a:stretch>
        </p:blipFill>
        <p:spPr bwMode="auto">
          <a:xfrm>
            <a:off x="3017046" y="4335881"/>
            <a:ext cx="1058862" cy="113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03783" name="Picture 7" descr="smartmedia">
            <a:extLst>
              <a:ext uri="{FF2B5EF4-FFF2-40B4-BE49-F238E27FC236}">
                <a16:creationId xmlns:a16="http://schemas.microsoft.com/office/drawing/2014/main" id="{25B46608-72E4-5042-98DC-6BD3546EE7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15867" y="4233452"/>
            <a:ext cx="1185863" cy="12304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03784" name="Picture 8" descr="untitled">
            <a:extLst>
              <a:ext uri="{FF2B5EF4-FFF2-40B4-BE49-F238E27FC236}">
                <a16:creationId xmlns:a16="http://schemas.microsoft.com/office/drawing/2014/main" id="{E6C60257-93B2-AD46-B314-9F296F083B5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5000" t="6290" r="6250" b="4716"/>
          <a:stretch>
            <a:fillRect/>
          </a:stretch>
        </p:blipFill>
        <p:spPr bwMode="auto">
          <a:xfrm>
            <a:off x="7241381" y="2968625"/>
            <a:ext cx="1147043"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03785" name="Picture 9" descr="microdrive">
            <a:extLst>
              <a:ext uri="{FF2B5EF4-FFF2-40B4-BE49-F238E27FC236}">
                <a16:creationId xmlns:a16="http://schemas.microsoft.com/office/drawing/2014/main" id="{FA97EBB0-69A4-8740-B471-0E98C9CE5FA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7211" t="12692" r="9230" b="14999"/>
          <a:stretch>
            <a:fillRect/>
          </a:stretch>
        </p:blipFill>
        <p:spPr bwMode="auto">
          <a:xfrm>
            <a:off x="1226343" y="4373562"/>
            <a:ext cx="1262063" cy="109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nvGrpSpPr>
          <p:cNvPr id="2" name="Group 10">
            <a:extLst>
              <a:ext uri="{FF2B5EF4-FFF2-40B4-BE49-F238E27FC236}">
                <a16:creationId xmlns:a16="http://schemas.microsoft.com/office/drawing/2014/main" id="{1DCA3662-ADAC-7D46-A9EF-A296B0F2B1DC}"/>
              </a:ext>
            </a:extLst>
          </p:cNvPr>
          <p:cNvGrpSpPr>
            <a:grpSpLocks/>
          </p:cNvGrpSpPr>
          <p:nvPr/>
        </p:nvGrpSpPr>
        <p:grpSpPr bwMode="auto">
          <a:xfrm>
            <a:off x="4584925" y="2103885"/>
            <a:ext cx="2181125" cy="1417637"/>
            <a:chOff x="109813725" y="110911142"/>
            <a:chExt cx="2966925" cy="1416508"/>
          </a:xfrm>
        </p:grpSpPr>
        <p:pic>
          <p:nvPicPr>
            <p:cNvPr id="109581" name="Picture 11" descr="P1010683">
              <a:extLst>
                <a:ext uri="{FF2B5EF4-FFF2-40B4-BE49-F238E27FC236}">
                  <a16:creationId xmlns:a16="http://schemas.microsoft.com/office/drawing/2014/main" id="{54933C0F-BA55-B34D-B206-3AC616B125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t="39322" b="7466"/>
            <a:stretch>
              <a:fillRect/>
            </a:stretch>
          </p:blipFill>
          <p:spPr bwMode="auto">
            <a:xfrm>
              <a:off x="109822834" y="110911142"/>
              <a:ext cx="2957816" cy="14165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09582" name="Text Box 12">
              <a:extLst>
                <a:ext uri="{FF2B5EF4-FFF2-40B4-BE49-F238E27FC236}">
                  <a16:creationId xmlns:a16="http://schemas.microsoft.com/office/drawing/2014/main" id="{4026DE72-1F70-CC49-8D31-B92ED1D220E6}"/>
                </a:ext>
              </a:extLst>
            </p:cNvPr>
            <p:cNvSpPr txBox="1">
              <a:spLocks noChangeArrowheads="1"/>
            </p:cNvSpPr>
            <p:nvPr/>
          </p:nvSpPr>
          <p:spPr bwMode="auto">
            <a:xfrm>
              <a:off x="109813725" y="112090200"/>
              <a:ext cx="1476375"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Card reader drive</a:t>
              </a:r>
              <a:endParaRPr lang="en-US" altLang="en-US"/>
            </a:p>
          </p:txBody>
        </p:sp>
      </p:grpSp>
      <p:sp>
        <p:nvSpPr>
          <p:cNvPr id="109579" name="Control 1">
            <a:extLst>
              <a:ext uri="{FF2B5EF4-FFF2-40B4-BE49-F238E27FC236}">
                <a16:creationId xmlns:a16="http://schemas.microsoft.com/office/drawing/2014/main" id="{35A30B41-10BE-2848-B77A-25AF31EB1ACE}"/>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9580" name="Control 8">
            <a:extLst>
              <a:ext uri="{FF2B5EF4-FFF2-40B4-BE49-F238E27FC236}">
                <a16:creationId xmlns:a16="http://schemas.microsoft.com/office/drawing/2014/main" id="{CC44BDA6-4E3D-1846-8154-2F6372C42ACD}"/>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9169537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2">
            <a:extLst>
              <a:ext uri="{FF2B5EF4-FFF2-40B4-BE49-F238E27FC236}">
                <a16:creationId xmlns:a16="http://schemas.microsoft.com/office/drawing/2014/main" id="{52187E34-BE26-445A-A7B2-A8BD959D2EC1}"/>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E40F428E-0B00-F549-AB97-0FE35A1F010B}"/>
              </a:ext>
            </a:extLst>
          </p:cNvPr>
          <p:cNvSpPr txBox="1">
            <a:spLocks noChangeArrowheads="1"/>
          </p:cNvSpPr>
          <p:nvPr/>
        </p:nvSpPr>
        <p:spPr bwMode="auto">
          <a:xfrm>
            <a:off x="642938" y="1571625"/>
            <a:ext cx="4247654"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dirty="0">
                <a:latin typeface="+mn-lt"/>
              </a:rPr>
              <a:t>A computer monitor displays images generated by the graphics card. </a:t>
            </a:r>
          </a:p>
          <a:p>
            <a:pPr algn="just" eaLnBrk="1" hangingPunct="1"/>
            <a:endParaRPr lang="en-IE" altLang="en-US" sz="2400" dirty="0">
              <a:latin typeface="+mn-lt"/>
            </a:endParaRPr>
          </a:p>
          <a:p>
            <a:pPr algn="just" eaLnBrk="1" hangingPunct="1"/>
            <a:r>
              <a:rPr lang="en-IE" altLang="en-US" sz="2400" dirty="0">
                <a:latin typeface="+mn-lt"/>
              </a:rPr>
              <a:t>Monitors are almost exclusively </a:t>
            </a:r>
            <a:r>
              <a:rPr lang="en-IE" altLang="en-US" sz="2400" b="1" dirty="0">
                <a:latin typeface="+mn-lt"/>
              </a:rPr>
              <a:t>LCD</a:t>
            </a:r>
            <a:r>
              <a:rPr lang="en-IE" altLang="en-US" sz="2400" dirty="0">
                <a:latin typeface="+mn-lt"/>
              </a:rPr>
              <a:t> (Liquid Crystal Display).  </a:t>
            </a:r>
            <a:r>
              <a:rPr lang="en-IE" altLang="en-US" sz="2400" b="1" dirty="0">
                <a:latin typeface="+mn-lt"/>
              </a:rPr>
              <a:t>CRT</a:t>
            </a:r>
            <a:r>
              <a:rPr lang="en-IE" altLang="en-US" sz="2400" dirty="0">
                <a:latin typeface="+mn-lt"/>
              </a:rPr>
              <a:t> (Cathode Ray Tube) monitors are rare and are now as expensive as LCD monitors. </a:t>
            </a:r>
          </a:p>
        </p:txBody>
      </p:sp>
      <p:sp>
        <p:nvSpPr>
          <p:cNvPr id="12" name="TextBox 11">
            <a:extLst>
              <a:ext uri="{FF2B5EF4-FFF2-40B4-BE49-F238E27FC236}">
                <a16:creationId xmlns:a16="http://schemas.microsoft.com/office/drawing/2014/main" id="{8362945D-CF75-084D-9AE1-8986E484B8EC}"/>
              </a:ext>
            </a:extLst>
          </p:cNvPr>
          <p:cNvSpPr txBox="1">
            <a:spLocks noChangeArrowheads="1"/>
          </p:cNvSpPr>
          <p:nvPr/>
        </p:nvSpPr>
        <p:spPr bwMode="auto">
          <a:xfrm>
            <a:off x="642938" y="1000125"/>
            <a:ext cx="24288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latin typeface="+mj-lt"/>
              </a:rPr>
              <a:t>Monitors:</a:t>
            </a:r>
          </a:p>
        </p:txBody>
      </p:sp>
      <p:grpSp>
        <p:nvGrpSpPr>
          <p:cNvPr id="2" name="Group 4">
            <a:extLst>
              <a:ext uri="{FF2B5EF4-FFF2-40B4-BE49-F238E27FC236}">
                <a16:creationId xmlns:a16="http://schemas.microsoft.com/office/drawing/2014/main" id="{754924BE-BC31-FB4D-BC46-7F3D59A88B83}"/>
              </a:ext>
            </a:extLst>
          </p:cNvPr>
          <p:cNvGrpSpPr>
            <a:grpSpLocks/>
          </p:cNvGrpSpPr>
          <p:nvPr/>
        </p:nvGrpSpPr>
        <p:grpSpPr bwMode="auto">
          <a:xfrm>
            <a:off x="5004045" y="1477708"/>
            <a:ext cx="3384379" cy="3667193"/>
            <a:chOff x="108530925" y="107428050"/>
            <a:chExt cx="2857500" cy="2667402"/>
          </a:xfrm>
        </p:grpSpPr>
        <p:pic>
          <p:nvPicPr>
            <p:cNvPr id="111624" name="Picture 5" descr="viewsonic_vx2835wm_lcd_monitor">
              <a:extLst>
                <a:ext uri="{FF2B5EF4-FFF2-40B4-BE49-F238E27FC236}">
                  <a16:creationId xmlns:a16="http://schemas.microsoft.com/office/drawing/2014/main" id="{4FE33A34-F407-0942-98B6-276A21E667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000" b="5333"/>
            <a:stretch>
              <a:fillRect/>
            </a:stretch>
          </p:blipFill>
          <p:spPr bwMode="auto">
            <a:xfrm>
              <a:off x="108530925" y="107428050"/>
              <a:ext cx="2857500" cy="2362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11625" name="Text Box 6">
              <a:extLst>
                <a:ext uri="{FF2B5EF4-FFF2-40B4-BE49-F238E27FC236}">
                  <a16:creationId xmlns:a16="http://schemas.microsoft.com/office/drawing/2014/main" id="{E86D6370-D4C5-694E-9765-FE6826402FC5}"/>
                </a:ext>
              </a:extLst>
            </p:cNvPr>
            <p:cNvSpPr txBox="1">
              <a:spLocks noChangeArrowheads="1"/>
            </p:cNvSpPr>
            <p:nvPr/>
          </p:nvSpPr>
          <p:spPr bwMode="auto">
            <a:xfrm>
              <a:off x="109093424" y="109867145"/>
              <a:ext cx="2295001" cy="228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19-inch Widescreen LCD</a:t>
              </a:r>
              <a:endParaRPr lang="en-US" altLang="en-US" dirty="0"/>
            </a:p>
          </p:txBody>
        </p:sp>
      </p:grpSp>
      <p:sp>
        <p:nvSpPr>
          <p:cNvPr id="111622" name="Control 1">
            <a:extLst>
              <a:ext uri="{FF2B5EF4-FFF2-40B4-BE49-F238E27FC236}">
                <a16:creationId xmlns:a16="http://schemas.microsoft.com/office/drawing/2014/main" id="{1CD12CDE-51E5-9B49-A26C-ACE539AB9874}"/>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11623" name="Control 8">
            <a:extLst>
              <a:ext uri="{FF2B5EF4-FFF2-40B4-BE49-F238E27FC236}">
                <a16:creationId xmlns:a16="http://schemas.microsoft.com/office/drawing/2014/main" id="{52540C23-5364-B146-B9AA-60732E9BD126}"/>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2491123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2">
            <a:extLst>
              <a:ext uri="{FF2B5EF4-FFF2-40B4-BE49-F238E27FC236}">
                <a16:creationId xmlns:a16="http://schemas.microsoft.com/office/drawing/2014/main" id="{6077C948-D939-440F-9819-E20B887A9EDE}"/>
              </a:ext>
            </a:extLst>
          </p:cNvPr>
          <p:cNvSpPr>
            <a:spLocks noGrp="1" noChangeArrowheads="1"/>
          </p:cNvSpPr>
          <p:nvPr>
            <p:ph type="title"/>
          </p:nvPr>
        </p:nvSpPr>
        <p:spPr>
          <a:xfrm>
            <a:off x="1075531" y="50559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0D82C1F2-B6A6-844A-A6B2-4D4F8DD6CCE1}"/>
              </a:ext>
            </a:extLst>
          </p:cNvPr>
          <p:cNvSpPr txBox="1">
            <a:spLocks noChangeArrowheads="1"/>
          </p:cNvSpPr>
          <p:nvPr/>
        </p:nvSpPr>
        <p:spPr bwMode="auto">
          <a:xfrm>
            <a:off x="750094" y="1230181"/>
            <a:ext cx="7643812" cy="3847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dirty="0">
                <a:latin typeface="+mn-lt"/>
              </a:rPr>
              <a:t>The </a:t>
            </a:r>
            <a:r>
              <a:rPr lang="en-IE" altLang="en-US" sz="2200" b="1" dirty="0">
                <a:latin typeface="+mn-lt"/>
              </a:rPr>
              <a:t>aspect ratio </a:t>
            </a:r>
            <a:r>
              <a:rPr lang="en-IE" altLang="en-US" sz="2200" dirty="0">
                <a:latin typeface="+mn-lt"/>
              </a:rPr>
              <a:t>of a computer monitor is the ratio between the width and height of the screen.  The aspect ratios are:</a:t>
            </a:r>
          </a:p>
          <a:p>
            <a:pPr algn="just" eaLnBrk="1" hangingPunct="1"/>
            <a:r>
              <a:rPr lang="en-IE" altLang="en-US" sz="2200" dirty="0">
                <a:latin typeface="+mn-lt"/>
              </a:rPr>
              <a:t> </a:t>
            </a:r>
          </a:p>
          <a:p>
            <a:pPr lvl="1" algn="just" eaLnBrk="1" hangingPunct="1">
              <a:buFont typeface="Arial" panose="020B0604020202020204" pitchFamily="34" charset="0"/>
              <a:buChar char="•"/>
            </a:pPr>
            <a:r>
              <a:rPr lang="en-IE" altLang="en-US" sz="2200" b="1" dirty="0">
                <a:latin typeface="+mn-lt"/>
              </a:rPr>
              <a:t>Standard monitor</a:t>
            </a:r>
            <a:r>
              <a:rPr lang="en-IE" altLang="en-US" sz="2200" dirty="0">
                <a:latin typeface="+mn-lt"/>
              </a:rPr>
              <a:t>  - 4:3</a:t>
            </a:r>
          </a:p>
          <a:p>
            <a:pPr lvl="1" algn="just" eaLnBrk="1" hangingPunct="1">
              <a:buFont typeface="Arial" panose="020B0604020202020204" pitchFamily="34" charset="0"/>
              <a:buChar char="•"/>
            </a:pPr>
            <a:r>
              <a:rPr lang="en-IE" altLang="en-US" sz="2200" b="1" dirty="0">
                <a:latin typeface="+mn-lt"/>
              </a:rPr>
              <a:t>Widescreen monitor  </a:t>
            </a:r>
            <a:r>
              <a:rPr lang="en-IE" altLang="en-US" sz="2200" dirty="0">
                <a:latin typeface="+mn-lt"/>
              </a:rPr>
              <a:t>-</a:t>
            </a:r>
            <a:r>
              <a:rPr lang="en-IE" altLang="en-US" sz="2200" b="1" dirty="0">
                <a:latin typeface="+mn-lt"/>
              </a:rPr>
              <a:t> </a:t>
            </a:r>
            <a:r>
              <a:rPr lang="en-IE" altLang="en-US" sz="2200" dirty="0">
                <a:latin typeface="+mn-lt"/>
              </a:rPr>
              <a:t>16:9</a:t>
            </a:r>
          </a:p>
          <a:p>
            <a:pPr lvl="1" algn="just" eaLnBrk="1" hangingPunct="1">
              <a:buFont typeface="Arial" panose="020B0604020202020204" pitchFamily="34" charset="0"/>
              <a:buChar char="•"/>
            </a:pPr>
            <a:endParaRPr lang="en-IE" altLang="en-US" sz="2200" dirty="0">
              <a:latin typeface="+mn-lt"/>
            </a:endParaRPr>
          </a:p>
          <a:p>
            <a:pPr algn="just" eaLnBrk="1" hangingPunct="1"/>
            <a:r>
              <a:rPr lang="en-IE" altLang="en-US" sz="2200" dirty="0">
                <a:latin typeface="+mn-lt"/>
              </a:rPr>
              <a:t>Most LCD monitors offer a </a:t>
            </a:r>
            <a:r>
              <a:rPr lang="en-IE" altLang="en-US" sz="2200" b="1" dirty="0">
                <a:latin typeface="+mn-lt"/>
              </a:rPr>
              <a:t>VGA</a:t>
            </a:r>
            <a:r>
              <a:rPr lang="en-IE" altLang="en-US" sz="2200" dirty="0">
                <a:latin typeface="+mn-lt"/>
              </a:rPr>
              <a:t> and a </a:t>
            </a:r>
            <a:r>
              <a:rPr lang="en-IE" altLang="en-US" sz="2200" b="1" dirty="0">
                <a:latin typeface="+mn-lt"/>
              </a:rPr>
              <a:t>DVI</a:t>
            </a:r>
            <a:r>
              <a:rPr lang="en-IE" altLang="en-US" sz="2200" dirty="0">
                <a:latin typeface="+mn-lt"/>
              </a:rPr>
              <a:t> connection.  The VGA connector is used for analogue signals and the DVI connector is used for digital.  As the computer is a digital machine, it is best if no conversion is required and so the best option is the DVI connection</a:t>
            </a:r>
            <a:r>
              <a:rPr lang="en-IE" altLang="en-US" sz="2400" dirty="0">
                <a:latin typeface="+mn-lt"/>
              </a:rPr>
              <a:t>.</a:t>
            </a:r>
          </a:p>
        </p:txBody>
      </p:sp>
      <p:grpSp>
        <p:nvGrpSpPr>
          <p:cNvPr id="2" name="Group 4">
            <a:extLst>
              <a:ext uri="{FF2B5EF4-FFF2-40B4-BE49-F238E27FC236}">
                <a16:creationId xmlns:a16="http://schemas.microsoft.com/office/drawing/2014/main" id="{A0DBD377-DDD6-694D-99AD-E1B53DF8E272}"/>
              </a:ext>
            </a:extLst>
          </p:cNvPr>
          <p:cNvGrpSpPr>
            <a:grpSpLocks/>
          </p:cNvGrpSpPr>
          <p:nvPr/>
        </p:nvGrpSpPr>
        <p:grpSpPr bwMode="auto">
          <a:xfrm>
            <a:off x="2289969" y="5048702"/>
            <a:ext cx="4564062" cy="496888"/>
            <a:chOff x="107916150" y="109603020"/>
            <a:chExt cx="4964625" cy="544122"/>
          </a:xfrm>
        </p:grpSpPr>
        <p:pic>
          <p:nvPicPr>
            <p:cNvPr id="113671" name="Picture 5" descr="dvi">
              <a:extLst>
                <a:ext uri="{FF2B5EF4-FFF2-40B4-BE49-F238E27FC236}">
                  <a16:creationId xmlns:a16="http://schemas.microsoft.com/office/drawing/2014/main" id="{A2ABD54C-A0F4-2D4A-9C05-389D6C0246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547" t="16667" r="5788" b="23119"/>
            <a:stretch>
              <a:fillRect/>
            </a:stretch>
          </p:blipFill>
          <p:spPr bwMode="auto">
            <a:xfrm>
              <a:off x="107916150" y="109603020"/>
              <a:ext cx="1838325" cy="5199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13672" name="Picture 6" descr="vga_port">
              <a:extLst>
                <a:ext uri="{FF2B5EF4-FFF2-40B4-BE49-F238E27FC236}">
                  <a16:creationId xmlns:a16="http://schemas.microsoft.com/office/drawing/2014/main" id="{9009BDE7-734B-9045-9CDB-9B477911FF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4250" t="39667" r="13499" b="27000"/>
            <a:stretch>
              <a:fillRect/>
            </a:stretch>
          </p:blipFill>
          <p:spPr bwMode="auto">
            <a:xfrm>
              <a:off x="110867850" y="109619806"/>
              <a:ext cx="1524000" cy="527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13673" name="Text Box 7">
              <a:extLst>
                <a:ext uri="{FF2B5EF4-FFF2-40B4-BE49-F238E27FC236}">
                  <a16:creationId xmlns:a16="http://schemas.microsoft.com/office/drawing/2014/main" id="{C83CC1EC-A31C-6546-89C2-687255D82A07}"/>
                </a:ext>
              </a:extLst>
            </p:cNvPr>
            <p:cNvSpPr txBox="1">
              <a:spLocks noChangeArrowheads="1"/>
            </p:cNvSpPr>
            <p:nvPr/>
          </p:nvSpPr>
          <p:spPr bwMode="auto">
            <a:xfrm>
              <a:off x="109756575" y="109928026"/>
              <a:ext cx="409575" cy="2095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DVI</a:t>
              </a:r>
              <a:endParaRPr lang="en-US" altLang="en-US"/>
            </a:p>
          </p:txBody>
        </p:sp>
        <p:sp>
          <p:nvSpPr>
            <p:cNvPr id="113674" name="Text Box 8">
              <a:extLst>
                <a:ext uri="{FF2B5EF4-FFF2-40B4-BE49-F238E27FC236}">
                  <a16:creationId xmlns:a16="http://schemas.microsoft.com/office/drawing/2014/main" id="{0D739DC0-7A7A-9B45-BA51-8EAB3BC50E44}"/>
                </a:ext>
              </a:extLst>
            </p:cNvPr>
            <p:cNvSpPr txBox="1">
              <a:spLocks noChangeArrowheads="1"/>
            </p:cNvSpPr>
            <p:nvPr/>
          </p:nvSpPr>
          <p:spPr bwMode="auto">
            <a:xfrm>
              <a:off x="112395000" y="109918500"/>
              <a:ext cx="48577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VGA</a:t>
              </a:r>
              <a:endParaRPr lang="en-US" altLang="en-US"/>
            </a:p>
          </p:txBody>
        </p:sp>
      </p:grpSp>
      <p:sp>
        <p:nvSpPr>
          <p:cNvPr id="113669" name="Control 1">
            <a:extLst>
              <a:ext uri="{FF2B5EF4-FFF2-40B4-BE49-F238E27FC236}">
                <a16:creationId xmlns:a16="http://schemas.microsoft.com/office/drawing/2014/main" id="{224D280D-7547-D843-8770-B92AF6E5720B}"/>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1153364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Rectangle 2">
            <a:extLst>
              <a:ext uri="{FF2B5EF4-FFF2-40B4-BE49-F238E27FC236}">
                <a16:creationId xmlns:a16="http://schemas.microsoft.com/office/drawing/2014/main" id="{C7481112-3652-4CD5-B830-3543523D96A1}"/>
              </a:ext>
            </a:extLst>
          </p:cNvPr>
          <p:cNvSpPr>
            <a:spLocks noGrp="1" noChangeArrowheads="1"/>
          </p:cNvSpPr>
          <p:nvPr>
            <p:ph type="title"/>
          </p:nvPr>
        </p:nvSpPr>
        <p:spPr>
          <a:xfrm>
            <a:off x="1075531" y="431006"/>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5901BDC8-5B1C-3F4E-83A6-488235801B56}"/>
              </a:ext>
            </a:extLst>
          </p:cNvPr>
          <p:cNvSpPr txBox="1">
            <a:spLocks noChangeArrowheads="1"/>
          </p:cNvSpPr>
          <p:nvPr/>
        </p:nvSpPr>
        <p:spPr bwMode="auto">
          <a:xfrm>
            <a:off x="607219" y="779463"/>
            <a:ext cx="7929562"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b="1" dirty="0">
                <a:latin typeface="+mn-lt"/>
              </a:rPr>
              <a:t>Resolution: </a:t>
            </a:r>
          </a:p>
          <a:p>
            <a:pPr algn="just" eaLnBrk="1" hangingPunct="1"/>
            <a:endParaRPr lang="en-IE" altLang="en-US" sz="2000" b="1" dirty="0">
              <a:latin typeface="+mn-lt"/>
            </a:endParaRPr>
          </a:p>
          <a:p>
            <a:pPr algn="just" eaLnBrk="1" hangingPunct="1"/>
            <a:r>
              <a:rPr lang="en-IE" altLang="en-US" sz="2000" dirty="0">
                <a:latin typeface="+mn-lt"/>
              </a:rPr>
              <a:t>Standard monitor</a:t>
            </a:r>
          </a:p>
          <a:p>
            <a:pPr lvl="1" algn="just" eaLnBrk="1" hangingPunct="1">
              <a:buFont typeface="Arial" panose="020B0604020202020204" pitchFamily="34" charset="0"/>
              <a:buChar char="•"/>
            </a:pPr>
            <a:r>
              <a:rPr lang="en-IE" altLang="en-US" sz="2000" b="1" dirty="0">
                <a:latin typeface="+mn-lt"/>
              </a:rPr>
              <a:t>XGA</a:t>
            </a:r>
            <a:r>
              <a:rPr lang="en-IE" altLang="en-US" sz="2000" dirty="0">
                <a:latin typeface="+mn-lt"/>
              </a:rPr>
              <a:t> (Extended Graphics Array)  -  </a:t>
            </a:r>
            <a:r>
              <a:rPr lang="en-IE" altLang="en-US" sz="2000" b="1" dirty="0">
                <a:latin typeface="+mn-lt"/>
              </a:rPr>
              <a:t>1024 x 768 </a:t>
            </a:r>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SXGA</a:t>
            </a:r>
            <a:r>
              <a:rPr lang="en-IE" altLang="en-US" sz="2000" dirty="0">
                <a:latin typeface="+mn-lt"/>
              </a:rPr>
              <a:t> (Super Extended Graphics Array)  -  </a:t>
            </a:r>
            <a:r>
              <a:rPr lang="en-IE" altLang="en-US" sz="2000" b="1" dirty="0">
                <a:latin typeface="+mn-lt"/>
              </a:rPr>
              <a:t>1280 x 1024</a:t>
            </a:r>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UXGA</a:t>
            </a:r>
            <a:r>
              <a:rPr lang="en-IE" altLang="en-US" sz="2000" dirty="0">
                <a:latin typeface="+mn-lt"/>
              </a:rPr>
              <a:t> (Ultra Extended Graphics Array)  -  </a:t>
            </a:r>
            <a:r>
              <a:rPr lang="en-IE" altLang="en-US" sz="2000" b="1" dirty="0">
                <a:latin typeface="+mn-lt"/>
              </a:rPr>
              <a:t>1600 x 1200</a:t>
            </a:r>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QXGA</a:t>
            </a:r>
            <a:r>
              <a:rPr lang="en-IE" altLang="en-US" sz="2000" dirty="0">
                <a:latin typeface="+mn-lt"/>
              </a:rPr>
              <a:t> (Quad Extended Graphics Array)  -  </a:t>
            </a:r>
            <a:r>
              <a:rPr lang="en-IE" altLang="en-US" sz="2000" b="1" dirty="0">
                <a:latin typeface="+mn-lt"/>
              </a:rPr>
              <a:t>2048 x 1536</a:t>
            </a:r>
          </a:p>
          <a:p>
            <a:pPr algn="just" eaLnBrk="1" hangingPunct="1"/>
            <a:endParaRPr lang="en-IE" altLang="en-US" sz="2000" b="1" dirty="0">
              <a:latin typeface="+mn-lt"/>
            </a:endParaRPr>
          </a:p>
          <a:p>
            <a:pPr algn="just" eaLnBrk="1" hangingPunct="1"/>
            <a:r>
              <a:rPr lang="en-IE" altLang="en-US" sz="2000" dirty="0">
                <a:latin typeface="+mn-lt"/>
              </a:rPr>
              <a:t>Widescreen</a:t>
            </a:r>
          </a:p>
          <a:p>
            <a:pPr lvl="1" algn="just" eaLnBrk="1" hangingPunct="1">
              <a:buFont typeface="Arial" panose="020B0604020202020204" pitchFamily="34" charset="0"/>
              <a:buChar char="•"/>
            </a:pPr>
            <a:r>
              <a:rPr lang="en-IE" altLang="en-US" sz="2000" b="1" dirty="0">
                <a:latin typeface="+mn-lt"/>
              </a:rPr>
              <a:t>WXGA</a:t>
            </a:r>
            <a:r>
              <a:rPr lang="en-IE" altLang="en-US" sz="2000" dirty="0">
                <a:latin typeface="+mn-lt"/>
              </a:rPr>
              <a:t> (Wide XGA)  -  </a:t>
            </a:r>
            <a:r>
              <a:rPr lang="en-IE" altLang="en-US" sz="2000" b="1" dirty="0">
                <a:latin typeface="+mn-lt"/>
              </a:rPr>
              <a:t>1280 x 800</a:t>
            </a:r>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WSXGA</a:t>
            </a:r>
            <a:r>
              <a:rPr lang="en-IE" altLang="en-US" sz="2000" dirty="0">
                <a:latin typeface="+mn-lt"/>
              </a:rPr>
              <a:t> (Wide SXGA)  -  </a:t>
            </a:r>
            <a:r>
              <a:rPr lang="en-IE" altLang="en-US" sz="2000" b="1" dirty="0">
                <a:latin typeface="+mn-lt"/>
              </a:rPr>
              <a:t>1680 x 1050</a:t>
            </a:r>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WUXGA</a:t>
            </a:r>
            <a:r>
              <a:rPr lang="en-IE" altLang="en-US" sz="2000" dirty="0">
                <a:latin typeface="+mn-lt"/>
              </a:rPr>
              <a:t> (Wide UXGA)  -  </a:t>
            </a:r>
            <a:r>
              <a:rPr lang="en-IE" altLang="en-US" sz="2000" b="1" dirty="0">
                <a:latin typeface="+mn-lt"/>
              </a:rPr>
              <a:t>1920 x 1200</a:t>
            </a:r>
            <a:r>
              <a:rPr lang="en-IE" altLang="en-US" sz="2000" dirty="0">
                <a:latin typeface="+mn-lt"/>
              </a:rPr>
              <a:t> </a:t>
            </a:r>
          </a:p>
          <a:p>
            <a:pPr lvl="1" algn="just" eaLnBrk="1" hangingPunct="1">
              <a:buFont typeface="Arial" panose="020B0604020202020204" pitchFamily="34" charset="0"/>
              <a:buChar char="•"/>
            </a:pPr>
            <a:endParaRPr lang="en-IE" altLang="en-US" sz="2000" dirty="0">
              <a:latin typeface="+mn-lt"/>
            </a:endParaRPr>
          </a:p>
          <a:p>
            <a:pPr algn="just" eaLnBrk="1" hangingPunct="1"/>
            <a:r>
              <a:rPr lang="en-IE" altLang="en-US" sz="2000" dirty="0">
                <a:latin typeface="+mn-lt"/>
              </a:rPr>
              <a:t>LCD monitors  -  </a:t>
            </a:r>
            <a:r>
              <a:rPr lang="en-IE" altLang="en-US" sz="2000" b="1" dirty="0">
                <a:latin typeface="+mn-lt"/>
              </a:rPr>
              <a:t>native resolution </a:t>
            </a:r>
            <a:r>
              <a:rPr lang="en-IE" altLang="en-US" sz="2000" dirty="0">
                <a:latin typeface="+mn-lt"/>
              </a:rPr>
              <a:t>at which the image is crisp.  Other resolutions are possible but the image quality decreases.  </a:t>
            </a:r>
          </a:p>
        </p:txBody>
      </p:sp>
      <p:sp>
        <p:nvSpPr>
          <p:cNvPr id="115716" name="Control 1">
            <a:extLst>
              <a:ext uri="{FF2B5EF4-FFF2-40B4-BE49-F238E27FC236}">
                <a16:creationId xmlns:a16="http://schemas.microsoft.com/office/drawing/2014/main" id="{FA51FBC7-65C6-2943-9B7A-BAF5A231EAEC}"/>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15717" name="Control 8">
            <a:extLst>
              <a:ext uri="{FF2B5EF4-FFF2-40B4-BE49-F238E27FC236}">
                <a16:creationId xmlns:a16="http://schemas.microsoft.com/office/drawing/2014/main" id="{80D71065-9CF9-4D48-877D-6AD0A94BE145}"/>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7091070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2">
            <a:extLst>
              <a:ext uri="{FF2B5EF4-FFF2-40B4-BE49-F238E27FC236}">
                <a16:creationId xmlns:a16="http://schemas.microsoft.com/office/drawing/2014/main" id="{E14B4174-E22F-48BA-9351-2F56469495CE}"/>
              </a:ext>
            </a:extLst>
          </p:cNvPr>
          <p:cNvSpPr>
            <a:spLocks noGrp="1" noChangeArrowheads="1"/>
          </p:cNvSpPr>
          <p:nvPr>
            <p:ph type="title"/>
          </p:nvPr>
        </p:nvSpPr>
        <p:spPr>
          <a:xfrm>
            <a:off x="1111250" y="403895"/>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2D11843D-4054-0940-B852-EEF3961B5EB2}"/>
              </a:ext>
            </a:extLst>
          </p:cNvPr>
          <p:cNvSpPr txBox="1">
            <a:spLocks noChangeArrowheads="1"/>
          </p:cNvSpPr>
          <p:nvPr/>
        </p:nvSpPr>
        <p:spPr bwMode="auto">
          <a:xfrm>
            <a:off x="642938" y="1382286"/>
            <a:ext cx="7929562"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b="1" dirty="0">
                <a:latin typeface="+mn-lt"/>
              </a:rPr>
              <a:t>Keyboard: </a:t>
            </a:r>
          </a:p>
          <a:p>
            <a:pPr algn="just" eaLnBrk="1" hangingPunct="1"/>
            <a:endParaRPr lang="en-IE" altLang="en-US" sz="2000" b="1" dirty="0">
              <a:latin typeface="+mn-lt"/>
            </a:endParaRPr>
          </a:p>
          <a:p>
            <a:pPr algn="just" eaLnBrk="1" hangingPunct="1"/>
            <a:r>
              <a:rPr lang="en-IE" altLang="en-US" sz="2000" dirty="0">
                <a:latin typeface="+mn-lt"/>
              </a:rPr>
              <a:t>Primary input device  -  divided into sections:  </a:t>
            </a:r>
          </a:p>
          <a:p>
            <a:pPr algn="just" eaLnBrk="1" hangingPunct="1"/>
            <a:r>
              <a:rPr lang="en-IE" altLang="en-US" sz="2000" b="1" dirty="0">
                <a:latin typeface="+mn-lt"/>
              </a:rPr>
              <a:t> </a:t>
            </a:r>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Typing keys  -  </a:t>
            </a:r>
            <a:r>
              <a:rPr lang="en-IE" altLang="en-US" sz="2000" dirty="0">
                <a:latin typeface="+mn-lt"/>
              </a:rPr>
              <a:t>contains the letter and number keys, shift keys, spacebar, return key etc.</a:t>
            </a:r>
          </a:p>
          <a:p>
            <a:pPr lvl="1" algn="just" eaLnBrk="1" hangingPunct="1"/>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Numeric keypad  -  </a:t>
            </a:r>
            <a:r>
              <a:rPr lang="en-IE" altLang="en-US" sz="2000" dirty="0">
                <a:latin typeface="+mn-lt"/>
              </a:rPr>
              <a:t>These keys are arranged as on a calculator.</a:t>
            </a:r>
          </a:p>
          <a:p>
            <a:pPr lvl="1" algn="just" eaLnBrk="1" hangingPunct="1"/>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Function keys  -  </a:t>
            </a:r>
            <a:r>
              <a:rPr lang="en-IE" altLang="en-US" sz="2000" dirty="0">
                <a:latin typeface="+mn-lt"/>
              </a:rPr>
              <a:t>programmable keys used by software for special functions. E.g.  -  F1  -  Help.</a:t>
            </a:r>
          </a:p>
          <a:p>
            <a:pPr lvl="1" algn="just" eaLnBrk="1" hangingPunct="1"/>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Control keys  -  </a:t>
            </a:r>
            <a:r>
              <a:rPr lang="en-IE" altLang="en-US" sz="2000" dirty="0">
                <a:latin typeface="+mn-lt"/>
              </a:rPr>
              <a:t>screen and cursor control.</a:t>
            </a:r>
          </a:p>
        </p:txBody>
      </p:sp>
      <p:sp>
        <p:nvSpPr>
          <p:cNvPr id="117764" name="Control 1">
            <a:extLst>
              <a:ext uri="{FF2B5EF4-FFF2-40B4-BE49-F238E27FC236}">
                <a16:creationId xmlns:a16="http://schemas.microsoft.com/office/drawing/2014/main" id="{B752BE0D-4A51-BA48-9CA4-24CC1E451CA0}"/>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2717087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2">
            <a:extLst>
              <a:ext uri="{FF2B5EF4-FFF2-40B4-BE49-F238E27FC236}">
                <a16:creationId xmlns:a16="http://schemas.microsoft.com/office/drawing/2014/main" id="{C77D8FCE-990C-4859-A79A-21A2287A663C}"/>
              </a:ext>
            </a:extLst>
          </p:cNvPr>
          <p:cNvSpPr>
            <a:spLocks noGrp="1" noChangeArrowheads="1"/>
          </p:cNvSpPr>
          <p:nvPr>
            <p:ph type="title"/>
          </p:nvPr>
        </p:nvSpPr>
        <p:spPr>
          <a:xfrm>
            <a:off x="1255613" y="616386"/>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4D193F60-B2F0-F04A-95D9-670010DADD37}"/>
              </a:ext>
            </a:extLst>
          </p:cNvPr>
          <p:cNvSpPr txBox="1">
            <a:spLocks noChangeArrowheads="1"/>
          </p:cNvSpPr>
          <p:nvPr/>
        </p:nvSpPr>
        <p:spPr bwMode="auto">
          <a:xfrm>
            <a:off x="269590" y="1318065"/>
            <a:ext cx="6102610"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algn="just" eaLnBrk="1" hangingPunct="1">
              <a:buFont typeface="Arial" panose="020B0604020202020204" pitchFamily="34" charset="0"/>
              <a:buChar char="•"/>
            </a:pPr>
            <a:r>
              <a:rPr lang="en-IE" altLang="en-US" sz="2000" dirty="0">
                <a:latin typeface="+mn-lt"/>
              </a:rPr>
              <a:t>Most common arrangement is called </a:t>
            </a:r>
            <a:r>
              <a:rPr lang="en-IE" altLang="en-US" sz="2000" b="1" dirty="0">
                <a:latin typeface="+mn-lt"/>
              </a:rPr>
              <a:t>QWERTY </a:t>
            </a:r>
            <a:r>
              <a:rPr lang="en-IE" altLang="en-US" sz="2000" dirty="0">
                <a:latin typeface="+mn-lt"/>
              </a:rPr>
              <a:t>after the first six keys.  </a:t>
            </a:r>
          </a:p>
          <a:p>
            <a:pPr lvl="1" algn="just" eaLnBrk="1" hangingPunct="1">
              <a:buFont typeface="Arial" panose="020B0604020202020204" pitchFamily="34" charset="0"/>
              <a:buChar char="•"/>
            </a:pPr>
            <a:endParaRPr lang="en-IE" altLang="en-US" sz="2000" dirty="0">
              <a:latin typeface="+mn-lt"/>
            </a:endParaRPr>
          </a:p>
          <a:p>
            <a:pPr lvl="1" algn="just" eaLnBrk="1" hangingPunct="1">
              <a:buFont typeface="Arial" panose="020B0604020202020204" pitchFamily="34" charset="0"/>
              <a:buChar char="•"/>
            </a:pPr>
            <a:r>
              <a:rPr lang="en-IE" altLang="en-US" sz="2000" dirty="0">
                <a:latin typeface="+mn-lt"/>
              </a:rPr>
              <a:t>Other arrangements are available including </a:t>
            </a:r>
            <a:r>
              <a:rPr lang="en-IE" altLang="en-US" sz="2000" b="1" dirty="0">
                <a:latin typeface="+mn-lt"/>
              </a:rPr>
              <a:t>Dvorak</a:t>
            </a:r>
            <a:r>
              <a:rPr lang="en-IE" altLang="en-US" sz="2000" dirty="0">
                <a:latin typeface="+mn-lt"/>
              </a:rPr>
              <a:t>, </a:t>
            </a:r>
            <a:r>
              <a:rPr lang="en-IE" altLang="en-US" sz="2000" b="1" dirty="0">
                <a:latin typeface="+mn-lt"/>
              </a:rPr>
              <a:t>ABCDEF</a:t>
            </a:r>
            <a:r>
              <a:rPr lang="en-IE" altLang="en-US" sz="2000" dirty="0">
                <a:latin typeface="+mn-lt"/>
              </a:rPr>
              <a:t>, </a:t>
            </a:r>
            <a:r>
              <a:rPr lang="en-IE" altLang="en-US" sz="2000" b="1" dirty="0">
                <a:latin typeface="+mn-lt"/>
              </a:rPr>
              <a:t>AZERTY </a:t>
            </a:r>
            <a:r>
              <a:rPr lang="en-IE" altLang="en-US" sz="2000" dirty="0">
                <a:latin typeface="+mn-lt"/>
              </a:rPr>
              <a:t>etc.</a:t>
            </a:r>
          </a:p>
          <a:p>
            <a:pPr algn="just" eaLnBrk="1" hangingPunct="1"/>
            <a:endParaRPr lang="en-IE" altLang="en-US" sz="2000" b="1" dirty="0">
              <a:latin typeface="+mn-lt"/>
            </a:endParaRPr>
          </a:p>
        </p:txBody>
      </p:sp>
      <p:grpSp>
        <p:nvGrpSpPr>
          <p:cNvPr id="2" name="Group 7">
            <a:extLst>
              <a:ext uri="{FF2B5EF4-FFF2-40B4-BE49-F238E27FC236}">
                <a16:creationId xmlns:a16="http://schemas.microsoft.com/office/drawing/2014/main" id="{D33AFE11-1874-DB42-87D3-58B092D15483}"/>
              </a:ext>
            </a:extLst>
          </p:cNvPr>
          <p:cNvGrpSpPr>
            <a:grpSpLocks/>
          </p:cNvGrpSpPr>
          <p:nvPr/>
        </p:nvGrpSpPr>
        <p:grpSpPr bwMode="auto">
          <a:xfrm>
            <a:off x="6588224" y="1121211"/>
            <a:ext cx="2286186" cy="1926321"/>
            <a:chOff x="2071670" y="2928934"/>
            <a:chExt cx="4500594" cy="3681295"/>
          </a:xfrm>
        </p:grpSpPr>
        <p:pic>
          <p:nvPicPr>
            <p:cNvPr id="119815" name="Picture 5">
              <a:extLst>
                <a:ext uri="{FF2B5EF4-FFF2-40B4-BE49-F238E27FC236}">
                  <a16:creationId xmlns:a16="http://schemas.microsoft.com/office/drawing/2014/main" id="{C398F6FB-BAF5-734F-A1B9-3F4000A94E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1670" y="2928934"/>
              <a:ext cx="4500594" cy="3404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19816" name="Text Box 6">
              <a:extLst>
                <a:ext uri="{FF2B5EF4-FFF2-40B4-BE49-F238E27FC236}">
                  <a16:creationId xmlns:a16="http://schemas.microsoft.com/office/drawing/2014/main" id="{19EAA142-B5E9-8947-8DD7-CCB8D6F1EF42}"/>
                </a:ext>
              </a:extLst>
            </p:cNvPr>
            <p:cNvSpPr txBox="1">
              <a:spLocks noChangeArrowheads="1"/>
            </p:cNvSpPr>
            <p:nvPr/>
          </p:nvSpPr>
          <p:spPr bwMode="auto">
            <a:xfrm>
              <a:off x="2122143" y="4447657"/>
              <a:ext cx="2061695" cy="276970"/>
            </a:xfrm>
            <a:prstGeom prst="rect">
              <a:avLst/>
            </a:prstGeom>
            <a:solidFill>
              <a:srgbClr val="FFFFFF"/>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solidFill>
                    <a:srgbClr val="000000"/>
                  </a:solidFill>
                  <a:latin typeface="Times New Roman" panose="02020603050405020304" pitchFamily="18" charset="0"/>
                </a:rPr>
                <a:t>QWERTY</a:t>
              </a:r>
              <a:endParaRPr lang="en-US" altLang="en-US" sz="1400" dirty="0"/>
            </a:p>
          </p:txBody>
        </p:sp>
        <p:sp>
          <p:nvSpPr>
            <p:cNvPr id="119817" name="Text Box 7">
              <a:extLst>
                <a:ext uri="{FF2B5EF4-FFF2-40B4-BE49-F238E27FC236}">
                  <a16:creationId xmlns:a16="http://schemas.microsoft.com/office/drawing/2014/main" id="{F7B9C061-7152-D94D-91D9-18E998897765}"/>
                </a:ext>
              </a:extLst>
            </p:cNvPr>
            <p:cNvSpPr txBox="1">
              <a:spLocks noChangeArrowheads="1"/>
            </p:cNvSpPr>
            <p:nvPr/>
          </p:nvSpPr>
          <p:spPr bwMode="auto">
            <a:xfrm>
              <a:off x="2146060" y="6333259"/>
              <a:ext cx="1768426" cy="276970"/>
            </a:xfrm>
            <a:prstGeom prst="rect">
              <a:avLst/>
            </a:prstGeom>
            <a:solidFill>
              <a:srgbClr val="FFFFFF"/>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solidFill>
                    <a:srgbClr val="000000"/>
                  </a:solidFill>
                  <a:latin typeface="Times New Roman" panose="02020603050405020304" pitchFamily="18" charset="0"/>
                </a:rPr>
                <a:t>Dvorak</a:t>
              </a:r>
              <a:endParaRPr lang="en-US" altLang="en-US" sz="1400" dirty="0"/>
            </a:p>
          </p:txBody>
        </p:sp>
      </p:grpSp>
      <p:sp>
        <p:nvSpPr>
          <p:cNvPr id="119813" name="Control 1">
            <a:extLst>
              <a:ext uri="{FF2B5EF4-FFF2-40B4-BE49-F238E27FC236}">
                <a16:creationId xmlns:a16="http://schemas.microsoft.com/office/drawing/2014/main" id="{DCAD9DAD-FA6E-254F-AF29-77416878320A}"/>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19814" name="Control 8">
            <a:extLst>
              <a:ext uri="{FF2B5EF4-FFF2-40B4-BE49-F238E27FC236}">
                <a16:creationId xmlns:a16="http://schemas.microsoft.com/office/drawing/2014/main" id="{0FBF5A80-7CFF-594C-A385-7EAF44B73F7D}"/>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 name="TextBox 9">
            <a:extLst>
              <a:ext uri="{FF2B5EF4-FFF2-40B4-BE49-F238E27FC236}">
                <a16:creationId xmlns:a16="http://schemas.microsoft.com/office/drawing/2014/main" id="{0F15B79C-AEB5-C94A-87EB-D2F3119F13A9}"/>
              </a:ext>
            </a:extLst>
          </p:cNvPr>
          <p:cNvSpPr txBox="1">
            <a:spLocks noChangeArrowheads="1"/>
          </p:cNvSpPr>
          <p:nvPr/>
        </p:nvSpPr>
        <p:spPr bwMode="auto">
          <a:xfrm>
            <a:off x="677212" y="3004497"/>
            <a:ext cx="5694988"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dirty="0">
                <a:latin typeface="+mn-lt"/>
              </a:rPr>
              <a:t>Keyboards are available wired or wireless:</a:t>
            </a:r>
          </a:p>
          <a:p>
            <a:pPr algn="just" eaLnBrk="1" hangingPunct="1"/>
            <a:r>
              <a:rPr lang="en-IE" altLang="en-US" sz="2000" dirty="0">
                <a:latin typeface="+mn-lt"/>
              </a:rPr>
              <a:t> </a:t>
            </a:r>
          </a:p>
          <a:p>
            <a:pPr lvl="1" algn="just" eaLnBrk="1" hangingPunct="1">
              <a:buFont typeface="Arial" panose="020B0604020202020204" pitchFamily="34" charset="0"/>
              <a:buChar char="•"/>
            </a:pPr>
            <a:r>
              <a:rPr lang="en-IE" altLang="en-US" sz="2000" b="1" dirty="0">
                <a:latin typeface="+mn-lt"/>
              </a:rPr>
              <a:t>Wired</a:t>
            </a:r>
            <a:r>
              <a:rPr lang="en-IE" altLang="en-US" sz="2000" dirty="0">
                <a:latin typeface="+mn-lt"/>
              </a:rPr>
              <a:t>  -  These are either </a:t>
            </a:r>
            <a:r>
              <a:rPr lang="en-IE" altLang="en-US" sz="2000" b="1" dirty="0">
                <a:latin typeface="+mn-lt"/>
              </a:rPr>
              <a:t>PS/2 </a:t>
            </a:r>
            <a:r>
              <a:rPr lang="en-IE" altLang="en-US" sz="2000" dirty="0">
                <a:latin typeface="+mn-lt"/>
              </a:rPr>
              <a:t>or </a:t>
            </a:r>
            <a:r>
              <a:rPr lang="en-IE" altLang="en-US" sz="2000" b="1" dirty="0">
                <a:latin typeface="+mn-lt"/>
              </a:rPr>
              <a:t>USB</a:t>
            </a:r>
            <a:r>
              <a:rPr lang="en-IE" altLang="en-US" sz="2000" dirty="0">
                <a:latin typeface="+mn-lt"/>
              </a:rPr>
              <a:t>.  </a:t>
            </a:r>
          </a:p>
          <a:p>
            <a:pPr lvl="1" algn="just" eaLnBrk="1" hangingPunct="1">
              <a:buFont typeface="Arial" panose="020B0604020202020204" pitchFamily="34" charset="0"/>
              <a:buChar char="•"/>
            </a:pPr>
            <a:r>
              <a:rPr lang="en-IE" altLang="en-US" sz="2000" b="1" dirty="0">
                <a:latin typeface="+mn-lt"/>
              </a:rPr>
              <a:t>Wireless</a:t>
            </a:r>
            <a:r>
              <a:rPr lang="en-IE" altLang="en-US" sz="2000" dirty="0">
                <a:latin typeface="+mn-lt"/>
              </a:rPr>
              <a:t>  -  The keyboard uses batteries.</a:t>
            </a:r>
          </a:p>
          <a:p>
            <a:pPr marL="457200" lvl="1" indent="0" algn="just" eaLnBrk="1" hangingPunct="1"/>
            <a:endParaRPr lang="en-IE" altLang="en-US" sz="2000" dirty="0">
              <a:latin typeface="+mn-lt"/>
            </a:endParaRPr>
          </a:p>
          <a:p>
            <a:pPr algn="just" eaLnBrk="1" hangingPunct="1"/>
            <a:r>
              <a:rPr lang="en-IE" altLang="en-US" sz="2000" b="1" dirty="0">
                <a:latin typeface="+mn-lt"/>
              </a:rPr>
              <a:t>Rubber keyboard  </a:t>
            </a:r>
            <a:r>
              <a:rPr lang="en-IE" altLang="en-US" sz="2000" dirty="0">
                <a:latin typeface="+mn-lt"/>
              </a:rPr>
              <a:t>-  useful for use with notebook computers.  Leaves users less prone to </a:t>
            </a:r>
            <a:r>
              <a:rPr lang="en-IE" altLang="en-US" sz="2000" b="1" dirty="0">
                <a:latin typeface="+mn-lt"/>
              </a:rPr>
              <a:t>RSI </a:t>
            </a:r>
            <a:r>
              <a:rPr lang="en-IE" altLang="en-US" sz="2000" dirty="0">
                <a:latin typeface="+mn-lt"/>
              </a:rPr>
              <a:t>(Repetitive Strain Injury)</a:t>
            </a:r>
          </a:p>
        </p:txBody>
      </p:sp>
      <p:grpSp>
        <p:nvGrpSpPr>
          <p:cNvPr id="11" name="Group 4">
            <a:extLst>
              <a:ext uri="{FF2B5EF4-FFF2-40B4-BE49-F238E27FC236}">
                <a16:creationId xmlns:a16="http://schemas.microsoft.com/office/drawing/2014/main" id="{6E58B2B4-BF75-9446-910F-271509257CBA}"/>
              </a:ext>
            </a:extLst>
          </p:cNvPr>
          <p:cNvGrpSpPr>
            <a:grpSpLocks/>
          </p:cNvGrpSpPr>
          <p:nvPr/>
        </p:nvGrpSpPr>
        <p:grpSpPr bwMode="auto">
          <a:xfrm>
            <a:off x="6574059" y="3217043"/>
            <a:ext cx="2300351" cy="1076053"/>
            <a:chOff x="108607725" y="111225572"/>
            <a:chExt cx="2146300" cy="1703106"/>
          </a:xfrm>
        </p:grpSpPr>
        <p:pic>
          <p:nvPicPr>
            <p:cNvPr id="12" name="Picture 5" descr="KA33ACK-571PB-170">
              <a:extLst>
                <a:ext uri="{FF2B5EF4-FFF2-40B4-BE49-F238E27FC236}">
                  <a16:creationId xmlns:a16="http://schemas.microsoft.com/office/drawing/2014/main" id="{DF77EE01-FCA5-234E-A0C6-7C64FBDB39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3587"/>
            <a:stretch>
              <a:fillRect/>
            </a:stretch>
          </p:blipFill>
          <p:spPr bwMode="auto">
            <a:xfrm>
              <a:off x="108607725" y="111225572"/>
              <a:ext cx="2146300" cy="1526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3" name="Text Box 6">
              <a:extLst>
                <a:ext uri="{FF2B5EF4-FFF2-40B4-BE49-F238E27FC236}">
                  <a16:creationId xmlns:a16="http://schemas.microsoft.com/office/drawing/2014/main" id="{782A01A2-8835-1E4C-BBBD-BE87CA0DE9FD}"/>
                </a:ext>
              </a:extLst>
            </p:cNvPr>
            <p:cNvSpPr txBox="1">
              <a:spLocks noChangeArrowheads="1"/>
            </p:cNvSpPr>
            <p:nvPr/>
          </p:nvSpPr>
          <p:spPr bwMode="auto">
            <a:xfrm>
              <a:off x="108874311" y="112574673"/>
              <a:ext cx="1684331" cy="3540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solidFill>
                    <a:srgbClr val="000000"/>
                  </a:solidFill>
                  <a:latin typeface="Times New Roman" panose="02020603050405020304" pitchFamily="18" charset="0"/>
                </a:rPr>
                <a:t>Wireless keyboard </a:t>
              </a:r>
              <a:endParaRPr lang="en-US" altLang="en-US" sz="1400" dirty="0"/>
            </a:p>
          </p:txBody>
        </p:sp>
      </p:grpSp>
      <p:pic>
        <p:nvPicPr>
          <p:cNvPr id="14" name="Picture 7" descr="KB-ATBK-big">
            <a:extLst>
              <a:ext uri="{FF2B5EF4-FFF2-40B4-BE49-F238E27FC236}">
                <a16:creationId xmlns:a16="http://schemas.microsoft.com/office/drawing/2014/main" id="{D89AD322-FF22-524A-910E-80DBE96096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9575"/>
          <a:stretch>
            <a:fillRect/>
          </a:stretch>
        </p:blipFill>
        <p:spPr bwMode="auto">
          <a:xfrm>
            <a:off x="6613863" y="4435069"/>
            <a:ext cx="2146042"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508219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2">
            <a:extLst>
              <a:ext uri="{FF2B5EF4-FFF2-40B4-BE49-F238E27FC236}">
                <a16:creationId xmlns:a16="http://schemas.microsoft.com/office/drawing/2014/main" id="{7EEC8766-F7F8-47D9-84B2-825B1B3AFD58}"/>
              </a:ext>
            </a:extLst>
          </p:cNvPr>
          <p:cNvSpPr>
            <a:spLocks noGrp="1" noChangeArrowheads="1"/>
          </p:cNvSpPr>
          <p:nvPr>
            <p:ph type="title"/>
          </p:nvPr>
        </p:nvSpPr>
        <p:spPr>
          <a:xfrm>
            <a:off x="1075531" y="403895"/>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A0780E1D-02ED-0849-8085-F56FA607AB88}"/>
              </a:ext>
            </a:extLst>
          </p:cNvPr>
          <p:cNvSpPr txBox="1">
            <a:spLocks noChangeArrowheads="1"/>
          </p:cNvSpPr>
          <p:nvPr/>
        </p:nvSpPr>
        <p:spPr bwMode="auto">
          <a:xfrm>
            <a:off x="642939" y="1147385"/>
            <a:ext cx="5801270" cy="4585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b="1" dirty="0">
                <a:latin typeface="+mn-lt"/>
              </a:rPr>
              <a:t>Mouse:</a:t>
            </a:r>
            <a:endParaRPr lang="en-IE" altLang="en-US" sz="1200" b="1" dirty="0">
              <a:latin typeface="+mn-lt"/>
            </a:endParaRPr>
          </a:p>
          <a:p>
            <a:pPr algn="just" eaLnBrk="1" hangingPunct="1"/>
            <a:r>
              <a:rPr lang="en-IE" altLang="en-US" sz="2400" dirty="0">
                <a:latin typeface="+mn-lt"/>
              </a:rPr>
              <a:t>Input device  -  uses point and click technology</a:t>
            </a:r>
          </a:p>
          <a:p>
            <a:pPr algn="just" eaLnBrk="1" hangingPunct="1"/>
            <a:endParaRPr lang="en-IE" altLang="en-US" sz="1200" dirty="0">
              <a:latin typeface="+mn-lt"/>
            </a:endParaRPr>
          </a:p>
          <a:p>
            <a:pPr algn="just" eaLnBrk="1" hangingPunct="1"/>
            <a:r>
              <a:rPr lang="en-IE" altLang="en-US" sz="2400" dirty="0">
                <a:latin typeface="+mn-lt"/>
              </a:rPr>
              <a:t>There are two main types:</a:t>
            </a:r>
          </a:p>
          <a:p>
            <a:pPr algn="just" eaLnBrk="1" hangingPunct="1"/>
            <a:endParaRPr lang="en-IE" altLang="en-US" sz="1200" dirty="0">
              <a:latin typeface="+mn-lt"/>
            </a:endParaRPr>
          </a:p>
          <a:p>
            <a:pPr lvl="1" algn="just" eaLnBrk="1" hangingPunct="1">
              <a:buFont typeface="Arial" panose="020B0604020202020204" pitchFamily="34" charset="0"/>
              <a:buChar char="•"/>
            </a:pPr>
            <a:r>
              <a:rPr lang="en-IE" altLang="en-US" sz="2000" b="1" dirty="0">
                <a:latin typeface="+mn-lt"/>
              </a:rPr>
              <a:t>Ball mouse  -  </a:t>
            </a:r>
            <a:r>
              <a:rPr lang="en-IE" altLang="en-US" sz="2000" dirty="0">
                <a:latin typeface="+mn-lt"/>
              </a:rPr>
              <a:t>uses a ball to roll across the surface and move rollers attached to sensors inside the mouse  -  reflecting the ball movement as cursor movement.  </a:t>
            </a:r>
          </a:p>
          <a:p>
            <a:pPr lvl="1" algn="just" eaLnBrk="1" hangingPunct="1">
              <a:buFont typeface="Arial" panose="020B0604020202020204" pitchFamily="34" charset="0"/>
              <a:buChar char="•"/>
            </a:pPr>
            <a:endParaRPr lang="en-IE" altLang="en-US" sz="1200" dirty="0">
              <a:latin typeface="+mn-lt"/>
            </a:endParaRPr>
          </a:p>
          <a:p>
            <a:pPr lvl="1" algn="just" eaLnBrk="1" hangingPunct="1">
              <a:buFont typeface="Arial" panose="020B0604020202020204" pitchFamily="34" charset="0"/>
              <a:buChar char="•"/>
            </a:pPr>
            <a:r>
              <a:rPr lang="en-IE" altLang="en-US" sz="2000" b="1" dirty="0">
                <a:latin typeface="+mn-lt"/>
              </a:rPr>
              <a:t>Optical mouse  -  </a:t>
            </a:r>
            <a:r>
              <a:rPr lang="en-IE" altLang="en-US" sz="2000" dirty="0">
                <a:latin typeface="+mn-lt"/>
              </a:rPr>
              <a:t>camera takes thousands of images per second and sends them for digital processing. The red LED lights up the surface for the camera. </a:t>
            </a:r>
          </a:p>
        </p:txBody>
      </p:sp>
      <p:grpSp>
        <p:nvGrpSpPr>
          <p:cNvPr id="2" name="Group 13">
            <a:extLst>
              <a:ext uri="{FF2B5EF4-FFF2-40B4-BE49-F238E27FC236}">
                <a16:creationId xmlns:a16="http://schemas.microsoft.com/office/drawing/2014/main" id="{1B71CB6F-A29E-E744-AED5-CF7C907677B7}"/>
              </a:ext>
            </a:extLst>
          </p:cNvPr>
          <p:cNvGrpSpPr>
            <a:grpSpLocks/>
          </p:cNvGrpSpPr>
          <p:nvPr/>
        </p:nvGrpSpPr>
        <p:grpSpPr bwMode="auto">
          <a:xfrm>
            <a:off x="6735763" y="2348880"/>
            <a:ext cx="2044700" cy="1482725"/>
            <a:chOff x="4699320" y="5000636"/>
            <a:chExt cx="2044362" cy="1482652"/>
          </a:xfrm>
        </p:grpSpPr>
        <p:pic>
          <p:nvPicPr>
            <p:cNvPr id="123913" name="Picture 5" descr="whA8B522E">
              <a:extLst>
                <a:ext uri="{FF2B5EF4-FFF2-40B4-BE49-F238E27FC236}">
                  <a16:creationId xmlns:a16="http://schemas.microsoft.com/office/drawing/2014/main" id="{4531C05B-7BA5-5E4D-921C-6941875B6C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250" t="15334" b="9000"/>
            <a:stretch>
              <a:fillRect/>
            </a:stretch>
          </p:blipFill>
          <p:spPr bwMode="auto">
            <a:xfrm>
              <a:off x="4699320" y="5296788"/>
              <a:ext cx="2044362" cy="118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23914" name="Text Box 7">
              <a:extLst>
                <a:ext uri="{FF2B5EF4-FFF2-40B4-BE49-F238E27FC236}">
                  <a16:creationId xmlns:a16="http://schemas.microsoft.com/office/drawing/2014/main" id="{59EBEA60-2555-AC40-8C94-CC124E785D39}"/>
                </a:ext>
              </a:extLst>
            </p:cNvPr>
            <p:cNvSpPr txBox="1">
              <a:spLocks noChangeArrowheads="1"/>
            </p:cNvSpPr>
            <p:nvPr/>
          </p:nvSpPr>
          <p:spPr bwMode="auto">
            <a:xfrm>
              <a:off x="5311111" y="5000636"/>
              <a:ext cx="856359" cy="247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Ball mouse</a:t>
              </a:r>
              <a:endParaRPr lang="en-US" altLang="en-US"/>
            </a:p>
          </p:txBody>
        </p:sp>
      </p:grpSp>
      <p:grpSp>
        <p:nvGrpSpPr>
          <p:cNvPr id="3" name="Group 14">
            <a:extLst>
              <a:ext uri="{FF2B5EF4-FFF2-40B4-BE49-F238E27FC236}">
                <a16:creationId xmlns:a16="http://schemas.microsoft.com/office/drawing/2014/main" id="{C59328FA-E6F7-2344-AF6B-D28785CB1469}"/>
              </a:ext>
            </a:extLst>
          </p:cNvPr>
          <p:cNvGrpSpPr>
            <a:grpSpLocks/>
          </p:cNvGrpSpPr>
          <p:nvPr/>
        </p:nvGrpSpPr>
        <p:grpSpPr bwMode="auto">
          <a:xfrm>
            <a:off x="6580981" y="4049713"/>
            <a:ext cx="2354263" cy="1620838"/>
            <a:chOff x="2000232" y="5028894"/>
            <a:chExt cx="2354987" cy="1621155"/>
          </a:xfrm>
        </p:grpSpPr>
        <p:pic>
          <p:nvPicPr>
            <p:cNvPr id="123911" name="Picture 6" descr="mouse_optical_cordless">
              <a:extLst>
                <a:ext uri="{FF2B5EF4-FFF2-40B4-BE49-F238E27FC236}">
                  <a16:creationId xmlns:a16="http://schemas.microsoft.com/office/drawing/2014/main" id="{29ECC6D4-C6C5-6D4E-85C5-D28943AE63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00232" y="5028894"/>
              <a:ext cx="2354987" cy="1621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23912" name="Text Box 8">
              <a:extLst>
                <a:ext uri="{FF2B5EF4-FFF2-40B4-BE49-F238E27FC236}">
                  <a16:creationId xmlns:a16="http://schemas.microsoft.com/office/drawing/2014/main" id="{B61B1D4E-78D3-B14B-87D9-AC1EFBC89FF3}"/>
                </a:ext>
              </a:extLst>
            </p:cNvPr>
            <p:cNvSpPr txBox="1">
              <a:spLocks noChangeArrowheads="1"/>
            </p:cNvSpPr>
            <p:nvPr/>
          </p:nvSpPr>
          <p:spPr bwMode="auto">
            <a:xfrm>
              <a:off x="3686021" y="6096493"/>
              <a:ext cx="597687" cy="495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Optical </a:t>
              </a:r>
            </a:p>
            <a:p>
              <a:pPr algn="ctr" eaLnBrk="1" hangingPunct="1"/>
              <a:r>
                <a:rPr lang="en-IE" altLang="en-US" sz="1200" b="1">
                  <a:solidFill>
                    <a:srgbClr val="000000"/>
                  </a:solidFill>
                  <a:latin typeface="Times New Roman" panose="02020603050405020304" pitchFamily="18" charset="0"/>
                </a:rPr>
                <a:t>mouse</a:t>
              </a:r>
              <a:endParaRPr lang="en-US" altLang="en-US"/>
            </a:p>
          </p:txBody>
        </p:sp>
      </p:grpSp>
      <p:sp>
        <p:nvSpPr>
          <p:cNvPr id="123910" name="Control 8">
            <a:extLst>
              <a:ext uri="{FF2B5EF4-FFF2-40B4-BE49-F238E27FC236}">
                <a16:creationId xmlns:a16="http://schemas.microsoft.com/office/drawing/2014/main" id="{15AD2EF7-EF4E-EC44-B9F5-AFB03BF4E60E}"/>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4291485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a:extLst>
              <a:ext uri="{FF2B5EF4-FFF2-40B4-BE49-F238E27FC236}">
                <a16:creationId xmlns:a16="http://schemas.microsoft.com/office/drawing/2014/main" id="{BFE940ED-2343-4D3F-BBC7-EEC9976B727F}"/>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9396E0A6-6E35-F54A-8BC5-66A0DEF48FA8}"/>
              </a:ext>
            </a:extLst>
          </p:cNvPr>
          <p:cNvSpPr txBox="1">
            <a:spLocks noChangeArrowheads="1"/>
          </p:cNvSpPr>
          <p:nvPr/>
        </p:nvSpPr>
        <p:spPr bwMode="auto">
          <a:xfrm>
            <a:off x="571500" y="1000125"/>
            <a:ext cx="7786688"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b="1" dirty="0">
                <a:latin typeface="+mn-lt"/>
              </a:rPr>
              <a:t>Printers: </a:t>
            </a:r>
          </a:p>
          <a:p>
            <a:pPr algn="just" eaLnBrk="1" hangingPunct="1"/>
            <a:endParaRPr lang="en-IE" altLang="en-US" sz="2200" b="1" dirty="0">
              <a:latin typeface="+mn-lt"/>
            </a:endParaRPr>
          </a:p>
          <a:p>
            <a:pPr algn="just" eaLnBrk="1" hangingPunct="1"/>
            <a:r>
              <a:rPr lang="en-IE" altLang="en-US" sz="2200" dirty="0">
                <a:latin typeface="+mn-lt"/>
              </a:rPr>
              <a:t>Output devices  -  produce a </a:t>
            </a:r>
            <a:r>
              <a:rPr lang="en-IE" altLang="en-US" sz="2200" b="1" dirty="0">
                <a:latin typeface="+mn-lt"/>
              </a:rPr>
              <a:t>hardcopy </a:t>
            </a:r>
            <a:r>
              <a:rPr lang="en-IE" altLang="en-US" sz="2200" dirty="0">
                <a:latin typeface="+mn-lt"/>
              </a:rPr>
              <a:t>( permanent and readable) of computer data.  The can print onto paper, transparency, photographic paper, card etc. </a:t>
            </a:r>
          </a:p>
          <a:p>
            <a:pPr algn="just" eaLnBrk="1" hangingPunct="1"/>
            <a:endParaRPr lang="en-IE" altLang="en-US" sz="2200" dirty="0">
              <a:latin typeface="+mn-lt"/>
            </a:endParaRPr>
          </a:p>
          <a:p>
            <a:pPr algn="just" eaLnBrk="1" hangingPunct="1"/>
            <a:r>
              <a:rPr lang="en-IE" altLang="en-US" sz="2200" dirty="0">
                <a:latin typeface="+mn-lt"/>
              </a:rPr>
              <a:t>There are two main technologies involved:</a:t>
            </a:r>
          </a:p>
          <a:p>
            <a:pPr algn="just" eaLnBrk="1" hangingPunct="1"/>
            <a:r>
              <a:rPr lang="en-IE" altLang="en-US" sz="2200" dirty="0">
                <a:latin typeface="+mn-lt"/>
              </a:rPr>
              <a:t> </a:t>
            </a:r>
          </a:p>
          <a:p>
            <a:pPr lvl="1" algn="just" eaLnBrk="1" hangingPunct="1">
              <a:buFont typeface="Arial" panose="020B0604020202020204" pitchFamily="34" charset="0"/>
              <a:buChar char="•"/>
            </a:pPr>
            <a:r>
              <a:rPr lang="en-IE" altLang="en-US" sz="2200" b="1" dirty="0">
                <a:latin typeface="+mn-lt"/>
              </a:rPr>
              <a:t>Inkjet (Bubble-jet)</a:t>
            </a:r>
            <a:endParaRPr lang="en-IE" altLang="en-US" sz="2200" dirty="0">
              <a:latin typeface="+mn-lt"/>
            </a:endParaRPr>
          </a:p>
          <a:p>
            <a:pPr lvl="1" algn="just" eaLnBrk="1" hangingPunct="1">
              <a:buFont typeface="Arial" panose="020B0604020202020204" pitchFamily="34" charset="0"/>
              <a:buChar char="•"/>
            </a:pPr>
            <a:r>
              <a:rPr lang="en-IE" altLang="en-US" sz="2200" b="1" dirty="0">
                <a:latin typeface="+mn-lt"/>
              </a:rPr>
              <a:t>Laser   </a:t>
            </a:r>
            <a:endParaRPr lang="en-IE" altLang="en-US" sz="2200" dirty="0">
              <a:latin typeface="+mn-lt"/>
            </a:endParaRPr>
          </a:p>
          <a:p>
            <a:pPr algn="just" eaLnBrk="1" hangingPunct="1"/>
            <a:r>
              <a:rPr lang="en-IE" altLang="en-US" sz="2200" dirty="0">
                <a:latin typeface="+mn-lt"/>
              </a:rPr>
              <a:t> </a:t>
            </a:r>
          </a:p>
          <a:p>
            <a:pPr algn="just" eaLnBrk="1" hangingPunct="1"/>
            <a:endParaRPr lang="en-IE" altLang="en-US" sz="2200" b="1" dirty="0">
              <a:latin typeface="+mn-lt"/>
            </a:endParaRPr>
          </a:p>
          <a:p>
            <a:pPr algn="just" eaLnBrk="1" hangingPunct="1"/>
            <a:endParaRPr lang="en-IE" altLang="en-US" sz="2200" b="1" dirty="0">
              <a:latin typeface="+mn-lt"/>
            </a:endParaRPr>
          </a:p>
        </p:txBody>
      </p:sp>
      <p:grpSp>
        <p:nvGrpSpPr>
          <p:cNvPr id="2" name="Group 3">
            <a:extLst>
              <a:ext uri="{FF2B5EF4-FFF2-40B4-BE49-F238E27FC236}">
                <a16:creationId xmlns:a16="http://schemas.microsoft.com/office/drawing/2014/main" id="{F1752B19-56D1-0F48-8C0C-3DD6289CAB66}"/>
              </a:ext>
            </a:extLst>
          </p:cNvPr>
          <p:cNvGrpSpPr>
            <a:grpSpLocks/>
          </p:cNvGrpSpPr>
          <p:nvPr/>
        </p:nvGrpSpPr>
        <p:grpSpPr bwMode="auto">
          <a:xfrm>
            <a:off x="6310922" y="2642660"/>
            <a:ext cx="2132012" cy="1649413"/>
            <a:chOff x="107433525" y="111930600"/>
            <a:chExt cx="2132550" cy="1648875"/>
          </a:xfrm>
        </p:grpSpPr>
        <p:pic>
          <p:nvPicPr>
            <p:cNvPr id="125959" name="Picture 4" descr="samsung-clp-300-printer-opened">
              <a:extLst>
                <a:ext uri="{FF2B5EF4-FFF2-40B4-BE49-F238E27FC236}">
                  <a16:creationId xmlns:a16="http://schemas.microsoft.com/office/drawing/2014/main" id="{B0483CF5-1248-B849-AFF1-AAFA40414B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433525" y="111935475"/>
              <a:ext cx="2113256" cy="164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25960" name="Text Box 5">
              <a:extLst>
                <a:ext uri="{FF2B5EF4-FFF2-40B4-BE49-F238E27FC236}">
                  <a16:creationId xmlns:a16="http://schemas.microsoft.com/office/drawing/2014/main" id="{CF309A3B-B131-FB48-8C05-49CDC0B31A48}"/>
                </a:ext>
              </a:extLst>
            </p:cNvPr>
            <p:cNvSpPr txBox="1">
              <a:spLocks noChangeArrowheads="1"/>
            </p:cNvSpPr>
            <p:nvPr/>
          </p:nvSpPr>
          <p:spPr bwMode="auto">
            <a:xfrm>
              <a:off x="109061250" y="111930600"/>
              <a:ext cx="5048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Laser </a:t>
              </a:r>
              <a:endParaRPr lang="en-US" altLang="en-US"/>
            </a:p>
          </p:txBody>
        </p:sp>
      </p:grpSp>
      <p:pic>
        <p:nvPicPr>
          <p:cNvPr id="220166" name="Picture 6" descr="HP-PSC-1410-multifunction-all-in-one-printer-scanner-copier">
            <a:extLst>
              <a:ext uri="{FF2B5EF4-FFF2-40B4-BE49-F238E27FC236}">
                <a16:creationId xmlns:a16="http://schemas.microsoft.com/office/drawing/2014/main" id="{C8E0F11F-A873-9C48-9D56-66F3CA91EA9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6332" b="6802"/>
          <a:stretch>
            <a:fillRect/>
          </a:stretch>
        </p:blipFill>
        <p:spPr bwMode="auto">
          <a:xfrm>
            <a:off x="6103633" y="4358748"/>
            <a:ext cx="2527300"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25958" name="Control 8">
            <a:extLst>
              <a:ext uri="{FF2B5EF4-FFF2-40B4-BE49-F238E27FC236}">
                <a16:creationId xmlns:a16="http://schemas.microsoft.com/office/drawing/2014/main" id="{F3195E2C-2F2C-9B4E-8D7F-620994A12848}"/>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12521002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a:extLst>
              <a:ext uri="{FF2B5EF4-FFF2-40B4-BE49-F238E27FC236}">
                <a16:creationId xmlns:a16="http://schemas.microsoft.com/office/drawing/2014/main" id="{6F6DF783-7CB4-4605-88C3-FE59257B49AA}"/>
              </a:ext>
            </a:extLst>
          </p:cNvPr>
          <p:cNvSpPr>
            <a:spLocks noGrp="1" noChangeArrowheads="1"/>
          </p:cNvSpPr>
          <p:nvPr>
            <p:ph type="title"/>
          </p:nvPr>
        </p:nvSpPr>
        <p:spPr>
          <a:xfrm>
            <a:off x="1221425" y="302175"/>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6E1F7AAF-B02B-5A40-8D26-05AA07554A34}"/>
              </a:ext>
            </a:extLst>
          </p:cNvPr>
          <p:cNvSpPr txBox="1">
            <a:spLocks noChangeArrowheads="1"/>
          </p:cNvSpPr>
          <p:nvPr/>
        </p:nvSpPr>
        <p:spPr bwMode="auto">
          <a:xfrm>
            <a:off x="571500" y="1000125"/>
            <a:ext cx="8072438"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lvl="1" indent="0" algn="just" eaLnBrk="1" hangingPunct="1"/>
            <a:r>
              <a:rPr lang="en-IE" altLang="en-US" sz="2000" b="1" dirty="0">
                <a:latin typeface="+mn-lt"/>
              </a:rPr>
              <a:t>Inkjet  -  </a:t>
            </a:r>
            <a:r>
              <a:rPr lang="en-IE" altLang="en-US" sz="2000" dirty="0">
                <a:latin typeface="+mn-lt"/>
              </a:rPr>
              <a:t>uses an electric charge to vibrate a membrane.  When the membrane flexes downwards,  it ejects an ink droplet through the nozzle (</a:t>
            </a:r>
            <a:r>
              <a:rPr lang="en-IE" altLang="en-US" sz="2000" b="1" dirty="0">
                <a:latin typeface="+mn-lt"/>
              </a:rPr>
              <a:t>1</a:t>
            </a:r>
            <a:r>
              <a:rPr lang="en-IE" altLang="en-US" sz="2000" dirty="0">
                <a:latin typeface="+mn-lt"/>
              </a:rPr>
              <a:t>). When it flexes upwards, it draws more ink into the reservoir (</a:t>
            </a:r>
            <a:r>
              <a:rPr lang="en-IE" altLang="en-US" sz="2000" b="1" dirty="0">
                <a:latin typeface="+mn-lt"/>
              </a:rPr>
              <a:t>2</a:t>
            </a:r>
            <a:r>
              <a:rPr lang="en-IE" altLang="en-US" sz="2000" dirty="0">
                <a:latin typeface="+mn-lt"/>
              </a:rPr>
              <a:t>). </a:t>
            </a:r>
          </a:p>
          <a:p>
            <a:pPr algn="just" eaLnBrk="1" hangingPunct="1"/>
            <a:endParaRPr lang="en-IE" altLang="en-US" sz="2000" dirty="0">
              <a:latin typeface="+mn-lt"/>
            </a:endParaRPr>
          </a:p>
          <a:p>
            <a:pPr algn="just" eaLnBrk="1" hangingPunct="1"/>
            <a:endParaRPr lang="en-IE" altLang="en-US" sz="2000" dirty="0">
              <a:latin typeface="+mn-lt"/>
            </a:endParaRPr>
          </a:p>
          <a:p>
            <a:pPr algn="just" eaLnBrk="1" hangingPunct="1"/>
            <a:endParaRPr lang="en-IE" altLang="en-US" sz="2000" dirty="0">
              <a:latin typeface="+mn-lt"/>
            </a:endParaRPr>
          </a:p>
          <a:p>
            <a:pPr marL="457200" lvl="1" indent="0" algn="just" eaLnBrk="1" hangingPunct="1"/>
            <a:r>
              <a:rPr lang="en-IE" altLang="en-US" sz="2000" b="1" dirty="0">
                <a:latin typeface="+mn-lt"/>
              </a:rPr>
              <a:t>Bubblejet  -  </a:t>
            </a:r>
            <a:r>
              <a:rPr lang="en-IE" altLang="en-US" sz="2000" dirty="0">
                <a:latin typeface="+mn-lt"/>
              </a:rPr>
              <a:t>a heating element locally heats ink to form a bubble (</a:t>
            </a:r>
            <a:r>
              <a:rPr lang="en-IE" altLang="en-US" sz="2000" b="1" dirty="0">
                <a:latin typeface="+mn-lt"/>
              </a:rPr>
              <a:t>1</a:t>
            </a:r>
            <a:r>
              <a:rPr lang="en-IE" altLang="en-US" sz="2000" dirty="0">
                <a:latin typeface="+mn-lt"/>
              </a:rPr>
              <a:t>). As the bubble expands, it forces ink through the nozzle (</a:t>
            </a:r>
            <a:r>
              <a:rPr lang="en-IE" altLang="en-US" sz="2000" b="1" dirty="0">
                <a:latin typeface="+mn-lt"/>
              </a:rPr>
              <a:t>2</a:t>
            </a:r>
            <a:r>
              <a:rPr lang="en-IE" altLang="en-US" sz="2000" dirty="0">
                <a:latin typeface="+mn-lt"/>
              </a:rPr>
              <a:t>). When it bursts, it causes a vacuum which draws ink into the reservoir (</a:t>
            </a:r>
            <a:r>
              <a:rPr lang="en-IE" altLang="en-US" sz="2000" b="1" dirty="0">
                <a:latin typeface="+mn-lt"/>
              </a:rPr>
              <a:t>3</a:t>
            </a:r>
            <a:r>
              <a:rPr lang="en-IE" altLang="en-US" sz="2000" dirty="0">
                <a:latin typeface="+mn-lt"/>
              </a:rPr>
              <a:t>).   </a:t>
            </a:r>
          </a:p>
        </p:txBody>
      </p:sp>
      <p:grpSp>
        <p:nvGrpSpPr>
          <p:cNvPr id="2" name="Group 3">
            <a:extLst>
              <a:ext uri="{FF2B5EF4-FFF2-40B4-BE49-F238E27FC236}">
                <a16:creationId xmlns:a16="http://schemas.microsoft.com/office/drawing/2014/main" id="{2CEF5384-D26E-564E-97F9-01420CC4DACB}"/>
              </a:ext>
            </a:extLst>
          </p:cNvPr>
          <p:cNvGrpSpPr>
            <a:grpSpLocks/>
          </p:cNvGrpSpPr>
          <p:nvPr/>
        </p:nvGrpSpPr>
        <p:grpSpPr bwMode="auto">
          <a:xfrm>
            <a:off x="3313313" y="2132856"/>
            <a:ext cx="3754438" cy="928117"/>
            <a:chOff x="109010925" y="109416330"/>
            <a:chExt cx="2981325" cy="1078170"/>
          </a:xfrm>
        </p:grpSpPr>
        <p:pic>
          <p:nvPicPr>
            <p:cNvPr id="128019" name="Picture 4" descr="piezo">
              <a:extLst>
                <a:ext uri="{FF2B5EF4-FFF2-40B4-BE49-F238E27FC236}">
                  <a16:creationId xmlns:a16="http://schemas.microsoft.com/office/drawing/2014/main" id="{81402C23-A094-B84C-819C-72CE22F03C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063" r="42342"/>
            <a:stretch>
              <a:fillRect/>
            </a:stretch>
          </p:blipFill>
          <p:spPr bwMode="auto">
            <a:xfrm>
              <a:off x="109010925" y="109418805"/>
              <a:ext cx="942975" cy="10756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28020" name="Picture 5" descr="piezo">
              <a:extLst>
                <a:ext uri="{FF2B5EF4-FFF2-40B4-BE49-F238E27FC236}">
                  <a16:creationId xmlns:a16="http://schemas.microsoft.com/office/drawing/2014/main" id="{97018522-1714-584B-923D-3D6D1566CA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5856" r="2252"/>
            <a:stretch>
              <a:fillRect/>
            </a:stretch>
          </p:blipFill>
          <p:spPr bwMode="auto">
            <a:xfrm>
              <a:off x="111106425" y="109416330"/>
              <a:ext cx="885825" cy="1078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nvGrpSpPr>
            <p:cNvPr id="128021" name="Group 6">
              <a:extLst>
                <a:ext uri="{FF2B5EF4-FFF2-40B4-BE49-F238E27FC236}">
                  <a16:creationId xmlns:a16="http://schemas.microsoft.com/office/drawing/2014/main" id="{11EA9691-E105-0E4E-BC64-F06575DE0D06}"/>
                </a:ext>
              </a:extLst>
            </p:cNvPr>
            <p:cNvGrpSpPr>
              <a:grpSpLocks/>
            </p:cNvGrpSpPr>
            <p:nvPr/>
          </p:nvGrpSpPr>
          <p:grpSpPr bwMode="auto">
            <a:xfrm>
              <a:off x="109105700" y="110166150"/>
              <a:ext cx="276225" cy="276225"/>
              <a:chOff x="109004100" y="112515650"/>
              <a:chExt cx="276225" cy="276225"/>
            </a:xfrm>
          </p:grpSpPr>
          <p:sp>
            <p:nvSpPr>
              <p:cNvPr id="128025" name="Oval 7">
                <a:extLst>
                  <a:ext uri="{FF2B5EF4-FFF2-40B4-BE49-F238E27FC236}">
                    <a16:creationId xmlns:a16="http://schemas.microsoft.com/office/drawing/2014/main" id="{B43B6EB3-4093-3647-A3B4-E5340F295B2E}"/>
                  </a:ext>
                </a:extLst>
              </p:cNvPr>
              <p:cNvSpPr>
                <a:spLocks noChangeArrowheads="1"/>
              </p:cNvSpPr>
              <p:nvPr/>
            </p:nvSpPr>
            <p:spPr bwMode="auto">
              <a:xfrm>
                <a:off x="109004100" y="112515650"/>
                <a:ext cx="276225" cy="276225"/>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128026" name="Text Box 8">
                <a:extLst>
                  <a:ext uri="{FF2B5EF4-FFF2-40B4-BE49-F238E27FC236}">
                    <a16:creationId xmlns:a16="http://schemas.microsoft.com/office/drawing/2014/main" id="{8480E685-A3B6-914E-AA33-E25FDC16F969}"/>
                  </a:ext>
                </a:extLst>
              </p:cNvPr>
              <p:cNvSpPr txBox="1">
                <a:spLocks noChangeArrowheads="1"/>
              </p:cNvSpPr>
              <p:nvPr/>
            </p:nvSpPr>
            <p:spPr bwMode="auto">
              <a:xfrm>
                <a:off x="109032675" y="112550575"/>
                <a:ext cx="222250" cy="22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a:t>
                </a:r>
                <a:endParaRPr lang="en-US" altLang="en-US"/>
              </a:p>
            </p:txBody>
          </p:sp>
        </p:grpSp>
        <p:grpSp>
          <p:nvGrpSpPr>
            <p:cNvPr id="128022" name="Group 9">
              <a:extLst>
                <a:ext uri="{FF2B5EF4-FFF2-40B4-BE49-F238E27FC236}">
                  <a16:creationId xmlns:a16="http://schemas.microsoft.com/office/drawing/2014/main" id="{4AAC4031-E25C-E244-91D1-48691A291F35}"/>
                </a:ext>
              </a:extLst>
            </p:cNvPr>
            <p:cNvGrpSpPr>
              <a:grpSpLocks/>
            </p:cNvGrpSpPr>
            <p:nvPr/>
          </p:nvGrpSpPr>
          <p:grpSpPr bwMode="auto">
            <a:xfrm>
              <a:off x="111396475" y="110174450"/>
              <a:ext cx="276225" cy="276225"/>
              <a:chOff x="103325625" y="110822150"/>
              <a:chExt cx="276225" cy="276225"/>
            </a:xfrm>
          </p:grpSpPr>
          <p:sp>
            <p:nvSpPr>
              <p:cNvPr id="128023" name="Oval 10">
                <a:extLst>
                  <a:ext uri="{FF2B5EF4-FFF2-40B4-BE49-F238E27FC236}">
                    <a16:creationId xmlns:a16="http://schemas.microsoft.com/office/drawing/2014/main" id="{45AF3F15-82F2-5D40-AD62-4AA598005EF6}"/>
                  </a:ext>
                </a:extLst>
              </p:cNvPr>
              <p:cNvSpPr>
                <a:spLocks noChangeArrowheads="1"/>
              </p:cNvSpPr>
              <p:nvPr/>
            </p:nvSpPr>
            <p:spPr bwMode="auto">
              <a:xfrm>
                <a:off x="103325625" y="110822150"/>
                <a:ext cx="276225" cy="276225"/>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128024" name="Text Box 11">
                <a:extLst>
                  <a:ext uri="{FF2B5EF4-FFF2-40B4-BE49-F238E27FC236}">
                    <a16:creationId xmlns:a16="http://schemas.microsoft.com/office/drawing/2014/main" id="{63C65B40-ACA5-794D-A713-76F98BB59967}"/>
                  </a:ext>
                </a:extLst>
              </p:cNvPr>
              <p:cNvSpPr txBox="1">
                <a:spLocks noChangeArrowheads="1"/>
              </p:cNvSpPr>
              <p:nvPr/>
            </p:nvSpPr>
            <p:spPr bwMode="auto">
              <a:xfrm>
                <a:off x="103354200" y="110857075"/>
                <a:ext cx="222250" cy="22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2</a:t>
                </a:r>
                <a:endParaRPr lang="en-US" altLang="en-US"/>
              </a:p>
            </p:txBody>
          </p:sp>
        </p:grpSp>
      </p:grpSp>
      <p:grpSp>
        <p:nvGrpSpPr>
          <p:cNvPr id="6" name="Group 12">
            <a:extLst>
              <a:ext uri="{FF2B5EF4-FFF2-40B4-BE49-F238E27FC236}">
                <a16:creationId xmlns:a16="http://schemas.microsoft.com/office/drawing/2014/main" id="{C1D8A15C-E817-9844-866C-82BA7B9ACDEB}"/>
              </a:ext>
            </a:extLst>
          </p:cNvPr>
          <p:cNvGrpSpPr>
            <a:grpSpLocks/>
          </p:cNvGrpSpPr>
          <p:nvPr/>
        </p:nvGrpSpPr>
        <p:grpSpPr bwMode="auto">
          <a:xfrm>
            <a:off x="2771800" y="4543576"/>
            <a:ext cx="4691062" cy="1067155"/>
            <a:chOff x="108601350" y="111663150"/>
            <a:chExt cx="3752850" cy="1029381"/>
          </a:xfrm>
        </p:grpSpPr>
        <p:pic>
          <p:nvPicPr>
            <p:cNvPr id="128007" name="Picture 13" descr="thermal 2">
              <a:extLst>
                <a:ext uri="{FF2B5EF4-FFF2-40B4-BE49-F238E27FC236}">
                  <a16:creationId xmlns:a16="http://schemas.microsoft.com/office/drawing/2014/main" id="{F7C419D6-39CB-6A47-85E6-84C0FE4C55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66008"/>
            <a:stretch>
              <a:fillRect/>
            </a:stretch>
          </p:blipFill>
          <p:spPr bwMode="auto">
            <a:xfrm>
              <a:off x="108601350" y="111663150"/>
              <a:ext cx="819150" cy="1029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28008" name="Picture 14" descr="thermal 2">
              <a:extLst>
                <a:ext uri="{FF2B5EF4-FFF2-40B4-BE49-F238E27FC236}">
                  <a16:creationId xmlns:a16="http://schemas.microsoft.com/office/drawing/2014/main" id="{C126E148-D38B-3A41-9E04-0BE5D0E70D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3992" r="32806"/>
            <a:stretch>
              <a:fillRect/>
            </a:stretch>
          </p:blipFill>
          <p:spPr bwMode="auto">
            <a:xfrm>
              <a:off x="110134875" y="111663150"/>
              <a:ext cx="800100" cy="1029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28009" name="Picture 15" descr="thermal 2">
              <a:extLst>
                <a:ext uri="{FF2B5EF4-FFF2-40B4-BE49-F238E27FC236}">
                  <a16:creationId xmlns:a16="http://schemas.microsoft.com/office/drawing/2014/main" id="{B2F5A024-9F9F-E141-B88B-6E86C58965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67984"/>
            <a:stretch>
              <a:fillRect/>
            </a:stretch>
          </p:blipFill>
          <p:spPr bwMode="auto">
            <a:xfrm>
              <a:off x="111582675" y="111663150"/>
              <a:ext cx="771525" cy="1029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nvGrpSpPr>
            <p:cNvPr id="128010" name="Group 16">
              <a:extLst>
                <a:ext uri="{FF2B5EF4-FFF2-40B4-BE49-F238E27FC236}">
                  <a16:creationId xmlns:a16="http://schemas.microsoft.com/office/drawing/2014/main" id="{6FCCDA6A-754D-E248-8ED3-C3C8B3B6D604}"/>
                </a:ext>
              </a:extLst>
            </p:cNvPr>
            <p:cNvGrpSpPr>
              <a:grpSpLocks/>
            </p:cNvGrpSpPr>
            <p:nvPr/>
          </p:nvGrpSpPr>
          <p:grpSpPr bwMode="auto">
            <a:xfrm>
              <a:off x="108861225" y="112366425"/>
              <a:ext cx="276225" cy="276225"/>
              <a:chOff x="108861225" y="112366425"/>
              <a:chExt cx="276225" cy="276225"/>
            </a:xfrm>
          </p:grpSpPr>
          <p:sp>
            <p:nvSpPr>
              <p:cNvPr id="128017" name="Oval 17">
                <a:extLst>
                  <a:ext uri="{FF2B5EF4-FFF2-40B4-BE49-F238E27FC236}">
                    <a16:creationId xmlns:a16="http://schemas.microsoft.com/office/drawing/2014/main" id="{DD04003D-1C28-E548-958C-4700C83C62D6}"/>
                  </a:ext>
                </a:extLst>
              </p:cNvPr>
              <p:cNvSpPr>
                <a:spLocks noChangeArrowheads="1"/>
              </p:cNvSpPr>
              <p:nvPr/>
            </p:nvSpPr>
            <p:spPr bwMode="auto">
              <a:xfrm>
                <a:off x="108861225" y="112366425"/>
                <a:ext cx="276225" cy="276225"/>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128018" name="Text Box 18">
                <a:extLst>
                  <a:ext uri="{FF2B5EF4-FFF2-40B4-BE49-F238E27FC236}">
                    <a16:creationId xmlns:a16="http://schemas.microsoft.com/office/drawing/2014/main" id="{B2FB66E2-34CE-C84C-A1E2-86E15A1314D2}"/>
                  </a:ext>
                </a:extLst>
              </p:cNvPr>
              <p:cNvSpPr txBox="1">
                <a:spLocks noChangeArrowheads="1"/>
              </p:cNvSpPr>
              <p:nvPr/>
            </p:nvSpPr>
            <p:spPr bwMode="auto">
              <a:xfrm>
                <a:off x="108889800" y="112401350"/>
                <a:ext cx="222250" cy="22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a:t>
                </a:r>
                <a:endParaRPr lang="en-US" altLang="en-US"/>
              </a:p>
            </p:txBody>
          </p:sp>
        </p:grpSp>
        <p:grpSp>
          <p:nvGrpSpPr>
            <p:cNvPr id="128011" name="Group 19">
              <a:extLst>
                <a:ext uri="{FF2B5EF4-FFF2-40B4-BE49-F238E27FC236}">
                  <a16:creationId xmlns:a16="http://schemas.microsoft.com/office/drawing/2014/main" id="{1B829731-7357-AF4E-8BEE-1809525EF12B}"/>
                </a:ext>
              </a:extLst>
            </p:cNvPr>
            <p:cNvGrpSpPr>
              <a:grpSpLocks/>
            </p:cNvGrpSpPr>
            <p:nvPr/>
          </p:nvGrpSpPr>
          <p:grpSpPr bwMode="auto">
            <a:xfrm>
              <a:off x="111820075" y="112372650"/>
              <a:ext cx="276225" cy="276225"/>
              <a:chOff x="103482525" y="111559850"/>
              <a:chExt cx="276225" cy="276225"/>
            </a:xfrm>
          </p:grpSpPr>
          <p:sp>
            <p:nvSpPr>
              <p:cNvPr id="128015" name="Oval 20">
                <a:extLst>
                  <a:ext uri="{FF2B5EF4-FFF2-40B4-BE49-F238E27FC236}">
                    <a16:creationId xmlns:a16="http://schemas.microsoft.com/office/drawing/2014/main" id="{F3BFA138-78E9-4F42-978E-744D551D31FC}"/>
                  </a:ext>
                </a:extLst>
              </p:cNvPr>
              <p:cNvSpPr>
                <a:spLocks noChangeArrowheads="1"/>
              </p:cNvSpPr>
              <p:nvPr/>
            </p:nvSpPr>
            <p:spPr bwMode="auto">
              <a:xfrm>
                <a:off x="103482525" y="111559850"/>
                <a:ext cx="276225" cy="276225"/>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128016" name="Text Box 21">
                <a:extLst>
                  <a:ext uri="{FF2B5EF4-FFF2-40B4-BE49-F238E27FC236}">
                    <a16:creationId xmlns:a16="http://schemas.microsoft.com/office/drawing/2014/main" id="{D786F630-C953-494A-95C0-4DFF31EF83EF}"/>
                  </a:ext>
                </a:extLst>
              </p:cNvPr>
              <p:cNvSpPr txBox="1">
                <a:spLocks noChangeArrowheads="1"/>
              </p:cNvSpPr>
              <p:nvPr/>
            </p:nvSpPr>
            <p:spPr bwMode="auto">
              <a:xfrm>
                <a:off x="103511100" y="111594775"/>
                <a:ext cx="222250" cy="22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3</a:t>
                </a:r>
                <a:endParaRPr lang="en-US" altLang="en-US"/>
              </a:p>
            </p:txBody>
          </p:sp>
        </p:grpSp>
        <p:grpSp>
          <p:nvGrpSpPr>
            <p:cNvPr id="128012" name="Group 22">
              <a:extLst>
                <a:ext uri="{FF2B5EF4-FFF2-40B4-BE49-F238E27FC236}">
                  <a16:creationId xmlns:a16="http://schemas.microsoft.com/office/drawing/2014/main" id="{4301022B-4D37-3247-9D68-AF114391FE70}"/>
                </a:ext>
              </a:extLst>
            </p:cNvPr>
            <p:cNvGrpSpPr>
              <a:grpSpLocks/>
            </p:cNvGrpSpPr>
            <p:nvPr/>
          </p:nvGrpSpPr>
          <p:grpSpPr bwMode="auto">
            <a:xfrm>
              <a:off x="110158225" y="112371550"/>
              <a:ext cx="276225" cy="276225"/>
              <a:chOff x="103211325" y="110707850"/>
              <a:chExt cx="276225" cy="276225"/>
            </a:xfrm>
          </p:grpSpPr>
          <p:sp>
            <p:nvSpPr>
              <p:cNvPr id="128013" name="Oval 23">
                <a:extLst>
                  <a:ext uri="{FF2B5EF4-FFF2-40B4-BE49-F238E27FC236}">
                    <a16:creationId xmlns:a16="http://schemas.microsoft.com/office/drawing/2014/main" id="{82905EA7-24E4-F24F-8724-73DEA0082958}"/>
                  </a:ext>
                </a:extLst>
              </p:cNvPr>
              <p:cNvSpPr>
                <a:spLocks noChangeArrowheads="1"/>
              </p:cNvSpPr>
              <p:nvPr/>
            </p:nvSpPr>
            <p:spPr bwMode="auto">
              <a:xfrm>
                <a:off x="103211325" y="110707850"/>
                <a:ext cx="276225" cy="276225"/>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128014" name="Text Box 24">
                <a:extLst>
                  <a:ext uri="{FF2B5EF4-FFF2-40B4-BE49-F238E27FC236}">
                    <a16:creationId xmlns:a16="http://schemas.microsoft.com/office/drawing/2014/main" id="{64442E0F-0CFA-4F4E-B35A-9CD6B6B96951}"/>
                  </a:ext>
                </a:extLst>
              </p:cNvPr>
              <p:cNvSpPr txBox="1">
                <a:spLocks noChangeArrowheads="1"/>
              </p:cNvSpPr>
              <p:nvPr/>
            </p:nvSpPr>
            <p:spPr bwMode="auto">
              <a:xfrm>
                <a:off x="103239900" y="110742775"/>
                <a:ext cx="222250" cy="22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2</a:t>
                </a:r>
                <a:endParaRPr lang="en-US" altLang="en-US"/>
              </a:p>
            </p:txBody>
          </p:sp>
        </p:grpSp>
      </p:grpSp>
      <p:sp>
        <p:nvSpPr>
          <p:cNvPr id="128006" name="Control 8">
            <a:extLst>
              <a:ext uri="{FF2B5EF4-FFF2-40B4-BE49-F238E27FC236}">
                <a16:creationId xmlns:a16="http://schemas.microsoft.com/office/drawing/2014/main" id="{583EA948-05B1-3545-A968-5C05CD37DB07}"/>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2289452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a:extLst>
              <a:ext uri="{FF2B5EF4-FFF2-40B4-BE49-F238E27FC236}">
                <a16:creationId xmlns:a16="http://schemas.microsoft.com/office/drawing/2014/main" id="{90DD0133-ED8E-4F4C-AD02-C495033B9614}"/>
              </a:ext>
            </a:extLst>
          </p:cNvPr>
          <p:cNvSpPr>
            <a:spLocks noGrp="1" noChangeArrowheads="1"/>
          </p:cNvSpPr>
          <p:nvPr>
            <p:ph type="title"/>
          </p:nvPr>
        </p:nvSpPr>
        <p:spPr>
          <a:xfrm>
            <a:off x="1075531" y="369231"/>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E4AC92B2-DA51-1A43-838A-B9BC20FBDB6B}"/>
              </a:ext>
            </a:extLst>
          </p:cNvPr>
          <p:cNvSpPr txBox="1">
            <a:spLocks noChangeArrowheads="1"/>
          </p:cNvSpPr>
          <p:nvPr/>
        </p:nvSpPr>
        <p:spPr bwMode="auto">
          <a:xfrm>
            <a:off x="306969" y="1359129"/>
            <a:ext cx="5184577" cy="3877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dirty="0">
                <a:latin typeface="+mn-lt"/>
              </a:rPr>
              <a:t>Laser printers use </a:t>
            </a:r>
            <a:r>
              <a:rPr lang="en-IE" altLang="en-US" sz="2200" b="1" dirty="0">
                <a:latin typeface="+mn-lt"/>
              </a:rPr>
              <a:t>toner </a:t>
            </a:r>
            <a:r>
              <a:rPr lang="en-IE" altLang="en-US" sz="2200" dirty="0">
                <a:latin typeface="+mn-lt"/>
              </a:rPr>
              <a:t>(powdered ink) instead of liquid ink as in inkjet printers. </a:t>
            </a:r>
          </a:p>
          <a:p>
            <a:pPr algn="just" eaLnBrk="1" hangingPunct="1"/>
            <a:r>
              <a:rPr lang="en-IE" altLang="en-US" sz="2200" dirty="0">
                <a:latin typeface="+mn-lt"/>
              </a:rPr>
              <a:t> </a:t>
            </a:r>
          </a:p>
          <a:p>
            <a:pPr lvl="1" algn="just" eaLnBrk="1" hangingPunct="1">
              <a:buFont typeface="Arial" panose="020B0604020202020204" pitchFamily="34" charset="0"/>
              <a:buChar char="•"/>
            </a:pPr>
            <a:r>
              <a:rPr lang="en-IE" altLang="en-US" sz="2000" dirty="0">
                <a:latin typeface="+mn-lt"/>
              </a:rPr>
              <a:t>Laser printers produce images using dots. The image is created using a </a:t>
            </a:r>
            <a:r>
              <a:rPr lang="en-IE" altLang="en-US" sz="2000" b="1" dirty="0">
                <a:latin typeface="+mn-lt"/>
              </a:rPr>
              <a:t>laser beam </a:t>
            </a:r>
            <a:r>
              <a:rPr lang="en-IE" altLang="en-US" sz="2000" dirty="0">
                <a:latin typeface="+mn-lt"/>
              </a:rPr>
              <a:t>and a </a:t>
            </a:r>
            <a:r>
              <a:rPr lang="en-IE" altLang="en-US" sz="2000" b="1" dirty="0">
                <a:latin typeface="+mn-lt"/>
              </a:rPr>
              <a:t>mirror </a:t>
            </a:r>
            <a:r>
              <a:rPr lang="en-IE" altLang="en-US" sz="2000" dirty="0">
                <a:latin typeface="+mn-lt"/>
              </a:rPr>
              <a:t>-</a:t>
            </a:r>
            <a:r>
              <a:rPr lang="en-IE" altLang="en-US" sz="2000" b="1" dirty="0">
                <a:latin typeface="+mn-lt"/>
              </a:rPr>
              <a:t>lens </a:t>
            </a:r>
            <a:r>
              <a:rPr lang="en-IE" altLang="en-US" sz="2000" dirty="0">
                <a:latin typeface="+mn-lt"/>
              </a:rPr>
              <a:t>arrangement on a </a:t>
            </a:r>
            <a:r>
              <a:rPr lang="en-IE" altLang="en-US" sz="2000" b="1" dirty="0">
                <a:latin typeface="+mn-lt"/>
              </a:rPr>
              <a:t>drum</a:t>
            </a:r>
            <a:r>
              <a:rPr lang="en-IE" altLang="en-US" sz="2000" dirty="0">
                <a:latin typeface="+mn-lt"/>
              </a:rPr>
              <a:t> coated with magnetically charged </a:t>
            </a:r>
            <a:r>
              <a:rPr lang="en-IE" altLang="en-US" sz="2000" b="1" dirty="0">
                <a:latin typeface="+mn-lt"/>
              </a:rPr>
              <a:t>toner </a:t>
            </a:r>
            <a:r>
              <a:rPr lang="en-IE" altLang="en-US" sz="2000" dirty="0">
                <a:latin typeface="+mn-lt"/>
              </a:rPr>
              <a:t>and then transferred from the drum to the paper. The paper is then fed through a heated </a:t>
            </a:r>
            <a:r>
              <a:rPr lang="en-IE" altLang="en-US" sz="2000" b="1" dirty="0">
                <a:latin typeface="+mn-lt"/>
              </a:rPr>
              <a:t>fuser </a:t>
            </a:r>
            <a:r>
              <a:rPr lang="en-IE" altLang="en-US" sz="2000" dirty="0">
                <a:latin typeface="+mn-lt"/>
              </a:rPr>
              <a:t>which fuses the toner to the paper as ink. </a:t>
            </a:r>
          </a:p>
        </p:txBody>
      </p:sp>
      <p:grpSp>
        <p:nvGrpSpPr>
          <p:cNvPr id="2" name="Group 3">
            <a:extLst>
              <a:ext uri="{FF2B5EF4-FFF2-40B4-BE49-F238E27FC236}">
                <a16:creationId xmlns:a16="http://schemas.microsoft.com/office/drawing/2014/main" id="{32676B8F-F468-864F-A332-58E111414A5B}"/>
              </a:ext>
            </a:extLst>
          </p:cNvPr>
          <p:cNvGrpSpPr>
            <a:grpSpLocks/>
          </p:cNvGrpSpPr>
          <p:nvPr/>
        </p:nvGrpSpPr>
        <p:grpSpPr bwMode="auto">
          <a:xfrm>
            <a:off x="5546995" y="743040"/>
            <a:ext cx="3201468" cy="4270136"/>
            <a:chOff x="108363453" y="107280075"/>
            <a:chExt cx="4136350" cy="2583696"/>
          </a:xfrm>
        </p:grpSpPr>
        <p:pic>
          <p:nvPicPr>
            <p:cNvPr id="130054" name="Picture 4" descr="2">
              <a:extLst>
                <a:ext uri="{FF2B5EF4-FFF2-40B4-BE49-F238E27FC236}">
                  <a16:creationId xmlns:a16="http://schemas.microsoft.com/office/drawing/2014/main" id="{85EC759A-5167-1A4A-A6A4-D632C8F086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966408" y="107454598"/>
              <a:ext cx="2691384" cy="2409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30055" name="Text Box 5">
              <a:extLst>
                <a:ext uri="{FF2B5EF4-FFF2-40B4-BE49-F238E27FC236}">
                  <a16:creationId xmlns:a16="http://schemas.microsoft.com/office/drawing/2014/main" id="{FA3F3DCE-F049-4740-A119-6E1703BA4C9E}"/>
                </a:ext>
              </a:extLst>
            </p:cNvPr>
            <p:cNvSpPr txBox="1">
              <a:spLocks noChangeArrowheads="1"/>
            </p:cNvSpPr>
            <p:nvPr/>
          </p:nvSpPr>
          <p:spPr bwMode="auto">
            <a:xfrm>
              <a:off x="111699675" y="107280075"/>
              <a:ext cx="79835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solidFill>
                    <a:srgbClr val="000000"/>
                  </a:solidFill>
                  <a:latin typeface="Times New Roman" panose="02020603050405020304" pitchFamily="18" charset="0"/>
                </a:rPr>
                <a:t>Laser</a:t>
              </a:r>
              <a:endParaRPr lang="en-US" altLang="en-US" sz="1400" dirty="0"/>
            </a:p>
          </p:txBody>
        </p:sp>
        <p:sp>
          <p:nvSpPr>
            <p:cNvPr id="130056" name="Text Box 6">
              <a:extLst>
                <a:ext uri="{FF2B5EF4-FFF2-40B4-BE49-F238E27FC236}">
                  <a16:creationId xmlns:a16="http://schemas.microsoft.com/office/drawing/2014/main" id="{F5FE4227-627C-8B4E-92AB-62621CC0B069}"/>
                </a:ext>
              </a:extLst>
            </p:cNvPr>
            <p:cNvSpPr txBox="1">
              <a:spLocks noChangeArrowheads="1"/>
            </p:cNvSpPr>
            <p:nvPr/>
          </p:nvSpPr>
          <p:spPr bwMode="auto">
            <a:xfrm>
              <a:off x="111661575" y="108585000"/>
              <a:ext cx="838228" cy="493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Mirror and lens</a:t>
              </a:r>
              <a:endParaRPr lang="en-US" altLang="en-US" sz="1400"/>
            </a:p>
          </p:txBody>
        </p:sp>
        <p:sp>
          <p:nvSpPr>
            <p:cNvPr id="130057" name="Text Box 7">
              <a:extLst>
                <a:ext uri="{FF2B5EF4-FFF2-40B4-BE49-F238E27FC236}">
                  <a16:creationId xmlns:a16="http://schemas.microsoft.com/office/drawing/2014/main" id="{9350B046-5CBC-444D-8B14-813C4D177767}"/>
                </a:ext>
              </a:extLst>
            </p:cNvPr>
            <p:cNvSpPr txBox="1">
              <a:spLocks noChangeArrowheads="1"/>
            </p:cNvSpPr>
            <p:nvPr/>
          </p:nvSpPr>
          <p:spPr bwMode="auto">
            <a:xfrm>
              <a:off x="108927903" y="109506709"/>
              <a:ext cx="704847" cy="2498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Drum </a:t>
              </a:r>
              <a:endParaRPr lang="en-US" altLang="en-US" sz="1400"/>
            </a:p>
          </p:txBody>
        </p:sp>
        <p:sp>
          <p:nvSpPr>
            <p:cNvPr id="130058" name="Line 8">
              <a:extLst>
                <a:ext uri="{FF2B5EF4-FFF2-40B4-BE49-F238E27FC236}">
                  <a16:creationId xmlns:a16="http://schemas.microsoft.com/office/drawing/2014/main" id="{324D1588-77F8-F24F-9CBA-91FD8DFDD6C4}"/>
                </a:ext>
              </a:extLst>
            </p:cNvPr>
            <p:cNvSpPr>
              <a:spLocks noChangeShapeType="1"/>
            </p:cNvSpPr>
            <p:nvPr/>
          </p:nvSpPr>
          <p:spPr bwMode="auto">
            <a:xfrm flipH="1">
              <a:off x="110985300" y="107422950"/>
              <a:ext cx="723900" cy="228600"/>
            </a:xfrm>
            <a:prstGeom prst="line">
              <a:avLst/>
            </a:prstGeom>
            <a:noFill/>
            <a:ln w="1905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30059" name="Line 9">
              <a:extLst>
                <a:ext uri="{FF2B5EF4-FFF2-40B4-BE49-F238E27FC236}">
                  <a16:creationId xmlns:a16="http://schemas.microsoft.com/office/drawing/2014/main" id="{3BFE6786-EB2E-224B-AB2B-4AA87B60C337}"/>
                </a:ext>
              </a:extLst>
            </p:cNvPr>
            <p:cNvSpPr>
              <a:spLocks noChangeShapeType="1"/>
            </p:cNvSpPr>
            <p:nvPr/>
          </p:nvSpPr>
          <p:spPr bwMode="auto">
            <a:xfrm flipH="1" flipV="1">
              <a:off x="111356775" y="108765975"/>
              <a:ext cx="352425" cy="57150"/>
            </a:xfrm>
            <a:prstGeom prst="line">
              <a:avLst/>
            </a:prstGeom>
            <a:noFill/>
            <a:ln w="1905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30060" name="Line 10">
              <a:extLst>
                <a:ext uri="{FF2B5EF4-FFF2-40B4-BE49-F238E27FC236}">
                  <a16:creationId xmlns:a16="http://schemas.microsoft.com/office/drawing/2014/main" id="{30899966-9385-544A-9ECC-24B546DDD180}"/>
                </a:ext>
              </a:extLst>
            </p:cNvPr>
            <p:cNvSpPr>
              <a:spLocks noChangeShapeType="1"/>
            </p:cNvSpPr>
            <p:nvPr/>
          </p:nvSpPr>
          <p:spPr bwMode="auto">
            <a:xfrm>
              <a:off x="110213775" y="107965875"/>
              <a:ext cx="171450" cy="381000"/>
            </a:xfrm>
            <a:prstGeom prst="line">
              <a:avLst/>
            </a:prstGeom>
            <a:noFill/>
            <a:ln w="1905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30061" name="Line 11">
              <a:extLst>
                <a:ext uri="{FF2B5EF4-FFF2-40B4-BE49-F238E27FC236}">
                  <a16:creationId xmlns:a16="http://schemas.microsoft.com/office/drawing/2014/main" id="{432EA7DA-DA1D-7843-A476-0C5F70ADC8F9}"/>
                </a:ext>
              </a:extLst>
            </p:cNvPr>
            <p:cNvSpPr>
              <a:spLocks noChangeShapeType="1"/>
            </p:cNvSpPr>
            <p:nvPr/>
          </p:nvSpPr>
          <p:spPr bwMode="auto">
            <a:xfrm flipV="1">
              <a:off x="109527975" y="109280325"/>
              <a:ext cx="314325" cy="314325"/>
            </a:xfrm>
            <a:prstGeom prst="line">
              <a:avLst/>
            </a:prstGeom>
            <a:noFill/>
            <a:ln w="1905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30062" name="Text Box 12">
              <a:extLst>
                <a:ext uri="{FF2B5EF4-FFF2-40B4-BE49-F238E27FC236}">
                  <a16:creationId xmlns:a16="http://schemas.microsoft.com/office/drawing/2014/main" id="{A00BC319-F6BA-2043-98F8-1A702AB3374F}"/>
                </a:ext>
              </a:extLst>
            </p:cNvPr>
            <p:cNvSpPr txBox="1">
              <a:spLocks noChangeArrowheads="1"/>
            </p:cNvSpPr>
            <p:nvPr/>
          </p:nvSpPr>
          <p:spPr bwMode="auto">
            <a:xfrm>
              <a:off x="109632751" y="107775375"/>
              <a:ext cx="952501" cy="21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solidFill>
                    <a:srgbClr val="000000"/>
                  </a:solidFill>
                  <a:latin typeface="Times New Roman" panose="02020603050405020304" pitchFamily="18" charset="0"/>
                </a:rPr>
                <a:t>Toner </a:t>
              </a:r>
              <a:endParaRPr lang="en-US" altLang="en-US" sz="1400" dirty="0"/>
            </a:p>
          </p:txBody>
        </p:sp>
        <p:sp>
          <p:nvSpPr>
            <p:cNvPr id="130063" name="Line 13">
              <a:extLst>
                <a:ext uri="{FF2B5EF4-FFF2-40B4-BE49-F238E27FC236}">
                  <a16:creationId xmlns:a16="http://schemas.microsoft.com/office/drawing/2014/main" id="{017E01DE-6938-F24B-B207-79CCC7E41F3F}"/>
                </a:ext>
              </a:extLst>
            </p:cNvPr>
            <p:cNvSpPr>
              <a:spLocks noChangeShapeType="1"/>
            </p:cNvSpPr>
            <p:nvPr/>
          </p:nvSpPr>
          <p:spPr bwMode="auto">
            <a:xfrm>
              <a:off x="108823125" y="108661200"/>
              <a:ext cx="428625" cy="523875"/>
            </a:xfrm>
            <a:prstGeom prst="line">
              <a:avLst/>
            </a:prstGeom>
            <a:noFill/>
            <a:ln w="1905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30064" name="Text Box 14">
              <a:extLst>
                <a:ext uri="{FF2B5EF4-FFF2-40B4-BE49-F238E27FC236}">
                  <a16:creationId xmlns:a16="http://schemas.microsoft.com/office/drawing/2014/main" id="{402C5E25-7DEE-024E-9558-3E6213E807FC}"/>
                </a:ext>
              </a:extLst>
            </p:cNvPr>
            <p:cNvSpPr txBox="1">
              <a:spLocks noChangeArrowheads="1"/>
            </p:cNvSpPr>
            <p:nvPr/>
          </p:nvSpPr>
          <p:spPr bwMode="auto">
            <a:xfrm>
              <a:off x="108363453" y="108442125"/>
              <a:ext cx="764473" cy="21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solidFill>
                    <a:srgbClr val="000000"/>
                  </a:solidFill>
                  <a:latin typeface="Times New Roman" panose="02020603050405020304" pitchFamily="18" charset="0"/>
                </a:rPr>
                <a:t>Fuser </a:t>
              </a:r>
              <a:endParaRPr lang="en-US" altLang="en-US" sz="1400" dirty="0"/>
            </a:p>
          </p:txBody>
        </p:sp>
      </p:grpSp>
      <p:sp>
        <p:nvSpPr>
          <p:cNvPr id="130053" name="Control 8">
            <a:extLst>
              <a:ext uri="{FF2B5EF4-FFF2-40B4-BE49-F238E27FC236}">
                <a16:creationId xmlns:a16="http://schemas.microsoft.com/office/drawing/2014/main" id="{9BE15D3A-5B98-5C40-8EB8-C10B1D3F5E7B}"/>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30573275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2">
            <a:extLst>
              <a:ext uri="{FF2B5EF4-FFF2-40B4-BE49-F238E27FC236}">
                <a16:creationId xmlns:a16="http://schemas.microsoft.com/office/drawing/2014/main" id="{E39A6332-02C2-4DFE-9BE8-FB0F3447ED12}"/>
              </a:ext>
            </a:extLst>
          </p:cNvPr>
          <p:cNvSpPr>
            <a:spLocks noGrp="1" noChangeArrowheads="1"/>
          </p:cNvSpPr>
          <p:nvPr>
            <p:ph type="title"/>
          </p:nvPr>
        </p:nvSpPr>
        <p:spPr>
          <a:xfrm>
            <a:off x="1075531" y="586200"/>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045FE72F-A930-F548-8BB6-414897B49372}"/>
              </a:ext>
            </a:extLst>
          </p:cNvPr>
          <p:cNvSpPr txBox="1">
            <a:spLocks noChangeArrowheads="1"/>
          </p:cNvSpPr>
          <p:nvPr/>
        </p:nvSpPr>
        <p:spPr bwMode="auto">
          <a:xfrm>
            <a:off x="683568" y="1556792"/>
            <a:ext cx="4648572"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dirty="0">
                <a:latin typeface="+mn-lt"/>
              </a:rPr>
              <a:t>Printers are available as </a:t>
            </a:r>
            <a:r>
              <a:rPr lang="en-IE" altLang="en-US" sz="2200" b="1" dirty="0">
                <a:latin typeface="+mn-lt"/>
              </a:rPr>
              <a:t>A4</a:t>
            </a:r>
            <a:r>
              <a:rPr lang="en-IE" altLang="en-US" sz="2200" dirty="0">
                <a:latin typeface="+mn-lt"/>
              </a:rPr>
              <a:t>, </a:t>
            </a:r>
            <a:r>
              <a:rPr lang="en-IE" altLang="en-US" sz="2200" b="1" dirty="0">
                <a:latin typeface="+mn-lt"/>
              </a:rPr>
              <a:t>A3 </a:t>
            </a:r>
            <a:r>
              <a:rPr lang="en-IE" altLang="en-US" sz="2200" dirty="0">
                <a:latin typeface="+mn-lt"/>
              </a:rPr>
              <a:t>and even </a:t>
            </a:r>
            <a:r>
              <a:rPr lang="en-IE" altLang="en-US" sz="2200" b="1" dirty="0">
                <a:latin typeface="+mn-lt"/>
              </a:rPr>
              <a:t>A2</a:t>
            </a:r>
            <a:r>
              <a:rPr lang="en-IE" altLang="en-US" sz="2200" dirty="0">
                <a:latin typeface="+mn-lt"/>
              </a:rPr>
              <a:t>, but if larger drawings and images are required, a plotter is more suitable.  </a:t>
            </a:r>
          </a:p>
          <a:p>
            <a:pPr algn="just" eaLnBrk="1" hangingPunct="1"/>
            <a:endParaRPr lang="en-IE" altLang="en-US" sz="2200" dirty="0">
              <a:latin typeface="+mn-lt"/>
            </a:endParaRPr>
          </a:p>
          <a:p>
            <a:pPr algn="just" eaLnBrk="1" hangingPunct="1"/>
            <a:r>
              <a:rPr lang="en-IE" altLang="en-US" sz="2200" b="1" dirty="0">
                <a:latin typeface="+mn-lt"/>
              </a:rPr>
              <a:t>Plotters</a:t>
            </a:r>
            <a:r>
              <a:rPr lang="en-IE" altLang="en-US" sz="2200" dirty="0">
                <a:latin typeface="+mn-lt"/>
              </a:rPr>
              <a:t> use inkjet technology and are available in </a:t>
            </a:r>
            <a:r>
              <a:rPr lang="en-IE" altLang="en-US" sz="2200" b="1" dirty="0">
                <a:latin typeface="+mn-lt"/>
              </a:rPr>
              <a:t>A3</a:t>
            </a:r>
            <a:r>
              <a:rPr lang="en-IE" altLang="en-US" sz="2200" dirty="0">
                <a:latin typeface="+mn-lt"/>
              </a:rPr>
              <a:t>, </a:t>
            </a:r>
            <a:r>
              <a:rPr lang="en-IE" altLang="en-US" sz="2200" b="1" dirty="0">
                <a:latin typeface="+mn-lt"/>
              </a:rPr>
              <a:t>A2,  A1 </a:t>
            </a:r>
            <a:r>
              <a:rPr lang="en-IE" altLang="en-US" sz="2200" dirty="0">
                <a:latin typeface="+mn-lt"/>
              </a:rPr>
              <a:t>and </a:t>
            </a:r>
            <a:r>
              <a:rPr lang="en-IE" altLang="en-US" sz="2200" b="1" dirty="0">
                <a:latin typeface="+mn-lt"/>
              </a:rPr>
              <a:t>A0</a:t>
            </a:r>
            <a:r>
              <a:rPr lang="en-IE" altLang="en-US" sz="2200" dirty="0">
                <a:latin typeface="+mn-lt"/>
              </a:rPr>
              <a:t>.  They take up much less space than an equivalent inkjet or laser, bur are more expensive.</a:t>
            </a:r>
          </a:p>
        </p:txBody>
      </p:sp>
      <p:grpSp>
        <p:nvGrpSpPr>
          <p:cNvPr id="2" name="Group 3">
            <a:extLst>
              <a:ext uri="{FF2B5EF4-FFF2-40B4-BE49-F238E27FC236}">
                <a16:creationId xmlns:a16="http://schemas.microsoft.com/office/drawing/2014/main" id="{D3EAB9A0-E329-8F43-AE71-F09CDBF4B14E}"/>
              </a:ext>
            </a:extLst>
          </p:cNvPr>
          <p:cNvGrpSpPr>
            <a:grpSpLocks/>
          </p:cNvGrpSpPr>
          <p:nvPr/>
        </p:nvGrpSpPr>
        <p:grpSpPr bwMode="auto">
          <a:xfrm>
            <a:off x="5347367" y="1820317"/>
            <a:ext cx="3286125" cy="2714625"/>
            <a:chOff x="110007300" y="111935475"/>
            <a:chExt cx="2857500" cy="2510812"/>
          </a:xfrm>
        </p:grpSpPr>
        <p:pic>
          <p:nvPicPr>
            <p:cNvPr id="132102" name="Picture 4" descr="T1100">
              <a:extLst>
                <a:ext uri="{FF2B5EF4-FFF2-40B4-BE49-F238E27FC236}">
                  <a16:creationId xmlns:a16="http://schemas.microsoft.com/office/drawing/2014/main" id="{55B9AE64-9369-4F41-8640-27F5082A90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007300" y="111935475"/>
              <a:ext cx="2857500" cy="251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32103" name="Text Box 5">
              <a:extLst>
                <a:ext uri="{FF2B5EF4-FFF2-40B4-BE49-F238E27FC236}">
                  <a16:creationId xmlns:a16="http://schemas.microsoft.com/office/drawing/2014/main" id="{91590025-5421-2540-93DB-3029A3650BF4}"/>
                </a:ext>
              </a:extLst>
            </p:cNvPr>
            <p:cNvSpPr txBox="1">
              <a:spLocks noChangeArrowheads="1"/>
            </p:cNvSpPr>
            <p:nvPr/>
          </p:nvSpPr>
          <p:spPr bwMode="auto">
            <a:xfrm>
              <a:off x="112204500" y="114235650"/>
              <a:ext cx="64770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Plotter</a:t>
              </a:r>
              <a:endParaRPr lang="en-US" altLang="en-US" sz="1400"/>
            </a:p>
          </p:txBody>
        </p:sp>
      </p:grpSp>
      <p:sp>
        <p:nvSpPr>
          <p:cNvPr id="132101" name="Control 8">
            <a:extLst>
              <a:ext uri="{FF2B5EF4-FFF2-40B4-BE49-F238E27FC236}">
                <a16:creationId xmlns:a16="http://schemas.microsoft.com/office/drawing/2014/main" id="{B0FB287E-00E1-AD47-9ED8-462BB9BF2BC6}"/>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36821090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539552" y="620688"/>
            <a:ext cx="8229600" cy="922114"/>
          </a:xfrm>
        </p:spPr>
        <p:txBody>
          <a:bodyPr>
            <a:normAutofit/>
          </a:bodyPr>
          <a:lstStyle/>
          <a:p>
            <a:r>
              <a:rPr lang="en-GB" sz="3200" b="1" dirty="0"/>
              <a:t>References</a:t>
            </a:r>
          </a:p>
        </p:txBody>
      </p:sp>
      <p:sp>
        <p:nvSpPr>
          <p:cNvPr id="5" name="TextBox 4">
            <a:extLst>
              <a:ext uri="{FF2B5EF4-FFF2-40B4-BE49-F238E27FC236}">
                <a16:creationId xmlns:a16="http://schemas.microsoft.com/office/drawing/2014/main" id="{DB6174AB-9AC3-4444-953B-C78F6B5F0E1B}"/>
              </a:ext>
            </a:extLst>
          </p:cNvPr>
          <p:cNvSpPr txBox="1"/>
          <p:nvPr/>
        </p:nvSpPr>
        <p:spPr>
          <a:xfrm>
            <a:off x="827584" y="1412776"/>
            <a:ext cx="7560840" cy="3477875"/>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t>M. M. Mano, Digital Logic and Computer Design, India: Prentice-Hall, 2003</a:t>
            </a:r>
          </a:p>
          <a:p>
            <a:pPr marL="342900" indent="-342900" algn="just">
              <a:buFont typeface="Arial" panose="020B0604020202020204" pitchFamily="34" charset="0"/>
              <a:buChar char="•"/>
            </a:pPr>
            <a:r>
              <a:rPr lang="en-US" sz="2200" dirty="0"/>
              <a:t>V. </a:t>
            </a:r>
            <a:r>
              <a:rPr lang="en-US" sz="2200" dirty="0" err="1"/>
              <a:t>Vijayendran</a:t>
            </a:r>
            <a:r>
              <a:rPr lang="en-US" sz="2200" dirty="0"/>
              <a:t>, Fundamentals of Microprocessor – 8085, Chennai: S. Viswanathan (Printers &amp; Publishers), PVT. LTD, 2004</a:t>
            </a:r>
          </a:p>
          <a:p>
            <a:pPr marL="342900" indent="-342900" algn="just">
              <a:buFont typeface="Arial" panose="020B0604020202020204" pitchFamily="34" charset="0"/>
              <a:buChar char="•"/>
            </a:pPr>
            <a:r>
              <a:rPr lang="en-US" sz="2200" dirty="0"/>
              <a:t>W. Stallings, Computer </a:t>
            </a:r>
            <a:r>
              <a:rPr lang="en-US" sz="2200" dirty="0" err="1"/>
              <a:t>Organisation</a:t>
            </a:r>
            <a:r>
              <a:rPr lang="en-US" sz="2200" dirty="0"/>
              <a:t> and Architecture, London: Pearson, 2016</a:t>
            </a:r>
          </a:p>
          <a:p>
            <a:pPr marL="342900" indent="-342900" algn="just">
              <a:buFont typeface="Arial" panose="020B0604020202020204" pitchFamily="34" charset="0"/>
              <a:buChar char="•"/>
            </a:pPr>
            <a:r>
              <a:rPr lang="en-US" sz="2200" dirty="0"/>
              <a:t>I. Englander, The architecture of Computer Hardware, Systems Software &amp; Networking – An Information Technology Approach, London: John Wiley &amp; Sons, 2014</a:t>
            </a:r>
          </a:p>
        </p:txBody>
      </p:sp>
    </p:spTree>
    <p:extLst>
      <p:ext uri="{BB962C8B-B14F-4D97-AF65-F5344CB8AC3E}">
        <p14:creationId xmlns:p14="http://schemas.microsoft.com/office/powerpoint/2010/main" val="31933144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539552" y="2780928"/>
            <a:ext cx="8229600" cy="922114"/>
          </a:xfrm>
        </p:spPr>
        <p:txBody>
          <a:bodyPr>
            <a:normAutofit/>
          </a:bodyPr>
          <a:lstStyle/>
          <a:p>
            <a:r>
              <a:rPr lang="en-GB" sz="3200" b="1" dirty="0"/>
              <a:t>Any Questions? </a:t>
            </a:r>
          </a:p>
        </p:txBody>
      </p:sp>
    </p:spTree>
    <p:extLst>
      <p:ext uri="{BB962C8B-B14F-4D97-AF65-F5344CB8AC3E}">
        <p14:creationId xmlns:p14="http://schemas.microsoft.com/office/powerpoint/2010/main" val="14191230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52EE5-8523-853E-4039-3FA9F0C33475}"/>
              </a:ext>
            </a:extLst>
          </p:cNvPr>
          <p:cNvSpPr>
            <a:spLocks noGrp="1"/>
          </p:cNvSpPr>
          <p:nvPr>
            <p:ph type="title"/>
          </p:nvPr>
        </p:nvSpPr>
        <p:spPr/>
        <p:txBody>
          <a:bodyPr>
            <a:normAutofit/>
          </a:bodyPr>
          <a:lstStyle/>
          <a:p>
            <a:pPr algn="l"/>
            <a:r>
              <a:rPr lang="en-GB" sz="3600" dirty="0"/>
              <a:t>Testing your understanding</a:t>
            </a:r>
          </a:p>
        </p:txBody>
      </p:sp>
      <p:pic>
        <p:nvPicPr>
          <p:cNvPr id="5" name="Content Placeholder 4" descr="A black and white quiz&#10;&#10;AI-generated content may be incorrect.">
            <a:extLst>
              <a:ext uri="{FF2B5EF4-FFF2-40B4-BE49-F238E27FC236}">
                <a16:creationId xmlns:a16="http://schemas.microsoft.com/office/drawing/2014/main" id="{B56E7AC3-0F21-023C-997B-B906602E129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585172"/>
            <a:ext cx="8229600" cy="1946419"/>
          </a:xfrm>
        </p:spPr>
      </p:pic>
    </p:spTree>
    <p:extLst>
      <p:ext uri="{BB962C8B-B14F-4D97-AF65-F5344CB8AC3E}">
        <p14:creationId xmlns:p14="http://schemas.microsoft.com/office/powerpoint/2010/main" val="9917982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38511</TotalTime>
  <Words>2109</Words>
  <Application>Microsoft Macintosh PowerPoint</Application>
  <PresentationFormat>On-screen Show (4:3)</PresentationFormat>
  <Paragraphs>336</Paragraphs>
  <Slides>30</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Myriad Pro</vt:lpstr>
      <vt:lpstr>Times New Roman</vt:lpstr>
      <vt:lpstr>20140311PresentationUWTSDTemplate</vt:lpstr>
      <vt:lpstr>Computer Architecture &amp; OS  ACCA4022</vt:lpstr>
      <vt:lpstr>Learning Outcome</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References</vt:lpstr>
      <vt:lpstr>Any Questions? </vt:lpstr>
      <vt:lpstr>Testing your understanding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Redhwan Al-amri</cp:lastModifiedBy>
  <cp:revision>209</cp:revision>
  <dcterms:created xsi:type="dcterms:W3CDTF">2015-04-14T15:21:28Z</dcterms:created>
  <dcterms:modified xsi:type="dcterms:W3CDTF">2025-06-16T03:41:43Z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