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2.xml" ContentType="application/inkml+xml"/>
  <Override PartName="/ppt/notesSlides/notesSlide5.xml" ContentType="application/vnd.openxmlformats-officedocument.presentationml.notesSlide+xml"/>
  <Override PartName="/ppt/ink/ink3.xml" ContentType="application/inkml+xml"/>
  <Override PartName="/ppt/notesSlides/notesSlide6.xml" ContentType="application/vnd.openxmlformats-officedocument.presentationml.notesSlide+xml"/>
  <Override PartName="/ppt/ink/ink4.xml" ContentType="application/inkml+xml"/>
  <Override PartName="/ppt/ink/ink5.xml" ContentType="application/inkml+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6.xml" ContentType="application/inkml+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ink/ink7.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331" r:id="rId14"/>
    <p:sldId id="332" r:id="rId15"/>
    <p:sldId id="333" r:id="rId16"/>
    <p:sldId id="334" r:id="rId17"/>
    <p:sldId id="335" r:id="rId18"/>
    <p:sldId id="336" r:id="rId19"/>
    <p:sldId id="337" r:id="rId20"/>
    <p:sldId id="268" r:id="rId21"/>
    <p:sldId id="269" r:id="rId22"/>
    <p:sldId id="270" r:id="rId23"/>
    <p:sldId id="271" r:id="rId24"/>
    <p:sldId id="272" r:id="rId25"/>
    <p:sldId id="273" r:id="rId26"/>
    <p:sldId id="348" r:id="rId27"/>
    <p:sldId id="278" r:id="rId28"/>
    <p:sldId id="329" r:id="rId29"/>
    <p:sldId id="330"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9F9CB-8EDD-0C3A-1343-3B09ABAA9245}" v="365" dt="2022-10-17T17:32:24.195"/>
    <p1510:client id="{26567404-C93C-A570-CD6D-6433347EFC90}" v="188" dt="2022-10-13T13:38:26.529"/>
    <p1510:client id="{313F2531-DAB8-1E17-B7BF-0AFD1803F8E6}" v="155" dt="2022-10-14T18:31:33.797"/>
    <p1510:client id="{325427D1-D3CE-EE8D-9571-DB37CC02E320}" v="48" dt="2022-10-17T13:43:58.690"/>
    <p1510:client id="{3BFE3410-43B1-D022-76BA-C13639BD5AE8}" v="259" dt="2022-10-15T19:09:17.714"/>
    <p1510:client id="{3EEFDA47-565F-A2CB-1E47-1E3F87D3D004}" v="675" dt="2022-10-17T19:46:15.159"/>
    <p1510:client id="{A42AF056-5F98-A594-F3EE-76B4AA48E52A}" v="796" dt="2022-10-18T07:22:59.810"/>
    <p1510:client id="{B7F7ABC1-2B5D-9F3D-15B0-A153E8E71C4B}" v="161" dt="2022-10-17T12:25:11.583"/>
    <p1510:client id="{F5FEC7CE-D927-0C81-7B0A-3B9C6D66ECFA}" v="622" dt="2022-10-17T16:44:54.9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2762" autoAdjust="0"/>
  </p:normalViewPr>
  <p:slideViewPr>
    <p:cSldViewPr snapToGrid="0">
      <p:cViewPr varScale="1">
        <p:scale>
          <a:sx n="92" d="100"/>
          <a:sy n="92" d="100"/>
        </p:scale>
        <p:origin x="102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CB2E62-7444-4F5C-9CE3-BD396B64387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CDE36C5-ADC8-481D-B511-29DD33511E27}">
      <dgm:prSet/>
      <dgm:spPr/>
      <dgm:t>
        <a:bodyPr/>
        <a:lstStyle/>
        <a:p>
          <a:r>
            <a:rPr lang="en-GB"/>
            <a:t>Can the injury be divided into different parts? </a:t>
          </a:r>
          <a:endParaRPr lang="en-US"/>
        </a:p>
      </dgm:t>
    </dgm:pt>
    <dgm:pt modelId="{E9E098F3-8E74-4148-ABDB-D160B6C18E66}" type="parTrans" cxnId="{3E562E33-74C3-42E9-91CA-EC471D3AD6AD}">
      <dgm:prSet/>
      <dgm:spPr/>
      <dgm:t>
        <a:bodyPr/>
        <a:lstStyle/>
        <a:p>
          <a:endParaRPr lang="en-US"/>
        </a:p>
      </dgm:t>
    </dgm:pt>
    <dgm:pt modelId="{401CFAFE-2BA5-4B69-83EF-5039E6A9E015}" type="sibTrans" cxnId="{3E562E33-74C3-42E9-91CA-EC471D3AD6AD}">
      <dgm:prSet/>
      <dgm:spPr/>
      <dgm:t>
        <a:bodyPr/>
        <a:lstStyle/>
        <a:p>
          <a:endParaRPr lang="en-US"/>
        </a:p>
      </dgm:t>
    </dgm:pt>
    <dgm:pt modelId="{87DD9207-A58D-48F3-8D88-0B6088F0D059}">
      <dgm:prSet/>
      <dgm:spPr/>
      <dgm:t>
        <a:bodyPr/>
        <a:lstStyle/>
        <a:p>
          <a:r>
            <a:rPr lang="en-GB"/>
            <a:t>If not the but for test is strict. </a:t>
          </a:r>
          <a:endParaRPr lang="en-US"/>
        </a:p>
      </dgm:t>
    </dgm:pt>
    <dgm:pt modelId="{8AC056C3-EF6B-407F-8D80-0FEAB42CB7A5}" type="parTrans" cxnId="{3D5E8BE5-D0DA-4D33-96A0-3E0986F37702}">
      <dgm:prSet/>
      <dgm:spPr/>
      <dgm:t>
        <a:bodyPr/>
        <a:lstStyle/>
        <a:p>
          <a:endParaRPr lang="en-US"/>
        </a:p>
      </dgm:t>
    </dgm:pt>
    <dgm:pt modelId="{FF7CACFA-4061-42AF-BABA-D00CA3949807}" type="sibTrans" cxnId="{3D5E8BE5-D0DA-4D33-96A0-3E0986F37702}">
      <dgm:prSet/>
      <dgm:spPr/>
      <dgm:t>
        <a:bodyPr/>
        <a:lstStyle/>
        <a:p>
          <a:endParaRPr lang="en-US"/>
        </a:p>
      </dgm:t>
    </dgm:pt>
    <dgm:pt modelId="{A17DF6FC-8C6F-49E0-9F78-E47DA35B90B7}">
      <dgm:prSet/>
      <dgm:spPr/>
      <dgm:t>
        <a:bodyPr/>
        <a:lstStyle/>
        <a:p>
          <a:r>
            <a:rPr lang="en-GB"/>
            <a:t>If can be divided, there is a need to consider a number of elements.</a:t>
          </a:r>
          <a:endParaRPr lang="en-US"/>
        </a:p>
      </dgm:t>
    </dgm:pt>
    <dgm:pt modelId="{D3D08589-8648-4E47-A0C6-74D2F6108C68}" type="parTrans" cxnId="{29641895-2620-4679-B7FA-8510DA8F3192}">
      <dgm:prSet/>
      <dgm:spPr/>
      <dgm:t>
        <a:bodyPr/>
        <a:lstStyle/>
        <a:p>
          <a:endParaRPr lang="en-US"/>
        </a:p>
      </dgm:t>
    </dgm:pt>
    <dgm:pt modelId="{FC80FD49-F4C8-4160-A9B7-C8CFCA4B563F}" type="sibTrans" cxnId="{29641895-2620-4679-B7FA-8510DA8F3192}">
      <dgm:prSet/>
      <dgm:spPr/>
      <dgm:t>
        <a:bodyPr/>
        <a:lstStyle/>
        <a:p>
          <a:endParaRPr lang="en-US"/>
        </a:p>
      </dgm:t>
    </dgm:pt>
    <dgm:pt modelId="{04B77DE1-A21F-4A57-A9AB-7D00DD8CED76}" type="pres">
      <dgm:prSet presAssocID="{FFCB2E62-7444-4F5C-9CE3-BD396B643876}" presName="outerComposite" presStyleCnt="0">
        <dgm:presLayoutVars>
          <dgm:chMax val="5"/>
          <dgm:dir/>
          <dgm:resizeHandles val="exact"/>
        </dgm:presLayoutVars>
      </dgm:prSet>
      <dgm:spPr/>
    </dgm:pt>
    <dgm:pt modelId="{781BBEA2-95E9-4846-A1E0-AB9F7F5A7C7C}" type="pres">
      <dgm:prSet presAssocID="{FFCB2E62-7444-4F5C-9CE3-BD396B643876}" presName="dummyMaxCanvas" presStyleCnt="0">
        <dgm:presLayoutVars/>
      </dgm:prSet>
      <dgm:spPr/>
    </dgm:pt>
    <dgm:pt modelId="{34CAA4AB-EA3B-4D9F-995D-B47F380263ED}" type="pres">
      <dgm:prSet presAssocID="{FFCB2E62-7444-4F5C-9CE3-BD396B643876}" presName="ThreeNodes_1" presStyleLbl="node1" presStyleIdx="0" presStyleCnt="3">
        <dgm:presLayoutVars>
          <dgm:bulletEnabled val="1"/>
        </dgm:presLayoutVars>
      </dgm:prSet>
      <dgm:spPr/>
    </dgm:pt>
    <dgm:pt modelId="{161B4FB9-BFCD-4D02-894D-7F5456850D6D}" type="pres">
      <dgm:prSet presAssocID="{FFCB2E62-7444-4F5C-9CE3-BD396B643876}" presName="ThreeNodes_2" presStyleLbl="node1" presStyleIdx="1" presStyleCnt="3">
        <dgm:presLayoutVars>
          <dgm:bulletEnabled val="1"/>
        </dgm:presLayoutVars>
      </dgm:prSet>
      <dgm:spPr/>
    </dgm:pt>
    <dgm:pt modelId="{9787C2CF-507E-4775-97FA-DCCF5A0C7AD6}" type="pres">
      <dgm:prSet presAssocID="{FFCB2E62-7444-4F5C-9CE3-BD396B643876}" presName="ThreeNodes_3" presStyleLbl="node1" presStyleIdx="2" presStyleCnt="3">
        <dgm:presLayoutVars>
          <dgm:bulletEnabled val="1"/>
        </dgm:presLayoutVars>
      </dgm:prSet>
      <dgm:spPr/>
    </dgm:pt>
    <dgm:pt modelId="{E34071A2-16F2-4FF2-AD10-49914D0D5F71}" type="pres">
      <dgm:prSet presAssocID="{FFCB2E62-7444-4F5C-9CE3-BD396B643876}" presName="ThreeConn_1-2" presStyleLbl="fgAccFollowNode1" presStyleIdx="0" presStyleCnt="2">
        <dgm:presLayoutVars>
          <dgm:bulletEnabled val="1"/>
        </dgm:presLayoutVars>
      </dgm:prSet>
      <dgm:spPr/>
    </dgm:pt>
    <dgm:pt modelId="{D71F2588-5C45-414C-9A91-1816DE202697}" type="pres">
      <dgm:prSet presAssocID="{FFCB2E62-7444-4F5C-9CE3-BD396B643876}" presName="ThreeConn_2-3" presStyleLbl="fgAccFollowNode1" presStyleIdx="1" presStyleCnt="2">
        <dgm:presLayoutVars>
          <dgm:bulletEnabled val="1"/>
        </dgm:presLayoutVars>
      </dgm:prSet>
      <dgm:spPr/>
    </dgm:pt>
    <dgm:pt modelId="{CDBF9BA5-A9A7-4BBE-9720-15285194B79C}" type="pres">
      <dgm:prSet presAssocID="{FFCB2E62-7444-4F5C-9CE3-BD396B643876}" presName="ThreeNodes_1_text" presStyleLbl="node1" presStyleIdx="2" presStyleCnt="3">
        <dgm:presLayoutVars>
          <dgm:bulletEnabled val="1"/>
        </dgm:presLayoutVars>
      </dgm:prSet>
      <dgm:spPr/>
    </dgm:pt>
    <dgm:pt modelId="{27A2A053-785A-4AF6-9D6F-2E144E8CB081}" type="pres">
      <dgm:prSet presAssocID="{FFCB2E62-7444-4F5C-9CE3-BD396B643876}" presName="ThreeNodes_2_text" presStyleLbl="node1" presStyleIdx="2" presStyleCnt="3">
        <dgm:presLayoutVars>
          <dgm:bulletEnabled val="1"/>
        </dgm:presLayoutVars>
      </dgm:prSet>
      <dgm:spPr/>
    </dgm:pt>
    <dgm:pt modelId="{22B85635-C162-4E6C-A584-A637D95B09BD}" type="pres">
      <dgm:prSet presAssocID="{FFCB2E62-7444-4F5C-9CE3-BD396B643876}" presName="ThreeNodes_3_text" presStyleLbl="node1" presStyleIdx="2" presStyleCnt="3">
        <dgm:presLayoutVars>
          <dgm:bulletEnabled val="1"/>
        </dgm:presLayoutVars>
      </dgm:prSet>
      <dgm:spPr/>
    </dgm:pt>
  </dgm:ptLst>
  <dgm:cxnLst>
    <dgm:cxn modelId="{D3305D27-7122-4F57-AC12-5C60B077DDA8}" type="presOf" srcId="{87DD9207-A58D-48F3-8D88-0B6088F0D059}" destId="{161B4FB9-BFCD-4D02-894D-7F5456850D6D}" srcOrd="0" destOrd="0" presId="urn:microsoft.com/office/officeart/2005/8/layout/vProcess5"/>
    <dgm:cxn modelId="{3E562E33-74C3-42E9-91CA-EC471D3AD6AD}" srcId="{FFCB2E62-7444-4F5C-9CE3-BD396B643876}" destId="{6CDE36C5-ADC8-481D-B511-29DD33511E27}" srcOrd="0" destOrd="0" parTransId="{E9E098F3-8E74-4148-ABDB-D160B6C18E66}" sibTransId="{401CFAFE-2BA5-4B69-83EF-5039E6A9E015}"/>
    <dgm:cxn modelId="{725BFE3E-12B3-4D84-840B-214494ED1A93}" type="presOf" srcId="{401CFAFE-2BA5-4B69-83EF-5039E6A9E015}" destId="{E34071A2-16F2-4FF2-AD10-49914D0D5F71}" srcOrd="0" destOrd="0" presId="urn:microsoft.com/office/officeart/2005/8/layout/vProcess5"/>
    <dgm:cxn modelId="{8FF32A46-12B4-4B9C-9652-8AD310324553}" type="presOf" srcId="{87DD9207-A58D-48F3-8D88-0B6088F0D059}" destId="{27A2A053-785A-4AF6-9D6F-2E144E8CB081}" srcOrd="1" destOrd="0" presId="urn:microsoft.com/office/officeart/2005/8/layout/vProcess5"/>
    <dgm:cxn modelId="{CF52F883-0075-4800-9A10-50EA7FBEE8A3}" type="presOf" srcId="{6CDE36C5-ADC8-481D-B511-29DD33511E27}" destId="{34CAA4AB-EA3B-4D9F-995D-B47F380263ED}" srcOrd="0" destOrd="0" presId="urn:microsoft.com/office/officeart/2005/8/layout/vProcess5"/>
    <dgm:cxn modelId="{5871338C-43CA-42ED-A486-4D76246CF732}" type="presOf" srcId="{6CDE36C5-ADC8-481D-B511-29DD33511E27}" destId="{CDBF9BA5-A9A7-4BBE-9720-15285194B79C}" srcOrd="1" destOrd="0" presId="urn:microsoft.com/office/officeart/2005/8/layout/vProcess5"/>
    <dgm:cxn modelId="{8C90568C-B24E-4420-8885-A9C698A221F3}" type="presOf" srcId="{FF7CACFA-4061-42AF-BABA-D00CA3949807}" destId="{D71F2588-5C45-414C-9A91-1816DE202697}" srcOrd="0" destOrd="0" presId="urn:microsoft.com/office/officeart/2005/8/layout/vProcess5"/>
    <dgm:cxn modelId="{EE9AF48D-A7DF-4455-9391-5D0B592EC169}" type="presOf" srcId="{A17DF6FC-8C6F-49E0-9F78-E47DA35B90B7}" destId="{9787C2CF-507E-4775-97FA-DCCF5A0C7AD6}" srcOrd="0" destOrd="0" presId="urn:microsoft.com/office/officeart/2005/8/layout/vProcess5"/>
    <dgm:cxn modelId="{29641895-2620-4679-B7FA-8510DA8F3192}" srcId="{FFCB2E62-7444-4F5C-9CE3-BD396B643876}" destId="{A17DF6FC-8C6F-49E0-9F78-E47DA35B90B7}" srcOrd="2" destOrd="0" parTransId="{D3D08589-8648-4E47-A0C6-74D2F6108C68}" sibTransId="{FC80FD49-F4C8-4160-A9B7-C8CFCA4B563F}"/>
    <dgm:cxn modelId="{291170E4-AEE9-4031-A58E-BB1A9514B7FB}" type="presOf" srcId="{FFCB2E62-7444-4F5C-9CE3-BD396B643876}" destId="{04B77DE1-A21F-4A57-A9AB-7D00DD8CED76}" srcOrd="0" destOrd="0" presId="urn:microsoft.com/office/officeart/2005/8/layout/vProcess5"/>
    <dgm:cxn modelId="{3D5E8BE5-D0DA-4D33-96A0-3E0986F37702}" srcId="{FFCB2E62-7444-4F5C-9CE3-BD396B643876}" destId="{87DD9207-A58D-48F3-8D88-0B6088F0D059}" srcOrd="1" destOrd="0" parTransId="{8AC056C3-EF6B-407F-8D80-0FEAB42CB7A5}" sibTransId="{FF7CACFA-4061-42AF-BABA-D00CA3949807}"/>
    <dgm:cxn modelId="{2D30D3FD-4C9E-45AF-A37B-43A3A5DA448B}" type="presOf" srcId="{A17DF6FC-8C6F-49E0-9F78-E47DA35B90B7}" destId="{22B85635-C162-4E6C-A584-A637D95B09BD}" srcOrd="1" destOrd="0" presId="urn:microsoft.com/office/officeart/2005/8/layout/vProcess5"/>
    <dgm:cxn modelId="{9ADCF375-20F9-45ED-8A26-59CF00F7B3A5}" type="presParOf" srcId="{04B77DE1-A21F-4A57-A9AB-7D00DD8CED76}" destId="{781BBEA2-95E9-4846-A1E0-AB9F7F5A7C7C}" srcOrd="0" destOrd="0" presId="urn:microsoft.com/office/officeart/2005/8/layout/vProcess5"/>
    <dgm:cxn modelId="{CB359D1B-5C3D-442A-A513-D1E44889C315}" type="presParOf" srcId="{04B77DE1-A21F-4A57-A9AB-7D00DD8CED76}" destId="{34CAA4AB-EA3B-4D9F-995D-B47F380263ED}" srcOrd="1" destOrd="0" presId="urn:microsoft.com/office/officeart/2005/8/layout/vProcess5"/>
    <dgm:cxn modelId="{C290C350-09DD-4454-B7AF-25CD8806066F}" type="presParOf" srcId="{04B77DE1-A21F-4A57-A9AB-7D00DD8CED76}" destId="{161B4FB9-BFCD-4D02-894D-7F5456850D6D}" srcOrd="2" destOrd="0" presId="urn:microsoft.com/office/officeart/2005/8/layout/vProcess5"/>
    <dgm:cxn modelId="{BAB84E6C-745A-4BF4-B8D4-B3F0EE7B8361}" type="presParOf" srcId="{04B77DE1-A21F-4A57-A9AB-7D00DD8CED76}" destId="{9787C2CF-507E-4775-97FA-DCCF5A0C7AD6}" srcOrd="3" destOrd="0" presId="urn:microsoft.com/office/officeart/2005/8/layout/vProcess5"/>
    <dgm:cxn modelId="{01986305-9F9B-4675-86E5-8E95A91C0B63}" type="presParOf" srcId="{04B77DE1-A21F-4A57-A9AB-7D00DD8CED76}" destId="{E34071A2-16F2-4FF2-AD10-49914D0D5F71}" srcOrd="4" destOrd="0" presId="urn:microsoft.com/office/officeart/2005/8/layout/vProcess5"/>
    <dgm:cxn modelId="{57C38E35-8D4D-4884-9366-16F2E3BD4559}" type="presParOf" srcId="{04B77DE1-A21F-4A57-A9AB-7D00DD8CED76}" destId="{D71F2588-5C45-414C-9A91-1816DE202697}" srcOrd="5" destOrd="0" presId="urn:microsoft.com/office/officeart/2005/8/layout/vProcess5"/>
    <dgm:cxn modelId="{2676E7FE-4729-4AEC-BD45-89684F10F040}" type="presParOf" srcId="{04B77DE1-A21F-4A57-A9AB-7D00DD8CED76}" destId="{CDBF9BA5-A9A7-4BBE-9720-15285194B79C}" srcOrd="6" destOrd="0" presId="urn:microsoft.com/office/officeart/2005/8/layout/vProcess5"/>
    <dgm:cxn modelId="{238B5AC1-5616-4D5C-B868-79B1D65A25EB}" type="presParOf" srcId="{04B77DE1-A21F-4A57-A9AB-7D00DD8CED76}" destId="{27A2A053-785A-4AF6-9D6F-2E144E8CB081}" srcOrd="7" destOrd="0" presId="urn:microsoft.com/office/officeart/2005/8/layout/vProcess5"/>
    <dgm:cxn modelId="{AD8FD271-63F4-4EE5-BFC7-83314C88CE88}" type="presParOf" srcId="{04B77DE1-A21F-4A57-A9AB-7D00DD8CED76}" destId="{22B85635-C162-4E6C-A584-A637D95B09B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BCF3F1-7934-4859-860B-CBAB6FD387D8}"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1204D920-7029-48EE-A8CE-09FC7140D731}">
      <dgm:prSet/>
      <dgm:spPr/>
      <dgm:t>
        <a:bodyPr/>
        <a:lstStyle/>
        <a:p>
          <a:r>
            <a:rPr lang="en-GB" b="1"/>
            <a:t>Foreseeable. </a:t>
          </a:r>
          <a:endParaRPr lang="en-US"/>
        </a:p>
      </dgm:t>
    </dgm:pt>
    <dgm:pt modelId="{7492F457-FBA2-43BD-9ABF-A0FF3EAA1E9F}" type="parTrans" cxnId="{7BAE90E0-E49A-45E5-850C-8B5CCD829647}">
      <dgm:prSet/>
      <dgm:spPr/>
      <dgm:t>
        <a:bodyPr/>
        <a:lstStyle/>
        <a:p>
          <a:endParaRPr lang="en-US"/>
        </a:p>
      </dgm:t>
    </dgm:pt>
    <dgm:pt modelId="{DC7A88CF-495B-4098-97F8-599F2F1F30F8}" type="sibTrans" cxnId="{7BAE90E0-E49A-45E5-850C-8B5CCD829647}">
      <dgm:prSet/>
      <dgm:spPr/>
      <dgm:t>
        <a:bodyPr/>
        <a:lstStyle/>
        <a:p>
          <a:endParaRPr lang="en-US"/>
        </a:p>
      </dgm:t>
    </dgm:pt>
    <dgm:pt modelId="{19401C00-49EA-4D6F-A71F-15E606B3B0AE}">
      <dgm:prSet/>
      <dgm:spPr/>
      <dgm:t>
        <a:bodyPr/>
        <a:lstStyle/>
        <a:p>
          <a:r>
            <a:rPr lang="en-GB" b="1"/>
            <a:t>Is it foreseeable that this result was going to occur?</a:t>
          </a:r>
          <a:endParaRPr lang="en-US"/>
        </a:p>
      </dgm:t>
    </dgm:pt>
    <dgm:pt modelId="{0382148C-1E6B-4F7F-8376-6D7C9FB8E583}" type="parTrans" cxnId="{674B76FF-7B7E-4C9C-961E-5758E4377F56}">
      <dgm:prSet/>
      <dgm:spPr/>
      <dgm:t>
        <a:bodyPr/>
        <a:lstStyle/>
        <a:p>
          <a:endParaRPr lang="en-US"/>
        </a:p>
      </dgm:t>
    </dgm:pt>
    <dgm:pt modelId="{8929D766-29F1-4761-B70A-E15CF8E785ED}" type="sibTrans" cxnId="{674B76FF-7B7E-4C9C-961E-5758E4377F56}">
      <dgm:prSet/>
      <dgm:spPr/>
      <dgm:t>
        <a:bodyPr/>
        <a:lstStyle/>
        <a:p>
          <a:endParaRPr lang="en-US"/>
        </a:p>
      </dgm:t>
    </dgm:pt>
    <dgm:pt modelId="{1C6B4554-B736-42AB-BF2C-48E9C0AEBB0F}">
      <dgm:prSet/>
      <dgm:spPr/>
      <dgm:t>
        <a:bodyPr/>
        <a:lstStyle/>
        <a:p>
          <a:r>
            <a:rPr lang="en-GB" b="1"/>
            <a:t>Overseas Tankship (UK) Ltd v Morts Dock &amp; Engineering Co (The “Wagon Mound”) [1961]- Reasonable person test</a:t>
          </a:r>
          <a:r>
            <a:rPr lang="en-GB"/>
            <a:t>. </a:t>
          </a:r>
          <a:endParaRPr lang="en-US"/>
        </a:p>
      </dgm:t>
    </dgm:pt>
    <dgm:pt modelId="{530B947E-C174-4AC0-B0C4-0785EA3E63B9}" type="parTrans" cxnId="{743A09AE-41B5-43DF-96DF-C625D7049C04}">
      <dgm:prSet/>
      <dgm:spPr/>
      <dgm:t>
        <a:bodyPr/>
        <a:lstStyle/>
        <a:p>
          <a:endParaRPr lang="en-US"/>
        </a:p>
      </dgm:t>
    </dgm:pt>
    <dgm:pt modelId="{1DDA7F09-0773-4B51-AB24-17832735ECCE}" type="sibTrans" cxnId="{743A09AE-41B5-43DF-96DF-C625D7049C04}">
      <dgm:prSet/>
      <dgm:spPr/>
      <dgm:t>
        <a:bodyPr/>
        <a:lstStyle/>
        <a:p>
          <a:endParaRPr lang="en-US"/>
        </a:p>
      </dgm:t>
    </dgm:pt>
    <dgm:pt modelId="{13F57614-7E2A-4210-A0A5-F41705319542}" type="pres">
      <dgm:prSet presAssocID="{53BCF3F1-7934-4859-860B-CBAB6FD387D8}" presName="Name0" presStyleCnt="0">
        <dgm:presLayoutVars>
          <dgm:dir/>
          <dgm:animLvl val="lvl"/>
          <dgm:resizeHandles val="exact"/>
        </dgm:presLayoutVars>
      </dgm:prSet>
      <dgm:spPr/>
    </dgm:pt>
    <dgm:pt modelId="{1E3CBD45-D110-462D-8AC2-85A8906584BC}" type="pres">
      <dgm:prSet presAssocID="{1C6B4554-B736-42AB-BF2C-48E9C0AEBB0F}" presName="boxAndChildren" presStyleCnt="0"/>
      <dgm:spPr/>
    </dgm:pt>
    <dgm:pt modelId="{F0ADD282-648F-49CF-BD13-CC608F7FE882}" type="pres">
      <dgm:prSet presAssocID="{1C6B4554-B736-42AB-BF2C-48E9C0AEBB0F}" presName="parentTextBox" presStyleLbl="node1" presStyleIdx="0" presStyleCnt="3"/>
      <dgm:spPr/>
    </dgm:pt>
    <dgm:pt modelId="{C780E1C5-373B-479E-AE41-DE4E0815763F}" type="pres">
      <dgm:prSet presAssocID="{8929D766-29F1-4761-B70A-E15CF8E785ED}" presName="sp" presStyleCnt="0"/>
      <dgm:spPr/>
    </dgm:pt>
    <dgm:pt modelId="{06EF2941-3D33-4346-86EB-7C9CF7D9B8C7}" type="pres">
      <dgm:prSet presAssocID="{19401C00-49EA-4D6F-A71F-15E606B3B0AE}" presName="arrowAndChildren" presStyleCnt="0"/>
      <dgm:spPr/>
    </dgm:pt>
    <dgm:pt modelId="{B5015D1B-0E1E-46B6-B105-6CD397FE2265}" type="pres">
      <dgm:prSet presAssocID="{19401C00-49EA-4D6F-A71F-15E606B3B0AE}" presName="parentTextArrow" presStyleLbl="node1" presStyleIdx="1" presStyleCnt="3"/>
      <dgm:spPr/>
    </dgm:pt>
    <dgm:pt modelId="{72E0C484-DDCC-4E92-AE1F-97781F62E5DA}" type="pres">
      <dgm:prSet presAssocID="{DC7A88CF-495B-4098-97F8-599F2F1F30F8}" presName="sp" presStyleCnt="0"/>
      <dgm:spPr/>
    </dgm:pt>
    <dgm:pt modelId="{36C40504-EA6D-41A4-B17B-C1766C141FB4}" type="pres">
      <dgm:prSet presAssocID="{1204D920-7029-48EE-A8CE-09FC7140D731}" presName="arrowAndChildren" presStyleCnt="0"/>
      <dgm:spPr/>
    </dgm:pt>
    <dgm:pt modelId="{0AAE0CAF-7DC4-4A89-99EF-72CD7BAA400F}" type="pres">
      <dgm:prSet presAssocID="{1204D920-7029-48EE-A8CE-09FC7140D731}" presName="parentTextArrow" presStyleLbl="node1" presStyleIdx="2" presStyleCnt="3"/>
      <dgm:spPr/>
    </dgm:pt>
  </dgm:ptLst>
  <dgm:cxnLst>
    <dgm:cxn modelId="{0821261A-27F7-46BC-8A00-6A6272C5E59D}" type="presOf" srcId="{1204D920-7029-48EE-A8CE-09FC7140D731}" destId="{0AAE0CAF-7DC4-4A89-99EF-72CD7BAA400F}" srcOrd="0" destOrd="0" presId="urn:microsoft.com/office/officeart/2005/8/layout/process4"/>
    <dgm:cxn modelId="{F1C7DC46-59D0-4866-A682-3BF1F205B637}" type="presOf" srcId="{1C6B4554-B736-42AB-BF2C-48E9C0AEBB0F}" destId="{F0ADD282-648F-49CF-BD13-CC608F7FE882}" srcOrd="0" destOrd="0" presId="urn:microsoft.com/office/officeart/2005/8/layout/process4"/>
    <dgm:cxn modelId="{743A09AE-41B5-43DF-96DF-C625D7049C04}" srcId="{53BCF3F1-7934-4859-860B-CBAB6FD387D8}" destId="{1C6B4554-B736-42AB-BF2C-48E9C0AEBB0F}" srcOrd="2" destOrd="0" parTransId="{530B947E-C174-4AC0-B0C4-0785EA3E63B9}" sibTransId="{1DDA7F09-0773-4B51-AB24-17832735ECCE}"/>
    <dgm:cxn modelId="{002D3FC5-C55A-496B-AB55-3529FF729195}" type="presOf" srcId="{53BCF3F1-7934-4859-860B-CBAB6FD387D8}" destId="{13F57614-7E2A-4210-A0A5-F41705319542}" srcOrd="0" destOrd="0" presId="urn:microsoft.com/office/officeart/2005/8/layout/process4"/>
    <dgm:cxn modelId="{E4B51ED0-0F9F-4440-A6A1-24440C81B92E}" type="presOf" srcId="{19401C00-49EA-4D6F-A71F-15E606B3B0AE}" destId="{B5015D1B-0E1E-46B6-B105-6CD397FE2265}" srcOrd="0" destOrd="0" presId="urn:microsoft.com/office/officeart/2005/8/layout/process4"/>
    <dgm:cxn modelId="{7BAE90E0-E49A-45E5-850C-8B5CCD829647}" srcId="{53BCF3F1-7934-4859-860B-CBAB6FD387D8}" destId="{1204D920-7029-48EE-A8CE-09FC7140D731}" srcOrd="0" destOrd="0" parTransId="{7492F457-FBA2-43BD-9ABF-A0FF3EAA1E9F}" sibTransId="{DC7A88CF-495B-4098-97F8-599F2F1F30F8}"/>
    <dgm:cxn modelId="{674B76FF-7B7E-4C9C-961E-5758E4377F56}" srcId="{53BCF3F1-7934-4859-860B-CBAB6FD387D8}" destId="{19401C00-49EA-4D6F-A71F-15E606B3B0AE}" srcOrd="1" destOrd="0" parTransId="{0382148C-1E6B-4F7F-8376-6D7C9FB8E583}" sibTransId="{8929D766-29F1-4761-B70A-E15CF8E785ED}"/>
    <dgm:cxn modelId="{04BCE1C3-8CE5-4503-8E4F-0DA84BF1F371}" type="presParOf" srcId="{13F57614-7E2A-4210-A0A5-F41705319542}" destId="{1E3CBD45-D110-462D-8AC2-85A8906584BC}" srcOrd="0" destOrd="0" presId="urn:microsoft.com/office/officeart/2005/8/layout/process4"/>
    <dgm:cxn modelId="{875F43E1-C34C-4C4F-BABC-058CF3D69DCA}" type="presParOf" srcId="{1E3CBD45-D110-462D-8AC2-85A8906584BC}" destId="{F0ADD282-648F-49CF-BD13-CC608F7FE882}" srcOrd="0" destOrd="0" presId="urn:microsoft.com/office/officeart/2005/8/layout/process4"/>
    <dgm:cxn modelId="{209267BF-7064-4CD8-9423-41BA3C850A06}" type="presParOf" srcId="{13F57614-7E2A-4210-A0A5-F41705319542}" destId="{C780E1C5-373B-479E-AE41-DE4E0815763F}" srcOrd="1" destOrd="0" presId="urn:microsoft.com/office/officeart/2005/8/layout/process4"/>
    <dgm:cxn modelId="{8ED98184-EB91-486A-A8D9-2FCF931A0BF9}" type="presParOf" srcId="{13F57614-7E2A-4210-A0A5-F41705319542}" destId="{06EF2941-3D33-4346-86EB-7C9CF7D9B8C7}" srcOrd="2" destOrd="0" presId="urn:microsoft.com/office/officeart/2005/8/layout/process4"/>
    <dgm:cxn modelId="{72CDB41B-B009-4F9B-A1F7-73D305618613}" type="presParOf" srcId="{06EF2941-3D33-4346-86EB-7C9CF7D9B8C7}" destId="{B5015D1B-0E1E-46B6-B105-6CD397FE2265}" srcOrd="0" destOrd="0" presId="urn:microsoft.com/office/officeart/2005/8/layout/process4"/>
    <dgm:cxn modelId="{AF6FA655-5688-458E-9F38-CF67EE43FF1F}" type="presParOf" srcId="{13F57614-7E2A-4210-A0A5-F41705319542}" destId="{72E0C484-DDCC-4E92-AE1F-97781F62E5DA}" srcOrd="3" destOrd="0" presId="urn:microsoft.com/office/officeart/2005/8/layout/process4"/>
    <dgm:cxn modelId="{C666A10B-166E-4ABC-AA7E-4A6690EC4D81}" type="presParOf" srcId="{13F57614-7E2A-4210-A0A5-F41705319542}" destId="{36C40504-EA6D-41A4-B17B-C1766C141FB4}" srcOrd="4" destOrd="0" presId="urn:microsoft.com/office/officeart/2005/8/layout/process4"/>
    <dgm:cxn modelId="{CAAE07A8-730D-4FD2-B87E-13B927198DBE}" type="presParOf" srcId="{36C40504-EA6D-41A4-B17B-C1766C141FB4}" destId="{0AAE0CAF-7DC4-4A89-99EF-72CD7BAA400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7C08D5-2AE8-47B0-9BA5-11AEB89D427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0B54B12-7240-4DA3-856A-67C0DCA0BDFC}">
      <dgm:prSet/>
      <dgm:spPr/>
      <dgm:t>
        <a:bodyPr/>
        <a:lstStyle/>
        <a:p>
          <a:r>
            <a:rPr lang="en-GB" dirty="0"/>
            <a:t>Must use evidence to prove that a duty has been breached. </a:t>
          </a:r>
          <a:endParaRPr lang="en-US" dirty="0"/>
        </a:p>
      </dgm:t>
    </dgm:pt>
    <dgm:pt modelId="{7FEFC7A8-394F-40F2-837D-E5D1D046BDFB}" type="parTrans" cxnId="{953D37D3-E7C0-45A1-997A-AA25EDFB6497}">
      <dgm:prSet/>
      <dgm:spPr/>
      <dgm:t>
        <a:bodyPr/>
        <a:lstStyle/>
        <a:p>
          <a:endParaRPr lang="en-US"/>
        </a:p>
      </dgm:t>
    </dgm:pt>
    <dgm:pt modelId="{0AED1B89-0CB1-4205-894F-E57A121F95C5}" type="sibTrans" cxnId="{953D37D3-E7C0-45A1-997A-AA25EDFB6497}">
      <dgm:prSet/>
      <dgm:spPr/>
      <dgm:t>
        <a:bodyPr/>
        <a:lstStyle/>
        <a:p>
          <a:endParaRPr lang="en-US"/>
        </a:p>
      </dgm:t>
    </dgm:pt>
    <dgm:pt modelId="{BF2C3479-A93C-413F-94AC-0E0C7C102187}">
      <dgm:prSet/>
      <dgm:spPr/>
      <dgm:t>
        <a:bodyPr/>
        <a:lstStyle/>
        <a:p>
          <a:r>
            <a:rPr lang="en-GB"/>
            <a:t>However, if the claimant cannot they can use '' the maxim res ipsa loquitur – that is, the thing (event) speaks for itself''. </a:t>
          </a:r>
          <a:endParaRPr lang="en-US"/>
        </a:p>
      </dgm:t>
    </dgm:pt>
    <dgm:pt modelId="{958610C1-887A-445D-9C8A-2FF435A96FC8}" type="parTrans" cxnId="{9479D488-DA4C-42F4-8583-AD93B557F048}">
      <dgm:prSet/>
      <dgm:spPr/>
      <dgm:t>
        <a:bodyPr/>
        <a:lstStyle/>
        <a:p>
          <a:endParaRPr lang="en-US"/>
        </a:p>
      </dgm:t>
    </dgm:pt>
    <dgm:pt modelId="{03E7A213-CB3C-47EB-B1A9-FAB55286BC79}" type="sibTrans" cxnId="{9479D488-DA4C-42F4-8583-AD93B557F048}">
      <dgm:prSet/>
      <dgm:spPr/>
      <dgm:t>
        <a:bodyPr/>
        <a:lstStyle/>
        <a:p>
          <a:endParaRPr lang="en-US"/>
        </a:p>
      </dgm:t>
    </dgm:pt>
    <dgm:pt modelId="{CCB2A533-6B12-456F-A375-B4012E1BAC58}">
      <dgm:prSet/>
      <dgm:spPr/>
      <dgm:t>
        <a:bodyPr/>
        <a:lstStyle/>
        <a:p>
          <a:r>
            <a:rPr lang="en-GB"/>
            <a:t>Two elements needs to be proven; </a:t>
          </a:r>
          <a:endParaRPr lang="en-US"/>
        </a:p>
      </dgm:t>
    </dgm:pt>
    <dgm:pt modelId="{AA901950-BA58-48A1-BF9D-AE7B8FE4137A}" type="parTrans" cxnId="{C89DF8A2-F16D-4F2D-A519-490D12CAE878}">
      <dgm:prSet/>
      <dgm:spPr/>
      <dgm:t>
        <a:bodyPr/>
        <a:lstStyle/>
        <a:p>
          <a:endParaRPr lang="en-US"/>
        </a:p>
      </dgm:t>
    </dgm:pt>
    <dgm:pt modelId="{2ED63D07-3B22-4207-89BB-9D31EE4B5B1D}" type="sibTrans" cxnId="{C89DF8A2-F16D-4F2D-A519-490D12CAE878}">
      <dgm:prSet/>
      <dgm:spPr/>
      <dgm:t>
        <a:bodyPr/>
        <a:lstStyle/>
        <a:p>
          <a:endParaRPr lang="en-US"/>
        </a:p>
      </dgm:t>
    </dgm:pt>
    <dgm:pt modelId="{70803912-2387-4985-87D1-ACF1B5D4647A}">
      <dgm:prSet/>
      <dgm:spPr/>
      <dgm:t>
        <a:bodyPr/>
        <a:lstStyle/>
        <a:p>
          <a:r>
            <a:rPr lang="en-GB"/>
            <a:t>1. ''The element that caused event must have been under the defendant's exclusive control'' - In Scott v The London and St. Katherine Docks Company [1865]- it must soley the defendant's fault- establishes control. </a:t>
          </a:r>
          <a:endParaRPr lang="en-US"/>
        </a:p>
      </dgm:t>
    </dgm:pt>
    <dgm:pt modelId="{0E25CB08-E0D9-44DA-A55F-6E80144D34FE}" type="parTrans" cxnId="{E1ACEF17-9FEC-40C3-BFE5-AF8A7476B193}">
      <dgm:prSet/>
      <dgm:spPr/>
      <dgm:t>
        <a:bodyPr/>
        <a:lstStyle/>
        <a:p>
          <a:endParaRPr lang="en-US"/>
        </a:p>
      </dgm:t>
    </dgm:pt>
    <dgm:pt modelId="{7DFB3552-EA5A-4B5E-A7F7-E9D454815CBB}" type="sibTrans" cxnId="{E1ACEF17-9FEC-40C3-BFE5-AF8A7476B193}">
      <dgm:prSet/>
      <dgm:spPr/>
      <dgm:t>
        <a:bodyPr/>
        <a:lstStyle/>
        <a:p>
          <a:endParaRPr lang="en-US"/>
        </a:p>
      </dgm:t>
    </dgm:pt>
    <dgm:pt modelId="{AC20E1A1-78FD-4DA7-AA7A-196FE05899D7}">
      <dgm:prSet/>
      <dgm:spPr/>
      <dgm:t>
        <a:bodyPr/>
        <a:lstStyle/>
        <a:p>
          <a:r>
            <a:rPr lang="en-GB"/>
            <a:t>2. The event would not have happened if the defendant was not negligent. </a:t>
          </a:r>
          <a:endParaRPr lang="en-US"/>
        </a:p>
      </dgm:t>
    </dgm:pt>
    <dgm:pt modelId="{4F7A7C44-8820-43E1-92D4-3A97517311DA}" type="parTrans" cxnId="{4484E00F-19B7-458A-B06D-804AA2493F76}">
      <dgm:prSet/>
      <dgm:spPr/>
      <dgm:t>
        <a:bodyPr/>
        <a:lstStyle/>
        <a:p>
          <a:endParaRPr lang="en-US"/>
        </a:p>
      </dgm:t>
    </dgm:pt>
    <dgm:pt modelId="{B4795461-2889-44A1-9CE0-797A1F23CF2B}" type="sibTrans" cxnId="{4484E00F-19B7-458A-B06D-804AA2493F76}">
      <dgm:prSet/>
      <dgm:spPr/>
      <dgm:t>
        <a:bodyPr/>
        <a:lstStyle/>
        <a:p>
          <a:endParaRPr lang="en-US"/>
        </a:p>
      </dgm:t>
    </dgm:pt>
    <dgm:pt modelId="{6E0BED17-517B-4BB0-A435-16CB5BF49EBE}" type="pres">
      <dgm:prSet presAssocID="{3A7C08D5-2AE8-47B0-9BA5-11AEB89D4276}" presName="vert0" presStyleCnt="0">
        <dgm:presLayoutVars>
          <dgm:dir/>
          <dgm:animOne val="branch"/>
          <dgm:animLvl val="lvl"/>
        </dgm:presLayoutVars>
      </dgm:prSet>
      <dgm:spPr/>
    </dgm:pt>
    <dgm:pt modelId="{A72FC109-6919-4FA2-A311-6A0E52389C86}" type="pres">
      <dgm:prSet presAssocID="{F0B54B12-7240-4DA3-856A-67C0DCA0BDFC}" presName="thickLine" presStyleLbl="alignNode1" presStyleIdx="0" presStyleCnt="5"/>
      <dgm:spPr/>
    </dgm:pt>
    <dgm:pt modelId="{D1C6809A-E623-4F11-A151-522D792D7C0B}" type="pres">
      <dgm:prSet presAssocID="{F0B54B12-7240-4DA3-856A-67C0DCA0BDFC}" presName="horz1" presStyleCnt="0"/>
      <dgm:spPr/>
    </dgm:pt>
    <dgm:pt modelId="{D030CE9B-3735-4598-8B5A-078AC84D644D}" type="pres">
      <dgm:prSet presAssocID="{F0B54B12-7240-4DA3-856A-67C0DCA0BDFC}" presName="tx1" presStyleLbl="revTx" presStyleIdx="0" presStyleCnt="5"/>
      <dgm:spPr/>
    </dgm:pt>
    <dgm:pt modelId="{B05C0D88-B247-44CE-952D-259DB6808727}" type="pres">
      <dgm:prSet presAssocID="{F0B54B12-7240-4DA3-856A-67C0DCA0BDFC}" presName="vert1" presStyleCnt="0"/>
      <dgm:spPr/>
    </dgm:pt>
    <dgm:pt modelId="{754C342C-6395-49CB-A62B-6BDBC76285CF}" type="pres">
      <dgm:prSet presAssocID="{BF2C3479-A93C-413F-94AC-0E0C7C102187}" presName="thickLine" presStyleLbl="alignNode1" presStyleIdx="1" presStyleCnt="5"/>
      <dgm:spPr/>
    </dgm:pt>
    <dgm:pt modelId="{35152266-8187-4511-8316-0724D383F0BD}" type="pres">
      <dgm:prSet presAssocID="{BF2C3479-A93C-413F-94AC-0E0C7C102187}" presName="horz1" presStyleCnt="0"/>
      <dgm:spPr/>
    </dgm:pt>
    <dgm:pt modelId="{918B32F3-E04B-4CF6-9B9F-8EC62CE19FD5}" type="pres">
      <dgm:prSet presAssocID="{BF2C3479-A93C-413F-94AC-0E0C7C102187}" presName="tx1" presStyleLbl="revTx" presStyleIdx="1" presStyleCnt="5"/>
      <dgm:spPr/>
    </dgm:pt>
    <dgm:pt modelId="{06D03218-44E7-4D82-A404-64CB2D0476F6}" type="pres">
      <dgm:prSet presAssocID="{BF2C3479-A93C-413F-94AC-0E0C7C102187}" presName="vert1" presStyleCnt="0"/>
      <dgm:spPr/>
    </dgm:pt>
    <dgm:pt modelId="{604BA1D6-E543-45C8-966C-CF25C413A8EB}" type="pres">
      <dgm:prSet presAssocID="{CCB2A533-6B12-456F-A375-B4012E1BAC58}" presName="thickLine" presStyleLbl="alignNode1" presStyleIdx="2" presStyleCnt="5"/>
      <dgm:spPr/>
    </dgm:pt>
    <dgm:pt modelId="{73F665C3-FB99-4770-96F0-425AD5F300BA}" type="pres">
      <dgm:prSet presAssocID="{CCB2A533-6B12-456F-A375-B4012E1BAC58}" presName="horz1" presStyleCnt="0"/>
      <dgm:spPr/>
    </dgm:pt>
    <dgm:pt modelId="{CF281880-3357-449A-B67B-A7B2B4C55237}" type="pres">
      <dgm:prSet presAssocID="{CCB2A533-6B12-456F-A375-B4012E1BAC58}" presName="tx1" presStyleLbl="revTx" presStyleIdx="2" presStyleCnt="5"/>
      <dgm:spPr/>
    </dgm:pt>
    <dgm:pt modelId="{B334B218-310E-4688-B634-5D7B476EB80A}" type="pres">
      <dgm:prSet presAssocID="{CCB2A533-6B12-456F-A375-B4012E1BAC58}" presName="vert1" presStyleCnt="0"/>
      <dgm:spPr/>
    </dgm:pt>
    <dgm:pt modelId="{1020E258-B5ED-4159-AB2C-DA8924A1ED70}" type="pres">
      <dgm:prSet presAssocID="{70803912-2387-4985-87D1-ACF1B5D4647A}" presName="thickLine" presStyleLbl="alignNode1" presStyleIdx="3" presStyleCnt="5"/>
      <dgm:spPr/>
    </dgm:pt>
    <dgm:pt modelId="{888F0FBE-E62A-4BAD-8216-6BF8A1386AE0}" type="pres">
      <dgm:prSet presAssocID="{70803912-2387-4985-87D1-ACF1B5D4647A}" presName="horz1" presStyleCnt="0"/>
      <dgm:spPr/>
    </dgm:pt>
    <dgm:pt modelId="{FCFAD574-0848-45D2-959F-75FB0C48C88B}" type="pres">
      <dgm:prSet presAssocID="{70803912-2387-4985-87D1-ACF1B5D4647A}" presName="tx1" presStyleLbl="revTx" presStyleIdx="3" presStyleCnt="5"/>
      <dgm:spPr/>
    </dgm:pt>
    <dgm:pt modelId="{003322D3-1B38-478F-BA96-68BC2D5695D2}" type="pres">
      <dgm:prSet presAssocID="{70803912-2387-4985-87D1-ACF1B5D4647A}" presName="vert1" presStyleCnt="0"/>
      <dgm:spPr/>
    </dgm:pt>
    <dgm:pt modelId="{1154DFA8-C0D2-40CE-AEAC-79AACCE53FAD}" type="pres">
      <dgm:prSet presAssocID="{AC20E1A1-78FD-4DA7-AA7A-196FE05899D7}" presName="thickLine" presStyleLbl="alignNode1" presStyleIdx="4" presStyleCnt="5"/>
      <dgm:spPr/>
    </dgm:pt>
    <dgm:pt modelId="{1841AE5C-D5A0-4B75-AE14-732D24B4BF61}" type="pres">
      <dgm:prSet presAssocID="{AC20E1A1-78FD-4DA7-AA7A-196FE05899D7}" presName="horz1" presStyleCnt="0"/>
      <dgm:spPr/>
    </dgm:pt>
    <dgm:pt modelId="{437A3EBF-1A0D-4555-9813-F54B3A3ACEC7}" type="pres">
      <dgm:prSet presAssocID="{AC20E1A1-78FD-4DA7-AA7A-196FE05899D7}" presName="tx1" presStyleLbl="revTx" presStyleIdx="4" presStyleCnt="5"/>
      <dgm:spPr/>
    </dgm:pt>
    <dgm:pt modelId="{322E4B07-2B93-4770-926B-B29F00C5C438}" type="pres">
      <dgm:prSet presAssocID="{AC20E1A1-78FD-4DA7-AA7A-196FE05899D7}" presName="vert1" presStyleCnt="0"/>
      <dgm:spPr/>
    </dgm:pt>
  </dgm:ptLst>
  <dgm:cxnLst>
    <dgm:cxn modelId="{4484E00F-19B7-458A-B06D-804AA2493F76}" srcId="{3A7C08D5-2AE8-47B0-9BA5-11AEB89D4276}" destId="{AC20E1A1-78FD-4DA7-AA7A-196FE05899D7}" srcOrd="4" destOrd="0" parTransId="{4F7A7C44-8820-43E1-92D4-3A97517311DA}" sibTransId="{B4795461-2889-44A1-9CE0-797A1F23CF2B}"/>
    <dgm:cxn modelId="{1A47A511-2C22-4942-B2D0-53E535909707}" type="presOf" srcId="{BF2C3479-A93C-413F-94AC-0E0C7C102187}" destId="{918B32F3-E04B-4CF6-9B9F-8EC62CE19FD5}" srcOrd="0" destOrd="0" presId="urn:microsoft.com/office/officeart/2008/layout/LinedList"/>
    <dgm:cxn modelId="{E1ACEF17-9FEC-40C3-BFE5-AF8A7476B193}" srcId="{3A7C08D5-2AE8-47B0-9BA5-11AEB89D4276}" destId="{70803912-2387-4985-87D1-ACF1B5D4647A}" srcOrd="3" destOrd="0" parTransId="{0E25CB08-E0D9-44DA-A55F-6E80144D34FE}" sibTransId="{7DFB3552-EA5A-4B5E-A7F7-E9D454815CBB}"/>
    <dgm:cxn modelId="{1B099018-5AEF-4874-9145-E65A79C3B03A}" type="presOf" srcId="{AC20E1A1-78FD-4DA7-AA7A-196FE05899D7}" destId="{437A3EBF-1A0D-4555-9813-F54B3A3ACEC7}" srcOrd="0" destOrd="0" presId="urn:microsoft.com/office/officeart/2008/layout/LinedList"/>
    <dgm:cxn modelId="{DC72011F-3A3B-45C5-AA03-9A08563D4E23}" type="presOf" srcId="{CCB2A533-6B12-456F-A375-B4012E1BAC58}" destId="{CF281880-3357-449A-B67B-A7B2B4C55237}" srcOrd="0" destOrd="0" presId="urn:microsoft.com/office/officeart/2008/layout/LinedList"/>
    <dgm:cxn modelId="{0EDF1170-E128-4400-9485-519779A6D4D5}" type="presOf" srcId="{3A7C08D5-2AE8-47B0-9BA5-11AEB89D4276}" destId="{6E0BED17-517B-4BB0-A435-16CB5BF49EBE}" srcOrd="0" destOrd="0" presId="urn:microsoft.com/office/officeart/2008/layout/LinedList"/>
    <dgm:cxn modelId="{9479D488-DA4C-42F4-8583-AD93B557F048}" srcId="{3A7C08D5-2AE8-47B0-9BA5-11AEB89D4276}" destId="{BF2C3479-A93C-413F-94AC-0E0C7C102187}" srcOrd="1" destOrd="0" parTransId="{958610C1-887A-445D-9C8A-2FF435A96FC8}" sibTransId="{03E7A213-CB3C-47EB-B1A9-FAB55286BC79}"/>
    <dgm:cxn modelId="{C89DF8A2-F16D-4F2D-A519-490D12CAE878}" srcId="{3A7C08D5-2AE8-47B0-9BA5-11AEB89D4276}" destId="{CCB2A533-6B12-456F-A375-B4012E1BAC58}" srcOrd="2" destOrd="0" parTransId="{AA901950-BA58-48A1-BF9D-AE7B8FE4137A}" sibTransId="{2ED63D07-3B22-4207-89BB-9D31EE4B5B1D}"/>
    <dgm:cxn modelId="{F2969BBD-6B17-4DEE-BFB0-33226F7A1C73}" type="presOf" srcId="{70803912-2387-4985-87D1-ACF1B5D4647A}" destId="{FCFAD574-0848-45D2-959F-75FB0C48C88B}" srcOrd="0" destOrd="0" presId="urn:microsoft.com/office/officeart/2008/layout/LinedList"/>
    <dgm:cxn modelId="{953D37D3-E7C0-45A1-997A-AA25EDFB6497}" srcId="{3A7C08D5-2AE8-47B0-9BA5-11AEB89D4276}" destId="{F0B54B12-7240-4DA3-856A-67C0DCA0BDFC}" srcOrd="0" destOrd="0" parTransId="{7FEFC7A8-394F-40F2-837D-E5D1D046BDFB}" sibTransId="{0AED1B89-0CB1-4205-894F-E57A121F95C5}"/>
    <dgm:cxn modelId="{0E8E6DD7-A512-48C2-B386-717F29B26EDA}" type="presOf" srcId="{F0B54B12-7240-4DA3-856A-67C0DCA0BDFC}" destId="{D030CE9B-3735-4598-8B5A-078AC84D644D}" srcOrd="0" destOrd="0" presId="urn:microsoft.com/office/officeart/2008/layout/LinedList"/>
    <dgm:cxn modelId="{8665991B-497E-4B5B-B372-9F37B7FCC6A4}" type="presParOf" srcId="{6E0BED17-517B-4BB0-A435-16CB5BF49EBE}" destId="{A72FC109-6919-4FA2-A311-6A0E52389C86}" srcOrd="0" destOrd="0" presId="urn:microsoft.com/office/officeart/2008/layout/LinedList"/>
    <dgm:cxn modelId="{EAA37F7C-B8C7-47DA-8AAB-5DEBD0C80A3A}" type="presParOf" srcId="{6E0BED17-517B-4BB0-A435-16CB5BF49EBE}" destId="{D1C6809A-E623-4F11-A151-522D792D7C0B}" srcOrd="1" destOrd="0" presId="urn:microsoft.com/office/officeart/2008/layout/LinedList"/>
    <dgm:cxn modelId="{A36C534B-891B-4BCE-AF01-45C05D9D82ED}" type="presParOf" srcId="{D1C6809A-E623-4F11-A151-522D792D7C0B}" destId="{D030CE9B-3735-4598-8B5A-078AC84D644D}" srcOrd="0" destOrd="0" presId="urn:microsoft.com/office/officeart/2008/layout/LinedList"/>
    <dgm:cxn modelId="{7B9355B7-3094-45DD-BC63-7A5F3BE46117}" type="presParOf" srcId="{D1C6809A-E623-4F11-A151-522D792D7C0B}" destId="{B05C0D88-B247-44CE-952D-259DB6808727}" srcOrd="1" destOrd="0" presId="urn:microsoft.com/office/officeart/2008/layout/LinedList"/>
    <dgm:cxn modelId="{95AAC766-3233-446D-8F06-4846177FDF64}" type="presParOf" srcId="{6E0BED17-517B-4BB0-A435-16CB5BF49EBE}" destId="{754C342C-6395-49CB-A62B-6BDBC76285CF}" srcOrd="2" destOrd="0" presId="urn:microsoft.com/office/officeart/2008/layout/LinedList"/>
    <dgm:cxn modelId="{CC6B93E7-8DEA-406D-B32C-F3C758A0A059}" type="presParOf" srcId="{6E0BED17-517B-4BB0-A435-16CB5BF49EBE}" destId="{35152266-8187-4511-8316-0724D383F0BD}" srcOrd="3" destOrd="0" presId="urn:microsoft.com/office/officeart/2008/layout/LinedList"/>
    <dgm:cxn modelId="{8D98D747-A405-4D16-BBD9-DCBF5684A345}" type="presParOf" srcId="{35152266-8187-4511-8316-0724D383F0BD}" destId="{918B32F3-E04B-4CF6-9B9F-8EC62CE19FD5}" srcOrd="0" destOrd="0" presId="urn:microsoft.com/office/officeart/2008/layout/LinedList"/>
    <dgm:cxn modelId="{CD14E0FF-19C6-4454-9A76-9327A9774A73}" type="presParOf" srcId="{35152266-8187-4511-8316-0724D383F0BD}" destId="{06D03218-44E7-4D82-A404-64CB2D0476F6}" srcOrd="1" destOrd="0" presId="urn:microsoft.com/office/officeart/2008/layout/LinedList"/>
    <dgm:cxn modelId="{D42ADFA7-9553-4DB2-A867-C35E02748DFB}" type="presParOf" srcId="{6E0BED17-517B-4BB0-A435-16CB5BF49EBE}" destId="{604BA1D6-E543-45C8-966C-CF25C413A8EB}" srcOrd="4" destOrd="0" presId="urn:microsoft.com/office/officeart/2008/layout/LinedList"/>
    <dgm:cxn modelId="{CEB225C1-567B-4F18-BC78-CF6B729198F1}" type="presParOf" srcId="{6E0BED17-517B-4BB0-A435-16CB5BF49EBE}" destId="{73F665C3-FB99-4770-96F0-425AD5F300BA}" srcOrd="5" destOrd="0" presId="urn:microsoft.com/office/officeart/2008/layout/LinedList"/>
    <dgm:cxn modelId="{D88174F0-04FE-42BE-815D-5C07E52883A0}" type="presParOf" srcId="{73F665C3-FB99-4770-96F0-425AD5F300BA}" destId="{CF281880-3357-449A-B67B-A7B2B4C55237}" srcOrd="0" destOrd="0" presId="urn:microsoft.com/office/officeart/2008/layout/LinedList"/>
    <dgm:cxn modelId="{AA896E28-8D06-4476-8CFD-1D05C1E9AA41}" type="presParOf" srcId="{73F665C3-FB99-4770-96F0-425AD5F300BA}" destId="{B334B218-310E-4688-B634-5D7B476EB80A}" srcOrd="1" destOrd="0" presId="urn:microsoft.com/office/officeart/2008/layout/LinedList"/>
    <dgm:cxn modelId="{D0E021F1-385E-4DF3-8713-181FBA281A05}" type="presParOf" srcId="{6E0BED17-517B-4BB0-A435-16CB5BF49EBE}" destId="{1020E258-B5ED-4159-AB2C-DA8924A1ED70}" srcOrd="6" destOrd="0" presId="urn:microsoft.com/office/officeart/2008/layout/LinedList"/>
    <dgm:cxn modelId="{267016CD-BCBA-4AE6-AB1D-1CB1B3701E48}" type="presParOf" srcId="{6E0BED17-517B-4BB0-A435-16CB5BF49EBE}" destId="{888F0FBE-E62A-4BAD-8216-6BF8A1386AE0}" srcOrd="7" destOrd="0" presId="urn:microsoft.com/office/officeart/2008/layout/LinedList"/>
    <dgm:cxn modelId="{D833D89B-5BD9-4784-B8E3-163158894095}" type="presParOf" srcId="{888F0FBE-E62A-4BAD-8216-6BF8A1386AE0}" destId="{FCFAD574-0848-45D2-959F-75FB0C48C88B}" srcOrd="0" destOrd="0" presId="urn:microsoft.com/office/officeart/2008/layout/LinedList"/>
    <dgm:cxn modelId="{E6EBFB37-D7C3-4A25-895C-1DC1B7A431FD}" type="presParOf" srcId="{888F0FBE-E62A-4BAD-8216-6BF8A1386AE0}" destId="{003322D3-1B38-478F-BA96-68BC2D5695D2}" srcOrd="1" destOrd="0" presId="urn:microsoft.com/office/officeart/2008/layout/LinedList"/>
    <dgm:cxn modelId="{EC9BCDCF-1293-40A7-BC1D-30649B2E0503}" type="presParOf" srcId="{6E0BED17-517B-4BB0-A435-16CB5BF49EBE}" destId="{1154DFA8-C0D2-40CE-AEAC-79AACCE53FAD}" srcOrd="8" destOrd="0" presId="urn:microsoft.com/office/officeart/2008/layout/LinedList"/>
    <dgm:cxn modelId="{71EB8287-631D-4AE3-83A0-00A2FE4BC2CA}" type="presParOf" srcId="{6E0BED17-517B-4BB0-A435-16CB5BF49EBE}" destId="{1841AE5C-D5A0-4B75-AE14-732D24B4BF61}" srcOrd="9" destOrd="0" presId="urn:microsoft.com/office/officeart/2008/layout/LinedList"/>
    <dgm:cxn modelId="{97A0E714-DACE-47BD-A9D3-92B1BD798204}" type="presParOf" srcId="{1841AE5C-D5A0-4B75-AE14-732D24B4BF61}" destId="{437A3EBF-1A0D-4555-9813-F54B3A3ACEC7}" srcOrd="0" destOrd="0" presId="urn:microsoft.com/office/officeart/2008/layout/LinedList"/>
    <dgm:cxn modelId="{297A926F-3D4F-4B99-8F37-4CE2976D8DE4}" type="presParOf" srcId="{1841AE5C-D5A0-4B75-AE14-732D24B4BF61}" destId="{322E4B07-2B93-4770-926B-B29F00C5C43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020B4C-99B3-4C1A-AACF-52EF86D9832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F3786E9-3288-473B-BA33-1DA245F1C564}">
      <dgm:prSet/>
      <dgm:spPr/>
      <dgm:t>
        <a:bodyPr/>
        <a:lstStyle/>
        <a:p>
          <a:pPr>
            <a:lnSpc>
              <a:spcPct val="100000"/>
            </a:lnSpc>
          </a:pPr>
          <a:r>
            <a:rPr lang="en-GB"/>
            <a:t>Create 10 question for the other team in the room. </a:t>
          </a:r>
          <a:endParaRPr lang="en-US"/>
        </a:p>
      </dgm:t>
    </dgm:pt>
    <dgm:pt modelId="{FC208988-E254-417B-81DD-C0793C182B22}" type="parTrans" cxnId="{503E096F-FBE8-4022-A974-744C3EFAC44F}">
      <dgm:prSet/>
      <dgm:spPr/>
      <dgm:t>
        <a:bodyPr/>
        <a:lstStyle/>
        <a:p>
          <a:endParaRPr lang="en-US"/>
        </a:p>
      </dgm:t>
    </dgm:pt>
    <dgm:pt modelId="{74B59939-F587-4103-B2D8-345E92202FD5}" type="sibTrans" cxnId="{503E096F-FBE8-4022-A974-744C3EFAC44F}">
      <dgm:prSet/>
      <dgm:spPr/>
      <dgm:t>
        <a:bodyPr/>
        <a:lstStyle/>
        <a:p>
          <a:pPr>
            <a:lnSpc>
              <a:spcPct val="100000"/>
            </a:lnSpc>
          </a:pPr>
          <a:endParaRPr lang="en-US"/>
        </a:p>
      </dgm:t>
    </dgm:pt>
    <dgm:pt modelId="{84F69A8F-1C28-4114-84DB-324C8254DBF9}">
      <dgm:prSet/>
      <dgm:spPr/>
      <dgm:t>
        <a:bodyPr/>
        <a:lstStyle/>
        <a:p>
          <a:pPr>
            <a:lnSpc>
              <a:spcPct val="100000"/>
            </a:lnSpc>
          </a:pPr>
          <a:r>
            <a:rPr lang="en-GB"/>
            <a:t>Regarding everything we have discussed over the past 3 weeks. </a:t>
          </a:r>
          <a:endParaRPr lang="en-US"/>
        </a:p>
      </dgm:t>
    </dgm:pt>
    <dgm:pt modelId="{99325CB2-DD0C-43BC-A6EA-32D119BD6403}" type="parTrans" cxnId="{B56A89F6-AF89-488D-850D-EEE8507B9EB1}">
      <dgm:prSet/>
      <dgm:spPr/>
      <dgm:t>
        <a:bodyPr/>
        <a:lstStyle/>
        <a:p>
          <a:endParaRPr lang="en-US"/>
        </a:p>
      </dgm:t>
    </dgm:pt>
    <dgm:pt modelId="{8996C396-B7FA-4312-9128-14908BEB7C68}" type="sibTrans" cxnId="{B56A89F6-AF89-488D-850D-EEE8507B9EB1}">
      <dgm:prSet/>
      <dgm:spPr/>
      <dgm:t>
        <a:bodyPr/>
        <a:lstStyle/>
        <a:p>
          <a:pPr>
            <a:lnSpc>
              <a:spcPct val="100000"/>
            </a:lnSpc>
          </a:pPr>
          <a:endParaRPr lang="en-US"/>
        </a:p>
      </dgm:t>
    </dgm:pt>
    <dgm:pt modelId="{1E697F1B-F529-41BB-9BB5-FB34BA7E21AD}">
      <dgm:prSet/>
      <dgm:spPr/>
      <dgm:t>
        <a:bodyPr/>
        <a:lstStyle/>
        <a:p>
          <a:pPr>
            <a:lnSpc>
              <a:spcPct val="100000"/>
            </a:lnSpc>
          </a:pPr>
          <a:r>
            <a:rPr lang="en-GB"/>
            <a:t>Prepare to ask the questions. </a:t>
          </a:r>
          <a:endParaRPr lang="en-US"/>
        </a:p>
      </dgm:t>
    </dgm:pt>
    <dgm:pt modelId="{B63C6075-9D07-475A-B12E-3C4D508942FC}" type="parTrans" cxnId="{4A81E9E8-9A03-475D-9692-142E54DE25FF}">
      <dgm:prSet/>
      <dgm:spPr/>
      <dgm:t>
        <a:bodyPr/>
        <a:lstStyle/>
        <a:p>
          <a:endParaRPr lang="en-US"/>
        </a:p>
      </dgm:t>
    </dgm:pt>
    <dgm:pt modelId="{58F4FAC6-01F7-47A8-B480-FF1EA7BD93EE}" type="sibTrans" cxnId="{4A81E9E8-9A03-475D-9692-142E54DE25FF}">
      <dgm:prSet/>
      <dgm:spPr/>
      <dgm:t>
        <a:bodyPr/>
        <a:lstStyle/>
        <a:p>
          <a:pPr>
            <a:lnSpc>
              <a:spcPct val="100000"/>
            </a:lnSpc>
          </a:pPr>
          <a:endParaRPr lang="en-US"/>
        </a:p>
      </dgm:t>
    </dgm:pt>
    <dgm:pt modelId="{9ACE644C-591D-4335-8974-05CD37ED3DBB}">
      <dgm:prSet/>
      <dgm:spPr/>
      <dgm:t>
        <a:bodyPr/>
        <a:lstStyle/>
        <a:p>
          <a:pPr>
            <a:lnSpc>
              <a:spcPct val="100000"/>
            </a:lnSpc>
          </a:pPr>
          <a:r>
            <a:rPr lang="en-GB"/>
            <a:t>15 minutes to create. </a:t>
          </a:r>
          <a:endParaRPr lang="en-US"/>
        </a:p>
      </dgm:t>
    </dgm:pt>
    <dgm:pt modelId="{A194DBBC-860A-4CE9-A457-567AE9445155}" type="parTrans" cxnId="{0F5A5C36-7E05-4632-A59F-A646576DFC08}">
      <dgm:prSet/>
      <dgm:spPr/>
      <dgm:t>
        <a:bodyPr/>
        <a:lstStyle/>
        <a:p>
          <a:endParaRPr lang="en-US"/>
        </a:p>
      </dgm:t>
    </dgm:pt>
    <dgm:pt modelId="{D8941DEE-F1C7-4AC1-8D9E-7B831D3DA24E}" type="sibTrans" cxnId="{0F5A5C36-7E05-4632-A59F-A646576DFC08}">
      <dgm:prSet/>
      <dgm:spPr/>
      <dgm:t>
        <a:bodyPr/>
        <a:lstStyle/>
        <a:p>
          <a:endParaRPr lang="en-US"/>
        </a:p>
      </dgm:t>
    </dgm:pt>
    <dgm:pt modelId="{A971A485-77FA-4466-9EFD-45B5C8C8B415}" type="pres">
      <dgm:prSet presAssocID="{67020B4C-99B3-4C1A-AACF-52EF86D98322}" presName="root" presStyleCnt="0">
        <dgm:presLayoutVars>
          <dgm:dir/>
          <dgm:resizeHandles val="exact"/>
        </dgm:presLayoutVars>
      </dgm:prSet>
      <dgm:spPr/>
    </dgm:pt>
    <dgm:pt modelId="{3A797F05-C8DC-47C6-A690-F66B126015C6}" type="pres">
      <dgm:prSet presAssocID="{67020B4C-99B3-4C1A-AACF-52EF86D98322}" presName="container" presStyleCnt="0">
        <dgm:presLayoutVars>
          <dgm:dir/>
          <dgm:resizeHandles val="exact"/>
        </dgm:presLayoutVars>
      </dgm:prSet>
      <dgm:spPr/>
    </dgm:pt>
    <dgm:pt modelId="{8C440137-C839-43B3-8046-C68335511825}" type="pres">
      <dgm:prSet presAssocID="{CF3786E9-3288-473B-BA33-1DA245F1C564}" presName="compNode" presStyleCnt="0"/>
      <dgm:spPr/>
    </dgm:pt>
    <dgm:pt modelId="{6977038A-7248-4621-9FD3-251516B6FABA}" type="pres">
      <dgm:prSet presAssocID="{CF3786E9-3288-473B-BA33-1DA245F1C564}" presName="iconBgRect" presStyleLbl="bgShp" presStyleIdx="0" presStyleCnt="4"/>
      <dgm:spPr/>
    </dgm:pt>
    <dgm:pt modelId="{0A772F95-B4E8-458D-997F-688EAC84BBC7}" type="pres">
      <dgm:prSet presAssocID="{CF3786E9-3288-473B-BA33-1DA245F1C56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D91EFC99-C51E-4904-AFB0-5C113177DB79}" type="pres">
      <dgm:prSet presAssocID="{CF3786E9-3288-473B-BA33-1DA245F1C564}" presName="spaceRect" presStyleCnt="0"/>
      <dgm:spPr/>
    </dgm:pt>
    <dgm:pt modelId="{58B901A8-CC49-4416-9D03-1DED2431C955}" type="pres">
      <dgm:prSet presAssocID="{CF3786E9-3288-473B-BA33-1DA245F1C564}" presName="textRect" presStyleLbl="revTx" presStyleIdx="0" presStyleCnt="4">
        <dgm:presLayoutVars>
          <dgm:chMax val="1"/>
          <dgm:chPref val="1"/>
        </dgm:presLayoutVars>
      </dgm:prSet>
      <dgm:spPr/>
    </dgm:pt>
    <dgm:pt modelId="{B3B90F4F-B3F4-4611-AEAF-7F549F012DC7}" type="pres">
      <dgm:prSet presAssocID="{74B59939-F587-4103-B2D8-345E92202FD5}" presName="sibTrans" presStyleLbl="sibTrans2D1" presStyleIdx="0" presStyleCnt="0"/>
      <dgm:spPr/>
    </dgm:pt>
    <dgm:pt modelId="{BE950EC1-3BFF-4A18-893B-E18E5F2C0354}" type="pres">
      <dgm:prSet presAssocID="{84F69A8F-1C28-4114-84DB-324C8254DBF9}" presName="compNode" presStyleCnt="0"/>
      <dgm:spPr/>
    </dgm:pt>
    <dgm:pt modelId="{0C540419-B61A-40B0-BF1D-A5577DFBEFDE}" type="pres">
      <dgm:prSet presAssocID="{84F69A8F-1C28-4114-84DB-324C8254DBF9}" presName="iconBgRect" presStyleLbl="bgShp" presStyleIdx="1" presStyleCnt="4"/>
      <dgm:spPr/>
    </dgm:pt>
    <dgm:pt modelId="{F2AB411D-3F2E-4CF8-AE68-CFA96BD1CF60}" type="pres">
      <dgm:prSet presAssocID="{84F69A8F-1C28-4114-84DB-324C8254DBF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orkflow"/>
        </a:ext>
      </dgm:extLst>
    </dgm:pt>
    <dgm:pt modelId="{CBAC56B0-6985-4910-BF07-3882215D0D1E}" type="pres">
      <dgm:prSet presAssocID="{84F69A8F-1C28-4114-84DB-324C8254DBF9}" presName="spaceRect" presStyleCnt="0"/>
      <dgm:spPr/>
    </dgm:pt>
    <dgm:pt modelId="{30C9D7E2-6F13-45C2-BB1C-D5969896E4B2}" type="pres">
      <dgm:prSet presAssocID="{84F69A8F-1C28-4114-84DB-324C8254DBF9}" presName="textRect" presStyleLbl="revTx" presStyleIdx="1" presStyleCnt="4">
        <dgm:presLayoutVars>
          <dgm:chMax val="1"/>
          <dgm:chPref val="1"/>
        </dgm:presLayoutVars>
      </dgm:prSet>
      <dgm:spPr/>
    </dgm:pt>
    <dgm:pt modelId="{7077F77F-8B74-4155-B328-D7F5A185D6BD}" type="pres">
      <dgm:prSet presAssocID="{8996C396-B7FA-4312-9128-14908BEB7C68}" presName="sibTrans" presStyleLbl="sibTrans2D1" presStyleIdx="0" presStyleCnt="0"/>
      <dgm:spPr/>
    </dgm:pt>
    <dgm:pt modelId="{6B4FFF91-D7CA-4B09-802A-EDCEC3D988FF}" type="pres">
      <dgm:prSet presAssocID="{1E697F1B-F529-41BB-9BB5-FB34BA7E21AD}" presName="compNode" presStyleCnt="0"/>
      <dgm:spPr/>
    </dgm:pt>
    <dgm:pt modelId="{7AF4F6BB-83A4-4579-BC4C-5807DB6AA255}" type="pres">
      <dgm:prSet presAssocID="{1E697F1B-F529-41BB-9BB5-FB34BA7E21AD}" presName="iconBgRect" presStyleLbl="bgShp" presStyleIdx="2" presStyleCnt="4"/>
      <dgm:spPr/>
    </dgm:pt>
    <dgm:pt modelId="{FE78AB2C-9B74-48FD-8B0D-CFC5C3B4631F}" type="pres">
      <dgm:prSet presAssocID="{1E697F1B-F529-41BB-9BB5-FB34BA7E21A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lp"/>
        </a:ext>
      </dgm:extLst>
    </dgm:pt>
    <dgm:pt modelId="{AEF6E187-97D4-4346-AEC8-F8E75F2D1255}" type="pres">
      <dgm:prSet presAssocID="{1E697F1B-F529-41BB-9BB5-FB34BA7E21AD}" presName="spaceRect" presStyleCnt="0"/>
      <dgm:spPr/>
    </dgm:pt>
    <dgm:pt modelId="{19CE23C1-C6B4-4BD7-9200-DE83E0FA5A49}" type="pres">
      <dgm:prSet presAssocID="{1E697F1B-F529-41BB-9BB5-FB34BA7E21AD}" presName="textRect" presStyleLbl="revTx" presStyleIdx="2" presStyleCnt="4">
        <dgm:presLayoutVars>
          <dgm:chMax val="1"/>
          <dgm:chPref val="1"/>
        </dgm:presLayoutVars>
      </dgm:prSet>
      <dgm:spPr/>
    </dgm:pt>
    <dgm:pt modelId="{9DDE626C-E69C-484B-9F7B-BA75AB6E0EC9}" type="pres">
      <dgm:prSet presAssocID="{58F4FAC6-01F7-47A8-B480-FF1EA7BD93EE}" presName="sibTrans" presStyleLbl="sibTrans2D1" presStyleIdx="0" presStyleCnt="0"/>
      <dgm:spPr/>
    </dgm:pt>
    <dgm:pt modelId="{694B050F-338F-4FD3-A958-EBE94B1D4C87}" type="pres">
      <dgm:prSet presAssocID="{9ACE644C-591D-4335-8974-05CD37ED3DBB}" presName="compNode" presStyleCnt="0"/>
      <dgm:spPr/>
    </dgm:pt>
    <dgm:pt modelId="{2796AAAE-8332-4687-8067-FA8061B202E2}" type="pres">
      <dgm:prSet presAssocID="{9ACE644C-591D-4335-8974-05CD37ED3DBB}" presName="iconBgRect" presStyleLbl="bgShp" presStyleIdx="3" presStyleCnt="4"/>
      <dgm:spPr/>
    </dgm:pt>
    <dgm:pt modelId="{68075AC2-9FAF-4A82-B845-2E5C71583FD7}" type="pres">
      <dgm:prSet presAssocID="{9ACE644C-591D-4335-8974-05CD37ED3DB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D5FCF916-4EAB-4639-AC7C-B17267169CF2}" type="pres">
      <dgm:prSet presAssocID="{9ACE644C-591D-4335-8974-05CD37ED3DBB}" presName="spaceRect" presStyleCnt="0"/>
      <dgm:spPr/>
    </dgm:pt>
    <dgm:pt modelId="{5ABE57E1-79D8-4723-8F79-CDB2C606510D}" type="pres">
      <dgm:prSet presAssocID="{9ACE644C-591D-4335-8974-05CD37ED3DBB}" presName="textRect" presStyleLbl="revTx" presStyleIdx="3" presStyleCnt="4">
        <dgm:presLayoutVars>
          <dgm:chMax val="1"/>
          <dgm:chPref val="1"/>
        </dgm:presLayoutVars>
      </dgm:prSet>
      <dgm:spPr/>
    </dgm:pt>
  </dgm:ptLst>
  <dgm:cxnLst>
    <dgm:cxn modelId="{263D5A09-FD03-4B64-963E-BEDC016B6E86}" type="presOf" srcId="{9ACE644C-591D-4335-8974-05CD37ED3DBB}" destId="{5ABE57E1-79D8-4723-8F79-CDB2C606510D}" srcOrd="0" destOrd="0" presId="urn:microsoft.com/office/officeart/2018/2/layout/IconCircleList"/>
    <dgm:cxn modelId="{78CDFD2E-8947-4654-B9A6-BD0C978D7E10}" type="presOf" srcId="{67020B4C-99B3-4C1A-AACF-52EF86D98322}" destId="{A971A485-77FA-4466-9EFD-45B5C8C8B415}" srcOrd="0" destOrd="0" presId="urn:microsoft.com/office/officeart/2018/2/layout/IconCircleList"/>
    <dgm:cxn modelId="{E9EE2E31-3C07-4455-9DBF-6A5884BF7400}" type="presOf" srcId="{1E697F1B-F529-41BB-9BB5-FB34BA7E21AD}" destId="{19CE23C1-C6B4-4BD7-9200-DE83E0FA5A49}" srcOrd="0" destOrd="0" presId="urn:microsoft.com/office/officeart/2018/2/layout/IconCircleList"/>
    <dgm:cxn modelId="{0F5A5C36-7E05-4632-A59F-A646576DFC08}" srcId="{67020B4C-99B3-4C1A-AACF-52EF86D98322}" destId="{9ACE644C-591D-4335-8974-05CD37ED3DBB}" srcOrd="3" destOrd="0" parTransId="{A194DBBC-860A-4CE9-A457-567AE9445155}" sibTransId="{D8941DEE-F1C7-4AC1-8D9E-7B831D3DA24E}"/>
    <dgm:cxn modelId="{4D77A860-22F8-4EBC-89EB-1CFD3B5F155A}" type="presOf" srcId="{8996C396-B7FA-4312-9128-14908BEB7C68}" destId="{7077F77F-8B74-4155-B328-D7F5A185D6BD}" srcOrd="0" destOrd="0" presId="urn:microsoft.com/office/officeart/2018/2/layout/IconCircleList"/>
    <dgm:cxn modelId="{41CD6148-318D-404D-A4AF-E4D2FB06A3B6}" type="presOf" srcId="{CF3786E9-3288-473B-BA33-1DA245F1C564}" destId="{58B901A8-CC49-4416-9D03-1DED2431C955}" srcOrd="0" destOrd="0" presId="urn:microsoft.com/office/officeart/2018/2/layout/IconCircleList"/>
    <dgm:cxn modelId="{503E096F-FBE8-4022-A974-744C3EFAC44F}" srcId="{67020B4C-99B3-4C1A-AACF-52EF86D98322}" destId="{CF3786E9-3288-473B-BA33-1DA245F1C564}" srcOrd="0" destOrd="0" parTransId="{FC208988-E254-417B-81DD-C0793C182B22}" sibTransId="{74B59939-F587-4103-B2D8-345E92202FD5}"/>
    <dgm:cxn modelId="{FA86D271-7C49-4EF2-895F-7F44921514A2}" type="presOf" srcId="{58F4FAC6-01F7-47A8-B480-FF1EA7BD93EE}" destId="{9DDE626C-E69C-484B-9F7B-BA75AB6E0EC9}" srcOrd="0" destOrd="0" presId="urn:microsoft.com/office/officeart/2018/2/layout/IconCircleList"/>
    <dgm:cxn modelId="{E7DD4FAC-C06A-4E31-B05C-619FAAA410E8}" type="presOf" srcId="{74B59939-F587-4103-B2D8-345E92202FD5}" destId="{B3B90F4F-B3F4-4611-AEAF-7F549F012DC7}" srcOrd="0" destOrd="0" presId="urn:microsoft.com/office/officeart/2018/2/layout/IconCircleList"/>
    <dgm:cxn modelId="{182080B8-9081-436D-ABEA-4C16CF06985F}" type="presOf" srcId="{84F69A8F-1C28-4114-84DB-324C8254DBF9}" destId="{30C9D7E2-6F13-45C2-BB1C-D5969896E4B2}" srcOrd="0" destOrd="0" presId="urn:microsoft.com/office/officeart/2018/2/layout/IconCircleList"/>
    <dgm:cxn modelId="{4A81E9E8-9A03-475D-9692-142E54DE25FF}" srcId="{67020B4C-99B3-4C1A-AACF-52EF86D98322}" destId="{1E697F1B-F529-41BB-9BB5-FB34BA7E21AD}" srcOrd="2" destOrd="0" parTransId="{B63C6075-9D07-475A-B12E-3C4D508942FC}" sibTransId="{58F4FAC6-01F7-47A8-B480-FF1EA7BD93EE}"/>
    <dgm:cxn modelId="{B56A89F6-AF89-488D-850D-EEE8507B9EB1}" srcId="{67020B4C-99B3-4C1A-AACF-52EF86D98322}" destId="{84F69A8F-1C28-4114-84DB-324C8254DBF9}" srcOrd="1" destOrd="0" parTransId="{99325CB2-DD0C-43BC-A6EA-32D119BD6403}" sibTransId="{8996C396-B7FA-4312-9128-14908BEB7C68}"/>
    <dgm:cxn modelId="{8A1919D3-9542-47FA-BA55-537C9066C884}" type="presParOf" srcId="{A971A485-77FA-4466-9EFD-45B5C8C8B415}" destId="{3A797F05-C8DC-47C6-A690-F66B126015C6}" srcOrd="0" destOrd="0" presId="urn:microsoft.com/office/officeart/2018/2/layout/IconCircleList"/>
    <dgm:cxn modelId="{0E0FB888-8D43-41A4-8764-CCFFFF615C5E}" type="presParOf" srcId="{3A797F05-C8DC-47C6-A690-F66B126015C6}" destId="{8C440137-C839-43B3-8046-C68335511825}" srcOrd="0" destOrd="0" presId="urn:microsoft.com/office/officeart/2018/2/layout/IconCircleList"/>
    <dgm:cxn modelId="{0F9B1D24-1BDB-4A49-A737-4EC7BDC3E87B}" type="presParOf" srcId="{8C440137-C839-43B3-8046-C68335511825}" destId="{6977038A-7248-4621-9FD3-251516B6FABA}" srcOrd="0" destOrd="0" presId="urn:microsoft.com/office/officeart/2018/2/layout/IconCircleList"/>
    <dgm:cxn modelId="{7A987D09-C81C-4766-BC26-046FC59804E9}" type="presParOf" srcId="{8C440137-C839-43B3-8046-C68335511825}" destId="{0A772F95-B4E8-458D-997F-688EAC84BBC7}" srcOrd="1" destOrd="0" presId="urn:microsoft.com/office/officeart/2018/2/layout/IconCircleList"/>
    <dgm:cxn modelId="{B240AD99-2E33-4A40-8021-F60B8F01DDED}" type="presParOf" srcId="{8C440137-C839-43B3-8046-C68335511825}" destId="{D91EFC99-C51E-4904-AFB0-5C113177DB79}" srcOrd="2" destOrd="0" presId="urn:microsoft.com/office/officeart/2018/2/layout/IconCircleList"/>
    <dgm:cxn modelId="{A46F4944-9DA4-4D15-B18C-9DE33CEED86E}" type="presParOf" srcId="{8C440137-C839-43B3-8046-C68335511825}" destId="{58B901A8-CC49-4416-9D03-1DED2431C955}" srcOrd="3" destOrd="0" presId="urn:microsoft.com/office/officeart/2018/2/layout/IconCircleList"/>
    <dgm:cxn modelId="{5EE4EB8F-65D2-4D21-949D-E4636EC88B0C}" type="presParOf" srcId="{3A797F05-C8DC-47C6-A690-F66B126015C6}" destId="{B3B90F4F-B3F4-4611-AEAF-7F549F012DC7}" srcOrd="1" destOrd="0" presId="urn:microsoft.com/office/officeart/2018/2/layout/IconCircleList"/>
    <dgm:cxn modelId="{3FCE3B4D-AA29-4DAA-B408-F399B8AE5908}" type="presParOf" srcId="{3A797F05-C8DC-47C6-A690-F66B126015C6}" destId="{BE950EC1-3BFF-4A18-893B-E18E5F2C0354}" srcOrd="2" destOrd="0" presId="urn:microsoft.com/office/officeart/2018/2/layout/IconCircleList"/>
    <dgm:cxn modelId="{04DD9320-3356-4E1C-9CD1-75B861DF5172}" type="presParOf" srcId="{BE950EC1-3BFF-4A18-893B-E18E5F2C0354}" destId="{0C540419-B61A-40B0-BF1D-A5577DFBEFDE}" srcOrd="0" destOrd="0" presId="urn:microsoft.com/office/officeart/2018/2/layout/IconCircleList"/>
    <dgm:cxn modelId="{CD3D0DF5-2EA1-462E-B2C6-87AE3E338A2A}" type="presParOf" srcId="{BE950EC1-3BFF-4A18-893B-E18E5F2C0354}" destId="{F2AB411D-3F2E-4CF8-AE68-CFA96BD1CF60}" srcOrd="1" destOrd="0" presId="urn:microsoft.com/office/officeart/2018/2/layout/IconCircleList"/>
    <dgm:cxn modelId="{681443FC-EFD9-49DC-BE24-D9A53C62B46B}" type="presParOf" srcId="{BE950EC1-3BFF-4A18-893B-E18E5F2C0354}" destId="{CBAC56B0-6985-4910-BF07-3882215D0D1E}" srcOrd="2" destOrd="0" presId="urn:microsoft.com/office/officeart/2018/2/layout/IconCircleList"/>
    <dgm:cxn modelId="{7C424993-A816-4109-8882-30EABA403014}" type="presParOf" srcId="{BE950EC1-3BFF-4A18-893B-E18E5F2C0354}" destId="{30C9D7E2-6F13-45C2-BB1C-D5969896E4B2}" srcOrd="3" destOrd="0" presId="urn:microsoft.com/office/officeart/2018/2/layout/IconCircleList"/>
    <dgm:cxn modelId="{92F0B1EF-0BB2-4CC1-8688-A945DED5AA9A}" type="presParOf" srcId="{3A797F05-C8DC-47C6-A690-F66B126015C6}" destId="{7077F77F-8B74-4155-B328-D7F5A185D6BD}" srcOrd="3" destOrd="0" presId="urn:microsoft.com/office/officeart/2018/2/layout/IconCircleList"/>
    <dgm:cxn modelId="{8E23904E-092C-4FF8-AF7A-AD9C8665893F}" type="presParOf" srcId="{3A797F05-C8DC-47C6-A690-F66B126015C6}" destId="{6B4FFF91-D7CA-4B09-802A-EDCEC3D988FF}" srcOrd="4" destOrd="0" presId="urn:microsoft.com/office/officeart/2018/2/layout/IconCircleList"/>
    <dgm:cxn modelId="{0E575ECE-E472-4EB4-8954-9CDF2E15028B}" type="presParOf" srcId="{6B4FFF91-D7CA-4B09-802A-EDCEC3D988FF}" destId="{7AF4F6BB-83A4-4579-BC4C-5807DB6AA255}" srcOrd="0" destOrd="0" presId="urn:microsoft.com/office/officeart/2018/2/layout/IconCircleList"/>
    <dgm:cxn modelId="{FF8F91DE-BE69-4EE6-AAAD-AFD8A81A662D}" type="presParOf" srcId="{6B4FFF91-D7CA-4B09-802A-EDCEC3D988FF}" destId="{FE78AB2C-9B74-48FD-8B0D-CFC5C3B4631F}" srcOrd="1" destOrd="0" presId="urn:microsoft.com/office/officeart/2018/2/layout/IconCircleList"/>
    <dgm:cxn modelId="{0C5411E6-96F3-4412-B523-BEDF25AC6F58}" type="presParOf" srcId="{6B4FFF91-D7CA-4B09-802A-EDCEC3D988FF}" destId="{AEF6E187-97D4-4346-AEC8-F8E75F2D1255}" srcOrd="2" destOrd="0" presId="urn:microsoft.com/office/officeart/2018/2/layout/IconCircleList"/>
    <dgm:cxn modelId="{CCA6705F-5F60-49FD-A112-D44827CE9616}" type="presParOf" srcId="{6B4FFF91-D7CA-4B09-802A-EDCEC3D988FF}" destId="{19CE23C1-C6B4-4BD7-9200-DE83E0FA5A49}" srcOrd="3" destOrd="0" presId="urn:microsoft.com/office/officeart/2018/2/layout/IconCircleList"/>
    <dgm:cxn modelId="{292E6092-9434-4831-A46A-2830C882C479}" type="presParOf" srcId="{3A797F05-C8DC-47C6-A690-F66B126015C6}" destId="{9DDE626C-E69C-484B-9F7B-BA75AB6E0EC9}" srcOrd="5" destOrd="0" presId="urn:microsoft.com/office/officeart/2018/2/layout/IconCircleList"/>
    <dgm:cxn modelId="{83E20E5C-B8BE-4C32-80C5-078C28D057B4}" type="presParOf" srcId="{3A797F05-C8DC-47C6-A690-F66B126015C6}" destId="{694B050F-338F-4FD3-A958-EBE94B1D4C87}" srcOrd="6" destOrd="0" presId="urn:microsoft.com/office/officeart/2018/2/layout/IconCircleList"/>
    <dgm:cxn modelId="{A6CAF47D-B705-42F3-86B4-2ED390EDAF61}" type="presParOf" srcId="{694B050F-338F-4FD3-A958-EBE94B1D4C87}" destId="{2796AAAE-8332-4687-8067-FA8061B202E2}" srcOrd="0" destOrd="0" presId="urn:microsoft.com/office/officeart/2018/2/layout/IconCircleList"/>
    <dgm:cxn modelId="{E37F9B49-18F9-4A91-BF99-EF27A3495624}" type="presParOf" srcId="{694B050F-338F-4FD3-A958-EBE94B1D4C87}" destId="{68075AC2-9FAF-4A82-B845-2E5C71583FD7}" srcOrd="1" destOrd="0" presId="urn:microsoft.com/office/officeart/2018/2/layout/IconCircleList"/>
    <dgm:cxn modelId="{642BE908-C4D3-409B-A4DF-67556D5FB58F}" type="presParOf" srcId="{694B050F-338F-4FD3-A958-EBE94B1D4C87}" destId="{D5FCF916-4EAB-4639-AC7C-B17267169CF2}" srcOrd="2" destOrd="0" presId="urn:microsoft.com/office/officeart/2018/2/layout/IconCircleList"/>
    <dgm:cxn modelId="{4B07E807-156F-436D-BAE9-5BA40E94AEE7}" type="presParOf" srcId="{694B050F-338F-4FD3-A958-EBE94B1D4C87}" destId="{5ABE57E1-79D8-4723-8F79-CDB2C606510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545196-7C47-4264-AC7C-9483ACF03622}" type="doc">
      <dgm:prSet loTypeId="urn:microsoft.com/office/officeart/2005/8/layout/equation1" loCatId="relationship" qsTypeId="urn:microsoft.com/office/officeart/2005/8/quickstyle/simple1" qsCatId="simple" csTypeId="urn:microsoft.com/office/officeart/2005/8/colors/accent1_2" csCatId="accent1" phldr="1"/>
      <dgm:spPr/>
    </dgm:pt>
    <dgm:pt modelId="{FBE4B1A8-C745-49E2-8D90-7C889CED1764}">
      <dgm:prSet phldrT="[Text]" phldr="0"/>
      <dgm:spPr/>
      <dgm:t>
        <a:bodyPr/>
        <a:lstStyle/>
        <a:p>
          <a:pPr rtl="0"/>
          <a:r>
            <a:rPr lang="en-GB" dirty="0">
              <a:latin typeface="Modern Love"/>
            </a:rPr>
            <a:t>Duty of care </a:t>
          </a:r>
          <a:endParaRPr lang="en-GB" dirty="0"/>
        </a:p>
      </dgm:t>
    </dgm:pt>
    <dgm:pt modelId="{B100EC00-AD4F-48CE-B909-0CFD80103F35}" type="parTrans" cxnId="{4465074E-99A4-40D6-AC45-DBC7A22A7E19}">
      <dgm:prSet/>
      <dgm:spPr/>
    </dgm:pt>
    <dgm:pt modelId="{DD52F687-3F10-4ABC-ACC3-80C5AF53830A}" type="sibTrans" cxnId="{4465074E-99A4-40D6-AC45-DBC7A22A7E19}">
      <dgm:prSet/>
      <dgm:spPr/>
      <dgm:t>
        <a:bodyPr/>
        <a:lstStyle/>
        <a:p>
          <a:endParaRPr lang="en-GB"/>
        </a:p>
      </dgm:t>
    </dgm:pt>
    <dgm:pt modelId="{6BFEC8F2-24CD-4978-8C36-5518C86F2E22}">
      <dgm:prSet phldrT="[Text]" phldr="0"/>
      <dgm:spPr/>
      <dgm:t>
        <a:bodyPr/>
        <a:lstStyle/>
        <a:p>
          <a:pPr rtl="0"/>
          <a:r>
            <a:rPr lang="en-GB" dirty="0">
              <a:latin typeface="Modern Love"/>
            </a:rPr>
            <a:t>Breach of duty of care </a:t>
          </a:r>
          <a:endParaRPr lang="en-GB" dirty="0"/>
        </a:p>
      </dgm:t>
    </dgm:pt>
    <dgm:pt modelId="{506FCC47-E07F-458D-AE92-B5E627762D77}" type="parTrans" cxnId="{C0F1F4E5-E719-4A57-A3EA-F113E34DBC39}">
      <dgm:prSet/>
      <dgm:spPr/>
    </dgm:pt>
    <dgm:pt modelId="{D4C58D02-F4D1-493A-8D4A-86AF79003182}" type="sibTrans" cxnId="{C0F1F4E5-E719-4A57-A3EA-F113E34DBC39}">
      <dgm:prSet/>
      <dgm:spPr/>
      <dgm:t>
        <a:bodyPr/>
        <a:lstStyle/>
        <a:p>
          <a:endParaRPr lang="en-GB"/>
        </a:p>
      </dgm:t>
    </dgm:pt>
    <dgm:pt modelId="{35013E57-78F6-4E2F-9F7B-A055EF637317}">
      <dgm:prSet phldrT="[Text]" phldr="0"/>
      <dgm:spPr/>
      <dgm:t>
        <a:bodyPr/>
        <a:lstStyle/>
        <a:p>
          <a:pPr rtl="0"/>
          <a:r>
            <a:rPr lang="en-GB" dirty="0">
              <a:latin typeface="Modern Love"/>
            </a:rPr>
            <a:t>Causation and remoteness</a:t>
          </a:r>
          <a:endParaRPr lang="en-GB" dirty="0"/>
        </a:p>
      </dgm:t>
    </dgm:pt>
    <dgm:pt modelId="{4EA01D75-6207-42B8-A2A0-1E53FB22DA58}" type="parTrans" cxnId="{7D07D0E4-AEA4-4048-936E-9569FCC618A3}">
      <dgm:prSet/>
      <dgm:spPr/>
    </dgm:pt>
    <dgm:pt modelId="{49B37F44-23C3-4149-8E75-5EAFBF37DCD4}" type="sibTrans" cxnId="{7D07D0E4-AEA4-4048-936E-9569FCC618A3}">
      <dgm:prSet/>
      <dgm:spPr/>
      <dgm:t>
        <a:bodyPr/>
        <a:lstStyle/>
        <a:p>
          <a:endParaRPr lang="en-GB"/>
        </a:p>
      </dgm:t>
    </dgm:pt>
    <dgm:pt modelId="{F4079317-ACC4-452F-AC3E-1729DFCDE994}">
      <dgm:prSet phldr="0"/>
      <dgm:spPr/>
      <dgm:t>
        <a:bodyPr/>
        <a:lstStyle/>
        <a:p>
          <a:pPr rtl="0"/>
          <a:r>
            <a:rPr lang="en-GB" dirty="0">
              <a:latin typeface="Modern Love"/>
            </a:rPr>
            <a:t>Negligence </a:t>
          </a:r>
        </a:p>
      </dgm:t>
    </dgm:pt>
    <dgm:pt modelId="{CB70637C-ADCB-4431-9CBB-E829FF091CD4}" type="parTrans" cxnId="{97D4A55E-AAEF-4CF3-A987-0AA70FDB852D}">
      <dgm:prSet/>
      <dgm:spPr/>
    </dgm:pt>
    <dgm:pt modelId="{E8160ACF-2373-4DBC-A95D-84E78525190E}" type="sibTrans" cxnId="{97D4A55E-AAEF-4CF3-A987-0AA70FDB852D}">
      <dgm:prSet/>
      <dgm:spPr/>
    </dgm:pt>
    <dgm:pt modelId="{A873688D-1477-4923-981B-F5340B85FCB2}" type="pres">
      <dgm:prSet presAssocID="{5F545196-7C47-4264-AC7C-9483ACF03622}" presName="linearFlow" presStyleCnt="0">
        <dgm:presLayoutVars>
          <dgm:dir/>
          <dgm:resizeHandles val="exact"/>
        </dgm:presLayoutVars>
      </dgm:prSet>
      <dgm:spPr/>
    </dgm:pt>
    <dgm:pt modelId="{2945F616-5567-40F0-9FC0-F2FEDC6BB328}" type="pres">
      <dgm:prSet presAssocID="{FBE4B1A8-C745-49E2-8D90-7C889CED1764}" presName="node" presStyleLbl="node1" presStyleIdx="0" presStyleCnt="4">
        <dgm:presLayoutVars>
          <dgm:bulletEnabled val="1"/>
        </dgm:presLayoutVars>
      </dgm:prSet>
      <dgm:spPr/>
    </dgm:pt>
    <dgm:pt modelId="{4B81D5A7-3E70-481A-A9B4-DADAF3A1A7F7}" type="pres">
      <dgm:prSet presAssocID="{DD52F687-3F10-4ABC-ACC3-80C5AF53830A}" presName="spacerL" presStyleCnt="0"/>
      <dgm:spPr/>
    </dgm:pt>
    <dgm:pt modelId="{E8BE4829-F073-4886-ABEA-96688E61D8C3}" type="pres">
      <dgm:prSet presAssocID="{DD52F687-3F10-4ABC-ACC3-80C5AF53830A}" presName="sibTrans" presStyleLbl="sibTrans2D1" presStyleIdx="0" presStyleCnt="3"/>
      <dgm:spPr/>
    </dgm:pt>
    <dgm:pt modelId="{9A5C3B72-7084-4E40-8852-31E389B91B73}" type="pres">
      <dgm:prSet presAssocID="{DD52F687-3F10-4ABC-ACC3-80C5AF53830A}" presName="spacerR" presStyleCnt="0"/>
      <dgm:spPr/>
    </dgm:pt>
    <dgm:pt modelId="{C9B8CB12-61B1-4D95-A781-983A6F1E940D}" type="pres">
      <dgm:prSet presAssocID="{6BFEC8F2-24CD-4978-8C36-5518C86F2E22}" presName="node" presStyleLbl="node1" presStyleIdx="1" presStyleCnt="4">
        <dgm:presLayoutVars>
          <dgm:bulletEnabled val="1"/>
        </dgm:presLayoutVars>
      </dgm:prSet>
      <dgm:spPr/>
    </dgm:pt>
    <dgm:pt modelId="{F6762B53-97EB-4C9B-93D5-DE9E0B5B4E40}" type="pres">
      <dgm:prSet presAssocID="{D4C58D02-F4D1-493A-8D4A-86AF79003182}" presName="spacerL" presStyleCnt="0"/>
      <dgm:spPr/>
    </dgm:pt>
    <dgm:pt modelId="{3003365D-11C9-4EC0-BA21-0A566982D630}" type="pres">
      <dgm:prSet presAssocID="{D4C58D02-F4D1-493A-8D4A-86AF79003182}" presName="sibTrans" presStyleLbl="sibTrans2D1" presStyleIdx="1" presStyleCnt="3"/>
      <dgm:spPr/>
    </dgm:pt>
    <dgm:pt modelId="{E6A88D2B-4961-4CDB-A20C-AFF499E2D3DC}" type="pres">
      <dgm:prSet presAssocID="{D4C58D02-F4D1-493A-8D4A-86AF79003182}" presName="spacerR" presStyleCnt="0"/>
      <dgm:spPr/>
    </dgm:pt>
    <dgm:pt modelId="{110A3777-9DD3-4572-84A7-0DC51BA0B47F}" type="pres">
      <dgm:prSet presAssocID="{35013E57-78F6-4E2F-9F7B-A055EF637317}" presName="node" presStyleLbl="node1" presStyleIdx="2" presStyleCnt="4">
        <dgm:presLayoutVars>
          <dgm:bulletEnabled val="1"/>
        </dgm:presLayoutVars>
      </dgm:prSet>
      <dgm:spPr/>
    </dgm:pt>
    <dgm:pt modelId="{96E4115F-D891-4B4B-862B-F474235C9826}" type="pres">
      <dgm:prSet presAssocID="{49B37F44-23C3-4149-8E75-5EAFBF37DCD4}" presName="spacerL" presStyleCnt="0"/>
      <dgm:spPr/>
    </dgm:pt>
    <dgm:pt modelId="{8B28652A-90F4-417F-887B-2A829C92C510}" type="pres">
      <dgm:prSet presAssocID="{49B37F44-23C3-4149-8E75-5EAFBF37DCD4}" presName="sibTrans" presStyleLbl="sibTrans2D1" presStyleIdx="2" presStyleCnt="3"/>
      <dgm:spPr/>
    </dgm:pt>
    <dgm:pt modelId="{D6BEF06C-9C1E-42D2-A43D-C8F52A711453}" type="pres">
      <dgm:prSet presAssocID="{49B37F44-23C3-4149-8E75-5EAFBF37DCD4}" presName="spacerR" presStyleCnt="0"/>
      <dgm:spPr/>
    </dgm:pt>
    <dgm:pt modelId="{DFA97DAC-A42A-42C8-852B-04A8638013F8}" type="pres">
      <dgm:prSet presAssocID="{F4079317-ACC4-452F-AC3E-1729DFCDE994}" presName="node" presStyleLbl="node1" presStyleIdx="3" presStyleCnt="4">
        <dgm:presLayoutVars>
          <dgm:bulletEnabled val="1"/>
        </dgm:presLayoutVars>
      </dgm:prSet>
      <dgm:spPr/>
    </dgm:pt>
  </dgm:ptLst>
  <dgm:cxnLst>
    <dgm:cxn modelId="{C379BE13-7255-4A14-82FD-3550859DC743}" type="presOf" srcId="{6BFEC8F2-24CD-4978-8C36-5518C86F2E22}" destId="{C9B8CB12-61B1-4D95-A781-983A6F1E940D}" srcOrd="0" destOrd="0" presId="urn:microsoft.com/office/officeart/2005/8/layout/equation1"/>
    <dgm:cxn modelId="{BB629E3F-ACF3-4676-8024-87118915AAD9}" type="presOf" srcId="{FBE4B1A8-C745-49E2-8D90-7C889CED1764}" destId="{2945F616-5567-40F0-9FC0-F2FEDC6BB328}" srcOrd="0" destOrd="0" presId="urn:microsoft.com/office/officeart/2005/8/layout/equation1"/>
    <dgm:cxn modelId="{97D4A55E-AAEF-4CF3-A987-0AA70FDB852D}" srcId="{5F545196-7C47-4264-AC7C-9483ACF03622}" destId="{F4079317-ACC4-452F-AC3E-1729DFCDE994}" srcOrd="3" destOrd="0" parTransId="{CB70637C-ADCB-4431-9CBB-E829FF091CD4}" sibTransId="{E8160ACF-2373-4DBC-A95D-84E78525190E}"/>
    <dgm:cxn modelId="{5DB26A66-1350-486C-998E-46E4E559F2CA}" type="presOf" srcId="{DD52F687-3F10-4ABC-ACC3-80C5AF53830A}" destId="{E8BE4829-F073-4886-ABEA-96688E61D8C3}" srcOrd="0" destOrd="0" presId="urn:microsoft.com/office/officeart/2005/8/layout/equation1"/>
    <dgm:cxn modelId="{27AD9069-F4E2-44D9-AFC4-FB0B4EC12342}" type="presOf" srcId="{F4079317-ACC4-452F-AC3E-1729DFCDE994}" destId="{DFA97DAC-A42A-42C8-852B-04A8638013F8}" srcOrd="0" destOrd="0" presId="urn:microsoft.com/office/officeart/2005/8/layout/equation1"/>
    <dgm:cxn modelId="{4465074E-99A4-40D6-AC45-DBC7A22A7E19}" srcId="{5F545196-7C47-4264-AC7C-9483ACF03622}" destId="{FBE4B1A8-C745-49E2-8D90-7C889CED1764}" srcOrd="0" destOrd="0" parTransId="{B100EC00-AD4F-48CE-B909-0CFD80103F35}" sibTransId="{DD52F687-3F10-4ABC-ACC3-80C5AF53830A}"/>
    <dgm:cxn modelId="{54DC0396-8573-49AA-95EE-A20EA90B5792}" type="presOf" srcId="{5F545196-7C47-4264-AC7C-9483ACF03622}" destId="{A873688D-1477-4923-981B-F5340B85FCB2}" srcOrd="0" destOrd="0" presId="urn:microsoft.com/office/officeart/2005/8/layout/equation1"/>
    <dgm:cxn modelId="{7D07D0E4-AEA4-4048-936E-9569FCC618A3}" srcId="{5F545196-7C47-4264-AC7C-9483ACF03622}" destId="{35013E57-78F6-4E2F-9F7B-A055EF637317}" srcOrd="2" destOrd="0" parTransId="{4EA01D75-6207-42B8-A2A0-1E53FB22DA58}" sibTransId="{49B37F44-23C3-4149-8E75-5EAFBF37DCD4}"/>
    <dgm:cxn modelId="{C0F1F4E5-E719-4A57-A3EA-F113E34DBC39}" srcId="{5F545196-7C47-4264-AC7C-9483ACF03622}" destId="{6BFEC8F2-24CD-4978-8C36-5518C86F2E22}" srcOrd="1" destOrd="0" parTransId="{506FCC47-E07F-458D-AE92-B5E627762D77}" sibTransId="{D4C58D02-F4D1-493A-8D4A-86AF79003182}"/>
    <dgm:cxn modelId="{B6632EE6-C924-496A-B58C-627A37685023}" type="presOf" srcId="{35013E57-78F6-4E2F-9F7B-A055EF637317}" destId="{110A3777-9DD3-4572-84A7-0DC51BA0B47F}" srcOrd="0" destOrd="0" presId="urn:microsoft.com/office/officeart/2005/8/layout/equation1"/>
    <dgm:cxn modelId="{6099A7F0-722D-458C-9D5B-ECEEE96DC7A9}" type="presOf" srcId="{D4C58D02-F4D1-493A-8D4A-86AF79003182}" destId="{3003365D-11C9-4EC0-BA21-0A566982D630}" srcOrd="0" destOrd="0" presId="urn:microsoft.com/office/officeart/2005/8/layout/equation1"/>
    <dgm:cxn modelId="{88C4DAFF-C15A-4FE4-AB50-AA815F51E97D}" type="presOf" srcId="{49B37F44-23C3-4149-8E75-5EAFBF37DCD4}" destId="{8B28652A-90F4-417F-887B-2A829C92C510}" srcOrd="0" destOrd="0" presId="urn:microsoft.com/office/officeart/2005/8/layout/equation1"/>
    <dgm:cxn modelId="{84AAC61E-9B92-459D-89C8-6B41DBE8D736}" type="presParOf" srcId="{A873688D-1477-4923-981B-F5340B85FCB2}" destId="{2945F616-5567-40F0-9FC0-F2FEDC6BB328}" srcOrd="0" destOrd="0" presId="urn:microsoft.com/office/officeart/2005/8/layout/equation1"/>
    <dgm:cxn modelId="{ECB74151-2A8E-41D2-B0E1-E8E728C89805}" type="presParOf" srcId="{A873688D-1477-4923-981B-F5340B85FCB2}" destId="{4B81D5A7-3E70-481A-A9B4-DADAF3A1A7F7}" srcOrd="1" destOrd="0" presId="urn:microsoft.com/office/officeart/2005/8/layout/equation1"/>
    <dgm:cxn modelId="{FF94AE34-4DDA-4D9F-A00B-089D881481D0}" type="presParOf" srcId="{A873688D-1477-4923-981B-F5340B85FCB2}" destId="{E8BE4829-F073-4886-ABEA-96688E61D8C3}" srcOrd="2" destOrd="0" presId="urn:microsoft.com/office/officeart/2005/8/layout/equation1"/>
    <dgm:cxn modelId="{67AFA0F4-6803-4DE6-ADBB-1EBE61742896}" type="presParOf" srcId="{A873688D-1477-4923-981B-F5340B85FCB2}" destId="{9A5C3B72-7084-4E40-8852-31E389B91B73}" srcOrd="3" destOrd="0" presId="urn:microsoft.com/office/officeart/2005/8/layout/equation1"/>
    <dgm:cxn modelId="{95F8819B-6DAB-4F38-AF8D-47AEF1672EF8}" type="presParOf" srcId="{A873688D-1477-4923-981B-F5340B85FCB2}" destId="{C9B8CB12-61B1-4D95-A781-983A6F1E940D}" srcOrd="4" destOrd="0" presId="urn:microsoft.com/office/officeart/2005/8/layout/equation1"/>
    <dgm:cxn modelId="{9DD24CFE-F143-4577-A908-7FAACB72199D}" type="presParOf" srcId="{A873688D-1477-4923-981B-F5340B85FCB2}" destId="{F6762B53-97EB-4C9B-93D5-DE9E0B5B4E40}" srcOrd="5" destOrd="0" presId="urn:microsoft.com/office/officeart/2005/8/layout/equation1"/>
    <dgm:cxn modelId="{DA05EACA-7D2B-4FB6-9A3E-595325D8E69D}" type="presParOf" srcId="{A873688D-1477-4923-981B-F5340B85FCB2}" destId="{3003365D-11C9-4EC0-BA21-0A566982D630}" srcOrd="6" destOrd="0" presId="urn:microsoft.com/office/officeart/2005/8/layout/equation1"/>
    <dgm:cxn modelId="{5690C248-D031-4A52-9BF6-AC2AA43047BC}" type="presParOf" srcId="{A873688D-1477-4923-981B-F5340B85FCB2}" destId="{E6A88D2B-4961-4CDB-A20C-AFF499E2D3DC}" srcOrd="7" destOrd="0" presId="urn:microsoft.com/office/officeart/2005/8/layout/equation1"/>
    <dgm:cxn modelId="{6919ADF2-2594-4EE1-9179-E9894FA7E525}" type="presParOf" srcId="{A873688D-1477-4923-981B-F5340B85FCB2}" destId="{110A3777-9DD3-4572-84A7-0DC51BA0B47F}" srcOrd="8" destOrd="0" presId="urn:microsoft.com/office/officeart/2005/8/layout/equation1"/>
    <dgm:cxn modelId="{9C71C812-9DC9-452D-8422-528B3CDC160B}" type="presParOf" srcId="{A873688D-1477-4923-981B-F5340B85FCB2}" destId="{96E4115F-D891-4B4B-862B-F474235C9826}" srcOrd="9" destOrd="0" presId="urn:microsoft.com/office/officeart/2005/8/layout/equation1"/>
    <dgm:cxn modelId="{DF1BF5B6-E264-4682-872C-6959DCD7F095}" type="presParOf" srcId="{A873688D-1477-4923-981B-F5340B85FCB2}" destId="{8B28652A-90F4-417F-887B-2A829C92C510}" srcOrd="10" destOrd="0" presId="urn:microsoft.com/office/officeart/2005/8/layout/equation1"/>
    <dgm:cxn modelId="{530B5BA4-8813-4D17-9E5F-FAEFE4C327AD}" type="presParOf" srcId="{A873688D-1477-4923-981B-F5340B85FCB2}" destId="{D6BEF06C-9C1E-42D2-A43D-C8F52A711453}" srcOrd="11" destOrd="0" presId="urn:microsoft.com/office/officeart/2005/8/layout/equation1"/>
    <dgm:cxn modelId="{92C5F3DD-525C-4CD4-BC27-F7E6E7B5E506}" type="presParOf" srcId="{A873688D-1477-4923-981B-F5340B85FCB2}" destId="{DFA97DAC-A42A-42C8-852B-04A8638013F8}" srcOrd="12"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AA4AB-EA3B-4D9F-995D-B47F380263ED}">
      <dsp:nvSpPr>
        <dsp:cNvPr id="0" name=""/>
        <dsp:cNvSpPr/>
      </dsp:nvSpPr>
      <dsp:spPr>
        <a:xfrm>
          <a:off x="0" y="0"/>
          <a:ext cx="9278488" cy="104368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Can the injury be divided into different parts? </a:t>
          </a:r>
          <a:endParaRPr lang="en-US" sz="3700" kern="1200"/>
        </a:p>
      </dsp:txBody>
      <dsp:txXfrm>
        <a:off x="30568" y="30568"/>
        <a:ext cx="8152275" cy="982546"/>
      </dsp:txXfrm>
    </dsp:sp>
    <dsp:sp modelId="{161B4FB9-BFCD-4D02-894D-7F5456850D6D}">
      <dsp:nvSpPr>
        <dsp:cNvPr id="0" name=""/>
        <dsp:cNvSpPr/>
      </dsp:nvSpPr>
      <dsp:spPr>
        <a:xfrm>
          <a:off x="818690" y="1217628"/>
          <a:ext cx="9278488" cy="104368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If not the but for test is strict. </a:t>
          </a:r>
          <a:endParaRPr lang="en-US" sz="3700" kern="1200"/>
        </a:p>
      </dsp:txBody>
      <dsp:txXfrm>
        <a:off x="849258" y="1248196"/>
        <a:ext cx="7720269" cy="982546"/>
      </dsp:txXfrm>
    </dsp:sp>
    <dsp:sp modelId="{9787C2CF-507E-4775-97FA-DCCF5A0C7AD6}">
      <dsp:nvSpPr>
        <dsp:cNvPr id="0" name=""/>
        <dsp:cNvSpPr/>
      </dsp:nvSpPr>
      <dsp:spPr>
        <a:xfrm>
          <a:off x="1637380" y="2435257"/>
          <a:ext cx="9278488" cy="104368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If can be divided, there is a need to consider a number of elements.</a:t>
          </a:r>
          <a:endParaRPr lang="en-US" sz="3700" kern="1200"/>
        </a:p>
      </dsp:txBody>
      <dsp:txXfrm>
        <a:off x="1667948" y="2465825"/>
        <a:ext cx="7720269" cy="982546"/>
      </dsp:txXfrm>
    </dsp:sp>
    <dsp:sp modelId="{E34071A2-16F2-4FF2-AD10-49914D0D5F71}">
      <dsp:nvSpPr>
        <dsp:cNvPr id="0" name=""/>
        <dsp:cNvSpPr/>
      </dsp:nvSpPr>
      <dsp:spPr>
        <a:xfrm>
          <a:off x="8600095" y="791458"/>
          <a:ext cx="678393" cy="67839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8752733" y="791458"/>
        <a:ext cx="373117" cy="510491"/>
      </dsp:txXfrm>
    </dsp:sp>
    <dsp:sp modelId="{D71F2588-5C45-414C-9A91-1816DE202697}">
      <dsp:nvSpPr>
        <dsp:cNvPr id="0" name=""/>
        <dsp:cNvSpPr/>
      </dsp:nvSpPr>
      <dsp:spPr>
        <a:xfrm>
          <a:off x="9418785" y="2002129"/>
          <a:ext cx="678393" cy="67839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9571423" y="2002129"/>
        <a:ext cx="373117" cy="510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ADD282-648F-49CF-BD13-CC608F7FE882}">
      <dsp:nvSpPr>
        <dsp:cNvPr id="0" name=""/>
        <dsp:cNvSpPr/>
      </dsp:nvSpPr>
      <dsp:spPr>
        <a:xfrm>
          <a:off x="0" y="4167346"/>
          <a:ext cx="6900512" cy="13678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a:t>Overseas Tankship (UK) Ltd v Morts Dock &amp; Engineering Co (The “Wagon Mound”) [1961]- Reasonable person test</a:t>
          </a:r>
          <a:r>
            <a:rPr lang="en-GB" sz="3200" kern="1200"/>
            <a:t>. </a:t>
          </a:r>
          <a:endParaRPr lang="en-US" sz="3200" kern="1200"/>
        </a:p>
      </dsp:txBody>
      <dsp:txXfrm>
        <a:off x="0" y="4167346"/>
        <a:ext cx="6900512" cy="1367816"/>
      </dsp:txXfrm>
    </dsp:sp>
    <dsp:sp modelId="{B5015D1B-0E1E-46B6-B105-6CD397FE2265}">
      <dsp:nvSpPr>
        <dsp:cNvPr id="0" name=""/>
        <dsp:cNvSpPr/>
      </dsp:nvSpPr>
      <dsp:spPr>
        <a:xfrm rot="10800000">
          <a:off x="0" y="2084162"/>
          <a:ext cx="6900512" cy="2103701"/>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a:t>Is it foreseeable that this result was going to occur?</a:t>
          </a:r>
          <a:endParaRPr lang="en-US" sz="3200" kern="1200"/>
        </a:p>
      </dsp:txBody>
      <dsp:txXfrm rot="10800000">
        <a:off x="0" y="2084162"/>
        <a:ext cx="6900512" cy="1366922"/>
      </dsp:txXfrm>
    </dsp:sp>
    <dsp:sp modelId="{0AAE0CAF-7DC4-4A89-99EF-72CD7BAA400F}">
      <dsp:nvSpPr>
        <dsp:cNvPr id="0" name=""/>
        <dsp:cNvSpPr/>
      </dsp:nvSpPr>
      <dsp:spPr>
        <a:xfrm rot="10800000">
          <a:off x="0" y="978"/>
          <a:ext cx="6900512" cy="2103701"/>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a:t>Foreseeable. </a:t>
          </a:r>
          <a:endParaRPr lang="en-US" sz="3200" kern="1200"/>
        </a:p>
      </dsp:txBody>
      <dsp:txXfrm rot="10800000">
        <a:off x="0" y="978"/>
        <a:ext cx="6900512" cy="13669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FC109-6919-4FA2-A311-6A0E52389C86}">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30CE9B-3735-4598-8B5A-078AC84D644D}">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Must use evidence to prove that a duty has been breached. </a:t>
          </a:r>
          <a:endParaRPr lang="en-US" sz="2200" kern="1200" dirty="0"/>
        </a:p>
      </dsp:txBody>
      <dsp:txXfrm>
        <a:off x="0" y="675"/>
        <a:ext cx="6900512" cy="1106957"/>
      </dsp:txXfrm>
    </dsp:sp>
    <dsp:sp modelId="{754C342C-6395-49CB-A62B-6BDBC76285CF}">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8B32F3-E04B-4CF6-9B9F-8EC62CE19FD5}">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However, if the claimant cannot they can use '' the maxim res ipsa loquitur – that is, the thing (event) speaks for itself''. </a:t>
          </a:r>
          <a:endParaRPr lang="en-US" sz="2200" kern="1200"/>
        </a:p>
      </dsp:txBody>
      <dsp:txXfrm>
        <a:off x="0" y="1107633"/>
        <a:ext cx="6900512" cy="1106957"/>
      </dsp:txXfrm>
    </dsp:sp>
    <dsp:sp modelId="{604BA1D6-E543-45C8-966C-CF25C413A8EB}">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281880-3357-449A-B67B-A7B2B4C55237}">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Two elements needs to be proven; </a:t>
          </a:r>
          <a:endParaRPr lang="en-US" sz="2200" kern="1200"/>
        </a:p>
      </dsp:txBody>
      <dsp:txXfrm>
        <a:off x="0" y="2214591"/>
        <a:ext cx="6900512" cy="1106957"/>
      </dsp:txXfrm>
    </dsp:sp>
    <dsp:sp modelId="{1020E258-B5ED-4159-AB2C-DA8924A1ED70}">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FAD574-0848-45D2-959F-75FB0C48C88B}">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1. ''The element that caused event must have been under the defendant's exclusive control'' - In Scott v The London and St. Katherine Docks Company [1865]- it must soley the defendant's fault- establishes control. </a:t>
          </a:r>
          <a:endParaRPr lang="en-US" sz="2200" kern="1200"/>
        </a:p>
      </dsp:txBody>
      <dsp:txXfrm>
        <a:off x="0" y="3321549"/>
        <a:ext cx="6900512" cy="1106957"/>
      </dsp:txXfrm>
    </dsp:sp>
    <dsp:sp modelId="{1154DFA8-C0D2-40CE-AEAC-79AACCE53FAD}">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A3EBF-1A0D-4555-9813-F54B3A3ACEC7}">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2. The event would not have happened if the defendant was not negligent. </a:t>
          </a:r>
          <a:endParaRPr lang="en-US" sz="2200" kern="1200"/>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7038A-7248-4621-9FD3-251516B6FABA}">
      <dsp:nvSpPr>
        <dsp:cNvPr id="0" name=""/>
        <dsp:cNvSpPr/>
      </dsp:nvSpPr>
      <dsp:spPr>
        <a:xfrm>
          <a:off x="212335"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772F95-B4E8-458D-997F-688EAC84BBC7}">
      <dsp:nvSpPr>
        <dsp:cNvPr id="0" name=""/>
        <dsp:cNvSpPr/>
      </dsp:nvSpPr>
      <dsp:spPr>
        <a:xfrm>
          <a:off x="492877" y="709190"/>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B901A8-CC49-4416-9D03-1DED2431C955}">
      <dsp:nvSpPr>
        <dsp:cNvPr id="0" name=""/>
        <dsp:cNvSpPr/>
      </dsp:nvSpPr>
      <dsp:spPr>
        <a:xfrm>
          <a:off x="1834517"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Create 10 question for the other team in the room. </a:t>
          </a:r>
          <a:endParaRPr lang="en-US" sz="2400" kern="1200"/>
        </a:p>
      </dsp:txBody>
      <dsp:txXfrm>
        <a:off x="1834517" y="428648"/>
        <a:ext cx="3148942" cy="1335915"/>
      </dsp:txXfrm>
    </dsp:sp>
    <dsp:sp modelId="{0C540419-B61A-40B0-BF1D-A5577DFBEFDE}">
      <dsp:nvSpPr>
        <dsp:cNvPr id="0" name=""/>
        <dsp:cNvSpPr/>
      </dsp:nvSpPr>
      <dsp:spPr>
        <a:xfrm>
          <a:off x="5532139"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B411D-3F2E-4CF8-AE68-CFA96BD1CF60}">
      <dsp:nvSpPr>
        <dsp:cNvPr id="0" name=""/>
        <dsp:cNvSpPr/>
      </dsp:nvSpPr>
      <dsp:spPr>
        <a:xfrm>
          <a:off x="5812681" y="709190"/>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C9D7E2-6F13-45C2-BB1C-D5969896E4B2}">
      <dsp:nvSpPr>
        <dsp:cNvPr id="0" name=""/>
        <dsp:cNvSpPr/>
      </dsp:nvSpPr>
      <dsp:spPr>
        <a:xfrm>
          <a:off x="7154322"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Regarding everything we have discussed over the past 3 weeks. </a:t>
          </a:r>
          <a:endParaRPr lang="en-US" sz="2400" kern="1200"/>
        </a:p>
      </dsp:txBody>
      <dsp:txXfrm>
        <a:off x="7154322" y="428648"/>
        <a:ext cx="3148942" cy="1335915"/>
      </dsp:txXfrm>
    </dsp:sp>
    <dsp:sp modelId="{7AF4F6BB-83A4-4579-BC4C-5807DB6AA255}">
      <dsp:nvSpPr>
        <dsp:cNvPr id="0" name=""/>
        <dsp:cNvSpPr/>
      </dsp:nvSpPr>
      <dsp:spPr>
        <a:xfrm>
          <a:off x="212335"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8AB2C-9B74-48FD-8B0D-CFC5C3B4631F}">
      <dsp:nvSpPr>
        <dsp:cNvPr id="0" name=""/>
        <dsp:cNvSpPr/>
      </dsp:nvSpPr>
      <dsp:spPr>
        <a:xfrm>
          <a:off x="492877" y="2767938"/>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CE23C1-C6B4-4BD7-9200-DE83E0FA5A49}">
      <dsp:nvSpPr>
        <dsp:cNvPr id="0" name=""/>
        <dsp:cNvSpPr/>
      </dsp:nvSpPr>
      <dsp:spPr>
        <a:xfrm>
          <a:off x="1834517"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Prepare to ask the questions. </a:t>
          </a:r>
          <a:endParaRPr lang="en-US" sz="2400" kern="1200"/>
        </a:p>
      </dsp:txBody>
      <dsp:txXfrm>
        <a:off x="1834517" y="2487396"/>
        <a:ext cx="3148942" cy="1335915"/>
      </dsp:txXfrm>
    </dsp:sp>
    <dsp:sp modelId="{2796AAAE-8332-4687-8067-FA8061B202E2}">
      <dsp:nvSpPr>
        <dsp:cNvPr id="0" name=""/>
        <dsp:cNvSpPr/>
      </dsp:nvSpPr>
      <dsp:spPr>
        <a:xfrm>
          <a:off x="5532139"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075AC2-9FAF-4A82-B845-2E5C71583FD7}">
      <dsp:nvSpPr>
        <dsp:cNvPr id="0" name=""/>
        <dsp:cNvSpPr/>
      </dsp:nvSpPr>
      <dsp:spPr>
        <a:xfrm>
          <a:off x="5812681" y="2767938"/>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E57E1-79D8-4723-8F79-CDB2C606510D}">
      <dsp:nvSpPr>
        <dsp:cNvPr id="0" name=""/>
        <dsp:cNvSpPr/>
      </dsp:nvSpPr>
      <dsp:spPr>
        <a:xfrm>
          <a:off x="7154322"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15 minutes to create. </a:t>
          </a:r>
          <a:endParaRPr lang="en-US" sz="2400" kern="1200"/>
        </a:p>
      </dsp:txBody>
      <dsp:txXfrm>
        <a:off x="7154322" y="2487396"/>
        <a:ext cx="3148942" cy="13359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5F616-5567-40F0-9FC0-F2FEDC6BB328}">
      <dsp:nvSpPr>
        <dsp:cNvPr id="0" name=""/>
        <dsp:cNvSpPr/>
      </dsp:nvSpPr>
      <dsp:spPr>
        <a:xfrm>
          <a:off x="5745"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Duty of care </a:t>
          </a:r>
          <a:endParaRPr lang="en-GB" sz="1500" kern="1200" dirty="0"/>
        </a:p>
      </dsp:txBody>
      <dsp:txXfrm>
        <a:off x="239523" y="1847456"/>
        <a:ext cx="1128777" cy="1128777"/>
      </dsp:txXfrm>
    </dsp:sp>
    <dsp:sp modelId="{E8BE4829-F073-4886-ABEA-96688E61D8C3}">
      <dsp:nvSpPr>
        <dsp:cNvPr id="0" name=""/>
        <dsp:cNvSpPr/>
      </dsp:nvSpPr>
      <dsp:spPr>
        <a:xfrm>
          <a:off x="1731701" y="1948908"/>
          <a:ext cx="925873" cy="925873"/>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854425" y="2302962"/>
        <a:ext cx="680425" cy="217765"/>
      </dsp:txXfrm>
    </dsp:sp>
    <dsp:sp modelId="{C9B8CB12-61B1-4D95-A781-983A6F1E940D}">
      <dsp:nvSpPr>
        <dsp:cNvPr id="0" name=""/>
        <dsp:cNvSpPr/>
      </dsp:nvSpPr>
      <dsp:spPr>
        <a:xfrm>
          <a:off x="2787197"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Breach of duty of care </a:t>
          </a:r>
          <a:endParaRPr lang="en-GB" sz="1500" kern="1200" dirty="0"/>
        </a:p>
      </dsp:txBody>
      <dsp:txXfrm>
        <a:off x="3020975" y="1847456"/>
        <a:ext cx="1128777" cy="1128777"/>
      </dsp:txXfrm>
    </dsp:sp>
    <dsp:sp modelId="{3003365D-11C9-4EC0-BA21-0A566982D630}">
      <dsp:nvSpPr>
        <dsp:cNvPr id="0" name=""/>
        <dsp:cNvSpPr/>
      </dsp:nvSpPr>
      <dsp:spPr>
        <a:xfrm>
          <a:off x="4513153" y="1948908"/>
          <a:ext cx="925873" cy="925873"/>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635877" y="2302962"/>
        <a:ext cx="680425" cy="217765"/>
      </dsp:txXfrm>
    </dsp:sp>
    <dsp:sp modelId="{110A3777-9DD3-4572-84A7-0DC51BA0B47F}">
      <dsp:nvSpPr>
        <dsp:cNvPr id="0" name=""/>
        <dsp:cNvSpPr/>
      </dsp:nvSpPr>
      <dsp:spPr>
        <a:xfrm>
          <a:off x="5568649"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Causation and remoteness</a:t>
          </a:r>
          <a:endParaRPr lang="en-GB" sz="1500" kern="1200" dirty="0"/>
        </a:p>
      </dsp:txBody>
      <dsp:txXfrm>
        <a:off x="5802427" y="1847456"/>
        <a:ext cx="1128777" cy="1128777"/>
      </dsp:txXfrm>
    </dsp:sp>
    <dsp:sp modelId="{8B28652A-90F4-417F-887B-2A829C92C510}">
      <dsp:nvSpPr>
        <dsp:cNvPr id="0" name=""/>
        <dsp:cNvSpPr/>
      </dsp:nvSpPr>
      <dsp:spPr>
        <a:xfrm>
          <a:off x="7294605" y="1948908"/>
          <a:ext cx="925873" cy="925873"/>
        </a:xfrm>
        <a:prstGeom prst="mathEqual">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417329" y="2139638"/>
        <a:ext cx="680425" cy="544413"/>
      </dsp:txXfrm>
    </dsp:sp>
    <dsp:sp modelId="{DFA97DAC-A42A-42C8-852B-04A8638013F8}">
      <dsp:nvSpPr>
        <dsp:cNvPr id="0" name=""/>
        <dsp:cNvSpPr/>
      </dsp:nvSpPr>
      <dsp:spPr>
        <a:xfrm>
          <a:off x="8350101" y="1613678"/>
          <a:ext cx="1596333" cy="159633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Modern Love"/>
            </a:rPr>
            <a:t>Negligence </a:t>
          </a:r>
        </a:p>
      </dsp:txBody>
      <dsp:txXfrm>
        <a:off x="8583879" y="1847456"/>
        <a:ext cx="1128777" cy="112877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6:14:41.049"/>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8:11.227"/>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7:42.57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8:52.506"/>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7:29:00.458"/>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7T19:26:48.90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8T06:58:41.685"/>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FFA8C9-7E6A-4EBE-843D-45EC8BDDBE8A}" type="datetimeFigureOut">
              <a:t>10/14/2025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5266C0-06D5-4972-B340-EA6412101346}" type="slidenum">
              <a:t>‹#›</a:t>
            </a:fld>
            <a:endParaRPr lang="en-GB"/>
          </a:p>
        </p:txBody>
      </p:sp>
    </p:spTree>
    <p:extLst>
      <p:ext uri="{BB962C8B-B14F-4D97-AF65-F5344CB8AC3E}">
        <p14:creationId xmlns:p14="http://schemas.microsoft.com/office/powerpoint/2010/main" val="3686198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5266C0-06D5-4972-B340-EA6412101346}" type="slidenum">
              <a:t>5</a:t>
            </a:fld>
            <a:endParaRPr lang="en-GB"/>
          </a:p>
        </p:txBody>
      </p:sp>
    </p:spTree>
    <p:extLst>
      <p:ext uri="{BB962C8B-B14F-4D97-AF65-F5344CB8AC3E}">
        <p14:creationId xmlns:p14="http://schemas.microsoft.com/office/powerpoint/2010/main" val="4111899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5266C0-06D5-4972-B340-EA6412101346}" type="slidenum">
              <a:rPr lang="en-GB"/>
              <a:t>8</a:t>
            </a:fld>
            <a:endParaRPr lang="en-GB"/>
          </a:p>
        </p:txBody>
      </p:sp>
    </p:spTree>
    <p:extLst>
      <p:ext uri="{BB962C8B-B14F-4D97-AF65-F5344CB8AC3E}">
        <p14:creationId xmlns:p14="http://schemas.microsoft.com/office/powerpoint/2010/main" val="682415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5266C0-06D5-4972-B340-EA6412101346}" type="slidenum">
              <a:rPr lang="en-GB"/>
              <a:t>9</a:t>
            </a:fld>
            <a:endParaRPr lang="en-GB"/>
          </a:p>
        </p:txBody>
      </p:sp>
    </p:spTree>
    <p:extLst>
      <p:ext uri="{BB962C8B-B14F-4D97-AF65-F5344CB8AC3E}">
        <p14:creationId xmlns:p14="http://schemas.microsoft.com/office/powerpoint/2010/main" val="1925683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5266C0-06D5-4972-B340-EA6412101346}" type="slidenum">
              <a:rPr lang="en-GB"/>
              <a:t>10</a:t>
            </a:fld>
            <a:endParaRPr lang="en-GB"/>
          </a:p>
        </p:txBody>
      </p:sp>
    </p:spTree>
    <p:extLst>
      <p:ext uri="{BB962C8B-B14F-4D97-AF65-F5344CB8AC3E}">
        <p14:creationId xmlns:p14="http://schemas.microsoft.com/office/powerpoint/2010/main" val="726928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45266C0-06D5-4972-B340-EA6412101346}" type="slidenum">
              <a:rPr lang="en-GB"/>
              <a:t>11</a:t>
            </a:fld>
            <a:endParaRPr lang="en-GB"/>
          </a:p>
        </p:txBody>
      </p:sp>
    </p:spTree>
    <p:extLst>
      <p:ext uri="{BB962C8B-B14F-4D97-AF65-F5344CB8AC3E}">
        <p14:creationId xmlns:p14="http://schemas.microsoft.com/office/powerpoint/2010/main" val="3441573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5266C0-06D5-4972-B340-EA6412101346}" type="slidenum">
              <a:rPr lang="en-GB"/>
              <a:t>12</a:t>
            </a:fld>
            <a:endParaRPr lang="en-GB"/>
          </a:p>
        </p:txBody>
      </p:sp>
    </p:spTree>
    <p:extLst>
      <p:ext uri="{BB962C8B-B14F-4D97-AF65-F5344CB8AC3E}">
        <p14:creationId xmlns:p14="http://schemas.microsoft.com/office/powerpoint/2010/main" val="4132535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not foreseeable it will be classed as too remote. </a:t>
            </a:r>
          </a:p>
          <a:p>
            <a:endParaRPr lang="en-GB" dirty="0"/>
          </a:p>
          <a:p>
            <a:r>
              <a:rPr lang="en-GB" dirty="0"/>
              <a:t>Overseas Tankship – Reasonable person. </a:t>
            </a:r>
          </a:p>
        </p:txBody>
      </p:sp>
      <p:sp>
        <p:nvSpPr>
          <p:cNvPr id="4" name="Slide Number Placeholder 3"/>
          <p:cNvSpPr>
            <a:spLocks noGrp="1"/>
          </p:cNvSpPr>
          <p:nvPr>
            <p:ph type="sldNum" sz="quarter" idx="5"/>
          </p:nvPr>
        </p:nvSpPr>
        <p:spPr/>
        <p:txBody>
          <a:bodyPr/>
          <a:lstStyle/>
          <a:p>
            <a:fld id="{145266C0-06D5-4972-B340-EA6412101346}" type="slidenum">
              <a:rPr lang="en-GB" smtClean="0"/>
              <a:t>21</a:t>
            </a:fld>
            <a:endParaRPr lang="en-GB"/>
          </a:p>
        </p:txBody>
      </p:sp>
    </p:spTree>
    <p:extLst>
      <p:ext uri="{BB962C8B-B14F-4D97-AF65-F5344CB8AC3E}">
        <p14:creationId xmlns:p14="http://schemas.microsoft.com/office/powerpoint/2010/main" val="2971301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45266C0-06D5-4972-B340-EA6412101346}" type="slidenum">
              <a:rPr lang="en-GB"/>
              <a:t>23</a:t>
            </a:fld>
            <a:endParaRPr lang="en-GB"/>
          </a:p>
        </p:txBody>
      </p:sp>
    </p:spTree>
    <p:extLst>
      <p:ext uri="{BB962C8B-B14F-4D97-AF65-F5344CB8AC3E}">
        <p14:creationId xmlns:p14="http://schemas.microsoft.com/office/powerpoint/2010/main" val="3896247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10/14/2025</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21863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10/14/2025</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52499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10/14/2025</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028940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10/14/2025</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33378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10/14/2025</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21651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10/14/2025</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27395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10/14/2025</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991260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10/14/2025</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184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10/14/2025</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9770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10/14/2025</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86682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10/14/2025</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06688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10/14/2025</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54290587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customXml" Target="../ink/ink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customXml" Target="../ink/ink2.xml"/><Relationship Id="rId4" Type="http://schemas.openxmlformats.org/officeDocument/2006/relationships/image" Target="../media/image14.sv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customXml" Target="../ink/ink3.xml"/><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customXml" Target="../ink/ink4.xml"/><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customXml" Target="../ink/ink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customXml" Target="../ink/ink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240.png"/><Relationship Id="rId4" Type="http://schemas.openxmlformats.org/officeDocument/2006/relationships/customXml" Target="../ink/ink7.xml"/></Relationships>
</file>

<file path=ppt/slides/_rels/slide2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1604" y="4553712"/>
            <a:ext cx="10908792" cy="1069848"/>
          </a:xfrm>
        </p:spPr>
        <p:txBody>
          <a:bodyPr anchor="ctr">
            <a:normAutofit/>
          </a:bodyPr>
          <a:lstStyle/>
          <a:p>
            <a:pPr algn="ctr"/>
            <a:r>
              <a:rPr lang="en-GB" sz="6000" b="1" i="1" u="sng" dirty="0"/>
              <a:t>Causation</a:t>
            </a:r>
          </a:p>
        </p:txBody>
      </p:sp>
      <p:sp>
        <p:nvSpPr>
          <p:cNvPr id="3" name="Subtitle 2"/>
          <p:cNvSpPr>
            <a:spLocks noGrp="1"/>
          </p:cNvSpPr>
          <p:nvPr>
            <p:ph type="subTitle" idx="1"/>
          </p:nvPr>
        </p:nvSpPr>
        <p:spPr>
          <a:xfrm>
            <a:off x="640080" y="5678424"/>
            <a:ext cx="10908792" cy="548640"/>
          </a:xfrm>
        </p:spPr>
        <p:txBody>
          <a:bodyPr anchor="ctr">
            <a:normAutofit/>
          </a:bodyPr>
          <a:lstStyle/>
          <a:p>
            <a:pPr algn="ctr"/>
            <a:r>
              <a:rPr lang="en-GB" sz="2400" dirty="0"/>
              <a:t>By Zita Draper</a:t>
            </a:r>
          </a:p>
        </p:txBody>
      </p:sp>
      <p:pic>
        <p:nvPicPr>
          <p:cNvPr id="4" name="Picture 3" descr="Aesthetic liquid watercolor and ink">
            <a:extLst>
              <a:ext uri="{FF2B5EF4-FFF2-40B4-BE49-F238E27FC236}">
                <a16:creationId xmlns:a16="http://schemas.microsoft.com/office/drawing/2014/main" id="{A521132D-184A-7724-5C9D-ED6AD84A65BF}"/>
              </a:ext>
            </a:extLst>
          </p:cNvPr>
          <p:cNvPicPr>
            <a:picLocks noChangeAspect="1"/>
          </p:cNvPicPr>
          <p:nvPr/>
        </p:nvPicPr>
        <p:blipFill rotWithShape="1">
          <a:blip r:embed="rId2"/>
          <a:srcRect t="18764" r="-2" b="25371"/>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92F674-7902-C8C6-8183-C7CAA787BC55}"/>
              </a:ext>
            </a:extLst>
          </p:cNvPr>
          <p:cNvSpPr>
            <a:spLocks noGrp="1"/>
          </p:cNvSpPr>
          <p:nvPr>
            <p:ph type="title"/>
          </p:nvPr>
        </p:nvSpPr>
        <p:spPr>
          <a:xfrm>
            <a:off x="640080" y="325369"/>
            <a:ext cx="4368602" cy="1956841"/>
          </a:xfrm>
        </p:spPr>
        <p:txBody>
          <a:bodyPr anchor="b">
            <a:normAutofit/>
          </a:bodyPr>
          <a:lstStyle/>
          <a:p>
            <a:r>
              <a:rPr lang="en-GB" sz="6600" b="1" i="1" u="sng"/>
              <a:t>Content</a:t>
            </a:r>
            <a:endParaRPr lang="en-US" sz="66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7421BE-4381-9640-88B4-CAC89440B7A8}"/>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100000"/>
              </a:lnSpc>
            </a:pPr>
            <a:r>
              <a:rPr lang="en-GB" sz="2200" b="1" dirty="0"/>
              <a:t>Aims and learning objectives </a:t>
            </a:r>
            <a:endParaRPr lang="en-US" sz="2200" b="1" dirty="0"/>
          </a:p>
          <a:p>
            <a:pPr>
              <a:lnSpc>
                <a:spcPct val="100000"/>
              </a:lnSpc>
            </a:pPr>
            <a:r>
              <a:rPr lang="en-GB" sz="2200" b="1" dirty="0"/>
              <a:t>Lecture</a:t>
            </a:r>
          </a:p>
          <a:p>
            <a:pPr>
              <a:lnSpc>
                <a:spcPct val="100000"/>
              </a:lnSpc>
            </a:pPr>
            <a:r>
              <a:rPr lang="en-GB" sz="2200" b="1" dirty="0"/>
              <a:t>Activities</a:t>
            </a:r>
          </a:p>
          <a:p>
            <a:pPr>
              <a:lnSpc>
                <a:spcPct val="100000"/>
              </a:lnSpc>
            </a:pPr>
            <a:r>
              <a:rPr lang="en-GB" sz="2200" b="1" dirty="0"/>
              <a:t>Lecture</a:t>
            </a:r>
          </a:p>
          <a:p>
            <a:pPr>
              <a:lnSpc>
                <a:spcPct val="100000"/>
              </a:lnSpc>
            </a:pPr>
            <a:r>
              <a:rPr lang="en-GB" sz="2200" b="1" dirty="0"/>
              <a:t>Activities</a:t>
            </a:r>
          </a:p>
          <a:p>
            <a:pPr>
              <a:lnSpc>
                <a:spcPct val="100000"/>
              </a:lnSpc>
            </a:pPr>
            <a:r>
              <a:rPr lang="en-GB" sz="2200" b="1" dirty="0"/>
              <a:t>Summary </a:t>
            </a:r>
          </a:p>
          <a:p>
            <a:pPr>
              <a:lnSpc>
                <a:spcPct val="100000"/>
              </a:lnSpc>
            </a:pPr>
            <a:r>
              <a:rPr lang="en-GB" sz="2200" b="1" dirty="0"/>
              <a:t>Thank you, any questions?</a:t>
            </a:r>
          </a:p>
        </p:txBody>
      </p:sp>
      <p:pic>
        <p:nvPicPr>
          <p:cNvPr id="4" name="Picture 4" descr="Floating chemistry structure">
            <a:extLst>
              <a:ext uri="{FF2B5EF4-FFF2-40B4-BE49-F238E27FC236}">
                <a16:creationId xmlns:a16="http://schemas.microsoft.com/office/drawing/2014/main" id="{F1525CC3-0B8B-842D-2923-1234C30C0F8D}"/>
              </a:ext>
            </a:extLst>
          </p:cNvPr>
          <p:cNvPicPr>
            <a:picLocks noChangeAspect="1"/>
          </p:cNvPicPr>
          <p:nvPr/>
        </p:nvPicPr>
        <p:blipFill rotWithShape="1">
          <a:blip r:embed="rId2"/>
          <a:srcRect l="16209" r="1508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88024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E933BF-E573-5BC4-2486-5D820EE46373}"/>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4100" b="1" i="1" u="sng" dirty="0"/>
              <a:t>Aims and learning Objectives</a:t>
            </a:r>
            <a:endParaRPr lang="en-US" sz="4100" dirty="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7FAB8B-FD18-667C-CE9D-713076E20546}"/>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b="1" dirty="0"/>
              <a:t>The aim of today's lesson is to discuss causation. </a:t>
            </a:r>
          </a:p>
          <a:p>
            <a:pPr>
              <a:lnSpc>
                <a:spcPct val="100000"/>
              </a:lnSpc>
            </a:pPr>
            <a:r>
              <a:rPr lang="en-GB" b="1" dirty="0"/>
              <a:t>By the end of today's lessons students should be able to demonstrate that they understand causation. </a:t>
            </a:r>
          </a:p>
        </p:txBody>
      </p:sp>
      <p:pic>
        <p:nvPicPr>
          <p:cNvPr id="4" name="Picture 4" descr="An arrow hitting a bull's eye target">
            <a:extLst>
              <a:ext uri="{FF2B5EF4-FFF2-40B4-BE49-F238E27FC236}">
                <a16:creationId xmlns:a16="http://schemas.microsoft.com/office/drawing/2014/main" id="{F96D23AF-BBF0-70AC-D610-28DBCCE3574D}"/>
              </a:ext>
            </a:extLst>
          </p:cNvPr>
          <p:cNvPicPr>
            <a:picLocks noChangeAspect="1"/>
          </p:cNvPicPr>
          <p:nvPr/>
        </p:nvPicPr>
        <p:blipFill rotWithShape="1">
          <a:blip r:embed="rId2"/>
          <a:srcRect t="64" b="23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37384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0550D-9761-4C40-B4FC-25CC968E58B9}"/>
              </a:ext>
            </a:extLst>
          </p:cNvPr>
          <p:cNvSpPr>
            <a:spLocks noGrp="1"/>
          </p:cNvSpPr>
          <p:nvPr>
            <p:ph type="title"/>
          </p:nvPr>
        </p:nvSpPr>
        <p:spPr>
          <a:xfrm>
            <a:off x="640080" y="325369"/>
            <a:ext cx="4368602" cy="1956841"/>
          </a:xfrm>
        </p:spPr>
        <p:txBody>
          <a:bodyPr anchor="b">
            <a:normAutofit/>
          </a:bodyPr>
          <a:lstStyle/>
          <a:p>
            <a:pPr>
              <a:lnSpc>
                <a:spcPct val="90000"/>
              </a:lnSpc>
            </a:pPr>
            <a:r>
              <a:rPr lang="en-GB" sz="6100" b="1" i="1" u="sng"/>
              <a:t>Causation</a:t>
            </a:r>
            <a:r>
              <a:rPr lang="en-GB" sz="6100"/>
              <a:t> </a:t>
            </a:r>
            <a:endParaRPr lang="en-US" sz="61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7597C3-4122-5B4F-36B9-19A103044BAD}"/>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100000"/>
              </a:lnSpc>
            </a:pPr>
            <a:r>
              <a:rPr lang="en-GB" sz="2200" b="1" dirty="0"/>
              <a:t>Must be the factual cause before they are the legal cause. </a:t>
            </a:r>
            <a:endParaRPr lang="en-US" sz="2200" b="1" dirty="0"/>
          </a:p>
          <a:p>
            <a:pPr>
              <a:lnSpc>
                <a:spcPct val="100000"/>
              </a:lnSpc>
            </a:pPr>
            <a:r>
              <a:rPr lang="en-GB" sz="2200" b="1" dirty="0"/>
              <a:t>Factual cause- Chain of causation- Third party interventions- ''But for''</a:t>
            </a:r>
          </a:p>
          <a:p>
            <a:pPr>
              <a:lnSpc>
                <a:spcPct val="100000"/>
              </a:lnSpc>
            </a:pPr>
            <a:r>
              <a:rPr lang="en-GB" sz="2200" b="1" dirty="0">
                <a:ea typeface="+mn-lt"/>
                <a:cs typeface="+mn-lt"/>
              </a:rPr>
              <a:t>Barnett v Chelsea and Kensington Hospital Management Committee [1969]. </a:t>
            </a:r>
          </a:p>
          <a:p>
            <a:pPr>
              <a:lnSpc>
                <a:spcPct val="100000"/>
              </a:lnSpc>
            </a:pPr>
            <a:r>
              <a:rPr lang="en-GB" sz="2200" b="1" dirty="0"/>
              <a:t>Gregg v Scott [2005] - On the balance of probabilities. </a:t>
            </a:r>
          </a:p>
          <a:p>
            <a:pPr>
              <a:lnSpc>
                <a:spcPct val="100000"/>
              </a:lnSpc>
            </a:pPr>
            <a:endParaRPr lang="en-GB" sz="2200"/>
          </a:p>
        </p:txBody>
      </p:sp>
      <p:pic>
        <p:nvPicPr>
          <p:cNvPr id="4" name="Picture 4" descr="Close-up of hardbound books in various colours standing vertically shot from above">
            <a:extLst>
              <a:ext uri="{FF2B5EF4-FFF2-40B4-BE49-F238E27FC236}">
                <a16:creationId xmlns:a16="http://schemas.microsoft.com/office/drawing/2014/main" id="{4DF37444-D723-A3DA-460F-755C032D1014}"/>
              </a:ext>
            </a:extLst>
          </p:cNvPr>
          <p:cNvPicPr>
            <a:picLocks noChangeAspect="1"/>
          </p:cNvPicPr>
          <p:nvPr/>
        </p:nvPicPr>
        <p:blipFill rotWithShape="1">
          <a:blip r:embed="rId2"/>
          <a:srcRect l="25668" r="737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06862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CCB6C-6306-2978-299F-C49A8AE03D8C}"/>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i="1" u="sng"/>
              <a:t>Factual Causation</a:t>
            </a:r>
            <a:endParaRPr lang="en-US" sz="66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176E59-7C7B-ED01-7E0F-05F6817A1BA4}"/>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200000"/>
              </a:lnSpc>
            </a:pPr>
            <a:r>
              <a:rPr lang="en-GB" dirty="0"/>
              <a:t>What if there are multiple causes of the harm?</a:t>
            </a:r>
            <a:endParaRPr lang="en-US" dirty="0"/>
          </a:p>
          <a:p>
            <a:pPr>
              <a:lnSpc>
                <a:spcPct val="200000"/>
              </a:lnSpc>
            </a:pPr>
            <a:r>
              <a:rPr lang="en-GB" dirty="0"/>
              <a:t>Materially contributed. </a:t>
            </a:r>
          </a:p>
          <a:p>
            <a:pPr>
              <a:lnSpc>
                <a:spcPct val="200000"/>
              </a:lnSpc>
            </a:pPr>
            <a:r>
              <a:rPr lang="en-GB" dirty="0"/>
              <a:t>How do we test this?</a:t>
            </a:r>
          </a:p>
        </p:txBody>
      </p:sp>
      <p:pic>
        <p:nvPicPr>
          <p:cNvPr id="4" name="Picture 4" descr="Close up of pages of an open book in a bright studio">
            <a:extLst>
              <a:ext uri="{FF2B5EF4-FFF2-40B4-BE49-F238E27FC236}">
                <a16:creationId xmlns:a16="http://schemas.microsoft.com/office/drawing/2014/main" id="{7CE32D40-6E7A-2BAA-7994-4F12614E68DF}"/>
              </a:ext>
            </a:extLst>
          </p:cNvPr>
          <p:cNvPicPr>
            <a:picLocks noChangeAspect="1"/>
          </p:cNvPicPr>
          <p:nvPr/>
        </p:nvPicPr>
        <p:blipFill rotWithShape="1">
          <a:blip r:embed="rId3"/>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46396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EBE9A-8FB4-5E7C-374C-C195A3A17675}"/>
              </a:ext>
            </a:extLst>
          </p:cNvPr>
          <p:cNvSpPr>
            <a:spLocks noGrp="1"/>
          </p:cNvSpPr>
          <p:nvPr>
            <p:ph type="title"/>
          </p:nvPr>
        </p:nvSpPr>
        <p:spPr>
          <a:xfrm>
            <a:off x="635000" y="634029"/>
            <a:ext cx="10921640" cy="1314698"/>
          </a:xfrm>
        </p:spPr>
        <p:txBody>
          <a:bodyPr anchor="ctr">
            <a:normAutofit/>
          </a:bodyPr>
          <a:lstStyle/>
          <a:p>
            <a:pPr algn="ctr"/>
            <a:r>
              <a:rPr lang="en-GB" sz="7200" b="1" i="1" u="sng"/>
              <a:t>Material contribution</a:t>
            </a:r>
            <a:endParaRPr lang="en-US" sz="7200" i="1" u="sng"/>
          </a:p>
        </p:txBody>
      </p:sp>
      <p:sp>
        <p:nvSpPr>
          <p:cNvPr id="13"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BC3053"/>
          </a:solidFill>
          <a:ln w="34925">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DE4FE1B2-BEA6-F8EC-FB0A-8BC433D0FAD5}"/>
              </a:ext>
            </a:extLst>
          </p:cNvPr>
          <p:cNvGraphicFramePr>
            <a:graphicFrameLocks noGrp="1"/>
          </p:cNvGraphicFramePr>
          <p:nvPr>
            <p:ph idx="1"/>
            <p:extLst>
              <p:ext uri="{D42A27DB-BD31-4B8C-83A1-F6EECF244321}">
                <p14:modId xmlns:p14="http://schemas.microsoft.com/office/powerpoint/2010/main" val="1564153890"/>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7350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Add with solid fill">
            <a:extLst>
              <a:ext uri="{FF2B5EF4-FFF2-40B4-BE49-F238E27FC236}">
                <a16:creationId xmlns:a16="http://schemas.microsoft.com/office/drawing/2014/main" id="{00FCD983-6DD3-5D43-79B1-DB7797D6CBE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00B727B-2CBB-1CFF-362E-882C97C4E190}"/>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Divided</a:t>
            </a:r>
            <a:r>
              <a:rPr lang="en-GB" sz="5600">
                <a:solidFill>
                  <a:srgbClr val="FFFFFF"/>
                </a:solidFill>
              </a:rPr>
              <a:t> </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C7CF95-A13F-9B9E-265D-EC00238C4FA8}"/>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a:solidFill>
                  <a:srgbClr val="FFFFFF"/>
                </a:solidFill>
              </a:rPr>
              <a:t>But for test would create poor result if not the complete cause. </a:t>
            </a:r>
            <a:endParaRPr lang="en-US">
              <a:solidFill>
                <a:srgbClr val="FFFFFF"/>
              </a:solidFill>
            </a:endParaRPr>
          </a:p>
          <a:p>
            <a:r>
              <a:rPr lang="en-GB">
                <a:solidFill>
                  <a:srgbClr val="FFFFFF"/>
                </a:solidFill>
              </a:rPr>
              <a:t>Adapted the test to ensure liability for material contribution. </a:t>
            </a:r>
          </a:p>
          <a:p>
            <a:r>
              <a:rPr lang="en-GB">
                <a:solidFill>
                  <a:srgbClr val="FFFFFF"/>
                </a:solidFill>
              </a:rPr>
              <a:t>Number of examples including the case of; </a:t>
            </a:r>
          </a:p>
          <a:p>
            <a:r>
              <a:rPr lang="en-GB">
                <a:solidFill>
                  <a:srgbClr val="FFFFFF"/>
                </a:solidFill>
                <a:ea typeface="+mn-lt"/>
                <a:cs typeface="+mn-lt"/>
              </a:rPr>
              <a:t>Bonnington Castings Ltd v Wardlaw [1956]. </a:t>
            </a:r>
          </a:p>
          <a:p>
            <a:endParaRPr lang="en-GB">
              <a:solidFill>
                <a:srgbClr val="FFFFFF"/>
              </a:solidFill>
            </a:endParaRPr>
          </a:p>
          <a:p>
            <a:pPr marL="0" indent="0">
              <a:buNone/>
            </a:pPr>
            <a:endParaRPr lang="en-GB">
              <a:solidFill>
                <a:srgbClr val="FFFFFF"/>
              </a:solidFill>
            </a:endParaRPr>
          </a:p>
          <a:p>
            <a:endParaRPr lang="en-GB">
              <a:solidFill>
                <a:srgbClr val="FFFFFF"/>
              </a:solidFill>
            </a:endParaRPr>
          </a:p>
          <a:p>
            <a:pPr marL="0" indent="0">
              <a:buNone/>
            </a:pPr>
            <a:endParaRPr lang="en-GB">
              <a:solidFill>
                <a:srgbClr val="FFFFFF"/>
              </a:solidFill>
            </a:endParaRP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826619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39DCE-8D79-226A-208D-7562B956547F}"/>
              </a:ext>
            </a:extLst>
          </p:cNvPr>
          <p:cNvSpPr>
            <a:spLocks noGrp="1"/>
          </p:cNvSpPr>
          <p:nvPr>
            <p:ph type="title"/>
          </p:nvPr>
        </p:nvSpPr>
        <p:spPr/>
        <p:txBody>
          <a:bodyPr>
            <a:normAutofit/>
          </a:bodyPr>
          <a:lstStyle/>
          <a:p>
            <a:pPr algn="ctr"/>
            <a:r>
              <a:rPr lang="en-GB" sz="5400" b="1" i="1" u="sng" dirty="0"/>
              <a:t>What about special cases?</a:t>
            </a:r>
            <a:endParaRPr lang="en-US"/>
          </a:p>
        </p:txBody>
      </p:sp>
      <p:sp>
        <p:nvSpPr>
          <p:cNvPr id="3" name="Content Placeholder 2">
            <a:extLst>
              <a:ext uri="{FF2B5EF4-FFF2-40B4-BE49-F238E27FC236}">
                <a16:creationId xmlns:a16="http://schemas.microsoft.com/office/drawing/2014/main" id="{53CE790A-0EEB-4E40-EBEE-94CF520A1E2D}"/>
              </a:ext>
            </a:extLst>
          </p:cNvPr>
          <p:cNvSpPr>
            <a:spLocks noGrp="1"/>
          </p:cNvSpPr>
          <p:nvPr>
            <p:ph idx="1"/>
          </p:nvPr>
        </p:nvSpPr>
        <p:spPr/>
        <p:txBody>
          <a:bodyPr vert="horz" lIns="91440" tIns="45720" rIns="91440" bIns="45720" rtlCol="0" anchor="t">
            <a:normAutofit/>
          </a:bodyPr>
          <a:lstStyle/>
          <a:p>
            <a:r>
              <a:rPr lang="en-GB" dirty="0"/>
              <a:t>Mesothelioma. </a:t>
            </a:r>
          </a:p>
          <a:p>
            <a:r>
              <a:rPr lang="en-GB" dirty="0"/>
              <a:t>This is a lung condition which leads to death. </a:t>
            </a:r>
          </a:p>
          <a:p>
            <a:r>
              <a:rPr lang="en-GB" dirty="0"/>
              <a:t>Exposure to asbestos (fibres or dust) </a:t>
            </a:r>
          </a:p>
          <a:p>
            <a:r>
              <a:rPr lang="en-GB" dirty="0"/>
              <a:t>30 years before first symptoms arrive. </a:t>
            </a:r>
          </a:p>
          <a:p>
            <a:r>
              <a:rPr lang="en-GB" dirty="0"/>
              <a:t>Because of this there are special rules to ensure a claim can be made. </a:t>
            </a:r>
          </a:p>
          <a:p>
            <a:r>
              <a:rPr lang="en-GB" dirty="0"/>
              <a:t>Only need to prove increased the risk- </a:t>
            </a:r>
            <a:r>
              <a:rPr lang="en-GB" dirty="0">
                <a:ea typeface="+mn-lt"/>
                <a:cs typeface="+mn-lt"/>
              </a:rPr>
              <a:t>Fairchild and Others v </a:t>
            </a:r>
            <a:r>
              <a:rPr lang="en-GB" dirty="0" err="1">
                <a:ea typeface="+mn-lt"/>
                <a:cs typeface="+mn-lt"/>
              </a:rPr>
              <a:t>Glenhaven</a:t>
            </a:r>
            <a:r>
              <a:rPr lang="en-GB" dirty="0">
                <a:ea typeface="+mn-lt"/>
                <a:cs typeface="+mn-lt"/>
              </a:rPr>
              <a:t> Funeral Services Ltd and Others [2002]. </a:t>
            </a:r>
          </a:p>
          <a:p>
            <a:r>
              <a:rPr lang="en-GB" dirty="0"/>
              <a:t>Different decision in - </a:t>
            </a:r>
            <a:r>
              <a:rPr lang="en-GB" dirty="0">
                <a:ea typeface="+mn-lt"/>
                <a:cs typeface="+mn-lt"/>
              </a:rPr>
              <a:t>Barker v Corus (UK) plc [2006].</a:t>
            </a:r>
            <a:endParaRPr lang="en-GB" dirty="0"/>
          </a:p>
        </p:txBody>
      </p:sp>
      <p:pic>
        <p:nvPicPr>
          <p:cNvPr id="4" name="Graphic 4" descr="Lungs with solid fill">
            <a:extLst>
              <a:ext uri="{FF2B5EF4-FFF2-40B4-BE49-F238E27FC236}">
                <a16:creationId xmlns:a16="http://schemas.microsoft.com/office/drawing/2014/main" id="{67811A9C-8CF0-1B6A-1C32-950A54D6341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81848" y="2645230"/>
            <a:ext cx="1918304" cy="1918304"/>
          </a:xfrm>
          <a:prstGeom prst="rect">
            <a:avLst/>
          </a:prstGeom>
        </p:spPr>
      </p:pic>
    </p:spTree>
    <p:extLst>
      <p:ext uri="{BB962C8B-B14F-4D97-AF65-F5344CB8AC3E}">
        <p14:creationId xmlns:p14="http://schemas.microsoft.com/office/powerpoint/2010/main" val="2693419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D52E7-6A30-F8BA-5D59-A572187DB152}"/>
              </a:ext>
            </a:extLst>
          </p:cNvPr>
          <p:cNvSpPr>
            <a:spLocks noGrp="1"/>
          </p:cNvSpPr>
          <p:nvPr>
            <p:ph type="title"/>
          </p:nvPr>
        </p:nvSpPr>
        <p:spPr/>
        <p:txBody>
          <a:bodyPr>
            <a:normAutofit/>
          </a:bodyPr>
          <a:lstStyle/>
          <a:p>
            <a:pPr algn="ctr"/>
            <a:r>
              <a:rPr lang="en-GB" sz="6000" b="1" i="1" u="sng" dirty="0"/>
              <a:t>Continued.....</a:t>
            </a:r>
            <a:endParaRPr lang="en-US"/>
          </a:p>
        </p:txBody>
      </p:sp>
      <p:sp>
        <p:nvSpPr>
          <p:cNvPr id="3" name="Content Placeholder 2">
            <a:extLst>
              <a:ext uri="{FF2B5EF4-FFF2-40B4-BE49-F238E27FC236}">
                <a16:creationId xmlns:a16="http://schemas.microsoft.com/office/drawing/2014/main" id="{B05B1279-8A7E-F234-7F25-AA06ADCA533A}"/>
              </a:ext>
            </a:extLst>
          </p:cNvPr>
          <p:cNvSpPr>
            <a:spLocks noGrp="1"/>
          </p:cNvSpPr>
          <p:nvPr>
            <p:ph idx="1"/>
          </p:nvPr>
        </p:nvSpPr>
        <p:spPr/>
        <p:txBody>
          <a:bodyPr vert="horz" lIns="91440" tIns="45720" rIns="91440" bIns="45720" rtlCol="0" anchor="t">
            <a:normAutofit/>
          </a:bodyPr>
          <a:lstStyle/>
          <a:p>
            <a:r>
              <a:rPr lang="en-GB" b="1" dirty="0"/>
              <a:t>Reverted to the first case because of parliament under the Compensation Act 2006, S.3. </a:t>
            </a:r>
          </a:p>
          <a:p>
            <a:endParaRPr lang="en-GB" b="1" dirty="0"/>
          </a:p>
          <a:p>
            <a:r>
              <a:rPr lang="en-GB" b="1" dirty="0"/>
              <a:t>Research what this says. </a:t>
            </a:r>
          </a:p>
          <a:p>
            <a:endParaRPr lang="en-GB" b="1" dirty="0"/>
          </a:p>
          <a:p>
            <a:r>
              <a:rPr lang="en-GB" b="1" dirty="0">
                <a:ea typeface="+mn-lt"/>
                <a:cs typeface="+mn-lt"/>
              </a:rPr>
              <a:t>Sienkiewicz (Administratrix of the Estate of Enid Costello, Deceased) v Greif (UK) Limited; Knowsley Metropolitan Borough Council v Willmore [2011]</a:t>
            </a:r>
            <a:endParaRPr lang="en-GB" b="1" dirty="0"/>
          </a:p>
        </p:txBody>
      </p:sp>
      <p:pic>
        <p:nvPicPr>
          <p:cNvPr id="4" name="Graphic 4" descr="Crash with solid fill">
            <a:extLst>
              <a:ext uri="{FF2B5EF4-FFF2-40B4-BE49-F238E27FC236}">
                <a16:creationId xmlns:a16="http://schemas.microsoft.com/office/drawing/2014/main" id="{F789156E-F826-83E8-9114-F7AE5A4282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081657" y="5971419"/>
            <a:ext cx="914400" cy="914400"/>
          </a:xfrm>
          <a:prstGeom prst="rect">
            <a:avLst/>
          </a:prstGeom>
        </p:spPr>
      </p:pic>
    </p:spTree>
    <p:extLst>
      <p:ext uri="{BB962C8B-B14F-4D97-AF65-F5344CB8AC3E}">
        <p14:creationId xmlns:p14="http://schemas.microsoft.com/office/powerpoint/2010/main" val="1863907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Link with solid fill">
            <a:extLst>
              <a:ext uri="{FF2B5EF4-FFF2-40B4-BE49-F238E27FC236}">
                <a16:creationId xmlns:a16="http://schemas.microsoft.com/office/drawing/2014/main" id="{AE343E01-86DE-4A0D-67F0-FBEB0FFF19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AAEAA91-DFDB-08E7-6DE3-5D93827CC745}"/>
              </a:ext>
            </a:extLst>
          </p:cNvPr>
          <p:cNvSpPr>
            <a:spLocks noGrp="1"/>
          </p:cNvSpPr>
          <p:nvPr>
            <p:ph type="title"/>
          </p:nvPr>
        </p:nvSpPr>
        <p:spPr>
          <a:xfrm>
            <a:off x="5759354" y="638089"/>
            <a:ext cx="5337270" cy="1476801"/>
          </a:xfrm>
        </p:spPr>
        <p:txBody>
          <a:bodyPr anchor="b">
            <a:normAutofit/>
          </a:bodyPr>
          <a:lstStyle/>
          <a:p>
            <a:pPr algn="ctr">
              <a:lnSpc>
                <a:spcPct val="90000"/>
              </a:lnSpc>
            </a:pPr>
            <a:r>
              <a:rPr lang="en-GB" b="1" i="1" u="sng" dirty="0">
                <a:solidFill>
                  <a:srgbClr val="FFFFFF"/>
                </a:solidFill>
              </a:rPr>
              <a:t>Chain of Causation</a:t>
            </a:r>
            <a:endParaRPr lang="en-US" dirty="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09ACAC-C924-1252-9D8F-933982B69DAE}"/>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b="1">
                <a:solidFill>
                  <a:srgbClr val="FFFFFF"/>
                </a:solidFill>
              </a:rPr>
              <a:t>If there is a break not liable for anything after the break. </a:t>
            </a:r>
          </a:p>
          <a:p>
            <a:endParaRPr lang="en-GB" b="1">
              <a:solidFill>
                <a:srgbClr val="FFFFFF"/>
              </a:solidFill>
            </a:endParaRPr>
          </a:p>
          <a:p>
            <a:r>
              <a:rPr lang="en-GB" b="1">
                <a:solidFill>
                  <a:srgbClr val="FFFFFF"/>
                </a:solidFill>
              </a:rPr>
              <a:t>An element that can break the chain is known as '' a new intervening act''.</a:t>
            </a:r>
          </a:p>
          <a:p>
            <a:endParaRPr lang="en-GB" b="1">
              <a:solidFill>
                <a:srgbClr val="FFFFFF"/>
              </a:solidFill>
            </a:endParaRPr>
          </a:p>
          <a:p>
            <a:r>
              <a:rPr lang="en-GB" b="1">
                <a:solidFill>
                  <a:srgbClr val="FFFFFF"/>
                </a:solidFill>
              </a:rPr>
              <a:t>Two types – Third party or actions of the claimant.</a:t>
            </a:r>
          </a:p>
        </p:txBody>
      </p:sp>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1037337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Link with solid fill">
            <a:extLst>
              <a:ext uri="{FF2B5EF4-FFF2-40B4-BE49-F238E27FC236}">
                <a16:creationId xmlns:a16="http://schemas.microsoft.com/office/drawing/2014/main" id="{575C3C67-49A0-EC7A-AACF-F7EA89D386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34C6374-0BDC-DFDC-ADCE-CE2742254EF7}"/>
              </a:ext>
            </a:extLst>
          </p:cNvPr>
          <p:cNvSpPr>
            <a:spLocks noGrp="1"/>
          </p:cNvSpPr>
          <p:nvPr>
            <p:ph type="title"/>
          </p:nvPr>
        </p:nvSpPr>
        <p:spPr>
          <a:xfrm>
            <a:off x="5759354" y="638089"/>
            <a:ext cx="5337270" cy="1476801"/>
          </a:xfrm>
        </p:spPr>
        <p:txBody>
          <a:bodyPr anchor="b">
            <a:normAutofit/>
          </a:bodyPr>
          <a:lstStyle/>
          <a:p>
            <a:pPr algn="ctr">
              <a:lnSpc>
                <a:spcPct val="90000"/>
              </a:lnSpc>
            </a:pPr>
            <a:r>
              <a:rPr lang="en-GB" b="1" i="1" u="sng" dirty="0">
                <a:solidFill>
                  <a:srgbClr val="FFFFFF"/>
                </a:solidFill>
              </a:rPr>
              <a:t>Intervening act of the claimant</a:t>
            </a:r>
            <a:r>
              <a:rPr lang="en-GB" dirty="0">
                <a:solidFill>
                  <a:srgbClr val="FFFFFF"/>
                </a:solidFill>
              </a:rPr>
              <a:t> </a:t>
            </a:r>
            <a:endParaRPr lang="en-US">
              <a:solidFill>
                <a:srgbClr val="FFFFFF"/>
              </a:solidFill>
            </a:endParaRPr>
          </a:p>
        </p:txBody>
      </p:sp>
      <p:sp>
        <p:nvSpPr>
          <p:cNvPr id="1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CCE718-9414-18C7-79B4-D01E0ADD5E09}"/>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2200" b="1">
                <a:solidFill>
                  <a:srgbClr val="FFFFFF"/>
                </a:solidFill>
              </a:rPr>
              <a:t>Act must be unreasonable </a:t>
            </a:r>
          </a:p>
          <a:p>
            <a:pPr>
              <a:lnSpc>
                <a:spcPct val="100000"/>
              </a:lnSpc>
            </a:pPr>
            <a:r>
              <a:rPr lang="en-GB" sz="2200" b="1">
                <a:solidFill>
                  <a:srgbClr val="FFFFFF"/>
                </a:solidFill>
                <a:ea typeface="+mn-lt"/>
                <a:cs typeface="+mn-lt"/>
              </a:rPr>
              <a:t>McKew v Holland &amp; Hannen &amp; Cubitts (Scotland) Ltd [1969]- must not do anything to make the situation worse.. </a:t>
            </a:r>
          </a:p>
          <a:p>
            <a:pPr>
              <a:lnSpc>
                <a:spcPct val="100000"/>
              </a:lnSpc>
            </a:pPr>
            <a:r>
              <a:rPr lang="en-GB" sz="2200" b="1">
                <a:solidFill>
                  <a:srgbClr val="FFFFFF"/>
                </a:solidFill>
              </a:rPr>
              <a:t>Some elements will not be classed as an intervening act of the claimant. </a:t>
            </a:r>
          </a:p>
          <a:p>
            <a:pPr>
              <a:lnSpc>
                <a:spcPct val="100000"/>
              </a:lnSpc>
            </a:pPr>
            <a:r>
              <a:rPr lang="en-GB" sz="2200" b="1">
                <a:solidFill>
                  <a:srgbClr val="FFFFFF"/>
                </a:solidFill>
                <a:ea typeface="+mn-lt"/>
                <a:cs typeface="+mn-lt"/>
              </a:rPr>
              <a:t>Sayers v Harlow Urban District Council [1958]; </a:t>
            </a:r>
            <a:endParaRPr lang="en-GB" sz="2200" b="1">
              <a:solidFill>
                <a:srgbClr val="FFFFFF"/>
              </a:solidFill>
            </a:endParaRPr>
          </a:p>
          <a:p>
            <a:pPr>
              <a:lnSpc>
                <a:spcPct val="100000"/>
              </a:lnSpc>
            </a:pPr>
            <a:r>
              <a:rPr lang="en-GB" sz="2200" b="1">
                <a:solidFill>
                  <a:srgbClr val="FFFFFF"/>
                </a:solidFill>
                <a:ea typeface="+mn-lt"/>
                <a:cs typeface="+mn-lt"/>
              </a:rPr>
              <a:t>Spencer v Wincanton Holdings Ltd [2009]; </a:t>
            </a:r>
            <a:endParaRPr lang="en-GB" sz="2200" b="1">
              <a:solidFill>
                <a:srgbClr val="FFFFFF"/>
              </a:solidFill>
            </a:endParaRPr>
          </a:p>
          <a:p>
            <a:pPr>
              <a:lnSpc>
                <a:spcPct val="100000"/>
              </a:lnSpc>
            </a:pPr>
            <a:r>
              <a:rPr lang="en-GB" sz="2200" b="1">
                <a:solidFill>
                  <a:srgbClr val="FFFFFF"/>
                </a:solidFill>
                <a:ea typeface="+mn-lt"/>
                <a:cs typeface="+mn-lt"/>
              </a:rPr>
              <a:t>Clay v TUI UK Ltd [2018]. </a:t>
            </a:r>
            <a:endParaRPr lang="en-GB" sz="2200" b="1">
              <a:solidFill>
                <a:srgbClr val="FFFFFF"/>
              </a:solidFill>
            </a:endParaRPr>
          </a:p>
          <a:p>
            <a:pPr>
              <a:lnSpc>
                <a:spcPct val="100000"/>
              </a:lnSpc>
            </a:pPr>
            <a:endParaRPr lang="en-GB" sz="2200">
              <a:solidFill>
                <a:srgbClr val="FFFFFF"/>
              </a:solidFill>
            </a:endParaRPr>
          </a:p>
        </p:txBody>
      </p:sp>
      <mc:AlternateContent xmlns:mc="http://schemas.openxmlformats.org/markup-compatibility/2006" xmlns:p14="http://schemas.microsoft.com/office/powerpoint/2010/main">
        <mc:Choice Requires="p14">
          <p:contentPart p14:bwMode="auto" r:id="rId5">
            <p14:nvContentPartPr>
              <p14: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193826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Link with solid fill">
            <a:extLst>
              <a:ext uri="{FF2B5EF4-FFF2-40B4-BE49-F238E27FC236}">
                <a16:creationId xmlns:a16="http://schemas.microsoft.com/office/drawing/2014/main" id="{53CC099F-FC84-2A0A-DE0C-FBD0B022D8B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23" name="Freeform: Shape 22">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F27BBB9-602C-AEF9-6934-38A77B3F6F6C}"/>
              </a:ext>
            </a:extLst>
          </p:cNvPr>
          <p:cNvSpPr>
            <a:spLocks noGrp="1"/>
          </p:cNvSpPr>
          <p:nvPr>
            <p:ph type="title"/>
          </p:nvPr>
        </p:nvSpPr>
        <p:spPr>
          <a:xfrm>
            <a:off x="5759354" y="638089"/>
            <a:ext cx="5337270" cy="1476801"/>
          </a:xfrm>
        </p:spPr>
        <p:txBody>
          <a:bodyPr anchor="b">
            <a:normAutofit/>
          </a:bodyPr>
          <a:lstStyle/>
          <a:p>
            <a:pPr>
              <a:lnSpc>
                <a:spcPct val="90000"/>
              </a:lnSpc>
            </a:pPr>
            <a:r>
              <a:rPr lang="en-GB" sz="3900" b="1" i="1" u="sng">
                <a:solidFill>
                  <a:srgbClr val="FFFFFF"/>
                </a:solidFill>
              </a:rPr>
              <a:t>Intervening Act of nature or third party</a:t>
            </a:r>
            <a:endParaRPr lang="en-US" sz="3900">
              <a:solidFill>
                <a:srgbClr val="FFFFFF"/>
              </a:solidFill>
            </a:endParaRPr>
          </a:p>
        </p:txBody>
      </p:sp>
      <p:sp>
        <p:nvSpPr>
          <p:cNvPr id="2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8BB0B4-5946-4CEE-3AD3-E38B26809232}"/>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2200" b="1">
                <a:solidFill>
                  <a:srgbClr val="FFFFFF"/>
                </a:solidFill>
              </a:rPr>
              <a:t>'' Act must be reasonably foreseeable at the time of the breach.'' </a:t>
            </a:r>
          </a:p>
          <a:p>
            <a:pPr>
              <a:lnSpc>
                <a:spcPct val="100000"/>
              </a:lnSpc>
            </a:pPr>
            <a:r>
              <a:rPr lang="en-GB" sz="2200" b="1">
                <a:solidFill>
                  <a:srgbClr val="FFFFFF"/>
                </a:solidFill>
                <a:ea typeface="+mn-lt"/>
                <a:cs typeface="+mn-lt"/>
              </a:rPr>
              <a:t>Knightley v Johns [1982] </a:t>
            </a:r>
          </a:p>
          <a:p>
            <a:pPr>
              <a:lnSpc>
                <a:spcPct val="100000"/>
              </a:lnSpc>
            </a:pPr>
            <a:r>
              <a:rPr lang="en-GB" sz="2200" b="1">
                <a:solidFill>
                  <a:srgbClr val="FFFFFF"/>
                </a:solidFill>
                <a:ea typeface="+mn-lt"/>
                <a:cs typeface="+mn-lt"/>
              </a:rPr>
              <a:t>''Third Party intervening act – can claim in negligence against other defendants''. </a:t>
            </a:r>
          </a:p>
          <a:p>
            <a:pPr>
              <a:lnSpc>
                <a:spcPct val="100000"/>
              </a:lnSpc>
            </a:pPr>
            <a:r>
              <a:rPr lang="en-GB" sz="2200" b="1">
                <a:solidFill>
                  <a:srgbClr val="FFFFFF"/>
                </a:solidFill>
                <a:ea typeface="+mn-lt"/>
                <a:cs typeface="+mn-lt"/>
              </a:rPr>
              <a:t>What about medical treatment?</a:t>
            </a:r>
          </a:p>
          <a:p>
            <a:pPr>
              <a:lnSpc>
                <a:spcPct val="100000"/>
              </a:lnSpc>
            </a:pPr>
            <a:r>
              <a:rPr lang="en-GB" sz="2200" b="1">
                <a:solidFill>
                  <a:srgbClr val="FFFFFF"/>
                </a:solidFill>
                <a:ea typeface="+mn-lt"/>
                <a:cs typeface="+mn-lt"/>
              </a:rPr>
              <a:t>Treatment will reduce liability but not remove it. </a:t>
            </a:r>
          </a:p>
          <a:p>
            <a:pPr>
              <a:lnSpc>
                <a:spcPct val="100000"/>
              </a:lnSpc>
            </a:pPr>
            <a:r>
              <a:rPr lang="en-GB" sz="2200" b="1">
                <a:solidFill>
                  <a:srgbClr val="FFFFFF"/>
                </a:solidFill>
                <a:ea typeface="+mn-lt"/>
                <a:cs typeface="+mn-lt"/>
              </a:rPr>
              <a:t>Because they put the individual in the situation to receive negligent medical treatment. </a:t>
            </a:r>
          </a:p>
        </p:txBody>
      </p:sp>
      <mc:AlternateContent xmlns:mc="http://schemas.openxmlformats.org/markup-compatibility/2006" xmlns:p14="http://schemas.microsoft.com/office/powerpoint/2010/main">
        <mc:Choice Requires="p14">
          <p:contentPart p14:bwMode="auto" r:id="rId5">
            <p14:nvContentPartPr>
              <p14:cNvPr id="27" name="Ink 2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27" name="Ink 2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251346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A93E88F-6AAC-F952-A321-8F889161559A}"/>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8000" b="1" i="1" u="sng">
                <a:solidFill>
                  <a:srgbClr val="FBF9F6"/>
                </a:solidFill>
              </a:rPr>
              <a:t>Activity one</a:t>
            </a:r>
            <a:r>
              <a:rPr lang="en-US" sz="8000">
                <a:solidFill>
                  <a:srgbClr val="FBF9F6"/>
                </a:solidFill>
              </a:rPr>
              <a:t> </a:t>
            </a:r>
          </a:p>
        </p:txBody>
      </p:sp>
      <p:sp>
        <p:nvSpPr>
          <p:cNvPr id="3" name="Content Placeholder 2">
            <a:extLst>
              <a:ext uri="{FF2B5EF4-FFF2-40B4-BE49-F238E27FC236}">
                <a16:creationId xmlns:a16="http://schemas.microsoft.com/office/drawing/2014/main" id="{73347B47-D7B5-411A-286E-6FAFDAF267F2}"/>
              </a:ext>
            </a:extLst>
          </p:cNvPr>
          <p:cNvSpPr>
            <a:spLocks noGrp="1"/>
          </p:cNvSpPr>
          <p:nvPr>
            <p:ph idx="1"/>
          </p:nvPr>
        </p:nvSpPr>
        <p:spPr>
          <a:xfrm>
            <a:off x="5622061" y="4312561"/>
            <a:ext cx="5649349" cy="1687815"/>
          </a:xfrm>
        </p:spPr>
        <p:txBody>
          <a:bodyPr vert="horz" lIns="91440" tIns="45720" rIns="91440" bIns="45720" rtlCol="0" anchor="t">
            <a:normAutofit/>
          </a:bodyPr>
          <a:lstStyle/>
          <a:p>
            <a:pPr marL="0" indent="0">
              <a:buNone/>
            </a:pPr>
            <a:endParaRPr lang="en-US" sz="3600" dirty="0">
              <a:solidFill>
                <a:srgbClr val="FBF9F6"/>
              </a:solidFill>
            </a:endParaRPr>
          </a:p>
          <a:p>
            <a:pPr marL="0" indent="0">
              <a:buNone/>
            </a:pPr>
            <a:r>
              <a:rPr lang="en-US" sz="3600" dirty="0">
                <a:solidFill>
                  <a:srgbClr val="FBF9F6"/>
                </a:solidFill>
              </a:rPr>
              <a:t>Answer the following questions?</a:t>
            </a:r>
          </a:p>
        </p:txBody>
      </p:sp>
      <p:pic>
        <p:nvPicPr>
          <p:cNvPr id="4" name="Graphic 4" descr="Desk with solid fill">
            <a:extLst>
              <a:ext uri="{FF2B5EF4-FFF2-40B4-BE49-F238E27FC236}">
                <a16:creationId xmlns:a16="http://schemas.microsoft.com/office/drawing/2014/main" id="{8E5A8D8F-D836-051D-E454-7A18AD59B1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5" name="Rectangle 6">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27432"/>
          </a:xfrm>
          <a:custGeom>
            <a:avLst/>
            <a:gdLst>
              <a:gd name="connsiteX0" fmla="*/ 0 w 5303520"/>
              <a:gd name="connsiteY0" fmla="*/ 0 h 27432"/>
              <a:gd name="connsiteX1" fmla="*/ 556870 w 5303520"/>
              <a:gd name="connsiteY1" fmla="*/ 0 h 27432"/>
              <a:gd name="connsiteX2" fmla="*/ 1272845 w 5303520"/>
              <a:gd name="connsiteY2" fmla="*/ 0 h 27432"/>
              <a:gd name="connsiteX3" fmla="*/ 1882750 w 5303520"/>
              <a:gd name="connsiteY3" fmla="*/ 0 h 27432"/>
              <a:gd name="connsiteX4" fmla="*/ 2439619 w 5303520"/>
              <a:gd name="connsiteY4" fmla="*/ 0 h 27432"/>
              <a:gd name="connsiteX5" fmla="*/ 3155594 w 5303520"/>
              <a:gd name="connsiteY5" fmla="*/ 0 h 27432"/>
              <a:gd name="connsiteX6" fmla="*/ 3818534 w 5303520"/>
              <a:gd name="connsiteY6" fmla="*/ 0 h 27432"/>
              <a:gd name="connsiteX7" fmla="*/ 4481474 w 5303520"/>
              <a:gd name="connsiteY7" fmla="*/ 0 h 27432"/>
              <a:gd name="connsiteX8" fmla="*/ 5303520 w 5303520"/>
              <a:gd name="connsiteY8" fmla="*/ 0 h 27432"/>
              <a:gd name="connsiteX9" fmla="*/ 5303520 w 5303520"/>
              <a:gd name="connsiteY9" fmla="*/ 27432 h 27432"/>
              <a:gd name="connsiteX10" fmla="*/ 4746650 w 5303520"/>
              <a:gd name="connsiteY10" fmla="*/ 27432 h 27432"/>
              <a:gd name="connsiteX11" fmla="*/ 4242816 w 5303520"/>
              <a:gd name="connsiteY11" fmla="*/ 27432 h 27432"/>
              <a:gd name="connsiteX12" fmla="*/ 3526841 w 5303520"/>
              <a:gd name="connsiteY12" fmla="*/ 27432 h 27432"/>
              <a:gd name="connsiteX13" fmla="*/ 2969971 w 5303520"/>
              <a:gd name="connsiteY13" fmla="*/ 27432 h 27432"/>
              <a:gd name="connsiteX14" fmla="*/ 2253996 w 5303520"/>
              <a:gd name="connsiteY14" fmla="*/ 27432 h 27432"/>
              <a:gd name="connsiteX15" fmla="*/ 1484986 w 5303520"/>
              <a:gd name="connsiteY15" fmla="*/ 27432 h 27432"/>
              <a:gd name="connsiteX16" fmla="*/ 875081 w 5303520"/>
              <a:gd name="connsiteY16" fmla="*/ 27432 h 27432"/>
              <a:gd name="connsiteX17" fmla="*/ 0 w 5303520"/>
              <a:gd name="connsiteY17" fmla="*/ 27432 h 27432"/>
              <a:gd name="connsiteX18" fmla="*/ 0 w 5303520"/>
              <a:gd name="connsiteY1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27432"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3593" y="13343"/>
                  <a:pt x="5303797" y="14402"/>
                  <a:pt x="5303520" y="27432"/>
                </a:cubicBezTo>
                <a:cubicBezTo>
                  <a:pt x="5132450" y="9645"/>
                  <a:pt x="4953391" y="27858"/>
                  <a:pt x="4746650" y="27432"/>
                </a:cubicBezTo>
                <a:cubicBezTo>
                  <a:pt x="4539909" y="27007"/>
                  <a:pt x="4361261" y="16312"/>
                  <a:pt x="4242816" y="27432"/>
                </a:cubicBezTo>
                <a:cubicBezTo>
                  <a:pt x="4124371" y="38552"/>
                  <a:pt x="3754907" y="30170"/>
                  <a:pt x="3526841" y="27432"/>
                </a:cubicBezTo>
                <a:cubicBezTo>
                  <a:pt x="3298775" y="24694"/>
                  <a:pt x="3164473" y="13057"/>
                  <a:pt x="2969971" y="27432"/>
                </a:cubicBezTo>
                <a:cubicBezTo>
                  <a:pt x="2775469" y="41808"/>
                  <a:pt x="2608536" y="11194"/>
                  <a:pt x="2253996" y="27432"/>
                </a:cubicBezTo>
                <a:cubicBezTo>
                  <a:pt x="1899456" y="43670"/>
                  <a:pt x="1752044" y="37933"/>
                  <a:pt x="1484986" y="27432"/>
                </a:cubicBezTo>
                <a:cubicBezTo>
                  <a:pt x="1217928" y="16932"/>
                  <a:pt x="1060609" y="4360"/>
                  <a:pt x="875081" y="27432"/>
                </a:cubicBezTo>
                <a:cubicBezTo>
                  <a:pt x="689553" y="50504"/>
                  <a:pt x="188846" y="34372"/>
                  <a:pt x="0" y="27432"/>
                </a:cubicBezTo>
                <a:cubicBezTo>
                  <a:pt x="-1027" y="16774"/>
                  <a:pt x="589" y="8401"/>
                  <a:pt x="0" y="0"/>
                </a:cubicBezTo>
                <a:close/>
              </a:path>
              <a:path w="5303520" h="27432"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3295" y="13080"/>
                  <a:pt x="5304172" y="14823"/>
                  <a:pt x="5303520" y="27432"/>
                </a:cubicBezTo>
                <a:cubicBezTo>
                  <a:pt x="5082751" y="27600"/>
                  <a:pt x="4993374" y="33244"/>
                  <a:pt x="4746650" y="27432"/>
                </a:cubicBezTo>
                <a:cubicBezTo>
                  <a:pt x="4499926" y="21621"/>
                  <a:pt x="4368648" y="1957"/>
                  <a:pt x="4083710" y="27432"/>
                </a:cubicBezTo>
                <a:cubicBezTo>
                  <a:pt x="3798772" y="52907"/>
                  <a:pt x="3729434" y="14645"/>
                  <a:pt x="3473806" y="27432"/>
                </a:cubicBezTo>
                <a:cubicBezTo>
                  <a:pt x="3218178" y="40219"/>
                  <a:pt x="3056855" y="39147"/>
                  <a:pt x="2704795" y="27432"/>
                </a:cubicBezTo>
                <a:cubicBezTo>
                  <a:pt x="2352735" y="15717"/>
                  <a:pt x="2319447" y="38401"/>
                  <a:pt x="1935785" y="27432"/>
                </a:cubicBezTo>
                <a:cubicBezTo>
                  <a:pt x="1552123" y="16464"/>
                  <a:pt x="1532619" y="8678"/>
                  <a:pt x="1378915" y="27432"/>
                </a:cubicBezTo>
                <a:cubicBezTo>
                  <a:pt x="1225211" y="46187"/>
                  <a:pt x="1038692" y="43452"/>
                  <a:pt x="715975" y="27432"/>
                </a:cubicBezTo>
                <a:cubicBezTo>
                  <a:pt x="393258" y="11412"/>
                  <a:pt x="303768" y="36088"/>
                  <a:pt x="0" y="27432"/>
                </a:cubicBezTo>
                <a:cubicBezTo>
                  <a:pt x="151" y="17585"/>
                  <a:pt x="-198" y="13251"/>
                  <a:pt x="0" y="0"/>
                </a:cubicBezTo>
                <a:close/>
              </a:path>
            </a:pathLst>
          </a:custGeom>
          <a:solidFill>
            <a:srgbClr val="FBF9F6"/>
          </a:solidFill>
          <a:ln w="41275" cap="rnd">
            <a:solidFill>
              <a:srgbClr val="FBF9F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8963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9" name="Rectangle 8">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3A8BF-3859-B894-0834-B19ECB7EA1B7}"/>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nSpc>
                <a:spcPct val="90000"/>
              </a:lnSpc>
            </a:pPr>
            <a:r>
              <a:rPr lang="en-US" sz="4400">
                <a:solidFill>
                  <a:srgbClr val="FFFFFF"/>
                </a:solidFill>
              </a:rPr>
              <a:t>A doctor who gives his patient the wrong medication resulting in death.</a:t>
            </a:r>
          </a:p>
        </p:txBody>
      </p:sp>
      <p:sp>
        <p:nvSpPr>
          <p:cNvPr id="13"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4509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98F6DF-E490-C5A7-4C01-E982E1335955}"/>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6800">
                <a:solidFill>
                  <a:srgbClr val="FFFFFF"/>
                </a:solidFill>
              </a:rPr>
              <a:t>What is the chain of causation?</a:t>
            </a: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79834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E807B-1830-4954-CAF4-DA88CB2BBCE0}"/>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5600">
                <a:solidFill>
                  <a:srgbClr val="FFFFFF"/>
                </a:solidFill>
              </a:rPr>
              <a:t>What type of causation must be proven first?</a:t>
            </a: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907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90D0F4-21E6-DF92-1A5E-53E4FFDFBB9F}"/>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6200">
                <a:solidFill>
                  <a:srgbClr val="FFFFFF"/>
                </a:solidFill>
              </a:rPr>
              <a:t>What can break the chain of causation?</a:t>
            </a:r>
          </a:p>
        </p:txBody>
      </p:sp>
      <p:sp>
        <p:nvSpPr>
          <p:cNvPr id="2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3674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6CFE84-11D1-76AB-853C-82893FA8383B}"/>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6800">
                <a:solidFill>
                  <a:srgbClr val="FFFFFF"/>
                </a:solidFill>
              </a:rPr>
              <a:t>What is </a:t>
            </a:r>
            <a:r>
              <a:rPr lang="en-GB" sz="6800">
                <a:solidFill>
                  <a:srgbClr val="FFFFFF"/>
                </a:solidFill>
                <a:ea typeface="+mj-lt"/>
                <a:cs typeface="+mj-lt"/>
              </a:rPr>
              <a:t>Mesothelioma?</a:t>
            </a:r>
            <a:endParaRPr lang="en-GB" sz="6800">
              <a:solidFill>
                <a:srgbClr val="FFFFFF"/>
              </a:solidFill>
            </a:endParaRP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437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BC3053"/>
          </a:solidFill>
          <a:ln w="57150">
            <a:solidFill>
              <a:srgbClr val="BC305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99B403-3CAC-AA9B-0487-CC7DA0E70D4D}"/>
              </a:ext>
            </a:extLst>
          </p:cNvPr>
          <p:cNvSpPr>
            <a:spLocks noGrp="1"/>
          </p:cNvSpPr>
          <p:nvPr>
            <p:ph type="ctrTitle"/>
          </p:nvPr>
        </p:nvSpPr>
        <p:spPr>
          <a:xfrm>
            <a:off x="2066544" y="1911096"/>
            <a:ext cx="8055864" cy="2076651"/>
          </a:xfrm>
        </p:spPr>
        <p:txBody>
          <a:bodyPr anchor="b">
            <a:normAutofit/>
          </a:bodyPr>
          <a:lstStyle/>
          <a:p>
            <a:pPr algn="ctr">
              <a:lnSpc>
                <a:spcPct val="90000"/>
              </a:lnSpc>
            </a:pPr>
            <a:r>
              <a:rPr lang="en-GB" sz="4400">
                <a:solidFill>
                  <a:srgbClr val="FFFFFF"/>
                </a:solidFill>
              </a:rPr>
              <a:t>What happens if the injuries cannot be divided?</a:t>
            </a:r>
          </a:p>
        </p:txBody>
      </p:sp>
      <p:sp>
        <p:nvSpPr>
          <p:cNvPr id="11"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995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Link with solid fill">
            <a:extLst>
              <a:ext uri="{FF2B5EF4-FFF2-40B4-BE49-F238E27FC236}">
                <a16:creationId xmlns:a16="http://schemas.microsoft.com/office/drawing/2014/main" id="{FE6E4C42-1E8E-B94C-6A99-53EA3477B2F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83036" y="256747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76DAD88-9DCD-2C2F-CD04-1B3C3F692C91}"/>
              </a:ext>
            </a:extLst>
          </p:cNvPr>
          <p:cNvSpPr>
            <a:spLocks noGrp="1"/>
          </p:cNvSpPr>
          <p:nvPr>
            <p:ph type="title"/>
          </p:nvPr>
        </p:nvSpPr>
        <p:spPr>
          <a:xfrm>
            <a:off x="5759354" y="638089"/>
            <a:ext cx="5337270" cy="1476801"/>
          </a:xfrm>
        </p:spPr>
        <p:txBody>
          <a:bodyPr anchor="b">
            <a:normAutofit/>
          </a:bodyPr>
          <a:lstStyle/>
          <a:p>
            <a:r>
              <a:rPr lang="en-GB" sz="5200" b="1" i="1" u="sng">
                <a:solidFill>
                  <a:srgbClr val="FFFFFF"/>
                </a:solidFill>
              </a:rPr>
              <a:t>Legal causation </a:t>
            </a:r>
            <a:endParaRPr lang="en-US" sz="5200">
              <a:solidFill>
                <a:srgbClr val="FFFFFF"/>
              </a:solidFill>
            </a:endParaRPr>
          </a:p>
        </p:txBody>
      </p:sp>
      <p:sp>
        <p:nvSpPr>
          <p:cNvPr id="1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8815A6-94B8-5F04-BBAB-028510B574AD}"/>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b="1">
                <a:solidFill>
                  <a:srgbClr val="FFFFFF"/>
                </a:solidFill>
              </a:rPr>
              <a:t>Once the factual causation has been established, there is a need to prove legal causation. </a:t>
            </a:r>
            <a:endParaRPr lang="en-US" b="1">
              <a:solidFill>
                <a:srgbClr val="FFFFFF"/>
              </a:solidFill>
            </a:endParaRPr>
          </a:p>
          <a:p>
            <a:endParaRPr lang="en-GB" b="1">
              <a:solidFill>
                <a:srgbClr val="FFFFFF"/>
              </a:solidFill>
            </a:endParaRPr>
          </a:p>
          <a:p>
            <a:r>
              <a:rPr lang="en-GB" b="1">
                <a:solidFill>
                  <a:srgbClr val="FFFFFF"/>
                </a:solidFill>
              </a:rPr>
              <a:t>Legal Causation follows a different test. </a:t>
            </a:r>
          </a:p>
          <a:p>
            <a:endParaRPr lang="en-GB" b="1">
              <a:solidFill>
                <a:srgbClr val="FFFFFF"/>
              </a:solidFill>
            </a:endParaRPr>
          </a:p>
          <a:p>
            <a:r>
              <a:rPr lang="en-GB" b="1">
                <a:solidFill>
                  <a:srgbClr val="FFFFFF"/>
                </a:solidFill>
              </a:rPr>
              <a:t>Similar to that in criminal law. </a:t>
            </a:r>
          </a:p>
        </p:txBody>
      </p:sp>
      <mc:AlternateContent xmlns:mc="http://schemas.openxmlformats.org/markup-compatibility/2006" xmlns:p14="http://schemas.microsoft.com/office/powerpoint/2010/main">
        <mc:Choice Requires="p14">
          <p:contentPart p14:bwMode="auto" r:id="rId4">
            <p14:nvContentPartPr>
              <p14: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pic>
        <p:nvPicPr>
          <p:cNvPr id="7" name="Graphic 4" descr="Link with solid fill">
            <a:extLst>
              <a:ext uri="{FF2B5EF4-FFF2-40B4-BE49-F238E27FC236}">
                <a16:creationId xmlns:a16="http://schemas.microsoft.com/office/drawing/2014/main" id="{57D5BFF3-113D-4363-3475-6B936F359BB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Tree>
    <p:extLst>
      <p:ext uri="{BB962C8B-B14F-4D97-AF65-F5344CB8AC3E}">
        <p14:creationId xmlns:p14="http://schemas.microsoft.com/office/powerpoint/2010/main" val="12253193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BC305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A4A05A-F781-43DE-0974-8641AC627C63}"/>
              </a:ext>
            </a:extLst>
          </p:cNvPr>
          <p:cNvSpPr>
            <a:spLocks noGrp="1"/>
          </p:cNvSpPr>
          <p:nvPr>
            <p:ph type="title"/>
          </p:nvPr>
        </p:nvSpPr>
        <p:spPr>
          <a:xfrm>
            <a:off x="171705" y="640823"/>
            <a:ext cx="3566490" cy="5583148"/>
          </a:xfrm>
        </p:spPr>
        <p:txBody>
          <a:bodyPr anchor="ctr">
            <a:normAutofit/>
          </a:bodyPr>
          <a:lstStyle/>
          <a:p>
            <a:r>
              <a:rPr lang="en-GB" b="1" i="1" u="sng" dirty="0">
                <a:solidFill>
                  <a:schemeClr val="bg1"/>
                </a:solidFill>
              </a:rPr>
              <a:t>Continued</a:t>
            </a:r>
            <a:r>
              <a:rPr lang="en-GB" sz="4400" dirty="0">
                <a:solidFill>
                  <a:schemeClr val="bg1"/>
                </a:solidFill>
              </a:rPr>
              <a:t> </a:t>
            </a:r>
            <a:endParaRPr lang="en-US" sz="4400" dirty="0">
              <a:solidFill>
                <a:schemeClr val="bg1"/>
              </a:solidFill>
            </a:endParaRPr>
          </a:p>
        </p:txBody>
      </p:sp>
      <p:graphicFrame>
        <p:nvGraphicFramePr>
          <p:cNvPr id="5" name="Content Placeholder 2">
            <a:extLst>
              <a:ext uri="{FF2B5EF4-FFF2-40B4-BE49-F238E27FC236}">
                <a16:creationId xmlns:a16="http://schemas.microsoft.com/office/drawing/2014/main" id="{BB5BDB4D-1C39-B1A3-E1A3-B48F5BC5EC36}"/>
              </a:ext>
            </a:extLst>
          </p:cNvPr>
          <p:cNvGraphicFramePr>
            <a:graphicFrameLocks noGrp="1"/>
          </p:cNvGraphicFramePr>
          <p:nvPr>
            <p:ph idx="1"/>
            <p:extLst>
              <p:ext uri="{D42A27DB-BD31-4B8C-83A1-F6EECF244321}">
                <p14:modId xmlns:p14="http://schemas.microsoft.com/office/powerpoint/2010/main" val="84655130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91057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Skull outline">
            <a:extLst>
              <a:ext uri="{FF2B5EF4-FFF2-40B4-BE49-F238E27FC236}">
                <a16:creationId xmlns:a16="http://schemas.microsoft.com/office/drawing/2014/main" id="{CAF42501-E204-72D9-EA58-8893B87FD0A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0743D5E-1728-A0ED-1503-F0AE2BAFD910}"/>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Thin skull test </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D9A546-364B-2D30-BE72-3D15488130F7}"/>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2200" dirty="0">
                <a:solidFill>
                  <a:srgbClr val="FFFFFF"/>
                </a:solidFill>
              </a:rPr>
              <a:t>Take your victim as you find them.. </a:t>
            </a:r>
            <a:endParaRPr lang="en-US" sz="2200" dirty="0">
              <a:solidFill>
                <a:srgbClr val="FFFFFF"/>
              </a:solidFill>
            </a:endParaRPr>
          </a:p>
          <a:p>
            <a:pPr>
              <a:lnSpc>
                <a:spcPct val="100000"/>
              </a:lnSpc>
            </a:pPr>
            <a:r>
              <a:rPr lang="en-GB" sz="2200" dirty="0">
                <a:solidFill>
                  <a:srgbClr val="FFFFFF"/>
                </a:solidFill>
                <a:ea typeface="+mn-lt"/>
                <a:cs typeface="+mn-lt"/>
              </a:rPr>
              <a:t>Smith v Leech Brain [1962] – Burn, Lip, work, cancer- liable. </a:t>
            </a:r>
            <a:endParaRPr lang="en-GB" sz="2200" dirty="0">
              <a:solidFill>
                <a:srgbClr val="FFFFFF"/>
              </a:solidFill>
            </a:endParaRPr>
          </a:p>
          <a:p>
            <a:pPr>
              <a:lnSpc>
                <a:spcPct val="100000"/>
              </a:lnSpc>
            </a:pPr>
            <a:r>
              <a:rPr lang="en-GB" sz="2200" dirty="0">
                <a:solidFill>
                  <a:srgbClr val="FFFFFF"/>
                </a:solidFill>
                <a:ea typeface="+mn-lt"/>
                <a:cs typeface="+mn-lt"/>
              </a:rPr>
              <a:t>Robinson v Post Office [1974] – Cut, Work, brain damage – liable. </a:t>
            </a:r>
            <a:endParaRPr lang="en-GB" sz="2200" dirty="0">
              <a:solidFill>
                <a:srgbClr val="FFFFFF"/>
              </a:solidFill>
            </a:endParaRPr>
          </a:p>
          <a:p>
            <a:pPr>
              <a:lnSpc>
                <a:spcPct val="100000"/>
              </a:lnSpc>
            </a:pPr>
            <a:r>
              <a:rPr lang="en-GB" sz="2200" dirty="0" err="1">
                <a:solidFill>
                  <a:srgbClr val="FFFFFF"/>
                </a:solidFill>
                <a:ea typeface="+mn-lt"/>
                <a:cs typeface="+mn-lt"/>
              </a:rPr>
              <a:t>Lagden</a:t>
            </a:r>
            <a:r>
              <a:rPr lang="en-GB" sz="2200" dirty="0">
                <a:solidFill>
                  <a:srgbClr val="FFFFFF"/>
                </a:solidFill>
                <a:ea typeface="+mn-lt"/>
                <a:cs typeface="+mn-lt"/>
              </a:rPr>
              <a:t> v O’Connor [2004] – extends to claimant's impecuniosity.</a:t>
            </a:r>
            <a:endParaRPr lang="en-GB" sz="2200" dirty="0">
              <a:solidFill>
                <a:srgbClr val="FFFFFF"/>
              </a:solidFill>
            </a:endParaRPr>
          </a:p>
          <a:p>
            <a:pPr>
              <a:lnSpc>
                <a:spcPct val="100000"/>
              </a:lnSpc>
            </a:pPr>
            <a:r>
              <a:rPr lang="en-GB" sz="2200" dirty="0">
                <a:solidFill>
                  <a:srgbClr val="FFFFFF"/>
                </a:solidFill>
              </a:rPr>
              <a:t>Liable for reasonably foreseen damage.</a:t>
            </a:r>
          </a:p>
          <a:p>
            <a:pPr>
              <a:lnSpc>
                <a:spcPct val="100000"/>
              </a:lnSpc>
            </a:pPr>
            <a:r>
              <a:rPr lang="en-GB" sz="2200" dirty="0">
                <a:solidFill>
                  <a:srgbClr val="FFFFFF"/>
                </a:solidFill>
              </a:rPr>
              <a:t>Must take responsibility for all injuries.</a:t>
            </a:r>
          </a:p>
          <a:p>
            <a:pPr>
              <a:lnSpc>
                <a:spcPct val="100000"/>
              </a:lnSpc>
            </a:pPr>
            <a:r>
              <a:rPr lang="en-GB" sz="2200" dirty="0">
                <a:solidFill>
                  <a:srgbClr val="FFFFFF"/>
                </a:solidFill>
              </a:rPr>
              <a:t>'' E</a:t>
            </a:r>
            <a:r>
              <a:rPr lang="en-GB" sz="2200" dirty="0">
                <a:solidFill>
                  <a:srgbClr val="FFFFFF"/>
                </a:solidFill>
                <a:ea typeface="+mn-lt"/>
                <a:cs typeface="+mn-lt"/>
              </a:rPr>
              <a:t>ven though their seriousness is completely unexpected owing to the claimant’s idiosyncrasies''.</a:t>
            </a:r>
            <a:endParaRPr lang="en-GB" sz="2200" dirty="0">
              <a:solidFill>
                <a:srgbClr val="FFFFFF"/>
              </a:solidFill>
            </a:endParaRPr>
          </a:p>
          <a:p>
            <a:pPr>
              <a:lnSpc>
                <a:spcPct val="100000"/>
              </a:lnSpc>
            </a:pPr>
            <a:endParaRPr lang="en-GB" sz="2200" dirty="0">
              <a:solidFill>
                <a:srgbClr val="FFFFFF"/>
              </a:solidFill>
            </a:endParaRPr>
          </a:p>
          <a:p>
            <a:pPr>
              <a:lnSpc>
                <a:spcPct val="100000"/>
              </a:lnSpc>
            </a:pPr>
            <a:endParaRPr lang="en-GB" sz="2200" dirty="0">
              <a:solidFill>
                <a:srgbClr val="FFFFFF"/>
              </a:solidFill>
            </a:endParaRPr>
          </a:p>
          <a:p>
            <a:pPr>
              <a:lnSpc>
                <a:spcPct val="100000"/>
              </a:lnSpc>
            </a:pPr>
            <a:endParaRPr lang="en-GB" sz="2200" dirty="0">
              <a:solidFill>
                <a:srgbClr val="FFFFFF"/>
              </a:solidFill>
            </a:endParaRP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2027344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BC305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FD3089-9721-26F5-0918-CD776217096D}"/>
              </a:ext>
            </a:extLst>
          </p:cNvPr>
          <p:cNvSpPr>
            <a:spLocks noGrp="1"/>
          </p:cNvSpPr>
          <p:nvPr>
            <p:ph type="title"/>
          </p:nvPr>
        </p:nvSpPr>
        <p:spPr>
          <a:xfrm>
            <a:off x="1" y="640823"/>
            <a:ext cx="3992194" cy="5583148"/>
          </a:xfrm>
        </p:spPr>
        <p:txBody>
          <a:bodyPr anchor="ctr">
            <a:normAutofit/>
          </a:bodyPr>
          <a:lstStyle/>
          <a:p>
            <a:r>
              <a:rPr lang="en-GB" sz="4400" b="1" i="1" u="sng" dirty="0">
                <a:solidFill>
                  <a:schemeClr val="bg1"/>
                </a:solidFill>
              </a:rPr>
              <a:t>Continued....</a:t>
            </a:r>
          </a:p>
        </p:txBody>
      </p:sp>
      <p:graphicFrame>
        <p:nvGraphicFramePr>
          <p:cNvPr id="5" name="Content Placeholder 2">
            <a:extLst>
              <a:ext uri="{FF2B5EF4-FFF2-40B4-BE49-F238E27FC236}">
                <a16:creationId xmlns:a16="http://schemas.microsoft.com/office/drawing/2014/main" id="{C5805CFE-D5CE-1484-0826-82E48F0252B9}"/>
              </a:ext>
            </a:extLst>
          </p:cNvPr>
          <p:cNvGraphicFramePr>
            <a:graphicFrameLocks noGrp="1"/>
          </p:cNvGraphicFramePr>
          <p:nvPr>
            <p:ph idx="1"/>
            <p:extLst>
              <p:ext uri="{D42A27DB-BD31-4B8C-83A1-F6EECF244321}">
                <p14:modId xmlns:p14="http://schemas.microsoft.com/office/powerpoint/2010/main" val="176994222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51267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CD684-2B08-0447-C6C5-DE7AB0F507FC}"/>
              </a:ext>
            </a:extLst>
          </p:cNvPr>
          <p:cNvSpPr>
            <a:spLocks noGrp="1"/>
          </p:cNvSpPr>
          <p:nvPr>
            <p:ph type="title"/>
          </p:nvPr>
        </p:nvSpPr>
        <p:spPr/>
        <p:txBody>
          <a:bodyPr>
            <a:normAutofit/>
          </a:bodyPr>
          <a:lstStyle/>
          <a:p>
            <a:pPr algn="ctr"/>
            <a:r>
              <a:rPr lang="en-GB" sz="5400" b="1" i="1" u="sng" dirty="0"/>
              <a:t>Activity two </a:t>
            </a:r>
            <a:endParaRPr lang="en-US"/>
          </a:p>
        </p:txBody>
      </p:sp>
      <p:sp>
        <p:nvSpPr>
          <p:cNvPr id="3" name="Content Placeholder 2">
            <a:extLst>
              <a:ext uri="{FF2B5EF4-FFF2-40B4-BE49-F238E27FC236}">
                <a16:creationId xmlns:a16="http://schemas.microsoft.com/office/drawing/2014/main" id="{98586AC2-6427-CF52-31CF-948BD1F66B58}"/>
              </a:ext>
            </a:extLst>
          </p:cNvPr>
          <p:cNvSpPr>
            <a:spLocks noGrp="1"/>
          </p:cNvSpPr>
          <p:nvPr>
            <p:ph idx="1"/>
          </p:nvPr>
        </p:nvSpPr>
        <p:spPr/>
        <p:txBody>
          <a:bodyPr vert="horz" lIns="91440" tIns="45720" rIns="91440" bIns="45720" rtlCol="0" anchor="t">
            <a:normAutofit/>
          </a:bodyPr>
          <a:lstStyle/>
          <a:p>
            <a:r>
              <a:rPr lang="en-GB" b="1" dirty="0"/>
              <a:t>In groups you will be given a topic, and you are to create a flow chart regarding the process. </a:t>
            </a:r>
          </a:p>
          <a:p>
            <a:endParaRPr lang="en-GB" b="1" dirty="0"/>
          </a:p>
          <a:p>
            <a:r>
              <a:rPr lang="en-GB" b="1" dirty="0"/>
              <a:t>1. Factual Causation. </a:t>
            </a:r>
          </a:p>
          <a:p>
            <a:r>
              <a:rPr lang="en-GB" b="1" dirty="0"/>
              <a:t>2. Legal Causation </a:t>
            </a:r>
          </a:p>
          <a:p>
            <a:endParaRPr lang="en-GB" b="1" dirty="0"/>
          </a:p>
          <a:p>
            <a:r>
              <a:rPr lang="en-GB" b="1" dirty="0"/>
              <a:t>You have 20 Minutes to complete this and then prepare to present it to the class. </a:t>
            </a:r>
          </a:p>
        </p:txBody>
      </p:sp>
    </p:spTree>
    <p:extLst>
      <p:ext uri="{BB962C8B-B14F-4D97-AF65-F5344CB8AC3E}">
        <p14:creationId xmlns:p14="http://schemas.microsoft.com/office/powerpoint/2010/main" val="12444382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23C4A-6EDC-05C7-0EE1-37C7D4B397FE}"/>
              </a:ext>
            </a:extLst>
          </p:cNvPr>
          <p:cNvSpPr>
            <a:spLocks noGrp="1"/>
          </p:cNvSpPr>
          <p:nvPr>
            <p:ph type="title"/>
          </p:nvPr>
        </p:nvSpPr>
        <p:spPr/>
        <p:txBody>
          <a:bodyPr/>
          <a:lstStyle/>
          <a:p>
            <a:pPr algn="ctr"/>
            <a:r>
              <a:rPr lang="en-GB" b="1" i="1" u="sng" dirty="0"/>
              <a:t>Scenario question</a:t>
            </a:r>
            <a:endParaRPr lang="en-US"/>
          </a:p>
        </p:txBody>
      </p:sp>
      <p:sp>
        <p:nvSpPr>
          <p:cNvPr id="3" name="Content Placeholder 2">
            <a:extLst>
              <a:ext uri="{FF2B5EF4-FFF2-40B4-BE49-F238E27FC236}">
                <a16:creationId xmlns:a16="http://schemas.microsoft.com/office/drawing/2014/main" id="{9EF913EF-00A1-C147-3CE2-01D6682B3B99}"/>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''Kayla and Madison, two drama students, were friends at university. Both were interested in body piercing. They shared a flat with Cindy, a third-year student vet. After some persuasion, Madison agreed to allow Kayla to pierce her (Madison’s) tongue. Having carried out this “operation”, Kayla applied “</a:t>
            </a:r>
            <a:r>
              <a:rPr lang="en-GB" dirty="0" err="1">
                <a:ea typeface="+mn-lt"/>
                <a:cs typeface="+mn-lt"/>
              </a:rPr>
              <a:t>Causto</a:t>
            </a:r>
            <a:r>
              <a:rPr lang="en-GB" dirty="0">
                <a:ea typeface="+mn-lt"/>
                <a:cs typeface="+mn-lt"/>
              </a:rPr>
              <a:t>”, a powerful antiseptic normally used in the treatment of injury to horses, to Madison’s tongue. Kayla had taken the “</a:t>
            </a:r>
            <a:r>
              <a:rPr lang="en-GB" dirty="0" err="1">
                <a:ea typeface="+mn-lt"/>
                <a:cs typeface="+mn-lt"/>
              </a:rPr>
              <a:t>Causto</a:t>
            </a:r>
            <a:r>
              <a:rPr lang="en-GB" dirty="0">
                <a:ea typeface="+mn-lt"/>
                <a:cs typeface="+mn-lt"/>
              </a:rPr>
              <a:t>” from Cindy’s room without Cindy’s knowledge or permission. Madison suffered a severe burning sensation in her mouth. Her tongue started to swell and bleed. Kayla rushed Madison to the nearest hospital. At the hospital, Madison’s injury was treated by Dr Landon, a consultant physician. After stopping the initial flow of blood, he sprayed “</a:t>
            </a:r>
            <a:r>
              <a:rPr lang="en-GB" dirty="0" err="1">
                <a:ea typeface="+mn-lt"/>
                <a:cs typeface="+mn-lt"/>
              </a:rPr>
              <a:t>Dermomorph</a:t>
            </a:r>
            <a:r>
              <a:rPr lang="en-GB" dirty="0">
                <a:ea typeface="+mn-lt"/>
                <a:cs typeface="+mn-lt"/>
              </a:rPr>
              <a:t>” (a “soluble-skin” wound dressing) on Madison’s tongue in order to prevent further bleeding and advised that she be kept in for observation. Some hours later, the “</a:t>
            </a:r>
            <a:r>
              <a:rPr lang="en-GB" dirty="0" err="1">
                <a:ea typeface="+mn-lt"/>
                <a:cs typeface="+mn-lt"/>
              </a:rPr>
              <a:t>Dermomorph</a:t>
            </a:r>
            <a:r>
              <a:rPr lang="en-GB" dirty="0">
                <a:ea typeface="+mn-lt"/>
                <a:cs typeface="+mn-lt"/>
              </a:rPr>
              <a:t>” dressing became detached from Madison’s tongue whilst she was asleep. The wound started to bleed profusely again, causing Madison to choke on her own blood. She awoke in a state of considerable distress. Dr Landon was concerned at Madison’s loss of blood. He gave her an injection of “</a:t>
            </a:r>
            <a:r>
              <a:rPr lang="en-GB" dirty="0" err="1">
                <a:ea typeface="+mn-lt"/>
                <a:cs typeface="+mn-lt"/>
              </a:rPr>
              <a:t>Sanguistoff</a:t>
            </a:r>
            <a:r>
              <a:rPr lang="en-GB" dirty="0">
                <a:ea typeface="+mn-lt"/>
                <a:cs typeface="+mn-lt"/>
              </a:rPr>
              <a:t>”, a drug designed to reduce bleeding. It is normally used in emergency situations only. Madison suffered a severe allergic reaction to the “</a:t>
            </a:r>
            <a:r>
              <a:rPr lang="en-GB" dirty="0" err="1">
                <a:ea typeface="+mn-lt"/>
                <a:cs typeface="+mn-lt"/>
              </a:rPr>
              <a:t>Sanguistoff</a:t>
            </a:r>
            <a:r>
              <a:rPr lang="en-GB" dirty="0">
                <a:ea typeface="+mn-lt"/>
                <a:cs typeface="+mn-lt"/>
              </a:rPr>
              <a:t>” administered by Dr Landon. Consequently, her tongue and jaw are now partially paralysed, and she has difficulty when speaking or swallowing. Medical evidence indicates that the paralysis is likely to be permanent. There is also evidence of differences of medical opinion on the suitability of “</a:t>
            </a:r>
            <a:r>
              <a:rPr lang="en-GB" dirty="0" err="1">
                <a:ea typeface="+mn-lt"/>
                <a:cs typeface="+mn-lt"/>
              </a:rPr>
              <a:t>Dermomorph</a:t>
            </a:r>
            <a:r>
              <a:rPr lang="en-GB" dirty="0">
                <a:ea typeface="+mn-lt"/>
                <a:cs typeface="+mn-lt"/>
              </a:rPr>
              <a:t>” for the treatment of injuries to the mouth. Madison has instructed your firm to advise her on whether she has a claim in negligence against Kayla and/or the hospital''.</a:t>
            </a:r>
            <a:endParaRPr lang="en-GB" dirty="0"/>
          </a:p>
        </p:txBody>
      </p:sp>
    </p:spTree>
    <p:extLst>
      <p:ext uri="{BB962C8B-B14F-4D97-AF65-F5344CB8AC3E}">
        <p14:creationId xmlns:p14="http://schemas.microsoft.com/office/powerpoint/2010/main" val="28395934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0DA8B-0974-2EC6-A3A2-688428E60CCD}"/>
              </a:ext>
            </a:extLst>
          </p:cNvPr>
          <p:cNvSpPr>
            <a:spLocks noGrp="1"/>
          </p:cNvSpPr>
          <p:nvPr>
            <p:ph type="title"/>
          </p:nvPr>
        </p:nvSpPr>
        <p:spPr/>
        <p:txBody>
          <a:bodyPr>
            <a:normAutofit/>
          </a:bodyPr>
          <a:lstStyle/>
          <a:p>
            <a:pPr algn="ctr"/>
            <a:r>
              <a:rPr lang="en-GB" sz="6000" b="1" i="1" u="sng" dirty="0"/>
              <a:t>Activity</a:t>
            </a:r>
          </a:p>
        </p:txBody>
      </p:sp>
      <p:graphicFrame>
        <p:nvGraphicFramePr>
          <p:cNvPr id="5" name="Content Placeholder 2">
            <a:extLst>
              <a:ext uri="{FF2B5EF4-FFF2-40B4-BE49-F238E27FC236}">
                <a16:creationId xmlns:a16="http://schemas.microsoft.com/office/drawing/2014/main" id="{350E1B50-508C-D619-0C9F-C0DF48FB165E}"/>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9390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2CED-E0D3-21EB-F067-B7CEFC5176A3}"/>
              </a:ext>
            </a:extLst>
          </p:cNvPr>
          <p:cNvSpPr>
            <a:spLocks noGrp="1"/>
          </p:cNvSpPr>
          <p:nvPr>
            <p:ph type="title"/>
          </p:nvPr>
        </p:nvSpPr>
        <p:spPr/>
        <p:txBody>
          <a:bodyPr/>
          <a:lstStyle/>
          <a:p>
            <a:pPr algn="ctr"/>
            <a:r>
              <a:rPr lang="en-GB" b="1" i="1" u="sng" dirty="0"/>
              <a:t>Summing it up</a:t>
            </a:r>
            <a:r>
              <a:rPr lang="en-GB" dirty="0"/>
              <a:t> </a:t>
            </a:r>
            <a:endParaRPr lang="en-US" dirty="0"/>
          </a:p>
        </p:txBody>
      </p:sp>
      <p:graphicFrame>
        <p:nvGraphicFramePr>
          <p:cNvPr id="4" name="Diagram 4">
            <a:extLst>
              <a:ext uri="{FF2B5EF4-FFF2-40B4-BE49-F238E27FC236}">
                <a16:creationId xmlns:a16="http://schemas.microsoft.com/office/drawing/2014/main" id="{BEC66526-7DE2-992C-B4EB-6D10EC22C859}"/>
              </a:ext>
            </a:extLst>
          </p:cNvPr>
          <p:cNvGraphicFramePr/>
          <p:nvPr>
            <p:extLst>
              <p:ext uri="{D42A27DB-BD31-4B8C-83A1-F6EECF244321}">
                <p14:modId xmlns:p14="http://schemas.microsoft.com/office/powerpoint/2010/main" val="1854775569"/>
              </p:ext>
            </p:extLst>
          </p:nvPr>
        </p:nvGraphicFramePr>
        <p:xfrm>
          <a:off x="1362364" y="1600200"/>
          <a:ext cx="9952181" cy="4823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79283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Desk with solid fill">
            <a:extLst>
              <a:ext uri="{FF2B5EF4-FFF2-40B4-BE49-F238E27FC236}">
                <a16:creationId xmlns:a16="http://schemas.microsoft.com/office/drawing/2014/main" id="{DDB4E0AC-0672-B245-D8A3-FFAB15451A6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BC305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7C1D40C-99A9-34ED-49C1-137DA6BCFD2B}"/>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Summary</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F53823-FBD2-599B-BA56-24C66BCC88A8}"/>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b="1" i="1" u="sng">
                <a:solidFill>
                  <a:srgbClr val="FFFFFF"/>
                </a:solidFill>
              </a:rPr>
              <a:t>D</a:t>
            </a:r>
            <a:r>
              <a:rPr lang="en-GB">
                <a:solidFill>
                  <a:srgbClr val="FFFFFF"/>
                </a:solidFill>
              </a:rPr>
              <a:t>uty of care must be owed. </a:t>
            </a:r>
          </a:p>
          <a:p>
            <a:endParaRPr lang="en-GB">
              <a:solidFill>
                <a:srgbClr val="FFFFFF"/>
              </a:solidFill>
            </a:endParaRPr>
          </a:p>
          <a:p>
            <a:r>
              <a:rPr lang="en-GB" b="1" i="1" u="sng">
                <a:solidFill>
                  <a:srgbClr val="FFFFFF"/>
                </a:solidFill>
              </a:rPr>
              <a:t>D</a:t>
            </a:r>
            <a:r>
              <a:rPr lang="en-GB">
                <a:solidFill>
                  <a:srgbClr val="FFFFFF"/>
                </a:solidFill>
              </a:rPr>
              <a:t>uty of care must be breached. </a:t>
            </a:r>
          </a:p>
          <a:p>
            <a:endParaRPr lang="en-GB">
              <a:solidFill>
                <a:srgbClr val="FFFFFF"/>
              </a:solidFill>
            </a:endParaRPr>
          </a:p>
          <a:p>
            <a:r>
              <a:rPr lang="en-GB" b="1" i="1" u="sng">
                <a:solidFill>
                  <a:srgbClr val="FFFFFF"/>
                </a:solidFill>
              </a:rPr>
              <a:t>C</a:t>
            </a:r>
            <a:r>
              <a:rPr lang="en-GB">
                <a:solidFill>
                  <a:srgbClr val="FFFFFF"/>
                </a:solidFill>
              </a:rPr>
              <a:t>ausation and Remoteness. </a:t>
            </a: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5396454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D8AC3-831D-9946-FACF-BC010C9B9A20}"/>
              </a:ext>
            </a:extLst>
          </p:cNvPr>
          <p:cNvSpPr>
            <a:spLocks noGrp="1"/>
          </p:cNvSpPr>
          <p:nvPr>
            <p:ph type="ctrTitle"/>
          </p:nvPr>
        </p:nvSpPr>
        <p:spPr>
          <a:xfrm>
            <a:off x="638882" y="3577456"/>
            <a:ext cx="10909640" cy="1687814"/>
          </a:xfrm>
        </p:spPr>
        <p:txBody>
          <a:bodyPr anchor="b">
            <a:normAutofit/>
          </a:bodyPr>
          <a:lstStyle/>
          <a:p>
            <a:pPr algn="ctr"/>
            <a:r>
              <a:rPr lang="en-GB" sz="10000"/>
              <a:t>Thank you!</a:t>
            </a:r>
          </a:p>
        </p:txBody>
      </p:sp>
      <p:sp>
        <p:nvSpPr>
          <p:cNvPr id="3" name="Content Placeholder 2">
            <a:extLst>
              <a:ext uri="{FF2B5EF4-FFF2-40B4-BE49-F238E27FC236}">
                <a16:creationId xmlns:a16="http://schemas.microsoft.com/office/drawing/2014/main" id="{5234D620-762A-4091-B050-9C86036E1E2E}"/>
              </a:ext>
            </a:extLst>
          </p:cNvPr>
          <p:cNvSpPr>
            <a:spLocks noGrp="1"/>
          </p:cNvSpPr>
          <p:nvPr>
            <p:ph type="subTitle" idx="1"/>
          </p:nvPr>
        </p:nvSpPr>
        <p:spPr>
          <a:xfrm>
            <a:off x="638881" y="5660607"/>
            <a:ext cx="10909643" cy="552659"/>
          </a:xfrm>
        </p:spPr>
        <p:txBody>
          <a:bodyPr vert="horz" lIns="91440" tIns="45720" rIns="91440" bIns="45720" rtlCol="0" anchor="t">
            <a:normAutofit/>
          </a:bodyPr>
          <a:lstStyle/>
          <a:p>
            <a:pPr algn="ctr"/>
            <a:r>
              <a:rPr lang="en-GB" sz="2400"/>
              <a:t>Any questions?</a:t>
            </a:r>
          </a:p>
        </p:txBody>
      </p:sp>
      <p:pic>
        <p:nvPicPr>
          <p:cNvPr id="7" name="Graphic 6" descr="Handshake">
            <a:extLst>
              <a:ext uri="{FF2B5EF4-FFF2-40B4-BE49-F238E27FC236}">
                <a16:creationId xmlns:a16="http://schemas.microsoft.com/office/drawing/2014/main" id="{65972276-9C69-BB11-E706-EF748E5CDB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49265" y="591670"/>
            <a:ext cx="2688873" cy="2688873"/>
          </a:xfrm>
          <a:prstGeom prst="rect">
            <a:avLst/>
          </a:prstGeom>
        </p:spPr>
      </p:pic>
      <p:sp>
        <p:nvSpPr>
          <p:cNvPr id="12" name="Rectangle 6">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27432"/>
          </a:xfrm>
          <a:custGeom>
            <a:avLst/>
            <a:gdLst>
              <a:gd name="connsiteX0" fmla="*/ 0 w 4572000"/>
              <a:gd name="connsiteY0" fmla="*/ 0 h 27432"/>
              <a:gd name="connsiteX1" fmla="*/ 607423 w 4572000"/>
              <a:gd name="connsiteY1" fmla="*/ 0 h 27432"/>
              <a:gd name="connsiteX2" fmla="*/ 1123406 w 4572000"/>
              <a:gd name="connsiteY2" fmla="*/ 0 h 27432"/>
              <a:gd name="connsiteX3" fmla="*/ 1685109 w 4572000"/>
              <a:gd name="connsiteY3" fmla="*/ 0 h 27432"/>
              <a:gd name="connsiteX4" fmla="*/ 2383971 w 4572000"/>
              <a:gd name="connsiteY4" fmla="*/ 0 h 27432"/>
              <a:gd name="connsiteX5" fmla="*/ 2991394 w 4572000"/>
              <a:gd name="connsiteY5" fmla="*/ 0 h 27432"/>
              <a:gd name="connsiteX6" fmla="*/ 3553097 w 4572000"/>
              <a:gd name="connsiteY6" fmla="*/ 0 h 27432"/>
              <a:gd name="connsiteX7" fmla="*/ 4572000 w 4572000"/>
              <a:gd name="connsiteY7" fmla="*/ 0 h 27432"/>
              <a:gd name="connsiteX8" fmla="*/ 4572000 w 4572000"/>
              <a:gd name="connsiteY8" fmla="*/ 27432 h 27432"/>
              <a:gd name="connsiteX9" fmla="*/ 3918857 w 4572000"/>
              <a:gd name="connsiteY9" fmla="*/ 27432 h 27432"/>
              <a:gd name="connsiteX10" fmla="*/ 3357154 w 4572000"/>
              <a:gd name="connsiteY10" fmla="*/ 27432 h 27432"/>
              <a:gd name="connsiteX11" fmla="*/ 2612571 w 4572000"/>
              <a:gd name="connsiteY11" fmla="*/ 27432 h 27432"/>
              <a:gd name="connsiteX12" fmla="*/ 2005149 w 4572000"/>
              <a:gd name="connsiteY12" fmla="*/ 27432 h 27432"/>
              <a:gd name="connsiteX13" fmla="*/ 1489166 w 4572000"/>
              <a:gd name="connsiteY13" fmla="*/ 27432 h 27432"/>
              <a:gd name="connsiteX14" fmla="*/ 790303 w 4572000"/>
              <a:gd name="connsiteY14" fmla="*/ 27432 h 27432"/>
              <a:gd name="connsiteX15" fmla="*/ 0 w 4572000"/>
              <a:gd name="connsiteY15" fmla="*/ 27432 h 27432"/>
              <a:gd name="connsiteX16" fmla="*/ 0 w 457200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27432" fill="none" extrusionOk="0">
                <a:moveTo>
                  <a:pt x="0" y="0"/>
                </a:moveTo>
                <a:cubicBezTo>
                  <a:pt x="150397" y="-23421"/>
                  <a:pt x="474161" y="9174"/>
                  <a:pt x="607423" y="0"/>
                </a:cubicBezTo>
                <a:cubicBezTo>
                  <a:pt x="740685" y="-9174"/>
                  <a:pt x="868821" y="-4258"/>
                  <a:pt x="1123406" y="0"/>
                </a:cubicBezTo>
                <a:cubicBezTo>
                  <a:pt x="1377991" y="4258"/>
                  <a:pt x="1567664" y="-12410"/>
                  <a:pt x="1685109" y="0"/>
                </a:cubicBezTo>
                <a:cubicBezTo>
                  <a:pt x="1802554" y="12410"/>
                  <a:pt x="2193086" y="-14353"/>
                  <a:pt x="2383971" y="0"/>
                </a:cubicBezTo>
                <a:cubicBezTo>
                  <a:pt x="2574856" y="14353"/>
                  <a:pt x="2697477" y="-26142"/>
                  <a:pt x="2991394" y="0"/>
                </a:cubicBezTo>
                <a:cubicBezTo>
                  <a:pt x="3285311" y="26142"/>
                  <a:pt x="3423667" y="26544"/>
                  <a:pt x="3553097" y="0"/>
                </a:cubicBezTo>
                <a:cubicBezTo>
                  <a:pt x="3682527" y="-26544"/>
                  <a:pt x="4344147" y="50350"/>
                  <a:pt x="4572000" y="0"/>
                </a:cubicBezTo>
                <a:cubicBezTo>
                  <a:pt x="4571027" y="8304"/>
                  <a:pt x="4571522" y="21512"/>
                  <a:pt x="4572000" y="27432"/>
                </a:cubicBezTo>
                <a:cubicBezTo>
                  <a:pt x="4438349" y="5490"/>
                  <a:pt x="4090129" y="31231"/>
                  <a:pt x="3918857" y="27432"/>
                </a:cubicBezTo>
                <a:cubicBezTo>
                  <a:pt x="3747585" y="23633"/>
                  <a:pt x="3498826" y="6883"/>
                  <a:pt x="3357154" y="27432"/>
                </a:cubicBezTo>
                <a:cubicBezTo>
                  <a:pt x="3215482" y="47981"/>
                  <a:pt x="2784289" y="56849"/>
                  <a:pt x="2612571" y="27432"/>
                </a:cubicBezTo>
                <a:cubicBezTo>
                  <a:pt x="2440853" y="-1985"/>
                  <a:pt x="2261292" y="25951"/>
                  <a:pt x="2005149" y="27432"/>
                </a:cubicBezTo>
                <a:cubicBezTo>
                  <a:pt x="1749006" y="28913"/>
                  <a:pt x="1700078" y="34342"/>
                  <a:pt x="1489166" y="27432"/>
                </a:cubicBezTo>
                <a:cubicBezTo>
                  <a:pt x="1278254" y="20522"/>
                  <a:pt x="1077188" y="56916"/>
                  <a:pt x="790303" y="27432"/>
                </a:cubicBezTo>
                <a:cubicBezTo>
                  <a:pt x="503418" y="-2052"/>
                  <a:pt x="359168" y="57044"/>
                  <a:pt x="0" y="27432"/>
                </a:cubicBezTo>
                <a:cubicBezTo>
                  <a:pt x="-1048" y="14992"/>
                  <a:pt x="-1120" y="7447"/>
                  <a:pt x="0" y="0"/>
                </a:cubicBezTo>
                <a:close/>
              </a:path>
              <a:path w="4572000" h="27432" stroke="0" extrusionOk="0">
                <a:moveTo>
                  <a:pt x="0" y="0"/>
                </a:moveTo>
                <a:cubicBezTo>
                  <a:pt x="155698" y="6780"/>
                  <a:pt x="465972" y="13197"/>
                  <a:pt x="607423" y="0"/>
                </a:cubicBezTo>
                <a:cubicBezTo>
                  <a:pt x="748874" y="-13197"/>
                  <a:pt x="1014133" y="22994"/>
                  <a:pt x="1123406" y="0"/>
                </a:cubicBezTo>
                <a:cubicBezTo>
                  <a:pt x="1232679" y="-22994"/>
                  <a:pt x="1639431" y="-2997"/>
                  <a:pt x="1867989" y="0"/>
                </a:cubicBezTo>
                <a:cubicBezTo>
                  <a:pt x="2096547" y="2997"/>
                  <a:pt x="2265668" y="29557"/>
                  <a:pt x="2475411" y="0"/>
                </a:cubicBezTo>
                <a:cubicBezTo>
                  <a:pt x="2685154" y="-29557"/>
                  <a:pt x="2951491" y="73"/>
                  <a:pt x="3082834" y="0"/>
                </a:cubicBezTo>
                <a:cubicBezTo>
                  <a:pt x="3214177" y="-73"/>
                  <a:pt x="3641000" y="-33478"/>
                  <a:pt x="3827417" y="0"/>
                </a:cubicBezTo>
                <a:cubicBezTo>
                  <a:pt x="4013834" y="33478"/>
                  <a:pt x="4345917" y="14255"/>
                  <a:pt x="4572000" y="0"/>
                </a:cubicBezTo>
                <a:cubicBezTo>
                  <a:pt x="4572485" y="9333"/>
                  <a:pt x="4573278" y="19699"/>
                  <a:pt x="4572000" y="27432"/>
                </a:cubicBezTo>
                <a:cubicBezTo>
                  <a:pt x="4318030" y="43025"/>
                  <a:pt x="4161104" y="34314"/>
                  <a:pt x="4010297" y="27432"/>
                </a:cubicBezTo>
                <a:cubicBezTo>
                  <a:pt x="3859490" y="20550"/>
                  <a:pt x="3592529" y="6613"/>
                  <a:pt x="3357154" y="27432"/>
                </a:cubicBezTo>
                <a:cubicBezTo>
                  <a:pt x="3121779" y="48251"/>
                  <a:pt x="2884285" y="3780"/>
                  <a:pt x="2704011" y="27432"/>
                </a:cubicBezTo>
                <a:cubicBezTo>
                  <a:pt x="2523737" y="51084"/>
                  <a:pt x="2295944" y="32081"/>
                  <a:pt x="2096589" y="27432"/>
                </a:cubicBezTo>
                <a:cubicBezTo>
                  <a:pt x="1897234" y="22783"/>
                  <a:pt x="1623782" y="52518"/>
                  <a:pt x="1352006" y="27432"/>
                </a:cubicBezTo>
                <a:cubicBezTo>
                  <a:pt x="1080230" y="2346"/>
                  <a:pt x="869959" y="12864"/>
                  <a:pt x="607423" y="27432"/>
                </a:cubicBezTo>
                <a:cubicBezTo>
                  <a:pt x="344887" y="42000"/>
                  <a:pt x="188100" y="40051"/>
                  <a:pt x="0" y="27432"/>
                </a:cubicBezTo>
                <a:cubicBezTo>
                  <a:pt x="211" y="18145"/>
                  <a:pt x="120" y="6480"/>
                  <a:pt x="0" y="0"/>
                </a:cubicBezTo>
                <a:close/>
              </a:path>
            </a:pathLst>
          </a:custGeom>
          <a:solidFill>
            <a:srgbClr val="BC3053"/>
          </a:solidFill>
          <a:ln w="38100" cap="rnd">
            <a:solidFill>
              <a:srgbClr val="BC30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ate Placeholder 26">
            <a:extLst>
              <a:ext uri="{FF2B5EF4-FFF2-40B4-BE49-F238E27FC236}">
                <a16:creationId xmlns:a16="http://schemas.microsoft.com/office/drawing/2014/main" id="{F28B82B1-E269-4325-A665-6CFE5DEE5DE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Footer Placeholder 27">
            <a:extLst>
              <a:ext uri="{FF2B5EF4-FFF2-40B4-BE49-F238E27FC236}">
                <a16:creationId xmlns:a16="http://schemas.microsoft.com/office/drawing/2014/main" id="{7C700527-76FD-4DF4-A597-6F5E089CA0C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8" name="Slide Number Placeholder 28">
            <a:extLst>
              <a:ext uri="{FF2B5EF4-FFF2-40B4-BE49-F238E27FC236}">
                <a16:creationId xmlns:a16="http://schemas.microsoft.com/office/drawing/2014/main" id="{B5EA49A9-01EB-4D60-A392-7DC9B625D67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12630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SketchyVTI">
  <a:themeElements>
    <a:clrScheme name="AnalogousFromRegularSeed_2SEEDS">
      <a:dk1>
        <a:srgbClr val="000000"/>
      </a:dk1>
      <a:lt1>
        <a:srgbClr val="FFFFFF"/>
      </a:lt1>
      <a:dk2>
        <a:srgbClr val="41243D"/>
      </a:dk2>
      <a:lt2>
        <a:srgbClr val="E2E8E6"/>
      </a:lt2>
      <a:accent1>
        <a:srgbClr val="BC3053"/>
      </a:accent1>
      <a:accent2>
        <a:srgbClr val="CE429F"/>
      </a:accent2>
      <a:accent3>
        <a:srgbClr val="CE5942"/>
      </a:accent3>
      <a:accent4>
        <a:srgbClr val="2FB98E"/>
      </a:accent4>
      <a:accent5>
        <a:srgbClr val="3EB3C0"/>
      </a:accent5>
      <a:accent6>
        <a:srgbClr val="3073BC"/>
      </a:accent6>
      <a:hlink>
        <a:srgbClr val="31937A"/>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1336</Words>
  <Application>Microsoft Office PowerPoint</Application>
  <PresentationFormat>Widescreen</PresentationFormat>
  <Paragraphs>139</Paragraphs>
  <Slides>29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Modern Love</vt:lpstr>
      <vt:lpstr>The Hand</vt:lpstr>
      <vt:lpstr>SketchyVTI</vt:lpstr>
      <vt:lpstr>Causation</vt:lpstr>
      <vt:lpstr>Content</vt:lpstr>
      <vt:lpstr>Aims and learning Objectives</vt:lpstr>
      <vt:lpstr>Causation </vt:lpstr>
      <vt:lpstr>Factual Causation</vt:lpstr>
      <vt:lpstr>Material contribution</vt:lpstr>
      <vt:lpstr>Divided </vt:lpstr>
      <vt:lpstr>What about special cases?</vt:lpstr>
      <vt:lpstr>Continued.....</vt:lpstr>
      <vt:lpstr>Chain of Causation</vt:lpstr>
      <vt:lpstr>Intervening act of the claimant </vt:lpstr>
      <vt:lpstr>Intervening Act of nature or third party</vt:lpstr>
      <vt:lpstr>Activity one </vt:lpstr>
      <vt:lpstr>A doctor who gives his patient the wrong medication resulting in death.</vt:lpstr>
      <vt:lpstr>What is the chain of causation?</vt:lpstr>
      <vt:lpstr>What type of causation must be proven first?</vt:lpstr>
      <vt:lpstr>What can break the chain of causation?</vt:lpstr>
      <vt:lpstr>What is Mesothelioma?</vt:lpstr>
      <vt:lpstr>What happens if the injuries cannot be divided?</vt:lpstr>
      <vt:lpstr>Legal causation </vt:lpstr>
      <vt:lpstr>Continued </vt:lpstr>
      <vt:lpstr>Thin skull test </vt:lpstr>
      <vt:lpstr>Continued....</vt:lpstr>
      <vt:lpstr>Activity two </vt:lpstr>
      <vt:lpstr>Scenario question</vt:lpstr>
      <vt:lpstr>Activity</vt:lpstr>
      <vt:lpstr>Summing it up </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691</cp:revision>
  <dcterms:created xsi:type="dcterms:W3CDTF">2022-09-05T14:20:58Z</dcterms:created>
  <dcterms:modified xsi:type="dcterms:W3CDTF">2025-10-14T10:14:36Z</dcterms:modified>
</cp:coreProperties>
</file>