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5"/>
  </p:notesMasterIdLst>
  <p:handoutMasterIdLst>
    <p:handoutMasterId r:id="rId36"/>
  </p:handoutMasterIdLst>
  <p:sldIdLst>
    <p:sldId id="279" r:id="rId2"/>
    <p:sldId id="314" r:id="rId3"/>
    <p:sldId id="315" r:id="rId4"/>
    <p:sldId id="281" r:id="rId5"/>
    <p:sldId id="333" r:id="rId6"/>
    <p:sldId id="318" r:id="rId7"/>
    <p:sldId id="330" r:id="rId8"/>
    <p:sldId id="331" r:id="rId9"/>
    <p:sldId id="332" r:id="rId10"/>
    <p:sldId id="319" r:id="rId11"/>
    <p:sldId id="341" r:id="rId12"/>
    <p:sldId id="342" r:id="rId13"/>
    <p:sldId id="343" r:id="rId14"/>
    <p:sldId id="334" r:id="rId15"/>
    <p:sldId id="335" r:id="rId16"/>
    <p:sldId id="336" r:id="rId17"/>
    <p:sldId id="337" r:id="rId18"/>
    <p:sldId id="338" r:id="rId19"/>
    <p:sldId id="339" r:id="rId20"/>
    <p:sldId id="340" r:id="rId21"/>
    <p:sldId id="325" r:id="rId22"/>
    <p:sldId id="326" r:id="rId23"/>
    <p:sldId id="327" r:id="rId24"/>
    <p:sldId id="328" r:id="rId25"/>
    <p:sldId id="329" r:id="rId26"/>
    <p:sldId id="305" r:id="rId27"/>
    <p:sldId id="307" r:id="rId28"/>
    <p:sldId id="308" r:id="rId29"/>
    <p:sldId id="344" r:id="rId30"/>
    <p:sldId id="345" r:id="rId31"/>
    <p:sldId id="309" r:id="rId32"/>
    <p:sldId id="310" r:id="rId33"/>
    <p:sldId id="311" r:id="rId3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104" d="100"/>
          <a:sy n="104" d="100"/>
        </p:scale>
        <p:origin x="1698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z="1800">
              <a:ea typeface="ＭＳ Ｐゴシック" panose="020B0600070205080204" pitchFamily="34" charset="-128"/>
            </a:endParaRPr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fld id="{A1E87303-9E7A-4BB2-AB5F-A3E4CFE03D13}" type="slidenum">
              <a:rPr lang="en-US" altLang="en-US" sz="1300"/>
              <a:pPr/>
              <a:t>6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264884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z="1800">
              <a:ea typeface="ＭＳ Ｐゴシック" panose="020B0600070205080204" pitchFamily="34" charset="-128"/>
            </a:endParaRPr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fld id="{0C5FEA73-9684-451A-A57F-7DDE309EB34B}" type="slidenum">
              <a:rPr lang="en-US" altLang="en-US" sz="1300"/>
              <a:pPr/>
              <a:t>10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40986235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z="1800">
              <a:ea typeface="ＭＳ Ｐゴシック" panose="020B0600070205080204" pitchFamily="34" charset="-128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fld id="{A175F71A-7536-443A-9ADD-F567DB075B0B}" type="slidenum">
              <a:rPr lang="en-US" altLang="en-US" sz="1300"/>
              <a:pPr/>
              <a:t>11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25822945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fld id="{E56345BB-FC65-4948-BF0A-FABC2DA49C2F}" type="slidenum">
              <a:rPr lang="en-US" altLang="en-US" sz="1300"/>
              <a:pPr/>
              <a:t>12</a:t>
            </a:fld>
            <a:endParaRPr lang="en-US" altLang="en-US" sz="1300"/>
          </a:p>
        </p:txBody>
      </p:sp>
      <p:sp>
        <p:nvSpPr>
          <p:cNvPr id="20483" name="Rectangle 7"/>
          <p:cNvSpPr txBox="1">
            <a:spLocks noGrp="1" noChangeArrowheads="1"/>
          </p:cNvSpPr>
          <p:nvPr/>
        </p:nvSpPr>
        <p:spPr bwMode="auto">
          <a:xfrm>
            <a:off x="4138613" y="9107488"/>
            <a:ext cx="3163887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6506" tIns="48253" rIns="96506" bIns="48253" anchor="b"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r"/>
            <a:fld id="{7A3A8441-FD2C-49D1-9726-FB18EB1713BD}" type="slidenum">
              <a:rPr lang="en-US" altLang="en-US" sz="1300">
                <a:solidFill>
                  <a:srgbClr val="000000"/>
                </a:solidFill>
                <a:ea typeface="ＭＳ Ｐゴシック" panose="020B0600070205080204" pitchFamily="34" charset="-128"/>
              </a:rPr>
              <a:pPr algn="r"/>
              <a:t>12</a:t>
            </a:fld>
            <a:endParaRPr lang="en-US" altLang="en-US" sz="1300">
              <a:solidFill>
                <a:srgbClr val="000000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2048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z="180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7790376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z="1800">
              <a:ea typeface="ＭＳ Ｐゴシック" panose="020B0600070205080204" pitchFamily="34" charset="-128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fld id="{6206AEC3-144E-4454-A78E-CFBF949E17F7}" type="slidenum">
              <a:rPr lang="en-US" altLang="en-US" sz="1300"/>
              <a:pPr/>
              <a:t>13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2662759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31DA67-585F-4701-B610-2E1F1D2DEDCE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321691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1B6019F-FE9F-4A8E-8187-C98BFE02A78E}" type="slidenum">
              <a:rPr lang="en-US" altLang="zh-CN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17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24751343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F60C8A7-4E2E-4695-AA9B-2D56C4694431}" type="slidenum">
              <a:rPr lang="en-US" altLang="zh-CN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18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5714597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83D43D2-8AFC-4440-AD88-6657155F5F30}" type="slidenum">
              <a:rPr lang="en-US" altLang="zh-CN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19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33944801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961D20D-E106-4FA8-8456-FBA6D6100070}" type="slidenum">
              <a:rPr lang="en-US" altLang="zh-CN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20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548406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fld id="{B45B24BB-80DC-42F0-ABF0-011890F4010C}" type="slidenum">
              <a:rPr lang="en-US" altLang="en-US" sz="1300"/>
              <a:pPr/>
              <a:t>21</a:t>
            </a:fld>
            <a:endParaRPr lang="en-US" altLang="en-US" sz="1300"/>
          </a:p>
        </p:txBody>
      </p:sp>
      <p:sp>
        <p:nvSpPr>
          <p:cNvPr id="32771" name="Rectangle 7"/>
          <p:cNvSpPr txBox="1">
            <a:spLocks noGrp="1" noChangeArrowheads="1"/>
          </p:cNvSpPr>
          <p:nvPr/>
        </p:nvSpPr>
        <p:spPr bwMode="auto">
          <a:xfrm>
            <a:off x="4138613" y="9107488"/>
            <a:ext cx="3163887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6506" tIns="48253" rIns="96506" bIns="48253" anchor="b"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r"/>
            <a:fld id="{FC0E5D4E-AE66-43D0-9935-2419EDBE8EE4}" type="slidenum">
              <a:rPr lang="en-US" altLang="en-US" sz="1300">
                <a:solidFill>
                  <a:srgbClr val="000000"/>
                </a:solidFill>
                <a:ea typeface="ＭＳ Ｐゴシック" panose="020B0600070205080204" pitchFamily="34" charset="-128"/>
              </a:rPr>
              <a:pPr algn="r"/>
              <a:t>21</a:t>
            </a:fld>
            <a:endParaRPr lang="en-US" altLang="en-US" sz="1300">
              <a:solidFill>
                <a:srgbClr val="000000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3277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z="180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0587901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fld id="{0ACCDA17-0092-4A1D-B5F7-CD714EB4D74B}" type="slidenum">
              <a:rPr lang="en-US" altLang="en-US" sz="1300"/>
              <a:pPr/>
              <a:t>22</a:t>
            </a:fld>
            <a:endParaRPr lang="en-US" altLang="en-US" sz="1300"/>
          </a:p>
        </p:txBody>
      </p:sp>
      <p:sp>
        <p:nvSpPr>
          <p:cNvPr id="34819" name="Rectangle 7"/>
          <p:cNvSpPr txBox="1">
            <a:spLocks noGrp="1" noChangeArrowheads="1"/>
          </p:cNvSpPr>
          <p:nvPr/>
        </p:nvSpPr>
        <p:spPr bwMode="auto">
          <a:xfrm>
            <a:off x="4138613" y="9107488"/>
            <a:ext cx="3163887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6506" tIns="48253" rIns="96506" bIns="48253" anchor="b"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r"/>
            <a:fld id="{E2D8A758-1768-43E0-9639-0EDA3EB913FE}" type="slidenum">
              <a:rPr lang="en-US" altLang="en-US" sz="1300">
                <a:solidFill>
                  <a:srgbClr val="000000"/>
                </a:solidFill>
                <a:ea typeface="ＭＳ Ｐゴシック" panose="020B0600070205080204" pitchFamily="34" charset="-128"/>
              </a:rPr>
              <a:pPr algn="r"/>
              <a:t>22</a:t>
            </a:fld>
            <a:endParaRPr lang="en-US" altLang="en-US" sz="1300">
              <a:solidFill>
                <a:srgbClr val="000000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3482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z="180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6573044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fld id="{EC79E27A-DD3F-4FA5-B67E-296B767310CA}" type="slidenum">
              <a:rPr lang="en-US" altLang="en-US" sz="1300"/>
              <a:pPr/>
              <a:t>23</a:t>
            </a:fld>
            <a:endParaRPr lang="en-US" altLang="en-US" sz="1300"/>
          </a:p>
        </p:txBody>
      </p:sp>
      <p:sp>
        <p:nvSpPr>
          <p:cNvPr id="36867" name="Rectangle 7"/>
          <p:cNvSpPr txBox="1">
            <a:spLocks noGrp="1" noChangeArrowheads="1"/>
          </p:cNvSpPr>
          <p:nvPr/>
        </p:nvSpPr>
        <p:spPr bwMode="auto">
          <a:xfrm>
            <a:off x="4138613" y="9107488"/>
            <a:ext cx="3163887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6506" tIns="48253" rIns="96506" bIns="48253" anchor="b"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r"/>
            <a:fld id="{E2285CDF-545E-459A-B9D4-A8253446A8FC}" type="slidenum">
              <a:rPr lang="en-US" altLang="en-US" sz="1300">
                <a:solidFill>
                  <a:srgbClr val="000000"/>
                </a:solidFill>
                <a:ea typeface="ＭＳ Ｐゴシック" panose="020B0600070205080204" pitchFamily="34" charset="-128"/>
              </a:rPr>
              <a:pPr algn="r"/>
              <a:t>23</a:t>
            </a:fld>
            <a:endParaRPr lang="en-US" altLang="en-US" sz="1300">
              <a:solidFill>
                <a:srgbClr val="000000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3686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z="180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2310215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fld id="{8FE283E0-21A5-4776-AA08-E1F70E3EBA71}" type="slidenum">
              <a:rPr lang="en-US" altLang="en-US" sz="1300"/>
              <a:pPr/>
              <a:t>24</a:t>
            </a:fld>
            <a:endParaRPr lang="en-US" altLang="en-US" sz="1300"/>
          </a:p>
        </p:txBody>
      </p:sp>
      <p:sp>
        <p:nvSpPr>
          <p:cNvPr id="94211" name="Rectangle 7"/>
          <p:cNvSpPr txBox="1">
            <a:spLocks noGrp="1" noChangeArrowheads="1"/>
          </p:cNvSpPr>
          <p:nvPr/>
        </p:nvSpPr>
        <p:spPr bwMode="auto">
          <a:xfrm>
            <a:off x="4138613" y="9107488"/>
            <a:ext cx="3163887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6506" tIns="48253" rIns="96506" bIns="48253" anchor="b"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r"/>
            <a:fld id="{74296F24-9857-408F-9A5B-3906659C7C66}" type="slidenum">
              <a:rPr lang="en-US" altLang="en-US" sz="1300">
                <a:solidFill>
                  <a:srgbClr val="000000"/>
                </a:solidFill>
                <a:ea typeface="ＭＳ Ｐゴシック" panose="020B0600070205080204" pitchFamily="34" charset="-128"/>
              </a:rPr>
              <a:pPr algn="r"/>
              <a:t>24</a:t>
            </a:fld>
            <a:endParaRPr lang="en-US" altLang="en-US" sz="1300">
              <a:solidFill>
                <a:srgbClr val="000000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9421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z="180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08219396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fld id="{B02ECCCB-8F7F-4828-9976-18365AE7572E}" type="slidenum">
              <a:rPr lang="en-US" altLang="en-US" sz="1300"/>
              <a:pPr/>
              <a:t>25</a:t>
            </a:fld>
            <a:endParaRPr lang="en-US" altLang="en-US" sz="1300"/>
          </a:p>
        </p:txBody>
      </p:sp>
      <p:sp>
        <p:nvSpPr>
          <p:cNvPr id="96259" name="Rectangle 7"/>
          <p:cNvSpPr txBox="1">
            <a:spLocks noGrp="1" noChangeArrowheads="1"/>
          </p:cNvSpPr>
          <p:nvPr/>
        </p:nvSpPr>
        <p:spPr bwMode="auto">
          <a:xfrm>
            <a:off x="4138613" y="9107488"/>
            <a:ext cx="3163887" cy="4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6506" tIns="48253" rIns="96506" bIns="48253" anchor="b"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r"/>
            <a:fld id="{FE035E6E-85B3-4E89-97DE-F9782FB4CC8B}" type="slidenum">
              <a:rPr lang="en-US" altLang="en-US" sz="1300">
                <a:solidFill>
                  <a:srgbClr val="000000"/>
                </a:solidFill>
                <a:ea typeface="ＭＳ Ｐゴシック" panose="020B0600070205080204" pitchFamily="34" charset="-128"/>
              </a:rPr>
              <a:pPr algn="r"/>
              <a:t>25</a:t>
            </a:fld>
            <a:endParaRPr lang="en-US" altLang="en-US" sz="1300">
              <a:solidFill>
                <a:srgbClr val="000000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9626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6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z="180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359962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z="1800">
              <a:ea typeface="ＭＳ Ｐゴシック" panose="020B0600070205080204" pitchFamily="34" charset="-128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fld id="{3FC302C2-6B36-4EC0-8684-FDC9A37BDF87}" type="slidenum">
              <a:rPr lang="en-US" altLang="en-US" sz="1300"/>
              <a:pPr/>
              <a:t>29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61835727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z="1800">
              <a:ea typeface="ＭＳ Ｐゴシック" panose="020B0600070205080204" pitchFamily="34" charset="-128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fld id="{AF8A4064-AED1-4976-97D1-F7D5494D0129}" type="slidenum">
              <a:rPr lang="en-US" altLang="en-US" sz="1300"/>
              <a:pPr/>
              <a:t>30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41021901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  <a:prstGeom prst="rect">
            <a:avLst/>
          </a:prstGeom>
        </p:spPr>
        <p:txBody>
          <a:bodyPr/>
          <a:lstStyle>
            <a:lvl1pPr>
              <a:defRPr>
                <a:latin typeface="Garamond" panose="020204040303010108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  <a:latin typeface="Garamond" panose="02020404030301010803" pitchFamily="18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D4872A-BB0B-4D0D-AC6A-CDB8062EBD9C}" type="datetime1">
              <a:rPr lang="en-GB" altLang="en-US" smtClean="0"/>
              <a:t>24/06/2024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>
                <a:latin typeface="Garamond" panose="020204040303010108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/>
          <a:lstStyle>
            <a:lvl1pPr>
              <a:defRPr>
                <a:latin typeface="Garamond" panose="02020404030301010803" pitchFamily="18" charset="0"/>
              </a:defRPr>
            </a:lvl1pPr>
            <a:lvl2pPr>
              <a:defRPr>
                <a:latin typeface="Garamond" panose="02020404030301010803" pitchFamily="18" charset="0"/>
              </a:defRPr>
            </a:lvl2pPr>
            <a:lvl3pPr>
              <a:defRPr>
                <a:latin typeface="Garamond" panose="02020404030301010803" pitchFamily="18" charset="0"/>
              </a:defRPr>
            </a:lvl3pPr>
            <a:lvl4pPr>
              <a:defRPr>
                <a:latin typeface="Garamond" panose="02020404030301010803" pitchFamily="18" charset="0"/>
              </a:defRPr>
            </a:lvl4pPr>
            <a:lvl5pPr>
              <a:defRPr>
                <a:latin typeface="Garamond" panose="02020404030301010803" pitchFamily="18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FB8A58-2EEA-4AC6-8555-E0E58E80FBB0}" type="datetime1">
              <a:rPr lang="en-GB" altLang="en-US" smtClean="0"/>
              <a:t>24/06/2024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1" y="1"/>
            <a:ext cx="4499992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8604448" y="0"/>
            <a:ext cx="730250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>
                <a:latin typeface="Garamond" panose="020204040303010108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  <a:latin typeface="Garamond" panose="02020404030301010803" pitchFamily="18" charset="0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7597E6-0B6C-4D86-B98D-11E33FF03E03}" type="datetime1">
              <a:rPr lang="en-GB" altLang="en-US" smtClean="0"/>
              <a:t>24/06/2024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1" y="1"/>
            <a:ext cx="4499992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8604448" y="0"/>
            <a:ext cx="730250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>
                <a:latin typeface="Garamond" panose="020204040303010108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  <a:prstGeom prst="rect">
            <a:avLst/>
          </a:prstGeom>
        </p:spPr>
        <p:txBody>
          <a:bodyPr/>
          <a:lstStyle>
            <a:lvl1pPr>
              <a:defRPr sz="2800">
                <a:latin typeface="Garamond" panose="02020404030301010803" pitchFamily="18" charset="0"/>
              </a:defRPr>
            </a:lvl1pPr>
            <a:lvl2pPr>
              <a:defRPr sz="2400">
                <a:latin typeface="Garamond" panose="02020404030301010803" pitchFamily="18" charset="0"/>
              </a:defRPr>
            </a:lvl2pPr>
            <a:lvl3pPr>
              <a:defRPr sz="2000">
                <a:latin typeface="Garamond" panose="02020404030301010803" pitchFamily="18" charset="0"/>
              </a:defRPr>
            </a:lvl3pPr>
            <a:lvl4pPr>
              <a:defRPr sz="1800">
                <a:latin typeface="Garamond" panose="02020404030301010803" pitchFamily="18" charset="0"/>
              </a:defRPr>
            </a:lvl4pPr>
            <a:lvl5pPr>
              <a:defRPr sz="1800">
                <a:latin typeface="Garamond" panose="02020404030301010803" pitchFamily="18" charset="0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  <a:prstGeom prst="rect">
            <a:avLst/>
          </a:prstGeom>
        </p:spPr>
        <p:txBody>
          <a:bodyPr/>
          <a:lstStyle>
            <a:lvl1pPr>
              <a:defRPr sz="2800">
                <a:latin typeface="Garamond" panose="02020404030301010803" pitchFamily="18" charset="0"/>
              </a:defRPr>
            </a:lvl1pPr>
            <a:lvl2pPr>
              <a:defRPr sz="2400">
                <a:latin typeface="Garamond" panose="02020404030301010803" pitchFamily="18" charset="0"/>
              </a:defRPr>
            </a:lvl2pPr>
            <a:lvl3pPr>
              <a:defRPr sz="2000">
                <a:latin typeface="Garamond" panose="02020404030301010803" pitchFamily="18" charset="0"/>
              </a:defRPr>
            </a:lvl3pPr>
            <a:lvl4pPr>
              <a:defRPr sz="1800">
                <a:latin typeface="Garamond" panose="02020404030301010803" pitchFamily="18" charset="0"/>
              </a:defRPr>
            </a:lvl4pPr>
            <a:lvl5pPr>
              <a:defRPr sz="1800">
                <a:latin typeface="Garamond" panose="02020404030301010803" pitchFamily="18" charset="0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0E125C-5BDE-4830-84D7-EA46874CF8B3}" type="datetime1">
              <a:rPr lang="en-GB" altLang="en-US" smtClean="0"/>
              <a:t>24/06/2024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1" y="1"/>
            <a:ext cx="4499992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8604448" y="0"/>
            <a:ext cx="730250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>
                <a:latin typeface="Garamond" panose="020204040303010108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Garamond" panose="02020404030301010803" pitchFamily="18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  <a:prstGeom prst="rect">
            <a:avLst/>
          </a:prstGeom>
        </p:spPr>
        <p:txBody>
          <a:bodyPr/>
          <a:lstStyle>
            <a:lvl1pPr>
              <a:defRPr sz="2400">
                <a:latin typeface="Garamond" panose="02020404030301010803" pitchFamily="18" charset="0"/>
              </a:defRPr>
            </a:lvl1pPr>
            <a:lvl2pPr>
              <a:defRPr sz="2000">
                <a:latin typeface="Garamond" panose="02020404030301010803" pitchFamily="18" charset="0"/>
              </a:defRPr>
            </a:lvl2pPr>
            <a:lvl3pPr>
              <a:defRPr sz="1800">
                <a:latin typeface="Garamond" panose="02020404030301010803" pitchFamily="18" charset="0"/>
              </a:defRPr>
            </a:lvl3pPr>
            <a:lvl4pPr>
              <a:defRPr sz="1600">
                <a:latin typeface="Garamond" panose="02020404030301010803" pitchFamily="18" charset="0"/>
              </a:defRPr>
            </a:lvl4pPr>
            <a:lvl5pPr>
              <a:defRPr sz="1600">
                <a:latin typeface="Garamond" panose="02020404030301010803" pitchFamily="18" charset="0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>
                <a:latin typeface="Garamond" panose="02020404030301010803" pitchFamily="18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  <a:prstGeom prst="rect">
            <a:avLst/>
          </a:prstGeom>
        </p:spPr>
        <p:txBody>
          <a:bodyPr/>
          <a:lstStyle>
            <a:lvl1pPr>
              <a:defRPr sz="2400">
                <a:latin typeface="Garamond" panose="02020404030301010803" pitchFamily="18" charset="0"/>
              </a:defRPr>
            </a:lvl1pPr>
            <a:lvl2pPr>
              <a:defRPr sz="2000">
                <a:latin typeface="Garamond" panose="02020404030301010803" pitchFamily="18" charset="0"/>
              </a:defRPr>
            </a:lvl2pPr>
            <a:lvl3pPr>
              <a:defRPr sz="1800">
                <a:latin typeface="Garamond" panose="02020404030301010803" pitchFamily="18" charset="0"/>
              </a:defRPr>
            </a:lvl3pPr>
            <a:lvl4pPr>
              <a:defRPr sz="1600">
                <a:latin typeface="Garamond" panose="02020404030301010803" pitchFamily="18" charset="0"/>
              </a:defRPr>
            </a:lvl4pPr>
            <a:lvl5pPr>
              <a:defRPr sz="1600">
                <a:latin typeface="Garamond" panose="02020404030301010803" pitchFamily="18" charset="0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A26910-24AA-485E-81B2-BC65DEA62FEC}" type="datetime1">
              <a:rPr lang="en-GB" altLang="en-US" smtClean="0"/>
              <a:t>24/06/2024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9" name="Text Box 11"/>
          <p:cNvSpPr txBox="1">
            <a:spLocks noChangeArrowheads="1"/>
          </p:cNvSpPr>
          <p:nvPr userDrawn="1"/>
        </p:nvSpPr>
        <p:spPr bwMode="auto">
          <a:xfrm>
            <a:off x="1" y="1"/>
            <a:ext cx="4499992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8604448" y="0"/>
            <a:ext cx="730250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>
                <a:latin typeface="Garamond" panose="020204040303010108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16B131-F134-4E96-B0F7-FA2EB8ED435E}" type="datetime1">
              <a:rPr lang="en-GB" altLang="en-US" smtClean="0"/>
              <a:t>24/06/2024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Text Box 11"/>
          <p:cNvSpPr txBox="1">
            <a:spLocks noChangeArrowheads="1"/>
          </p:cNvSpPr>
          <p:nvPr userDrawn="1"/>
        </p:nvSpPr>
        <p:spPr bwMode="auto">
          <a:xfrm>
            <a:off x="1" y="1"/>
            <a:ext cx="4499992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8604448" y="0"/>
            <a:ext cx="730250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1E37B1-B04A-4F8A-9DC0-B2616279A4E3}" type="datetime1">
              <a:rPr lang="en-GB" altLang="en-US" smtClean="0"/>
              <a:t>24/06/2024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4" name="Text Box 11"/>
          <p:cNvSpPr txBox="1">
            <a:spLocks noChangeArrowheads="1"/>
          </p:cNvSpPr>
          <p:nvPr userDrawn="1"/>
        </p:nvSpPr>
        <p:spPr bwMode="auto">
          <a:xfrm>
            <a:off x="1" y="1"/>
            <a:ext cx="4499992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8604448" y="0"/>
            <a:ext cx="730250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>
                <a:latin typeface="Garamond" panose="020204040303010108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  <a:prstGeom prst="rect">
            <a:avLst/>
          </a:prstGeom>
        </p:spPr>
        <p:txBody>
          <a:bodyPr/>
          <a:lstStyle>
            <a:lvl1pPr>
              <a:defRPr sz="3200">
                <a:latin typeface="Garamond" panose="02020404030301010803" pitchFamily="18" charset="0"/>
              </a:defRPr>
            </a:lvl1pPr>
            <a:lvl2pPr>
              <a:defRPr sz="2800">
                <a:latin typeface="Garamond" panose="02020404030301010803" pitchFamily="18" charset="0"/>
              </a:defRPr>
            </a:lvl2pPr>
            <a:lvl3pPr>
              <a:defRPr sz="2400">
                <a:latin typeface="Garamond" panose="02020404030301010803" pitchFamily="18" charset="0"/>
              </a:defRPr>
            </a:lvl3pPr>
            <a:lvl4pPr>
              <a:defRPr sz="2000">
                <a:latin typeface="Garamond" panose="02020404030301010803" pitchFamily="18" charset="0"/>
              </a:defRPr>
            </a:lvl4pPr>
            <a:lvl5pPr>
              <a:defRPr sz="2000">
                <a:latin typeface="Garamond" panose="02020404030301010803" pitchFamily="18" charset="0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>
                <a:latin typeface="Garamond" panose="02020404030301010803" pitchFamily="18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6C357B-4A1B-4D07-AC47-E299C4354B33}" type="datetime1">
              <a:rPr lang="en-GB" altLang="en-US" smtClean="0"/>
              <a:t>24/06/2024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1" y="1"/>
            <a:ext cx="4499992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8604448" y="0"/>
            <a:ext cx="730250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>
                <a:latin typeface="Garamond" panose="020204040303010108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buNone/>
              <a:defRPr sz="3200">
                <a:latin typeface="Garamond" panose="02020404030301010803" pitchFamily="18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>
                <a:latin typeface="Garamond" panose="02020404030301010803" pitchFamily="18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A3E4A6-E394-4F5C-AB00-C705729D4C44}" type="datetime1">
              <a:rPr lang="en-GB" altLang="en-US" smtClean="0"/>
              <a:t>24/06/2024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1" y="1"/>
            <a:ext cx="4499992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8604448" y="0"/>
            <a:ext cx="730250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>
                <a:latin typeface="Garamond" panose="020204040303010108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3916363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Garamond" panose="02020404030301010803" pitchFamily="18" charset="0"/>
              </a:defRPr>
            </a:lvl1pPr>
            <a:lvl2pPr>
              <a:defRPr>
                <a:latin typeface="Garamond" panose="02020404030301010803" pitchFamily="18" charset="0"/>
              </a:defRPr>
            </a:lvl2pPr>
            <a:lvl3pPr>
              <a:defRPr>
                <a:latin typeface="Garamond" panose="02020404030301010803" pitchFamily="18" charset="0"/>
              </a:defRPr>
            </a:lvl3pPr>
            <a:lvl4pPr>
              <a:defRPr>
                <a:latin typeface="Garamond" panose="02020404030301010803" pitchFamily="18" charset="0"/>
              </a:defRPr>
            </a:lvl4pPr>
            <a:lvl5pPr>
              <a:defRPr>
                <a:latin typeface="Garamond" panose="02020404030301010803" pitchFamily="18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58877D-06F5-47F3-98DE-79CB2DC4B98A}" type="datetime1">
              <a:rPr lang="en-GB" altLang="en-US" smtClean="0"/>
              <a:t>24/06/2024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1" y="1"/>
            <a:ext cx="4499992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8604448" y="0"/>
            <a:ext cx="730250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Garamond" panose="020204040303010108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  <a:prstGeom prst="rect">
            <a:avLst/>
          </a:prstGeom>
        </p:spPr>
        <p:txBody>
          <a:bodyPr vert="eaVert"/>
          <a:lstStyle>
            <a:lvl1pPr>
              <a:defRPr>
                <a:latin typeface="Garamond" panose="02020404030301010803" pitchFamily="18" charset="0"/>
              </a:defRPr>
            </a:lvl1pPr>
            <a:lvl2pPr>
              <a:defRPr>
                <a:latin typeface="Garamond" panose="02020404030301010803" pitchFamily="18" charset="0"/>
              </a:defRPr>
            </a:lvl2pPr>
            <a:lvl3pPr>
              <a:defRPr>
                <a:latin typeface="Garamond" panose="02020404030301010803" pitchFamily="18" charset="0"/>
              </a:defRPr>
            </a:lvl3pPr>
            <a:lvl4pPr>
              <a:defRPr>
                <a:latin typeface="Garamond" panose="02020404030301010803" pitchFamily="18" charset="0"/>
              </a:defRPr>
            </a:lvl4pPr>
            <a:lvl5pPr>
              <a:defRPr>
                <a:latin typeface="Garamond" panose="02020404030301010803" pitchFamily="18" charset="0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047AD2-675E-4D69-A1CA-469076873E75}" type="datetime1">
              <a:rPr lang="en-GB" altLang="en-US" smtClean="0"/>
              <a:t>24/06/2024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1" y="1"/>
            <a:ext cx="4499992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8604448" y="0"/>
            <a:ext cx="730250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/>
          <p:cNvSpPr>
            <a:spLocks noGrp="1"/>
          </p:cNvSpPr>
          <p:nvPr>
            <p:ph type="title"/>
          </p:nvPr>
        </p:nvSpPr>
        <p:spPr>
          <a:xfrm>
            <a:off x="489202" y="308655"/>
            <a:ext cx="8186399" cy="1030814"/>
          </a:xfrm>
          <a:prstGeom prst="rect">
            <a:avLst/>
          </a:prstGeom>
        </p:spPr>
        <p:txBody>
          <a:bodyPr vert="horz" lIns="0" tIns="0" rIns="0" bIns="0" rtlCol="0" anchor="b" anchorCtr="0">
            <a:normAutofit/>
          </a:bodyPr>
          <a:lstStyle>
            <a:lvl1pPr>
              <a:defRPr>
                <a:latin typeface="Garamond" panose="02020404030301010803" pitchFamily="18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Text Placeholder 2"/>
          <p:cNvSpPr>
            <a:spLocks noGrp="1"/>
          </p:cNvSpPr>
          <p:nvPr>
            <p:ph idx="1"/>
          </p:nvPr>
        </p:nvSpPr>
        <p:spPr>
          <a:xfrm>
            <a:off x="485774" y="1963737"/>
            <a:ext cx="8181975" cy="4106863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>
              <a:defRPr>
                <a:latin typeface="Garamond" panose="02020404030301010803" pitchFamily="18" charset="0"/>
              </a:defRPr>
            </a:lvl1pPr>
            <a:lvl2pPr>
              <a:defRPr>
                <a:latin typeface="Garamond" panose="02020404030301010803" pitchFamily="18" charset="0"/>
              </a:defRPr>
            </a:lvl2pPr>
            <a:lvl3pPr>
              <a:defRPr>
                <a:latin typeface="Garamond" panose="02020404030301010803" pitchFamily="18" charset="0"/>
              </a:defRPr>
            </a:lvl3pPr>
            <a:lvl4pPr>
              <a:defRPr>
                <a:latin typeface="Garamond" panose="02020404030301010803" pitchFamily="18" charset="0"/>
              </a:defRPr>
            </a:lvl4pPr>
            <a:lvl5pPr>
              <a:defRPr>
                <a:latin typeface="Garamond" panose="02020404030301010803" pitchFamily="18" charset="0"/>
              </a:defRPr>
            </a:lvl5pPr>
          </a:lstStyle>
          <a:p>
            <a:pPr lvl="0"/>
            <a:r>
              <a:rPr lang="en-US" dirty="0"/>
              <a:t>Click to edit Master text styles for headings</a:t>
            </a:r>
          </a:p>
          <a:p>
            <a:pPr lvl="1"/>
            <a:r>
              <a:rPr lang="en-US" dirty="0"/>
              <a:t>Second level for body copy</a:t>
            </a:r>
          </a:p>
          <a:p>
            <a:pPr lvl="2"/>
            <a:r>
              <a:rPr lang="en-US" dirty="0"/>
              <a:t>Third level for bullets</a:t>
            </a:r>
          </a:p>
          <a:p>
            <a:pPr lvl="3"/>
            <a:r>
              <a:rPr lang="en-US" dirty="0"/>
              <a:t>Fourth level for quotes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Slide Number Placeholder 5"/>
          <p:cNvSpPr txBox="1">
            <a:spLocks/>
          </p:cNvSpPr>
          <p:nvPr userDrawn="1"/>
        </p:nvSpPr>
        <p:spPr>
          <a:xfrm>
            <a:off x="8289924" y="6246000"/>
            <a:ext cx="377825" cy="255587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defPPr>
              <a:defRPr lang="en-US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defRPr sz="1000" i="0" kern="1200">
                <a:solidFill>
                  <a:srgbClr val="2D3646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fld id="{82FAC044-EEDC-BC48-BAED-A12F02D1BD58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Text Box 11"/>
          <p:cNvSpPr txBox="1">
            <a:spLocks noChangeArrowheads="1"/>
          </p:cNvSpPr>
          <p:nvPr userDrawn="1"/>
        </p:nvSpPr>
        <p:spPr bwMode="auto">
          <a:xfrm>
            <a:off x="1" y="1"/>
            <a:ext cx="4499992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04448" y="0"/>
            <a:ext cx="730250" cy="339725"/>
          </a:xfrm>
          <a:prstGeom prst="rect">
            <a:avLst/>
          </a:prstGeom>
        </p:spPr>
        <p:txBody>
          <a:bodyPr/>
          <a:lstStyle>
            <a:lvl1pPr>
              <a:defRPr sz="800"/>
            </a:lvl1pPr>
          </a:lstStyle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27857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4000">
                <a:solidFill>
                  <a:schemeClr val="tx1"/>
                </a:solidFill>
                <a:latin typeface="Garamond" panose="02020404030301010803" pitchFamily="18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Garamond" panose="02020404030301010803" pitchFamily="18" charset="0"/>
                <a:cs typeface="Arial" pitchFamily="34" charset="0"/>
              </a:defRPr>
            </a:lvl1pPr>
            <a:lvl2pPr>
              <a:defRPr sz="2000">
                <a:solidFill>
                  <a:schemeClr val="tx1"/>
                </a:solidFill>
                <a:latin typeface="Garamond" panose="02020404030301010803" pitchFamily="18" charset="0"/>
                <a:cs typeface="Arial" pitchFamily="34" charset="0"/>
              </a:defRPr>
            </a:lvl2pPr>
            <a:lvl3pPr>
              <a:defRPr sz="1800">
                <a:solidFill>
                  <a:schemeClr val="tx1"/>
                </a:solidFill>
                <a:latin typeface="Garamond" panose="02020404030301010803" pitchFamily="18" charset="0"/>
                <a:cs typeface="Arial" pitchFamily="34" charset="0"/>
              </a:defRPr>
            </a:lvl3pPr>
            <a:lvl4pPr>
              <a:defRPr sz="1600">
                <a:solidFill>
                  <a:schemeClr val="tx1"/>
                </a:solidFill>
                <a:latin typeface="Garamond" panose="02020404030301010803" pitchFamily="18" charset="0"/>
                <a:cs typeface="Arial" pitchFamily="34" charset="0"/>
              </a:defRPr>
            </a:lvl4pPr>
            <a:lvl5pPr>
              <a:defRPr sz="1600">
                <a:solidFill>
                  <a:schemeClr val="tx1"/>
                </a:solidFill>
                <a:latin typeface="Garamond" panose="02020404030301010803" pitchFamily="18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3150892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  <p:sldLayoutId id="2147483789" r:id="rId1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MBA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Corporate Finance</a:t>
            </a:r>
          </a:p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Week 3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Debt (Bond)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04677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4"/>
          <p:cNvSpPr>
            <a:spLocks noChangeArrowheads="1"/>
          </p:cNvSpPr>
          <p:nvPr/>
        </p:nvSpPr>
        <p:spPr bwMode="auto">
          <a:xfrm>
            <a:off x="682625" y="236538"/>
            <a:ext cx="7778750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4400" dirty="0">
                <a:latin typeface="Garamond" panose="02020404030301010803" pitchFamily="18" charset="0"/>
              </a:rPr>
              <a:t>Sources of financing</a:t>
            </a:r>
          </a:p>
        </p:txBody>
      </p:sp>
      <p:sp>
        <p:nvSpPr>
          <p:cNvPr id="7171" name="Rectangle 15"/>
          <p:cNvSpPr>
            <a:spLocks noChangeArrowheads="1"/>
          </p:cNvSpPr>
          <p:nvPr/>
        </p:nvSpPr>
        <p:spPr bwMode="auto">
          <a:xfrm>
            <a:off x="682625" y="1005979"/>
            <a:ext cx="8223250" cy="449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33375" indent="-333375" defTabSz="304800">
              <a:spcBef>
                <a:spcPct val="20000"/>
              </a:spcBef>
              <a:buChar char="•"/>
              <a:tabLst>
                <a:tab pos="185738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>
              <a:spcBef>
                <a:spcPct val="20000"/>
              </a:spcBef>
              <a:buChar char="–"/>
              <a:tabLst>
                <a:tab pos="185738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>
              <a:spcBef>
                <a:spcPct val="20000"/>
              </a:spcBef>
              <a:buChar char="•"/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>
              <a:spcBef>
                <a:spcPct val="20000"/>
              </a:spcBef>
              <a:buChar char="–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>
              <a:spcBef>
                <a:spcPct val="20000"/>
              </a:spcBef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25000"/>
              </a:spcBef>
            </a:pPr>
            <a:r>
              <a:rPr lang="en-US" altLang="en-US" sz="2800" dirty="0">
                <a:latin typeface="Garamond" panose="02020404030301010803" pitchFamily="18" charset="0"/>
              </a:rPr>
              <a:t>Debt</a:t>
            </a:r>
          </a:p>
          <a:p>
            <a:pPr lvl="1" eaLnBrk="1" hangingPunct="1">
              <a:spcBef>
                <a:spcPct val="25000"/>
              </a:spcBef>
            </a:pPr>
            <a:r>
              <a:rPr lang="en-US" altLang="en-US" sz="2400" dirty="0">
                <a:latin typeface="Garamond" panose="02020404030301010803" pitchFamily="18" charset="0"/>
              </a:rPr>
              <a:t>Bank Loans</a:t>
            </a:r>
          </a:p>
          <a:p>
            <a:pPr lvl="1" eaLnBrk="1" hangingPunct="1">
              <a:spcBef>
                <a:spcPct val="25000"/>
              </a:spcBef>
            </a:pPr>
            <a:r>
              <a:rPr lang="en-US" altLang="en-US" sz="2400" dirty="0">
                <a:latin typeface="Garamond" panose="02020404030301010803" pitchFamily="18" charset="0"/>
              </a:rPr>
              <a:t>Bonds</a:t>
            </a:r>
          </a:p>
          <a:p>
            <a:pPr eaLnBrk="1" hangingPunct="1">
              <a:spcBef>
                <a:spcPct val="25000"/>
              </a:spcBef>
            </a:pPr>
            <a:r>
              <a:rPr lang="en-US" altLang="en-US" sz="2800" dirty="0">
                <a:latin typeface="Garamond" panose="02020404030301010803" pitchFamily="18" charset="0"/>
              </a:rPr>
              <a:t>Equity</a:t>
            </a:r>
          </a:p>
          <a:p>
            <a:pPr lvl="1" eaLnBrk="1" hangingPunct="1">
              <a:spcBef>
                <a:spcPct val="25000"/>
              </a:spcBef>
            </a:pPr>
            <a:r>
              <a:rPr lang="en-US" altLang="en-US" sz="2400" dirty="0">
                <a:latin typeface="Garamond" panose="02020404030301010803" pitchFamily="18" charset="0"/>
              </a:rPr>
              <a:t>IPOs</a:t>
            </a:r>
          </a:p>
          <a:p>
            <a:pPr lvl="1" eaLnBrk="1" hangingPunct="1">
              <a:spcBef>
                <a:spcPct val="25000"/>
              </a:spcBef>
            </a:pPr>
            <a:r>
              <a:rPr lang="en-US" altLang="en-US" sz="2400" dirty="0">
                <a:latin typeface="Garamond" panose="02020404030301010803" pitchFamily="18" charset="0"/>
              </a:rPr>
              <a:t>Right Issues</a:t>
            </a:r>
          </a:p>
          <a:p>
            <a:pPr lvl="2" eaLnBrk="1" hangingPunct="1">
              <a:spcBef>
                <a:spcPct val="25000"/>
              </a:spcBef>
            </a:pPr>
            <a:r>
              <a:rPr lang="en-GB" altLang="en-US" sz="1800" dirty="0">
                <a:latin typeface="Garamond" panose="02020404030301010803" pitchFamily="18" charset="0"/>
              </a:rPr>
              <a:t>an invitation to existing shareholders to 	purchase additional shares in the company (Pre-emption rights)</a:t>
            </a:r>
            <a:endParaRPr lang="en-US" altLang="en-US" sz="1800" dirty="0">
              <a:latin typeface="Garamond" panose="02020404030301010803" pitchFamily="18" charset="0"/>
            </a:endParaRPr>
          </a:p>
          <a:p>
            <a:pPr eaLnBrk="1" hangingPunct="1">
              <a:spcBef>
                <a:spcPct val="25000"/>
              </a:spcBef>
            </a:pPr>
            <a:r>
              <a:rPr lang="en-US" altLang="en-US" sz="2800" dirty="0">
                <a:latin typeface="Garamond" panose="02020404030301010803" pitchFamily="18" charset="0"/>
              </a:rPr>
              <a:t>Preference shares</a:t>
            </a:r>
          </a:p>
          <a:p>
            <a:pPr eaLnBrk="1" hangingPunct="1">
              <a:spcBef>
                <a:spcPct val="25000"/>
              </a:spcBef>
            </a:pPr>
            <a:r>
              <a:rPr lang="en-US" altLang="en-US" sz="2800" dirty="0">
                <a:latin typeface="Garamond" panose="02020404030301010803" pitchFamily="18" charset="0"/>
              </a:rPr>
              <a:t>Convertible and Warrants</a:t>
            </a:r>
          </a:p>
          <a:p>
            <a:pPr lvl="1" eaLnBrk="1" hangingPunct="1">
              <a:spcBef>
                <a:spcPct val="25000"/>
              </a:spcBef>
            </a:pPr>
            <a:endParaRPr lang="en-US" altLang="en-US" sz="2400" dirty="0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4165826"/>
      </p:ext>
    </p:extLst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4"/>
          <p:cNvSpPr>
            <a:spLocks noChangeArrowheads="1"/>
          </p:cNvSpPr>
          <p:nvPr/>
        </p:nvSpPr>
        <p:spPr bwMode="auto">
          <a:xfrm>
            <a:off x="840036" y="188640"/>
            <a:ext cx="777875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3600" dirty="0">
                <a:latin typeface="Garamond" panose="02020404030301010803" pitchFamily="18" charset="0"/>
              </a:rPr>
              <a:t>Some fundamental features of debt finance</a:t>
            </a:r>
          </a:p>
        </p:txBody>
      </p:sp>
      <p:sp>
        <p:nvSpPr>
          <p:cNvPr id="8195" name="Rectangle 15"/>
          <p:cNvSpPr>
            <a:spLocks noChangeArrowheads="1"/>
          </p:cNvSpPr>
          <p:nvPr/>
        </p:nvSpPr>
        <p:spPr bwMode="auto">
          <a:xfrm>
            <a:off x="395536" y="1196752"/>
            <a:ext cx="8223250" cy="449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33375" indent="-333375" defTabSz="304800">
              <a:spcBef>
                <a:spcPct val="20000"/>
              </a:spcBef>
              <a:buChar char="•"/>
              <a:tabLst>
                <a:tab pos="185738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>
              <a:spcBef>
                <a:spcPct val="20000"/>
              </a:spcBef>
              <a:buChar char="–"/>
              <a:tabLst>
                <a:tab pos="185738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>
              <a:spcBef>
                <a:spcPct val="20000"/>
              </a:spcBef>
              <a:buChar char="•"/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>
              <a:spcBef>
                <a:spcPct val="20000"/>
              </a:spcBef>
              <a:buChar char="–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>
              <a:spcBef>
                <a:spcPct val="20000"/>
              </a:spcBef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25000"/>
              </a:spcBef>
            </a:pPr>
            <a:r>
              <a:rPr lang="en-GB" altLang="en-US" sz="2400" dirty="0">
                <a:latin typeface="Garamond" panose="02020404030301010803" pitchFamily="18" charset="0"/>
              </a:rPr>
              <a:t>Debt is something that has to be repaid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2400" dirty="0">
                <a:latin typeface="Garamond" panose="02020404030301010803" pitchFamily="18" charset="0"/>
              </a:rPr>
              <a:t>Debt finance is less expensive than equity </a:t>
            </a:r>
          </a:p>
          <a:p>
            <a:pPr lvl="1" eaLnBrk="1" hangingPunct="1">
              <a:spcBef>
                <a:spcPct val="25000"/>
              </a:spcBef>
            </a:pPr>
            <a:r>
              <a:rPr lang="en-GB" altLang="en-US" sz="2000" dirty="0">
                <a:latin typeface="Garamond" panose="02020404030301010803" pitchFamily="18" charset="0"/>
              </a:rPr>
              <a:t>The costs of raising the funds</a:t>
            </a:r>
          </a:p>
          <a:p>
            <a:pPr lvl="1" eaLnBrk="1" hangingPunct="1">
              <a:spcBef>
                <a:spcPct val="25000"/>
              </a:spcBef>
            </a:pPr>
            <a:r>
              <a:rPr lang="en-GB" altLang="en-US" sz="2000" dirty="0">
                <a:latin typeface="Garamond" panose="02020404030301010803" pitchFamily="18" charset="0"/>
              </a:rPr>
              <a:t>The annual return required to attract investors is less</a:t>
            </a:r>
          </a:p>
          <a:p>
            <a:pPr lvl="1" eaLnBrk="1" hangingPunct="1">
              <a:spcBef>
                <a:spcPct val="25000"/>
              </a:spcBef>
            </a:pPr>
            <a:r>
              <a:rPr lang="en-GB" altLang="en-US" sz="2000" dirty="0">
                <a:latin typeface="Garamond" panose="02020404030301010803" pitchFamily="18" charset="0"/>
              </a:rPr>
              <a:t>Tax deductibility of interest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2400" dirty="0">
                <a:latin typeface="Garamond" panose="02020404030301010803" pitchFamily="18" charset="0"/>
              </a:rPr>
              <a:t>Lenders do not, generally, share in the value created by and extraordinarily successful business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2400" dirty="0">
                <a:latin typeface="Garamond" panose="02020404030301010803" pitchFamily="18" charset="0"/>
              </a:rPr>
              <a:t>Absence of voting power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2400" dirty="0">
                <a:latin typeface="Garamond" panose="02020404030301010803" pitchFamily="18" charset="0"/>
              </a:rPr>
              <a:t>When a company pays interest the tax authorities regard this as a cost of doing business and it can be used to reduce the taxable profit</a:t>
            </a:r>
          </a:p>
          <a:p>
            <a:pPr eaLnBrk="1" hangingPunct="1">
              <a:spcBef>
                <a:spcPct val="25000"/>
              </a:spcBef>
            </a:pPr>
            <a:r>
              <a:rPr lang="en-GB" altLang="en-US" sz="2400" dirty="0">
                <a:latin typeface="Garamond" panose="02020404030301010803" pitchFamily="18" charset="0"/>
              </a:rPr>
              <a:t>Creditors are able to claim some or all of the assets of the firm in the event of non-compliance with the terms of the loan</a:t>
            </a:r>
          </a:p>
          <a:p>
            <a:pPr lvl="1" eaLnBrk="1" hangingPunct="1">
              <a:spcBef>
                <a:spcPct val="25000"/>
              </a:spcBef>
            </a:pPr>
            <a:endParaRPr lang="en-US" altLang="en-US" sz="2000" dirty="0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4673641"/>
      </p:ext>
    </p:extLst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45765" y="312886"/>
            <a:ext cx="8229600" cy="90805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defRPr/>
            </a:pPr>
            <a:r>
              <a:rPr lang="en-GB" altLang="en-US" kern="1200" dirty="0">
                <a:solidFill>
                  <a:schemeClr val="tx1"/>
                </a:solidFill>
                <a:latin typeface="Garamond" panose="02020404030301010803" pitchFamily="18" charset="0"/>
                <a:cs typeface="+mn-cs"/>
              </a:rPr>
              <a:t>Debt and </a:t>
            </a:r>
            <a:r>
              <a:rPr lang="en-GB" altLang="en-US" kern="1200" dirty="0" err="1">
                <a:solidFill>
                  <a:schemeClr val="tx1"/>
                </a:solidFill>
                <a:latin typeface="Garamond" panose="02020404030301010803" pitchFamily="18" charset="0"/>
                <a:cs typeface="+mn-cs"/>
              </a:rPr>
              <a:t>vs</a:t>
            </a:r>
            <a:r>
              <a:rPr lang="en-GB" altLang="en-US" kern="1200" dirty="0">
                <a:solidFill>
                  <a:schemeClr val="tx1"/>
                </a:solidFill>
                <a:latin typeface="Garamond" panose="02020404030301010803" pitchFamily="18" charset="0"/>
                <a:cs typeface="+mn-cs"/>
              </a:rPr>
              <a:t> Equity Capital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62517" y="1045443"/>
            <a:ext cx="7753350" cy="5057775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120000"/>
              </a:lnSpc>
              <a:buClrTx/>
              <a:buFont typeface="Arial" panose="020B0604020202020204" pitchFamily="34" charset="0"/>
              <a:buChar char="•"/>
              <a:defRPr/>
            </a:pPr>
            <a:r>
              <a:rPr lang="en-GB" altLang="en-US" sz="2400" kern="1200" dirty="0">
                <a:latin typeface="Garamond" panose="02020404030301010803" pitchFamily="18" charset="0"/>
              </a:rPr>
              <a:t>Debt</a:t>
            </a:r>
          </a:p>
          <a:p>
            <a:pPr lvl="1">
              <a:lnSpc>
                <a:spcPct val="120000"/>
              </a:lnSpc>
              <a:buClrTx/>
              <a:buFont typeface="Arial" panose="020B0604020202020204" pitchFamily="34" charset="0"/>
              <a:buChar char="•"/>
              <a:defRPr/>
            </a:pPr>
            <a:r>
              <a:rPr lang="en-GB" altLang="en-US" sz="1400" u="sng" kern="1200" dirty="0">
                <a:latin typeface="Garamond" panose="02020404030301010803" pitchFamily="18" charset="0"/>
              </a:rPr>
              <a:t>Different types of debt</a:t>
            </a:r>
          </a:p>
          <a:p>
            <a:pPr lvl="1">
              <a:lnSpc>
                <a:spcPct val="120000"/>
              </a:lnSpc>
              <a:buClrTx/>
              <a:buFont typeface="Arial" panose="020B0604020202020204" pitchFamily="34" charset="0"/>
              <a:buChar char="•"/>
              <a:defRPr/>
            </a:pPr>
            <a:r>
              <a:rPr lang="en-GB" altLang="en-US" sz="1400" kern="1200" dirty="0">
                <a:latin typeface="Garamond" panose="02020404030301010803" pitchFamily="18" charset="0"/>
              </a:rPr>
              <a:t>Lower risk</a:t>
            </a:r>
          </a:p>
          <a:p>
            <a:pPr lvl="1">
              <a:lnSpc>
                <a:spcPct val="120000"/>
              </a:lnSpc>
              <a:buClrTx/>
              <a:buFont typeface="Arial" panose="020B0604020202020204" pitchFamily="34" charset="0"/>
              <a:buChar char="•"/>
              <a:defRPr/>
            </a:pPr>
            <a:r>
              <a:rPr lang="en-GB" altLang="en-US" sz="1400" kern="1200" dirty="0">
                <a:latin typeface="Garamond" panose="02020404030301010803" pitchFamily="18" charset="0"/>
              </a:rPr>
              <a:t>Lower returns thus cost of financing lower</a:t>
            </a:r>
          </a:p>
          <a:p>
            <a:pPr lvl="1">
              <a:lnSpc>
                <a:spcPct val="120000"/>
              </a:lnSpc>
              <a:buClrTx/>
              <a:buFont typeface="Arial" panose="020B0604020202020204" pitchFamily="34" charset="0"/>
              <a:buChar char="•"/>
              <a:defRPr/>
            </a:pPr>
            <a:r>
              <a:rPr lang="en-GB" altLang="en-US" sz="1400" kern="1200" dirty="0">
                <a:latin typeface="Garamond" panose="02020404030301010803" pitchFamily="18" charset="0"/>
              </a:rPr>
              <a:t>Ranks ahead in event of liquidation</a:t>
            </a:r>
          </a:p>
          <a:p>
            <a:pPr lvl="1">
              <a:lnSpc>
                <a:spcPct val="120000"/>
              </a:lnSpc>
              <a:buClrTx/>
              <a:buFont typeface="Arial" panose="020B0604020202020204" pitchFamily="34" charset="0"/>
              <a:buChar char="•"/>
              <a:defRPr/>
            </a:pPr>
            <a:r>
              <a:rPr lang="en-GB" altLang="en-US" sz="1400" kern="1200" dirty="0">
                <a:latin typeface="Garamond" panose="02020404030301010803" pitchFamily="18" charset="0"/>
              </a:rPr>
              <a:t>Must be repaid at some future date</a:t>
            </a:r>
          </a:p>
          <a:p>
            <a:pPr lvl="1">
              <a:lnSpc>
                <a:spcPct val="120000"/>
              </a:lnSpc>
              <a:buClrTx/>
              <a:buFont typeface="Arial" panose="020B0604020202020204" pitchFamily="34" charset="0"/>
              <a:buChar char="•"/>
              <a:defRPr/>
            </a:pPr>
            <a:r>
              <a:rPr lang="en-GB" altLang="en-US" sz="1400" kern="1200" dirty="0">
                <a:latin typeface="Garamond" panose="02020404030301010803" pitchFamily="18" charset="0"/>
              </a:rPr>
              <a:t>Tax deductibility</a:t>
            </a:r>
          </a:p>
          <a:p>
            <a:pPr lvl="1">
              <a:lnSpc>
                <a:spcPct val="120000"/>
              </a:lnSpc>
              <a:buClrTx/>
              <a:buFont typeface="Arial" panose="020B0604020202020204" pitchFamily="34" charset="0"/>
              <a:buChar char="•"/>
              <a:defRPr/>
            </a:pPr>
            <a:r>
              <a:rPr lang="en-GB" altLang="en-US" sz="1400" kern="1200" dirty="0">
                <a:latin typeface="Garamond" panose="02020404030301010803" pitchFamily="18" charset="0"/>
              </a:rPr>
              <a:t>No control or ownership</a:t>
            </a:r>
          </a:p>
          <a:p>
            <a:pPr>
              <a:lnSpc>
                <a:spcPct val="120000"/>
              </a:lnSpc>
              <a:buClrTx/>
              <a:buFont typeface="Arial" panose="020B0604020202020204" pitchFamily="34" charset="0"/>
              <a:buChar char="•"/>
              <a:defRPr/>
            </a:pPr>
            <a:r>
              <a:rPr lang="en-GB" altLang="en-US" sz="2400" kern="1200" dirty="0">
                <a:latin typeface="Garamond" panose="02020404030301010803" pitchFamily="18" charset="0"/>
              </a:rPr>
              <a:t>Equity</a:t>
            </a:r>
          </a:p>
          <a:p>
            <a:pPr lvl="1">
              <a:lnSpc>
                <a:spcPct val="120000"/>
              </a:lnSpc>
              <a:buClrTx/>
              <a:buFont typeface="Arial" panose="020B0604020202020204" pitchFamily="34" charset="0"/>
              <a:buChar char="•"/>
              <a:defRPr/>
            </a:pPr>
            <a:r>
              <a:rPr lang="en-GB" altLang="en-US" sz="1400" kern="1200" dirty="0">
                <a:latin typeface="Garamond" panose="02020404030301010803" pitchFamily="18" charset="0"/>
              </a:rPr>
              <a:t>Common shares {unlike preferences shares}</a:t>
            </a:r>
          </a:p>
          <a:p>
            <a:pPr lvl="1">
              <a:lnSpc>
                <a:spcPct val="120000"/>
              </a:lnSpc>
              <a:buClrTx/>
              <a:buFont typeface="Arial" panose="020B0604020202020204" pitchFamily="34" charset="0"/>
              <a:buChar char="•"/>
              <a:defRPr/>
            </a:pPr>
            <a:r>
              <a:rPr lang="en-GB" altLang="en-US" sz="1400" kern="1200" dirty="0">
                <a:latin typeface="Garamond" panose="02020404030301010803" pitchFamily="18" charset="0"/>
              </a:rPr>
              <a:t>Risky and thus more expensive</a:t>
            </a:r>
          </a:p>
          <a:p>
            <a:pPr lvl="1">
              <a:lnSpc>
                <a:spcPct val="120000"/>
              </a:lnSpc>
              <a:buClrTx/>
              <a:buFont typeface="Arial" panose="020B0604020202020204" pitchFamily="34" charset="0"/>
              <a:buChar char="•"/>
              <a:defRPr/>
            </a:pPr>
            <a:r>
              <a:rPr lang="en-GB" altLang="en-US" sz="1400" kern="1200" dirty="0">
                <a:latin typeface="Garamond" panose="02020404030301010803" pitchFamily="18" charset="0"/>
              </a:rPr>
              <a:t>Last in the queue for payment</a:t>
            </a:r>
          </a:p>
          <a:p>
            <a:pPr lvl="1">
              <a:lnSpc>
                <a:spcPct val="120000"/>
              </a:lnSpc>
              <a:buClrTx/>
              <a:buFont typeface="Arial" panose="020B0604020202020204" pitchFamily="34" charset="0"/>
              <a:buChar char="•"/>
              <a:defRPr/>
            </a:pPr>
            <a:r>
              <a:rPr lang="en-GB" altLang="en-US" sz="1400" kern="1200" dirty="0">
                <a:latin typeface="Garamond" panose="02020404030301010803" pitchFamily="18" charset="0"/>
              </a:rPr>
              <a:t>No redemption, dividend optional</a:t>
            </a:r>
          </a:p>
          <a:p>
            <a:pPr lvl="1">
              <a:lnSpc>
                <a:spcPct val="120000"/>
              </a:lnSpc>
              <a:buClrTx/>
              <a:buFont typeface="Arial" panose="020B0604020202020204" pitchFamily="34" charset="0"/>
              <a:buChar char="•"/>
              <a:defRPr/>
            </a:pPr>
            <a:r>
              <a:rPr lang="en-GB" altLang="en-US" sz="1400" kern="1200" dirty="0">
                <a:latin typeface="Garamond" panose="02020404030301010803" pitchFamily="18" charset="0"/>
              </a:rPr>
              <a:t>Provides ownership</a:t>
            </a:r>
            <a:endParaRPr lang="en-GB" altLang="en-US" sz="1400" dirty="0">
              <a:latin typeface="Garamond" panose="02020404030301010803" pitchFamily="18" charset="0"/>
            </a:endParaRPr>
          </a:p>
          <a:p>
            <a:pPr lvl="1">
              <a:lnSpc>
                <a:spcPct val="120000"/>
              </a:lnSpc>
              <a:buClrTx/>
              <a:buFont typeface="Arial" panose="020B0604020202020204" pitchFamily="34" charset="0"/>
              <a:buChar char="•"/>
              <a:defRPr/>
            </a:pPr>
            <a:r>
              <a:rPr lang="en-GB" altLang="en-US" sz="1400" kern="1200" dirty="0">
                <a:latin typeface="Garamond" panose="02020404030301010803" pitchFamily="18" charset="0"/>
              </a:rPr>
              <a:t>Dividends not tax deductible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38967280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7" descr="exh-10-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24744"/>
            <a:ext cx="7672387" cy="389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798884" y="181560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kern="0" dirty="0">
                <a:latin typeface="Garamond" panose="02020404030301010803" pitchFamily="18" charset="0"/>
                <a:ea typeface="+mj-ea"/>
                <a:cs typeface="+mj-cs"/>
              </a:rPr>
              <a:t>Tax Deductibility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683568" y="4941168"/>
            <a:ext cx="7304162" cy="114300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1600" b="1" kern="0" dirty="0">
                <a:solidFill>
                  <a:schemeClr val="tx2"/>
                </a:solidFill>
                <a:latin typeface="+mn-lt"/>
                <a:ea typeface="+mj-ea"/>
                <a:cs typeface="+mj-cs"/>
              </a:rPr>
              <a:t>Tax benefit from a debt instrument in this case is: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1600" b="1" kern="0" dirty="0">
                <a:solidFill>
                  <a:schemeClr val="tx2"/>
                </a:solidFill>
                <a:latin typeface="+mn-lt"/>
                <a:ea typeface="+mj-ea"/>
                <a:cs typeface="+mj-cs"/>
              </a:rPr>
              <a:t>Interest payable * tax rate = 80,000 * 30% = 24,000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3202866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2"/>
          <p:cNvSpPr>
            <a:spLocks noGrp="1" noChangeArrowheads="1"/>
          </p:cNvSpPr>
          <p:nvPr>
            <p:ph type="title"/>
          </p:nvPr>
        </p:nvSpPr>
        <p:spPr>
          <a:xfrm>
            <a:off x="179388" y="332656"/>
            <a:ext cx="8785225" cy="1224880"/>
          </a:xfrm>
        </p:spPr>
        <p:txBody>
          <a:bodyPr/>
          <a:lstStyle/>
          <a:p>
            <a:pPr algn="ctr" eaLnBrk="1" hangingPunct="1"/>
            <a:r>
              <a:rPr lang="en-US" altLang="en-US" sz="4000" dirty="0">
                <a:latin typeface="Garamond" panose="02020404030301010803" pitchFamily="18" charset="0"/>
              </a:rPr>
              <a:t>Corporate Debt</a:t>
            </a:r>
          </a:p>
        </p:txBody>
      </p:sp>
      <p:sp>
        <p:nvSpPr>
          <p:cNvPr id="11267" name="Rectangle 13"/>
          <p:cNvSpPr>
            <a:spLocks noGrp="1" noChangeArrowheads="1"/>
          </p:cNvSpPr>
          <p:nvPr>
            <p:ph idx="4294967295"/>
          </p:nvPr>
        </p:nvSpPr>
        <p:spPr>
          <a:xfrm>
            <a:off x="408954" y="1548002"/>
            <a:ext cx="8785225" cy="3960441"/>
          </a:xfrm>
        </p:spPr>
        <p:txBody>
          <a:bodyPr rIns="91440"/>
          <a:lstStyle/>
          <a:p>
            <a:pPr eaLnBrk="1" hangingPunct="1"/>
            <a:r>
              <a:rPr lang="en-US" altLang="en-US" dirty="0">
                <a:latin typeface="Garamond" panose="02020404030301010803" pitchFamily="18" charset="0"/>
              </a:rPr>
              <a:t>Private Debt</a:t>
            </a:r>
          </a:p>
          <a:p>
            <a:pPr lvl="1" eaLnBrk="1" hangingPunct="1"/>
            <a:r>
              <a:rPr lang="en-US" altLang="en-US" dirty="0">
                <a:latin typeface="Garamond" panose="02020404030301010803" pitchFamily="18" charset="0"/>
              </a:rPr>
              <a:t>Bank Loans</a:t>
            </a:r>
          </a:p>
          <a:p>
            <a:pPr lvl="2" eaLnBrk="1" hangingPunct="1"/>
            <a:r>
              <a:rPr lang="en-US" altLang="en-US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Term Loan</a:t>
            </a:r>
          </a:p>
          <a:p>
            <a:pPr lvl="2" eaLnBrk="1" hangingPunct="1"/>
            <a:r>
              <a:rPr lang="en-US" altLang="en-US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Syndicated Bank Loan</a:t>
            </a:r>
          </a:p>
          <a:p>
            <a:pPr lvl="2" eaLnBrk="1" hangingPunct="1"/>
            <a:r>
              <a:rPr lang="en-US" altLang="en-US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Revolving Line of Credit</a:t>
            </a:r>
          </a:p>
          <a:p>
            <a:pPr lvl="2" eaLnBrk="1" hangingPunct="1"/>
            <a:r>
              <a:rPr lang="en-US" altLang="en-US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Asset-Backed Line of Credit</a:t>
            </a:r>
          </a:p>
          <a:p>
            <a:pPr lvl="1" eaLnBrk="1" hangingPunct="1"/>
            <a:r>
              <a:rPr lang="en-US" altLang="en-US" dirty="0">
                <a:latin typeface="Garamond" panose="02020404030301010803" pitchFamily="18" charset="0"/>
              </a:rPr>
              <a:t>Private Placements</a:t>
            </a:r>
          </a:p>
        </p:txBody>
      </p:sp>
    </p:spTree>
    <p:extLst>
      <p:ext uri="{BB962C8B-B14F-4D97-AF65-F5344CB8AC3E}">
        <p14:creationId xmlns:p14="http://schemas.microsoft.com/office/powerpoint/2010/main" val="2197956452"/>
      </p:ext>
    </p:extLst>
  </p:cSld>
  <p:clrMapOvr>
    <a:masterClrMapping/>
  </p:clrMapOvr>
  <p:transition spd="med"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ChangeArrowheads="1"/>
          </p:cNvSpPr>
          <p:nvPr/>
        </p:nvSpPr>
        <p:spPr bwMode="auto">
          <a:xfrm>
            <a:off x="698500" y="1346200"/>
            <a:ext cx="8272463" cy="326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463550" indent="284163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60000"/>
              </a:spcBef>
              <a:buClrTx/>
              <a:buFontTx/>
              <a:buChar char="•"/>
            </a:pPr>
            <a:r>
              <a:rPr lang="en-US" altLang="zh-CN" sz="2600" dirty="0">
                <a:latin typeface="Garamond" panose="02020404030301010803" pitchFamily="18" charset="0"/>
              </a:rPr>
              <a:t>Borrowing from banks is attractive to companies for 			the following reasons:</a:t>
            </a:r>
            <a:endParaRPr lang="en-GB" altLang="zh-CN" sz="2600" dirty="0">
              <a:latin typeface="Garamond" panose="02020404030301010803" pitchFamily="18" charset="0"/>
            </a:endParaRPr>
          </a:p>
          <a:p>
            <a:pPr lvl="1" eaLnBrk="1" hangingPunct="1">
              <a:spcBef>
                <a:spcPct val="60000"/>
              </a:spcBef>
              <a:buClrTx/>
              <a:buFontTx/>
              <a:buChar char="•"/>
            </a:pPr>
            <a:r>
              <a:rPr lang="en-GB" altLang="zh-CN" sz="2400" dirty="0">
                <a:latin typeface="Garamond" panose="02020404030301010803" pitchFamily="18" charset="0"/>
              </a:rPr>
              <a:t>Administrative and legal costs are low</a:t>
            </a:r>
          </a:p>
          <a:p>
            <a:pPr lvl="1" eaLnBrk="1" hangingPunct="1">
              <a:spcBef>
                <a:spcPct val="60000"/>
              </a:spcBef>
              <a:buClrTx/>
              <a:buFontTx/>
              <a:buChar char="•"/>
            </a:pPr>
            <a:r>
              <a:rPr lang="en-GB" altLang="zh-CN" sz="2400" dirty="0">
                <a:latin typeface="Garamond" panose="02020404030301010803" pitchFamily="18" charset="0"/>
              </a:rPr>
              <a:t>Quick</a:t>
            </a:r>
          </a:p>
          <a:p>
            <a:pPr lvl="1" eaLnBrk="1" hangingPunct="1">
              <a:spcBef>
                <a:spcPct val="60000"/>
              </a:spcBef>
              <a:buClrTx/>
              <a:buFontTx/>
              <a:buChar char="•"/>
            </a:pPr>
            <a:r>
              <a:rPr lang="en-GB" altLang="zh-CN" sz="2400" dirty="0">
                <a:latin typeface="Garamond" panose="02020404030301010803" pitchFamily="18" charset="0"/>
              </a:rPr>
              <a:t>Flexibility</a:t>
            </a:r>
          </a:p>
          <a:p>
            <a:pPr lvl="1" eaLnBrk="1" hangingPunct="1">
              <a:spcBef>
                <a:spcPct val="60000"/>
              </a:spcBef>
              <a:buClrTx/>
              <a:buFontTx/>
              <a:buChar char="•"/>
            </a:pPr>
            <a:r>
              <a:rPr lang="en-GB" altLang="zh-CN" sz="2400" dirty="0">
                <a:latin typeface="Garamond" panose="02020404030301010803" pitchFamily="18" charset="0"/>
              </a:rPr>
              <a:t>Available to small firms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880016" y="124807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kern="0" dirty="0">
                <a:latin typeface="Garamond" panose="02020404030301010803" pitchFamily="18" charset="0"/>
                <a:ea typeface="+mj-ea"/>
                <a:cs typeface="+mj-cs"/>
              </a:rPr>
              <a:t>Bank borrowing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8519015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ChangeArrowheads="1"/>
          </p:cNvSpPr>
          <p:nvPr/>
        </p:nvSpPr>
        <p:spPr bwMode="auto">
          <a:xfrm>
            <a:off x="611560" y="1052736"/>
            <a:ext cx="8272463" cy="3265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6350" indent="284163" defTabSz="304800">
              <a:spcBef>
                <a:spcPct val="60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GB" altLang="zh-CN" dirty="0">
                <a:latin typeface="Garamond" panose="02020404030301010803" pitchFamily="18" charset="0"/>
                <a:cs typeface="+mn-cs"/>
              </a:rPr>
              <a:t>Costs</a:t>
            </a:r>
          </a:p>
          <a:p>
            <a:pPr marL="463550" lvl="1" indent="284163" defTabSz="304800">
              <a:spcBef>
                <a:spcPts val="6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GB" altLang="zh-CN" sz="2200" dirty="0">
                <a:latin typeface="Garamond" panose="02020404030301010803" pitchFamily="18" charset="0"/>
                <a:cs typeface="+mn-cs"/>
              </a:rPr>
              <a:t>Arrangement fee</a:t>
            </a:r>
          </a:p>
          <a:p>
            <a:pPr marL="463550" lvl="1" indent="284163" defTabSz="304800">
              <a:spcBef>
                <a:spcPts val="6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GB" altLang="zh-CN" sz="2200" dirty="0">
                <a:latin typeface="Garamond" panose="02020404030301010803" pitchFamily="18" charset="0"/>
                <a:cs typeface="+mn-cs"/>
              </a:rPr>
              <a:t>Interest rate commitment can be either fixed or floating</a:t>
            </a:r>
          </a:p>
          <a:p>
            <a:pPr marL="463550" lvl="1" indent="284163" defTabSz="304800">
              <a:spcBef>
                <a:spcPts val="6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GB" altLang="zh-CN" sz="2200" dirty="0">
                <a:latin typeface="Garamond" panose="02020404030301010803" pitchFamily="18" charset="0"/>
                <a:cs typeface="+mn-cs"/>
              </a:rPr>
              <a:t>If it is floating then the rate will generally be certain percentage points above the banks’ base rate or LIBOR</a:t>
            </a:r>
          </a:p>
          <a:p>
            <a:pPr marL="463550" lvl="1" indent="284163" defTabSz="304800">
              <a:spcBef>
                <a:spcPts val="6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GB" altLang="zh-CN" sz="2200" dirty="0">
                <a:latin typeface="Garamond" panose="02020404030301010803" pitchFamily="18" charset="0"/>
                <a:cs typeface="+mn-cs"/>
              </a:rPr>
              <a:t>Floating-rate borrowings have advantages:</a:t>
            </a:r>
          </a:p>
          <a:p>
            <a:pPr marL="1238250" lvl="2" indent="-228600" defTabSz="304800">
              <a:lnSpc>
                <a:spcPct val="90000"/>
              </a:lnSpc>
              <a:spcBef>
                <a:spcPct val="20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GB" altLang="zh-CN" sz="2000" dirty="0">
                <a:latin typeface="Garamond" panose="02020404030301010803" pitchFamily="18" charset="0"/>
                <a:cs typeface="+mn-cs"/>
              </a:rPr>
              <a:t>If interest rates fall the cost of the loan falls</a:t>
            </a:r>
          </a:p>
          <a:p>
            <a:pPr marL="1238250" lvl="2" indent="-228600" defTabSz="304800">
              <a:lnSpc>
                <a:spcPct val="90000"/>
              </a:lnSpc>
              <a:spcBef>
                <a:spcPct val="20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GB" altLang="zh-CN" sz="2000" dirty="0">
                <a:latin typeface="Garamond" panose="02020404030301010803" pitchFamily="18" charset="0"/>
                <a:cs typeface="+mn-cs"/>
              </a:rPr>
              <a:t>Fixed rates are usually above floating rates</a:t>
            </a:r>
          </a:p>
          <a:p>
            <a:pPr marL="1238250" lvl="2" indent="-228600" defTabSz="304800">
              <a:lnSpc>
                <a:spcPct val="90000"/>
              </a:lnSpc>
              <a:spcBef>
                <a:spcPct val="20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GB" altLang="zh-CN" sz="2000" dirty="0">
                <a:latin typeface="Garamond" panose="02020404030301010803" pitchFamily="18" charset="0"/>
                <a:cs typeface="+mn-cs"/>
              </a:rPr>
              <a:t>Returns on the firm’s assets may go up at times of higher interest rates</a:t>
            </a:r>
          </a:p>
          <a:p>
            <a:pPr marL="781050" lvl="1" indent="-228600" defTabSz="304800">
              <a:lnSpc>
                <a:spcPct val="90000"/>
              </a:lnSpc>
              <a:spcBef>
                <a:spcPct val="20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GB" altLang="zh-CN" sz="2200" dirty="0">
                <a:latin typeface="Garamond" panose="02020404030301010803" pitchFamily="18" charset="0"/>
                <a:cs typeface="+mn-cs"/>
              </a:rPr>
              <a:t>Floating rates have some disadvantages</a:t>
            </a:r>
          </a:p>
          <a:p>
            <a:pPr marL="1238250" lvl="2" indent="-228600" defTabSz="304800">
              <a:lnSpc>
                <a:spcPct val="90000"/>
              </a:lnSpc>
              <a:spcBef>
                <a:spcPct val="20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GB" altLang="zh-CN" sz="2000" dirty="0">
                <a:latin typeface="Garamond" panose="02020404030301010803" pitchFamily="18" charset="0"/>
                <a:cs typeface="+mn-cs"/>
              </a:rPr>
              <a:t>The firm may be caught out by a rise in interest rates</a:t>
            </a:r>
          </a:p>
          <a:p>
            <a:pPr marL="1238250" lvl="2" indent="-228600" defTabSz="304800">
              <a:lnSpc>
                <a:spcPct val="90000"/>
              </a:lnSpc>
              <a:spcBef>
                <a:spcPct val="20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GB" altLang="zh-CN" sz="2000" dirty="0">
                <a:latin typeface="Garamond" panose="02020404030301010803" pitchFamily="18" charset="0"/>
                <a:cs typeface="+mn-cs"/>
              </a:rPr>
              <a:t>Uncertainty about the precise cash outflow</a:t>
            </a:r>
          </a:p>
        </p:txBody>
      </p:sp>
      <p:sp>
        <p:nvSpPr>
          <p:cNvPr id="8195" name="Title 1"/>
          <p:cNvSpPr txBox="1">
            <a:spLocks/>
          </p:cNvSpPr>
          <p:nvPr/>
        </p:nvSpPr>
        <p:spPr bwMode="auto">
          <a:xfrm>
            <a:off x="827584" y="124731"/>
            <a:ext cx="729773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zh-CN" dirty="0">
                <a:latin typeface="Garamond" panose="02020404030301010803" pitchFamily="18" charset="0"/>
              </a:rPr>
              <a:t>Factors for a firm to consider when borrowing via debt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41066749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6"/>
          <p:cNvSpPr>
            <a:spLocks noChangeArrowheads="1"/>
          </p:cNvSpPr>
          <p:nvPr/>
        </p:nvSpPr>
        <p:spPr bwMode="auto">
          <a:xfrm>
            <a:off x="670717" y="1052736"/>
            <a:ext cx="8272463" cy="2671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463550" indent="284163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60000"/>
              </a:spcBef>
              <a:buClrTx/>
              <a:buFontTx/>
              <a:buChar char="•"/>
            </a:pPr>
            <a:r>
              <a:rPr lang="en-GB" altLang="zh-CN" sz="2400" dirty="0">
                <a:latin typeface="Garamond" panose="02020404030301010803" pitchFamily="18" charset="0"/>
              </a:rPr>
              <a:t>Banks concerned about the borrower’s competence and 		honesty</a:t>
            </a:r>
          </a:p>
          <a:p>
            <a:pPr eaLnBrk="1" hangingPunct="1">
              <a:lnSpc>
                <a:spcPct val="90000"/>
              </a:lnSpc>
              <a:buClrTx/>
              <a:buFontTx/>
              <a:buChar char="•"/>
            </a:pPr>
            <a:r>
              <a:rPr lang="en-GB" altLang="zh-CN" sz="2400" dirty="0">
                <a:latin typeface="Garamond" panose="02020404030301010803" pitchFamily="18" charset="0"/>
              </a:rPr>
              <a:t>‘Asymmetric information’</a:t>
            </a:r>
          </a:p>
          <a:p>
            <a:pPr lvl="1" eaLnBrk="1" hangingPunct="1">
              <a:lnSpc>
                <a:spcPct val="90000"/>
              </a:lnSpc>
              <a:buClrTx/>
              <a:buFontTx/>
              <a:buChar char="•"/>
            </a:pPr>
            <a:r>
              <a:rPr lang="en-GB" altLang="zh-CN" sz="2200" dirty="0">
                <a:latin typeface="Garamond" panose="02020404030301010803" pitchFamily="18" charset="0"/>
              </a:rPr>
              <a:t>One party in the negotiation is ignorant of, or cannot observe, some of the information which is essential to the contracting and decision-making process</a:t>
            </a:r>
          </a:p>
          <a:p>
            <a:pPr eaLnBrk="1" hangingPunct="1">
              <a:lnSpc>
                <a:spcPct val="90000"/>
              </a:lnSpc>
              <a:buClrTx/>
              <a:buFontTx/>
              <a:buChar char="•"/>
            </a:pPr>
            <a:r>
              <a:rPr lang="en-GB" altLang="zh-CN" sz="2400" dirty="0">
                <a:latin typeface="Garamond" panose="02020404030301010803" pitchFamily="18" charset="0"/>
              </a:rPr>
              <a:t>Companies may overcome bank uncertainty to some 				degree by providing as much information as possible</a:t>
            </a:r>
          </a:p>
          <a:p>
            <a:pPr eaLnBrk="1" hangingPunct="1">
              <a:lnSpc>
                <a:spcPct val="90000"/>
              </a:lnSpc>
              <a:buClrTx/>
              <a:buFontTx/>
              <a:buChar char="•"/>
            </a:pPr>
            <a:r>
              <a:rPr lang="en-GB" altLang="zh-CN" sz="2400" dirty="0">
                <a:latin typeface="Garamond" panose="02020404030301010803" pitchFamily="18" charset="0"/>
              </a:rPr>
              <a:t>Collateral</a:t>
            </a:r>
          </a:p>
          <a:p>
            <a:pPr eaLnBrk="1" hangingPunct="1">
              <a:lnSpc>
                <a:spcPct val="90000"/>
              </a:lnSpc>
              <a:buClrTx/>
              <a:buFontTx/>
              <a:buChar char="•"/>
            </a:pPr>
            <a:r>
              <a:rPr lang="en-GB" altLang="zh-CN" sz="2400" dirty="0">
                <a:latin typeface="Garamond" panose="02020404030301010803" pitchFamily="18" charset="0"/>
              </a:rPr>
              <a:t>Loan covenants place restrictions on managerial action</a:t>
            </a:r>
          </a:p>
          <a:p>
            <a:pPr eaLnBrk="1" hangingPunct="1">
              <a:lnSpc>
                <a:spcPct val="90000"/>
              </a:lnSpc>
              <a:buClrTx/>
              <a:buFontTx/>
              <a:buChar char="•"/>
            </a:pPr>
            <a:r>
              <a:rPr lang="en-GB" altLang="zh-CN" sz="2400" dirty="0">
                <a:latin typeface="Garamond" panose="02020404030301010803" pitchFamily="18" charset="0"/>
              </a:rPr>
              <a:t>Personal guarantees of directors</a:t>
            </a:r>
          </a:p>
        </p:txBody>
      </p:sp>
      <p:sp>
        <p:nvSpPr>
          <p:cNvPr id="9219" name="Title 1"/>
          <p:cNvSpPr txBox="1">
            <a:spLocks/>
          </p:cNvSpPr>
          <p:nvPr/>
        </p:nvSpPr>
        <p:spPr bwMode="auto">
          <a:xfrm>
            <a:off x="971600" y="339725"/>
            <a:ext cx="729773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zh-CN" dirty="0">
                <a:latin typeface="Garamond" panose="02020404030301010803" pitchFamily="18" charset="0"/>
              </a:rPr>
              <a:t>Factors for a bank to consider when lending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611633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13"/>
          <p:cNvSpPr>
            <a:spLocks noGrp="1" noChangeArrowheads="1"/>
          </p:cNvSpPr>
          <p:nvPr>
            <p:ph idx="4294967295"/>
          </p:nvPr>
        </p:nvSpPr>
        <p:spPr>
          <a:xfrm>
            <a:off x="179388" y="1700807"/>
            <a:ext cx="8785225" cy="4425355"/>
          </a:xfrm>
        </p:spPr>
        <p:txBody>
          <a:bodyPr rIns="91440"/>
          <a:lstStyle/>
          <a:p>
            <a:pPr eaLnBrk="1" hangingPunct="1"/>
            <a:r>
              <a:rPr lang="en-US" altLang="en-US" dirty="0">
                <a:latin typeface="Garamond" panose="02020404030301010803" pitchFamily="18" charset="0"/>
              </a:rPr>
              <a:t>Public Debt</a:t>
            </a:r>
          </a:p>
          <a:p>
            <a:pPr lvl="1" eaLnBrk="1" hangingPunct="1"/>
            <a:r>
              <a:rPr lang="en-US" altLang="en-US" dirty="0">
                <a:latin typeface="Garamond" panose="02020404030301010803" pitchFamily="18" charset="0"/>
              </a:rPr>
              <a:t>The Prospectus</a:t>
            </a:r>
          </a:p>
          <a:p>
            <a:pPr lvl="2" eaLnBrk="1" hangingPunct="1"/>
            <a:r>
              <a:rPr lang="en-US" altLang="en-US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Indenture</a:t>
            </a:r>
          </a:p>
          <a:p>
            <a:pPr lvl="3" eaLnBrk="1" hangingPunct="1"/>
            <a:r>
              <a:rPr lang="en-US" altLang="en-US" sz="1800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A formal contract between a bond issuer and a trust company, which represents the bondholders’ interests</a:t>
            </a:r>
          </a:p>
          <a:p>
            <a:pPr lvl="2" eaLnBrk="1" hangingPunct="1"/>
            <a:r>
              <a:rPr lang="en-US" altLang="en-US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Original Issue Discount (OID) Bond</a:t>
            </a:r>
          </a:p>
          <a:p>
            <a:pPr lvl="3" eaLnBrk="1" hangingPunct="1"/>
            <a:r>
              <a:rPr lang="en-US" altLang="en-US" sz="1800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A coupon bond issued at a discount</a:t>
            </a: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title"/>
          </p:nvPr>
        </p:nvSpPr>
        <p:spPr>
          <a:xfrm>
            <a:off x="179388" y="332656"/>
            <a:ext cx="8785225" cy="1224880"/>
          </a:xfrm>
        </p:spPr>
        <p:txBody>
          <a:bodyPr/>
          <a:lstStyle/>
          <a:p>
            <a:pPr algn="ctr" eaLnBrk="1" hangingPunct="1"/>
            <a:r>
              <a:rPr lang="en-US" altLang="en-US" sz="4000" dirty="0">
                <a:latin typeface="Garamond" panose="02020404030301010803" pitchFamily="18" charset="0"/>
              </a:rPr>
              <a:t>Corporate Debt</a:t>
            </a:r>
          </a:p>
        </p:txBody>
      </p:sp>
    </p:spTree>
    <p:extLst>
      <p:ext uri="{BB962C8B-B14F-4D97-AF65-F5344CB8AC3E}">
        <p14:creationId xmlns:p14="http://schemas.microsoft.com/office/powerpoint/2010/main" val="1135031665"/>
      </p:ext>
    </p:extLst>
  </p:cSld>
  <p:clrMapOvr>
    <a:masterClrMapping/>
  </p:clrMapOvr>
  <p:transition spd="med"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13"/>
          <p:cNvSpPr>
            <a:spLocks noGrp="1" noChangeArrowheads="1"/>
          </p:cNvSpPr>
          <p:nvPr>
            <p:ph idx="4294967295"/>
          </p:nvPr>
        </p:nvSpPr>
        <p:spPr>
          <a:xfrm>
            <a:off x="323528" y="1700807"/>
            <a:ext cx="8641085" cy="4425355"/>
          </a:xfrm>
        </p:spPr>
        <p:txBody>
          <a:bodyPr rIns="91440"/>
          <a:lstStyle/>
          <a:p>
            <a:pPr eaLnBrk="1" hangingPunct="1"/>
            <a:r>
              <a:rPr lang="en-US" altLang="en-US" dirty="0">
                <a:latin typeface="Garamond" panose="02020404030301010803" pitchFamily="18" charset="0"/>
              </a:rPr>
              <a:t>Public Debt</a:t>
            </a:r>
          </a:p>
          <a:p>
            <a:pPr lvl="1" eaLnBrk="1" hangingPunct="1"/>
            <a:r>
              <a:rPr lang="en-US" altLang="en-US" dirty="0">
                <a:latin typeface="Garamond" panose="02020404030301010803" pitchFamily="18" charset="0"/>
              </a:rPr>
              <a:t>Unsecured Corporate Debt</a:t>
            </a:r>
          </a:p>
          <a:p>
            <a:pPr lvl="2" eaLnBrk="1" hangingPunct="1"/>
            <a:r>
              <a:rPr lang="en-US" altLang="en-US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Notes</a:t>
            </a:r>
          </a:p>
          <a:p>
            <a:pPr lvl="2" eaLnBrk="1" hangingPunct="1"/>
            <a:r>
              <a:rPr lang="en-US" altLang="en-US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Debentures</a:t>
            </a:r>
          </a:p>
          <a:p>
            <a:pPr lvl="1" eaLnBrk="1" hangingPunct="1"/>
            <a:r>
              <a:rPr lang="en-US" altLang="en-US" dirty="0">
                <a:latin typeface="Garamond" panose="02020404030301010803" pitchFamily="18" charset="0"/>
              </a:rPr>
              <a:t>Secured Corporate Debt</a:t>
            </a:r>
          </a:p>
          <a:p>
            <a:pPr lvl="2" eaLnBrk="1" hangingPunct="1"/>
            <a:r>
              <a:rPr lang="en-US" altLang="en-US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Mortgage Bonds</a:t>
            </a:r>
          </a:p>
          <a:p>
            <a:pPr lvl="2" eaLnBrk="1" hangingPunct="1"/>
            <a:r>
              <a:rPr lang="en-US" altLang="en-US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Asset-Backed Bonds</a:t>
            </a: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title"/>
          </p:nvPr>
        </p:nvSpPr>
        <p:spPr>
          <a:xfrm>
            <a:off x="179388" y="332656"/>
            <a:ext cx="8785225" cy="1224880"/>
          </a:xfrm>
        </p:spPr>
        <p:txBody>
          <a:bodyPr/>
          <a:lstStyle/>
          <a:p>
            <a:pPr algn="ctr" eaLnBrk="1" hangingPunct="1"/>
            <a:r>
              <a:rPr lang="en-US" altLang="en-US" sz="4000" dirty="0">
                <a:latin typeface="Garamond" panose="02020404030301010803" pitchFamily="18" charset="0"/>
              </a:rPr>
              <a:t>Corporate Debt</a:t>
            </a:r>
          </a:p>
        </p:txBody>
      </p:sp>
    </p:spTree>
    <p:extLst>
      <p:ext uri="{BB962C8B-B14F-4D97-AF65-F5344CB8AC3E}">
        <p14:creationId xmlns:p14="http://schemas.microsoft.com/office/powerpoint/2010/main" val="986071668"/>
      </p:ext>
    </p:extLst>
  </p:cSld>
  <p:clrMapOvr>
    <a:masterClrMapping/>
  </p:clrMapOvr>
  <p:transition spd="med"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9" name="Picture 4" descr="tbl15_01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2349500"/>
            <a:ext cx="8001000" cy="118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12"/>
          <p:cNvSpPr>
            <a:spLocks noGrp="1" noChangeArrowheads="1"/>
          </p:cNvSpPr>
          <p:nvPr>
            <p:ph type="title"/>
          </p:nvPr>
        </p:nvSpPr>
        <p:spPr>
          <a:xfrm>
            <a:off x="179388" y="332656"/>
            <a:ext cx="8785225" cy="1224880"/>
          </a:xfrm>
        </p:spPr>
        <p:txBody>
          <a:bodyPr/>
          <a:lstStyle/>
          <a:p>
            <a:pPr algn="ctr" eaLnBrk="1" hangingPunct="1"/>
            <a:r>
              <a:rPr lang="en-US" altLang="en-US" sz="4000" dirty="0">
                <a:latin typeface="Garamond" panose="02020404030301010803" pitchFamily="18" charset="0"/>
              </a:rPr>
              <a:t>Corporate Debt</a:t>
            </a:r>
          </a:p>
        </p:txBody>
      </p:sp>
    </p:spTree>
    <p:extLst>
      <p:ext uri="{BB962C8B-B14F-4D97-AF65-F5344CB8AC3E}">
        <p14:creationId xmlns:p14="http://schemas.microsoft.com/office/powerpoint/2010/main" val="2766000280"/>
      </p:ext>
    </p:extLst>
  </p:cSld>
  <p:clrMapOvr>
    <a:masterClrMapping/>
  </p:clrMapOvr>
  <p:transition spd="med"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13"/>
          <p:cNvSpPr>
            <a:spLocks noGrp="1" noChangeArrowheads="1"/>
          </p:cNvSpPr>
          <p:nvPr>
            <p:ph idx="4294967295"/>
          </p:nvPr>
        </p:nvSpPr>
        <p:spPr>
          <a:xfrm>
            <a:off x="539552" y="1124744"/>
            <a:ext cx="8785225" cy="4425355"/>
          </a:xfrm>
        </p:spPr>
        <p:txBody>
          <a:bodyPr rIns="91440"/>
          <a:lstStyle/>
          <a:p>
            <a:pPr eaLnBrk="1" hangingPunct="1"/>
            <a:r>
              <a:rPr lang="en-US" altLang="en-US" dirty="0">
                <a:latin typeface="Garamond" panose="02020404030301010803" pitchFamily="18" charset="0"/>
              </a:rPr>
              <a:t>Public Debt</a:t>
            </a:r>
          </a:p>
          <a:p>
            <a:pPr lvl="1" eaLnBrk="1" hangingPunct="1"/>
            <a:r>
              <a:rPr lang="en-US" altLang="en-US" dirty="0">
                <a:latin typeface="Garamond" panose="02020404030301010803" pitchFamily="18" charset="0"/>
              </a:rPr>
              <a:t>Seniority</a:t>
            </a:r>
          </a:p>
          <a:p>
            <a:pPr lvl="2" eaLnBrk="1" hangingPunct="1"/>
            <a:r>
              <a:rPr lang="en-US" altLang="en-US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A bondholder’s priority, in the event of a default, in claiming assets not already securing other debt</a:t>
            </a:r>
          </a:p>
          <a:p>
            <a:pPr lvl="2" eaLnBrk="1" hangingPunct="1"/>
            <a:r>
              <a:rPr lang="en-US" altLang="en-US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Subordinated Debenture</a:t>
            </a:r>
          </a:p>
          <a:p>
            <a:pPr lvl="3" eaLnBrk="1" hangingPunct="1"/>
            <a:r>
              <a:rPr lang="en-US" altLang="en-US" sz="1800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A debenture issue that has a lower priority claim to the firm’s assets than other outstanding debt</a:t>
            </a:r>
          </a:p>
          <a:p>
            <a:pPr lvl="2" eaLnBrk="1" hangingPunct="1"/>
            <a:r>
              <a:rPr lang="en-US" altLang="en-US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Tranches</a:t>
            </a:r>
          </a:p>
          <a:p>
            <a:pPr lvl="3" eaLnBrk="1" hangingPunct="1"/>
            <a:r>
              <a:rPr lang="en-US" altLang="en-US" sz="1800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Different classes of securities that comprise a single bond issuance</a:t>
            </a: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title"/>
          </p:nvPr>
        </p:nvSpPr>
        <p:spPr>
          <a:xfrm>
            <a:off x="179388" y="332656"/>
            <a:ext cx="8785225" cy="1224880"/>
          </a:xfrm>
        </p:spPr>
        <p:txBody>
          <a:bodyPr/>
          <a:lstStyle/>
          <a:p>
            <a:pPr algn="ctr" eaLnBrk="1" hangingPunct="1"/>
            <a:r>
              <a:rPr lang="en-US" altLang="en-US" sz="4000" dirty="0">
                <a:latin typeface="Garamond" panose="02020404030301010803" pitchFamily="18" charset="0"/>
              </a:rPr>
              <a:t>Corporate</a:t>
            </a:r>
            <a:r>
              <a:rPr lang="en-US" altLang="en-US" sz="4000" dirty="0"/>
              <a:t> </a:t>
            </a:r>
            <a:r>
              <a:rPr lang="en-US" altLang="en-US" sz="4000" dirty="0">
                <a:latin typeface="Garamond" panose="02020404030301010803" pitchFamily="18" charset="0"/>
              </a:rPr>
              <a:t>Debt</a:t>
            </a:r>
          </a:p>
        </p:txBody>
      </p:sp>
    </p:spTree>
    <p:extLst>
      <p:ext uri="{BB962C8B-B14F-4D97-AF65-F5344CB8AC3E}">
        <p14:creationId xmlns:p14="http://schemas.microsoft.com/office/powerpoint/2010/main" val="1726080714"/>
      </p:ext>
    </p:extLst>
  </p:cSld>
  <p:clrMapOvr>
    <a:masterClrMapping/>
  </p:clrMapOvr>
  <p:transition spd="med">
    <p:wipe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"/>
          <p:cNvSpPr>
            <a:spLocks noChangeArrowheads="1"/>
          </p:cNvSpPr>
          <p:nvPr/>
        </p:nvSpPr>
        <p:spPr bwMode="auto">
          <a:xfrm>
            <a:off x="683568" y="1268760"/>
            <a:ext cx="8272463" cy="326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830263" indent="-285750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60000"/>
              </a:spcBef>
              <a:buClrTx/>
              <a:buFontTx/>
              <a:buChar char="•"/>
            </a:pPr>
            <a:r>
              <a:rPr lang="en-US" altLang="zh-CN" sz="2000" dirty="0">
                <a:latin typeface="Garamond" panose="02020404030301010803" pitchFamily="18" charset="0"/>
              </a:rPr>
              <a:t>A bond is a long-term contract in which the bondholders lend money to a company</a:t>
            </a:r>
          </a:p>
          <a:p>
            <a:pPr eaLnBrk="1" hangingPunct="1">
              <a:spcBef>
                <a:spcPct val="60000"/>
              </a:spcBef>
              <a:buClrTx/>
              <a:buFontTx/>
              <a:buChar char="•"/>
            </a:pPr>
            <a:r>
              <a:rPr lang="en-GB" altLang="zh-CN" sz="2000" dirty="0">
                <a:latin typeface="Garamond" panose="02020404030301010803" pitchFamily="18" charset="0"/>
              </a:rPr>
              <a:t>The company (usually) promises to pay the bond owners a series of interest payments, known as coupons, until the bond matures</a:t>
            </a:r>
          </a:p>
          <a:p>
            <a:pPr eaLnBrk="1" hangingPunct="1">
              <a:spcBef>
                <a:spcPct val="60000"/>
              </a:spcBef>
              <a:buClrTx/>
              <a:buFontTx/>
              <a:buChar char="•"/>
            </a:pPr>
            <a:r>
              <a:rPr lang="en-GB" altLang="zh-CN" sz="2000" dirty="0">
                <a:latin typeface="Garamond" panose="02020404030301010803" pitchFamily="18" charset="0"/>
              </a:rPr>
              <a:t>At maturity the bondholder receives a specified principal sum called the par (face or nominal) value of the bond</a:t>
            </a:r>
          </a:p>
          <a:p>
            <a:pPr eaLnBrk="1" hangingPunct="1">
              <a:spcBef>
                <a:spcPct val="60000"/>
              </a:spcBef>
              <a:buClrTx/>
              <a:buFontTx/>
              <a:buChar char="•"/>
            </a:pPr>
            <a:r>
              <a:rPr lang="en-GB" altLang="zh-CN" sz="2000" dirty="0">
                <a:latin typeface="Garamond" panose="02020404030301010803" pitchFamily="18" charset="0"/>
              </a:rPr>
              <a:t>These negotiable (that is tradable in a secondary market) instruments come in a variety of forms:</a:t>
            </a:r>
          </a:p>
          <a:p>
            <a:pPr lvl="1" eaLnBrk="1" hangingPunct="1">
              <a:lnSpc>
                <a:spcPct val="90000"/>
              </a:lnSpc>
              <a:buClrTx/>
              <a:buFontTx/>
              <a:buChar char="–"/>
            </a:pPr>
            <a:r>
              <a:rPr lang="en-GB" altLang="zh-CN" sz="1800" dirty="0">
                <a:latin typeface="Garamond" panose="02020404030301010803" pitchFamily="18" charset="0"/>
              </a:rPr>
              <a:t>Straight, plain vanilla or bullet bonds</a:t>
            </a:r>
          </a:p>
          <a:p>
            <a:pPr lvl="1" eaLnBrk="1" hangingPunct="1">
              <a:lnSpc>
                <a:spcPct val="90000"/>
              </a:lnSpc>
              <a:buClrTx/>
              <a:buFontTx/>
              <a:buChar char="–"/>
            </a:pPr>
            <a:r>
              <a:rPr lang="en-GB" altLang="zh-CN" sz="1800" dirty="0">
                <a:latin typeface="Garamond" panose="02020404030301010803" pitchFamily="18" charset="0"/>
              </a:rPr>
              <a:t>Coupons every three months</a:t>
            </a:r>
          </a:p>
          <a:p>
            <a:pPr lvl="1" eaLnBrk="1" hangingPunct="1">
              <a:lnSpc>
                <a:spcPct val="90000"/>
              </a:lnSpc>
              <a:buClrTx/>
              <a:buFontTx/>
              <a:buChar char="–"/>
            </a:pPr>
            <a:r>
              <a:rPr lang="en-GB" altLang="zh-CN" sz="1800" dirty="0">
                <a:latin typeface="Garamond" panose="02020404030301010803" pitchFamily="18" charset="0"/>
              </a:rPr>
              <a:t>Zero coupon bonds</a:t>
            </a:r>
          </a:p>
          <a:p>
            <a:pPr lvl="1" eaLnBrk="1" hangingPunct="1">
              <a:lnSpc>
                <a:spcPct val="90000"/>
              </a:lnSpc>
              <a:buClrTx/>
              <a:buFontTx/>
              <a:buChar char="–"/>
            </a:pPr>
            <a:r>
              <a:rPr lang="en-GB" altLang="zh-CN" sz="1800" dirty="0">
                <a:latin typeface="Garamond" panose="02020404030301010803" pitchFamily="18" charset="0"/>
              </a:rPr>
              <a:t>Floating-rate or variable-rate bonds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539552" y="112820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kern="0" dirty="0">
                <a:latin typeface="Garamond" panose="02020404030301010803" pitchFamily="18" charset="0"/>
                <a:ea typeface="+mj-ea"/>
                <a:cs typeface="+mj-cs"/>
              </a:rPr>
              <a:t>Bonds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3572308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5"/>
          <p:cNvSpPr>
            <a:spLocks noChangeArrowheads="1"/>
          </p:cNvSpPr>
          <p:nvPr/>
        </p:nvSpPr>
        <p:spPr bwMode="auto">
          <a:xfrm>
            <a:off x="685800" y="1357313"/>
            <a:ext cx="8274050" cy="326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830263" indent="-285750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buClrTx/>
              <a:buFontTx/>
              <a:buChar char="•"/>
            </a:pPr>
            <a:r>
              <a:rPr lang="en-GB" altLang="zh-CN" sz="2600" dirty="0">
                <a:latin typeface="Garamond" panose="02020404030301010803" pitchFamily="18" charset="0"/>
              </a:rPr>
              <a:t>Debt rating depends on</a:t>
            </a:r>
          </a:p>
          <a:p>
            <a:pPr lvl="1" eaLnBrk="1" hangingPunct="1">
              <a:buClrTx/>
              <a:buFontTx/>
              <a:buChar char="–"/>
            </a:pPr>
            <a:r>
              <a:rPr lang="en-GB" altLang="zh-CN" sz="2400" dirty="0">
                <a:latin typeface="Garamond" panose="02020404030301010803" pitchFamily="18" charset="0"/>
              </a:rPr>
              <a:t>Likelihood of payments of interest and/or capital not being paid (that is, default)</a:t>
            </a:r>
          </a:p>
          <a:p>
            <a:pPr lvl="1" eaLnBrk="1" hangingPunct="1">
              <a:lnSpc>
                <a:spcPct val="90000"/>
              </a:lnSpc>
              <a:buClrTx/>
              <a:buFontTx/>
              <a:buChar char="–"/>
            </a:pPr>
            <a:r>
              <a:rPr lang="en-GB" altLang="zh-CN" sz="2400" dirty="0">
                <a:latin typeface="Garamond" panose="02020404030301010803" pitchFamily="18" charset="0"/>
              </a:rPr>
              <a:t>The extent to which the lender is protected in the event of a default (the recoverability of the debt)</a:t>
            </a:r>
          </a:p>
          <a:p>
            <a:pPr eaLnBrk="1" hangingPunct="1">
              <a:lnSpc>
                <a:spcPct val="90000"/>
              </a:lnSpc>
              <a:buClrTx/>
              <a:buFontTx/>
              <a:buChar char="•"/>
            </a:pPr>
            <a:r>
              <a:rPr lang="en-GB" altLang="zh-CN" sz="2600" dirty="0">
                <a:latin typeface="Garamond" panose="02020404030301010803" pitchFamily="18" charset="0"/>
              </a:rPr>
              <a:t>‘Investment grade’, many institutional investors are 			permitted to invest in investment grade bonds only</a:t>
            </a:r>
          </a:p>
          <a:p>
            <a:pPr eaLnBrk="1" hangingPunct="1">
              <a:lnSpc>
                <a:spcPct val="90000"/>
              </a:lnSpc>
              <a:buClrTx/>
              <a:buFontTx/>
              <a:buChar char="•"/>
            </a:pPr>
            <a:r>
              <a:rPr lang="en-GB" altLang="zh-CN" sz="2600" dirty="0">
                <a:latin typeface="Garamond" panose="02020404030301010803" pitchFamily="18" charset="0"/>
              </a:rPr>
              <a:t>The specific loan is rated rather than the borrower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559504" y="28134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kern="0" dirty="0">
                <a:latin typeface="Garamond" panose="02020404030301010803" pitchFamily="18" charset="0"/>
                <a:ea typeface="+mj-ea"/>
                <a:cs typeface="+mj-cs"/>
              </a:rPr>
              <a:t>Credit rating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0465848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5" descr="exh-11-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063" y="1363663"/>
            <a:ext cx="7632700" cy="5151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1" name="Title 1"/>
          <p:cNvSpPr txBox="1">
            <a:spLocks/>
          </p:cNvSpPr>
          <p:nvPr/>
        </p:nvSpPr>
        <p:spPr bwMode="auto">
          <a:xfrm>
            <a:off x="755576" y="116632"/>
            <a:ext cx="795392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zh-CN" sz="3600" dirty="0">
                <a:latin typeface="Garamond" panose="02020404030301010803" pitchFamily="18" charset="0"/>
              </a:rPr>
              <a:t>A comparison of Moody’s and Standard &amp; Poor’s rating scales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42485815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827584" y="174812"/>
            <a:ext cx="7297737" cy="11430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US" altLang="zh-CN" dirty="0">
                <a:ea typeface="宋体" panose="02010600030101010101" pitchFamily="2" charset="-122"/>
              </a:rPr>
              <a:t>Definition of a Bond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1770" y="1291543"/>
            <a:ext cx="8026007" cy="4682109"/>
          </a:xfrm>
          <a:prstGeom prst="rect">
            <a:avLst/>
          </a:prstGeom>
        </p:spPr>
        <p:txBody>
          <a:bodyPr/>
          <a:lstStyle/>
          <a:p>
            <a:pPr eaLnBrk="1" hangingPunct="1">
              <a:lnSpc>
                <a:spcPct val="90000"/>
              </a:lnSpc>
              <a:buClrTx/>
              <a:buSzPct val="46000"/>
              <a:buFont typeface="Wingdings" panose="05000000000000000000" pitchFamily="2" charset="2"/>
              <a:buChar char="l"/>
            </a:pPr>
            <a:r>
              <a:rPr lang="en-US" altLang="zh-CN" dirty="0">
                <a:latin typeface="Garamond" panose="02020404030301010803" pitchFamily="18" charset="0"/>
                <a:ea typeface="宋体" panose="02010600030101010101" pitchFamily="2" charset="-122"/>
              </a:rPr>
              <a:t>A bond (fixed income security) is a financial obligation of an entity (the issuer) who promises to pay a specified sum of money at specified future dates.</a:t>
            </a:r>
          </a:p>
          <a:p>
            <a:pPr eaLnBrk="1" hangingPunct="1">
              <a:lnSpc>
                <a:spcPct val="90000"/>
              </a:lnSpc>
              <a:buClrTx/>
              <a:buSzPct val="46000"/>
              <a:buFont typeface="Wingdings" panose="05000000000000000000" pitchFamily="2" charset="2"/>
              <a:buChar char="l"/>
            </a:pPr>
            <a:r>
              <a:rPr lang="en-US" altLang="zh-CN" dirty="0">
                <a:latin typeface="Garamond" panose="02020404030301010803" pitchFamily="18" charset="0"/>
                <a:ea typeface="宋体" panose="02010600030101010101" pitchFamily="2" charset="-122"/>
              </a:rPr>
              <a:t>Key features of a bond include:</a:t>
            </a:r>
          </a:p>
          <a:p>
            <a:pPr lvl="1" eaLnBrk="1" hangingPunct="1">
              <a:lnSpc>
                <a:spcPct val="90000"/>
              </a:lnSpc>
              <a:buClrTx/>
              <a:buSzPct val="46000"/>
              <a:buFont typeface="Wingdings" panose="05000000000000000000" pitchFamily="2" charset="2"/>
              <a:buChar char="l"/>
            </a:pPr>
            <a:r>
              <a:rPr lang="en-US" altLang="zh-CN" dirty="0">
                <a:latin typeface="Garamond" panose="02020404030301010803" pitchFamily="18" charset="0"/>
                <a:ea typeface="宋体" panose="02010600030101010101" pitchFamily="2" charset="-122"/>
              </a:rPr>
              <a:t>Coupon rate</a:t>
            </a:r>
          </a:p>
          <a:p>
            <a:pPr lvl="1" eaLnBrk="1" hangingPunct="1">
              <a:lnSpc>
                <a:spcPct val="90000"/>
              </a:lnSpc>
              <a:buClrTx/>
              <a:buSzPct val="46000"/>
              <a:buFont typeface="Wingdings" panose="05000000000000000000" pitchFamily="2" charset="2"/>
              <a:buChar char="l"/>
            </a:pPr>
            <a:r>
              <a:rPr lang="en-US" altLang="zh-CN" dirty="0">
                <a:latin typeface="Garamond" panose="02020404030301010803" pitchFamily="18" charset="0"/>
                <a:ea typeface="宋体" panose="02010600030101010101" pitchFamily="2" charset="-122"/>
              </a:rPr>
              <a:t>Face value (or par)</a:t>
            </a:r>
          </a:p>
          <a:p>
            <a:pPr lvl="1" eaLnBrk="1" hangingPunct="1">
              <a:lnSpc>
                <a:spcPct val="90000"/>
              </a:lnSpc>
              <a:buClrTx/>
              <a:buSzPct val="46000"/>
              <a:buFont typeface="Wingdings" panose="05000000000000000000" pitchFamily="2" charset="2"/>
              <a:buChar char="l"/>
            </a:pPr>
            <a:r>
              <a:rPr lang="en-US" altLang="zh-CN" dirty="0">
                <a:latin typeface="Garamond" panose="02020404030301010803" pitchFamily="18" charset="0"/>
                <a:ea typeface="宋体" panose="02010600030101010101" pitchFamily="2" charset="-122"/>
              </a:rPr>
              <a:t>Maturity (or term)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185528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547588" y="296863"/>
            <a:ext cx="8139212" cy="11430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US" altLang="zh-CN" dirty="0">
                <a:ea typeface="宋体" panose="02010600030101010101" pitchFamily="2" charset="-122"/>
              </a:rPr>
              <a:t>The Basic Features of a Bond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97449" y="1268760"/>
            <a:ext cx="8013700" cy="4460875"/>
          </a:xfrm>
          <a:prstGeom prst="rect">
            <a:avLst/>
          </a:prstGeom>
        </p:spPr>
        <p:txBody>
          <a:bodyPr/>
          <a:lstStyle/>
          <a:p>
            <a:pPr eaLnBrk="1" hangingPunct="1">
              <a:lnSpc>
                <a:spcPct val="90000"/>
              </a:lnSpc>
              <a:spcBef>
                <a:spcPts val="1200"/>
              </a:spcBef>
              <a:spcAft>
                <a:spcPts val="600"/>
              </a:spcAft>
              <a:buClrTx/>
              <a:buSzPct val="46000"/>
              <a:buFont typeface="Wingdings" panose="05000000000000000000" pitchFamily="2" charset="2"/>
              <a:buChar char="l"/>
            </a:pPr>
            <a:r>
              <a:rPr lang="en-US" altLang="zh-CN" sz="2800" b="1" dirty="0">
                <a:latin typeface="Garamond" panose="02020404030301010803" pitchFamily="18" charset="0"/>
                <a:ea typeface="宋体" panose="02010600030101010101" pitchFamily="2" charset="-122"/>
              </a:rPr>
              <a:t>Maturity</a:t>
            </a:r>
            <a:r>
              <a:rPr lang="en-US" altLang="zh-CN" sz="2800" dirty="0">
                <a:latin typeface="Garamond" panose="02020404030301010803" pitchFamily="18" charset="0"/>
                <a:ea typeface="宋体" panose="02010600030101010101" pitchFamily="2" charset="-122"/>
              </a:rPr>
              <a:t> – or term to maturity – is the number of years the debt is outstanding or the number of years remaining prior to the final principal payments.</a:t>
            </a:r>
          </a:p>
          <a:p>
            <a:pPr eaLnBrk="1" hangingPunct="1">
              <a:lnSpc>
                <a:spcPct val="90000"/>
              </a:lnSpc>
              <a:spcBef>
                <a:spcPts val="1200"/>
              </a:spcBef>
              <a:spcAft>
                <a:spcPts val="600"/>
              </a:spcAft>
              <a:buClrTx/>
              <a:buSzPct val="46000"/>
              <a:buFont typeface="Wingdings" panose="05000000000000000000" pitchFamily="2" charset="2"/>
              <a:buChar char="l"/>
            </a:pPr>
            <a:r>
              <a:rPr lang="en-US" altLang="zh-CN" sz="2800" dirty="0">
                <a:latin typeface="Garamond" panose="02020404030301010803" pitchFamily="18" charset="0"/>
                <a:ea typeface="宋体" panose="02010600030101010101" pitchFamily="2" charset="-122"/>
              </a:rPr>
              <a:t>The maturity date is the date (i.e. 25/7/2018) that the debt will cease to exist.</a:t>
            </a:r>
          </a:p>
          <a:p>
            <a:pPr lvl="1" eaLnBrk="1" hangingPunct="1">
              <a:lnSpc>
                <a:spcPct val="90000"/>
              </a:lnSpc>
              <a:buClrTx/>
              <a:buSzPct val="46000"/>
              <a:buFont typeface="Wingdings" panose="05000000000000000000" pitchFamily="2" charset="2"/>
              <a:buChar char="l"/>
            </a:pPr>
            <a:r>
              <a:rPr lang="en-US" altLang="zh-CN" sz="2400" dirty="0">
                <a:latin typeface="Garamond" panose="02020404030301010803" pitchFamily="18" charset="0"/>
                <a:ea typeface="宋体" panose="02010600030101010101" pitchFamily="2" charset="-122"/>
              </a:rPr>
              <a:t>1 to 5 year maturity bonds – short-term</a:t>
            </a:r>
          </a:p>
          <a:p>
            <a:pPr lvl="1" eaLnBrk="1" hangingPunct="1">
              <a:lnSpc>
                <a:spcPct val="90000"/>
              </a:lnSpc>
              <a:buClrTx/>
              <a:buSzPct val="46000"/>
              <a:buFont typeface="Wingdings" panose="05000000000000000000" pitchFamily="2" charset="2"/>
              <a:buChar char="l"/>
            </a:pPr>
            <a:r>
              <a:rPr lang="en-US" altLang="zh-CN" sz="2400" dirty="0">
                <a:latin typeface="Garamond" panose="02020404030301010803" pitchFamily="18" charset="0"/>
                <a:ea typeface="宋体" panose="02010600030101010101" pitchFamily="2" charset="-122"/>
              </a:rPr>
              <a:t>5 to 12 years – intermediate</a:t>
            </a:r>
          </a:p>
          <a:p>
            <a:pPr lvl="1" eaLnBrk="1" hangingPunct="1">
              <a:lnSpc>
                <a:spcPct val="90000"/>
              </a:lnSpc>
              <a:buClrTx/>
              <a:buSzPct val="46000"/>
              <a:buFont typeface="Wingdings" panose="05000000000000000000" pitchFamily="2" charset="2"/>
              <a:buChar char="l"/>
            </a:pPr>
            <a:r>
              <a:rPr lang="en-US" altLang="zh-CN" sz="2400" dirty="0">
                <a:latin typeface="Garamond" panose="02020404030301010803" pitchFamily="18" charset="0"/>
                <a:ea typeface="宋体" panose="02010600030101010101" pitchFamily="2" charset="-122"/>
              </a:rPr>
              <a:t>Over 12 years – long-term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64243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68325" y="1340768"/>
            <a:ext cx="7636123" cy="4032448"/>
          </a:xfrm>
          <a:prstGeom prst="rect">
            <a:avLst/>
          </a:prstGeom>
        </p:spPr>
        <p:txBody>
          <a:bodyPr/>
          <a:lstStyle/>
          <a:p>
            <a:pPr eaLnBrk="1" hangingPunct="1">
              <a:lnSpc>
                <a:spcPct val="90000"/>
              </a:lnSpc>
              <a:buClrTx/>
              <a:buSzPct val="46000"/>
              <a:buFont typeface="Wingdings" panose="05000000000000000000" pitchFamily="2" charset="2"/>
              <a:buChar char="l"/>
            </a:pPr>
            <a:r>
              <a:rPr lang="en-US" altLang="zh-CN" sz="2600" b="1" dirty="0">
                <a:latin typeface="Garamond" panose="02020404030301010803" pitchFamily="18" charset="0"/>
                <a:ea typeface="宋体" panose="02010600030101010101" pitchFamily="2" charset="-122"/>
              </a:rPr>
              <a:t>Par Value</a:t>
            </a:r>
            <a:r>
              <a:rPr lang="en-US" altLang="zh-CN" sz="2600" dirty="0">
                <a:latin typeface="Garamond" panose="02020404030301010803" pitchFamily="18" charset="0"/>
                <a:ea typeface="宋体" panose="02010600030101010101" pitchFamily="2" charset="-122"/>
              </a:rPr>
              <a:t> – The par value (principal, face value, redemption value, or maturity value) of a bond is the amount that the issuer agrees to repay the bondholder at or by the maturity date.</a:t>
            </a:r>
          </a:p>
          <a:p>
            <a:pPr eaLnBrk="1" hangingPunct="1">
              <a:lnSpc>
                <a:spcPct val="90000"/>
              </a:lnSpc>
              <a:buClrTx/>
              <a:buSzPct val="46000"/>
              <a:buFont typeface="Wingdings" panose="05000000000000000000" pitchFamily="2" charset="2"/>
              <a:buChar char="l"/>
            </a:pPr>
            <a:endParaRPr lang="en-US" altLang="zh-CN" sz="2600" dirty="0">
              <a:latin typeface="Garamond" panose="02020404030301010803" pitchFamily="18" charset="0"/>
              <a:ea typeface="宋体" panose="02010600030101010101" pitchFamily="2" charset="-122"/>
            </a:endParaRPr>
          </a:p>
          <a:p>
            <a:pPr eaLnBrk="1" hangingPunct="1">
              <a:lnSpc>
                <a:spcPct val="90000"/>
              </a:lnSpc>
              <a:buClrTx/>
              <a:buSzPct val="46000"/>
              <a:buFont typeface="Wingdings" panose="05000000000000000000" pitchFamily="2" charset="2"/>
              <a:buChar char="l"/>
            </a:pPr>
            <a:r>
              <a:rPr lang="en-US" altLang="zh-CN" sz="2600" dirty="0">
                <a:latin typeface="Garamond" panose="02020404030301010803" pitchFamily="18" charset="0"/>
                <a:ea typeface="宋体" panose="02010600030101010101" pitchFamily="2" charset="-122"/>
              </a:rPr>
              <a:t>Bonds can have any par value.</a:t>
            </a:r>
          </a:p>
          <a:p>
            <a:pPr eaLnBrk="1" hangingPunct="1">
              <a:lnSpc>
                <a:spcPct val="90000"/>
              </a:lnSpc>
              <a:buClrTx/>
              <a:buSzPct val="46000"/>
              <a:buFont typeface="Wingdings" panose="05000000000000000000" pitchFamily="2" charset="2"/>
              <a:buChar char="l"/>
            </a:pPr>
            <a:endParaRPr lang="en-US" altLang="zh-CN" sz="2600" dirty="0">
              <a:latin typeface="Garamond" panose="02020404030301010803" pitchFamily="18" charset="0"/>
              <a:ea typeface="宋体" panose="02010600030101010101" pitchFamily="2" charset="-122"/>
            </a:endParaRPr>
          </a:p>
          <a:p>
            <a:pPr eaLnBrk="1" hangingPunct="1">
              <a:lnSpc>
                <a:spcPct val="90000"/>
              </a:lnSpc>
              <a:buClrTx/>
              <a:buSzPct val="46000"/>
              <a:buFont typeface="Wingdings" panose="05000000000000000000" pitchFamily="2" charset="2"/>
              <a:buChar char="l"/>
            </a:pPr>
            <a:r>
              <a:rPr lang="en-US" altLang="zh-CN" sz="2600" dirty="0">
                <a:latin typeface="Garamond" panose="02020404030301010803" pitchFamily="18" charset="0"/>
                <a:ea typeface="宋体" panose="02010600030101010101" pitchFamily="2" charset="-122"/>
              </a:rPr>
              <a:t>Bond prices are quoted as a percentage of par value, with par value equal to 100.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547588" y="296863"/>
            <a:ext cx="8139212" cy="11430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US" altLang="zh-CN" dirty="0">
                <a:ea typeface="宋体" panose="02010600030101010101" pitchFamily="2" charset="-122"/>
              </a:rPr>
              <a:t>The Basic Features of a Bond</a:t>
            </a:r>
          </a:p>
        </p:txBody>
      </p:sp>
    </p:spTree>
    <p:extLst>
      <p:ext uri="{BB962C8B-B14F-4D97-AF65-F5344CB8AC3E}">
        <p14:creationId xmlns:p14="http://schemas.microsoft.com/office/powerpoint/2010/main" val="12673603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82597" y="1340768"/>
            <a:ext cx="7513637" cy="4302125"/>
          </a:xfrm>
          <a:prstGeom prst="rect">
            <a:avLst/>
          </a:prstGeom>
        </p:spPr>
        <p:txBody>
          <a:bodyPr/>
          <a:lstStyle/>
          <a:p>
            <a:pPr eaLnBrk="1" hangingPunct="1">
              <a:lnSpc>
                <a:spcPct val="80000"/>
              </a:lnSpc>
              <a:buClrTx/>
              <a:buSzPct val="46000"/>
              <a:buFont typeface="Wingdings" panose="05000000000000000000" pitchFamily="2" charset="2"/>
              <a:buChar char="l"/>
            </a:pPr>
            <a:r>
              <a:rPr lang="en-US" altLang="zh-CN" sz="2400" b="1">
                <a:latin typeface="Garamond" panose="02020404030301010803" pitchFamily="18" charset="0"/>
                <a:ea typeface="宋体" panose="02010600030101010101" pitchFamily="2" charset="-122"/>
              </a:rPr>
              <a:t>Coupon rate</a:t>
            </a:r>
            <a:r>
              <a:rPr lang="en-US" altLang="zh-CN" sz="2400">
                <a:latin typeface="Garamond" panose="02020404030301010803" pitchFamily="18" charset="0"/>
                <a:ea typeface="宋体" panose="02010600030101010101" pitchFamily="2" charset="-122"/>
              </a:rPr>
              <a:t> (nominal rate) is the interest rate the interest rate that the issuer agrees to pay each year is called the coupon rate; the coupon is the annual amount of the interest payment and is found by multiplying the par value by the coupon rate.</a:t>
            </a:r>
          </a:p>
          <a:p>
            <a:pPr eaLnBrk="1" hangingPunct="1">
              <a:lnSpc>
                <a:spcPct val="80000"/>
              </a:lnSpc>
              <a:buClrTx/>
              <a:buSzPct val="46000"/>
              <a:buFont typeface="Wingdings" panose="05000000000000000000" pitchFamily="2" charset="2"/>
              <a:buChar char="l"/>
            </a:pPr>
            <a:endParaRPr lang="en-US" altLang="zh-CN" sz="2400">
              <a:latin typeface="Garamond" panose="02020404030301010803" pitchFamily="18" charset="0"/>
              <a:ea typeface="宋体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ClrTx/>
              <a:buSzPct val="46000"/>
              <a:buFont typeface="Wingdings" panose="05000000000000000000" pitchFamily="2" charset="2"/>
              <a:buChar char="l"/>
            </a:pPr>
            <a:r>
              <a:rPr lang="en-US" altLang="zh-CN" sz="2400">
                <a:latin typeface="Garamond" panose="02020404030301010803" pitchFamily="18" charset="0"/>
                <a:ea typeface="宋体" panose="02010600030101010101" pitchFamily="2" charset="-122"/>
              </a:rPr>
              <a:t>The annual amount of the interest payment made to the bondholders during the term of the bond is called the coupon.</a:t>
            </a:r>
          </a:p>
          <a:p>
            <a:pPr eaLnBrk="1" hangingPunct="1">
              <a:lnSpc>
                <a:spcPct val="80000"/>
              </a:lnSpc>
              <a:buClrTx/>
              <a:buSzPct val="46000"/>
              <a:buFont typeface="Wingdings" panose="05000000000000000000" pitchFamily="2" charset="2"/>
              <a:buChar char="l"/>
            </a:pPr>
            <a:endParaRPr lang="en-US" altLang="zh-CN" sz="2400">
              <a:latin typeface="Garamond" panose="02020404030301010803" pitchFamily="18" charset="0"/>
              <a:ea typeface="宋体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ClrTx/>
              <a:buSzPct val="46000"/>
              <a:buFont typeface="Wingdings" panose="05000000000000000000" pitchFamily="2" charset="2"/>
              <a:buChar char="l"/>
            </a:pPr>
            <a:r>
              <a:rPr lang="en-US" altLang="zh-CN" sz="2400">
                <a:latin typeface="Garamond" panose="02020404030301010803" pitchFamily="18" charset="0"/>
                <a:ea typeface="宋体" panose="02010600030101010101" pitchFamily="2" charset="-122"/>
              </a:rPr>
              <a:t>The coupon is equal to the coupon rate times the par value. (For example, 8% coupon rate and a par value of $1,000 will pay annual interest of $80).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547588" y="296863"/>
            <a:ext cx="8139212" cy="11430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US" altLang="zh-CN" dirty="0">
                <a:ea typeface="宋体" panose="02010600030101010101" pitchFamily="2" charset="-122"/>
              </a:rPr>
              <a:t>The Basic Features of a Bond</a:t>
            </a:r>
          </a:p>
        </p:txBody>
      </p:sp>
    </p:spTree>
    <p:extLst>
      <p:ext uri="{BB962C8B-B14F-4D97-AF65-F5344CB8AC3E}">
        <p14:creationId xmlns:p14="http://schemas.microsoft.com/office/powerpoint/2010/main" val="18578758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15"/>
          <p:cNvSpPr>
            <a:spLocks noGrp="1" noChangeArrowheads="1"/>
          </p:cNvSpPr>
          <p:nvPr>
            <p:ph idx="4294967295"/>
          </p:nvPr>
        </p:nvSpPr>
        <p:spPr>
          <a:xfrm>
            <a:off x="358775" y="980728"/>
            <a:ext cx="8785225" cy="4425355"/>
          </a:xfrm>
        </p:spPr>
        <p:txBody>
          <a:bodyPr rIns="91440"/>
          <a:lstStyle/>
          <a:p>
            <a:pPr eaLnBrk="1" hangingPunct="1"/>
            <a:r>
              <a:rPr lang="en-US" altLang="en-US" dirty="0">
                <a:latin typeface="Garamond" panose="02020404030301010803" pitchFamily="18" charset="0"/>
              </a:rPr>
              <a:t>Covenants</a:t>
            </a:r>
          </a:p>
          <a:p>
            <a:pPr lvl="1" eaLnBrk="1" hangingPunct="1"/>
            <a:r>
              <a:rPr lang="en-US" altLang="en-US" dirty="0">
                <a:latin typeface="Garamond" panose="02020404030301010803" pitchFamily="18" charset="0"/>
              </a:rPr>
              <a:t>Restrictive clauses in a bond contract that limit the issuer from taking actions that may undercut its ability to repay the bonds</a:t>
            </a:r>
          </a:p>
          <a:p>
            <a:pPr eaLnBrk="1" hangingPunct="1"/>
            <a:r>
              <a:rPr lang="en-US" altLang="en-US" dirty="0">
                <a:latin typeface="Garamond" panose="02020404030301010803" pitchFamily="18" charset="0"/>
              </a:rPr>
              <a:t>Advantages of Covenants</a:t>
            </a:r>
          </a:p>
          <a:p>
            <a:pPr lvl="1" eaLnBrk="1" hangingPunct="1"/>
            <a:r>
              <a:rPr lang="en-US" altLang="en-US" dirty="0">
                <a:latin typeface="Garamond" panose="02020404030301010803" pitchFamily="18" charset="0"/>
              </a:rPr>
              <a:t>With more covenants, a firm firms can reduce its costs of borrowing. </a:t>
            </a:r>
          </a:p>
          <a:p>
            <a:pPr lvl="2" eaLnBrk="1" hangingPunct="1"/>
            <a:r>
              <a:rPr lang="en-US" altLang="en-US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The reduction in the firm’s borrowing cost can more than outweigh the cost of the loss of flexibility associated with covenants</a:t>
            </a:r>
          </a:p>
          <a:p>
            <a:pPr lvl="1" eaLnBrk="1" hangingPunct="1"/>
            <a:endParaRPr lang="en-US" altLang="en-US" dirty="0">
              <a:latin typeface="Garamond" panose="02020404030301010803" pitchFamily="18" charset="0"/>
            </a:endParaRPr>
          </a:p>
        </p:txBody>
      </p:sp>
      <p:sp>
        <p:nvSpPr>
          <p:cNvPr id="5" name="Rectangle 12"/>
          <p:cNvSpPr txBox="1">
            <a:spLocks noChangeArrowheads="1"/>
          </p:cNvSpPr>
          <p:nvPr/>
        </p:nvSpPr>
        <p:spPr bwMode="auto">
          <a:xfrm>
            <a:off x="179388" y="116632"/>
            <a:ext cx="8785225" cy="1224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en-US" altLang="en-US" sz="4000" dirty="0">
                <a:latin typeface="Garamond" panose="02020404030301010803" pitchFamily="18" charset="0"/>
              </a:rPr>
              <a:t>Bond Covenants</a:t>
            </a:r>
            <a:endParaRPr lang="en-US" altLang="en-US" sz="4000" kern="0" dirty="0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9689847"/>
      </p:ext>
    </p:extLst>
  </p:cSld>
  <p:clrMapOvr>
    <a:masterClrMapping/>
  </p:clrMapOvr>
  <p:transition spd="med">
    <p:wipe dir="r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5" name="Picture 3" descr="tbl15_04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381" y="1196752"/>
            <a:ext cx="8377238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12"/>
          <p:cNvSpPr txBox="1">
            <a:spLocks noChangeArrowheads="1"/>
          </p:cNvSpPr>
          <p:nvPr/>
        </p:nvSpPr>
        <p:spPr bwMode="auto">
          <a:xfrm>
            <a:off x="179388" y="116632"/>
            <a:ext cx="8785225" cy="1224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en-US" altLang="en-US" sz="4000" dirty="0">
                <a:latin typeface="Garamond" panose="02020404030301010803" pitchFamily="18" charset="0"/>
              </a:rPr>
              <a:t>Bond Covenants</a:t>
            </a:r>
            <a:endParaRPr lang="en-US" altLang="en-US" sz="4000" kern="0" dirty="0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7996149"/>
      </p:ext>
    </p:extLst>
  </p:cSld>
  <p:clrMapOvr>
    <a:masterClrMapping/>
  </p:clrMapOvr>
  <p:transition spd="med">
    <p:wipe dir="r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3" name="Rectangle 17"/>
          <p:cNvSpPr>
            <a:spLocks noGrp="1" noChangeArrowheads="1"/>
          </p:cNvSpPr>
          <p:nvPr>
            <p:ph idx="4294967295"/>
          </p:nvPr>
        </p:nvSpPr>
        <p:spPr>
          <a:xfrm>
            <a:off x="971600" y="1484784"/>
            <a:ext cx="7776864" cy="4425355"/>
          </a:xfrm>
        </p:spPr>
        <p:txBody>
          <a:bodyPr rIns="91440"/>
          <a:lstStyle/>
          <a:p>
            <a:pPr eaLnBrk="1" hangingPunct="1"/>
            <a:r>
              <a:rPr lang="en-US" altLang="en-US" dirty="0">
                <a:latin typeface="Garamond" panose="02020404030301010803" pitchFamily="18" charset="0"/>
              </a:rPr>
              <a:t>Call Provisions</a:t>
            </a:r>
          </a:p>
          <a:p>
            <a:pPr lvl="1" eaLnBrk="1" hangingPunct="1"/>
            <a:r>
              <a:rPr lang="en-US" altLang="en-US" dirty="0">
                <a:latin typeface="Garamond" panose="02020404030301010803" pitchFamily="18" charset="0"/>
              </a:rPr>
              <a:t>Callable Bond</a:t>
            </a:r>
          </a:p>
          <a:p>
            <a:pPr lvl="2" eaLnBrk="1" hangingPunct="1"/>
            <a:r>
              <a:rPr lang="en-US" altLang="en-US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Call Date</a:t>
            </a:r>
          </a:p>
          <a:p>
            <a:pPr lvl="2" eaLnBrk="1" hangingPunct="1"/>
            <a:r>
              <a:rPr lang="en-US" altLang="en-US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Call Price</a:t>
            </a:r>
          </a:p>
          <a:p>
            <a:pPr lvl="2" eaLnBrk="1" hangingPunct="1"/>
            <a:r>
              <a:rPr lang="en-US" altLang="en-US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Call Premium</a:t>
            </a:r>
          </a:p>
          <a:p>
            <a:pPr lvl="2" eaLnBrk="1" hangingPunct="1"/>
            <a:endParaRPr lang="en-US" altLang="en-US" dirty="0">
              <a:latin typeface="Garamond" panose="02020404030301010803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5" name="Rectangle 12"/>
          <p:cNvSpPr txBox="1">
            <a:spLocks noChangeArrowheads="1"/>
          </p:cNvSpPr>
          <p:nvPr/>
        </p:nvSpPr>
        <p:spPr bwMode="auto">
          <a:xfrm>
            <a:off x="179388" y="116632"/>
            <a:ext cx="8785225" cy="1224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en-US" altLang="en-US" sz="4000" dirty="0">
                <a:latin typeface="Garamond" panose="02020404030301010803" pitchFamily="18" charset="0"/>
              </a:rPr>
              <a:t>Repayment Provision</a:t>
            </a:r>
            <a:endParaRPr lang="en-US" altLang="en-US" sz="4000" kern="0" dirty="0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3904407"/>
      </p:ext>
    </p:extLst>
  </p:cSld>
  <p:clrMapOvr>
    <a:masterClrMapping/>
  </p:clrMapOvr>
  <p:transition spd="med">
    <p:wipe dir="r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7" name="Rectangle 17"/>
          <p:cNvSpPr>
            <a:spLocks noGrp="1" noChangeArrowheads="1"/>
          </p:cNvSpPr>
          <p:nvPr>
            <p:ph idx="4294967295"/>
          </p:nvPr>
        </p:nvSpPr>
        <p:spPr>
          <a:xfrm>
            <a:off x="346777" y="1268760"/>
            <a:ext cx="8785225" cy="4425355"/>
          </a:xfrm>
        </p:spPr>
        <p:txBody>
          <a:bodyPr rIns="91440"/>
          <a:lstStyle/>
          <a:p>
            <a:pPr eaLnBrk="1" hangingPunct="1"/>
            <a:r>
              <a:rPr lang="en-US" altLang="en-US" dirty="0">
                <a:latin typeface="Garamond" panose="02020404030301010803" pitchFamily="18" charset="0"/>
              </a:rPr>
              <a:t>Sinking Fund</a:t>
            </a:r>
          </a:p>
          <a:p>
            <a:pPr lvl="1" eaLnBrk="1" hangingPunct="1"/>
            <a:r>
              <a:rPr lang="en-US" altLang="en-US" dirty="0">
                <a:latin typeface="Garamond" panose="02020404030301010803" pitchFamily="18" charset="0"/>
              </a:rPr>
              <a:t>A company makes regular payments into a fund administered by a trustee over the life of the bond</a:t>
            </a:r>
          </a:p>
          <a:p>
            <a:pPr lvl="1" eaLnBrk="1" hangingPunct="1"/>
            <a:r>
              <a:rPr lang="en-US" altLang="en-US" dirty="0">
                <a:latin typeface="Garamond" panose="02020404030301010803" pitchFamily="18" charset="0"/>
              </a:rPr>
              <a:t>These payments are then used to repurchase bonds, usually at par</a:t>
            </a:r>
          </a:p>
          <a:p>
            <a:pPr eaLnBrk="1" hangingPunct="1"/>
            <a:r>
              <a:rPr lang="en-US" altLang="en-US" dirty="0">
                <a:latin typeface="Garamond" panose="02020404030301010803" pitchFamily="18" charset="0"/>
              </a:rPr>
              <a:t>Balloon Payment</a:t>
            </a:r>
          </a:p>
          <a:p>
            <a:pPr lvl="1" eaLnBrk="1" hangingPunct="1"/>
            <a:r>
              <a:rPr lang="en-US" altLang="en-US" dirty="0">
                <a:latin typeface="Garamond" panose="02020404030301010803" pitchFamily="18" charset="0"/>
              </a:rPr>
              <a:t>A large payment that must be made on the maturity date of a bond when the sinking fund payments are not sufficient to retire the entire bond issue</a:t>
            </a:r>
          </a:p>
        </p:txBody>
      </p:sp>
      <p:sp>
        <p:nvSpPr>
          <p:cNvPr id="5" name="Rectangle 12"/>
          <p:cNvSpPr txBox="1">
            <a:spLocks noChangeArrowheads="1"/>
          </p:cNvSpPr>
          <p:nvPr/>
        </p:nvSpPr>
        <p:spPr bwMode="auto">
          <a:xfrm>
            <a:off x="179388" y="116632"/>
            <a:ext cx="8785225" cy="1224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en-US" altLang="en-US" sz="4000" dirty="0">
                <a:latin typeface="Garamond" panose="02020404030301010803" pitchFamily="18" charset="0"/>
              </a:rPr>
              <a:t>Repayment Provision</a:t>
            </a:r>
            <a:endParaRPr lang="en-US" altLang="en-US" sz="4000" kern="0" dirty="0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6725646"/>
      </p:ext>
    </p:extLst>
  </p:cSld>
  <p:clrMapOvr>
    <a:masterClrMapping/>
  </p:clrMapOvr>
  <p:transition spd="med">
    <p:wipe dir="r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5" name="Rectangle 17"/>
          <p:cNvSpPr>
            <a:spLocks noGrp="1" noChangeArrowheads="1"/>
          </p:cNvSpPr>
          <p:nvPr>
            <p:ph idx="4294967295"/>
          </p:nvPr>
        </p:nvSpPr>
        <p:spPr>
          <a:xfrm>
            <a:off x="179388" y="1700807"/>
            <a:ext cx="8785225" cy="4425355"/>
          </a:xfrm>
        </p:spPr>
        <p:txBody>
          <a:bodyPr rIns="91440"/>
          <a:lstStyle/>
          <a:p>
            <a:pPr eaLnBrk="1" hangingPunct="1"/>
            <a:r>
              <a:rPr lang="en-US" altLang="en-US" dirty="0">
                <a:latin typeface="Garamond" panose="02020404030301010803" pitchFamily="18" charset="0"/>
              </a:rPr>
              <a:t>Convertible Provisions</a:t>
            </a:r>
          </a:p>
          <a:p>
            <a:pPr lvl="1" eaLnBrk="1" hangingPunct="1"/>
            <a:r>
              <a:rPr lang="en-US" altLang="en-US" dirty="0">
                <a:latin typeface="Garamond" panose="02020404030301010803" pitchFamily="18" charset="0"/>
              </a:rPr>
              <a:t>Convertible Bonds</a:t>
            </a:r>
          </a:p>
          <a:p>
            <a:pPr lvl="1" eaLnBrk="1" hangingPunct="1"/>
            <a:r>
              <a:rPr lang="en-US" altLang="en-US" dirty="0">
                <a:latin typeface="Garamond" panose="02020404030301010803" pitchFamily="18" charset="0"/>
              </a:rPr>
              <a:t>Conversion Ratio</a:t>
            </a:r>
          </a:p>
          <a:p>
            <a:pPr lvl="1" eaLnBrk="1" hangingPunct="1"/>
            <a:endParaRPr lang="en-US" altLang="en-US" dirty="0">
              <a:latin typeface="Garamond" panose="02020404030301010803" pitchFamily="18" charset="0"/>
            </a:endParaRPr>
          </a:p>
        </p:txBody>
      </p:sp>
      <p:sp>
        <p:nvSpPr>
          <p:cNvPr id="5" name="Rectangle 12"/>
          <p:cNvSpPr txBox="1">
            <a:spLocks noChangeArrowheads="1"/>
          </p:cNvSpPr>
          <p:nvPr/>
        </p:nvSpPr>
        <p:spPr bwMode="auto">
          <a:xfrm>
            <a:off x="179388" y="116632"/>
            <a:ext cx="8785225" cy="1224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en-US" altLang="en-US" sz="4000" dirty="0">
                <a:latin typeface="Garamond" panose="02020404030301010803" pitchFamily="18" charset="0"/>
              </a:rPr>
              <a:t>Repayment Provision</a:t>
            </a:r>
            <a:endParaRPr lang="en-US" altLang="en-US" sz="4000" kern="0" dirty="0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707240"/>
      </p:ext>
    </p:extLst>
  </p:cSld>
  <p:clrMapOvr>
    <a:masterClrMapping/>
  </p:clrMapOvr>
  <p:transition spd="med">
    <p:wipe dir="r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3"/>
          <p:cNvSpPr>
            <a:spLocks noChangeArrowheads="1"/>
          </p:cNvSpPr>
          <p:nvPr/>
        </p:nvSpPr>
        <p:spPr bwMode="auto">
          <a:xfrm>
            <a:off x="611560" y="836712"/>
            <a:ext cx="8274050" cy="290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463550" indent="284163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60000"/>
              </a:spcBef>
              <a:buClrTx/>
              <a:buFontTx/>
              <a:buChar char="•"/>
            </a:pPr>
            <a:r>
              <a:rPr lang="en-GB" altLang="zh-CN" sz="2400" dirty="0">
                <a:latin typeface="Garamond" panose="02020404030301010803" pitchFamily="18" charset="0"/>
              </a:rPr>
              <a:t>Convertible bonds give their owner the right to exchange the bonds for a set number of some other asset. </a:t>
            </a:r>
          </a:p>
          <a:p>
            <a:pPr lvl="1" eaLnBrk="1" hangingPunct="1">
              <a:spcBef>
                <a:spcPct val="60000"/>
              </a:spcBef>
              <a:buClrTx/>
              <a:buFontTx/>
              <a:buChar char="•"/>
            </a:pPr>
            <a:r>
              <a:rPr lang="en-GB" altLang="zh-CN" sz="2400" dirty="0">
                <a:latin typeface="Garamond" panose="02020404030301010803" pitchFamily="18" charset="0"/>
              </a:rPr>
              <a:t>e.g. from bonds to common shares of the same company.</a:t>
            </a:r>
          </a:p>
          <a:p>
            <a:pPr eaLnBrk="1" hangingPunct="1">
              <a:spcBef>
                <a:spcPct val="60000"/>
              </a:spcBef>
              <a:buClrTx/>
              <a:buFontTx/>
              <a:buChar char="•"/>
            </a:pPr>
            <a:r>
              <a:rPr lang="en-GB" altLang="zh-CN" sz="2400" dirty="0">
                <a:latin typeface="Garamond" panose="02020404030301010803" pitchFamily="18" charset="0"/>
              </a:rPr>
              <a:t>The number of shares the bondholder receives when converting the bond is called the conversion ratio.</a:t>
            </a:r>
            <a:r>
              <a:rPr lang="en-US" altLang="zh-CN" sz="2400" dirty="0">
                <a:latin typeface="Garamond" panose="02020404030301010803" pitchFamily="18" charset="0"/>
              </a:rPr>
              <a:t> </a:t>
            </a:r>
          </a:p>
          <a:p>
            <a:pPr eaLnBrk="1" hangingPunct="1">
              <a:spcBef>
                <a:spcPct val="60000"/>
              </a:spcBef>
              <a:buClrTx/>
              <a:buFontTx/>
              <a:buChar char="•"/>
            </a:pPr>
            <a:r>
              <a:rPr lang="en-US" altLang="zh-CN" sz="2400" dirty="0">
                <a:latin typeface="Garamond" panose="02020404030301010803" pitchFamily="18" charset="0"/>
              </a:rPr>
              <a:t>Over time, a convertible bond will increasingly behave like a share or a non-convertible bond. </a:t>
            </a:r>
          </a:p>
          <a:p>
            <a:pPr lvl="1" eaLnBrk="1" hangingPunct="1">
              <a:spcBef>
                <a:spcPct val="60000"/>
              </a:spcBef>
              <a:buClrTx/>
              <a:buFontTx/>
              <a:buChar char="•"/>
            </a:pPr>
            <a:r>
              <a:rPr lang="en-US" altLang="zh-CN" sz="2000" dirty="0">
                <a:latin typeface="Garamond" panose="02020404030301010803" pitchFamily="18" charset="0"/>
              </a:rPr>
              <a:t>A bond whose conversion price is substantially above the current market price of the associated common stock is a busted convertible. </a:t>
            </a:r>
          </a:p>
          <a:p>
            <a:pPr lvl="1" eaLnBrk="1" hangingPunct="1">
              <a:spcBef>
                <a:spcPct val="60000"/>
              </a:spcBef>
              <a:buClrTx/>
              <a:buFontTx/>
              <a:buChar char="•"/>
            </a:pPr>
            <a:r>
              <a:rPr lang="en-US" altLang="zh-CN" sz="2000" dirty="0">
                <a:latin typeface="Garamond" panose="02020404030301010803" pitchFamily="18" charset="0"/>
              </a:rPr>
              <a:t>A convertible in a company whose stock has appreciated is an example of a common stock equivalent.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187624" y="-50630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kern="0" dirty="0">
                <a:latin typeface="Garamond" panose="02020404030301010803" pitchFamily="18" charset="0"/>
                <a:ea typeface="+mj-ea"/>
                <a:cs typeface="+mj-cs"/>
              </a:rPr>
              <a:t>Convertible bonds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99095717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3"/>
          <p:cNvSpPr>
            <a:spLocks noChangeArrowheads="1"/>
          </p:cNvSpPr>
          <p:nvPr/>
        </p:nvSpPr>
        <p:spPr bwMode="auto">
          <a:xfrm>
            <a:off x="683568" y="1268760"/>
            <a:ext cx="8274050" cy="290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60000"/>
              </a:spcBef>
              <a:buClrTx/>
              <a:buFontTx/>
              <a:buChar char="•"/>
            </a:pPr>
            <a:r>
              <a:rPr lang="en-GB" altLang="zh-CN" sz="2400" dirty="0">
                <a:latin typeface="Garamond" panose="02020404030301010803" pitchFamily="18" charset="0"/>
              </a:rPr>
              <a:t>Lower interest than on a similar bond without conversion</a:t>
            </a:r>
          </a:p>
          <a:p>
            <a:pPr eaLnBrk="1" hangingPunct="1">
              <a:spcBef>
                <a:spcPct val="60000"/>
              </a:spcBef>
              <a:buClrTx/>
              <a:buFontTx/>
              <a:buChar char="•"/>
            </a:pPr>
            <a:r>
              <a:rPr lang="en-GB" altLang="zh-CN" sz="2400" dirty="0">
                <a:latin typeface="Garamond" panose="02020404030301010803" pitchFamily="18" charset="0"/>
              </a:rPr>
              <a:t>The interest is tax deductible</a:t>
            </a:r>
          </a:p>
          <a:p>
            <a:pPr eaLnBrk="1" hangingPunct="1">
              <a:spcBef>
                <a:spcPct val="60000"/>
              </a:spcBef>
              <a:buClrTx/>
              <a:buFontTx/>
              <a:buChar char="•"/>
            </a:pPr>
            <a:r>
              <a:rPr lang="en-GB" altLang="zh-CN" sz="2400" dirty="0">
                <a:latin typeface="Garamond" panose="02020404030301010803" pitchFamily="18" charset="0"/>
              </a:rPr>
              <a:t>Self liquidating</a:t>
            </a:r>
          </a:p>
          <a:p>
            <a:pPr eaLnBrk="1" hangingPunct="1">
              <a:spcBef>
                <a:spcPct val="60000"/>
              </a:spcBef>
              <a:buClrTx/>
              <a:buFontTx/>
              <a:buChar char="•"/>
            </a:pPr>
            <a:r>
              <a:rPr lang="en-GB" altLang="zh-CN" sz="2400" dirty="0">
                <a:latin typeface="Garamond" panose="02020404030301010803" pitchFamily="18" charset="0"/>
              </a:rPr>
              <a:t>Fewer restrictive covenants</a:t>
            </a:r>
          </a:p>
          <a:p>
            <a:pPr eaLnBrk="1" hangingPunct="1">
              <a:spcBef>
                <a:spcPct val="60000"/>
              </a:spcBef>
              <a:buClrTx/>
              <a:buFontTx/>
              <a:buChar char="•"/>
            </a:pPr>
            <a:r>
              <a:rPr lang="en-GB" altLang="zh-CN" sz="2400" dirty="0" err="1">
                <a:latin typeface="Garamond" panose="02020404030301010803" pitchFamily="18" charset="0"/>
              </a:rPr>
              <a:t>Underpriced</a:t>
            </a:r>
            <a:r>
              <a:rPr lang="en-GB" altLang="zh-CN" sz="2400" dirty="0">
                <a:latin typeface="Garamond" panose="02020404030301010803" pitchFamily="18" charset="0"/>
              </a:rPr>
              <a:t> shares</a:t>
            </a:r>
          </a:p>
          <a:p>
            <a:pPr eaLnBrk="1" hangingPunct="1">
              <a:spcBef>
                <a:spcPct val="60000"/>
              </a:spcBef>
              <a:buClrTx/>
              <a:buFontTx/>
              <a:buChar char="•"/>
            </a:pPr>
            <a:r>
              <a:rPr lang="en-GB" altLang="zh-CN" sz="2400" dirty="0">
                <a:latin typeface="Garamond" panose="02020404030301010803" pitchFamily="18" charset="0"/>
              </a:rPr>
              <a:t>Cheap way to issue shares</a:t>
            </a:r>
          </a:p>
          <a:p>
            <a:pPr eaLnBrk="1" hangingPunct="1">
              <a:spcBef>
                <a:spcPct val="60000"/>
              </a:spcBef>
              <a:buClrTx/>
              <a:buFontTx/>
              <a:buChar char="•"/>
            </a:pPr>
            <a:r>
              <a:rPr lang="en-GB" altLang="zh-CN" sz="2400" dirty="0">
                <a:latin typeface="Garamond" panose="02020404030301010803" pitchFamily="18" charset="0"/>
              </a:rPr>
              <a:t>Available finance when straight debt and equity are not 			available</a:t>
            </a:r>
          </a:p>
        </p:txBody>
      </p:sp>
      <p:sp>
        <p:nvSpPr>
          <p:cNvPr id="33795" name="Title 1"/>
          <p:cNvSpPr txBox="1">
            <a:spLocks/>
          </p:cNvSpPr>
          <p:nvPr/>
        </p:nvSpPr>
        <p:spPr bwMode="auto">
          <a:xfrm>
            <a:off x="827584" y="169862"/>
            <a:ext cx="729773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zh-CN" sz="3600" dirty="0">
                <a:latin typeface="Garamond" panose="02020404030301010803" pitchFamily="18" charset="0"/>
              </a:rPr>
              <a:t>Advantages to the company of convertible bonds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7671372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4" descr="C11NF01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800" y="1600200"/>
            <a:ext cx="8032750" cy="391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1043608" y="339725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kern="0" dirty="0">
                <a:latin typeface="Garamond" panose="02020404030301010803" pitchFamily="18" charset="0"/>
                <a:ea typeface="+mj-ea"/>
                <a:cs typeface="+mj-cs"/>
              </a:rPr>
              <a:t>Bond markets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1394471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13"/>
          <p:cNvSpPr>
            <a:spLocks noGrp="1" noChangeArrowheads="1"/>
          </p:cNvSpPr>
          <p:nvPr>
            <p:ph idx="4294967295"/>
          </p:nvPr>
        </p:nvSpPr>
        <p:spPr>
          <a:xfrm>
            <a:off x="611560" y="1124744"/>
            <a:ext cx="8785225" cy="4425355"/>
          </a:xfrm>
        </p:spPr>
        <p:txBody>
          <a:bodyPr rIns="91440"/>
          <a:lstStyle/>
          <a:p>
            <a:pPr eaLnBrk="1" hangingPunct="1"/>
            <a:r>
              <a:rPr lang="en-US" altLang="en-US" dirty="0">
                <a:latin typeface="Garamond" panose="02020404030301010803" pitchFamily="18" charset="0"/>
              </a:rPr>
              <a:t>Public Debt</a:t>
            </a:r>
          </a:p>
          <a:p>
            <a:pPr lvl="1" eaLnBrk="1" hangingPunct="1"/>
            <a:r>
              <a:rPr lang="en-US" altLang="en-US" dirty="0">
                <a:latin typeface="Garamond" panose="02020404030301010803" pitchFamily="18" charset="0"/>
              </a:rPr>
              <a:t>International Bonds</a:t>
            </a:r>
          </a:p>
          <a:p>
            <a:pPr lvl="2" eaLnBrk="1" hangingPunct="1"/>
            <a:r>
              <a:rPr lang="en-US" altLang="en-US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Domestic Bonds</a:t>
            </a:r>
          </a:p>
          <a:p>
            <a:pPr lvl="3" eaLnBrk="1" hangingPunct="1"/>
            <a:r>
              <a:rPr lang="en-US" altLang="en-US" sz="1800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Issued by a local entity and traded in a local market, but purchased by foreigners</a:t>
            </a:r>
          </a:p>
          <a:p>
            <a:pPr lvl="3" eaLnBrk="1" hangingPunct="1"/>
            <a:r>
              <a:rPr lang="en-US" altLang="en-US" sz="1800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Denominated in the local currency</a:t>
            </a:r>
          </a:p>
          <a:p>
            <a:pPr lvl="2" eaLnBrk="1" hangingPunct="1"/>
            <a:r>
              <a:rPr lang="en-US" altLang="en-US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Foreign Bonds</a:t>
            </a:r>
          </a:p>
          <a:p>
            <a:pPr lvl="3" eaLnBrk="1" hangingPunct="1"/>
            <a:r>
              <a:rPr lang="en-US" altLang="en-US" sz="1800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Issued by a foreign company in a local market and are intended for local investors</a:t>
            </a:r>
          </a:p>
          <a:p>
            <a:pPr lvl="3" eaLnBrk="1" hangingPunct="1"/>
            <a:r>
              <a:rPr lang="en-US" altLang="en-US" sz="1800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Denominated in the local currency</a:t>
            </a:r>
          </a:p>
          <a:p>
            <a:pPr lvl="3" eaLnBrk="1" hangingPunct="1"/>
            <a:r>
              <a:rPr lang="en-US" altLang="en-US" sz="1800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Yankee bonds</a:t>
            </a:r>
          </a:p>
          <a:p>
            <a:pPr lvl="4" eaLnBrk="1" hangingPunct="1"/>
            <a:r>
              <a:rPr lang="en-US" altLang="en-US" sz="1800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Foreign bonds issued in the United States</a:t>
            </a:r>
          </a:p>
          <a:p>
            <a:pPr lvl="3" eaLnBrk="1" hangingPunct="1"/>
            <a:endParaRPr lang="en-US" altLang="en-US" sz="1800" dirty="0">
              <a:latin typeface="Garamond" panose="02020404030301010803" pitchFamily="18" charset="0"/>
              <a:ea typeface="ＭＳ Ｐゴシック" panose="020B0600070205080204" pitchFamily="34" charset="-128"/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title"/>
          </p:nvPr>
        </p:nvSpPr>
        <p:spPr>
          <a:xfrm>
            <a:off x="179388" y="332656"/>
            <a:ext cx="8785225" cy="1224880"/>
          </a:xfrm>
        </p:spPr>
        <p:txBody>
          <a:bodyPr/>
          <a:lstStyle/>
          <a:p>
            <a:pPr algn="ctr" eaLnBrk="1" hangingPunct="1"/>
            <a:r>
              <a:rPr lang="en-US" altLang="en-US" sz="4000" dirty="0">
                <a:latin typeface="Garamond" panose="02020404030301010803" pitchFamily="18" charset="0"/>
              </a:rPr>
              <a:t>Corporate Debt</a:t>
            </a:r>
          </a:p>
        </p:txBody>
      </p:sp>
    </p:spTree>
    <p:extLst>
      <p:ext uri="{BB962C8B-B14F-4D97-AF65-F5344CB8AC3E}">
        <p14:creationId xmlns:p14="http://schemas.microsoft.com/office/powerpoint/2010/main" val="2196836271"/>
      </p:ext>
    </p:extLst>
  </p:cSld>
  <p:clrMapOvr>
    <a:masterClrMapping/>
  </p:clrMapOvr>
  <p:transition spd="med">
    <p:wipe dir="r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13"/>
          <p:cNvSpPr>
            <a:spLocks noGrp="1" noChangeArrowheads="1"/>
          </p:cNvSpPr>
          <p:nvPr>
            <p:ph idx="4294967295"/>
          </p:nvPr>
        </p:nvSpPr>
        <p:spPr>
          <a:xfrm>
            <a:off x="421205" y="1268760"/>
            <a:ext cx="8785225" cy="4425355"/>
          </a:xfrm>
        </p:spPr>
        <p:txBody>
          <a:bodyPr rIns="91440"/>
          <a:lstStyle/>
          <a:p>
            <a:pPr eaLnBrk="1" hangingPunct="1"/>
            <a:r>
              <a:rPr lang="en-US" altLang="en-US" dirty="0">
                <a:latin typeface="Garamond" panose="02020404030301010803" pitchFamily="18" charset="0"/>
              </a:rPr>
              <a:t>Public Debt</a:t>
            </a:r>
          </a:p>
          <a:p>
            <a:pPr lvl="1" eaLnBrk="1" hangingPunct="1"/>
            <a:r>
              <a:rPr lang="en-US" altLang="en-US" dirty="0">
                <a:latin typeface="Garamond" panose="02020404030301010803" pitchFamily="18" charset="0"/>
              </a:rPr>
              <a:t>International Bonds</a:t>
            </a:r>
          </a:p>
          <a:p>
            <a:pPr lvl="2" eaLnBrk="1" hangingPunct="1"/>
            <a:r>
              <a:rPr lang="en-US" altLang="en-US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Eurobonds</a:t>
            </a:r>
          </a:p>
          <a:p>
            <a:pPr lvl="3" eaLnBrk="1" hangingPunct="1"/>
            <a:r>
              <a:rPr lang="en-US" altLang="en-US" sz="1800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International bonds that are not denominated in the local currency of the country in which they are issued</a:t>
            </a:r>
          </a:p>
          <a:p>
            <a:pPr lvl="2" eaLnBrk="1" hangingPunct="1"/>
            <a:r>
              <a:rPr lang="en-US" altLang="en-US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Global Bonds</a:t>
            </a:r>
          </a:p>
          <a:p>
            <a:pPr lvl="3" eaLnBrk="1" hangingPunct="1"/>
            <a:r>
              <a:rPr lang="en-US" altLang="en-US" sz="1800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Combines the features of domestic, foreign, and Eurobonds, and are offered for sale in several different markets simultaneously</a:t>
            </a:r>
          </a:p>
          <a:p>
            <a:pPr lvl="3" eaLnBrk="1" hangingPunct="1"/>
            <a:r>
              <a:rPr lang="en-US" altLang="en-US" sz="1800" dirty="0">
                <a:latin typeface="Garamond" panose="02020404030301010803" pitchFamily="18" charset="0"/>
                <a:ea typeface="ＭＳ Ｐゴシック" panose="020B0600070205080204" pitchFamily="34" charset="-128"/>
              </a:rPr>
              <a:t>Can be offered for sale in the same currency as the country of issuance</a:t>
            </a: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title"/>
          </p:nvPr>
        </p:nvSpPr>
        <p:spPr>
          <a:xfrm>
            <a:off x="179388" y="332656"/>
            <a:ext cx="8785225" cy="1224880"/>
          </a:xfrm>
        </p:spPr>
        <p:txBody>
          <a:bodyPr/>
          <a:lstStyle/>
          <a:p>
            <a:pPr algn="ctr" eaLnBrk="1" hangingPunct="1"/>
            <a:r>
              <a:rPr lang="en-US" altLang="en-US" sz="4000" dirty="0">
                <a:latin typeface="Garamond" panose="02020404030301010803" pitchFamily="18" charset="0"/>
              </a:rPr>
              <a:t>Corporate</a:t>
            </a:r>
            <a:r>
              <a:rPr lang="en-US" altLang="en-US" sz="4000" dirty="0"/>
              <a:t> </a:t>
            </a:r>
            <a:r>
              <a:rPr lang="en-US" altLang="en-US" sz="4000" dirty="0">
                <a:latin typeface="Garamond" panose="02020404030301010803" pitchFamily="18" charset="0"/>
              </a:rPr>
              <a:t>Debt</a:t>
            </a:r>
          </a:p>
        </p:txBody>
      </p:sp>
    </p:spTree>
    <p:extLst>
      <p:ext uri="{BB962C8B-B14F-4D97-AF65-F5344CB8AC3E}">
        <p14:creationId xmlns:p14="http://schemas.microsoft.com/office/powerpoint/2010/main" val="3665984759"/>
      </p:ext>
    </p:extLst>
  </p:cSld>
  <p:clrMapOvr>
    <a:masterClrMapping/>
  </p:clrMapOvr>
  <p:transition spd="med">
    <p:wipe dir="r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3"/>
          <p:cNvSpPr>
            <a:spLocks noChangeArrowheads="1"/>
          </p:cNvSpPr>
          <p:nvPr/>
        </p:nvSpPr>
        <p:spPr bwMode="auto">
          <a:xfrm>
            <a:off x="395536" y="1211246"/>
            <a:ext cx="8274050" cy="4703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463550" indent="284163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60000"/>
              </a:spcBef>
              <a:buClrTx/>
              <a:buFontTx/>
              <a:buChar char="•"/>
            </a:pPr>
            <a:r>
              <a:rPr lang="en-GB" altLang="zh-CN" sz="2600" dirty="0">
                <a:latin typeface="Garamond" panose="02020404030301010803" pitchFamily="18" charset="0"/>
              </a:rPr>
              <a:t>Eurobonds are bonds sold outside the jurisdiction of the country of the currency in which the bond is 					denominated.</a:t>
            </a:r>
          </a:p>
          <a:p>
            <a:pPr eaLnBrk="1" hangingPunct="1">
              <a:lnSpc>
                <a:spcPct val="90000"/>
              </a:lnSpc>
              <a:spcBef>
                <a:spcPct val="60000"/>
              </a:spcBef>
              <a:buClrTx/>
              <a:buFontTx/>
              <a:buChar char="•"/>
            </a:pPr>
            <a:r>
              <a:rPr lang="en-GB" altLang="zh-CN" sz="2600" dirty="0">
                <a:latin typeface="Garamond" panose="02020404030301010803" pitchFamily="18" charset="0"/>
              </a:rPr>
              <a:t>Foreign bond is a bond denominated in a currency of the country where it is issued when the issuer is a non-resident.</a:t>
            </a:r>
          </a:p>
          <a:p>
            <a:pPr lvl="1" eaLnBrk="1" hangingPunct="1">
              <a:lnSpc>
                <a:spcPct val="90000"/>
              </a:lnSpc>
              <a:spcBef>
                <a:spcPct val="60000"/>
              </a:spcBef>
              <a:buClrTx/>
              <a:buFontTx/>
              <a:buChar char="•"/>
            </a:pPr>
            <a:r>
              <a:rPr lang="en-GB" altLang="zh-CN" sz="2600" dirty="0">
                <a:latin typeface="Garamond" panose="02020404030301010803" pitchFamily="18" charset="0"/>
              </a:rPr>
              <a:t>e.g. in Japan bonds issued by non-Japanese companies denominated in yen are foreign bonds.</a:t>
            </a:r>
          </a:p>
          <a:p>
            <a:pPr lvl="1" eaLnBrk="1" hangingPunct="1">
              <a:lnSpc>
                <a:spcPct val="90000"/>
              </a:lnSpc>
              <a:spcBef>
                <a:spcPct val="60000"/>
              </a:spcBef>
              <a:buClrTx/>
              <a:buFontTx/>
              <a:buChar char="•"/>
            </a:pPr>
            <a:r>
              <a:rPr lang="en-GB" altLang="zh-CN" sz="2600" dirty="0">
                <a:latin typeface="Garamond" panose="02020404030301010803" pitchFamily="18" charset="0"/>
              </a:rPr>
              <a:t>The interest (coupons) and capital (principal) payments will be in yen.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974283" y="68246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kern="0" dirty="0">
                <a:latin typeface="Garamond" panose="02020404030301010803" pitchFamily="18" charset="0"/>
                <a:ea typeface="+mj-ea"/>
                <a:cs typeface="+mj-cs"/>
              </a:rPr>
              <a:t>International Sources of Debt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22984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3"/>
          <p:cNvSpPr>
            <a:spLocks noChangeArrowheads="1"/>
          </p:cNvSpPr>
          <p:nvPr/>
        </p:nvSpPr>
        <p:spPr bwMode="auto">
          <a:xfrm>
            <a:off x="698500" y="1382713"/>
            <a:ext cx="8274050" cy="4703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830263" indent="-285750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3048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3048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tabLst>
                <a:tab pos="185738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60000"/>
              </a:spcBef>
              <a:buClrTx/>
              <a:buFontTx/>
              <a:buChar char="•"/>
            </a:pPr>
            <a:r>
              <a:rPr lang="en-GB" altLang="zh-CN" sz="2600" dirty="0">
                <a:latin typeface="Garamond" panose="02020404030301010803" pitchFamily="18" charset="0"/>
              </a:rPr>
              <a:t>Straight fixed-rate bond</a:t>
            </a:r>
          </a:p>
          <a:p>
            <a:pPr eaLnBrk="1" hangingPunct="1">
              <a:lnSpc>
                <a:spcPct val="90000"/>
              </a:lnSpc>
              <a:spcBef>
                <a:spcPct val="60000"/>
              </a:spcBef>
              <a:buClrTx/>
              <a:buFontTx/>
              <a:buChar char="•"/>
            </a:pPr>
            <a:r>
              <a:rPr lang="en-GB" altLang="zh-CN" sz="2600" dirty="0">
                <a:latin typeface="Garamond" panose="02020404030301010803" pitchFamily="18" charset="0"/>
              </a:rPr>
              <a:t>Equity related</a:t>
            </a:r>
          </a:p>
          <a:p>
            <a:pPr lvl="1" eaLnBrk="1" hangingPunct="1">
              <a:lnSpc>
                <a:spcPct val="90000"/>
              </a:lnSpc>
              <a:spcBef>
                <a:spcPct val="60000"/>
              </a:spcBef>
              <a:buClrTx/>
              <a:buFontTx/>
              <a:buChar char="–"/>
            </a:pPr>
            <a:r>
              <a:rPr lang="en-GB" altLang="zh-CN" sz="2400" dirty="0">
                <a:latin typeface="Garamond" panose="02020404030301010803" pitchFamily="18" charset="0"/>
              </a:rPr>
              <a:t>Bonds with warrants attached</a:t>
            </a:r>
          </a:p>
          <a:p>
            <a:pPr lvl="1" eaLnBrk="1" hangingPunct="1">
              <a:lnSpc>
                <a:spcPct val="90000"/>
              </a:lnSpc>
              <a:spcBef>
                <a:spcPct val="60000"/>
              </a:spcBef>
              <a:buClrTx/>
              <a:buFontTx/>
              <a:buChar char="–"/>
            </a:pPr>
            <a:r>
              <a:rPr lang="en-GB" altLang="zh-CN" sz="2400" dirty="0">
                <a:latin typeface="Garamond" panose="02020404030301010803" pitchFamily="18" charset="0"/>
              </a:rPr>
              <a:t>Convertibles</a:t>
            </a:r>
          </a:p>
          <a:p>
            <a:pPr eaLnBrk="1" hangingPunct="1">
              <a:lnSpc>
                <a:spcPct val="90000"/>
              </a:lnSpc>
              <a:spcBef>
                <a:spcPct val="60000"/>
              </a:spcBef>
              <a:buClrTx/>
              <a:buFontTx/>
              <a:buChar char="•"/>
            </a:pPr>
            <a:r>
              <a:rPr lang="en-GB" altLang="zh-CN" sz="2600" dirty="0">
                <a:latin typeface="Garamond" panose="02020404030301010803" pitchFamily="18" charset="0"/>
              </a:rPr>
              <a:t>Floating-rate notes (FRNs)</a:t>
            </a:r>
          </a:p>
          <a:p>
            <a:pPr eaLnBrk="1" hangingPunct="1">
              <a:lnSpc>
                <a:spcPct val="90000"/>
              </a:lnSpc>
              <a:spcBef>
                <a:spcPct val="60000"/>
              </a:spcBef>
              <a:buClrTx/>
              <a:buFontTx/>
              <a:buChar char="•"/>
            </a:pPr>
            <a:r>
              <a:rPr lang="en-GB" altLang="zh-CN" sz="2600" dirty="0">
                <a:latin typeface="Garamond" panose="02020404030301010803" pitchFamily="18" charset="0"/>
              </a:rPr>
              <a:t>‘Bells and whistles’, for example reverse floaters, 				capped bonds, zero coupon, ‘call back features’, ‘put 		feature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899592" y="135657"/>
            <a:ext cx="7297737" cy="1143000"/>
          </a:xfrm>
          <a:prstGeom prst="rect">
            <a:avLst/>
          </a:prstGeom>
        </p:spPr>
        <p:txBody>
          <a:bodyPr/>
          <a:lstStyle/>
          <a:p>
            <a:pPr algn="ctr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3600" kern="0" dirty="0">
                <a:latin typeface="Garamond" panose="02020404030301010803" pitchFamily="18" charset="0"/>
                <a:ea typeface="+mj-ea"/>
                <a:cs typeface="+mj-cs"/>
              </a:rPr>
              <a:t>Types of Eurobonds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60648724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4" descr="exh-11-2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750" y="2200275"/>
            <a:ext cx="8316913" cy="2609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891" name="Title 1"/>
          <p:cNvSpPr txBox="1">
            <a:spLocks/>
          </p:cNvSpPr>
          <p:nvPr/>
        </p:nvSpPr>
        <p:spPr bwMode="auto">
          <a:xfrm>
            <a:off x="827584" y="375108"/>
            <a:ext cx="7693762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195D3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zh-CN" sz="3600" dirty="0">
                <a:latin typeface="Garamond" panose="02020404030301010803" pitchFamily="18" charset="0"/>
              </a:rPr>
              <a:t>Advantages and drawbacks of Eurobonds as a source of finance for corporations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5289084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2400</TotalTime>
  <Words>1703</Words>
  <Application>Microsoft Office PowerPoint</Application>
  <PresentationFormat>On-screen Show (4:3)</PresentationFormat>
  <Paragraphs>255</Paragraphs>
  <Slides>33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1" baseType="lpstr">
      <vt:lpstr>ＭＳ Ｐゴシック</vt:lpstr>
      <vt:lpstr>Myriad Pro</vt:lpstr>
      <vt:lpstr>宋体</vt:lpstr>
      <vt:lpstr>Arial</vt:lpstr>
      <vt:lpstr>Garamond</vt:lpstr>
      <vt:lpstr>Verdana</vt:lpstr>
      <vt:lpstr>Wingdings</vt:lpstr>
      <vt:lpstr>20140311PresentationUWTSDTemplate</vt:lpstr>
      <vt:lpstr>MBA</vt:lpstr>
      <vt:lpstr>PowerPoint Presentation</vt:lpstr>
      <vt:lpstr>PowerPoint Presentation</vt:lpstr>
      <vt:lpstr>Debt and vs Equity Capital</vt:lpstr>
      <vt:lpstr>PowerPoint Presentation</vt:lpstr>
      <vt:lpstr>Corporate Debt</vt:lpstr>
      <vt:lpstr>PowerPoint Presentation</vt:lpstr>
      <vt:lpstr>PowerPoint Presentation</vt:lpstr>
      <vt:lpstr>PowerPoint Presentation</vt:lpstr>
      <vt:lpstr>Corporate Debt</vt:lpstr>
      <vt:lpstr>Corporate Debt</vt:lpstr>
      <vt:lpstr>Corporate Debt</vt:lpstr>
      <vt:lpstr>Corporate Debt</vt:lpstr>
      <vt:lpstr>PowerPoint Presentation</vt:lpstr>
      <vt:lpstr>PowerPoint Presentation</vt:lpstr>
      <vt:lpstr>PowerPoint Presentation</vt:lpstr>
      <vt:lpstr>Definition of a Bond</vt:lpstr>
      <vt:lpstr>The Basic Features of a Bond</vt:lpstr>
      <vt:lpstr>The Basic Features of a Bond</vt:lpstr>
      <vt:lpstr>The Basic Features of a Bond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Corporate Debt</vt:lpstr>
      <vt:lpstr>Corporate Debt</vt:lpstr>
      <vt:lpstr>PowerPoint Presentation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Jia Miao</cp:lastModifiedBy>
  <cp:revision>151</cp:revision>
  <cp:lastPrinted>2018-07-09T15:27:01Z</cp:lastPrinted>
  <dcterms:created xsi:type="dcterms:W3CDTF">2002-10-07T19:43:58Z</dcterms:created>
  <dcterms:modified xsi:type="dcterms:W3CDTF">2024-06-24T12:38:44Z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3b551598-29da-492a-8b9f-8358cd43dd03_Enabled">
    <vt:lpwstr>True</vt:lpwstr>
  </property>
  <property fmtid="{D5CDD505-2E9C-101B-9397-08002B2CF9AE}" pid="3" name="MSIP_Label_3b551598-29da-492a-8b9f-8358cd43dd03_SiteId">
    <vt:lpwstr>c9ef029c-18cf-4016-86d3-93cf8e94ff94</vt:lpwstr>
  </property>
  <property fmtid="{D5CDD505-2E9C-101B-9397-08002B2CF9AE}" pid="4" name="MSIP_Label_3b551598-29da-492a-8b9f-8358cd43dd03_Owner">
    <vt:lpwstr>KU48743@kingston.ac.uk</vt:lpwstr>
  </property>
  <property fmtid="{D5CDD505-2E9C-101B-9397-08002B2CF9AE}" pid="5" name="MSIP_Label_3b551598-29da-492a-8b9f-8358cd43dd03_SetDate">
    <vt:lpwstr>2021-06-16T09:56:46.2848307Z</vt:lpwstr>
  </property>
  <property fmtid="{D5CDD505-2E9C-101B-9397-08002B2CF9AE}" pid="6" name="MSIP_Label_3b551598-29da-492a-8b9f-8358cd43dd03_Name">
    <vt:lpwstr>General</vt:lpwstr>
  </property>
  <property fmtid="{D5CDD505-2E9C-101B-9397-08002B2CF9AE}" pid="7" name="MSIP_Label_3b551598-29da-492a-8b9f-8358cd43dd03_Application">
    <vt:lpwstr>Microsoft Azure Information Protection</vt:lpwstr>
  </property>
  <property fmtid="{D5CDD505-2E9C-101B-9397-08002B2CF9AE}" pid="8" name="MSIP_Label_3b551598-29da-492a-8b9f-8358cd43dd03_ActionId">
    <vt:lpwstr>c356ca65-6be9-4215-b93d-a48b3601d03d</vt:lpwstr>
  </property>
  <property fmtid="{D5CDD505-2E9C-101B-9397-08002B2CF9AE}" pid="9" name="MSIP_Label_3b551598-29da-492a-8b9f-8358cd43dd03_Extended_MSFT_Method">
    <vt:lpwstr>Automatic</vt:lpwstr>
  </property>
  <property fmtid="{D5CDD505-2E9C-101B-9397-08002B2CF9AE}" pid="10" name="Sensitivity">
    <vt:lpwstr>General</vt:lpwstr>
  </property>
</Properties>
</file>