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tags/tag1.xml" ContentType="application/vnd.openxmlformats-officedocument.presentationml.tags+xml"/>
  <Override PartName="/ppt/notesSlides/notesSlide6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4"/>
  </p:notesMasterIdLst>
  <p:handoutMasterIdLst>
    <p:handoutMasterId r:id="rId25"/>
  </p:handoutMasterIdLst>
  <p:sldIdLst>
    <p:sldId id="260" r:id="rId5"/>
    <p:sldId id="460" r:id="rId6"/>
    <p:sldId id="452" r:id="rId7"/>
    <p:sldId id="450" r:id="rId8"/>
    <p:sldId id="445" r:id="rId9"/>
    <p:sldId id="652" r:id="rId10"/>
    <p:sldId id="375" r:id="rId11"/>
    <p:sldId id="500" r:id="rId12"/>
    <p:sldId id="503" r:id="rId13"/>
    <p:sldId id="468" r:id="rId14"/>
    <p:sldId id="414" r:id="rId15"/>
    <p:sldId id="453" r:id="rId16"/>
    <p:sldId id="650" r:id="rId17"/>
    <p:sldId id="456" r:id="rId18"/>
    <p:sldId id="633" r:id="rId19"/>
    <p:sldId id="651" r:id="rId20"/>
    <p:sldId id="458" r:id="rId21"/>
    <p:sldId id="642" r:id="rId22"/>
    <p:sldId id="459" r:id="rId2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6247" autoAdjust="0"/>
  </p:normalViewPr>
  <p:slideViewPr>
    <p:cSldViewPr snapToGrid="0">
      <p:cViewPr varScale="1">
        <p:scale>
          <a:sx n="90" d="100"/>
          <a:sy n="90" d="100"/>
        </p:scale>
        <p:origin x="1242" y="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" d="2"/>
          <a:sy n="1" d="2"/>
        </p:scale>
        <p:origin x="0" y="0"/>
      </p:cViewPr>
      <p:guideLst>
        <p:guide orient="horz" pos="2880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viewProps" Target="viewProps.xml"/><Relationship Id="rId30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ishat Bakre" userId="839b68a6-4a2b-45ef-9a5a-14f954bfea5f" providerId="ADAL" clId="{A9AFDAD1-E48B-4D8A-8B68-85E6C1E78781}"/>
    <pc:docChg chg="custSel modSld">
      <pc:chgData name="Aishat Bakre" userId="839b68a6-4a2b-45ef-9a5a-14f954bfea5f" providerId="ADAL" clId="{A9AFDAD1-E48B-4D8A-8B68-85E6C1E78781}" dt="2025-09-08T10:15:40.991" v="45" actId="20577"/>
      <pc:docMkLst>
        <pc:docMk/>
      </pc:docMkLst>
      <pc:sldChg chg="modSp mod">
        <pc:chgData name="Aishat Bakre" userId="839b68a6-4a2b-45ef-9a5a-14f954bfea5f" providerId="ADAL" clId="{A9AFDAD1-E48B-4D8A-8B68-85E6C1E78781}" dt="2025-09-08T10:15:40.991" v="45" actId="20577"/>
        <pc:sldMkLst>
          <pc:docMk/>
          <pc:sldMk cId="2289975910" sldId="456"/>
        </pc:sldMkLst>
        <pc:spChg chg="mod">
          <ac:chgData name="Aishat Bakre" userId="839b68a6-4a2b-45ef-9a5a-14f954bfea5f" providerId="ADAL" clId="{A9AFDAD1-E48B-4D8A-8B68-85E6C1E78781}" dt="2025-09-08T10:15:40.991" v="45" actId="20577"/>
          <ac:spMkLst>
            <pc:docMk/>
            <pc:sldMk cId="2289975910" sldId="456"/>
            <ac:spMk id="3" creationId="{BDBDBF89-46D0-8A73-39E0-8844E8956FF5}"/>
          </ac:spMkLst>
        </pc:spChg>
      </pc:sldChg>
      <pc:sldChg chg="modSp mod">
        <pc:chgData name="Aishat Bakre" userId="839b68a6-4a2b-45ef-9a5a-14f954bfea5f" providerId="ADAL" clId="{A9AFDAD1-E48B-4D8A-8B68-85E6C1E78781}" dt="2025-09-08T10:15:21.533" v="35" actId="20577"/>
        <pc:sldMkLst>
          <pc:docMk/>
          <pc:sldMk cId="588468229" sldId="633"/>
        </pc:sldMkLst>
        <pc:spChg chg="mod">
          <ac:chgData name="Aishat Bakre" userId="839b68a6-4a2b-45ef-9a5a-14f954bfea5f" providerId="ADAL" clId="{A9AFDAD1-E48B-4D8A-8B68-85E6C1E78781}" dt="2025-09-08T10:15:21.533" v="35" actId="20577"/>
          <ac:spMkLst>
            <pc:docMk/>
            <pc:sldMk cId="588468229" sldId="633"/>
            <ac:spMk id="3" creationId="{7944D532-5BD1-0F44-5A00-888BAD92702F}"/>
          </ac:spMkLst>
        </pc:spChg>
      </pc:sldChg>
      <pc:sldChg chg="modSp mod">
        <pc:chgData name="Aishat Bakre" userId="839b68a6-4a2b-45ef-9a5a-14f954bfea5f" providerId="ADAL" clId="{A9AFDAD1-E48B-4D8A-8B68-85E6C1E78781}" dt="2025-09-08T09:52:04.875" v="7" actId="20577"/>
        <pc:sldMkLst>
          <pc:docMk/>
          <pc:sldMk cId="3281265171" sldId="642"/>
        </pc:sldMkLst>
        <pc:spChg chg="mod">
          <ac:chgData name="Aishat Bakre" userId="839b68a6-4a2b-45ef-9a5a-14f954bfea5f" providerId="ADAL" clId="{A9AFDAD1-E48B-4D8A-8B68-85E6C1E78781}" dt="2025-09-08T09:52:04.875" v="7" actId="20577"/>
          <ac:spMkLst>
            <pc:docMk/>
            <pc:sldMk cId="3281265171" sldId="642"/>
            <ac:spMk id="3" creationId="{7944D532-5BD1-0F44-5A00-888BAD92702F}"/>
          </ac:spMkLst>
        </pc:spChg>
        <pc:spChg chg="mod">
          <ac:chgData name="Aishat Bakre" userId="839b68a6-4a2b-45ef-9a5a-14f954bfea5f" providerId="ADAL" clId="{A9AFDAD1-E48B-4D8A-8B68-85E6C1E78781}" dt="2025-09-08T09:51:58.654" v="2" actId="1076"/>
          <ac:spMkLst>
            <pc:docMk/>
            <pc:sldMk cId="3281265171" sldId="642"/>
            <ac:spMk id="4" creationId="{E95AEA50-0186-4D18-909E-0575A1A79D28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08/09/2025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6D40210-9A76-4288-B9FD-2E6EF58FA949}" type="datetimeFigureOut">
              <a:rPr lang="en-GB" smtClean="0"/>
              <a:t>08/09/2025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EA8173-6EA7-483C-A1E0-CFB4950086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09818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intranet.uwtsd.ac.uk/departments/library-and-learning-resources/academic-and-infoskills" TargetMode="External"/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eu.alma.exlibrisgroup.com/leganto/nui/lists/8457131930002421?auth=SAML" TargetMode="External"/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28600" indent="-228600">
              <a:buFont typeface="+mj-lt"/>
              <a:buAutoNum type="arabicPeriod"/>
            </a:pPr>
            <a:r>
              <a:rPr lang="en-GB" b="1" dirty="0">
                <a:hlinkClick r:id="rId3"/>
              </a:rPr>
              <a:t>Academic and </a:t>
            </a:r>
            <a:r>
              <a:rPr lang="en-GB" b="1" dirty="0" err="1">
                <a:hlinkClick r:id="rId3"/>
              </a:rPr>
              <a:t>InfoSkills</a:t>
            </a:r>
            <a:r>
              <a:rPr lang="en-GB" b="1" dirty="0">
                <a:hlinkClick r:id="rId3"/>
              </a:rPr>
              <a:t> | UWTSD Intranet</a:t>
            </a:r>
            <a:endParaRPr lang="en-GB" b="1" dirty="0"/>
          </a:p>
          <a:p>
            <a:pPr marL="228600" indent="-228600">
              <a:buFont typeface="+mj-lt"/>
              <a:buAutoNum type="arabicPeriod"/>
            </a:pPr>
            <a:endParaRPr lang="en-GB" b="1" dirty="0"/>
          </a:p>
          <a:p>
            <a:pPr marL="228600" marR="0" lvl="0" indent="-22860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lang="en-GB" b="1" dirty="0"/>
              <a:t>Demonstrate where it is located within the Moodle page. </a:t>
            </a:r>
          </a:p>
          <a:p>
            <a:pPr marL="228600" marR="0" lvl="0" indent="-22860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endParaRPr lang="en-GB" b="1" dirty="0"/>
          </a:p>
          <a:p>
            <a:pPr marL="228600" indent="-228600">
              <a:buFont typeface="+mj-lt"/>
              <a:buAutoNum type="arabicPeriod"/>
            </a:pPr>
            <a:r>
              <a:rPr lang="en-GB" b="1" dirty="0"/>
              <a:t>Have the students open up the link on the Moodle page and to register themselves to begin the units within the portal.  It is essential that you promote the </a:t>
            </a:r>
            <a:r>
              <a:rPr lang="en-GB" b="1" dirty="0" err="1"/>
              <a:t>InfoSkills</a:t>
            </a:r>
            <a:r>
              <a:rPr lang="en-GB" b="1" dirty="0"/>
              <a:t> to support students learning and enquiry skills. </a:t>
            </a:r>
          </a:p>
          <a:p>
            <a:pPr marL="228600" indent="-228600">
              <a:buFont typeface="+mj-lt"/>
              <a:buAutoNum type="arabicPeriod"/>
            </a:pPr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864832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28600" indent="-228600">
              <a:buFont typeface="+mj-lt"/>
              <a:buAutoNum type="arabicPeriod"/>
            </a:pPr>
            <a:r>
              <a:rPr lang="en-GB" b="1" dirty="0"/>
              <a:t>This is the different units within the academic and </a:t>
            </a:r>
            <a:r>
              <a:rPr lang="en-GB" b="1" dirty="0" err="1"/>
              <a:t>infoskills</a:t>
            </a:r>
            <a:r>
              <a:rPr lang="en-GB" b="1" dirty="0"/>
              <a:t> module which runs along side the teaching input modules.</a:t>
            </a:r>
          </a:p>
          <a:p>
            <a:pPr marL="228600" indent="-228600">
              <a:buFont typeface="+mj-lt"/>
              <a:buAutoNum type="arabicPeriod"/>
            </a:pPr>
            <a:endParaRPr lang="en-GB" b="1" dirty="0"/>
          </a:p>
          <a:p>
            <a:pPr marL="228600" indent="-228600">
              <a:buFont typeface="+mj-lt"/>
              <a:buAutoNum type="arabicPeriod"/>
            </a:pPr>
            <a:r>
              <a:rPr lang="en-GB" b="1" dirty="0"/>
              <a:t>Students work their way through each of the modules to help aid them in academic writing.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934166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28600" indent="-228600">
              <a:buFont typeface="+mj-lt"/>
              <a:buAutoNum type="arabicPeriod"/>
            </a:pPr>
            <a:r>
              <a:rPr lang="en-GB" b="1" dirty="0"/>
              <a:t>This is a slide to remind students that there is a librarian service available to support them in their work and to help them with referencing.  </a:t>
            </a:r>
          </a:p>
          <a:p>
            <a:pPr marL="228600" indent="-228600">
              <a:buFont typeface="+mj-lt"/>
              <a:buAutoNum type="arabicPeriod"/>
            </a:pPr>
            <a:endParaRPr lang="en-GB" b="1" dirty="0"/>
          </a:p>
          <a:p>
            <a:pPr marL="228600" indent="-228600">
              <a:buFont typeface="+mj-lt"/>
              <a:buAutoNum type="arabicPeriod"/>
            </a:pPr>
            <a:r>
              <a:rPr lang="en-GB" b="1" dirty="0"/>
              <a:t>It provides the range of services on offer, the link Birmingham campus librarian and the important week link details.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768535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Community Care and Management of Longer-term Conditions (LCHS7003_BIRM)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090435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55047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6</a:t>
            </a:r>
            <a:r>
              <a:rPr lang="en-GB" baseline="30000"/>
              <a:t>th</a:t>
            </a:r>
            <a:r>
              <a:rPr lang="en-GB"/>
              <a:t> week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556921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08/09/2025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08/09/2025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08/09/2025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08/09/2025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08/09/2025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08/09/2025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08/09/2025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08/09/2025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08/09/2025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08/09/2025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ext and imag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 Placeholder 23">
            <a:extLst>
              <a:ext uri="{FF2B5EF4-FFF2-40B4-BE49-F238E27FC236}">
                <a16:creationId xmlns:a16="http://schemas.microsoft.com/office/drawing/2014/main" id="{E90710C3-BF7A-F548-B418-3A0A8213631B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797154" y="4811315"/>
            <a:ext cx="2635793" cy="597434"/>
          </a:xfrm>
        </p:spPr>
        <p:txBody>
          <a:bodyPr/>
          <a:lstStyle>
            <a:lvl1pPr marL="0" indent="0">
              <a:buNone/>
              <a:defRPr b="0" i="0">
                <a:solidFill>
                  <a:srgbClr val="0F3758"/>
                </a:solidFill>
                <a:latin typeface="+mn-lt"/>
              </a:defRPr>
            </a:lvl1pPr>
          </a:lstStyle>
          <a:p>
            <a:pPr lvl="0"/>
            <a:r>
              <a:rPr lang="en-US"/>
              <a:t>Caption of image</a:t>
            </a:r>
          </a:p>
        </p:txBody>
      </p:sp>
      <p:sp>
        <p:nvSpPr>
          <p:cNvPr id="13" name="Content Placeholder 3">
            <a:extLst>
              <a:ext uri="{FF2B5EF4-FFF2-40B4-BE49-F238E27FC236}">
                <a16:creationId xmlns:a16="http://schemas.microsoft.com/office/drawing/2014/main" id="{3A060D27-FA01-9B46-B9F6-9222EF682582}"/>
              </a:ext>
            </a:extLst>
          </p:cNvPr>
          <p:cNvSpPr>
            <a:spLocks noGrp="1"/>
          </p:cNvSpPr>
          <p:nvPr>
            <p:ph sz="half" idx="13"/>
          </p:nvPr>
        </p:nvSpPr>
        <p:spPr>
          <a:xfrm>
            <a:off x="4897007" y="1774903"/>
            <a:ext cx="2436086" cy="2815289"/>
          </a:xfrm>
        </p:spPr>
        <p:txBody>
          <a:bodyPr>
            <a:normAutofit/>
          </a:bodyPr>
          <a:lstStyle>
            <a:lvl1pPr algn="l">
              <a:defRPr sz="1800" b="1" i="0">
                <a:latin typeface="Montserrat SemiBold" pitchFamily="2" charset="77"/>
              </a:defRPr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endParaRPr lang="en-US"/>
          </a:p>
        </p:txBody>
      </p:sp>
      <p:sp>
        <p:nvSpPr>
          <p:cNvPr id="12" name="Text Placeholder 3">
            <a:extLst>
              <a:ext uri="{FF2B5EF4-FFF2-40B4-BE49-F238E27FC236}">
                <a16:creationId xmlns:a16="http://schemas.microsoft.com/office/drawing/2014/main" id="{146B7075-00A2-0F41-81C1-8D5FEDEBC806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604794" y="1364061"/>
            <a:ext cx="2949178" cy="4382677"/>
          </a:xfrm>
        </p:spPr>
        <p:txBody>
          <a:bodyPr>
            <a:normAutofit/>
          </a:bodyPr>
          <a:lstStyle>
            <a:lvl1pPr marL="0" indent="0">
              <a:buNone/>
              <a:defRPr sz="1800" b="0">
                <a:solidFill>
                  <a:srgbClr val="0F3758"/>
                </a:solidFill>
                <a:latin typeface="+mn-lt"/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text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FEB215AE-78AD-A54E-BE54-BA055DAA7055}"/>
              </a:ext>
            </a:extLst>
          </p:cNvPr>
          <p:cNvCxnSpPr>
            <a:cxnSpLocks/>
          </p:cNvCxnSpPr>
          <p:nvPr userDrawn="1"/>
        </p:nvCxnSpPr>
        <p:spPr>
          <a:xfrm>
            <a:off x="592865" y="1274922"/>
            <a:ext cx="7910557" cy="0"/>
          </a:xfrm>
          <a:prstGeom prst="line">
            <a:avLst/>
          </a:prstGeom>
          <a:ln w="31750" cmpd="sng">
            <a:solidFill>
              <a:srgbClr val="0F375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273D6E85-05C5-F149-BE2A-4CE3C338CD7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92865" y="111353"/>
            <a:ext cx="7886700" cy="1325563"/>
          </a:xfrm>
        </p:spPr>
        <p:txBody>
          <a:bodyPr/>
          <a:lstStyle/>
          <a:p>
            <a:r>
              <a:rPr lang="en-GB"/>
              <a:t>Title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77917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08/09/2025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eu.alma.exlibrisgroup.com/leganto/nui/lists/8457131930002421?auth=SAML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6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71600" y="1916832"/>
            <a:ext cx="7992888" cy="1440160"/>
          </a:xfrm>
        </p:spPr>
        <p:txBody>
          <a:bodyPr>
            <a:noAutofit/>
          </a:bodyPr>
          <a:lstStyle/>
          <a:p>
            <a:br>
              <a:rPr lang="en-GB" sz="3600" b="1" i="1">
                <a:solidFill>
                  <a:schemeClr val="bg1"/>
                </a:solidFill>
              </a:rPr>
            </a:br>
            <a:br>
              <a:rPr lang="en-GB" sz="3600" b="1" i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Community Care and Management of Longer-term Conditions</a:t>
            </a:r>
            <a:br>
              <a:rPr lang="en-GB" sz="3600" b="1" i="1">
                <a:solidFill>
                  <a:schemeClr val="bg1"/>
                </a:solidFill>
              </a:rPr>
            </a:br>
            <a:br>
              <a:rPr lang="en-GB" sz="3600" b="1" i="1">
                <a:solidFill>
                  <a:schemeClr val="bg1"/>
                </a:solidFill>
              </a:rPr>
            </a:br>
            <a:br>
              <a:rPr lang="en-GB" sz="3600" b="1">
                <a:solidFill>
                  <a:schemeClr val="bg1"/>
                </a:solidFill>
              </a:rPr>
            </a:br>
            <a:br>
              <a:rPr lang="en-GB" sz="3600" b="1">
                <a:solidFill>
                  <a:schemeClr val="bg1"/>
                </a:solidFill>
              </a:rPr>
            </a:br>
            <a:r>
              <a:rPr lang="en-GB" sz="3600" b="1" i="1">
                <a:solidFill>
                  <a:schemeClr val="bg1"/>
                </a:solidFill>
              </a:rPr>
              <a:t>LCHS7003</a:t>
            </a:r>
            <a:br>
              <a:rPr lang="en-GB" sz="3600" b="1">
                <a:solidFill>
                  <a:schemeClr val="bg1"/>
                </a:solidFill>
              </a:rPr>
            </a:br>
            <a:br>
              <a:rPr lang="en-GB" sz="3600" b="1">
                <a:solidFill>
                  <a:schemeClr val="bg1"/>
                </a:solidFill>
              </a:rPr>
            </a:br>
            <a:r>
              <a:rPr lang="en-GB" sz="32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Semester 1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77A4DBEA-D6A2-4952-8612-2F1B35E2CE46}"/>
              </a:ext>
            </a:extLst>
          </p:cNvPr>
          <p:cNvSpPr txBox="1">
            <a:spLocks/>
          </p:cNvSpPr>
          <p:nvPr/>
        </p:nvSpPr>
        <p:spPr>
          <a:xfrm>
            <a:off x="251520" y="5445224"/>
            <a:ext cx="7992888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endParaRPr lang="en-GB" sz="2000" b="1">
              <a:solidFill>
                <a:schemeClr val="bg1"/>
              </a:solidFill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3DE40DA-47CD-4349-9D54-BB22EFAEF32A}"/>
              </a:ext>
            </a:extLst>
          </p:cNvPr>
          <p:cNvSpPr/>
          <p:nvPr/>
        </p:nvSpPr>
        <p:spPr>
          <a:xfrm>
            <a:off x="1187624" y="3064605"/>
            <a:ext cx="7416824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3200" b="1" i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overview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DFE276F-6869-41C6-B887-3EC4A210430D}"/>
              </a:ext>
            </a:extLst>
          </p:cNvPr>
          <p:cNvSpPr txBox="1"/>
          <p:nvPr/>
        </p:nvSpPr>
        <p:spPr>
          <a:xfrm>
            <a:off x="107504" y="5508521"/>
            <a:ext cx="2664296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©Dr Aishat Bakre</a:t>
            </a:r>
            <a:endParaRPr kumimoji="0" lang="en-GB" sz="20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956842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B89E28-BC23-4F61-68DE-6A53DEADA8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Ground Rules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3A881C-07D7-C689-D57D-D4216892D94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Punctuality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Attendance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Respect 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Class activities/discussion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Questions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Distractions </a:t>
            </a:r>
          </a:p>
          <a:p>
            <a:pPr lvl="1">
              <a:buFont typeface="Wingdings" panose="05000000000000000000" pitchFamily="2" charset="2"/>
              <a:buChar char="ü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Phone </a:t>
            </a:r>
          </a:p>
          <a:p>
            <a:pPr lvl="1">
              <a:buFont typeface="Wingdings" panose="05000000000000000000" pitchFamily="2" charset="2"/>
              <a:buChar char="ü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Food/Drinks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i="1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Any more you will like to add? </a:t>
            </a:r>
          </a:p>
          <a:p>
            <a:pPr lvl="1">
              <a:buFont typeface="Wingdings" panose="05000000000000000000" pitchFamily="2" charset="2"/>
              <a:buChar char="ü"/>
            </a:pPr>
            <a:endParaRPr lang="en-GB" dirty="0"/>
          </a:p>
          <a:p>
            <a:pPr lvl="1">
              <a:buFont typeface="Wingdings" panose="05000000000000000000" pitchFamily="2" charset="2"/>
              <a:buChar char="ü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238319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4C0C89-A654-9474-8EB9-AF58EB41BB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Aims of the Session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04E91D-47BD-D9CB-4F50-623E3026B5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4400" y="1556792"/>
            <a:ext cx="7715200" cy="3917032"/>
          </a:xfrm>
        </p:spPr>
        <p:txBody>
          <a:bodyPr>
            <a:normAutofit/>
          </a:bodyPr>
          <a:lstStyle/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Introduction </a:t>
            </a:r>
          </a:p>
          <a:p>
            <a:pPr marL="0" indent="0">
              <a:buNone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Introduce module aim and Learning outcomes </a:t>
            </a:r>
          </a:p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The assessment requirements of the module </a:t>
            </a: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780969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7284CC-33D5-13DA-B2ED-25F00A71DB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/>
              <a:t>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D6F64A-255D-C778-4B76-31A5018CDC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6250" y="1323976"/>
            <a:ext cx="8229600" cy="391703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Upon successful completion of this module, student should be able to: </a:t>
            </a:r>
          </a:p>
          <a:p>
            <a:pPr marL="0" indent="0">
              <a:buNone/>
            </a:pPr>
            <a:endParaRPr lang="en-GB" sz="1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just" rtl="0">
              <a:lnSpc>
                <a:spcPct val="115000"/>
              </a:lnSpc>
              <a:buFont typeface="Wingdings" panose="05000000000000000000" pitchFamily="2" charset="2"/>
              <a:buChar char="§"/>
            </a:pPr>
            <a:r>
              <a:rPr lang="en-GB" sz="180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Critically evaluate the physical, psychological, and social impact on individuals and families living with a long-term condition(s) and its treatment.</a:t>
            </a:r>
            <a:endParaRPr lang="en-GB" sz="180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lvl="0" algn="just">
              <a:lnSpc>
                <a:spcPct val="115000"/>
              </a:lnSpc>
              <a:buFont typeface="Wingdings" panose="05000000000000000000" pitchFamily="2" charset="2"/>
              <a:buChar char="§"/>
            </a:pPr>
            <a:r>
              <a:rPr lang="en-GB" sz="180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Critically assess the key areas of local and national political, health and social care agendas and initiatives relating to long term conditions.</a:t>
            </a:r>
            <a:endParaRPr lang="en-GB" sz="180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lvl="0" algn="just">
              <a:lnSpc>
                <a:spcPct val="115000"/>
              </a:lnSpc>
              <a:buFont typeface="Wingdings" panose="05000000000000000000" pitchFamily="2" charset="2"/>
              <a:buChar char="§"/>
            </a:pPr>
            <a:r>
              <a:rPr lang="en-GB" sz="180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Critically evaluate the skills, values and behaviours required to provide co-productive and traditional models of care as appropriate.</a:t>
            </a:r>
            <a:endParaRPr lang="en-GB" sz="180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lvl="0" algn="just">
              <a:lnSpc>
                <a:spcPct val="115000"/>
              </a:lnSpc>
              <a:spcAft>
                <a:spcPts val="1000"/>
              </a:spcAft>
              <a:buFont typeface="Wingdings" panose="05000000000000000000" pitchFamily="2" charset="2"/>
              <a:buChar char="§"/>
            </a:pPr>
            <a:r>
              <a:rPr lang="en-GB" sz="180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Critically analyse the contribution of empirical evidence and local, national, and international guidelines to informing the delivery of ‘whole person’ care and self-management support for individuals with long term conditions.</a:t>
            </a:r>
            <a:endParaRPr lang="en-GB" sz="180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800"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279628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4C0C89-A654-9474-8EB9-AF58EB41BB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Module 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04E91D-47BD-D9CB-4F50-623E3026B5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600">
                <a:latin typeface="Arial" panose="020B0604020202020204" pitchFamily="34" charset="0"/>
                <a:cs typeface="Arial" panose="020B0604020202020204" pitchFamily="34" charset="0"/>
              </a:rPr>
              <a:t>The module aims overall to develop student understanding of the theories, values and policies in managing patients with longer term conditions in different healthcare settings.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600">
                <a:latin typeface="Arial" panose="020B0604020202020204" pitchFamily="34" charset="0"/>
                <a:cs typeface="Arial" panose="020B0604020202020204" pitchFamily="34" charset="0"/>
              </a:rPr>
              <a:t>To gain an understanding of healthcare work across traditional primary/secondary/social care boundaries and collaborate with patients/carers and other professionals within the NHS, social and private/voluntary sector to continuously improve the information, support, care, and person-centred approaches to treatment of people living with long term conditions. </a:t>
            </a:r>
            <a:endParaRPr lang="en-GB" sz="28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336324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37D410-D726-11BC-E6C2-DC903615A7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Getting to know each other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E345D3-0819-7151-0379-986E2DE0A04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Introduce yourself</a:t>
            </a:r>
          </a:p>
          <a:p>
            <a:r>
              <a:rPr lang="en-GB"/>
              <a:t>What is your background before coming to this programme?</a:t>
            </a:r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88919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22C92B-3EA9-4886-A95F-119A362CA9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Learning Resources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2DCF47-892F-4190-8B77-901F53EC85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Reading list on Moodle </a:t>
            </a: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Tutor may provide additional materials </a:t>
            </a:r>
          </a:p>
          <a:p>
            <a:pPr marL="0" indent="0">
              <a:buNone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You can also source your choice of materials from the library </a:t>
            </a:r>
          </a:p>
        </p:txBody>
      </p:sp>
    </p:spTree>
    <p:extLst>
      <p:ext uri="{BB962C8B-B14F-4D97-AF65-F5344CB8AC3E}">
        <p14:creationId xmlns:p14="http://schemas.microsoft.com/office/powerpoint/2010/main" val="188228686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519BFB-C282-6BD4-053D-8ADB7B2F06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Academic and </a:t>
            </a:r>
            <a:r>
              <a:rPr lang="en-GB" b="1" dirty="0" err="1"/>
              <a:t>InfoSkills</a:t>
            </a:r>
            <a:endParaRPr lang="en-GB" b="1" dirty="0"/>
          </a:p>
        </p:txBody>
      </p:sp>
      <p:pic>
        <p:nvPicPr>
          <p:cNvPr id="4" name="Content Placeholder 3" descr="A screenshot of a computer&#10;&#10;Description automatically generated">
            <a:extLst>
              <a:ext uri="{FF2B5EF4-FFF2-40B4-BE49-F238E27FC236}">
                <a16:creationId xmlns:a16="http://schemas.microsoft.com/office/drawing/2014/main" id="{075B2CF4-92F6-73E7-A6F9-C6F7F4C2C93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l="2557" t="11818" r="2730" b="8183"/>
          <a:stretch/>
        </p:blipFill>
        <p:spPr bwMode="auto">
          <a:xfrm>
            <a:off x="457200" y="1603384"/>
            <a:ext cx="3682752" cy="3909994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EFAB3E-832B-9FB6-690F-FED201EFA597}"/>
              </a:ext>
            </a:extLst>
          </p:cNvPr>
          <p:cNvSpPr txBox="1">
            <a:spLocks/>
          </p:cNvSpPr>
          <p:nvPr/>
        </p:nvSpPr>
        <p:spPr>
          <a:xfrm>
            <a:off x="4355976" y="1596346"/>
            <a:ext cx="4464496" cy="3917032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Access information about Academic Skills</a:t>
            </a:r>
          </a:p>
          <a:p>
            <a:r>
              <a:rPr lang="en-GB" dirty="0"/>
              <a:t>Assignment Skills via the Moodle site.</a:t>
            </a:r>
          </a:p>
          <a:p>
            <a:endParaRPr lang="en-GB" dirty="0"/>
          </a:p>
          <a:p>
            <a:r>
              <a:rPr lang="en-GB" dirty="0"/>
              <a:t>Get badges as you work through the different stages to build up your academic skill base. </a:t>
            </a:r>
          </a:p>
        </p:txBody>
      </p:sp>
    </p:spTree>
    <p:extLst>
      <p:ext uri="{BB962C8B-B14F-4D97-AF65-F5344CB8AC3E}">
        <p14:creationId xmlns:p14="http://schemas.microsoft.com/office/powerpoint/2010/main" val="2232629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A screenshot of a computer&#10;&#10;Description automatically generated">
            <a:extLst>
              <a:ext uri="{FF2B5EF4-FFF2-40B4-BE49-F238E27FC236}">
                <a16:creationId xmlns:a16="http://schemas.microsoft.com/office/drawing/2014/main" id="{93E80B62-1910-8E0F-C2C7-9B3DD97B089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l="29644" t="28703" r="13043" b="18956"/>
          <a:stretch/>
        </p:blipFill>
        <p:spPr bwMode="auto">
          <a:xfrm>
            <a:off x="611561" y="980728"/>
            <a:ext cx="7992888" cy="2880321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703D5294-DF71-AA03-E9A0-E8A31755B7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Academic and </a:t>
            </a:r>
            <a:r>
              <a:rPr lang="en-GB" b="1" dirty="0" err="1"/>
              <a:t>InfoSkills</a:t>
            </a:r>
            <a:endParaRPr lang="en-GB" b="1" dirty="0"/>
          </a:p>
        </p:txBody>
      </p:sp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30026432-8B42-9D57-2DBC-E4E629FD5284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0597" t="29886" r="13729" b="29726"/>
          <a:stretch/>
        </p:blipFill>
        <p:spPr bwMode="auto">
          <a:xfrm>
            <a:off x="611560" y="3861049"/>
            <a:ext cx="7992887" cy="1656183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256430893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37F9B3-B590-8C4D-5C1B-4285D3F7B7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Student Essentials and Support</a:t>
            </a:r>
          </a:p>
        </p:txBody>
      </p:sp>
      <p:pic>
        <p:nvPicPr>
          <p:cNvPr id="4" name="Content Placeholder 3" descr="A screenshot of a computer&#10;&#10;Description automatically generated">
            <a:extLst>
              <a:ext uri="{FF2B5EF4-FFF2-40B4-BE49-F238E27FC236}">
                <a16:creationId xmlns:a16="http://schemas.microsoft.com/office/drawing/2014/main" id="{421C90C4-4EB8-D30A-D146-AA7AF09EB2A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l="13827" t="18200" r="21959" b="16328"/>
          <a:stretch/>
        </p:blipFill>
        <p:spPr bwMode="auto">
          <a:xfrm>
            <a:off x="323528" y="1124745"/>
            <a:ext cx="4104456" cy="3024336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5" name="Picture 4" descr="A computer screen shot of a computer screen&#10;&#10;Description automatically generated">
            <a:extLst>
              <a:ext uri="{FF2B5EF4-FFF2-40B4-BE49-F238E27FC236}">
                <a16:creationId xmlns:a16="http://schemas.microsoft.com/office/drawing/2014/main" id="{ACFADF08-0405-5CA2-E936-570831606D82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2896" t="16309" r="25947" b="22946"/>
          <a:stretch/>
        </p:blipFill>
        <p:spPr bwMode="auto">
          <a:xfrm>
            <a:off x="4572000" y="1124744"/>
            <a:ext cx="4248472" cy="4464496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8" name="Picture 7" descr="A computer screen shot of a computer&#10;&#10;Description automatically generated">
            <a:extLst>
              <a:ext uri="{FF2B5EF4-FFF2-40B4-BE49-F238E27FC236}">
                <a16:creationId xmlns:a16="http://schemas.microsoft.com/office/drawing/2014/main" id="{8585AC5D-6024-8B02-A7C2-7EB3462B9854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4225" t="26709" r="42167" b="39255"/>
          <a:stretch/>
        </p:blipFill>
        <p:spPr bwMode="auto">
          <a:xfrm>
            <a:off x="327348" y="4368564"/>
            <a:ext cx="4028628" cy="109728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53185242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D215F0-2BB7-247C-91B7-5A32340A30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18058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Indicative Reading List </a:t>
            </a:r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640ED35-188A-2812-DB80-A85BD0535C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5566" y="5182808"/>
            <a:ext cx="8112868" cy="556511"/>
          </a:xfrm>
        </p:spPr>
        <p:txBody>
          <a:bodyPr>
            <a:normAutofit fontScale="47500" lnSpcReduction="20000"/>
          </a:bodyPr>
          <a:lstStyle/>
          <a:p>
            <a:pPr marL="0" indent="0">
              <a:buNone/>
            </a:pPr>
            <a:endParaRPr lang="en-GB" dirty="0">
              <a:hlinkClick r:id="rId3"/>
            </a:endParaRPr>
          </a:p>
          <a:p>
            <a:r>
              <a:rPr lang="en-GB" dirty="0">
                <a:hlinkClick r:id="rId3"/>
              </a:rPr>
              <a:t>https://eu.alma.exlibrisgroup.com/leganto/nui/lists/8457131930002421?auth=SAML</a:t>
            </a:r>
            <a:endParaRPr lang="en-GB" dirty="0"/>
          </a:p>
          <a:p>
            <a:endParaRPr lang="en-GB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1BDD0527-81E0-EE25-D6B3-C3738E37B12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9650" y="904671"/>
            <a:ext cx="8540885" cy="43677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685464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27CC15-77EA-F61D-354E-2790AF5763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/>
          <a:lstStyle/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Assessment Task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A8ECA7-F5C6-F032-4AAB-87D8F0C346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4099595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Two Assessment components</a:t>
            </a:r>
          </a:p>
          <a:p>
            <a:pPr marL="0" indent="0" algn="ctr">
              <a:buNone/>
            </a:pPr>
            <a:endParaRPr lang="en-GB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Component 1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b="1" i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Information Booklet of Long-term Condition Management</a:t>
            </a:r>
            <a:endParaRPr lang="en-GB" b="1" i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50% weighting</a:t>
            </a: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Component 2:</a:t>
            </a:r>
            <a:r>
              <a:rPr lang="en-GB" b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i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Individual Presentation </a:t>
            </a:r>
          </a:p>
          <a:p>
            <a:pPr algn="ctr"/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50% weighting</a:t>
            </a:r>
          </a:p>
          <a:p>
            <a:endParaRPr lang="en-GB" b="1" i="1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22169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88E310F-AC0F-6247-A1A3-D83D22A66EFE}"/>
              </a:ext>
            </a:extLst>
          </p:cNvPr>
          <p:cNvSpPr>
            <a:spLocks noGrp="1"/>
          </p:cNvSpPr>
          <p:nvPr>
            <p:ph type="body" sz="half" idx="4294967295"/>
          </p:nvPr>
        </p:nvSpPr>
        <p:spPr>
          <a:xfrm>
            <a:off x="1255126" y="1906087"/>
            <a:ext cx="7141937" cy="3504556"/>
          </a:xfrm>
        </p:spPr>
        <p:txBody>
          <a:bodyPr>
            <a:normAutofit lnSpcReduction="10000"/>
          </a:bodyPr>
          <a:lstStyle/>
          <a:p>
            <a:pPr defTabSz="685800">
              <a:spcBef>
                <a:spcPts val="0"/>
              </a:spcBef>
              <a:defRPr/>
            </a:pP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Your task is to produce an </a:t>
            </a:r>
            <a:r>
              <a:rPr lang="en-GB" sz="2400" b="1" i="1">
                <a:latin typeface="Arial" panose="020B0604020202020204" pitchFamily="34" charset="0"/>
                <a:cs typeface="Arial" panose="020B0604020202020204" pitchFamily="34" charset="0"/>
              </a:rPr>
              <a:t>information booklet of long-term health conditions </a:t>
            </a: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and the management of these conditions to health and care service users and/or professionals in the UK. </a:t>
            </a:r>
          </a:p>
          <a:p>
            <a:pPr defTabSz="685800">
              <a:spcBef>
                <a:spcPts val="0"/>
              </a:spcBef>
              <a:defRPr/>
            </a:pPr>
            <a:endParaRPr lang="en-GB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defTabSz="685800">
              <a:spcBef>
                <a:spcPts val="0"/>
              </a:spcBef>
              <a:defRPr/>
            </a:pP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You are free to choose the specific long-term condition you will focus on for the information booklet. Options will be discussed and decided through the taught content in class. </a:t>
            </a:r>
          </a:p>
          <a:p>
            <a:pPr marL="0" indent="0">
              <a:buNone/>
            </a:pPr>
            <a:endParaRPr lang="en-GB" sz="21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16AD988C-A2F9-154E-B3F3-B48F685816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404664"/>
            <a:ext cx="7886700" cy="994172"/>
          </a:xfrm>
        </p:spPr>
        <p:txBody>
          <a:bodyPr>
            <a:normAutofit/>
          </a:bodyPr>
          <a:lstStyle/>
          <a:p>
            <a:pPr algn="ctr"/>
            <a:r>
              <a:rPr lang="en-GB" sz="3600" b="1">
                <a:latin typeface="Arial" panose="020B0604020202020204" pitchFamily="34" charset="0"/>
                <a:cs typeface="Arial" panose="020B0604020202020204" pitchFamily="34" charset="0"/>
              </a:rPr>
              <a:t>Component 1 </a:t>
            </a:r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–</a:t>
            </a:r>
            <a:r>
              <a:rPr lang="en-GB" sz="3600" b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Information Booklet</a:t>
            </a:r>
          </a:p>
        </p:txBody>
      </p:sp>
    </p:spTree>
    <p:extLst>
      <p:ext uri="{BB962C8B-B14F-4D97-AF65-F5344CB8AC3E}">
        <p14:creationId xmlns:p14="http://schemas.microsoft.com/office/powerpoint/2010/main" val="199449391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A6DD1A-B8E9-2812-9FB2-E6C7E0D842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200" b="1"/>
              <a:t>Component 1- </a:t>
            </a:r>
            <a:r>
              <a:rPr lang="en-GB" sz="3200" b="1">
                <a:solidFill>
                  <a:srgbClr val="FF0000"/>
                </a:solidFill>
              </a:rPr>
              <a:t>Information Booklet </a:t>
            </a:r>
            <a:r>
              <a:rPr lang="en-GB" sz="3200" b="1"/>
              <a:t>Assessment brief unpacking/workshop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BDBF89-46D0-8A73-39E0-8844E8956FF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Week 3- Week 6</a:t>
            </a:r>
          </a:p>
          <a:p>
            <a:endParaRPr lang="en-GB" dirty="0"/>
          </a:p>
          <a:p>
            <a:r>
              <a:rPr lang="en-GB" dirty="0"/>
              <a:t>Workshop/formative assessment feedback</a:t>
            </a:r>
          </a:p>
          <a:p>
            <a:endParaRPr lang="en-GB" dirty="0"/>
          </a:p>
          <a:p>
            <a:r>
              <a:rPr lang="en-GB" dirty="0"/>
              <a:t>Submission due in </a:t>
            </a:r>
            <a:r>
              <a:rPr lang="en-GB" b="1" i="1" dirty="0">
                <a:solidFill>
                  <a:srgbClr val="FF0000"/>
                </a:solidFill>
              </a:rPr>
              <a:t>Week 6 or Week 7</a:t>
            </a:r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sz="3200" b="1" i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Check the Assessment Brief for Date &amp;Time</a:t>
            </a:r>
            <a:r>
              <a:rPr lang="en-GB" b="1" i="1" dirty="0">
                <a:solidFill>
                  <a:srgbClr val="FF0000"/>
                </a:solidFill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28997591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8FCB2F-BE92-987F-18E1-A693D3F993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2352" y="197767"/>
            <a:ext cx="8579296" cy="1143000"/>
          </a:xfrm>
        </p:spPr>
        <p:txBody>
          <a:bodyPr>
            <a:normAutofit fontScale="90000"/>
          </a:bodyPr>
          <a:lstStyle/>
          <a:p>
            <a:pPr algn="l"/>
            <a:r>
              <a:rPr lang="en-GB" b="1"/>
              <a:t>Component 1: </a:t>
            </a:r>
            <a:r>
              <a:rPr lang="en-GB" b="1">
                <a:solidFill>
                  <a:srgbClr val="FF0000"/>
                </a:solidFill>
              </a:rPr>
              <a:t>Information Booklet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44D532-5BD1-0F44-5A00-888BAD9270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Word count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3,000 words (+/- 10%)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Submission deadline </a:t>
            </a:r>
          </a:p>
          <a:p>
            <a:pPr marL="0" indent="0" algn="ctr">
              <a:buNone/>
            </a:pPr>
            <a:r>
              <a:rPr lang="en-GB" sz="3200" b="1" i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6</a:t>
            </a:r>
            <a:r>
              <a:rPr lang="en-GB" sz="3200" b="1" i="1" baseline="300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b="1" i="1" baseline="300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or </a:t>
            </a:r>
            <a:r>
              <a:rPr lang="en-GB" sz="3200" b="1" i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7</a:t>
            </a:r>
            <a:r>
              <a:rPr lang="en-GB" sz="3200" b="1" i="1" baseline="300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endParaRPr lang="en-GB" sz="3200" b="1" i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3200" b="1" i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Week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Submit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Information Booklet to Turnitin-</a:t>
            </a:r>
          </a:p>
          <a:p>
            <a:pPr marL="0" indent="0" algn="ctr">
              <a:buNone/>
            </a:pP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kumimoji="0" lang="en-GB" sz="3000" b="1" i="1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Check the Assessment Brief for Date &amp;Time</a:t>
            </a:r>
            <a:r>
              <a:rPr kumimoji="0" lang="en-GB" sz="3000" b="1" i="1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58846822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FBF7B6-F2E6-6636-3195-515288545D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kumimoji="0" lang="en-GB" sz="36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Component 2: </a:t>
            </a:r>
            <a:r>
              <a:rPr kumimoji="0" lang="en-GB" sz="36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Individual Presentation</a:t>
            </a:r>
            <a:endParaRPr lang="en-GB">
              <a:solidFill>
                <a:srgbClr val="FF000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4BBF27-3710-C72D-60A0-F5A9A0A0C58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sz="26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To increase the awareness of a specific long- term condition, your task is to prepare an </a:t>
            </a:r>
            <a:r>
              <a:rPr lang="en-GB" sz="2600" b="1" i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individual presentation focusing on the diagnosis, assessment, treatment, management, and prevention</a:t>
            </a:r>
            <a:r>
              <a:rPr lang="en-GB" sz="26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of a specific long term health conditions in the UK. </a:t>
            </a:r>
          </a:p>
          <a:p>
            <a:pPr marL="0" indent="0">
              <a:buNone/>
            </a:pPr>
            <a:endParaRPr lang="en-GB" sz="260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r>
              <a:rPr lang="en-GB" sz="26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Your audience is a specific group of health/social care professionals, and your presentation should be pitched to meet their needs. Highlight in a sentence your chosen group of health/social care professionals.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047210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A3B4BA-1461-C380-FFEA-F7BCDD89C8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Assessment C-2 brief unpacking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BF99D3-2852-69A8-C7A3-26A839F035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Week 6- Unpacking Assessment C-2 brief/formative feedback workshop for C1</a:t>
            </a:r>
          </a:p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Week 7- Teaching/Workshop for assessment C-2</a:t>
            </a:r>
          </a:p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Week 8- Teaching/Workshop for assessment C-2 Week 9- Recap/formative feedback for assessment C-2</a:t>
            </a: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Week 10- 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individual presentation</a:t>
            </a:r>
          </a:p>
          <a:p>
            <a:pPr marL="0" indent="0">
              <a:buNone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Submission- </a:t>
            </a:r>
            <a:r>
              <a:rPr lang="en-GB" sz="3200" b="1" i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Check the Assessment Brief </a:t>
            </a:r>
            <a:endParaRPr lang="en-GB" b="1" i="1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608930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8FCB2F-BE92-987F-18E1-A693D3F993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520" y="153616"/>
            <a:ext cx="8640960" cy="1143000"/>
          </a:xfrm>
        </p:spPr>
        <p:txBody>
          <a:bodyPr>
            <a:noAutofit/>
          </a:bodyPr>
          <a:lstStyle/>
          <a:p>
            <a:pPr algn="l"/>
            <a:r>
              <a:rPr lang="en-GB" sz="3600" b="1">
                <a:latin typeface="Arial" panose="020B0604020202020204" pitchFamily="34" charset="0"/>
                <a:cs typeface="Arial" panose="020B0604020202020204" pitchFamily="34" charset="0"/>
              </a:rPr>
              <a:t>Component 2: </a:t>
            </a:r>
            <a:r>
              <a:rPr lang="en-GB" sz="3600" b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Individual Presentation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44D532-5BD1-0F44-5A00-888BAD9270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227165"/>
          </a:xfrm>
        </p:spPr>
        <p:txBody>
          <a:bodyPr>
            <a:normAutofit fontScale="92500" lnSpcReduction="1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Word count: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10mins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Submission deadline </a:t>
            </a:r>
          </a:p>
          <a:p>
            <a:pPr marL="0" indent="0" algn="ctr">
              <a:buNone/>
            </a:pPr>
            <a:r>
              <a:rPr lang="en-GB" sz="3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Individual presentations </a:t>
            </a:r>
            <a:r>
              <a:rPr lang="en-GB" sz="32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</a:p>
          <a:p>
            <a:pPr marL="0" indent="0" algn="ctr">
              <a:buNone/>
            </a:pPr>
            <a:r>
              <a:rPr lang="en-GB" b="1" i="1" dirty="0">
                <a:solidFill>
                  <a:srgbClr val="FF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W</a:t>
            </a:r>
            <a:r>
              <a:rPr lang="en-GB" sz="3200" b="1" i="1" dirty="0">
                <a:solidFill>
                  <a:srgbClr val="FF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eek 10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Submit individual presentation slides to Turnitin-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i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Week 10</a:t>
            </a:r>
          </a:p>
          <a:p>
            <a:pPr marL="0" indent="0">
              <a:buNone/>
            </a:pPr>
            <a:r>
              <a:rPr lang="en-GB" b="1" i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Check the Assessment Brief for Date &amp;Time</a:t>
            </a:r>
          </a:p>
          <a:p>
            <a:endParaRPr lang="en-GB" b="1" i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E95AEA50-0186-4D18-909E-0575A1A79D28}"/>
              </a:ext>
            </a:extLst>
          </p:cNvPr>
          <p:cNvSpPr/>
          <p:nvPr>
            <p:custDataLst>
              <p:tags r:id="rId1"/>
            </p:custDataLst>
          </p:nvPr>
        </p:nvSpPr>
        <p:spPr>
          <a:xfrm>
            <a:off x="554510" y="515325"/>
            <a:ext cx="8255000" cy="635000"/>
          </a:xfrm>
          <a:prstGeom prst="rect">
            <a:avLst/>
          </a:prstGeom>
          <a:solidFill>
            <a:srgbClr val="FF0000">
              <a:alpha val="70000"/>
              <a:alpha val="0"/>
            </a:srgbClr>
          </a:solidFill>
          <a:ln w="0" cap="flat" cmpd="sng" algn="ctr">
            <a:solidFill>
              <a:srgbClr val="00B0F0">
                <a:shade val="50000"/>
                <a:alpha val="70000"/>
                <a:alpha val="0"/>
              </a:srgb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126517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FBBCA36B-8696-BE3D-C4E5-3D89D5B3018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476672"/>
            <a:ext cx="8963025" cy="504170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591066196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LERT.PANEL" val="0"/>
</p:tagLst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41C78B1F6210C4E9A58F73BA6479D21" ma:contentTypeVersion="2" ma:contentTypeDescription="Create a new document." ma:contentTypeScope="" ma:versionID="52f795333ace41bef08649b18825776b">
  <xsd:schema xmlns:xsd="http://www.w3.org/2001/XMLSchema" xmlns:xs="http://www.w3.org/2001/XMLSchema" xmlns:p="http://schemas.microsoft.com/office/2006/metadata/properties" xmlns:ns3="f856874f-9946-48cd-ac29-4cb76853c4c1" targetNamespace="http://schemas.microsoft.com/office/2006/metadata/properties" ma:root="true" ma:fieldsID="7a6da204620c827d4f9b8b623575ef93" ns3:_="">
    <xsd:import namespace="f856874f-9946-48cd-ac29-4cb76853c4c1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856874f-9946-48cd-ac29-4cb76853c4c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5FC5585-51CA-4C4C-9028-AEC8FAD67B8B}">
  <ds:schemaRefs>
    <ds:schemaRef ds:uri="f856874f-9946-48cd-ac29-4cb76853c4c1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03D7929B-5B4C-4CAE-8D27-458BB31CA3A8}">
  <ds:schemaRefs>
    <ds:schemaRef ds:uri="f856874f-9946-48cd-ac29-4cb76853c4c1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0</TotalTime>
  <Words>858</Words>
  <Application>Microsoft Office PowerPoint</Application>
  <PresentationFormat>On-screen Show (4:3)</PresentationFormat>
  <Paragraphs>115</Paragraphs>
  <Slides>19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5" baseType="lpstr">
      <vt:lpstr>Myriad Pro</vt:lpstr>
      <vt:lpstr>Arial</vt:lpstr>
      <vt:lpstr>Calibri</vt:lpstr>
      <vt:lpstr>Montserrat SemiBold</vt:lpstr>
      <vt:lpstr>Wingdings</vt:lpstr>
      <vt:lpstr>20140311PresentationUWTSDTemplate</vt:lpstr>
      <vt:lpstr>  Community Care and Management of Longer-term Conditions    LCHS7003  Semester 1</vt:lpstr>
      <vt:lpstr>Ground Rules </vt:lpstr>
      <vt:lpstr>Aims of the Session</vt:lpstr>
      <vt:lpstr>Learning outcomes</vt:lpstr>
      <vt:lpstr>Module Summary</vt:lpstr>
      <vt:lpstr>Getting to know each other</vt:lpstr>
      <vt:lpstr>Learning Resources </vt:lpstr>
      <vt:lpstr>Academic and InfoSkills</vt:lpstr>
      <vt:lpstr>Academic and InfoSkills</vt:lpstr>
      <vt:lpstr>Student Essentials and Support</vt:lpstr>
      <vt:lpstr>Indicative Reading List </vt:lpstr>
      <vt:lpstr>Assessment Task </vt:lpstr>
      <vt:lpstr>Component 1 –Information Booklet</vt:lpstr>
      <vt:lpstr>Component 1- Information Booklet Assessment brief unpacking/workshop </vt:lpstr>
      <vt:lpstr>Component 1: Information Booklet</vt:lpstr>
      <vt:lpstr>Component 2: Individual Presentation</vt:lpstr>
      <vt:lpstr>Assessment C-2 brief unpacking </vt:lpstr>
      <vt:lpstr>Component 2: Individual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Aishat Bakre</cp:lastModifiedBy>
  <cp:revision>3</cp:revision>
  <dcterms:created xsi:type="dcterms:W3CDTF">2015-04-14T15:21:28Z</dcterms:created>
  <dcterms:modified xsi:type="dcterms:W3CDTF">2025-09-08T10:15:51Z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0x010100341C78B1F6210C4E9A58F73BA6479D21</vt:lpwstr>
  </property>
</Properties>
</file>