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Handelson Three" panose="020B0604020202020204" charset="0"/>
      <p:regular r:id="rId13"/>
    </p:embeddedFont>
    <p:embeddedFont>
      <p:font typeface="Sigher" panose="020B060402020202020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6" d="100"/>
          <a:sy n="56" d="100"/>
        </p:scale>
        <p:origin x="195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0D86FC-8830-483E-97BF-650E96803090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3458A5-7AA9-4E24-89F7-199BB6A4B9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632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 person next to you, tell them if you won £1 million on the lottery what would you spend it on?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458A5-7AA9-4E24-89F7-199BB6A4B9E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556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Will have your groups closer to the time.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458A5-7AA9-4E24-89F7-199BB6A4B9E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70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6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111" b="-8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49778" y="-1092038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0" y="0"/>
                </a:moveTo>
                <a:lnTo>
                  <a:pt x="16230600" y="0"/>
                </a:lnTo>
                <a:lnTo>
                  <a:pt x="16230600" y="3401663"/>
                </a:lnTo>
                <a:lnTo>
                  <a:pt x="0" y="34016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 flipV="1">
            <a:off x="-1319000" y="7995792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16230600" y="3401664"/>
                </a:moveTo>
                <a:lnTo>
                  <a:pt x="0" y="3401664"/>
                </a:lnTo>
                <a:lnTo>
                  <a:pt x="0" y="0"/>
                </a:lnTo>
                <a:lnTo>
                  <a:pt x="16230600" y="0"/>
                </a:lnTo>
                <a:lnTo>
                  <a:pt x="16230600" y="3401664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455228">
            <a:off x="-3050647" y="-489703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3"/>
                </a:lnTo>
                <a:lnTo>
                  <a:pt x="0" y="219699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455228">
            <a:off x="14007897" y="8598127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4"/>
                </a:lnTo>
                <a:lnTo>
                  <a:pt x="0" y="21969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605930" y="-1003167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4"/>
                </a:lnTo>
                <a:lnTo>
                  <a:pt x="0" y="48371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2565606" y="7981018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5" y="0"/>
                </a:lnTo>
                <a:lnTo>
                  <a:pt x="3948285" y="4837104"/>
                </a:lnTo>
                <a:lnTo>
                  <a:pt x="0" y="48371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557914" y="2921427"/>
            <a:ext cx="15890365" cy="35500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249"/>
              </a:lnSpc>
            </a:pPr>
            <a:r>
              <a:rPr lang="en-US" sz="15772">
                <a:solidFill>
                  <a:srgbClr val="0066B5"/>
                </a:solidFill>
                <a:latin typeface="Handelson Three"/>
                <a:ea typeface="Handelson Three"/>
                <a:cs typeface="Handelson Three"/>
                <a:sym typeface="Handelson Three"/>
              </a:rPr>
              <a:t>Study and Professional Skills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54216" y="6338131"/>
            <a:ext cx="10111123" cy="11283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05"/>
              </a:lnSpc>
            </a:pPr>
            <a:r>
              <a:rPr lang="en-US" sz="6575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By Zita Draper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111" b="-8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49778" y="-1092038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0" y="0"/>
                </a:moveTo>
                <a:lnTo>
                  <a:pt x="16230600" y="0"/>
                </a:lnTo>
                <a:lnTo>
                  <a:pt x="16230600" y="3401663"/>
                </a:lnTo>
                <a:lnTo>
                  <a:pt x="0" y="34016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 flipV="1">
            <a:off x="-1319000" y="7995792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16230600" y="3401664"/>
                </a:moveTo>
                <a:lnTo>
                  <a:pt x="0" y="3401664"/>
                </a:lnTo>
                <a:lnTo>
                  <a:pt x="0" y="0"/>
                </a:lnTo>
                <a:lnTo>
                  <a:pt x="16230600" y="0"/>
                </a:lnTo>
                <a:lnTo>
                  <a:pt x="16230600" y="3401664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455228">
            <a:off x="-3050647" y="-489703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3"/>
                </a:lnTo>
                <a:lnTo>
                  <a:pt x="0" y="219699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455228">
            <a:off x="14007897" y="8598127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4"/>
                </a:lnTo>
                <a:lnTo>
                  <a:pt x="0" y="21969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0" y="0"/>
                  </a:moveTo>
                  <a:lnTo>
                    <a:pt x="4274726" y="0"/>
                  </a:lnTo>
                  <a:lnTo>
                    <a:pt x="4274726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FFFFFF">
                <a:alpha val="84706"/>
              </a:srgbClr>
            </a:solidFill>
            <a:ln w="38100" cap="sq">
              <a:solidFill>
                <a:srgbClr val="0066B5">
                  <a:alpha val="84706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274726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605930" y="-1408902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4"/>
                </a:lnTo>
                <a:lnTo>
                  <a:pt x="0" y="48371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2458238" y="8275164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3"/>
                </a:lnTo>
                <a:lnTo>
                  <a:pt x="0" y="48371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580073" y="1287168"/>
            <a:ext cx="13127854" cy="1926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38"/>
              </a:lnSpc>
            </a:pPr>
            <a:r>
              <a:rPr lang="en-US" sz="11170" u="sng">
                <a:solidFill>
                  <a:srgbClr val="0066B5"/>
                </a:solidFill>
                <a:latin typeface="Handelson Three"/>
                <a:ea typeface="Handelson Three"/>
                <a:cs typeface="Handelson Three"/>
                <a:sym typeface="Handelson Three"/>
              </a:rPr>
              <a:t>Content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881476" y="2789157"/>
            <a:ext cx="14525047" cy="5569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69634" lvl="1" indent="-384817" algn="l">
              <a:lnSpc>
                <a:spcPts val="7450"/>
              </a:lnSpc>
              <a:buFont typeface="Arial"/>
              <a:buChar char="•"/>
            </a:pPr>
            <a:r>
              <a:rPr lang="en-US" sz="3564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Introductions </a:t>
            </a:r>
          </a:p>
          <a:p>
            <a:pPr marL="769634" lvl="1" indent="-384817" algn="l">
              <a:lnSpc>
                <a:spcPts val="7450"/>
              </a:lnSpc>
              <a:buFont typeface="Arial"/>
              <a:buChar char="•"/>
            </a:pPr>
            <a:r>
              <a:rPr lang="en-US" sz="3564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Aims and Learning Objectives </a:t>
            </a:r>
          </a:p>
          <a:p>
            <a:pPr marL="769634" lvl="1" indent="-384817" algn="l">
              <a:lnSpc>
                <a:spcPts val="7450"/>
              </a:lnSpc>
              <a:buFont typeface="Arial"/>
              <a:buChar char="•"/>
            </a:pPr>
            <a:r>
              <a:rPr lang="en-US" sz="3564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Scheme of work </a:t>
            </a:r>
          </a:p>
          <a:p>
            <a:pPr marL="769634" lvl="1" indent="-384817" algn="l">
              <a:lnSpc>
                <a:spcPts val="7450"/>
              </a:lnSpc>
              <a:buFont typeface="Arial"/>
              <a:buChar char="•"/>
            </a:pPr>
            <a:r>
              <a:rPr lang="en-US" sz="3564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Assessment</a:t>
            </a:r>
          </a:p>
          <a:p>
            <a:pPr marL="769634" lvl="1" indent="-384817" algn="l">
              <a:lnSpc>
                <a:spcPts val="7450"/>
              </a:lnSpc>
              <a:buFont typeface="Arial"/>
              <a:buChar char="•"/>
            </a:pPr>
            <a:r>
              <a:rPr lang="en-US" sz="3564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Moodle page </a:t>
            </a:r>
          </a:p>
          <a:p>
            <a:pPr marL="769634" lvl="1" indent="-384817" algn="l">
              <a:lnSpc>
                <a:spcPts val="7450"/>
              </a:lnSpc>
              <a:buFont typeface="Arial"/>
              <a:buChar char="•"/>
            </a:pPr>
            <a:r>
              <a:rPr lang="en-US" sz="3564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Summary, thank you!</a:t>
            </a:r>
          </a:p>
        </p:txBody>
      </p:sp>
      <p:sp>
        <p:nvSpPr>
          <p:cNvPr id="14" name="Freeform 14"/>
          <p:cNvSpPr/>
          <p:nvPr/>
        </p:nvSpPr>
        <p:spPr>
          <a:xfrm>
            <a:off x="10781620" y="3833937"/>
            <a:ext cx="5131837" cy="4114800"/>
          </a:xfrm>
          <a:custGeom>
            <a:avLst/>
            <a:gdLst/>
            <a:ahLst/>
            <a:cxnLst/>
            <a:rect l="l" t="t" r="r" b="b"/>
            <a:pathLst>
              <a:path w="5131837" h="4114800">
                <a:moveTo>
                  <a:pt x="0" y="0"/>
                </a:moveTo>
                <a:lnTo>
                  <a:pt x="5131837" y="0"/>
                </a:lnTo>
                <a:lnTo>
                  <a:pt x="513183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111" b="-8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49778" y="-1092038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0" y="0"/>
                </a:moveTo>
                <a:lnTo>
                  <a:pt x="16230600" y="0"/>
                </a:lnTo>
                <a:lnTo>
                  <a:pt x="16230600" y="3401663"/>
                </a:lnTo>
                <a:lnTo>
                  <a:pt x="0" y="340166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 flipV="1">
            <a:off x="-1319000" y="7995792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16230600" y="3401664"/>
                </a:moveTo>
                <a:lnTo>
                  <a:pt x="0" y="3401664"/>
                </a:lnTo>
                <a:lnTo>
                  <a:pt x="0" y="0"/>
                </a:lnTo>
                <a:lnTo>
                  <a:pt x="16230600" y="0"/>
                </a:lnTo>
                <a:lnTo>
                  <a:pt x="16230600" y="3401664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455228">
            <a:off x="-3050647" y="-489703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3"/>
                </a:lnTo>
                <a:lnTo>
                  <a:pt x="0" y="21969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455228">
            <a:off x="14007897" y="8598127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4"/>
                </a:lnTo>
                <a:lnTo>
                  <a:pt x="0" y="219699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0" y="0"/>
                  </a:moveTo>
                  <a:lnTo>
                    <a:pt x="4274726" y="0"/>
                  </a:lnTo>
                  <a:lnTo>
                    <a:pt x="4274726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FFFFFF">
                <a:alpha val="84706"/>
              </a:srgbClr>
            </a:solidFill>
            <a:ln w="38100" cap="sq">
              <a:solidFill>
                <a:srgbClr val="0066B5">
                  <a:alpha val="84706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274726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605930" y="-1408902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4"/>
                </a:lnTo>
                <a:lnTo>
                  <a:pt x="0" y="483710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2458238" y="8275164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3"/>
                </a:lnTo>
                <a:lnTo>
                  <a:pt x="0" y="483710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817582" y="2918121"/>
            <a:ext cx="14959652" cy="5357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45161" lvl="1" indent="-372581" algn="l">
              <a:lnSpc>
                <a:spcPts val="8628"/>
              </a:lnSpc>
              <a:buFont typeface="Arial"/>
              <a:buChar char="•"/>
            </a:pPr>
            <a:r>
              <a:rPr lang="en-US" sz="3451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Who are you? </a:t>
            </a:r>
          </a:p>
          <a:p>
            <a:pPr marL="745161" lvl="1" indent="-372581" algn="l">
              <a:lnSpc>
                <a:spcPts val="8628"/>
              </a:lnSpc>
              <a:buFont typeface="Arial"/>
              <a:buChar char="•"/>
            </a:pPr>
            <a:r>
              <a:rPr lang="en-US" sz="3451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An interesting fact about yourself. </a:t>
            </a:r>
          </a:p>
          <a:p>
            <a:pPr marL="745161" lvl="1" indent="-372581" algn="l">
              <a:lnSpc>
                <a:spcPts val="8628"/>
              </a:lnSpc>
              <a:buFont typeface="Arial"/>
              <a:buChar char="•"/>
            </a:pPr>
            <a:r>
              <a:rPr lang="en-US" sz="3451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What would you like to do when you finish your degree?</a:t>
            </a:r>
          </a:p>
          <a:p>
            <a:pPr algn="l">
              <a:lnSpc>
                <a:spcPts val="3852"/>
              </a:lnSpc>
            </a:pPr>
            <a:endParaRPr lang="en-US" sz="3451" dirty="0">
              <a:solidFill>
                <a:srgbClr val="0066B5"/>
              </a:solidFill>
              <a:latin typeface="Sigher"/>
              <a:ea typeface="Sigher"/>
              <a:cs typeface="Sigher"/>
              <a:sym typeface="Sigher"/>
            </a:endParaRPr>
          </a:p>
          <a:p>
            <a:pPr algn="l">
              <a:lnSpc>
                <a:spcPts val="3852"/>
              </a:lnSpc>
            </a:pPr>
            <a:endParaRPr lang="en-US" sz="3451" dirty="0">
              <a:solidFill>
                <a:srgbClr val="0066B5"/>
              </a:solidFill>
              <a:latin typeface="Sigher"/>
              <a:ea typeface="Sigher"/>
              <a:cs typeface="Sigher"/>
              <a:sym typeface="Sigher"/>
            </a:endParaRPr>
          </a:p>
          <a:p>
            <a:pPr algn="l">
              <a:lnSpc>
                <a:spcPts val="3852"/>
              </a:lnSpc>
            </a:pPr>
            <a:endParaRPr lang="en-US" sz="3451" dirty="0">
              <a:solidFill>
                <a:srgbClr val="0066B5"/>
              </a:solidFill>
              <a:latin typeface="Sigher"/>
              <a:ea typeface="Sigher"/>
              <a:cs typeface="Sigher"/>
              <a:sym typeface="Sigher"/>
            </a:endParaRPr>
          </a:p>
          <a:p>
            <a:pPr algn="l">
              <a:lnSpc>
                <a:spcPts val="3852"/>
              </a:lnSpc>
            </a:pPr>
            <a:endParaRPr lang="en-US" sz="3451" dirty="0">
              <a:solidFill>
                <a:srgbClr val="0066B5"/>
              </a:solidFill>
              <a:latin typeface="Sigher"/>
              <a:ea typeface="Sigher"/>
              <a:cs typeface="Sigher"/>
              <a:sym typeface="Sigher"/>
            </a:endParaRPr>
          </a:p>
        </p:txBody>
      </p:sp>
      <p:sp>
        <p:nvSpPr>
          <p:cNvPr id="13" name="Freeform 13"/>
          <p:cNvSpPr/>
          <p:nvPr/>
        </p:nvSpPr>
        <p:spPr>
          <a:xfrm rot="-677196">
            <a:off x="10137296" y="5831223"/>
            <a:ext cx="7314204" cy="2899085"/>
          </a:xfrm>
          <a:custGeom>
            <a:avLst/>
            <a:gdLst/>
            <a:ahLst/>
            <a:cxnLst/>
            <a:rect l="l" t="t" r="r" b="b"/>
            <a:pathLst>
              <a:path w="7314204" h="2899085">
                <a:moveTo>
                  <a:pt x="0" y="0"/>
                </a:moveTo>
                <a:lnTo>
                  <a:pt x="7314205" y="0"/>
                </a:lnTo>
                <a:lnTo>
                  <a:pt x="7314205" y="2899085"/>
                </a:lnTo>
                <a:lnTo>
                  <a:pt x="0" y="289908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2580073" y="1287168"/>
            <a:ext cx="13127854" cy="1926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38"/>
              </a:lnSpc>
            </a:pPr>
            <a:r>
              <a:rPr lang="en-US" sz="11170" u="sng">
                <a:solidFill>
                  <a:srgbClr val="0066B5"/>
                </a:solidFill>
                <a:latin typeface="Handelson Three"/>
                <a:ea typeface="Handelson Three"/>
                <a:cs typeface="Handelson Three"/>
                <a:sym typeface="Handelson Three"/>
              </a:rPr>
              <a:t>About Me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111" b="-8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49778" y="-1092038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0" y="0"/>
                </a:moveTo>
                <a:lnTo>
                  <a:pt x="16230600" y="0"/>
                </a:lnTo>
                <a:lnTo>
                  <a:pt x="16230600" y="3401663"/>
                </a:lnTo>
                <a:lnTo>
                  <a:pt x="0" y="34016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 flipV="1">
            <a:off x="-1319000" y="7995792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16230600" y="3401664"/>
                </a:moveTo>
                <a:lnTo>
                  <a:pt x="0" y="3401664"/>
                </a:lnTo>
                <a:lnTo>
                  <a:pt x="0" y="0"/>
                </a:lnTo>
                <a:lnTo>
                  <a:pt x="16230600" y="0"/>
                </a:lnTo>
                <a:lnTo>
                  <a:pt x="16230600" y="3401664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455228">
            <a:off x="-3050647" y="-489703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3"/>
                </a:lnTo>
                <a:lnTo>
                  <a:pt x="0" y="219699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455228">
            <a:off x="14007897" y="8598127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4"/>
                </a:lnTo>
                <a:lnTo>
                  <a:pt x="0" y="21969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0" y="0"/>
                  </a:moveTo>
                  <a:lnTo>
                    <a:pt x="4274726" y="0"/>
                  </a:lnTo>
                  <a:lnTo>
                    <a:pt x="4274726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FFFFFF">
                <a:alpha val="84706"/>
              </a:srgbClr>
            </a:solidFill>
            <a:ln w="38100" cap="sq">
              <a:solidFill>
                <a:srgbClr val="0066B5">
                  <a:alpha val="84706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274726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605930" y="-1408902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4"/>
                </a:lnTo>
                <a:lnTo>
                  <a:pt x="0" y="48371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2458238" y="8756470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3"/>
                </a:lnTo>
                <a:lnTo>
                  <a:pt x="0" y="48371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580073" y="1296693"/>
            <a:ext cx="13127854" cy="1843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38"/>
              </a:lnSpc>
            </a:pPr>
            <a:r>
              <a:rPr lang="en-US" sz="10670" u="sng">
                <a:solidFill>
                  <a:srgbClr val="0066B5"/>
                </a:solidFill>
                <a:latin typeface="Handelson Three"/>
                <a:ea typeface="Handelson Three"/>
                <a:cs typeface="Handelson Three"/>
                <a:sym typeface="Handelson Three"/>
              </a:rPr>
              <a:t>Aims and Objectives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599448" y="4365255"/>
            <a:ext cx="5817242" cy="1499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84"/>
              </a:lnSpc>
            </a:pPr>
            <a:r>
              <a:rPr lang="en-US" sz="2845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The aim of today’s session is to introduce students to the study and professional skills module.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961064" y="4365255"/>
            <a:ext cx="5817242" cy="20041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84"/>
              </a:lnSpc>
            </a:pPr>
            <a:r>
              <a:rPr lang="en-US" sz="2845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By the end of todays session students should be able to demonstrate their understanding of the module and what is required of them in their assessment.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190916" y="3251087"/>
            <a:ext cx="6634305" cy="946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00"/>
              </a:lnSpc>
            </a:pPr>
            <a:r>
              <a:rPr lang="en-US" sz="5500" u="sng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Aims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4000" y="3303712"/>
            <a:ext cx="6634305" cy="946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00"/>
              </a:lnSpc>
            </a:pPr>
            <a:r>
              <a:rPr lang="en-US" sz="5500" u="sng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Objectives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111" b="-8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49778" y="-1092038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0" y="0"/>
                </a:moveTo>
                <a:lnTo>
                  <a:pt x="16230600" y="0"/>
                </a:lnTo>
                <a:lnTo>
                  <a:pt x="16230600" y="3401663"/>
                </a:lnTo>
                <a:lnTo>
                  <a:pt x="0" y="34016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 flipV="1">
            <a:off x="-1319000" y="7995792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16230600" y="3401664"/>
                </a:moveTo>
                <a:lnTo>
                  <a:pt x="0" y="3401664"/>
                </a:lnTo>
                <a:lnTo>
                  <a:pt x="0" y="0"/>
                </a:lnTo>
                <a:lnTo>
                  <a:pt x="16230600" y="0"/>
                </a:lnTo>
                <a:lnTo>
                  <a:pt x="16230600" y="3401664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455228">
            <a:off x="-3050647" y="-489703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3"/>
                </a:lnTo>
                <a:lnTo>
                  <a:pt x="0" y="219699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455228">
            <a:off x="14007897" y="8598127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4"/>
                </a:lnTo>
                <a:lnTo>
                  <a:pt x="0" y="21969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821099" y="1174676"/>
            <a:ext cx="16230600" cy="8229600"/>
            <a:chOff x="0" y="0"/>
            <a:chExt cx="4274726" cy="216746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0" y="0"/>
                  </a:moveTo>
                  <a:lnTo>
                    <a:pt x="4274726" y="0"/>
                  </a:lnTo>
                  <a:lnTo>
                    <a:pt x="4274726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FFFFFF">
                <a:alpha val="84706"/>
              </a:srgbClr>
            </a:solidFill>
            <a:ln w="38100" cap="sq">
              <a:solidFill>
                <a:srgbClr val="0066B5">
                  <a:alpha val="84706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274726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605930" y="-1408902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4"/>
                </a:lnTo>
                <a:lnTo>
                  <a:pt x="0" y="48371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2458238" y="8835489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4"/>
                </a:lnTo>
                <a:lnTo>
                  <a:pt x="0" y="48371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286000" y="4087750"/>
            <a:ext cx="13127854" cy="4299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658"/>
              </a:lnSpc>
            </a:pPr>
            <a:r>
              <a:rPr lang="en-US" sz="26000" u="sng" dirty="0">
                <a:solidFill>
                  <a:srgbClr val="0066B5"/>
                </a:solidFill>
                <a:latin typeface="Handelson Three"/>
                <a:ea typeface="Handelson Three"/>
                <a:cs typeface="Handelson Three"/>
                <a:sym typeface="Handelson Three"/>
              </a:rPr>
              <a:t>Scheme of work!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111" b="-8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49778" y="-1092038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0" y="0"/>
                </a:moveTo>
                <a:lnTo>
                  <a:pt x="16230600" y="0"/>
                </a:lnTo>
                <a:lnTo>
                  <a:pt x="16230600" y="3401663"/>
                </a:lnTo>
                <a:lnTo>
                  <a:pt x="0" y="340166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 flipV="1">
            <a:off x="-1319000" y="7995792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16230600" y="3401664"/>
                </a:moveTo>
                <a:lnTo>
                  <a:pt x="0" y="3401664"/>
                </a:lnTo>
                <a:lnTo>
                  <a:pt x="0" y="0"/>
                </a:lnTo>
                <a:lnTo>
                  <a:pt x="16230600" y="0"/>
                </a:lnTo>
                <a:lnTo>
                  <a:pt x="16230600" y="3401664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455228">
            <a:off x="-3050647" y="-489703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3"/>
                </a:lnTo>
                <a:lnTo>
                  <a:pt x="0" y="21969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455228">
            <a:off x="14007897" y="8598127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4"/>
                </a:lnTo>
                <a:lnTo>
                  <a:pt x="0" y="219699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0" y="0"/>
                  </a:moveTo>
                  <a:lnTo>
                    <a:pt x="4274726" y="0"/>
                  </a:lnTo>
                  <a:lnTo>
                    <a:pt x="4274726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FFFFFF">
                <a:alpha val="84706"/>
              </a:srgbClr>
            </a:solidFill>
            <a:ln w="38100" cap="sq">
              <a:solidFill>
                <a:srgbClr val="0066B5">
                  <a:alpha val="84706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274726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605930" y="-1408902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4"/>
                </a:lnTo>
                <a:lnTo>
                  <a:pt x="0" y="483710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2458238" y="8618064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3"/>
                </a:lnTo>
                <a:lnTo>
                  <a:pt x="0" y="483710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580073" y="1306218"/>
            <a:ext cx="13127854" cy="1800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658"/>
              </a:lnSpc>
            </a:pPr>
            <a:r>
              <a:rPr lang="en-US" sz="10470" u="sng">
                <a:solidFill>
                  <a:srgbClr val="0066B5"/>
                </a:solidFill>
                <a:latin typeface="Handelson Three"/>
                <a:ea typeface="Handelson Three"/>
                <a:cs typeface="Handelson Three"/>
                <a:sym typeface="Handelson Three"/>
              </a:rPr>
              <a:t>Assessment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08060" y="3123868"/>
            <a:ext cx="14071881" cy="3624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98"/>
              </a:lnSpc>
            </a:pPr>
            <a:r>
              <a:rPr lang="en-US" sz="2611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You will have 1 assessment for this module. </a:t>
            </a:r>
          </a:p>
          <a:p>
            <a:pPr algn="ctr">
              <a:lnSpc>
                <a:spcPts val="5798"/>
              </a:lnSpc>
            </a:pPr>
            <a:r>
              <a:rPr lang="en-US" sz="2611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However, it will be split over the two semesters. </a:t>
            </a:r>
          </a:p>
          <a:p>
            <a:pPr algn="ctr">
              <a:lnSpc>
                <a:spcPts val="5798"/>
              </a:lnSpc>
            </a:pPr>
            <a:r>
              <a:rPr lang="en-US" sz="2611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Your assessment will include; </a:t>
            </a:r>
          </a:p>
          <a:p>
            <a:pPr algn="ctr">
              <a:lnSpc>
                <a:spcPts val="5798"/>
              </a:lnSpc>
            </a:pPr>
            <a:r>
              <a:rPr lang="en-US" sz="2611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4 elements all of which are due on different submission dates. </a:t>
            </a:r>
          </a:p>
          <a:p>
            <a:pPr algn="ctr">
              <a:lnSpc>
                <a:spcPts val="5798"/>
              </a:lnSpc>
            </a:pPr>
            <a:r>
              <a:rPr lang="en-US" sz="2611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Let’s take a look ;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111" b="-8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49778" y="-1092038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0" y="0"/>
                </a:moveTo>
                <a:lnTo>
                  <a:pt x="16230600" y="0"/>
                </a:lnTo>
                <a:lnTo>
                  <a:pt x="16230600" y="3401663"/>
                </a:lnTo>
                <a:lnTo>
                  <a:pt x="0" y="34016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 flipV="1">
            <a:off x="-1319000" y="7995792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16230600" y="3401664"/>
                </a:moveTo>
                <a:lnTo>
                  <a:pt x="0" y="3401664"/>
                </a:lnTo>
                <a:lnTo>
                  <a:pt x="0" y="0"/>
                </a:lnTo>
                <a:lnTo>
                  <a:pt x="16230600" y="0"/>
                </a:lnTo>
                <a:lnTo>
                  <a:pt x="16230600" y="3401664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455228">
            <a:off x="-3050647" y="-489703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3"/>
                </a:lnTo>
                <a:lnTo>
                  <a:pt x="0" y="219699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455228">
            <a:off x="14007897" y="8598127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4"/>
                </a:lnTo>
                <a:lnTo>
                  <a:pt x="0" y="21969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0" y="0"/>
                  </a:moveTo>
                  <a:lnTo>
                    <a:pt x="4274726" y="0"/>
                  </a:lnTo>
                  <a:lnTo>
                    <a:pt x="4274726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FFFFFF">
                <a:alpha val="84706"/>
              </a:srgbClr>
            </a:solidFill>
            <a:ln w="38100" cap="sq">
              <a:solidFill>
                <a:srgbClr val="0066B5">
                  <a:alpha val="84706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274726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605930" y="-1408902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4"/>
                </a:lnTo>
                <a:lnTo>
                  <a:pt x="0" y="48371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2458238" y="8275164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3"/>
                </a:lnTo>
                <a:lnTo>
                  <a:pt x="0" y="48371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>
            <a:grpSpLocks noChangeAspect="1"/>
          </p:cNvGrpSpPr>
          <p:nvPr/>
        </p:nvGrpSpPr>
        <p:grpSpPr>
          <a:xfrm>
            <a:off x="11365078" y="3268231"/>
            <a:ext cx="4846721" cy="4842183"/>
            <a:chOff x="0" y="0"/>
            <a:chExt cx="3255264" cy="325221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3255264" cy="3252216"/>
            </a:xfrm>
            <a:custGeom>
              <a:avLst/>
              <a:gdLst/>
              <a:ahLst/>
              <a:cxnLst/>
              <a:rect l="l" t="t" r="r" b="b"/>
              <a:pathLst>
                <a:path w="3255264" h="3252216">
                  <a:moveTo>
                    <a:pt x="3255264" y="3252216"/>
                  </a:moveTo>
                  <a:lnTo>
                    <a:pt x="0" y="3252216"/>
                  </a:lnTo>
                  <a:lnTo>
                    <a:pt x="0" y="0"/>
                  </a:lnTo>
                  <a:lnTo>
                    <a:pt x="3255264" y="0"/>
                  </a:lnTo>
                  <a:lnTo>
                    <a:pt x="3255264" y="3252216"/>
                  </a:lnTo>
                  <a:close/>
                </a:path>
              </a:pathLst>
            </a:custGeom>
            <a:blipFill>
              <a:blip r:embed="rId6"/>
              <a:stretch>
                <a:fillRect l="-15" r="-1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8784" y="170440"/>
              <a:ext cx="2903731" cy="2875349"/>
            </a:xfrm>
            <a:custGeom>
              <a:avLst/>
              <a:gdLst/>
              <a:ahLst/>
              <a:cxnLst/>
              <a:rect l="l" t="t" r="r" b="b"/>
              <a:pathLst>
                <a:path w="2903731" h="2875349">
                  <a:moveTo>
                    <a:pt x="65607" y="158"/>
                  </a:moveTo>
                  <a:lnTo>
                    <a:pt x="2878476" y="31987"/>
                  </a:lnTo>
                  <a:cubicBezTo>
                    <a:pt x="2892501" y="32145"/>
                    <a:pt x="2903731" y="43665"/>
                    <a:pt x="2903531" y="57691"/>
                  </a:cubicBezTo>
                  <a:lnTo>
                    <a:pt x="2863754" y="2850091"/>
                  </a:lnTo>
                  <a:cubicBezTo>
                    <a:pt x="2863553" y="2864142"/>
                    <a:pt x="2851959" y="2875349"/>
                    <a:pt x="2837909" y="2875069"/>
                  </a:cubicBezTo>
                  <a:lnTo>
                    <a:pt x="25041" y="2819370"/>
                  </a:lnTo>
                  <a:cubicBezTo>
                    <a:pt x="11100" y="2819094"/>
                    <a:pt x="0" y="2807608"/>
                    <a:pt x="200" y="2793665"/>
                  </a:cubicBezTo>
                  <a:lnTo>
                    <a:pt x="39977" y="25136"/>
                  </a:lnTo>
                  <a:cubicBezTo>
                    <a:pt x="40179" y="11171"/>
                    <a:pt x="51641" y="0"/>
                    <a:pt x="65607" y="158"/>
                  </a:cubicBezTo>
                  <a:close/>
                </a:path>
              </a:pathLst>
            </a:custGeom>
            <a:blipFill>
              <a:blip r:embed="rId7"/>
              <a:stretch>
                <a:fillRect l="-24312" r="-2431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2580073" y="1306218"/>
            <a:ext cx="13127854" cy="1800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658"/>
              </a:lnSpc>
            </a:pPr>
            <a:r>
              <a:rPr lang="en-US" sz="10470" u="sng">
                <a:solidFill>
                  <a:srgbClr val="0066B5"/>
                </a:solidFill>
                <a:latin typeface="Handelson Three"/>
                <a:ea typeface="Handelson Three"/>
                <a:cs typeface="Handelson Three"/>
                <a:sym typeface="Handelson Three"/>
              </a:rPr>
              <a:t>Moodle page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14851" y="2893932"/>
            <a:ext cx="8061350" cy="52016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4618" lvl="1" indent="-282309" algn="l">
              <a:lnSpc>
                <a:spcPts val="5230"/>
              </a:lnSpc>
              <a:buFont typeface="Arial"/>
              <a:buChar char="•"/>
            </a:pPr>
            <a:r>
              <a:rPr lang="en-US" sz="2615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Your Moodle page is where you will find all the slides from these sessions. </a:t>
            </a:r>
          </a:p>
          <a:p>
            <a:pPr marL="564618" lvl="1" indent="-282309" algn="l">
              <a:lnSpc>
                <a:spcPts val="5230"/>
              </a:lnSpc>
              <a:buFont typeface="Arial"/>
              <a:buChar char="•"/>
            </a:pPr>
            <a:r>
              <a:rPr lang="en-US" sz="2615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Alongside your assessment. </a:t>
            </a:r>
          </a:p>
          <a:p>
            <a:pPr marL="564618" lvl="1" indent="-282309" algn="l">
              <a:lnSpc>
                <a:spcPts val="5230"/>
              </a:lnSpc>
              <a:buFont typeface="Arial"/>
              <a:buChar char="•"/>
            </a:pPr>
            <a:r>
              <a:rPr lang="en-US" sz="2615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You may also receive notifications from moodle should I send an announcement. </a:t>
            </a:r>
          </a:p>
          <a:p>
            <a:pPr marL="564618" lvl="1" indent="-282309" algn="l">
              <a:lnSpc>
                <a:spcPts val="5230"/>
              </a:lnSpc>
              <a:buFont typeface="Arial"/>
              <a:buChar char="•"/>
            </a:pPr>
            <a:r>
              <a:rPr lang="en-US" sz="2615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Let’s take a look at the moodle page!</a:t>
            </a:r>
          </a:p>
          <a:p>
            <a:pPr marL="564618" lvl="1" indent="-282309" algn="l">
              <a:lnSpc>
                <a:spcPts val="5230"/>
              </a:lnSpc>
              <a:buFont typeface="Arial"/>
              <a:buChar char="•"/>
            </a:pPr>
            <a:r>
              <a:rPr lang="en-US" sz="2615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Please ensure you let me know if you cannot access the moodle page!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111" b="-8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49778" y="-1092038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0" y="0"/>
                </a:moveTo>
                <a:lnTo>
                  <a:pt x="16230600" y="0"/>
                </a:lnTo>
                <a:lnTo>
                  <a:pt x="16230600" y="3401663"/>
                </a:lnTo>
                <a:lnTo>
                  <a:pt x="0" y="34016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 flipV="1">
            <a:off x="-1319000" y="7995792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16230600" y="3401664"/>
                </a:moveTo>
                <a:lnTo>
                  <a:pt x="0" y="3401664"/>
                </a:lnTo>
                <a:lnTo>
                  <a:pt x="0" y="0"/>
                </a:lnTo>
                <a:lnTo>
                  <a:pt x="16230600" y="0"/>
                </a:lnTo>
                <a:lnTo>
                  <a:pt x="16230600" y="3401664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455228">
            <a:off x="-3050647" y="-489703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3"/>
                </a:lnTo>
                <a:lnTo>
                  <a:pt x="0" y="219699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455228">
            <a:off x="14007897" y="8598127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4"/>
                </a:lnTo>
                <a:lnTo>
                  <a:pt x="0" y="21969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0" y="0"/>
                  </a:moveTo>
                  <a:lnTo>
                    <a:pt x="4274726" y="0"/>
                  </a:lnTo>
                  <a:lnTo>
                    <a:pt x="4274726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FFFFFF">
                <a:alpha val="84706"/>
              </a:srgbClr>
            </a:solidFill>
            <a:ln w="38100" cap="sq">
              <a:solidFill>
                <a:srgbClr val="0066B5">
                  <a:alpha val="84706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274726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605930" y="-1408902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4"/>
                </a:lnTo>
                <a:lnTo>
                  <a:pt x="0" y="48371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2458238" y="8275164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3"/>
                </a:lnTo>
                <a:lnTo>
                  <a:pt x="0" y="48371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2028211" y="3654597"/>
            <a:ext cx="5022355" cy="4620567"/>
          </a:xfrm>
          <a:custGeom>
            <a:avLst/>
            <a:gdLst/>
            <a:ahLst/>
            <a:cxnLst/>
            <a:rect l="l" t="t" r="r" b="b"/>
            <a:pathLst>
              <a:path w="5022355" h="4620567">
                <a:moveTo>
                  <a:pt x="0" y="0"/>
                </a:moveTo>
                <a:lnTo>
                  <a:pt x="5022355" y="0"/>
                </a:lnTo>
                <a:lnTo>
                  <a:pt x="5022355" y="4620567"/>
                </a:lnTo>
                <a:lnTo>
                  <a:pt x="0" y="4620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580073" y="1306218"/>
            <a:ext cx="13127854" cy="1800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658"/>
              </a:lnSpc>
            </a:pPr>
            <a:r>
              <a:rPr lang="en-US" sz="10470" u="sng">
                <a:solidFill>
                  <a:srgbClr val="0066B5"/>
                </a:solidFill>
                <a:latin typeface="Handelson Three"/>
                <a:ea typeface="Handelson Three"/>
                <a:cs typeface="Handelson Three"/>
                <a:sym typeface="Handelson Three"/>
              </a:rPr>
              <a:t>Today’s session!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57292" y="4029158"/>
            <a:ext cx="8818986" cy="22186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3069" lvl="1" indent="-266534" algn="l">
              <a:lnSpc>
                <a:spcPts val="3456"/>
              </a:lnSpc>
              <a:buFont typeface="Arial"/>
              <a:buChar char="•"/>
            </a:pPr>
            <a:r>
              <a:rPr lang="en-US" sz="2469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The essentials at university</a:t>
            </a:r>
          </a:p>
          <a:p>
            <a:pPr marL="533069" lvl="1" indent="-266534" algn="l">
              <a:lnSpc>
                <a:spcPts val="3456"/>
              </a:lnSpc>
              <a:buFont typeface="Arial"/>
              <a:buChar char="•"/>
            </a:pPr>
            <a:r>
              <a:rPr lang="en-US" sz="2469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Housekeeping </a:t>
            </a:r>
          </a:p>
          <a:p>
            <a:pPr marL="533069" lvl="1" indent="-266534" algn="l">
              <a:lnSpc>
                <a:spcPts val="3456"/>
              </a:lnSpc>
              <a:buFont typeface="Arial"/>
              <a:buChar char="•"/>
            </a:pPr>
            <a:r>
              <a:rPr lang="en-US" sz="2469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Respectful behavior</a:t>
            </a:r>
          </a:p>
          <a:p>
            <a:pPr marL="533069" lvl="1" indent="-266534" algn="l">
              <a:lnSpc>
                <a:spcPts val="3456"/>
              </a:lnSpc>
              <a:buFont typeface="Arial"/>
              <a:buChar char="•"/>
            </a:pPr>
            <a:r>
              <a:rPr lang="en-US" sz="2469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Digital Skills </a:t>
            </a:r>
          </a:p>
          <a:p>
            <a:pPr marL="533069" lvl="1" indent="-266534" algn="l">
              <a:lnSpc>
                <a:spcPts val="3456"/>
              </a:lnSpc>
              <a:buFont typeface="Arial"/>
              <a:buChar char="•"/>
            </a:pPr>
            <a:r>
              <a:rPr lang="en-US" sz="2469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The coming weeks…..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111" b="-8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49778" y="-1092038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0" y="0"/>
                </a:moveTo>
                <a:lnTo>
                  <a:pt x="16230600" y="0"/>
                </a:lnTo>
                <a:lnTo>
                  <a:pt x="16230600" y="3401663"/>
                </a:lnTo>
                <a:lnTo>
                  <a:pt x="0" y="34016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2455228">
            <a:off x="-3050647" y="-489703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3"/>
                </a:lnTo>
                <a:lnTo>
                  <a:pt x="0" y="219699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 flipV="1">
            <a:off x="-1319000" y="7995792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16230600" y="3401664"/>
                </a:moveTo>
                <a:lnTo>
                  <a:pt x="0" y="3401664"/>
                </a:lnTo>
                <a:lnTo>
                  <a:pt x="0" y="0"/>
                </a:lnTo>
                <a:lnTo>
                  <a:pt x="16230600" y="0"/>
                </a:lnTo>
                <a:lnTo>
                  <a:pt x="16230600" y="3401664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455228">
            <a:off x="14007897" y="8598127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4"/>
                </a:lnTo>
                <a:lnTo>
                  <a:pt x="0" y="21969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0" y="0"/>
                  </a:moveTo>
                  <a:lnTo>
                    <a:pt x="4274726" y="0"/>
                  </a:lnTo>
                  <a:lnTo>
                    <a:pt x="4274726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FFFFFF">
                <a:alpha val="84706"/>
              </a:srgbClr>
            </a:solidFill>
            <a:ln w="38100" cap="sq">
              <a:solidFill>
                <a:srgbClr val="0066B5">
                  <a:alpha val="84706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274726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605930" y="-1408902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4"/>
                </a:lnTo>
                <a:lnTo>
                  <a:pt x="0" y="48371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2458238" y="8275164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3"/>
                </a:lnTo>
                <a:lnTo>
                  <a:pt x="0" y="48371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580073" y="1306218"/>
            <a:ext cx="13127854" cy="1800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658"/>
              </a:lnSpc>
            </a:pPr>
            <a:r>
              <a:rPr lang="en-US" sz="10470" u="sng">
                <a:solidFill>
                  <a:srgbClr val="0066B5"/>
                </a:solidFill>
                <a:latin typeface="Handelson Three"/>
                <a:ea typeface="Handelson Three"/>
                <a:cs typeface="Handelson Three"/>
                <a:sym typeface="Handelson Three"/>
              </a:rPr>
              <a:t>Summary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84109" y="2752251"/>
            <a:ext cx="12027491" cy="70564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418"/>
              </a:lnSpc>
            </a:pPr>
            <a:r>
              <a:rPr lang="en-US" sz="4567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Vital information for this module!</a:t>
            </a:r>
          </a:p>
          <a:p>
            <a:pPr algn="l">
              <a:lnSpc>
                <a:spcPts val="11418"/>
              </a:lnSpc>
            </a:pPr>
            <a:r>
              <a:rPr lang="en-US" sz="4567" dirty="0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Available on Moodle after this session</a:t>
            </a:r>
          </a:p>
          <a:p>
            <a:pPr algn="l">
              <a:lnSpc>
                <a:spcPts val="11418"/>
              </a:lnSpc>
            </a:pPr>
            <a:r>
              <a:rPr lang="en-US" sz="4567">
                <a:solidFill>
                  <a:srgbClr val="0066B5"/>
                </a:solidFill>
                <a:latin typeface="Sigher"/>
                <a:ea typeface="Sigher"/>
                <a:cs typeface="Sigher"/>
                <a:sym typeface="Sigher"/>
              </a:rPr>
              <a:t>If you have any questions, please do not hesitate to ask!</a:t>
            </a:r>
          </a:p>
          <a:p>
            <a:pPr algn="l">
              <a:lnSpc>
                <a:spcPts val="11418"/>
              </a:lnSpc>
            </a:pPr>
            <a:endParaRPr lang="en-US" sz="4567" dirty="0">
              <a:solidFill>
                <a:srgbClr val="0066B5"/>
              </a:solidFill>
              <a:latin typeface="Sigher"/>
              <a:ea typeface="Sigher"/>
              <a:cs typeface="Sigher"/>
              <a:sym typeface="Sigher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111" b="-8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49778" y="-1092038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0" y="0"/>
                </a:moveTo>
                <a:lnTo>
                  <a:pt x="16230600" y="0"/>
                </a:lnTo>
                <a:lnTo>
                  <a:pt x="16230600" y="3401663"/>
                </a:lnTo>
                <a:lnTo>
                  <a:pt x="0" y="34016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 flipV="1">
            <a:off x="-1319000" y="7995792"/>
            <a:ext cx="16230600" cy="3401663"/>
          </a:xfrm>
          <a:custGeom>
            <a:avLst/>
            <a:gdLst/>
            <a:ahLst/>
            <a:cxnLst/>
            <a:rect l="l" t="t" r="r" b="b"/>
            <a:pathLst>
              <a:path w="16230600" h="3401663">
                <a:moveTo>
                  <a:pt x="16230600" y="3401664"/>
                </a:moveTo>
                <a:lnTo>
                  <a:pt x="0" y="3401664"/>
                </a:lnTo>
                <a:lnTo>
                  <a:pt x="0" y="0"/>
                </a:lnTo>
                <a:lnTo>
                  <a:pt x="16230600" y="0"/>
                </a:lnTo>
                <a:lnTo>
                  <a:pt x="16230600" y="3401664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455228">
            <a:off x="-3050647" y="-489703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3"/>
                </a:lnTo>
                <a:lnTo>
                  <a:pt x="0" y="219699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455228">
            <a:off x="14007897" y="8598127"/>
            <a:ext cx="7313154" cy="2196993"/>
          </a:xfrm>
          <a:custGeom>
            <a:avLst/>
            <a:gdLst/>
            <a:ahLst/>
            <a:cxnLst/>
            <a:rect l="l" t="t" r="r" b="b"/>
            <a:pathLst>
              <a:path w="7313154" h="2196993">
                <a:moveTo>
                  <a:pt x="0" y="0"/>
                </a:moveTo>
                <a:lnTo>
                  <a:pt x="7313154" y="0"/>
                </a:lnTo>
                <a:lnTo>
                  <a:pt x="7313154" y="2196994"/>
                </a:lnTo>
                <a:lnTo>
                  <a:pt x="0" y="21969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605930" y="-1003167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6" y="0"/>
                </a:lnTo>
                <a:lnTo>
                  <a:pt x="3948286" y="4837104"/>
                </a:lnTo>
                <a:lnTo>
                  <a:pt x="0" y="48371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2565606" y="7981018"/>
            <a:ext cx="3948286" cy="4837104"/>
          </a:xfrm>
          <a:custGeom>
            <a:avLst/>
            <a:gdLst/>
            <a:ahLst/>
            <a:cxnLst/>
            <a:rect l="l" t="t" r="r" b="b"/>
            <a:pathLst>
              <a:path w="3948286" h="4837104">
                <a:moveTo>
                  <a:pt x="0" y="0"/>
                </a:moveTo>
                <a:lnTo>
                  <a:pt x="3948285" y="0"/>
                </a:lnTo>
                <a:lnTo>
                  <a:pt x="3948285" y="4837104"/>
                </a:lnTo>
                <a:lnTo>
                  <a:pt x="0" y="483710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940072" y="3798974"/>
            <a:ext cx="12407857" cy="26800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857"/>
              </a:lnSpc>
            </a:pPr>
            <a:r>
              <a:rPr lang="en-US" sz="15612">
                <a:solidFill>
                  <a:srgbClr val="0066B5"/>
                </a:solidFill>
                <a:latin typeface="Handelson Three"/>
                <a:ea typeface="Handelson Three"/>
                <a:cs typeface="Handelson Three"/>
                <a:sym typeface="Handelson Three"/>
              </a:rPr>
              <a:t>Thank You!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281</Words>
  <Application>Microsoft Office PowerPoint</Application>
  <PresentationFormat>Custom</PresentationFormat>
  <Paragraphs>48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Calibri</vt:lpstr>
      <vt:lpstr>Aptos</vt:lpstr>
      <vt:lpstr>Sigher</vt:lpstr>
      <vt:lpstr>Handelson Three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Skills - An introduction!</dc:title>
  <dc:creator>Zita Draper</dc:creator>
  <cp:lastModifiedBy>Zita Draper</cp:lastModifiedBy>
  <cp:revision>2</cp:revision>
  <dcterms:created xsi:type="dcterms:W3CDTF">2006-08-16T00:00:00Z</dcterms:created>
  <dcterms:modified xsi:type="dcterms:W3CDTF">2026-08-17T10:57:11Z</dcterms:modified>
  <dc:identifier>DAGoADOCZaU</dc:identifier>
</cp:coreProperties>
</file>