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706" y="8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4900" y="2314324"/>
            <a:ext cx="8447150" cy="2478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894" y="765324"/>
            <a:ext cx="8245162" cy="1106260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5895" y="1871585"/>
            <a:ext cx="8245160" cy="44274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704463" y="4467104"/>
            <a:ext cx="2133600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5894" y="4463859"/>
            <a:ext cx="5187908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8725" y="4467104"/>
            <a:ext cx="762330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330214" y="460805"/>
            <a:ext cx="8482004" cy="8919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526617"/>
            <a:ext cx="8272212" cy="7603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6" y="1635373"/>
            <a:ext cx="8272211" cy="27587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8726" y="4467104"/>
            <a:ext cx="789381" cy="273844"/>
          </a:xfrm>
        </p:spPr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5864" y="3856482"/>
            <a:ext cx="8468145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6" y="2282934"/>
            <a:ext cx="8272211" cy="1123130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6" y="3406063"/>
            <a:ext cx="8272211" cy="45041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4488" y="454917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5895" y="1671004"/>
            <a:ext cx="4066793" cy="27247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313" y="1671004"/>
            <a:ext cx="4066794" cy="27247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334488" y="454917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435895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5415" y="1688170"/>
            <a:ext cx="3815306" cy="402004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897" y="2194540"/>
            <a:ext cx="4044825" cy="220124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2803" y="1688170"/>
            <a:ext cx="3815305" cy="415030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3" y="2194540"/>
            <a:ext cx="4044825" cy="220124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330513" y="454917"/>
            <a:ext cx="8475027" cy="9441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31921" y="547244"/>
            <a:ext cx="8272212" cy="7412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335863" y="3856480"/>
            <a:ext cx="8473650" cy="9560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4" y="3946722"/>
            <a:ext cx="3682084" cy="517136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5862" y="450900"/>
            <a:ext cx="8469630" cy="31536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5618" y="3946723"/>
            <a:ext cx="4402490" cy="517136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95" y="3520042"/>
            <a:ext cx="8272212" cy="425054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35863" y="449794"/>
            <a:ext cx="8468144" cy="266793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5895" y="3945097"/>
            <a:ext cx="8272213" cy="449003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330214" y="460805"/>
            <a:ext cx="8482004" cy="89197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435894" y="526617"/>
            <a:ext cx="8272212" cy="7603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629402" y="449794"/>
            <a:ext cx="2180113" cy="436271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2" y="506796"/>
            <a:ext cx="1503123" cy="388730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4" y="506796"/>
            <a:ext cx="5922209" cy="388730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45255" y="4467104"/>
            <a:ext cx="996106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4" y="4463859"/>
            <a:ext cx="5922209" cy="273844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34962" y="4467104"/>
            <a:ext cx="873146" cy="273844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35894" y="528843"/>
            <a:ext cx="8272212" cy="8921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5894" y="1752002"/>
            <a:ext cx="8272212" cy="2642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04465" y="4467104"/>
            <a:ext cx="21335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A1CF3C0-0D3E-44A0-876B-3CC84B9D0FCC}" type="datetimeFigureOut">
              <a:rPr lang="en-US" smtClean="0"/>
              <a:pPr/>
              <a:t>4/5/2026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5894" y="4463859"/>
            <a:ext cx="5187908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8726" y="4467104"/>
            <a:ext cx="78938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6E9E4CE-EEE5-4731-BA94-0CD246196CA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34901" y="342900"/>
            <a:ext cx="2777490" cy="7124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10" name="Rectangle 9"/>
          <p:cNvSpPr/>
          <p:nvPr/>
        </p:nvSpPr>
        <p:spPr>
          <a:xfrm>
            <a:off x="6031610" y="340232"/>
            <a:ext cx="2777490" cy="73916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3181373" y="342900"/>
            <a:ext cx="2777490" cy="6858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894" y="765324"/>
            <a:ext cx="8245162" cy="81582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Retention and Succession Planning in the NHS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1504950"/>
            <a:ext cx="8245160" cy="685800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/>
              <a:t>Programme: MBA </a:t>
            </a:r>
          </a:p>
          <a:p>
            <a:pPr algn="ctr"/>
            <a:r>
              <a:rPr lang="en-US" dirty="0"/>
              <a:t>Module: Human Capital Management (LCMB7023)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2419350"/>
            <a:ext cx="4114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Presented by: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err="1">
                <a:solidFill>
                  <a:schemeClr val="bg1"/>
                </a:solidFill>
              </a:rPr>
              <a:t>Nishtha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Savaliya</a:t>
            </a:r>
            <a:r>
              <a:rPr lang="en-US" dirty="0">
                <a:solidFill>
                  <a:schemeClr val="bg1"/>
                </a:solidFill>
              </a:rPr>
              <a:t> 2530041 </a:t>
            </a:r>
          </a:p>
          <a:p>
            <a:r>
              <a:rPr lang="en-US" dirty="0" err="1">
                <a:solidFill>
                  <a:schemeClr val="bg1"/>
                </a:solidFill>
              </a:rPr>
              <a:t>Aemanben</a:t>
            </a:r>
            <a:r>
              <a:rPr lang="en-US" dirty="0">
                <a:solidFill>
                  <a:schemeClr val="bg1"/>
                </a:solidFill>
              </a:rPr>
              <a:t> Dhanani 2525496</a:t>
            </a:r>
          </a:p>
          <a:p>
            <a:r>
              <a:rPr lang="en-US" dirty="0" err="1">
                <a:solidFill>
                  <a:schemeClr val="bg1"/>
                </a:solidFill>
              </a:rPr>
              <a:t>Artiben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Shailar</a:t>
            </a:r>
            <a:r>
              <a:rPr lang="en-US" dirty="0">
                <a:solidFill>
                  <a:schemeClr val="bg1"/>
                </a:solidFill>
              </a:rPr>
              <a:t> 2532580 (Group Leader)</a:t>
            </a:r>
          </a:p>
          <a:p>
            <a:r>
              <a:rPr lang="en-US" dirty="0" err="1">
                <a:solidFill>
                  <a:schemeClr val="bg1"/>
                </a:solidFill>
              </a:rPr>
              <a:t>Asfiyabanu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Muntasibahemad</a:t>
            </a:r>
            <a:r>
              <a:rPr lang="en-US" dirty="0">
                <a:solidFill>
                  <a:schemeClr val="bg1"/>
                </a:solidFill>
              </a:rPr>
              <a:t> : 2521746</a:t>
            </a:r>
          </a:p>
        </p:txBody>
      </p:sp>
      <p:pic>
        <p:nvPicPr>
          <p:cNvPr id="26626" name="Picture 2" descr="Prifysgol Cymru Y Drindod Dewi Sant | University of Wales Trinity Saint  David - NPL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57800" y="2495550"/>
            <a:ext cx="3352797" cy="1676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Presentation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6" y="1635373"/>
            <a:ext cx="8022303" cy="3146177"/>
          </a:xfrm>
        </p:spPr>
        <p:txBody>
          <a:bodyPr>
            <a:normAutofit/>
          </a:bodyPr>
          <a:lstStyle/>
          <a:p>
            <a:r>
              <a:rPr lang="en-US" dirty="0"/>
              <a:t>NHS Context &amp; Importance – </a:t>
            </a:r>
            <a:r>
              <a:rPr lang="en-US" dirty="0" err="1"/>
              <a:t>Nishtha</a:t>
            </a:r>
            <a:r>
              <a:rPr lang="en-US" dirty="0"/>
              <a:t> </a:t>
            </a:r>
            <a:r>
              <a:rPr lang="en-US" dirty="0" err="1"/>
              <a:t>Savaliya</a:t>
            </a:r>
            <a:endParaRPr lang="en-US" dirty="0"/>
          </a:p>
          <a:p>
            <a:r>
              <a:rPr lang="en-US" dirty="0"/>
              <a:t>Retention Challenges – </a:t>
            </a:r>
            <a:r>
              <a:rPr lang="en-US" dirty="0" err="1"/>
              <a:t>Nishtha</a:t>
            </a:r>
            <a:r>
              <a:rPr lang="en-US" dirty="0"/>
              <a:t> </a:t>
            </a:r>
            <a:r>
              <a:rPr lang="en-US" dirty="0" err="1"/>
              <a:t>Savaliya</a:t>
            </a:r>
            <a:endParaRPr lang="en-US" dirty="0"/>
          </a:p>
          <a:p>
            <a:r>
              <a:rPr lang="en-US" dirty="0"/>
              <a:t>Root Causes – </a:t>
            </a:r>
            <a:r>
              <a:rPr lang="en-US" dirty="0" err="1"/>
              <a:t>Aemanben</a:t>
            </a:r>
            <a:r>
              <a:rPr lang="en-US" dirty="0"/>
              <a:t> Dhanani</a:t>
            </a:r>
          </a:p>
          <a:p>
            <a:r>
              <a:rPr lang="en-US" dirty="0"/>
              <a:t>HRM Theory – </a:t>
            </a:r>
            <a:r>
              <a:rPr lang="en-US" dirty="0" err="1"/>
              <a:t>Aemanben</a:t>
            </a:r>
            <a:r>
              <a:rPr lang="en-US" dirty="0"/>
              <a:t> Dhanani</a:t>
            </a:r>
          </a:p>
          <a:p>
            <a:r>
              <a:rPr lang="en-US" dirty="0"/>
              <a:t>Recommendations – </a:t>
            </a:r>
            <a:r>
              <a:rPr lang="en-US" dirty="0" err="1"/>
              <a:t>Artiben</a:t>
            </a:r>
            <a:r>
              <a:rPr lang="en-US" dirty="0"/>
              <a:t> </a:t>
            </a:r>
            <a:r>
              <a:rPr lang="en-US" dirty="0" err="1"/>
              <a:t>Shailar</a:t>
            </a:r>
            <a:endParaRPr lang="en-US" dirty="0"/>
          </a:p>
          <a:p>
            <a:r>
              <a:rPr lang="en-US" dirty="0"/>
              <a:t>Implementation Plan – </a:t>
            </a:r>
            <a:r>
              <a:rPr lang="en-US" dirty="0" err="1"/>
              <a:t>Asfiyabanu</a:t>
            </a:r>
            <a:r>
              <a:rPr lang="en-US" dirty="0"/>
              <a:t> </a:t>
            </a:r>
            <a:r>
              <a:rPr lang="en-US" dirty="0" err="1"/>
              <a:t>Muntasibahemad</a:t>
            </a:r>
            <a:r>
              <a:rPr lang="en-US" dirty="0"/>
              <a:t> </a:t>
            </a:r>
          </a:p>
          <a:p>
            <a:r>
              <a:rPr lang="en-US" dirty="0"/>
              <a:t>Final Strategy &amp; Conclusion – </a:t>
            </a:r>
            <a:r>
              <a:rPr lang="en-US" dirty="0" err="1"/>
              <a:t>Artiben</a:t>
            </a:r>
            <a:r>
              <a:rPr lang="en-US" dirty="0"/>
              <a:t> </a:t>
            </a:r>
            <a:r>
              <a:rPr lang="en-US" dirty="0" err="1"/>
              <a:t>shailar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NHS CONTEXT &amp; IMPORTANCE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450303" cy="30699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About the NHS Workforce</a:t>
            </a:r>
            <a:endParaRPr lang="en-US" dirty="0"/>
          </a:p>
          <a:p>
            <a:r>
              <a:rPr lang="en-US" dirty="0"/>
              <a:t>NHS is one of the largest employers in the world with over 1 million staff (</a:t>
            </a:r>
            <a:r>
              <a:rPr lang="en-US" dirty="0" err="1"/>
              <a:t>Bulut</a:t>
            </a:r>
            <a:r>
              <a:rPr lang="en-US" dirty="0"/>
              <a:t>, 2023)</a:t>
            </a:r>
          </a:p>
          <a:p>
            <a:r>
              <a:rPr lang="en-US" dirty="0"/>
              <a:t>It includes doctors, nurses, support staff, and administrative workers </a:t>
            </a:r>
          </a:p>
          <a:p>
            <a:r>
              <a:rPr lang="en-US" dirty="0"/>
              <a:t>Demand for healthcare services is increasing every year </a:t>
            </a:r>
          </a:p>
          <a:p>
            <a:pPr>
              <a:buNone/>
            </a:pPr>
            <a:r>
              <a:rPr lang="en-US" b="1" dirty="0"/>
              <a:t>Why Retention is Important</a:t>
            </a:r>
            <a:endParaRPr lang="en-US" dirty="0"/>
          </a:p>
          <a:p>
            <a:r>
              <a:rPr lang="en-US" dirty="0"/>
              <a:t>Losing experienced staff affects quality of care (Johnson et al., 2022)</a:t>
            </a:r>
          </a:p>
          <a:p>
            <a:r>
              <a:rPr lang="en-US" dirty="0"/>
              <a:t>It increases pressure on existing employees </a:t>
            </a:r>
          </a:p>
          <a:p>
            <a:r>
              <a:rPr lang="en-US" dirty="0"/>
              <a:t>Recruitment and training of new staff is costly and time-consuming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43400" y="1581150"/>
            <a:ext cx="4114800" cy="2931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CURRENT RETENTION CHALLENGES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526503" cy="337477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/>
              <a:t>Key Issues in the NHS</a:t>
            </a:r>
            <a:endParaRPr lang="en-US" dirty="0"/>
          </a:p>
          <a:p>
            <a:r>
              <a:rPr lang="en-US" dirty="0"/>
              <a:t>High turnover in roles like nurses and junior doctors (</a:t>
            </a:r>
            <a:r>
              <a:rPr lang="en-US" dirty="0" err="1"/>
              <a:t>Moscelli</a:t>
            </a:r>
            <a:r>
              <a:rPr lang="en-US" dirty="0"/>
              <a:t> et al., 2024)</a:t>
            </a:r>
          </a:p>
          <a:p>
            <a:r>
              <a:rPr lang="en-US" dirty="0"/>
              <a:t>Increasing number of staff leaving early or changing careers </a:t>
            </a:r>
          </a:p>
          <a:p>
            <a:r>
              <a:rPr lang="en-US" dirty="0"/>
              <a:t>High levels of stress, burnout, and emotional pressure </a:t>
            </a:r>
          </a:p>
          <a:p>
            <a:r>
              <a:rPr lang="en-US" dirty="0"/>
              <a:t>Growing reliance on temporary and agency staff </a:t>
            </a:r>
          </a:p>
          <a:p>
            <a:pPr>
              <a:buNone/>
            </a:pPr>
            <a:r>
              <a:rPr lang="en-US" b="1" dirty="0"/>
              <a:t>What This Means</a:t>
            </a:r>
            <a:endParaRPr lang="en-US" dirty="0"/>
          </a:p>
          <a:p>
            <a:r>
              <a:rPr lang="en-US" dirty="0"/>
              <a:t>Workforce instability is becoming a long-term issue </a:t>
            </a:r>
          </a:p>
          <a:p>
            <a:r>
              <a:rPr lang="en-US" dirty="0"/>
              <a:t>The NHS is struggling to keep skilled and experienced employees </a:t>
            </a:r>
          </a:p>
          <a:p>
            <a:r>
              <a:rPr lang="en-US" dirty="0"/>
              <a:t>This creates a continuous cycle of shortages and pressure</a:t>
            </a:r>
          </a:p>
          <a:p>
            <a:endParaRPr lang="en-US" dirty="0"/>
          </a:p>
        </p:txBody>
      </p:sp>
      <p:pic>
        <p:nvPicPr>
          <p:cNvPr id="12290" name="Picture 2" descr="Why is the NHS struggling to recruit and retain permanent staff?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86200" y="1657350"/>
            <a:ext cx="5052843" cy="2895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WHY RETENTION IS A STRATEGIC ISSUE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526504" cy="33747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Impact on the </a:t>
            </a:r>
            <a:r>
              <a:rPr lang="en-US" b="1" dirty="0" err="1"/>
              <a:t>Organisation</a:t>
            </a:r>
            <a:endParaRPr lang="en-US" dirty="0"/>
          </a:p>
          <a:p>
            <a:r>
              <a:rPr lang="en-US" dirty="0"/>
              <a:t>Increased workload for remaining staff (Chang et al., 2025)</a:t>
            </a:r>
          </a:p>
          <a:p>
            <a:r>
              <a:rPr lang="en-US" dirty="0"/>
              <a:t>Lower morale and engagement </a:t>
            </a:r>
          </a:p>
          <a:p>
            <a:r>
              <a:rPr lang="en-US" dirty="0"/>
              <a:t>Reduced productivity and efficiency </a:t>
            </a:r>
          </a:p>
          <a:p>
            <a:pPr>
              <a:buNone/>
            </a:pPr>
            <a:r>
              <a:rPr lang="en-US" b="1" dirty="0"/>
              <a:t>Impact on Patients</a:t>
            </a:r>
            <a:endParaRPr lang="en-US" dirty="0"/>
          </a:p>
          <a:p>
            <a:r>
              <a:rPr lang="en-US" dirty="0"/>
              <a:t>Longer waiting times </a:t>
            </a:r>
          </a:p>
          <a:p>
            <a:r>
              <a:rPr lang="en-US" dirty="0"/>
              <a:t>Increased risk of errors </a:t>
            </a:r>
          </a:p>
          <a:p>
            <a:r>
              <a:rPr lang="en-US" dirty="0"/>
              <a:t>Lower quality of care </a:t>
            </a:r>
          </a:p>
          <a:p>
            <a:pPr>
              <a:buNone/>
            </a:pPr>
            <a:r>
              <a:rPr lang="en-US" b="1" dirty="0"/>
              <a:t>Financial Impact</a:t>
            </a:r>
            <a:endParaRPr lang="en-US" dirty="0"/>
          </a:p>
          <a:p>
            <a:r>
              <a:rPr lang="en-US" dirty="0"/>
              <a:t>High cost of recruitment and </a:t>
            </a:r>
            <a:r>
              <a:rPr lang="en-US" dirty="0" err="1"/>
              <a:t>onboarding</a:t>
            </a:r>
            <a:r>
              <a:rPr lang="en-US" dirty="0"/>
              <a:t> </a:t>
            </a:r>
          </a:p>
          <a:p>
            <a:r>
              <a:rPr lang="en-US" dirty="0"/>
              <a:t>Heavy use of expensive agency staff</a:t>
            </a:r>
          </a:p>
          <a:p>
            <a:endParaRPr lang="en-US" dirty="0"/>
          </a:p>
        </p:txBody>
      </p:sp>
      <p:pic>
        <p:nvPicPr>
          <p:cNvPr id="11268" name="Picture 4" descr="The hidden work in health care: unpaid overtime in the NHS - The Health  Foundatio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38600" y="1581150"/>
            <a:ext cx="4876800" cy="32941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ROOT CAUSES OF RETENTION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221704" cy="3298577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US" b="1" dirty="0"/>
              <a:t>Structural Factors</a:t>
            </a:r>
            <a:endParaRPr lang="en-US" dirty="0"/>
          </a:p>
          <a:p>
            <a:r>
              <a:rPr lang="en-US" dirty="0"/>
              <a:t>Staff shortages lead to high workload (Hobbs and Wood, 2025)</a:t>
            </a:r>
          </a:p>
          <a:p>
            <a:r>
              <a:rPr lang="en-US" dirty="0"/>
              <a:t>Limited resources and increasing demand </a:t>
            </a:r>
          </a:p>
          <a:p>
            <a:pPr>
              <a:buNone/>
            </a:pPr>
            <a:r>
              <a:rPr lang="en-US" b="1" dirty="0"/>
              <a:t>Leadership Factors</a:t>
            </a:r>
            <a:endParaRPr lang="en-US" dirty="0"/>
          </a:p>
          <a:p>
            <a:r>
              <a:rPr lang="en-US" dirty="0"/>
              <a:t>Lack of support from managers </a:t>
            </a:r>
          </a:p>
          <a:p>
            <a:r>
              <a:rPr lang="en-US" dirty="0"/>
              <a:t>Poor communication and feedback </a:t>
            </a:r>
          </a:p>
          <a:p>
            <a:pPr>
              <a:buNone/>
            </a:pPr>
            <a:r>
              <a:rPr lang="en-US" b="1" dirty="0"/>
              <a:t>Cultural Factors</a:t>
            </a:r>
            <a:endParaRPr lang="en-US" dirty="0"/>
          </a:p>
          <a:p>
            <a:r>
              <a:rPr lang="en-US" dirty="0"/>
              <a:t>Burnout is often accepted as normal (NHS Employers, 2025)</a:t>
            </a:r>
          </a:p>
          <a:p>
            <a:r>
              <a:rPr lang="en-US" dirty="0"/>
              <a:t>Employees feel undervalued </a:t>
            </a:r>
          </a:p>
          <a:p>
            <a:pPr>
              <a:buNone/>
            </a:pPr>
            <a:r>
              <a:rPr lang="en-US" b="1" dirty="0"/>
              <a:t>Policy and System Factors</a:t>
            </a:r>
            <a:endParaRPr lang="en-US" dirty="0"/>
          </a:p>
          <a:p>
            <a:r>
              <a:rPr lang="en-US" dirty="0"/>
              <a:t>Pay dissatisfaction compared to workload </a:t>
            </a:r>
          </a:p>
          <a:p>
            <a:r>
              <a:rPr lang="en-US" dirty="0"/>
              <a:t>Limited career progression opportunities </a:t>
            </a:r>
          </a:p>
          <a:p>
            <a:r>
              <a:rPr lang="en-US" dirty="0"/>
              <a:t>Lack of flexible working arrangements</a:t>
            </a:r>
          </a:p>
          <a:p>
            <a:endParaRPr lang="en-US" dirty="0"/>
          </a:p>
        </p:txBody>
      </p:sp>
      <p:pic>
        <p:nvPicPr>
          <p:cNvPr id="10242" name="Picture 2" descr="The Impact of Staff Shortage in Healthcare on Workers and Patients - Parim  Workforce Softwa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6200" y="1504950"/>
            <a:ext cx="4572000" cy="33908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HRM THEORY APPLICATION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57350"/>
            <a:ext cx="4038600" cy="33528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Job Demands–Resources (JD-R) Model</a:t>
            </a:r>
            <a:endParaRPr lang="en-US" dirty="0"/>
          </a:p>
          <a:p>
            <a:r>
              <a:rPr lang="en-US" dirty="0"/>
              <a:t>High demands: workload, stress, emotional pressure </a:t>
            </a:r>
            <a:r>
              <a:rPr lang="it-IT" dirty="0"/>
              <a:t>(Li, Chen and Yuan, 2025)</a:t>
            </a:r>
            <a:endParaRPr lang="en-US" dirty="0"/>
          </a:p>
          <a:p>
            <a:r>
              <a:rPr lang="en-US" dirty="0"/>
              <a:t>Low resources: support, recognition, development</a:t>
            </a:r>
            <a:br>
              <a:rPr lang="en-US" dirty="0"/>
            </a:br>
            <a:r>
              <a:rPr lang="en-US" dirty="0"/>
              <a:t>➡ Leads to burnout and turnover </a:t>
            </a:r>
          </a:p>
          <a:p>
            <a:pPr>
              <a:buNone/>
            </a:pPr>
            <a:r>
              <a:rPr lang="en-US" b="1" dirty="0"/>
              <a:t>Psychological Contract Theory</a:t>
            </a:r>
            <a:endParaRPr lang="en-US" dirty="0"/>
          </a:p>
          <a:p>
            <a:r>
              <a:rPr lang="en-US" dirty="0"/>
              <a:t>Employees expect fairness, support, and growth (Jay and Boatman, 2023)</a:t>
            </a:r>
          </a:p>
          <a:p>
            <a:r>
              <a:rPr lang="en-US" dirty="0"/>
              <a:t>When expectations are not met → trust is broken</a:t>
            </a:r>
            <a:br>
              <a:rPr lang="en-US" dirty="0"/>
            </a:br>
            <a:r>
              <a:rPr lang="en-US" dirty="0"/>
              <a:t>➡ Leads to dissatisfaction and leaving </a:t>
            </a:r>
          </a:p>
          <a:p>
            <a:pPr>
              <a:buNone/>
            </a:pPr>
            <a:r>
              <a:rPr lang="en-US" b="1" dirty="0"/>
              <a:t>Social Exchange Theory</a:t>
            </a:r>
            <a:endParaRPr lang="en-US" dirty="0"/>
          </a:p>
          <a:p>
            <a:r>
              <a:rPr lang="en-US" dirty="0"/>
              <a:t>Employees stay when they feel valued and supported </a:t>
            </a:r>
          </a:p>
          <a:p>
            <a:r>
              <a:rPr lang="en-US" dirty="0"/>
              <a:t>Lack of support reduces commitment</a:t>
            </a:r>
          </a:p>
          <a:p>
            <a:endParaRPr lang="en-US" dirty="0"/>
          </a:p>
        </p:txBody>
      </p:sp>
      <p:sp>
        <p:nvSpPr>
          <p:cNvPr id="9218" name="AutoShape 2" descr="Frontiers | The job demands-resource model and performance: the mediating  role of employee engagement"/>
          <p:cNvSpPr>
            <a:spLocks noChangeAspect="1" noChangeArrowheads="1"/>
          </p:cNvSpPr>
          <p:nvPr/>
        </p:nvSpPr>
        <p:spPr bwMode="auto">
          <a:xfrm>
            <a:off x="155575" y="-136525"/>
            <a:ext cx="298450" cy="2984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20" name="AutoShape 4" descr="Preventing Workplace Burnout: JD-R Model Strategies | AustCorp"/>
          <p:cNvSpPr>
            <a:spLocks noChangeAspect="1" noChangeArrowheads="1"/>
          </p:cNvSpPr>
          <p:nvPr/>
        </p:nvSpPr>
        <p:spPr bwMode="auto">
          <a:xfrm>
            <a:off x="155575" y="-136525"/>
            <a:ext cx="298450" cy="2984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9600" y="1885950"/>
            <a:ext cx="4352925" cy="2419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CRITICAL EVALUATION </a:t>
            </a:r>
            <a:r>
              <a:rPr lang="en-US" dirty="0"/>
              <a:t>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678903" cy="32223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Different Perspectives in Research</a:t>
            </a:r>
            <a:endParaRPr lang="en-US" dirty="0"/>
          </a:p>
          <a:p>
            <a:r>
              <a:rPr lang="en-US" dirty="0"/>
              <a:t>Some research shows pay is the main issue </a:t>
            </a:r>
          </a:p>
          <a:p>
            <a:r>
              <a:rPr lang="en-US" dirty="0"/>
              <a:t>Other studies highlight workload and stress as more important </a:t>
            </a:r>
          </a:p>
          <a:p>
            <a:pPr>
              <a:buNone/>
            </a:pPr>
            <a:r>
              <a:rPr lang="en-US" b="1" dirty="0"/>
              <a:t>Reality in the NHS</a:t>
            </a:r>
            <a:endParaRPr lang="en-US" dirty="0"/>
          </a:p>
          <a:p>
            <a:r>
              <a:rPr lang="en-US" dirty="0"/>
              <a:t>Pay increases alone have not solved retention issues (</a:t>
            </a:r>
            <a:r>
              <a:rPr lang="en-US" dirty="0" err="1"/>
              <a:t>Bimpong</a:t>
            </a:r>
            <a:r>
              <a:rPr lang="en-US" dirty="0"/>
              <a:t> et al., 2020)</a:t>
            </a:r>
          </a:p>
          <a:p>
            <a:r>
              <a:rPr lang="en-US" dirty="0"/>
              <a:t>Emotional pressure and working conditions play a major role </a:t>
            </a:r>
          </a:p>
          <a:p>
            <a:pPr>
              <a:buNone/>
            </a:pPr>
            <a:r>
              <a:rPr lang="en-US" b="1" dirty="0"/>
              <a:t>Limitations of Evidence</a:t>
            </a:r>
            <a:endParaRPr lang="en-US" dirty="0"/>
          </a:p>
          <a:p>
            <a:r>
              <a:rPr lang="en-US" dirty="0"/>
              <a:t>Data may vary across NHS trusts </a:t>
            </a:r>
          </a:p>
          <a:p>
            <a:r>
              <a:rPr lang="en-US" dirty="0"/>
              <a:t>Some issues like culture and morale are difficult to measure</a:t>
            </a:r>
          </a:p>
          <a:p>
            <a:endParaRPr lang="en-US" dirty="0"/>
          </a:p>
        </p:txBody>
      </p:sp>
      <p:pic>
        <p:nvPicPr>
          <p:cNvPr id="8194" name="Picture 2" descr="Pay satisfaction and intentions to leave the NHS: a UK-based cohort study -  The Lancet Regional Health – Europ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9600" y="1885950"/>
            <a:ext cx="4343400" cy="25283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RECOMMENDATION 1 – STRATEGIC RETENTION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6" y="1635373"/>
            <a:ext cx="4212304" cy="322237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b="1" dirty="0"/>
              <a:t>What should be done</a:t>
            </a:r>
            <a:endParaRPr lang="en-US" dirty="0"/>
          </a:p>
          <a:p>
            <a:r>
              <a:rPr lang="en-US" dirty="0"/>
              <a:t>Use workforce data to identify high-risk roles and departments (Sanger et al., 2025)</a:t>
            </a:r>
          </a:p>
          <a:p>
            <a:r>
              <a:rPr lang="en-US" dirty="0"/>
              <a:t>Focus on retaining critical staff groups </a:t>
            </a:r>
          </a:p>
          <a:p>
            <a:pPr>
              <a:buNone/>
            </a:pPr>
            <a:r>
              <a:rPr lang="en-US" b="1" dirty="0"/>
              <a:t>How it helps</a:t>
            </a:r>
            <a:endParaRPr lang="en-US" dirty="0"/>
          </a:p>
          <a:p>
            <a:r>
              <a:rPr lang="en-US" dirty="0"/>
              <a:t>Allows early intervention before employees leave </a:t>
            </a:r>
          </a:p>
          <a:p>
            <a:r>
              <a:rPr lang="en-US" dirty="0"/>
              <a:t>Improves workforce planning </a:t>
            </a:r>
          </a:p>
          <a:p>
            <a:pPr>
              <a:buNone/>
            </a:pPr>
            <a:r>
              <a:rPr lang="en-US" b="1" dirty="0"/>
              <a:t>Expected Impact</a:t>
            </a:r>
            <a:endParaRPr lang="en-US" dirty="0"/>
          </a:p>
          <a:p>
            <a:r>
              <a:rPr lang="en-US" dirty="0"/>
              <a:t>Reduced turnover rates </a:t>
            </a:r>
          </a:p>
          <a:p>
            <a:r>
              <a:rPr lang="en-US" dirty="0"/>
              <a:t>More stable workforce</a:t>
            </a:r>
          </a:p>
        </p:txBody>
      </p:sp>
      <p:pic>
        <p:nvPicPr>
          <p:cNvPr id="7170" name="Picture 2" descr="NHS Workforce Nutshell | The King's Fu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1428750"/>
            <a:ext cx="3737273" cy="34508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RECOMMENDATION 2 – LEADERSHIP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755104" cy="329857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b="1" dirty="0"/>
              <a:t>What should be done</a:t>
            </a:r>
            <a:endParaRPr lang="en-US" dirty="0"/>
          </a:p>
          <a:p>
            <a:r>
              <a:rPr lang="en-US" dirty="0"/>
              <a:t>Train managers in leadership and people management skills (England, 2022)</a:t>
            </a:r>
          </a:p>
          <a:p>
            <a:r>
              <a:rPr lang="en-US" dirty="0"/>
              <a:t>Improve communication and employee support </a:t>
            </a:r>
          </a:p>
          <a:p>
            <a:pPr>
              <a:buNone/>
            </a:pPr>
            <a:r>
              <a:rPr lang="en-US" b="1" dirty="0"/>
              <a:t>Why it matters</a:t>
            </a:r>
            <a:endParaRPr lang="en-US" dirty="0"/>
          </a:p>
          <a:p>
            <a:r>
              <a:rPr lang="en-US" dirty="0"/>
              <a:t>Employees often leave due to poor management </a:t>
            </a:r>
          </a:p>
          <a:p>
            <a:r>
              <a:rPr lang="en-US" dirty="0"/>
              <a:t>Good leadership improves engagement and trust </a:t>
            </a:r>
          </a:p>
          <a:p>
            <a:pPr>
              <a:buNone/>
            </a:pPr>
            <a:r>
              <a:rPr lang="en-US" b="1" dirty="0"/>
              <a:t>Theoretical Link</a:t>
            </a:r>
            <a:endParaRPr lang="en-US" dirty="0"/>
          </a:p>
          <a:p>
            <a:r>
              <a:rPr lang="en-US" dirty="0"/>
              <a:t>Social Exchange Theory → better relationships increase commitment</a:t>
            </a:r>
          </a:p>
          <a:p>
            <a:endParaRPr lang="en-US" dirty="0"/>
          </a:p>
        </p:txBody>
      </p:sp>
      <p:pic>
        <p:nvPicPr>
          <p:cNvPr id="6146" name="Picture 2" descr="Social Exchange Theory: Definition and Examples (2026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1000" y="1504950"/>
            <a:ext cx="4648200" cy="32867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RECOMMENDATION 3 – SUCCESSION </a:t>
            </a:r>
            <a:r>
              <a:rPr lang="en-US" b="1" dirty="0" err="1"/>
              <a:t>PLANNINg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526504" cy="3298577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b="1" dirty="0"/>
              <a:t>What should be done</a:t>
            </a:r>
            <a:endParaRPr lang="en-US" dirty="0"/>
          </a:p>
          <a:p>
            <a:r>
              <a:rPr lang="en-US" dirty="0"/>
              <a:t>Develop clear career pathways for employees (</a:t>
            </a:r>
            <a:r>
              <a:rPr lang="en-US" dirty="0" err="1"/>
              <a:t>Purbasari</a:t>
            </a:r>
            <a:r>
              <a:rPr lang="en-US" dirty="0"/>
              <a:t>, 2022)</a:t>
            </a:r>
          </a:p>
          <a:p>
            <a:r>
              <a:rPr lang="en-US" dirty="0"/>
              <a:t>Introduce mentoring and leadership development programs </a:t>
            </a:r>
          </a:p>
          <a:p>
            <a:r>
              <a:rPr lang="en-US" dirty="0"/>
              <a:t>Promote internal talent </a:t>
            </a:r>
          </a:p>
          <a:p>
            <a:pPr>
              <a:buNone/>
            </a:pPr>
            <a:r>
              <a:rPr lang="en-US" b="1" dirty="0"/>
              <a:t>Why it matters</a:t>
            </a:r>
            <a:endParaRPr lang="en-US" dirty="0"/>
          </a:p>
          <a:p>
            <a:r>
              <a:rPr lang="en-US" dirty="0"/>
              <a:t>Employees are more likely to stay if they see growth opportunities </a:t>
            </a:r>
          </a:p>
          <a:p>
            <a:r>
              <a:rPr lang="en-US" dirty="0"/>
              <a:t>Reduces reliance on external recruitment </a:t>
            </a:r>
          </a:p>
          <a:p>
            <a:pPr>
              <a:buNone/>
            </a:pPr>
            <a:r>
              <a:rPr lang="en-US" b="1" dirty="0"/>
              <a:t>Expected Impact</a:t>
            </a:r>
            <a:endParaRPr lang="en-US" dirty="0"/>
          </a:p>
          <a:p>
            <a:r>
              <a:rPr lang="en-US" dirty="0"/>
              <a:t>Strong internal leadership pipeline </a:t>
            </a:r>
          </a:p>
          <a:p>
            <a:r>
              <a:rPr lang="en-US" dirty="0"/>
              <a:t>Improved long-term workforce stability</a:t>
            </a:r>
          </a:p>
          <a:p>
            <a:endParaRPr lang="en-US" dirty="0"/>
          </a:p>
        </p:txBody>
      </p:sp>
      <p:pic>
        <p:nvPicPr>
          <p:cNvPr id="5122" name="Picture 2" descr="Growing proportion of staff are unhappy with the standard of NHS care,  according to survey of more than 600,000 NHS staff - Pick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67200" y="1581150"/>
            <a:ext cx="4876800" cy="33169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IMPLEMENTATION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374104" cy="337477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b="1" dirty="0"/>
              <a:t>How to Implement</a:t>
            </a:r>
            <a:endParaRPr lang="en-US" dirty="0"/>
          </a:p>
          <a:p>
            <a:r>
              <a:rPr lang="en-US" dirty="0"/>
              <a:t>HR teams to lead planning and monitoring </a:t>
            </a:r>
          </a:p>
          <a:p>
            <a:r>
              <a:rPr lang="en-US" dirty="0"/>
              <a:t>Managers to support development and engagement </a:t>
            </a:r>
          </a:p>
          <a:p>
            <a:r>
              <a:rPr lang="en-US" dirty="0"/>
              <a:t>Use staff feedback and workforce data regularly </a:t>
            </a:r>
          </a:p>
          <a:p>
            <a:pPr>
              <a:buNone/>
            </a:pPr>
            <a:r>
              <a:rPr lang="en-US" b="1" dirty="0"/>
              <a:t>Challenges</a:t>
            </a:r>
            <a:endParaRPr lang="en-US" dirty="0"/>
          </a:p>
          <a:p>
            <a:r>
              <a:rPr lang="en-US" dirty="0"/>
              <a:t>Budget limitations </a:t>
            </a:r>
          </a:p>
          <a:p>
            <a:r>
              <a:rPr lang="en-US" dirty="0"/>
              <a:t>Resistance to </a:t>
            </a:r>
            <a:r>
              <a:rPr lang="en-US" dirty="0" err="1"/>
              <a:t>organisational</a:t>
            </a:r>
            <a:r>
              <a:rPr lang="en-US" dirty="0"/>
              <a:t> change </a:t>
            </a:r>
          </a:p>
          <a:p>
            <a:r>
              <a:rPr lang="en-US" dirty="0"/>
              <a:t>Time constraints </a:t>
            </a:r>
          </a:p>
          <a:p>
            <a:pPr>
              <a:buNone/>
            </a:pPr>
            <a:r>
              <a:rPr lang="en-US" b="1" dirty="0"/>
              <a:t>Success Measures (KPIs)</a:t>
            </a:r>
            <a:endParaRPr lang="en-US" dirty="0"/>
          </a:p>
          <a:p>
            <a:r>
              <a:rPr lang="en-US" dirty="0"/>
              <a:t>Reduction in turnover rates </a:t>
            </a:r>
          </a:p>
          <a:p>
            <a:r>
              <a:rPr lang="en-US" dirty="0"/>
              <a:t>Improved staff satisfaction </a:t>
            </a:r>
          </a:p>
          <a:p>
            <a:r>
              <a:rPr lang="en-US" dirty="0"/>
              <a:t>Lower vacancy levels</a:t>
            </a:r>
          </a:p>
          <a:p>
            <a:endParaRPr lang="en-US" dirty="0"/>
          </a:p>
        </p:txBody>
      </p:sp>
      <p:pic>
        <p:nvPicPr>
          <p:cNvPr id="4098" name="Picture 2" descr="Chart: The NHS's Ageing Nursing Workforce | Statis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38600" y="1657350"/>
            <a:ext cx="4443013" cy="31654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FINAL CONCLUSION &amp; </a:t>
            </a:r>
            <a:r>
              <a:rPr lang="en-US" b="1"/>
              <a:t>HR STRATEGY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7" y="1635373"/>
            <a:ext cx="3602704" cy="3222377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b="1" dirty="0"/>
              <a:t>Key Findings</a:t>
            </a:r>
            <a:endParaRPr lang="en-US" dirty="0"/>
          </a:p>
          <a:p>
            <a:r>
              <a:rPr lang="en-US" dirty="0"/>
              <a:t>Retention is a major challenge in the NHS </a:t>
            </a:r>
          </a:p>
          <a:p>
            <a:r>
              <a:rPr lang="en-US" dirty="0"/>
              <a:t>It is caused by workload, leadership, culture, and system issues </a:t>
            </a:r>
          </a:p>
          <a:p>
            <a:r>
              <a:rPr lang="en-US" dirty="0"/>
              <a:t>It requires a long-term strategic approach </a:t>
            </a:r>
          </a:p>
          <a:p>
            <a:pPr>
              <a:buNone/>
            </a:pPr>
            <a:r>
              <a:rPr lang="en-US" b="1" dirty="0"/>
              <a:t>Overall HR Strategy</a:t>
            </a:r>
            <a:endParaRPr lang="en-US" dirty="0"/>
          </a:p>
          <a:p>
            <a:r>
              <a:rPr lang="en-US" dirty="0"/>
              <a:t>Combine retention and succession planning </a:t>
            </a:r>
          </a:p>
          <a:p>
            <a:r>
              <a:rPr lang="en-US" dirty="0"/>
              <a:t>Focus on employee wellbeing and development </a:t>
            </a:r>
          </a:p>
          <a:p>
            <a:r>
              <a:rPr lang="en-US" dirty="0"/>
              <a:t>Strengthen leadership and workforce planning</a:t>
            </a:r>
          </a:p>
          <a:p>
            <a:endParaRPr lang="en-US" dirty="0"/>
          </a:p>
        </p:txBody>
      </p:sp>
      <p:pic>
        <p:nvPicPr>
          <p:cNvPr id="3074" name="Picture 2" descr="Drivers for retention in the NHS | NHS Employer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67200" y="1581150"/>
            <a:ext cx="4694238" cy="33166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896" y="1635373"/>
            <a:ext cx="8272211" cy="3222377"/>
          </a:xfrm>
        </p:spPr>
        <p:txBody>
          <a:bodyPr>
            <a:normAutofit fontScale="40000" lnSpcReduction="20000"/>
          </a:bodyPr>
          <a:lstStyle/>
          <a:p>
            <a:r>
              <a:rPr lang="en-US" dirty="0" err="1"/>
              <a:t>Bimpong</a:t>
            </a:r>
            <a:r>
              <a:rPr lang="en-US" dirty="0"/>
              <a:t>, K.A.A., Khan, A., Slight, R., </a:t>
            </a:r>
            <a:r>
              <a:rPr lang="en-US" dirty="0" err="1"/>
              <a:t>Tolley</a:t>
            </a:r>
            <a:r>
              <a:rPr lang="en-US" dirty="0"/>
              <a:t>, C.L. and Slight, S.P. (2020). Relationship between </a:t>
            </a:r>
            <a:r>
              <a:rPr lang="en-US" dirty="0" err="1"/>
              <a:t>Labour</a:t>
            </a:r>
            <a:r>
              <a:rPr lang="en-US" dirty="0"/>
              <a:t> Force satisfaction, Wages and Retention within the </a:t>
            </a:r>
            <a:r>
              <a:rPr lang="en-US" dirty="0" err="1"/>
              <a:t>Uk</a:t>
            </a:r>
            <a:r>
              <a:rPr lang="en-US" dirty="0"/>
              <a:t> National Health service: a Systematic Review of the Literature. </a:t>
            </a:r>
            <a:r>
              <a:rPr lang="en-US" i="1" dirty="0"/>
              <a:t>BMJ Open</a:t>
            </a:r>
            <a:r>
              <a:rPr lang="en-US" dirty="0"/>
              <a:t>, 10(7), pp.1–7.</a:t>
            </a:r>
          </a:p>
          <a:p>
            <a:r>
              <a:rPr lang="en-US" dirty="0" err="1"/>
              <a:t>Bulut</a:t>
            </a:r>
            <a:r>
              <a:rPr lang="en-US" dirty="0"/>
              <a:t>, M. (2023). </a:t>
            </a:r>
            <a:r>
              <a:rPr lang="en-US" i="1" dirty="0"/>
              <a:t>Key statistics on the NHS | NHS Confederation</a:t>
            </a:r>
            <a:r>
              <a:rPr lang="en-US" dirty="0"/>
              <a:t>. [online] www.nhsconfed.org. Available at: https://www.nhsconfed.org/articles/key-statistics-nhs.</a:t>
            </a:r>
          </a:p>
          <a:p>
            <a:r>
              <a:rPr lang="en-US" dirty="0"/>
              <a:t>Chang, H.-Y., Lin, Y.-A., Yu, W.-P., Wu, H.-H., Liao, G.-Y., Rudman, A. and </a:t>
            </a:r>
            <a:r>
              <a:rPr lang="en-US" dirty="0" err="1"/>
              <a:t>Teng</a:t>
            </a:r>
            <a:r>
              <a:rPr lang="en-US" dirty="0"/>
              <a:t>, C.-I. (2025). Impact of Nurses’ Peak Workload and Time Pressure on Work Exhaustion and Turnover Intention. </a:t>
            </a:r>
            <a:r>
              <a:rPr lang="en-US" i="1" dirty="0"/>
              <a:t>Journal of Nursing Management</a:t>
            </a:r>
            <a:r>
              <a:rPr lang="en-US" dirty="0"/>
              <a:t>, 2025(1).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/10.1155/</a:t>
            </a:r>
            <a:r>
              <a:rPr lang="en-US" dirty="0" err="1"/>
              <a:t>jonm</a:t>
            </a:r>
            <a:r>
              <a:rPr lang="en-US" dirty="0"/>
              <a:t>/2311721.</a:t>
            </a:r>
          </a:p>
          <a:p>
            <a:r>
              <a:rPr lang="en-US" dirty="0"/>
              <a:t>England, N. (2022). </a:t>
            </a:r>
            <a:r>
              <a:rPr lang="en-US" i="1" dirty="0"/>
              <a:t>NHS England» NHS Management and leadership </a:t>
            </a:r>
            <a:r>
              <a:rPr lang="en-US" i="1" dirty="0" err="1"/>
              <a:t>programme</a:t>
            </a:r>
            <a:r>
              <a:rPr lang="en-US" dirty="0"/>
              <a:t>. [online] England.nhs.uk. Available at: https://www.england.nhs.uk/leaders/nhs-leadership-and-management-development-programme/.</a:t>
            </a:r>
          </a:p>
          <a:p>
            <a:r>
              <a:rPr lang="en-US" dirty="0"/>
              <a:t>Hobbs, C. and Wood, E. (2025). What factors influence the retention of workers in NHS mental health crisis services in England? A reflexive thematic analysis. </a:t>
            </a:r>
            <a:r>
              <a:rPr lang="en-US" i="1" dirty="0" err="1"/>
              <a:t>PubMed</a:t>
            </a:r>
            <a:r>
              <a:rPr lang="en-US" dirty="0"/>
              <a:t>, 15(10), pp.e104551–e104551.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/10.1136/bmjopen-2025-104551.</a:t>
            </a:r>
          </a:p>
          <a:p>
            <a:r>
              <a:rPr lang="en-US" dirty="0"/>
              <a:t>Jay, S. and Boatman, A. (2023). </a:t>
            </a:r>
            <a:r>
              <a:rPr lang="en-US" i="1" dirty="0"/>
              <a:t>What Is a Psychological Contract: Types With Examples</a:t>
            </a:r>
            <a:r>
              <a:rPr lang="en-US" dirty="0"/>
              <a:t>. [online] AIHR. Available at: https://www.aihr.com/blog/psychological-contract/.</a:t>
            </a:r>
          </a:p>
          <a:p>
            <a:r>
              <a:rPr lang="en-US" dirty="0"/>
              <a:t>Johnson, A., Conroy, S., Thompson, D., </a:t>
            </a:r>
            <a:r>
              <a:rPr lang="en-US" dirty="0" err="1"/>
              <a:t>Hassett</a:t>
            </a:r>
            <a:r>
              <a:rPr lang="en-US" dirty="0"/>
              <a:t>, G., Clayton, A. and Backhouse, E. (2022). Staff Experience in the NHS: A National Study—An Experience-Based Design Approach. </a:t>
            </a:r>
            <a:r>
              <a:rPr lang="en-US" i="1" dirty="0"/>
              <a:t>Journal of Patient Experience</a:t>
            </a:r>
            <a:r>
              <a:rPr lang="en-US" dirty="0"/>
              <a:t>, [online] 9, p.237437352211439.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/10.1177/23743735221143921.</a:t>
            </a:r>
          </a:p>
          <a:p>
            <a:r>
              <a:rPr lang="en-US" dirty="0"/>
              <a:t>Li, Y., Chen, C. and Yuan, Y. (2025). Evolving the job demands-resources framework to JD-R 3.0: The impact of after-hours connectivity and organizational support on employee psychological distress. </a:t>
            </a:r>
            <a:r>
              <a:rPr lang="en-US" i="1" dirty="0" err="1"/>
              <a:t>Acta</a:t>
            </a:r>
            <a:r>
              <a:rPr lang="en-US" i="1" dirty="0"/>
              <a:t> </a:t>
            </a:r>
            <a:r>
              <a:rPr lang="en-US" i="1" dirty="0" err="1"/>
              <a:t>Psychologica</a:t>
            </a:r>
            <a:r>
              <a:rPr lang="en-US" dirty="0"/>
              <a:t>, 253, p.104710.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/10.1016/j.actpsy.2025.104710.</a:t>
            </a:r>
          </a:p>
          <a:p>
            <a:r>
              <a:rPr lang="en-US" dirty="0" err="1"/>
              <a:t>Moscelli</a:t>
            </a:r>
            <a:r>
              <a:rPr lang="en-US" dirty="0"/>
              <a:t>, G., Mello, M., </a:t>
            </a:r>
            <a:r>
              <a:rPr lang="en-US" dirty="0" err="1"/>
              <a:t>Sayli</a:t>
            </a:r>
            <a:r>
              <a:rPr lang="en-US" dirty="0"/>
              <a:t>, M. and Boyle, A. (2024). Nurse and doctor turnover and patient outcomes in NHS acute trusts in England: retrospective longitudinal study. </a:t>
            </a:r>
            <a:r>
              <a:rPr lang="en-US" i="1" dirty="0"/>
              <a:t>BMJ</a:t>
            </a:r>
            <a:r>
              <a:rPr lang="en-US" dirty="0"/>
              <a:t>, 387, p.e079987.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/10.1136/bmj-2024-079987.</a:t>
            </a:r>
          </a:p>
          <a:p>
            <a:r>
              <a:rPr lang="en-US" dirty="0"/>
              <a:t>NHS Employers (2025). </a:t>
            </a:r>
            <a:r>
              <a:rPr lang="en-US" i="1" dirty="0"/>
              <a:t>Beating burnout in the NHS | NHS Employers</a:t>
            </a:r>
            <a:r>
              <a:rPr lang="en-US" dirty="0"/>
              <a:t>. [online] www.nhsemployers.org. Available at: https://www.nhsemployers.org/articles/beating-burnout-nhs.</a:t>
            </a:r>
          </a:p>
          <a:p>
            <a:r>
              <a:rPr lang="en-US" dirty="0" err="1"/>
              <a:t>Purbasari</a:t>
            </a:r>
            <a:r>
              <a:rPr lang="en-US" dirty="0"/>
              <a:t>, A. (2022). </a:t>
            </a:r>
            <a:r>
              <a:rPr lang="en-US" i="1" dirty="0"/>
              <a:t>Improve Employee Retention with Career </a:t>
            </a:r>
            <a:r>
              <a:rPr lang="en-US" i="1" dirty="0" err="1"/>
              <a:t>Pathing</a:t>
            </a:r>
            <a:r>
              <a:rPr lang="en-US" dirty="0"/>
              <a:t>. [online] </a:t>
            </a:r>
            <a:r>
              <a:rPr lang="en-US" dirty="0" err="1"/>
              <a:t>Chronus</a:t>
            </a:r>
            <a:r>
              <a:rPr lang="en-US" dirty="0"/>
              <a:t>. Available at: https://chronus.com/blog/career-pathing-improve-employee-retention.</a:t>
            </a:r>
          </a:p>
          <a:p>
            <a:r>
              <a:rPr lang="en-US" dirty="0"/>
              <a:t>Sanger, S., Hodgson, D.E., Wood, E., Nelson, P.A. and Long, J. (2025). The Challenges of Searching for Workforce Data About New Roles in NHS Mental Health Services: A Cross-Sectional Observation Study. </a:t>
            </a:r>
            <a:r>
              <a:rPr lang="en-US" i="1" dirty="0"/>
              <a:t>INQUIRY The Journal of Health Care Organization Provision and Financing</a:t>
            </a:r>
            <a:r>
              <a:rPr lang="en-US" dirty="0"/>
              <a:t>, [online] 62. </a:t>
            </a:r>
            <a:r>
              <a:rPr lang="en-US" dirty="0" err="1"/>
              <a:t>doi:https</a:t>
            </a:r>
            <a:r>
              <a:rPr lang="en-US" dirty="0"/>
              <a:t>://</a:t>
            </a:r>
            <a:r>
              <a:rPr lang="en-US" dirty="0" err="1"/>
              <a:t>doi.org</a:t>
            </a:r>
            <a:r>
              <a:rPr lang="en-US" dirty="0"/>
              <a:t>/10.1177/00469580251399386.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v theme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fav theme</Template>
  <TotalTime>171</TotalTime>
  <Words>1454</Words>
  <Application>Microsoft Office PowerPoint</Application>
  <PresentationFormat>On-screen Show (16:9)</PresentationFormat>
  <Paragraphs>146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Gill Sans MT</vt:lpstr>
      <vt:lpstr>Wingdings 2</vt:lpstr>
      <vt:lpstr>fav theme</vt:lpstr>
      <vt:lpstr>Retention and Succession Planning in the NHS </vt:lpstr>
      <vt:lpstr>Presentation Structure</vt:lpstr>
      <vt:lpstr>NHS CONTEXT &amp; IMPORTANCE </vt:lpstr>
      <vt:lpstr>CURRENT RETENTION CHALLENGES </vt:lpstr>
      <vt:lpstr>WHY RETENTION IS A STRATEGIC ISSUE </vt:lpstr>
      <vt:lpstr>ROOT CAUSES OF RETENTION PROBLEMS</vt:lpstr>
      <vt:lpstr>HRM THEORY APPLICATION</vt:lpstr>
      <vt:lpstr>CRITICAL EVALUATION  </vt:lpstr>
      <vt:lpstr>RECOMMENDATION 1 – STRATEGIC RETENTION</vt:lpstr>
      <vt:lpstr>RECOMMENDATION 2 – LEADERSHIP DEVELOPMENT </vt:lpstr>
      <vt:lpstr>RECOMMENDATION 3 – SUCCESSION PLANNINg</vt:lpstr>
      <vt:lpstr>IMPLEMENTATION PLAN</vt:lpstr>
      <vt:lpstr>FINAL CONCLUSION &amp; HR STRATEGY</vt:lpstr>
      <vt:lpstr>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Retention and Succession Planning in the NHS </dc:title>
  <cp:revision>79</cp:revision>
  <dcterms:created xsi:type="dcterms:W3CDTF">2026-04-04T15:33:17Z</dcterms:created>
  <dcterms:modified xsi:type="dcterms:W3CDTF">2026-04-04T23:05:19Z</dcterms:modified>
</cp:coreProperties>
</file>