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1645920"/>
            <a:ext cx="10817352" cy="1828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200" b="1">
                <a:solidFill>
                  <a:srgbClr val="FFFFFF"/>
                </a:solidFill>
                <a:latin typeface="Arial"/>
              </a:defRPr>
            </a:pPr>
            <a:r>
              <a:t>Strategic Recruitment and Selection in Times of Organisational Transformation</a:t>
            </a:r>
          </a:p>
          <a:p>
            <a:pPr>
              <a:spcBef>
                <a:spcPts val="1400"/>
              </a:spcBef>
              <a:defRPr sz="1800">
                <a:solidFill>
                  <a:srgbClr val="2563EB"/>
                </a:solidFill>
                <a:latin typeface="Arial"/>
              </a:defRPr>
            </a:pPr>
            <a:r>
              <a:t>Navigating the "TechCo" Evolution: Securing Key Capabilities for BT Group plc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4114800"/>
            <a:ext cx="2236510" cy="8771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1100">
                <a:solidFill>
                  <a:srgbClr val="FFFFFF"/>
                </a:solidFill>
                <a:latin typeface="Arial"/>
              </a:defRPr>
            </a:pPr>
            <a:r>
              <a:rPr dirty="0"/>
              <a:t>Student Name: </a:t>
            </a:r>
            <a:r>
              <a:rPr lang="en-GB" dirty="0"/>
              <a:t>Pierre Cardin</a:t>
            </a:r>
            <a:endParaRPr dirty="0"/>
          </a:p>
          <a:p>
            <a:pPr>
              <a:defRPr sz="1100">
                <a:solidFill>
                  <a:srgbClr val="FFFFFF"/>
                </a:solidFill>
                <a:latin typeface="Arial"/>
              </a:defRPr>
            </a:pPr>
            <a:r>
              <a:rPr dirty="0"/>
              <a:t>Student Number:</a:t>
            </a:r>
            <a:r>
              <a:rPr lang="en-GB" dirty="0"/>
              <a:t> 1710518</a:t>
            </a:r>
            <a:endParaRPr dirty="0"/>
          </a:p>
          <a:p>
            <a:pPr>
              <a:defRPr sz="1100">
                <a:solidFill>
                  <a:srgbClr val="FFFFFF"/>
                </a:solidFill>
                <a:latin typeface="Arial"/>
              </a:defRPr>
            </a:pPr>
            <a:r>
              <a:rPr dirty="0"/>
              <a:t>Lecturer Name: </a:t>
            </a:r>
            <a:r>
              <a:rPr lang="en-GB" dirty="0"/>
              <a:t>Samson Oladejo</a:t>
            </a:r>
            <a:endParaRPr dirty="0"/>
          </a:p>
        </p:txBody>
      </p:sp>
      <p:sp>
        <p:nvSpPr>
          <p:cNvPr id="4" name="TextBox 3"/>
          <p:cNvSpPr txBox="1"/>
          <p:nvPr/>
        </p:nvSpPr>
        <p:spPr>
          <a:xfrm>
            <a:off x="11274552" y="6400800"/>
            <a:ext cx="457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FFFFFF"/>
                </a:solidFill>
                <a:latin typeface="Arial"/>
              </a:defRPr>
            </a:pPr>
            <a:r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817352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400" b="1">
                <a:solidFill>
                  <a:srgbClr val="0F172A"/>
                </a:solidFill>
                <a:latin typeface="Arial"/>
              </a:defRPr>
            </a:pPr>
            <a:r>
              <a:t>Table of Contents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645920"/>
            <a:ext cx="10817352" cy="45720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  <a:defRPr sz="1300">
                <a:solidFill>
                  <a:srgbClr val="1E293B"/>
                </a:solidFill>
                <a:latin typeface="Arial"/>
              </a:defRPr>
            </a:pPr>
            <a:r>
              <a:t>1. Corporate &amp; Transformation Context: BT Group plc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300">
                <a:solidFill>
                  <a:srgbClr val="1E293B"/>
                </a:solidFill>
                <a:latin typeface="Arial"/>
              </a:defRPr>
            </a:pPr>
            <a:r>
              <a:t>2. The Transformation Recruitment Process Lifecycle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300">
                <a:solidFill>
                  <a:srgbClr val="1E293B"/>
                </a:solidFill>
                <a:latin typeface="Arial"/>
              </a:defRPr>
            </a:pPr>
            <a:r>
              <a:t>3. Baseline Architecture: Job Analysis, JDs, and Person Specifications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300">
                <a:solidFill>
                  <a:srgbClr val="1E293B"/>
                </a:solidFill>
                <a:latin typeface="Arial"/>
              </a:defRPr>
            </a:pPr>
            <a:r>
              <a:t>4. Sourcing Tactics &amp; Strategic Advertisement Platforms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300">
                <a:solidFill>
                  <a:srgbClr val="1E293B"/>
                </a:solidFill>
                <a:latin typeface="Arial"/>
              </a:defRPr>
            </a:pPr>
            <a:r>
              <a:t>5. Interview Methodologies for Transformation Roles (Competency, Situational, Behavioural)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300">
                <a:solidFill>
                  <a:srgbClr val="1E293B"/>
                </a:solidFill>
                <a:latin typeface="Arial"/>
              </a:defRPr>
            </a:pPr>
            <a:r>
              <a:t>6. Strategic Questioning Techniques &amp; Sector Justification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300">
                <a:solidFill>
                  <a:srgbClr val="1E293B"/>
                </a:solidFill>
                <a:latin typeface="Arial"/>
              </a:defRPr>
            </a:pPr>
            <a:r>
              <a:t>7. Interface Dilemma: Face-to-Face vs. Virtual Interviewing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300">
                <a:solidFill>
                  <a:srgbClr val="1E293B"/>
                </a:solidFill>
                <a:latin typeface="Arial"/>
              </a:defRPr>
            </a:pPr>
            <a:r>
              <a:t>8. Compliance, Equal Opportunities, and Bias Mitigation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300">
                <a:solidFill>
                  <a:srgbClr val="1E293B"/>
                </a:solidFill>
                <a:latin typeface="Arial"/>
              </a:defRPr>
            </a:pPr>
            <a:r>
              <a:t>9. Strategic Recommendations &amp; Action Matrix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300">
                <a:solidFill>
                  <a:srgbClr val="1E293B"/>
                </a:solidFill>
                <a:latin typeface="Arial"/>
              </a:defRPr>
            </a:pPr>
            <a:r>
              <a:t>10. Academic Reference List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74552" y="6400800"/>
            <a:ext cx="457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475569"/>
                </a:solidFill>
                <a:latin typeface="Arial"/>
              </a:defRPr>
            </a:pPr>
            <a: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817352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400" b="1">
                <a:solidFill>
                  <a:srgbClr val="0F172A"/>
                </a:solidFill>
                <a:latin typeface="Arial"/>
              </a:defRPr>
            </a:pPr>
            <a:r>
              <a:t>Corporate &amp; Transformation Context: BT Group plc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645920"/>
            <a:ext cx="10817352" cy="45720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The Organisation: BT Group plc is the UK’s leading provider of fixed and mobile telecommunications, security, and network services, operating in a highly regulated infrastructure environment.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The Transformation Initiative: BT is undergoing a sweeping enterprise-wide simplification and digitalization program. The goal is a radical shift from a traditional, legacy network operator into a streamlined, automated, software-driven technology business ("TechCo").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Strategic Drivers: The decommissioning of legacy copper networks, high capital deployment for nationwide 5G/FTTP (Fiber-to-the-Premises), and the optimization of corporate overheads through automated service layers.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Workforce Strategy: Transitioning the human capital pool away from highly regionalized, hardware-bound engineering hierarchies to secure cloud-native, agile, and data-fluent change agents.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Strategic HR Alignment: Alignment ensures operational consistency while integrating emerging expertise directly into fast-moving engineering environments (Ulrich, 2021).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74552" y="6400800"/>
            <a:ext cx="457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475569"/>
                </a:solidFill>
                <a:latin typeface="Arial"/>
              </a:defRPr>
            </a:pPr>
            <a: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817352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400" b="1">
                <a:solidFill>
                  <a:srgbClr val="0F172A"/>
                </a:solidFill>
                <a:latin typeface="Arial"/>
              </a:defRPr>
            </a:pPr>
            <a:r>
              <a:t>The Transformation Recruitment Process Lifecycle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645920"/>
            <a:ext cx="10817352" cy="45720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The Strategic Sync: Recruitment shifts from reactive backfilling to a proactive mechanism linked directly to specific network automation and regional transition milestones.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The Right Candidate: Prioritizes vital transformation meta-competencies—including cognitive agility, data-driven reasoning, and high change tolerance—alongside baseline technical engineering skills.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The Right Time: Recruitment pacing must prevent organizational friction; for example, integrating Digital Specialists and Change Managers prior to decommissioning regional data systems or rolling out new cloud management infrastructure.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The Right Role: Re-engineering legacy organizational silos into collaborative, fluid, project-based delivery teams.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Academic Anchor: "Recruitment within volatile organizational restructuring environments must evolve from hiring for static task completion to selecting for dynamic organizational capabilities" (Boxall and Purcell, 2016).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74552" y="6400800"/>
            <a:ext cx="457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475569"/>
                </a:solidFill>
                <a:latin typeface="Arial"/>
              </a:defRPr>
            </a:pPr>
            <a:r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817352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400" b="1">
                <a:solidFill>
                  <a:srgbClr val="0F172A"/>
                </a:solidFill>
                <a:latin typeface="Arial"/>
              </a:defRPr>
            </a:pPr>
            <a:r>
              <a:t>Foundation of Selection: Job Analysis &amp; Design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685800" y="1645920"/>
          <a:ext cx="10817352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05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82980">
                <a:tc>
                  <a:txBody>
                    <a:bodyPr/>
                    <a:lstStyle/>
                    <a:p>
                      <a:pPr>
                        <a:defRPr sz="1300" b="1">
                          <a:solidFill>
                            <a:srgbClr val="FFFFFF"/>
                          </a:solidFill>
                          <a:latin typeface="Arial"/>
                        </a:defRPr>
                      </a:pPr>
                      <a:r>
                        <a:t>Structural Element</a:t>
                      </a:r>
                    </a:p>
                  </a:txBody>
                  <a:tcPr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1">
                          <a:solidFill>
                            <a:srgbClr val="FFFFFF"/>
                          </a:solidFill>
                          <a:latin typeface="Arial"/>
                        </a:defRPr>
                      </a:pPr>
                      <a:r>
                        <a:t>Traditional Telecom Model</a:t>
                      </a:r>
                    </a:p>
                  </a:txBody>
                  <a:tcPr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1">
                          <a:solidFill>
                            <a:srgbClr val="FFFFFF"/>
                          </a:solidFill>
                          <a:latin typeface="Arial"/>
                        </a:defRPr>
                      </a:pPr>
                      <a:r>
                        <a:t>BT Group Transformation Focus</a:t>
                      </a:r>
                    </a:p>
                  </a:txBody>
                  <a:tcPr>
                    <a:solidFill>
                      <a:srgbClr val="0F172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82980">
                <a:tc>
                  <a:txBody>
                    <a:bodyPr/>
                    <a:lstStyle/>
                    <a:p>
                      <a:pPr>
                        <a:defRPr sz="1100">
                          <a:solidFill>
                            <a:srgbClr val="1E293B"/>
                          </a:solidFill>
                          <a:latin typeface="Arial"/>
                        </a:defRPr>
                      </a:pPr>
                      <a:r>
                        <a:t>Job Analysis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00">
                          <a:solidFill>
                            <a:srgbClr val="1E293B"/>
                          </a:solidFill>
                          <a:latin typeface="Arial"/>
                        </a:defRPr>
                      </a:pPr>
                      <a:r>
                        <a:t>Task-based parameters tracking hardware maintenance, manual line monitoring, and rigid functional roles.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00">
                          <a:solidFill>
                            <a:srgbClr val="1E293B"/>
                          </a:solidFill>
                          <a:latin typeface="Arial"/>
                        </a:defRPr>
                      </a:pPr>
                      <a:r>
                        <a:t>Competency-Based Job Analysis designed to map out software-defined networking capabilities and cross-functional agile metrics.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82980">
                <a:tc>
                  <a:txBody>
                    <a:bodyPr/>
                    <a:lstStyle/>
                    <a:p>
                      <a:pPr>
                        <a:defRPr sz="1100">
                          <a:solidFill>
                            <a:srgbClr val="1E293B"/>
                          </a:solidFill>
                          <a:latin typeface="Arial"/>
                        </a:defRPr>
                      </a:pPr>
                      <a:r>
                        <a:t>Job Description (JD)</a:t>
                      </a:r>
                    </a:p>
                  </a:txBody>
                  <a:tcPr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00">
                          <a:solidFill>
                            <a:srgbClr val="1E293B"/>
                          </a:solidFill>
                          <a:latin typeface="Arial"/>
                        </a:defRPr>
                      </a:pPr>
                      <a:r>
                        <a:t>Standardized operational duties focusing on localized infrastructure upkeep and legacy platform support.</a:t>
                      </a:r>
                    </a:p>
                  </a:txBody>
                  <a:tcPr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00">
                          <a:solidFill>
                            <a:srgbClr val="1E293B"/>
                          </a:solidFill>
                          <a:latin typeface="Arial"/>
                        </a:defRPr>
                      </a:pPr>
                      <a:r>
                        <a:t>Outcome-focused objectives centered on transformation value (e.g., 'Lead the cloud migration of regional consumer databases to reduce latency and infrastructure costs by 25%').</a:t>
                      </a:r>
                    </a:p>
                  </a:txBody>
                  <a:tcPr>
                    <a:solidFill>
                      <a:srgbClr val="F1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82980">
                <a:tc>
                  <a:txBody>
                    <a:bodyPr/>
                    <a:lstStyle/>
                    <a:p>
                      <a:pPr>
                        <a:defRPr sz="1100">
                          <a:solidFill>
                            <a:srgbClr val="1E293B"/>
                          </a:solidFill>
                          <a:latin typeface="Arial"/>
                        </a:defRPr>
                      </a:pPr>
                      <a:r>
                        <a:t>Person Specification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00">
                          <a:solidFill>
                            <a:srgbClr val="1E293B"/>
                          </a:solidFill>
                          <a:latin typeface="Arial"/>
                        </a:defRPr>
                      </a:pPr>
                      <a:r>
                        <a:t>Prioritizes long physical tenure and specific field-engineering experience on legacy corporate networks.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00">
                          <a:solidFill>
                            <a:srgbClr val="1E293B"/>
                          </a:solidFill>
                          <a:latin typeface="Arial"/>
                        </a:defRPr>
                      </a:pPr>
                      <a:r>
                        <a:t>Emphasizes automation mindsets, systems-thinking, agile framework certifications, and data fluency.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" y="5852160"/>
            <a:ext cx="10817352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00" i="1">
                <a:solidFill>
                  <a:srgbClr val="475569"/>
                </a:solidFill>
                <a:latin typeface="Arial"/>
              </a:defRPr>
            </a:pPr>
            <a:r>
              <a:t>Academic Anchor: Outdated or misaligned job criteria during an intense organizational pivot create compounding structural deficits and operational drag (Armstrong and Taylor, 2020).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74552" y="6400800"/>
            <a:ext cx="457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475569"/>
                </a:solidFill>
                <a:latin typeface="Arial"/>
              </a:defRPr>
            </a:pPr>
            <a: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817352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400" b="1">
                <a:solidFill>
                  <a:srgbClr val="0F172A"/>
                </a:solidFill>
                <a:latin typeface="Arial"/>
              </a:defRPr>
            </a:pPr>
            <a:r>
              <a:t>Strategic Sourcing and Advertising Platforms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645920"/>
            <a:ext cx="10817352" cy="45720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Identified Roles for Success: Agile Project Managers (Cloud Infrastructure), GBS Operations Managers, Digital Specialists (Data Architecture/Cybersecurity), Enterprise Change Managers.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LinkedIn Recruiter &amp; Specialized Tech Repositories: Deployed to map and headhunt passive cloud-architecture, AI, and platform-engineering specialists globally (Collings, Mellahi and Cascio, 2019).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Technical Forums &amp; Platforms: Accessing active communities (e.g., GitHub, Stack Overflow, CWJobs) directly to reach and engage proven software development and data triage talent (Breaugh, 2013).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Professional Networks &amp; Chartered Bodies: Partnerships with specialized hubs (e.g., APM, BCS - The Chartered Institute for IT) allow hyper-targeted positioning of role opportunities for certified leaders.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Refining the Employee Value Proposition (EVP): Shaping marketing assets around the scale of BT's data footprint, presenting the unique opportunity to build the UK's next-generation digital foundations.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74552" y="6400800"/>
            <a:ext cx="457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475569"/>
                </a:solidFill>
                <a:latin typeface="Arial"/>
              </a:defRPr>
            </a:pPr>
            <a: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817352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400" b="1">
                <a:solidFill>
                  <a:srgbClr val="0F172A"/>
                </a:solidFill>
                <a:latin typeface="Arial"/>
              </a:defRPr>
            </a:pPr>
            <a:r>
              <a:t>Interview Type 1: Competency-Based (Structured) Assessments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645920"/>
            <a:ext cx="10817352" cy="45720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Definition: A highly systematic interview format designed to evaluate a candidate's past real-world behaviors against a pre-mapped framework of core organizational competencies.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Application to BT Group: Ideal for testing core baseline values required for structural shifts, evaluating critical competencies such as "Driving Efficiency &amp; Simplification" or "Cross-Functional Collaboration."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Operational Mechanism: Standardized behaviorally anchored rating scales (BARS) are assigned to panels to ensure that all candidates face consistent grading rubrics.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Critical Evaluation: Offers excellent psychometric validity and fairness through standardized scoring rubrics, minimizing interviewer bias. However, it can inadvertently reward candidates who are highly trained in rehearsed storytelling over actual fluid agility.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Academic Anchor: Standardized, structured competency frameworks remain an industry-benchmark predictor of long-term job performance across complex technical sectors (Taylor, 2019).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74552" y="6400800"/>
            <a:ext cx="457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475569"/>
                </a:solidFill>
                <a:latin typeface="Arial"/>
              </a:defRPr>
            </a:pPr>
            <a: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817352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400" b="1">
                <a:solidFill>
                  <a:srgbClr val="0F172A"/>
                </a:solidFill>
                <a:latin typeface="Arial"/>
              </a:defRPr>
            </a:pPr>
            <a:r>
              <a:t>Interview Type 2: Situational (Hypothetical) Assessments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645920"/>
            <a:ext cx="10817352" cy="45720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  <a:defRPr sz="1100">
                <a:solidFill>
                  <a:srgbClr val="1E293B"/>
                </a:solidFill>
                <a:latin typeface="Arial"/>
              </a:defRPr>
            </a:pPr>
            <a:r>
              <a:t>• Definition: Presenting candidates with realistic, simulated future organizational friction points to determine their forward-looking problem-solving methodologies and immediate responses.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100">
                <a:solidFill>
                  <a:srgbClr val="1E293B"/>
                </a:solidFill>
                <a:latin typeface="Arial"/>
              </a:defRPr>
            </a:pPr>
            <a:r>
              <a:t>• Application to BT Group: Vital for assessing Agile Project Managers or Operations Managers facing immediate bottlenecks during cloud-platform infrastructure deployment.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100">
                <a:solidFill>
                  <a:srgbClr val="1E293B"/>
                </a:solidFill>
                <a:latin typeface="Arial"/>
              </a:defRPr>
            </a:pPr>
            <a:r>
              <a:t>• Scenario Template: 'If a critical cloud platform migration faces a sudden integration failure that threatens customer database availability during a peak traffic window, how do you re-allocate resource structures without delaying the broader project timeline?'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100">
                <a:solidFill>
                  <a:srgbClr val="1E293B"/>
                </a:solidFill>
                <a:latin typeface="Arial"/>
              </a:defRPr>
            </a:pPr>
            <a:r>
              <a:t>• Critical Evaluation: Tests real-time cognitive processing and forward-looking strategic intent under intense pressure. The key limitation is that verbalizing a flawless plan does not guarantee successful execution in a live technical environment.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100">
                <a:solidFill>
                  <a:srgbClr val="1E293B"/>
                </a:solidFill>
                <a:latin typeface="Arial"/>
              </a:defRPr>
            </a:pPr>
            <a:r>
              <a:t>• Academic Anchor: Modern performance prediction within highly dynamic corporate ecosystems replaces static historical reviews with real-time logic and problem-solving testing (Ployhart, Schmitt and Tippins, 2017).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74552" y="6400800"/>
            <a:ext cx="457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475569"/>
                </a:solidFill>
                <a:latin typeface="Arial"/>
              </a:defRPr>
            </a:pPr>
            <a:r>
              <a:t>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817352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400" b="1">
                <a:solidFill>
                  <a:srgbClr val="0F172A"/>
                </a:solidFill>
                <a:latin typeface="Arial"/>
              </a:defRPr>
            </a:pPr>
            <a:r>
              <a:t>Interview Type 3: Behavioural Event Interviews (BEI)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645920"/>
            <a:ext cx="10817352" cy="45720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  <a:defRPr sz="1100">
                <a:solidFill>
                  <a:srgbClr val="1E293B"/>
                </a:solidFill>
                <a:latin typeface="Arial"/>
              </a:defRPr>
            </a:pPr>
            <a:r>
              <a:t>• Definition: A retrospective, highly detailed interview style that prompts candidates to walk step-by-step through a specific high-stakes professional challenge they personally managed in the past.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100">
                <a:solidFill>
                  <a:srgbClr val="1E293B"/>
                </a:solidFill>
                <a:latin typeface="Arial"/>
              </a:defRPr>
            </a:pPr>
            <a:r>
              <a:t>• Application to BT Group: Indispensable when recruiting an enterprise Change Manager. The interview uncovers historical evidence of how they handled employee pushback, managed stakeholder friction during department restructuring, and altered legacy engineering mindsets.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100">
                <a:solidFill>
                  <a:srgbClr val="1E293B"/>
                </a:solidFill>
                <a:latin typeface="Arial"/>
              </a:defRPr>
            </a:pPr>
            <a:r>
              <a:t>• Core Objective: Looks behind general summaries to map individual responses, emotional intelligence, resilience, and specific interpersonal methods during conflict.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100">
                <a:solidFill>
                  <a:srgbClr val="1E293B"/>
                </a:solidFill>
                <a:latin typeface="Arial"/>
              </a:defRPr>
            </a:pPr>
            <a:r>
              <a:t>• Critical Evaluation: Mitigates hypothetical bias by forcing candidates to present concrete evidence of emotional intelligence and influence. However, it relies heavily on the panel's capability to audit responses and spot exaggerated histories.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100">
                <a:solidFill>
                  <a:srgbClr val="1E293B"/>
                </a:solidFill>
                <a:latin typeface="Arial"/>
              </a:defRPr>
            </a:pPr>
            <a:r>
              <a:t>• Academic Anchor: Behavioral assessments expose the true level of psychological alignment between an individual’s internal value systems and an evolving corporate culture (Torrington et al., 2020).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74552" y="6400800"/>
            <a:ext cx="457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475569"/>
                </a:solidFill>
                <a:latin typeface="Arial"/>
              </a:defRPr>
            </a:pPr>
            <a:r>
              <a:t>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817352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400" b="1">
                <a:solidFill>
                  <a:srgbClr val="0F172A"/>
                </a:solidFill>
                <a:latin typeface="Arial"/>
              </a:defRPr>
            </a:pPr>
            <a:r>
              <a:t>Justification of Strategic Questioning Techniques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645920"/>
            <a:ext cx="10817352" cy="45720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The STAR Technique: Enforced across all transformation roles to extract structured responses detailing the precise Situation, Task, Action, and quantifiable Result (e.g., tracking cost reduction or efficiency metrics).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Socratic Probing Techniques: The HR panel must deploy deep probing follow-ups (e.g., 'What alternative architectures did you eliminate before choosing that path, and why?') to separate surface-level jargon from genuine execution capability.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Application Nuances by Profession and Sector: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     - Digital Specialist / Tech Roles: Questioning focuses heavily on situational, systems-architecture logic and diagnostic data problem-solving.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     - Change Manager / Leadership Roles: Questioning pivots toward behavioral, emotionally intelligent, and empathy-driven queries to analyze stakeholder management, resilience, and cultural shift capabilities.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74552" y="6400800"/>
            <a:ext cx="457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475569"/>
                </a:solidFill>
                <a:latin typeface="Arial"/>
              </a:defRPr>
            </a:pPr>
            <a: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817352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400" b="1">
                <a:solidFill>
                  <a:srgbClr val="0F172A"/>
                </a:solidFill>
                <a:latin typeface="Arial"/>
              </a:defRPr>
            </a:pPr>
            <a:r>
              <a:t>Interface Battle: Face-to-Face vs. Virtual Interviews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685800" y="1645920"/>
          <a:ext cx="10817352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05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43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43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82980">
                <a:tc>
                  <a:txBody>
                    <a:bodyPr/>
                    <a:lstStyle/>
                    <a:p>
                      <a:pPr>
                        <a:defRPr sz="1300" b="1">
                          <a:solidFill>
                            <a:srgbClr val="FFFFFF"/>
                          </a:solidFill>
                          <a:latin typeface="Arial"/>
                        </a:defRPr>
                      </a:pPr>
                      <a:r>
                        <a:t>Strategic Metric</a:t>
                      </a:r>
                    </a:p>
                  </a:txBody>
                  <a:tcPr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1">
                          <a:solidFill>
                            <a:srgbClr val="FFFFFF"/>
                          </a:solidFill>
                          <a:latin typeface="Arial"/>
                        </a:defRPr>
                      </a:pPr>
                      <a:r>
                        <a:t>Face-to-Face Interviews</a:t>
                      </a:r>
                    </a:p>
                  </a:txBody>
                  <a:tcPr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1">
                          <a:solidFill>
                            <a:srgbClr val="FFFFFF"/>
                          </a:solidFill>
                          <a:latin typeface="Arial"/>
                        </a:defRPr>
                      </a:pPr>
                      <a:r>
                        <a:t>Virtual Interviews (Teams/Zoom)</a:t>
                      </a:r>
                    </a:p>
                  </a:txBody>
                  <a:tcPr>
                    <a:solidFill>
                      <a:srgbClr val="0F172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82980">
                <a:tc>
                  <a:txBody>
                    <a:bodyPr/>
                    <a:lstStyle/>
                    <a:p>
                      <a:pPr>
                        <a:defRPr sz="1100">
                          <a:solidFill>
                            <a:srgbClr val="1E293B"/>
                          </a:solidFill>
                          <a:latin typeface="Arial"/>
                        </a:defRPr>
                      </a:pPr>
                      <a:r>
                        <a:t>Cost &amp; Operational Efficiency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00">
                          <a:solidFill>
                            <a:srgbClr val="1E293B"/>
                          </a:solidFill>
                          <a:latin typeface="Arial"/>
                        </a:defRPr>
                      </a:pPr>
                      <a:r>
                        <a:t>High administrative burden; higher travel costs; harder to coordinate with busy corporate executives.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00">
                          <a:solidFill>
                            <a:srgbClr val="1E293B"/>
                          </a:solidFill>
                          <a:latin typeface="Arial"/>
                        </a:defRPr>
                      </a:pPr>
                      <a:r>
                        <a:t>Highly cost-efficient; allows rapid, parallel scheduling; vital for securing competitive global tech talent.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82980">
                <a:tc>
                  <a:txBody>
                    <a:bodyPr/>
                    <a:lstStyle/>
                    <a:p>
                      <a:pPr>
                        <a:defRPr sz="1100">
                          <a:solidFill>
                            <a:srgbClr val="1E293B"/>
                          </a:solidFill>
                          <a:latin typeface="Arial"/>
                        </a:defRPr>
                      </a:pPr>
                      <a:r>
                        <a:t>Candidate Immersiveness</a:t>
                      </a:r>
                    </a:p>
                  </a:txBody>
                  <a:tcPr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00">
                          <a:solidFill>
                            <a:srgbClr val="1E293B"/>
                          </a:solidFill>
                          <a:latin typeface="Arial"/>
                        </a:defRPr>
                      </a:pPr>
                      <a:r>
                        <a:t>Deeply tactile and cultural; allows the candidate to visit corporate tech hubs or central operation rooms.</a:t>
                      </a:r>
                    </a:p>
                  </a:txBody>
                  <a:tcPr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00">
                          <a:solidFill>
                            <a:srgbClr val="1E293B"/>
                          </a:solidFill>
                          <a:latin typeface="Arial"/>
                        </a:defRPr>
                      </a:pPr>
                      <a:r>
                        <a:t>Transactions can feel detached; demands deliberate engagement strategies from the panel to build rapport (Ryan and Derous, 2019).</a:t>
                      </a:r>
                    </a:p>
                  </a:txBody>
                  <a:tcPr>
                    <a:solidFill>
                      <a:srgbClr val="F1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82980">
                <a:tc>
                  <a:txBody>
                    <a:bodyPr/>
                    <a:lstStyle/>
                    <a:p>
                      <a:pPr>
                        <a:defRPr sz="1100">
                          <a:solidFill>
                            <a:srgbClr val="1E293B"/>
                          </a:solidFill>
                          <a:latin typeface="Arial"/>
                        </a:defRPr>
                      </a:pPr>
                      <a:r>
                        <a:t>Assessment Resolution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00">
                          <a:solidFill>
                            <a:srgbClr val="1E293B"/>
                          </a:solidFill>
                          <a:latin typeface="Arial"/>
                        </a:defRPr>
                      </a:pPr>
                      <a:r>
                        <a:t>Facilitates nuanced observation of body language, interpersonal chemistry, and live micro-expressions.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00">
                          <a:solidFill>
                            <a:srgbClr val="1E293B"/>
                          </a:solidFill>
                          <a:latin typeface="Arial"/>
                        </a:defRPr>
                      </a:pPr>
                      <a:r>
                        <a:t>Excellent for technical coding, data triage tasks, and testing a Digital Specialist's remote collaboration aptitude.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11274552" y="6400800"/>
            <a:ext cx="457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475569"/>
                </a:solidFill>
                <a:latin typeface="Arial"/>
              </a:defRPr>
            </a:pPr>
            <a:r>
              <a:t>11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817352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400" b="1">
                <a:solidFill>
                  <a:srgbClr val="0F172A"/>
                </a:solidFill>
                <a:latin typeface="Arial"/>
              </a:defRPr>
            </a:pPr>
            <a:r>
              <a:t>Practical Application: Equal Opportunities &amp; Workforce Strategy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645920"/>
            <a:ext cx="10817352" cy="45720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Guarding Against Platform Bias: As BT embraces digital recruitment interfaces and platform assessments, selection criteria must remain strictly compliant with the Equality Act 2010 to prevent indirect discrimination (e.g., age, disability, or neurodiversity bias).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Objectification of Scoring Metrics: Every member of the interview panel utilizes standardized behaviorally anchored rating scales (BARS) to ensure equity, consistency, and transparency across all candidate groups.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Workplace Strategy Integration: The evaluative data captured during these selection cycles must feed directly into the company's broader human capital ecosystem, reinforcing long-term talent pipeline mapping and robust succession structures.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200">
                <a:solidFill>
                  <a:srgbClr val="1E293B"/>
                </a:solidFill>
                <a:latin typeface="Arial"/>
              </a:defRPr>
            </a:pPr>
            <a:r>
              <a:t>• Academic Anchor: "Maintaining an inclusive, highly structured, and objective selection framework safeguards organizational reputation and maximizes innovation capital during periods of structural distress" (CIPD, 2023; Marchington et al., 2020).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74552" y="6400800"/>
            <a:ext cx="457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475569"/>
                </a:solidFill>
                <a:latin typeface="Arial"/>
              </a:defRPr>
            </a:pPr>
            <a:r>
              <a:t>12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817352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400" b="1">
                <a:solidFill>
                  <a:srgbClr val="0F172A"/>
                </a:solidFill>
                <a:latin typeface="Arial"/>
              </a:defRPr>
            </a:pPr>
            <a:r>
              <a:t>Strategic Recommendations for Senior Management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645920"/>
            <a:ext cx="10817352" cy="45720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  <a:defRPr sz="1300">
                <a:solidFill>
                  <a:srgbClr val="1E293B"/>
                </a:solidFill>
                <a:latin typeface="Arial"/>
              </a:defRPr>
            </a:pPr>
            <a:r>
              <a:t>• 1. Implement a Hybrid Two-Tier Selection Architecture: Execute initial technical, logic, and operational screening via virtual channels to maximize speed, followed by rigorous face-to-face panel interviews for final leadership choices.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300">
                <a:solidFill>
                  <a:srgbClr val="1E293B"/>
                </a:solidFill>
                <a:latin typeface="Arial"/>
              </a:defRPr>
            </a:pPr>
            <a:r>
              <a:t>• 2. Mandatory Up-Skilling for Interview Panels: Roll out short-course capability training focused on behavioral probing, structured evaluation rubrics, and the elimination of historical corporate bias (e.g., valuing tech capabilities equally to legacy experience) (Saunders, Lewis and Thornhill, 2019).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300">
                <a:solidFill>
                  <a:srgbClr val="1E293B"/>
                </a:solidFill>
                <a:latin typeface="Arial"/>
              </a:defRPr>
            </a:pPr>
            <a:r>
              <a:t>• 3. Continuous Job Architecture Agility Reviews: Mandate a bi-annual audit of all newly developed JDs and Person Specifications to ensure talent acquisition tracks at the exact pace of BT's technical transformation milestones.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74552" y="6400800"/>
            <a:ext cx="457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475569"/>
                </a:solidFill>
                <a:latin typeface="Arial"/>
              </a:defRPr>
            </a:pPr>
            <a:r>
              <a:t>13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817352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400" b="1">
                <a:solidFill>
                  <a:srgbClr val="0F172A"/>
                </a:solidFill>
                <a:latin typeface="Arial"/>
              </a:defRPr>
            </a:pPr>
            <a:r>
              <a:t>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645920"/>
            <a:ext cx="10817352" cy="45720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  <a:defRPr sz="1400">
                <a:solidFill>
                  <a:srgbClr val="1E293B"/>
                </a:solidFill>
                <a:latin typeface="Arial"/>
              </a:defRPr>
            </a:pPr>
            <a:r>
              <a:t>• Navigating a successful transformation at BT Group requires moving beyond legacy, static telecommunications recruitment habits to adopt agile, capability-focused talent acquisition.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400">
                <a:solidFill>
                  <a:srgbClr val="1E293B"/>
                </a:solidFill>
                <a:latin typeface="Arial"/>
              </a:defRPr>
            </a:pPr>
            <a:r>
              <a:t>• Cultivating a precise, structured mix of situational, behavioral, and competency-based interview formats effectively de-risks critical transformation roles.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400">
                <a:solidFill>
                  <a:srgbClr val="1E293B"/>
                </a:solidFill>
                <a:latin typeface="Arial"/>
              </a:defRPr>
            </a:pPr>
            <a:r>
              <a:t>• Ensuring fairness, legal compliance, and strategic timing within our HR processes ensures that BT Group secures the talent required to sustain a resilient, competitive, and high-performing tech business.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74552" y="6400800"/>
            <a:ext cx="457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475569"/>
                </a:solidFill>
                <a:latin typeface="Arial"/>
              </a:defRPr>
            </a:pPr>
            <a:r>
              <a:t>14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817352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400" b="1">
                <a:solidFill>
                  <a:srgbClr val="0F172A"/>
                </a:solidFill>
                <a:latin typeface="Arial"/>
              </a:defRPr>
            </a:pPr>
            <a:r>
              <a:t>Academic 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463040"/>
            <a:ext cx="10817352" cy="50292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  <a:defRPr sz="1050">
                <a:solidFill>
                  <a:srgbClr val="1E293B"/>
                </a:solidFill>
                <a:latin typeface="Arial"/>
              </a:defRPr>
            </a:pPr>
            <a:r>
              <a:t>• Armstrong, M. and Taylor, S. (2020) Armstrong's Handbook of Human Resource Management Practice. 15th edn. London: Kogan Page.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050">
                <a:solidFill>
                  <a:srgbClr val="1E293B"/>
                </a:solidFill>
                <a:latin typeface="Arial"/>
              </a:defRPr>
            </a:pPr>
            <a:r>
              <a:t>• Boxall, P. and Purcell, J. (2016) Strategy and Human Resource Management. 4th edn. London: Palgrave Macmillan.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050">
                <a:solidFill>
                  <a:srgbClr val="1E293B"/>
                </a:solidFill>
                <a:latin typeface="Arial"/>
              </a:defRPr>
            </a:pPr>
            <a:r>
              <a:t>• Breaugh, J.A. (2013) ‘Employee recruitment: Current knowledge and important areas for future research’, Human Resource Management Review, 23(3), pp. 209-216.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050">
                <a:solidFill>
                  <a:srgbClr val="1E293B"/>
                </a:solidFill>
                <a:latin typeface="Arial"/>
              </a:defRPr>
            </a:pPr>
            <a:r>
              <a:t>• CIPD (2023) Recruitment and selection: An overview. Factsheet. London: Chartered Institute of Personnel and Development.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050">
                <a:solidFill>
                  <a:srgbClr val="1E293B"/>
                </a:solidFill>
                <a:latin typeface="Arial"/>
              </a:defRPr>
            </a:pPr>
            <a:r>
              <a:t>• Collings, D.G., Mellahi, K. and Cascio, W.F. (2019) ‘Global talent management and performance in multinational enterprises: A systematic review’, Journal of World Business, 54(6), pp. 540-552.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050">
                <a:solidFill>
                  <a:srgbClr val="1E293B"/>
                </a:solidFill>
                <a:latin typeface="Arial"/>
              </a:defRPr>
            </a:pPr>
            <a:r>
              <a:t>• Marchington, M., Wilkinson, A., Donnelly, R. and Kynighou, A. (2020) Human Resource Management at Work: The Definitive Guide. 7th edn. London: Chartered Institute of Personnel and Development.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050">
                <a:solidFill>
                  <a:srgbClr val="1E293B"/>
                </a:solidFill>
                <a:latin typeface="Arial"/>
              </a:defRPr>
            </a:pPr>
            <a:r>
              <a:t>• Ployhart, R.E., Schmitt, N. and Tippins, N.T. (2017) ‘Predicting performance in the modern workplace: New paradigms and directions for recruitment and selection’, Journal of Applied Psychology, 102(3), pp. 370-382.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050">
                <a:solidFill>
                  <a:srgbClr val="1E293B"/>
                </a:solidFill>
                <a:latin typeface="Arial"/>
              </a:defRPr>
            </a:pPr>
            <a:r>
              <a:t>• Ryan, A.M. and Derous, E. (2019) ‘The changing of the guard: Future challenges for recruitment, selection, and assessment’, International Journal of Selection and Assessment., 27(2), pp. 115-127.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050">
                <a:solidFill>
                  <a:srgbClr val="1E293B"/>
                </a:solidFill>
                <a:latin typeface="Arial"/>
              </a:defRPr>
            </a:pPr>
            <a:r>
              <a:t>• Saunders, M., Lewis, P. and Thornhill, A. (2019) Research Methods for Business Students. 8th edn. Harlow: Pearson Education.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050">
                <a:solidFill>
                  <a:srgbClr val="1E293B"/>
                </a:solidFill>
                <a:latin typeface="Arial"/>
              </a:defRPr>
            </a:pPr>
            <a:r>
              <a:t>• Taylor, S. (2019) Resourcing and Talent Management. 7th edn. London: Chartered Institute of Personnel and Development.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050">
                <a:solidFill>
                  <a:srgbClr val="1E293B"/>
                </a:solidFill>
                <a:latin typeface="Arial"/>
              </a:defRPr>
            </a:pPr>
            <a:r>
              <a:t>• Torrington, D., Hall, L., Taylor, S. and Atkinson, C. (2020) Human Resource Management. 11th edn. Harlow: Pearson Education.</a:t>
            </a:r>
          </a:p>
          <a:p>
            <a:pPr>
              <a:lnSpc>
                <a:spcPct val="120000"/>
              </a:lnSpc>
              <a:spcAft>
                <a:spcPts val="1200"/>
              </a:spcAft>
              <a:defRPr sz="1050">
                <a:solidFill>
                  <a:srgbClr val="1E293B"/>
                </a:solidFill>
                <a:latin typeface="Arial"/>
              </a:defRPr>
            </a:pPr>
            <a:r>
              <a:t>• Ulrich, D. (2021) ‘Strategic HR evolution: Aligning talent acquisition with digital transformation trajectories’, Human Resource Management Journal, 31(1), pp. 12-25.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74552" y="6400800"/>
            <a:ext cx="457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475569"/>
                </a:solidFill>
                <a:latin typeface="Arial"/>
              </a:defRPr>
            </a:pPr>
            <a:r>
              <a:t>15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2334</Words>
  <Application>Microsoft Office PowerPoint</Application>
  <PresentationFormat>Custom</PresentationFormat>
  <Paragraphs>127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Pierre Cardin</cp:lastModifiedBy>
  <cp:revision>2</cp:revision>
  <dcterms:created xsi:type="dcterms:W3CDTF">2013-01-27T09:14:16Z</dcterms:created>
  <dcterms:modified xsi:type="dcterms:W3CDTF">2026-06-22T13:53:25Z</dcterms:modified>
  <cp:category/>
</cp:coreProperties>
</file>